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wmv" ContentType="video/x-ms-wmv"/>
  <Default Extension="mp4" ContentType="video/mp4"/>
  <Override PartName="/ppt/presentation.xml" ContentType="application/vnd.openxmlformats-officedocument.presentationml.presentation.main+xml"/>
  <Override PartName="/ppt/slides/slide1.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45.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34.xml" ContentType="application/vnd.openxmlformats-officedocument.presentationml.slide+xml"/>
  <Override PartName="/ppt/slides/slide28.xml" ContentType="application/vnd.openxmlformats-officedocument.presentationml.slide+xml"/>
  <Override PartName="/ppt/slides/slide35.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slides/slide54.xml" ContentType="application/vnd.openxmlformats-officedocument.presentationml.slide+xml"/>
  <Override PartName="/ppt/slides/slide53.xml" ContentType="application/vnd.openxmlformats-officedocument.presentationml.slide+xml"/>
  <Override PartName="/ppt/slides/slide52.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s/slide40.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36.xml" ContentType="application/vnd.openxmlformats-officedocument.presentationml.slide+xml"/>
  <Override PartName="/ppt/slides/slide41.xml" ContentType="application/vnd.openxmlformats-officedocument.presentationml.slide+xml"/>
  <Override PartName="/ppt/notesSlides/notesSlide22.xml" ContentType="application/vnd.openxmlformats-officedocument.presentationml.notesSlide+xml"/>
  <Override PartName="/ppt/notesSlides/notesSlide40.xml" ContentType="application/vnd.openxmlformats-officedocument.presentationml.notesSlide+xml"/>
  <Override PartName="/ppt/notesSlides/notesSlide33.xml" ContentType="application/vnd.openxmlformats-officedocument.presentationml.notesSlide+xml"/>
  <Override PartName="/ppt/notesSlides/notesSlide21.xml" ContentType="application/vnd.openxmlformats-officedocument.presentationml.notesSlide+xml"/>
  <Override PartName="/ppt/notesSlides/notesSlide35.xml" ContentType="application/vnd.openxmlformats-officedocument.presentationml.notesSlide+xml"/>
  <Override PartName="/ppt/notesSlides/notesSlide23.xml" ContentType="application/vnd.openxmlformats-officedocument.presentationml.notesSlide+xml"/>
  <Override PartName="/ppt/notesSlides/notesSlide34.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30.xml" ContentType="application/vnd.openxmlformats-officedocument.presentationml.notesSlide+xml"/>
  <Override PartName="/ppt/notesSlides/notesSlide29.xml" ContentType="application/vnd.openxmlformats-officedocument.presentationml.notesSlide+xml"/>
  <Override PartName="/ppt/slideMasters/slideMaster1.xml" ContentType="application/vnd.openxmlformats-officedocument.presentationml.slideMaster+xml"/>
  <Override PartName="/ppt/notesSlides/notesSlide39.xml" ContentType="application/vnd.openxmlformats-officedocument.presentationml.notesSlide+xml"/>
  <Override PartName="/ppt/notesSlides/notesSlide31.xml" ContentType="application/vnd.openxmlformats-officedocument.presentationml.notesSlide+xml"/>
  <Override PartName="/ppt/notesSlides/notesSlide37.xml" ContentType="application/vnd.openxmlformats-officedocument.presentationml.notesSlide+xml"/>
  <Override PartName="/ppt/notesSlides/notesSlide32.xml" ContentType="application/vnd.openxmlformats-officedocument.presentationml.notesSlide+xml"/>
  <Override PartName="/ppt/notesSlides/notesSlide26.xml" ContentType="application/vnd.openxmlformats-officedocument.presentationml.notesSlide+xml"/>
  <Override PartName="/ppt/notesSlides/notesSlide38.xml" ContentType="application/vnd.openxmlformats-officedocument.presentationml.notesSlide+xml"/>
  <Override PartName="/ppt/notesSlides/notesSlide36.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11.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62"/>
  </p:notesMasterIdLst>
  <p:handoutMasterIdLst>
    <p:handoutMasterId r:id="rId63"/>
  </p:handoutMasterIdLst>
  <p:sldIdLst>
    <p:sldId id="256" r:id="rId2"/>
    <p:sldId id="462" r:id="rId3"/>
    <p:sldId id="460" r:id="rId4"/>
    <p:sldId id="461" r:id="rId5"/>
    <p:sldId id="471" r:id="rId6"/>
    <p:sldId id="472" r:id="rId7"/>
    <p:sldId id="475" r:id="rId8"/>
    <p:sldId id="476" r:id="rId9"/>
    <p:sldId id="478" r:id="rId10"/>
    <p:sldId id="479" r:id="rId11"/>
    <p:sldId id="480" r:id="rId12"/>
    <p:sldId id="483" r:id="rId13"/>
    <p:sldId id="482" r:id="rId14"/>
    <p:sldId id="469" r:id="rId15"/>
    <p:sldId id="468" r:id="rId16"/>
    <p:sldId id="466" r:id="rId17"/>
    <p:sldId id="467" r:id="rId18"/>
    <p:sldId id="470" r:id="rId19"/>
    <p:sldId id="338" r:id="rId20"/>
    <p:sldId id="423" r:id="rId21"/>
    <p:sldId id="424" r:id="rId22"/>
    <p:sldId id="425" r:id="rId23"/>
    <p:sldId id="426" r:id="rId24"/>
    <p:sldId id="427" r:id="rId25"/>
    <p:sldId id="428" r:id="rId26"/>
    <p:sldId id="429" r:id="rId27"/>
    <p:sldId id="430" r:id="rId28"/>
    <p:sldId id="431" r:id="rId29"/>
    <p:sldId id="432" r:id="rId30"/>
    <p:sldId id="433" r:id="rId31"/>
    <p:sldId id="434" r:id="rId32"/>
    <p:sldId id="435" r:id="rId33"/>
    <p:sldId id="436" r:id="rId34"/>
    <p:sldId id="437" r:id="rId35"/>
    <p:sldId id="438" r:id="rId36"/>
    <p:sldId id="439" r:id="rId37"/>
    <p:sldId id="440" r:id="rId38"/>
    <p:sldId id="441" r:id="rId39"/>
    <p:sldId id="442" r:id="rId40"/>
    <p:sldId id="444" r:id="rId41"/>
    <p:sldId id="455" r:id="rId42"/>
    <p:sldId id="390" r:id="rId43"/>
    <p:sldId id="457" r:id="rId44"/>
    <p:sldId id="458" r:id="rId45"/>
    <p:sldId id="459" r:id="rId46"/>
    <p:sldId id="392" r:id="rId47"/>
    <p:sldId id="393" r:id="rId48"/>
    <p:sldId id="395" r:id="rId49"/>
    <p:sldId id="447" r:id="rId50"/>
    <p:sldId id="397" r:id="rId51"/>
    <p:sldId id="445" r:id="rId52"/>
    <p:sldId id="446" r:id="rId53"/>
    <p:sldId id="400" r:id="rId54"/>
    <p:sldId id="454" r:id="rId55"/>
    <p:sldId id="401" r:id="rId56"/>
    <p:sldId id="463" r:id="rId57"/>
    <p:sldId id="464" r:id="rId58"/>
    <p:sldId id="473" r:id="rId59"/>
    <p:sldId id="474" r:id="rId60"/>
    <p:sldId id="322" r:id="rId61"/>
  </p:sldIdLst>
  <p:sldSz cx="9144000" cy="6858000" type="screen4x3"/>
  <p:notesSz cx="68580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6" autoAdjust="0"/>
    <p:restoredTop sz="82005" autoAdjust="0"/>
  </p:normalViewPr>
  <p:slideViewPr>
    <p:cSldViewPr>
      <p:cViewPr>
        <p:scale>
          <a:sx n="66" d="100"/>
          <a:sy n="66" d="100"/>
        </p:scale>
        <p:origin x="2910" y="7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handoutMaster" Target="handoutMasters/handoutMaster1.xml"/><Relationship Id="rId68"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69" Type="http://schemas.openxmlformats.org/officeDocument/2006/relationships/customXml" Target="../customXml/item2.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70"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image" Target="../media/image1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image" Target="../media/image3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image" Target="../media/image42.wmf"/><Relationship Id="rId1" Type="http://schemas.openxmlformats.org/officeDocument/2006/relationships/image" Target="../media/image41.png"/></Relationships>
</file>

<file path=ppt/drawings/_rels/vmlDrawing7.v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image" Target="../media/image29.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64.wmf"/><Relationship Id="rId1" Type="http://schemas.openxmlformats.org/officeDocument/2006/relationships/image" Target="../media/image63.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19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1963"/>
          </a:xfrm>
          <a:prstGeom prst="rect">
            <a:avLst/>
          </a:prstGeom>
        </p:spPr>
        <p:txBody>
          <a:bodyPr vert="horz" lIns="91440" tIns="45720" rIns="91440" bIns="45720" rtlCol="0"/>
          <a:lstStyle>
            <a:lvl1pPr algn="r">
              <a:defRPr sz="1200"/>
            </a:lvl1pPr>
          </a:lstStyle>
          <a:p>
            <a:fld id="{C28FFE08-3EA7-4927-8E91-4785535951A2}" type="datetimeFigureOut">
              <a:rPr lang="en-US" smtClean="0"/>
              <a:pPr/>
              <a:t>4/15/2016</a:t>
            </a:fld>
            <a:endParaRPr lang="en-US"/>
          </a:p>
        </p:txBody>
      </p:sp>
      <p:sp>
        <p:nvSpPr>
          <p:cNvPr id="4" name="Footer Placeholder 3"/>
          <p:cNvSpPr>
            <a:spLocks noGrp="1"/>
          </p:cNvSpPr>
          <p:nvPr>
            <p:ph type="ftr" sz="quarter" idx="2"/>
          </p:nvPr>
        </p:nvSpPr>
        <p:spPr>
          <a:xfrm>
            <a:off x="0" y="8772525"/>
            <a:ext cx="2971800" cy="46196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772525"/>
            <a:ext cx="2971800" cy="461963"/>
          </a:xfrm>
          <a:prstGeom prst="rect">
            <a:avLst/>
          </a:prstGeom>
        </p:spPr>
        <p:txBody>
          <a:bodyPr vert="horz" lIns="91440" tIns="45720" rIns="91440" bIns="45720" rtlCol="0" anchor="b"/>
          <a:lstStyle>
            <a:lvl1pPr algn="r">
              <a:defRPr sz="1200"/>
            </a:lvl1pPr>
          </a:lstStyle>
          <a:p>
            <a:fld id="{3CE826F5-5F86-483A-967C-699100EA7CFE}" type="slidenum">
              <a:rPr lang="en-US" smtClean="0"/>
              <a:pPr/>
              <a:t>‹#›</a:t>
            </a:fld>
            <a:endParaRPr lang="en-US"/>
          </a:p>
        </p:txBody>
      </p:sp>
    </p:spTree>
    <p:extLst>
      <p:ext uri="{BB962C8B-B14F-4D97-AF65-F5344CB8AC3E}">
        <p14:creationId xmlns:p14="http://schemas.microsoft.com/office/powerpoint/2010/main" val="10046422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180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1804"/>
          </a:xfrm>
          <a:prstGeom prst="rect">
            <a:avLst/>
          </a:prstGeom>
        </p:spPr>
        <p:txBody>
          <a:bodyPr vert="horz" lIns="91440" tIns="45720" rIns="91440" bIns="45720" rtlCol="0"/>
          <a:lstStyle>
            <a:lvl1pPr algn="r">
              <a:defRPr sz="1200"/>
            </a:lvl1pPr>
          </a:lstStyle>
          <a:p>
            <a:fld id="{C4AD29BF-B23A-4978-8EAD-401532E0126D}" type="datetimeFigureOut">
              <a:rPr lang="en-US" smtClean="0"/>
              <a:pPr/>
              <a:t>4/15/2016</a:t>
            </a:fld>
            <a:endParaRPr lang="en-US"/>
          </a:p>
        </p:txBody>
      </p:sp>
      <p:sp>
        <p:nvSpPr>
          <p:cNvPr id="4" name="Slide Image Placeholder 3"/>
          <p:cNvSpPr>
            <a:spLocks noGrp="1" noRot="1" noChangeAspect="1"/>
          </p:cNvSpPr>
          <p:nvPr>
            <p:ph type="sldImg" idx="2"/>
          </p:nvPr>
        </p:nvSpPr>
        <p:spPr>
          <a:xfrm>
            <a:off x="1120775" y="692150"/>
            <a:ext cx="4616450" cy="34639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87136"/>
            <a:ext cx="5486400" cy="415623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8"/>
            <a:ext cx="2971800" cy="46180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772668"/>
            <a:ext cx="2971800" cy="461804"/>
          </a:xfrm>
          <a:prstGeom prst="rect">
            <a:avLst/>
          </a:prstGeom>
        </p:spPr>
        <p:txBody>
          <a:bodyPr vert="horz" lIns="91440" tIns="45720" rIns="91440" bIns="45720" rtlCol="0" anchor="b"/>
          <a:lstStyle>
            <a:lvl1pPr algn="r">
              <a:defRPr sz="1200"/>
            </a:lvl1pPr>
          </a:lstStyle>
          <a:p>
            <a:fld id="{038B371C-7160-4368-B895-58B605A5251E}" type="slidenum">
              <a:rPr lang="en-US" smtClean="0"/>
              <a:pPr/>
              <a:t>‹#›</a:t>
            </a:fld>
            <a:endParaRPr lang="en-US"/>
          </a:p>
        </p:txBody>
      </p:sp>
    </p:spTree>
    <p:extLst>
      <p:ext uri="{BB962C8B-B14F-4D97-AF65-F5344CB8AC3E}">
        <p14:creationId xmlns:p14="http://schemas.microsoft.com/office/powerpoint/2010/main" val="1193269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8B371C-7160-4368-B895-58B605A5251E}" type="slidenum">
              <a:rPr lang="en-US" smtClean="0"/>
              <a:pPr/>
              <a:t>1</a:t>
            </a:fld>
            <a:endParaRPr lang="en-US"/>
          </a:p>
        </p:txBody>
      </p:sp>
    </p:spTree>
    <p:extLst>
      <p:ext uri="{BB962C8B-B14F-4D97-AF65-F5344CB8AC3E}">
        <p14:creationId xmlns:p14="http://schemas.microsoft.com/office/powerpoint/2010/main" val="10869398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8B371C-7160-4368-B895-58B605A5251E}" type="slidenum">
              <a:rPr lang="en-US" smtClean="0"/>
              <a:pPr/>
              <a:t>11</a:t>
            </a:fld>
            <a:endParaRPr lang="en-US"/>
          </a:p>
        </p:txBody>
      </p:sp>
    </p:spTree>
    <p:extLst>
      <p:ext uri="{BB962C8B-B14F-4D97-AF65-F5344CB8AC3E}">
        <p14:creationId xmlns:p14="http://schemas.microsoft.com/office/powerpoint/2010/main" val="27234599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8B371C-7160-4368-B895-58B605A5251E}" type="slidenum">
              <a:rPr lang="en-US" smtClean="0"/>
              <a:pPr/>
              <a:t>12</a:t>
            </a:fld>
            <a:endParaRPr lang="en-US"/>
          </a:p>
        </p:txBody>
      </p:sp>
    </p:spTree>
    <p:extLst>
      <p:ext uri="{BB962C8B-B14F-4D97-AF65-F5344CB8AC3E}">
        <p14:creationId xmlns:p14="http://schemas.microsoft.com/office/powerpoint/2010/main" val="37802974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8B371C-7160-4368-B895-58B605A5251E}" type="slidenum">
              <a:rPr lang="en-US" smtClean="0"/>
              <a:pPr/>
              <a:t>13</a:t>
            </a:fld>
            <a:endParaRPr lang="en-US"/>
          </a:p>
        </p:txBody>
      </p:sp>
    </p:spTree>
    <p:extLst>
      <p:ext uri="{BB962C8B-B14F-4D97-AF65-F5344CB8AC3E}">
        <p14:creationId xmlns:p14="http://schemas.microsoft.com/office/powerpoint/2010/main" val="40517803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8B371C-7160-4368-B895-58B605A5251E}" type="slidenum">
              <a:rPr lang="en-US" smtClean="0"/>
              <a:pPr/>
              <a:t>14</a:t>
            </a:fld>
            <a:endParaRPr lang="en-US"/>
          </a:p>
        </p:txBody>
      </p:sp>
    </p:spTree>
    <p:extLst>
      <p:ext uri="{BB962C8B-B14F-4D97-AF65-F5344CB8AC3E}">
        <p14:creationId xmlns:p14="http://schemas.microsoft.com/office/powerpoint/2010/main" val="25716797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8B371C-7160-4368-B895-58B605A5251E}" type="slidenum">
              <a:rPr lang="en-US" smtClean="0"/>
              <a:pPr/>
              <a:t>15</a:t>
            </a:fld>
            <a:endParaRPr lang="en-US"/>
          </a:p>
        </p:txBody>
      </p:sp>
    </p:spTree>
    <p:extLst>
      <p:ext uri="{BB962C8B-B14F-4D97-AF65-F5344CB8AC3E}">
        <p14:creationId xmlns:p14="http://schemas.microsoft.com/office/powerpoint/2010/main" val="6542388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8B371C-7160-4368-B895-58B605A5251E}" type="slidenum">
              <a:rPr lang="en-US" smtClean="0"/>
              <a:pPr/>
              <a:t>16</a:t>
            </a:fld>
            <a:endParaRPr lang="en-US"/>
          </a:p>
        </p:txBody>
      </p:sp>
    </p:spTree>
    <p:extLst>
      <p:ext uri="{BB962C8B-B14F-4D97-AF65-F5344CB8AC3E}">
        <p14:creationId xmlns:p14="http://schemas.microsoft.com/office/powerpoint/2010/main" val="23273577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8B371C-7160-4368-B895-58B605A5251E}" type="slidenum">
              <a:rPr lang="en-US" smtClean="0"/>
              <a:pPr/>
              <a:t>17</a:t>
            </a:fld>
            <a:endParaRPr lang="en-US"/>
          </a:p>
        </p:txBody>
      </p:sp>
    </p:spTree>
    <p:extLst>
      <p:ext uri="{BB962C8B-B14F-4D97-AF65-F5344CB8AC3E}">
        <p14:creationId xmlns:p14="http://schemas.microsoft.com/office/powerpoint/2010/main" val="34309256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8B371C-7160-4368-B895-58B605A5251E}" type="slidenum">
              <a:rPr lang="en-US" smtClean="0"/>
              <a:pPr/>
              <a:t>18</a:t>
            </a:fld>
            <a:endParaRPr lang="en-US"/>
          </a:p>
        </p:txBody>
      </p:sp>
    </p:spTree>
    <p:extLst>
      <p:ext uri="{BB962C8B-B14F-4D97-AF65-F5344CB8AC3E}">
        <p14:creationId xmlns:p14="http://schemas.microsoft.com/office/powerpoint/2010/main" val="37469118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19CB44-B1DD-4943-92DB-EA2F7744D322}"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2467980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5FE6B3A-6A3E-42B5-BD2A-15E5468AA7A0}" type="slidenum">
              <a:rPr lang="en-US" altLang="en-US"/>
              <a:pPr eaLnBrk="1" hangingPunct="1"/>
              <a:t>35</a:t>
            </a:fld>
            <a:endParaRPr lang="en-US" altLang="en-US"/>
          </a:p>
        </p:txBody>
      </p:sp>
    </p:spTree>
    <p:extLst>
      <p:ext uri="{BB962C8B-B14F-4D97-AF65-F5344CB8AC3E}">
        <p14:creationId xmlns:p14="http://schemas.microsoft.com/office/powerpoint/2010/main" val="1781773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8B371C-7160-4368-B895-58B605A5251E}" type="slidenum">
              <a:rPr lang="en-US" smtClean="0"/>
              <a:pPr/>
              <a:t>3</a:t>
            </a:fld>
            <a:endParaRPr lang="en-US"/>
          </a:p>
        </p:txBody>
      </p:sp>
    </p:spTree>
    <p:extLst>
      <p:ext uri="{BB962C8B-B14F-4D97-AF65-F5344CB8AC3E}">
        <p14:creationId xmlns:p14="http://schemas.microsoft.com/office/powerpoint/2010/main" val="37678833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Although the curve extraction algorithm is presumed to operate optimally by applying the calibrated optimal bearing angle threshold, the algorithm’s performance still needs to be further validated by using different sets of ground truth data. </a:t>
            </a:r>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D4B3959-B531-4DBC-8696-7D60CE4582C9}" type="slidenum">
              <a:rPr lang="en-US" altLang="en-US"/>
              <a:pPr eaLnBrk="1" hangingPunct="1"/>
              <a:t>36</a:t>
            </a:fld>
            <a:endParaRPr lang="en-US" altLang="en-US"/>
          </a:p>
        </p:txBody>
      </p:sp>
    </p:spTree>
    <p:extLst>
      <p:ext uri="{BB962C8B-B14F-4D97-AF65-F5344CB8AC3E}">
        <p14:creationId xmlns:p14="http://schemas.microsoft.com/office/powerpoint/2010/main" val="42509602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Although the curve extraction algorithm is presumed to operate optimally by applying the calibrated optimal bearing angle threshold, the algorithm’s performance still needs to be further validated by using different sets of ground truth data. </a:t>
            </a:r>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58B846B-40B0-4F25-8873-B732B18A8056}" type="slidenum">
              <a:rPr lang="en-US" altLang="en-US"/>
              <a:pPr eaLnBrk="1" hangingPunct="1"/>
              <a:t>37</a:t>
            </a:fld>
            <a:endParaRPr lang="en-US" altLang="en-US"/>
          </a:p>
        </p:txBody>
      </p:sp>
    </p:spTree>
    <p:extLst>
      <p:ext uri="{BB962C8B-B14F-4D97-AF65-F5344CB8AC3E}">
        <p14:creationId xmlns:p14="http://schemas.microsoft.com/office/powerpoint/2010/main" val="9705137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Although the curve extraction algorithm is presumed to operate optimally by applying the calibrated optimal bearing angle threshold, the algorithm’s performance still needs to be further validated by using different sets of ground truth data. </a:t>
            </a:r>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03A0680-7C60-4A03-880D-3A113785CA77}" type="slidenum">
              <a:rPr lang="en-US" altLang="en-US"/>
              <a:pPr eaLnBrk="1" hangingPunct="1"/>
              <a:t>38</a:t>
            </a:fld>
            <a:endParaRPr lang="en-US" altLang="en-US"/>
          </a:p>
        </p:txBody>
      </p:sp>
    </p:spTree>
    <p:extLst>
      <p:ext uri="{BB962C8B-B14F-4D97-AF65-F5344CB8AC3E}">
        <p14:creationId xmlns:p14="http://schemas.microsoft.com/office/powerpoint/2010/main" val="27713353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Although the curve extraction algorithm is presumed to operate optimally by applying the calibrated optimal bearing angle threshold, the algorithm’s performance still needs to be further validated by using different sets of ground truth data. </a:t>
            </a:r>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2DF1D91-49D4-4945-ACD1-C7F65F525AD9}" type="slidenum">
              <a:rPr lang="en-US" altLang="en-US"/>
              <a:pPr eaLnBrk="1" hangingPunct="1"/>
              <a:t>39</a:t>
            </a:fld>
            <a:endParaRPr lang="en-US" altLang="en-US"/>
          </a:p>
        </p:txBody>
      </p:sp>
    </p:spTree>
    <p:extLst>
      <p:ext uri="{BB962C8B-B14F-4D97-AF65-F5344CB8AC3E}">
        <p14:creationId xmlns:p14="http://schemas.microsoft.com/office/powerpoint/2010/main" val="12071919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19CB44-B1DD-4943-92DB-EA2F7744D322}"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13303489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519652E-79C9-428C-8FA2-DD10E8D4D5AB}" type="slidenum">
              <a:rPr lang="en-US" smtClean="0"/>
              <a:pPr>
                <a:defRPr/>
              </a:pPr>
              <a:t>41</a:t>
            </a:fld>
            <a:endParaRPr lang="en-US" dirty="0"/>
          </a:p>
        </p:txBody>
      </p:sp>
    </p:spTree>
    <p:extLst>
      <p:ext uri="{BB962C8B-B14F-4D97-AF65-F5344CB8AC3E}">
        <p14:creationId xmlns:p14="http://schemas.microsoft.com/office/powerpoint/2010/main" val="6634334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p:spPr>
      </p:sp>
      <p:sp>
        <p:nvSpPr>
          <p:cNvPr id="419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19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B5D85EB-1C6A-4C3C-99E8-C8B352E0E1A2}" type="slidenum">
              <a:rPr lang="en-US" smtClean="0">
                <a:latin typeface="Arial" pitchFamily="34" charset="0"/>
              </a:rPr>
              <a:pPr/>
              <a:t>42</a:t>
            </a:fld>
            <a:endParaRPr lang="en-US" smtClean="0">
              <a:latin typeface="Arial" pitchFamily="34" charset="0"/>
            </a:endParaRPr>
          </a:p>
        </p:txBody>
      </p:sp>
    </p:spTree>
    <p:extLst>
      <p:ext uri="{BB962C8B-B14F-4D97-AF65-F5344CB8AC3E}">
        <p14:creationId xmlns:p14="http://schemas.microsoft.com/office/powerpoint/2010/main" val="34540016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p:spPr>
      </p:sp>
      <p:sp>
        <p:nvSpPr>
          <p:cNvPr id="4198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Although the curve extraction algorithm is presumed to operate optimally by applying the calibrated optimal bearing angle threshold, the algorithm’s performance still needs to be further validated by using different sets of ground truth data. </a:t>
            </a:r>
          </a:p>
        </p:txBody>
      </p:sp>
      <p:sp>
        <p:nvSpPr>
          <p:cNvPr id="419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B5D85EB-1C6A-4C3C-99E8-C8B352E0E1A2}" type="slidenum">
              <a:rPr lang="en-US" smtClean="0">
                <a:latin typeface="Arial" pitchFamily="34" charset="0"/>
              </a:rPr>
              <a:pPr/>
              <a:t>46</a:t>
            </a:fld>
            <a:endParaRPr lang="en-US" smtClean="0">
              <a:latin typeface="Arial" pitchFamily="34" charset="0"/>
            </a:endParaRPr>
          </a:p>
        </p:txBody>
      </p:sp>
    </p:spTree>
    <p:extLst>
      <p:ext uri="{BB962C8B-B14F-4D97-AF65-F5344CB8AC3E}">
        <p14:creationId xmlns:p14="http://schemas.microsoft.com/office/powerpoint/2010/main" val="28795672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p:spPr>
      </p:sp>
      <p:sp>
        <p:nvSpPr>
          <p:cNvPr id="419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19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B5D85EB-1C6A-4C3C-99E8-C8B352E0E1A2}" type="slidenum">
              <a:rPr lang="en-US" smtClean="0">
                <a:latin typeface="Arial" pitchFamily="34" charset="0"/>
              </a:rPr>
              <a:pPr/>
              <a:t>47</a:t>
            </a:fld>
            <a:endParaRPr lang="en-US" smtClean="0">
              <a:latin typeface="Arial" pitchFamily="34" charset="0"/>
            </a:endParaRPr>
          </a:p>
        </p:txBody>
      </p:sp>
    </p:spTree>
    <p:extLst>
      <p:ext uri="{BB962C8B-B14F-4D97-AF65-F5344CB8AC3E}">
        <p14:creationId xmlns:p14="http://schemas.microsoft.com/office/powerpoint/2010/main" val="15820345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19CB44-B1DD-4943-92DB-EA2F7744D322}"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2467980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8B371C-7160-4368-B895-58B605A5251E}" type="slidenum">
              <a:rPr lang="en-US" smtClean="0"/>
              <a:pPr/>
              <a:t>4</a:t>
            </a:fld>
            <a:endParaRPr lang="en-US"/>
          </a:p>
        </p:txBody>
      </p:sp>
    </p:spTree>
    <p:extLst>
      <p:ext uri="{BB962C8B-B14F-4D97-AF65-F5344CB8AC3E}">
        <p14:creationId xmlns:p14="http://schemas.microsoft.com/office/powerpoint/2010/main" val="39981364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GM, Toyota,</a:t>
            </a:r>
            <a:r>
              <a:rPr lang="en-US" sz="1200" b="0" i="0" kern="1200" baseline="0" dirty="0" smtClean="0">
                <a:solidFill>
                  <a:schemeClr val="tx1"/>
                </a:solidFill>
                <a:latin typeface="+mn-lt"/>
                <a:ea typeface="+mn-ea"/>
                <a:cs typeface="+mn-cs"/>
              </a:rPr>
              <a:t> </a:t>
            </a:r>
            <a:r>
              <a:rPr lang="en-US" sz="1200" b="0" i="0" kern="1200" dirty="0" smtClean="0">
                <a:solidFill>
                  <a:schemeClr val="tx1"/>
                </a:solidFill>
                <a:latin typeface="+mn-lt"/>
                <a:ea typeface="+mn-ea"/>
                <a:cs typeface="+mn-cs"/>
              </a:rPr>
              <a:t>Mercedes-Benz, Volkswagen, Nissan, Volvo, and Tesla</a:t>
            </a:r>
            <a:endParaRPr lang="en-US" dirty="0"/>
          </a:p>
        </p:txBody>
      </p:sp>
      <p:sp>
        <p:nvSpPr>
          <p:cNvPr id="4" name="Slide Number Placeholder 3"/>
          <p:cNvSpPr>
            <a:spLocks noGrp="1"/>
          </p:cNvSpPr>
          <p:nvPr>
            <p:ph type="sldNum" sz="quarter" idx="10"/>
          </p:nvPr>
        </p:nvSpPr>
        <p:spPr/>
        <p:txBody>
          <a:bodyPr/>
          <a:lstStyle/>
          <a:p>
            <a:fld id="{038B371C-7160-4368-B895-58B605A5251E}" type="slidenum">
              <a:rPr lang="en-US" smtClean="0"/>
              <a:pPr/>
              <a:t>50</a:t>
            </a:fld>
            <a:endParaRPr lang="en-US"/>
          </a:p>
        </p:txBody>
      </p:sp>
    </p:spTree>
    <p:extLst>
      <p:ext uri="{BB962C8B-B14F-4D97-AF65-F5344CB8AC3E}">
        <p14:creationId xmlns:p14="http://schemas.microsoft.com/office/powerpoint/2010/main" val="33450540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GM, Toyota,</a:t>
            </a:r>
            <a:r>
              <a:rPr lang="en-US" sz="1200" b="0" i="0" kern="1200" baseline="0" dirty="0" smtClean="0">
                <a:solidFill>
                  <a:schemeClr val="tx1"/>
                </a:solidFill>
                <a:latin typeface="+mn-lt"/>
                <a:ea typeface="+mn-ea"/>
                <a:cs typeface="+mn-cs"/>
              </a:rPr>
              <a:t> </a:t>
            </a:r>
            <a:r>
              <a:rPr lang="en-US" sz="1200" b="0" i="0" kern="1200" dirty="0" smtClean="0">
                <a:solidFill>
                  <a:schemeClr val="tx1"/>
                </a:solidFill>
                <a:latin typeface="+mn-lt"/>
                <a:ea typeface="+mn-ea"/>
                <a:cs typeface="+mn-cs"/>
              </a:rPr>
              <a:t>Mercedes-Benz, Volkswagen, Nissan, Volvo, and Tesla</a:t>
            </a:r>
            <a:endParaRPr lang="en-US" dirty="0"/>
          </a:p>
        </p:txBody>
      </p:sp>
      <p:sp>
        <p:nvSpPr>
          <p:cNvPr id="4" name="Slide Number Placeholder 3"/>
          <p:cNvSpPr>
            <a:spLocks noGrp="1"/>
          </p:cNvSpPr>
          <p:nvPr>
            <p:ph type="sldNum" sz="quarter" idx="10"/>
          </p:nvPr>
        </p:nvSpPr>
        <p:spPr/>
        <p:txBody>
          <a:bodyPr/>
          <a:lstStyle/>
          <a:p>
            <a:fld id="{038B371C-7160-4368-B895-58B605A5251E}" type="slidenum">
              <a:rPr lang="en-US" smtClean="0"/>
              <a:pPr/>
              <a:t>51</a:t>
            </a:fld>
            <a:endParaRPr lang="en-US"/>
          </a:p>
        </p:txBody>
      </p:sp>
    </p:spTree>
    <p:extLst>
      <p:ext uri="{BB962C8B-B14F-4D97-AF65-F5344CB8AC3E}">
        <p14:creationId xmlns:p14="http://schemas.microsoft.com/office/powerpoint/2010/main" val="42689816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GM, Toyota,</a:t>
            </a:r>
            <a:r>
              <a:rPr lang="en-US" sz="1200" b="0" i="0" kern="1200" baseline="0" dirty="0" smtClean="0">
                <a:solidFill>
                  <a:schemeClr val="tx1"/>
                </a:solidFill>
                <a:latin typeface="+mn-lt"/>
                <a:ea typeface="+mn-ea"/>
                <a:cs typeface="+mn-cs"/>
              </a:rPr>
              <a:t> </a:t>
            </a:r>
            <a:r>
              <a:rPr lang="en-US" sz="1200" b="0" i="0" kern="1200" dirty="0" smtClean="0">
                <a:solidFill>
                  <a:schemeClr val="tx1"/>
                </a:solidFill>
                <a:latin typeface="+mn-lt"/>
                <a:ea typeface="+mn-ea"/>
                <a:cs typeface="+mn-cs"/>
              </a:rPr>
              <a:t>Mercedes-Benz, Volkswagen, Nissan, Volvo, and Tesla</a:t>
            </a:r>
            <a:endParaRPr lang="en-US" dirty="0"/>
          </a:p>
        </p:txBody>
      </p:sp>
      <p:sp>
        <p:nvSpPr>
          <p:cNvPr id="4" name="Slide Number Placeholder 3"/>
          <p:cNvSpPr>
            <a:spLocks noGrp="1"/>
          </p:cNvSpPr>
          <p:nvPr>
            <p:ph type="sldNum" sz="quarter" idx="10"/>
          </p:nvPr>
        </p:nvSpPr>
        <p:spPr/>
        <p:txBody>
          <a:bodyPr/>
          <a:lstStyle/>
          <a:p>
            <a:fld id="{038B371C-7160-4368-B895-58B605A5251E}" type="slidenum">
              <a:rPr lang="en-US" smtClean="0"/>
              <a:pPr/>
              <a:t>52</a:t>
            </a:fld>
            <a:endParaRPr lang="en-US"/>
          </a:p>
        </p:txBody>
      </p:sp>
    </p:spTree>
    <p:extLst>
      <p:ext uri="{BB962C8B-B14F-4D97-AF65-F5344CB8AC3E}">
        <p14:creationId xmlns:p14="http://schemas.microsoft.com/office/powerpoint/2010/main" val="10111608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Turn from any lane to reduce lane </a:t>
            </a:r>
            <a:r>
              <a:rPr lang="en-US" smtClean="0"/>
              <a:t>change delay.</a:t>
            </a:r>
            <a:endParaRPr lang="en-US" dirty="0"/>
          </a:p>
        </p:txBody>
      </p:sp>
      <p:sp>
        <p:nvSpPr>
          <p:cNvPr id="4" name="Slide Number Placeholder 3"/>
          <p:cNvSpPr>
            <a:spLocks noGrp="1"/>
          </p:cNvSpPr>
          <p:nvPr>
            <p:ph type="sldNum" sz="quarter" idx="10"/>
          </p:nvPr>
        </p:nvSpPr>
        <p:spPr/>
        <p:txBody>
          <a:bodyPr/>
          <a:lstStyle/>
          <a:p>
            <a:fld id="{038B371C-7160-4368-B895-58B605A5251E}" type="slidenum">
              <a:rPr lang="en-US" smtClean="0"/>
              <a:pPr/>
              <a:t>53</a:t>
            </a:fld>
            <a:endParaRPr lang="en-US"/>
          </a:p>
        </p:txBody>
      </p:sp>
    </p:spTree>
    <p:extLst>
      <p:ext uri="{BB962C8B-B14F-4D97-AF65-F5344CB8AC3E}">
        <p14:creationId xmlns:p14="http://schemas.microsoft.com/office/powerpoint/2010/main" val="26156851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8B371C-7160-4368-B895-58B605A5251E}" type="slidenum">
              <a:rPr lang="en-US" smtClean="0"/>
              <a:pPr/>
              <a:t>54</a:t>
            </a:fld>
            <a:endParaRPr lang="en-US"/>
          </a:p>
        </p:txBody>
      </p:sp>
    </p:spTree>
    <p:extLst>
      <p:ext uri="{BB962C8B-B14F-4D97-AF65-F5344CB8AC3E}">
        <p14:creationId xmlns:p14="http://schemas.microsoft.com/office/powerpoint/2010/main" val="1106160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8B371C-7160-4368-B895-58B605A5251E}" type="slidenum">
              <a:rPr lang="en-US" smtClean="0"/>
              <a:pPr/>
              <a:t>55</a:t>
            </a:fld>
            <a:endParaRPr lang="en-US"/>
          </a:p>
        </p:txBody>
      </p:sp>
    </p:spTree>
    <p:extLst>
      <p:ext uri="{BB962C8B-B14F-4D97-AF65-F5344CB8AC3E}">
        <p14:creationId xmlns:p14="http://schemas.microsoft.com/office/powerpoint/2010/main" val="32198128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19CB44-B1DD-4943-92DB-EA2F7744D322}"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22746302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519652E-79C9-428C-8FA2-DD10E8D4D5AB}" type="slidenum">
              <a:rPr lang="en-US" smtClean="0"/>
              <a:pPr>
                <a:defRPr/>
              </a:pPr>
              <a:t>57</a:t>
            </a:fld>
            <a:endParaRPr lang="en-US" dirty="0"/>
          </a:p>
        </p:txBody>
      </p:sp>
    </p:spTree>
    <p:extLst>
      <p:ext uri="{BB962C8B-B14F-4D97-AF65-F5344CB8AC3E}">
        <p14:creationId xmlns:p14="http://schemas.microsoft.com/office/powerpoint/2010/main" val="17170217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519652E-79C9-428C-8FA2-DD10E8D4D5AB}" type="slidenum">
              <a:rPr lang="en-US" smtClean="0"/>
              <a:pPr>
                <a:defRPr/>
              </a:pPr>
              <a:t>58</a:t>
            </a:fld>
            <a:endParaRPr lang="en-US" dirty="0"/>
          </a:p>
        </p:txBody>
      </p:sp>
    </p:spTree>
    <p:extLst>
      <p:ext uri="{BB962C8B-B14F-4D97-AF65-F5344CB8AC3E}">
        <p14:creationId xmlns:p14="http://schemas.microsoft.com/office/powerpoint/2010/main" val="9994028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519652E-79C9-428C-8FA2-DD10E8D4D5AB}" type="slidenum">
              <a:rPr lang="en-US" smtClean="0"/>
              <a:pPr>
                <a:defRPr/>
              </a:pPr>
              <a:t>59</a:t>
            </a:fld>
            <a:endParaRPr lang="en-US" dirty="0"/>
          </a:p>
        </p:txBody>
      </p:sp>
    </p:spTree>
    <p:extLst>
      <p:ext uri="{BB962C8B-B14F-4D97-AF65-F5344CB8AC3E}">
        <p14:creationId xmlns:p14="http://schemas.microsoft.com/office/powerpoint/2010/main" val="3991095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8B371C-7160-4368-B895-58B605A5251E}" type="slidenum">
              <a:rPr lang="en-US" smtClean="0"/>
              <a:pPr/>
              <a:t>5</a:t>
            </a:fld>
            <a:endParaRPr lang="en-US"/>
          </a:p>
        </p:txBody>
      </p:sp>
    </p:spTree>
    <p:extLst>
      <p:ext uri="{BB962C8B-B14F-4D97-AF65-F5344CB8AC3E}">
        <p14:creationId xmlns:p14="http://schemas.microsoft.com/office/powerpoint/2010/main" val="4154334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8B371C-7160-4368-B895-58B605A5251E}" type="slidenum">
              <a:rPr lang="en-US" smtClean="0"/>
              <a:pPr/>
              <a:t>60</a:t>
            </a:fld>
            <a:endParaRPr lang="en-US"/>
          </a:p>
        </p:txBody>
      </p:sp>
    </p:spTree>
    <p:extLst>
      <p:ext uri="{BB962C8B-B14F-4D97-AF65-F5344CB8AC3E}">
        <p14:creationId xmlns:p14="http://schemas.microsoft.com/office/powerpoint/2010/main" val="1337198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8B371C-7160-4368-B895-58B605A5251E}" type="slidenum">
              <a:rPr lang="en-US" smtClean="0"/>
              <a:pPr/>
              <a:t>6</a:t>
            </a:fld>
            <a:endParaRPr lang="en-US"/>
          </a:p>
        </p:txBody>
      </p:sp>
    </p:spTree>
    <p:extLst>
      <p:ext uri="{BB962C8B-B14F-4D97-AF65-F5344CB8AC3E}">
        <p14:creationId xmlns:p14="http://schemas.microsoft.com/office/powerpoint/2010/main" val="23979681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8B371C-7160-4368-B895-58B605A5251E}" type="slidenum">
              <a:rPr lang="en-US" smtClean="0"/>
              <a:pPr/>
              <a:t>7</a:t>
            </a:fld>
            <a:endParaRPr lang="en-US"/>
          </a:p>
        </p:txBody>
      </p:sp>
    </p:spTree>
    <p:extLst>
      <p:ext uri="{BB962C8B-B14F-4D97-AF65-F5344CB8AC3E}">
        <p14:creationId xmlns:p14="http://schemas.microsoft.com/office/powerpoint/2010/main" val="23017256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8B371C-7160-4368-B895-58B605A5251E}" type="slidenum">
              <a:rPr lang="en-US" smtClean="0"/>
              <a:pPr/>
              <a:t>8</a:t>
            </a:fld>
            <a:endParaRPr lang="en-US"/>
          </a:p>
        </p:txBody>
      </p:sp>
    </p:spTree>
    <p:extLst>
      <p:ext uri="{BB962C8B-B14F-4D97-AF65-F5344CB8AC3E}">
        <p14:creationId xmlns:p14="http://schemas.microsoft.com/office/powerpoint/2010/main" val="21284502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8B371C-7160-4368-B895-58B605A5251E}" type="slidenum">
              <a:rPr lang="en-US" smtClean="0"/>
              <a:pPr/>
              <a:t>9</a:t>
            </a:fld>
            <a:endParaRPr lang="en-US"/>
          </a:p>
        </p:txBody>
      </p:sp>
    </p:spTree>
    <p:extLst>
      <p:ext uri="{BB962C8B-B14F-4D97-AF65-F5344CB8AC3E}">
        <p14:creationId xmlns:p14="http://schemas.microsoft.com/office/powerpoint/2010/main" val="38457061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8B371C-7160-4368-B895-58B605A5251E}" type="slidenum">
              <a:rPr lang="en-US" smtClean="0"/>
              <a:pPr/>
              <a:t>10</a:t>
            </a:fld>
            <a:endParaRPr lang="en-US"/>
          </a:p>
        </p:txBody>
      </p:sp>
    </p:spTree>
    <p:extLst>
      <p:ext uri="{BB962C8B-B14F-4D97-AF65-F5344CB8AC3E}">
        <p14:creationId xmlns:p14="http://schemas.microsoft.com/office/powerpoint/2010/main" val="6312106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3" name="Rectangle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Rectangle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Rectangle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Rectangle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Rectangle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Rounded Rectangle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Rounded Rectangle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Rectangle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705600" y="4206240"/>
            <a:ext cx="960120" cy="457200"/>
          </a:xfrm>
        </p:spPr>
        <p:txBody>
          <a:bodyPr/>
          <a:lstStyle/>
          <a:p>
            <a:fld id="{1D8BD707-D9CF-40AE-B4C6-C98DA3205C09}" type="datetimeFigureOut">
              <a:rPr lang="en-US" smtClean="0"/>
              <a:pPr/>
              <a:t>4/15/2016</a:t>
            </a:fld>
            <a:endParaRPr lang="en-US"/>
          </a:p>
        </p:txBody>
      </p:sp>
      <p:sp>
        <p:nvSpPr>
          <p:cNvPr id="17" name="Footer Placeholder 16"/>
          <p:cNvSpPr>
            <a:spLocks noGrp="1"/>
          </p:cNvSpPr>
          <p:nvPr>
            <p:ph type="ftr" sz="quarter" idx="11"/>
          </p:nvPr>
        </p:nvSpPr>
        <p:spPr>
          <a:xfrm>
            <a:off x="5410200" y="4205288"/>
            <a:ext cx="1295400" cy="457200"/>
          </a:xfrm>
        </p:spPr>
        <p:txBody>
          <a:bodyPr/>
          <a:lstStyle/>
          <a:p>
            <a:endParaRPr lang="en-US"/>
          </a:p>
        </p:txBody>
      </p:sp>
      <p:sp>
        <p:nvSpPr>
          <p:cNvPr id="29" name="Slide Number Placeholder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4/15/2016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143000"/>
            <a:ext cx="6248400" cy="548640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4/15/2016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4/15/2016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4/15/2016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nchor="ctr"/>
          <a:lstStyle>
            <a:lvl1pPr>
              <a:defRPr sz="4000" b="0" i="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Date Placeholder 25"/>
          <p:cNvSpPr>
            <a:spLocks noGrp="1"/>
          </p:cNvSpPr>
          <p:nvPr>
            <p:ph type="dt" sz="half" idx="10"/>
          </p:nvPr>
        </p:nvSpPr>
        <p:spPr/>
        <p:txBody>
          <a:bodyPr rtlCol="0"/>
          <a:lstStyle/>
          <a:p>
            <a:fld id="{1D8BD707-D9CF-40AE-B4C6-C98DA3205C09}" type="datetimeFigureOut">
              <a:rPr lang="en-US" smtClean="0"/>
              <a:pPr/>
              <a:t>4/15/2016</a:t>
            </a:fld>
            <a:endParaRPr lang="en-US"/>
          </a:p>
        </p:txBody>
      </p:sp>
      <p:sp>
        <p:nvSpPr>
          <p:cNvPr id="27" name="Slide Number Placeholder 26"/>
          <p:cNvSpPr>
            <a:spLocks noGrp="1"/>
          </p:cNvSpPr>
          <p:nvPr>
            <p:ph type="sldNum" sz="quarter" idx="11"/>
          </p:nvPr>
        </p:nvSpPr>
        <p:spPr/>
        <p:txBody>
          <a:bodyPr rtlCol="0"/>
          <a:lstStyle/>
          <a:p>
            <a:fld id="{B6F15528-21DE-4FAA-801E-634DDDAF4B2B}" type="slidenum">
              <a:rPr lang="en-US" smtClean="0"/>
              <a:pPr/>
              <a:t>‹#›</a:t>
            </a:fld>
            <a:endParaRPr lang="en-US"/>
          </a:p>
        </p:txBody>
      </p:sp>
      <p:sp>
        <p:nvSpPr>
          <p:cNvPr id="28" name="Footer Placeholder 27"/>
          <p:cNvSpPr>
            <a:spLocks noGrp="1"/>
          </p:cNvSpPr>
          <p:nvPr>
            <p:ph type="ftr" sz="quarter" idx="12"/>
          </p:nvPr>
        </p:nvSpPr>
        <p:spPr/>
        <p:txBody>
          <a:bodyPr rtlCol="0"/>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a:xfrm>
            <a:off x="6583680" y="612648"/>
            <a:ext cx="957264" cy="457200"/>
          </a:xfrm>
        </p:spPr>
        <p:txBody>
          <a:bodyPr/>
          <a:lstStyle/>
          <a:p>
            <a:fld id="{1D8BD707-D9CF-40AE-B4C6-C98DA3205C09}" type="datetimeFigureOut">
              <a:rPr lang="en-US" smtClean="0"/>
              <a:pPr/>
              <a:t>4/15/2016</a:t>
            </a:fld>
            <a:endParaRPr lang="en-US"/>
          </a:p>
        </p:txBody>
      </p:sp>
      <p:sp>
        <p:nvSpPr>
          <p:cNvPr id="4" name="Footer Placeholder 3"/>
          <p:cNvSpPr>
            <a:spLocks noGrp="1"/>
          </p:cNvSpPr>
          <p:nvPr>
            <p:ph type="ftr" sz="quarter" idx="11"/>
          </p:nvPr>
        </p:nvSpPr>
        <p:spPr>
          <a:xfrm>
            <a:off x="5257800" y="612648"/>
            <a:ext cx="1325880" cy="457200"/>
          </a:xfrm>
        </p:spPr>
        <p:txBody>
          <a:bodyPr/>
          <a:lstStyle/>
          <a:p>
            <a:endParaRPr lang="en-US"/>
          </a:p>
        </p:txBody>
      </p:sp>
      <p:sp>
        <p:nvSpPr>
          <p:cNvPr id="5" name="Slide Number Placeholder 4"/>
          <p:cNvSpPr>
            <a:spLocks noGrp="1"/>
          </p:cNvSpPr>
          <p:nvPr>
            <p:ph type="sldNum" sz="quarter" idx="12"/>
          </p:nvPr>
        </p:nvSpPr>
        <p:spPr>
          <a:xfrm>
            <a:off x="8174736" y="2272"/>
            <a:ext cx="762000" cy="365760"/>
          </a:xfrm>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4/15/2016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Rectangle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Rectangle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Rectangle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Rounded Rectangle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Rounded Rectangle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Rectangle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Rectangle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Rectangle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Rectangle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Rectangle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Rectangle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457200" y="1143000"/>
            <a:ext cx="8229600" cy="10668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1D8BD707-D9CF-40AE-B4C6-C98DA3205C09}" type="datetimeFigureOut">
              <a:rPr lang="en-US" smtClean="0"/>
              <a:pPr/>
              <a:t>4/15/2016</a:t>
            </a:fld>
            <a:endParaRPr lang="en-US"/>
          </a:p>
        </p:txBody>
      </p:sp>
      <p:sp>
        <p:nvSpPr>
          <p:cNvPr id="3" name="Footer Placeholder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en-US"/>
          </a:p>
        </p:txBody>
      </p:sp>
      <p:sp>
        <p:nvSpPr>
          <p:cNvPr id="23" name="Slide Number Placeholder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xml"/><Relationship Id="rId1" Type="http://schemas.openxmlformats.org/officeDocument/2006/relationships/vmlDrawing" Target="../drawings/vmlDrawing1.vml"/><Relationship Id="rId5" Type="http://schemas.openxmlformats.org/officeDocument/2006/relationships/image" Target="../media/image16.png"/><Relationship Id="rId4" Type="http://schemas.openxmlformats.org/officeDocument/2006/relationships/image" Target="../media/image15.w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9.png"/><Relationship Id="rId7" Type="http://schemas.openxmlformats.org/officeDocument/2006/relationships/oleObject" Target="../embeddings/oleObject3.bin"/><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image" Target="../media/image17.png"/><Relationship Id="rId5" Type="http://schemas.openxmlformats.org/officeDocument/2006/relationships/oleObject" Target="../embeddings/oleObject2.bin"/><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4.xml"/><Relationship Id="rId1" Type="http://schemas.openxmlformats.org/officeDocument/2006/relationships/vmlDrawing" Target="../drawings/vmlDrawing3.vml"/><Relationship Id="rId6" Type="http://schemas.openxmlformats.org/officeDocument/2006/relationships/image" Target="../media/image31.png"/><Relationship Id="rId5" Type="http://schemas.openxmlformats.org/officeDocument/2006/relationships/image" Target="../media/image29.wmf"/><Relationship Id="rId4" Type="http://schemas.openxmlformats.org/officeDocument/2006/relationships/oleObject" Target="../embeddings/oleObject4.bin"/></Relationships>
</file>

<file path=ppt/slides/_rels/slide31.xml.rels><?xml version="1.0" encoding="UTF-8" standalone="yes"?>
<Relationships xmlns="http://schemas.openxmlformats.org/package/2006/relationships"><Relationship Id="rId8" Type="http://schemas.openxmlformats.org/officeDocument/2006/relationships/image" Target="../media/image33.wmf"/><Relationship Id="rId3" Type="http://schemas.openxmlformats.org/officeDocument/2006/relationships/image" Target="../media/image34.png"/><Relationship Id="rId7" Type="http://schemas.openxmlformats.org/officeDocument/2006/relationships/oleObject" Target="../embeddings/oleObject6.bin"/><Relationship Id="rId2" Type="http://schemas.openxmlformats.org/officeDocument/2006/relationships/slideLayout" Target="../slideLayouts/slideLayout4.xml"/><Relationship Id="rId1" Type="http://schemas.openxmlformats.org/officeDocument/2006/relationships/vmlDrawing" Target="../drawings/vmlDrawing4.vml"/><Relationship Id="rId6" Type="http://schemas.openxmlformats.org/officeDocument/2006/relationships/image" Target="../media/image32.wmf"/><Relationship Id="rId5" Type="http://schemas.openxmlformats.org/officeDocument/2006/relationships/oleObject" Target="../embeddings/oleObject5.bin"/><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4.xml"/><Relationship Id="rId1" Type="http://schemas.openxmlformats.org/officeDocument/2006/relationships/vmlDrawing" Target="../drawings/vmlDrawing5.vml"/><Relationship Id="rId6" Type="http://schemas.openxmlformats.org/officeDocument/2006/relationships/image" Target="../media/image38.wmf"/><Relationship Id="rId5" Type="http://schemas.openxmlformats.org/officeDocument/2006/relationships/oleObject" Target="../embeddings/oleObject7.bin"/><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oleObject" Target="../embeddings/oleObject8.bin"/><Relationship Id="rId7" Type="http://schemas.openxmlformats.org/officeDocument/2006/relationships/image" Target="../media/image42.wmf"/><Relationship Id="rId2" Type="http://schemas.openxmlformats.org/officeDocument/2006/relationships/slideLayout" Target="../slideLayouts/slideLayout4.xml"/><Relationship Id="rId1" Type="http://schemas.openxmlformats.org/officeDocument/2006/relationships/vmlDrawing" Target="../drawings/vmlDrawing6.vml"/><Relationship Id="rId6" Type="http://schemas.openxmlformats.org/officeDocument/2006/relationships/oleObject" Target="../embeddings/oleObject9.bin"/><Relationship Id="rId5" Type="http://schemas.openxmlformats.org/officeDocument/2006/relationships/image" Target="../media/image44.png"/><Relationship Id="rId4" Type="http://schemas.openxmlformats.org/officeDocument/2006/relationships/image" Target="../media/image41.png"/><Relationship Id="rId9" Type="http://schemas.openxmlformats.org/officeDocument/2006/relationships/image" Target="../media/image43.wmf"/></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38.wmf"/><Relationship Id="rId2" Type="http://schemas.openxmlformats.org/officeDocument/2006/relationships/slideLayout" Target="../slideLayouts/slideLayout4.xml"/><Relationship Id="rId1" Type="http://schemas.openxmlformats.org/officeDocument/2006/relationships/vmlDrawing" Target="../drawings/vmlDrawing7.vml"/><Relationship Id="rId6" Type="http://schemas.openxmlformats.org/officeDocument/2006/relationships/oleObject" Target="../embeddings/oleObject12.bin"/><Relationship Id="rId5" Type="http://schemas.openxmlformats.org/officeDocument/2006/relationships/image" Target="../media/image29.wmf"/><Relationship Id="rId4" Type="http://schemas.openxmlformats.org/officeDocument/2006/relationships/oleObject" Target="../embeddings/oleObject11.bin"/></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48.png"/><Relationship Id="rId4" Type="http://schemas.openxmlformats.org/officeDocument/2006/relationships/notesSlide" Target="../notesSlides/notesSlide26.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5.xml"/><Relationship Id="rId5" Type="http://schemas.openxmlformats.org/officeDocument/2006/relationships/image" Target="../media/image59.png"/><Relationship Id="rId4" Type="http://schemas.openxmlformats.org/officeDocument/2006/relationships/image" Target="../media/image58.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2.png"/><Relationship Id="rId4" Type="http://schemas.openxmlformats.org/officeDocument/2006/relationships/notesSlide" Target="../notesSlides/notesSlide3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63.wmf"/><Relationship Id="rId3" Type="http://schemas.openxmlformats.org/officeDocument/2006/relationships/notesSlide" Target="../notesSlides/notesSlide33.xml"/><Relationship Id="rId7"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67.png"/><Relationship Id="rId5" Type="http://schemas.openxmlformats.org/officeDocument/2006/relationships/image" Target="../media/image66.gif"/><Relationship Id="rId10" Type="http://schemas.openxmlformats.org/officeDocument/2006/relationships/image" Target="../media/image64.wmf"/><Relationship Id="rId4" Type="http://schemas.openxmlformats.org/officeDocument/2006/relationships/image" Target="../media/image65.png"/><Relationship Id="rId9" Type="http://schemas.openxmlformats.org/officeDocument/2006/relationships/oleObject" Target="../embeddings/oleObject14.bin"/></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vmlDrawing" Target="../drawings/vmlDrawing9.vml"/><Relationship Id="rId5" Type="http://schemas.openxmlformats.org/officeDocument/2006/relationships/image" Target="../media/image68.png"/><Relationship Id="rId4" Type="http://schemas.openxmlformats.org/officeDocument/2006/relationships/oleObject" Target="../embeddings/oleObject15.bin"/></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69.png"/><Relationship Id="rId4" Type="http://schemas.openxmlformats.org/officeDocument/2006/relationships/notesSlide" Target="../notesSlides/notesSlide3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8407" y="274339"/>
            <a:ext cx="8991600" cy="1470025"/>
          </a:xfrm>
        </p:spPr>
        <p:txBody>
          <a:bodyPr>
            <a:noAutofit/>
          </a:bodyPr>
          <a:lstStyle/>
          <a:p>
            <a:r>
              <a:rPr lang="en-US" sz="4000" b="1" dirty="0" smtClean="0"/>
              <a:t>Calibration of Micro-Simulation Models</a:t>
            </a:r>
            <a:endParaRPr lang="en-US" sz="4000" dirty="0"/>
          </a:p>
        </p:txBody>
      </p:sp>
      <p:sp>
        <p:nvSpPr>
          <p:cNvPr id="3" name="Subtitle 2"/>
          <p:cNvSpPr>
            <a:spLocks noGrp="1"/>
          </p:cNvSpPr>
          <p:nvPr>
            <p:ph type="subTitle" idx="1"/>
          </p:nvPr>
        </p:nvSpPr>
        <p:spPr>
          <a:xfrm>
            <a:off x="174172" y="3962400"/>
            <a:ext cx="4953000" cy="1752600"/>
          </a:xfrm>
        </p:spPr>
        <p:txBody>
          <a:bodyPr>
            <a:normAutofit/>
          </a:bodyPr>
          <a:lstStyle/>
          <a:p>
            <a:r>
              <a:rPr lang="en-US" sz="2000" b="1" dirty="0" smtClean="0">
                <a:solidFill>
                  <a:srgbClr val="C00000"/>
                </a:solidFill>
              </a:rPr>
              <a:t>Smart, Safer, and Sustainable (S</a:t>
            </a:r>
            <a:r>
              <a:rPr lang="en-US" sz="2000" b="1" baseline="30000" dirty="0" smtClean="0">
                <a:solidFill>
                  <a:srgbClr val="C00000"/>
                </a:solidFill>
              </a:rPr>
              <a:t>3</a:t>
            </a:r>
            <a:r>
              <a:rPr lang="en-US" sz="2000" b="1" dirty="0" smtClean="0">
                <a:solidFill>
                  <a:srgbClr val="C00000"/>
                </a:solidFill>
              </a:rPr>
              <a:t>) Transportation Lab</a:t>
            </a:r>
            <a:endParaRPr lang="en-US" sz="2000" dirty="0">
              <a:solidFill>
                <a:srgbClr val="C00000"/>
              </a:solidFill>
            </a:endParaRPr>
          </a:p>
        </p:txBody>
      </p:sp>
      <p:sp>
        <p:nvSpPr>
          <p:cNvPr id="5" name="TextBox 4"/>
          <p:cNvSpPr txBox="1"/>
          <p:nvPr/>
        </p:nvSpPr>
        <p:spPr>
          <a:xfrm>
            <a:off x="4114800" y="4939125"/>
            <a:ext cx="5181600" cy="1323439"/>
          </a:xfrm>
          <a:prstGeom prst="rect">
            <a:avLst/>
          </a:prstGeom>
          <a:noFill/>
        </p:spPr>
        <p:txBody>
          <a:bodyPr wrap="square" rtlCol="0">
            <a:spAutoFit/>
          </a:bodyPr>
          <a:lstStyle/>
          <a:p>
            <a:r>
              <a:rPr lang="en-US" sz="2000" b="1" dirty="0" err="1" smtClean="0"/>
              <a:t>Zhixia</a:t>
            </a:r>
            <a:r>
              <a:rPr lang="en-US" sz="2000" b="1" dirty="0" smtClean="0"/>
              <a:t> (Richard) Li, Ph.D.</a:t>
            </a:r>
          </a:p>
          <a:p>
            <a:r>
              <a:rPr lang="en-US" sz="2000" b="1" dirty="0" smtClean="0"/>
              <a:t>Assistant Professor</a:t>
            </a:r>
          </a:p>
          <a:p>
            <a:r>
              <a:rPr lang="en-US" sz="2000" b="1" dirty="0" smtClean="0"/>
              <a:t>Dept. of Civil &amp; Environmental Engr.</a:t>
            </a:r>
          </a:p>
          <a:p>
            <a:r>
              <a:rPr lang="en-US" sz="2000" b="1" dirty="0" smtClean="0"/>
              <a:t>University of  Louisville</a:t>
            </a:r>
          </a:p>
        </p:txBody>
      </p:sp>
      <p:pic>
        <p:nvPicPr>
          <p:cNvPr id="217090" name="Picture 2" descr="https://pbs.twimg.com/profile_images/1932366609/logo-speed_fullcolor-birdhea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6" y="4796480"/>
            <a:ext cx="2916321" cy="1499044"/>
          </a:xfrm>
          <a:prstGeom prst="rect">
            <a:avLst/>
          </a:prstGeom>
          <a:noFill/>
          <a:extLst>
            <a:ext uri="{909E8E84-426E-40DD-AFC4-6F175D3DCCD1}">
              <a14:hiddenFill xmlns:a14="http://schemas.microsoft.com/office/drawing/2010/main">
                <a:solidFill>
                  <a:srgbClr val="FFFFFF"/>
                </a:solidFill>
              </a14:hiddenFill>
            </a:ext>
          </a:extLst>
        </p:spPr>
      </p:pic>
      <p:pic>
        <p:nvPicPr>
          <p:cNvPr id="217094" name="Picture 6" descr="http://www.gannett-cdn.com/-mm-/9065941e142eb769bb76794c742e08d1e14ee558/r=300/http/www.gannett-cdn.com/-mm-/9065941e142eb769bb76794c742e08d1e14ee558/r=300/http/www.gannett-cdn.com/-mm-/0b09f5851faafb706ed0c0c3e7c7b7d5c1d85dd1/c=146-0-699-553/local/-/media/2016/02/12/MIGroup/Livingston/635908755343402751-lee-road-roundabout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0507" y="1487197"/>
            <a:ext cx="3184065" cy="318406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
        <p:nvSpPr>
          <p:cNvPr id="7" name="Subtitle 2"/>
          <p:cNvSpPr txBox="1">
            <a:spLocks/>
          </p:cNvSpPr>
          <p:nvPr/>
        </p:nvSpPr>
        <p:spPr bwMode="auto">
          <a:xfrm>
            <a:off x="1143000" y="6339927"/>
            <a:ext cx="6400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20000"/>
              </a:spcBef>
              <a:buFont typeface="Wingdings" panose="05000000000000000000" pitchFamily="2" charset="2"/>
              <a:buNone/>
            </a:pPr>
            <a:r>
              <a:rPr lang="en-US" altLang="en-US" b="1" dirty="0" smtClean="0">
                <a:solidFill>
                  <a:srgbClr val="C00000"/>
                </a:solidFill>
                <a:latin typeface="Arial Narrow" panose="020B0606020202030204" pitchFamily="34" charset="0"/>
              </a:rPr>
              <a:t>April 18, 2016</a:t>
            </a:r>
            <a:endParaRPr lang="en-US" altLang="en-US" b="1" dirty="0">
              <a:solidFill>
                <a:srgbClr val="C00000"/>
              </a:solidFill>
              <a:latin typeface="Arial Narrow" panose="020B0606020202030204"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838200"/>
            <a:ext cx="8839200" cy="1066800"/>
          </a:xfrm>
        </p:spPr>
        <p:txBody>
          <a:bodyPr>
            <a:normAutofit fontScale="90000"/>
          </a:bodyPr>
          <a:lstStyle/>
          <a:p>
            <a:r>
              <a:rPr lang="en-US" sz="3600" dirty="0" smtClean="0"/>
              <a:t>What Parameters to Calibrate as They Impact Performance or Interim MOES?</a:t>
            </a:r>
            <a:r>
              <a:rPr lang="en-US" dirty="0" smtClean="0"/>
              <a:t/>
            </a:r>
            <a:br>
              <a:rPr lang="en-US" dirty="0" smtClean="0"/>
            </a:br>
            <a:endParaRPr lang="en-US" b="1" dirty="0"/>
          </a:p>
        </p:txBody>
      </p:sp>
      <p:sp>
        <p:nvSpPr>
          <p:cNvPr id="33828" name="Rectangle 3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68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8860" name="Rectangle 1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192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601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602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602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7045"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26980" name="AutoShape 4" descr="data:image/jpeg;base64,/9j/4AAQSkZJRgABAQAAAQABAAD/2wCEAAkGBxQTEhUUExQWFRQVFhQVFhQXFxQVFRUUFxQWFhQVFBQYHCggGBolHBQUITEhJSkrLi4uFx8zODMsNygtLisBCgoKDg0OGxAQGywkICQsLCwsLCwsLCwsLCwsLCwsLCwsLCwsLCwsLCwsNiwsLCwsLCwsNywsLCw3LDIrNzcrN//AABEIAMIBAwMBIgACEQEDEQH/xAAcAAACAgMBAQAAAAAAAAAAAAAEBQMGAAIHAQj/xABMEAABAwIDBAUGCQoEBQUAAAABAAIDBBEFITEGEkFRE2FxgZEiobGzwdEHFCMyQoOT0vAVJDRSU1RicpKyM3OiwhaClKPxJURjdOH/xAAaAQADAQEBAQAAAAAAAAAAAAABAgMABAUG/8QAKREAAgICAgIBAwMFAAAAAAAAAAECESExAxIEQVEFEyIyQmEUFWJxkf/aAAwDAQACEQMRAD8AeVOydZJPK51fNGx0sjmtjkmJDC9xa0eUALCwsE5w3ZZsdi+prJSOMlTPb+lrgPFPZPnO/md6SsDknUADXzOYCGucA1v6zuJ7UjbUzbw+VeNNXv8AemuMuydyyslrDcgakE5nTmdUk9jx0Fw1cmfyj9f1ne9GQ1Dzby3f1O96WwNyR8Rtw01PsVYaEkGtqXAfOce8qfDpnF0ly45DUnzIFpujMN1dbktIyDIt42zOnMqVoOpJ8SvIFNu5JgEG+b/S10RhcbjrQJ7cwjS7IHvQGJQvHL0LV6xiMO61E4nPMqQNzUT1jA0sjuZ8SltTM8aOd/UUxmQNQ3JEQoW3+IzMiBZNK3ygLtke3mOBVMo8XqbEmrqD2zy/eVu+EllqUnkWns8oD2rmuH00rxvDRJONhHztpakC3xmft6WT07yDqdoau2VVUfbS/eULqWw8pevob6JXB7Mew7SVdjepqPtpfvIeTaatdkKmoy4iaUf7kBVAh1kdTbrW9qWw0QnH6397qf8AqJvvLIdpasHOrqT9fN95QSEXKClyKIUx3UY/Vu+bV1I+vmH+5BjaGtB/TKr/AKif7yEEvJQb+eaMQyLa3a6qdFY1E9+YlkB8boWHaOrBH51UHtmlP+5LoW3C33ReyXQrdlmj2jqHf+5n+1k+8isPxupLgDUTkE8ZZPekNCwXAKssbGsF+IUJOhmjquykrzSxlznOJ37lziSflHWuT1LFHsbUb1HEee/5pHheKy0YOqHeU7+Y+lQPm08VBV1IEjhf6TvSUHNVXNu5dAhvib7gDmfG3BLujd861rC3sReKPN2NB43tzOgW3RENsdTawy55kqMtlFo0pWfjkjWNJ0/HWoGN5aI2kCohGYRbye8o3DNXdQzQsnzkXhrflHciFmb2FQFSud+AooB+PapYnG7hbsTGIrW7yEU4gi/nUDhwtmeKljzb1IMJPFovXLyN1165Yxq0ISd9yUYgZNSsYgI1QlS6yYyCwSyp0KyFZRvhGj3qSW3K/gQfYue4PUuEQs0ZZDrXStrm3gmHNh9C55g4JAaLW4IuSjsFNgLZd9xvlbgihOA02TTEcI3WXAztmqrHLbI3SSlatGonpYRI83UdbSGN2RyTHDKIucCMiEZjMIDbki6i5DxZUZW5qCUoydyDkanQDGFSmNaRR3CMpo+C1hGtHCCy/UlkrfK709iHyfcl9LFd9u1JYWrPaZ9nBWKGXeKq1RJuyjknW67JzVOaBI7HsOLUUX1nrXrxQfB9ITQQk63l9dIsVUsAK/jGJkTyjlJIPBxUeHYjvysbfVw95Va2hqCamoF9J5vWOROw7S6sZfPdD3f6be1XvApfq8/KNHG3psppbi/C9gBxsNcvBDk3lJPD2Kad5JBOWvsUvZX0TQBGQlCU/NFRnI9hVRD0Z5o7DW+UexAxFMMOy11WYEFxdS9Nhcn8ZLWEreZt8r261gmkhyuDlop4BdqgDLNIC3hf5NusrBCIxbJbKOIZLZzbrGPHnIoQNRblA4WWMC1hyHals6PnN0DM5YBWtpWXheObHDzLm+yUDjnrZdPxUXa4dRVKw8NgsNFy+ZJqFIaGyPaKt3G2KptBEZZMgr1itG2pFh/4UOGbP9BcnNcnFzdYNexpZZCaTom3alOLU8rxctsFc6YMJz0Uu1TAYfIA0QhzMziqZx2pbY2UJCOr2XJvqtYIQdV6F4JWR04RtNHmvOiFlNCbJWxkGudYWCLw+huS7kELuJvhz7ROPaleikMsq9ay8p6k2o6ggAeKUtdvSOPWm+HUhcCtLWSL2dg2CP5jD9b66RerzYKMihhB1Bl9dIsVFVDZOVbRfpdR/nzescn3wbsvPI/9WK3e5w+6q/tBJarqf/sTescnWwuItjdLvWBeGAdYu4H0puwGi5xA3cefPr4qZzrkdTR6SoBI1tt4XBGQHGw4+KmYPKORGQGfZcpbyP6CokYPmoZiJvkrCGRhF4cbu7/YUGHImkOd9M7osCD2KOqrGRNdI82awFzjyAFysc4km2ioPwsYmY4mwA2Mp3nf5bdB3n+1YKKDtftpPVykh7o4gTuRtJblwLrauTfYP4RJIHiGqeXwusA9xLnRHgd45lnPkqBUHPJQMzKDYbPq1k5IuDcHMEaEdS96Qrm3wWbSFzPikrruZ/guJ+c3Ux35jUdVxwXRQSsA1rcRMbd61xex6kvO0IP0R4oyuj3o3t5tPjwVHEg5L0fD4OPli7WUeb5vkcnFJdXhloOMNPDzod9cDw84SDfHWs3wuv8AoOP4OP8AuHKMqobwNuKp+IbNzuddpZbtN/Qn++Oa9EnWpT+mcU92MvqXIgSgwURNBc5xdx3ACB4m57k9GBF7A9jw8EZZbpPV2pcJf4k72Ynzczn5Q7dHexcXkfSeLjg5ROvxvPlyT6yKrVRhgOWfLkUoqqmVzd0NvfjdWbbql3ZGvbo8Z/zD3hJhUBrRkvnOSPSVM9PsVOLZ9wcXSWz4LafBmjMDJMsRrHuNrAAomNo3LHWyp3fyKip19OAclGyNM5qAtdfVatiA1yV1LAUyBgNtE3povkD3qHDmbzrW42T2alDYyAjJluJZKNTUhuSEzoagtNrKfDoxvEdZRtTTg2CSU85I9Tp2w7r0UR/zPWvXik2JZaiiH+Z616xdEaoJyHHIi6rqSOFRP61yVuk3dFYcRiJqqkNz+XnP/dck0dLeQjhdSfJko4rBbKbauMOYZL/4bW2zsHAAE5DqurB/xrS7o3iHEcg66oFTRZ8LJYIBvEW04hNHkWwuDOnN28p75M77FRy/CHENIi7PgAMu9c4qImtbk437UL0xHWqLlJUdJf8ACKPowHtJaPYU8wHaUSt3jZtybN3gSfMOvwXGm1Q4hWf4P3NlqQNd1peByIsB5ynjOwNHbYn3v3LiHwnYh0tdML3Ee7GOrdAv/qLl2qkOZ7l837QTF9VUOP0ppT4yOVQehVO7NS0Md0PKmtBFkggNjPD7tc1zSQ4EEEagjQrs2CYwZomuPztHD+Ia+Oq5Jh8VyFdMBn3CRwcL94//ABM1gVMvAqlz84nna3F3LrtbzKyNrMwudfGr3PWfSvT+lRUpSTPL+rScYxaLB+Ux+ry7tL+3xWsuIZggZcrFIhUrPjK9l8EWeKvIkvS/4OfyhYZ314DO2fUerwXn5TH8WY0I0P8ASlIqV6KlI/H/AMmOvK+Yoa/lEcOvXXha+XarLsnVxOde5Ds2gZWJtnfqVH+Mpns9VfLs7T6FHn8d/alcnov4/lJ8sailkvuO4eKhrWBwB3iQSL8DwVdn2Kl+jIw9R3h7E8bWAOZfn/tKYtrm818pPhhN2z6coE+BWBBFnNOY60A3dBtxVi2ort2bLRzAe+5HsCoVRiO7KSdF58uL83EZywOMVp7C6rNeeIRWJY+HNsEqjqN4WVYxaEWyw7OSjcN9fSi/jBc4g6FC4BBdpyUr4yXZKh0qXWmKnHo5OoprC7fK0qqIOF+KXMdJGbgXHFTf5E5xzaOybHn80i+s9a9YhdhJS6hhPPpfXPXq6ksCHODWCKtqi/Qzz+tcgquW7y9uhRG18V6ibd/bSk/1lQx2EOeq4pNbL+sAoq3ONluywNjqVJQUtwUG1ji834I7GXwL8RhcXZaIORrhkU7AO9mFBU0pJVoyrZztZFkGeSs/wWutXOH/AMT/AO5irlPTEPIVy+D+h3KxruJjePQfYqxaTA1g7HQDVfP20+HFkj3cC9/jvFfQtLlc/jVc/wBq8CEhmZbMucWnkSd5vpXQBHGN27h2p7SR8hZLjTlsm6RYgkEciNVYMPp7p0hGxlhEHFOx5ILuQuocOp8tEZj0fQ0crzbeDfC+WXXe3nRejRQKMTHNUOlq7sab5kA+KimxnyXZ/RPoSOGssAOQsunwuX7cmzl8zh+7FIs3xtbCqVbFcthXL015qPNfgssnxpe/GlWxXda3Fd1p/wCsiK/BZYhVdaabP1PyzTyDj5iqWK7rTbAa6xc6+jfSQPek5vLT45f6G4fDa5Iv+S+Y1jQjY11/pDz5e1BR7WN/WVN2nxHpIw0HiPx5iq41p5r54986jUV/T3eDoQ3zAn+5KJqME3KM2fpd2lYDqbuPa439FltVURAvzXnTmnNjUVisw/U3UdLDui6PxCJ4Nr3BWszPIsrXgT2XDZiLeYOxGzUu67RJtl8S3Ggdyf1k9xeykdTX45EssJL8lo+zTZya0MG+N46hVPaeoeHWGXWjFAX4qzsOx278Titp8p6x69QnweNP5Pg7JPWvWLqWiVnNcTlJq6oH9tMB9o5J6iYtIBTjaKoa2qnbx6aXt/xHJXUtBGeq4v3D5oKp5tzPmhYp/lCeaEkJvmcgpKMgo9ayPWbQxrG2bvBAwvOpRM9RfyTwRVFQb4vyS6WSb2CUUFt5xCe7GkmqaTyeLf8AKVHBGACHKbApQK2EDQ74P2bim4pXJGlXWjrFDx7kNjNLd4dzFu8aeI9Cnpj7FNUN3gWnjx5HgQvSZJHJ9tNmyJmTMGTyGuHJ/A9/pCY4ZgQaBv5nkr/FTNcCJBpqOsWNx3ZjtQtbHAB5BN1kzV7E8FO1oyACq/wmVO7SBnGR7R3N8o+geKt5C5r8Is5lnbGNIm2/53ZnzbqL0A59UMy11UHQj9ZM5qS+XJQGkI4Jop0LJoD6H+ILzoTzHiiOiHUvDGPxdPbFB+jKzcKm3VnRrWzUiGxTCC7Yb8XvA7mN97x4IUsRV7sYOQJ73G/ot4JZSwMlkgmJc23PmAerjommGw7jBv2JyPAixAIt3FI31Dt9waL2AHhmfPdMjW3jjZbymAh3ed5vmNlGeUUTotmH4oGixOSh2jx02AYcxxVZFQp2kOXJ9lKVgsn/ACs5+osU1gpy5tzySY0lnBPHzlseSM/4MQYfUFkgHC66Zh8LZI765LmGGwlzrnmui4A+zbcEkqOnjleGGMhEYtwVX2xgbYEaqx4m7LIqq49Ccrm9kbo03eDpGwX6BD2SetesUWwD70EPbL66RYuhaInKMep3vrqh1vJE8wv9Y5a4pHuNHNMsZr9yoqWWz+MTEdnSOKR4rWb9+rRcrTcyjSSwyEN3m3U1H2ISllsw80ThVQHkjlknaCqZNDCXuNk7w+MsFiclPQUzGsvxWVNM7c3goS3kVqwGtlu6wUezdQRX04/icD3scFIIMrr3AKQiridyeL+hU4muyFlFuJ2WkPoHsRr25oCnPLkPYj3OXosmjSaL6Q5WcOberrGfcSq7O3deRrkCMsuOd+PBW2J+SqO1mIR05G9m5192MakcSOQ7VksmbAcXxBsETpH8NB+s46ALklZily57hcklxN9SSrFtRWuqDm4Na3Rlic+ZPEqi19t4tJyHDmSMjfvTV8i38Az8Qfc5658Fn5Qfxse5CPa78WWzYSeICp2QnVm5qzwACHmlJ1K8mYRxv2BbU1PvEC+vUUrkFRNTG/gCimTi2eR5Ky0dBUBnk07nNcMrtLgcrAtLc+4qt4lSmKQscxwec90gtOfURdJY9Hm+HENbfPXs4oyTIXtovcMoyxu87Jztb8ByUWISkn+Hh19anKVsKVCsneldnu3vy48EYyPNx18hhv5vch5mg7uX0hc8+pN8MbvtmbbPo7tt/DwWbwYEYpqeTdN1Cw5LR90phm6uvorRh9M18Yvx1VCgfZ1yrNhmLfNaDxzUuSFmLXFhwY24RtJU7jFHA+7RdSTNFlz9S3FdkEdW57tVHiTC4ElQdNu3UlRU3YmejU4vJffg/b+YQ9s3r5F4pdhG/mMPbL656xdC0Ts5NtJEXVdQ4cJ5h/3XJViEYTXHZwyoqufxifL61yRuqL5lSp3Y+yCM2TPAYhdxQDfKAATXC4CwE8CjN4GirYXTVJubnIHRWKPEm9HYqt0dNvOtw1TGqpCBlouadNi6JiQ7TRE4L5Ezb53cAPFA4e3mmlM3y2Hk9v8AcEvF+oo8xs6TA/TnYIyTgllM4akgADO+gF1I/Ew4jcGVvnOyB/lHFevRyohx/GhTtAHlSOvuN9pHJUTEKOpqDvOAaTrJK4Ny6gc7dg4K21AObnvazeyO78825nWyGY2PMiN0nMuybx18SqwWCc2VePZiM5Ple88WxMJudPnO9y53tNRiOskj3SAMwHW3h5Fxc88l13ENqGRggzwxfwxjpZB3NvbiuTbV1TZqvpWOc9rgPKeN1xsC0kjhpdaWjRKwZTz9C2ZIb5ZoiLDifKed1tzbi51uIHJEtc1mTG269XHtKnY9EMVO7V3k+lEtfb5uXXxQ75hxK1EwOhCVsIwa5u5q4SXuHBzhlyI9t08oKkvo5g4lxa+Mgk3NjlqeGSqwcn+yw33PhJA6RoAubC4c0jM96VrAfQsfQue8bvNNqjByG3twVm/JIgduuFiLHPXmtcQmFrLjnKVmObV9Pugm2hR2H18EJLn7z3EZNaQG7rhnvHnpkiccozuONsrXKSw4ZJIGlrSbgHIXJHYMzqunjl2jYUhtNHBKwvp95pbm6N3lEji4HkEA4XW4gMIINw5wLd35psRY7w5ZLenhJCMmZoHEYTKgaL5IV8Buiqd243tSPI0UWmhxLgToiq3EBbJUgV2acUj7gX4qcopFIPI0gl37KXEjugLShYGlaYnEXu6lJyH5VaOqbCH8xh+s9a9Ytdgm2oYfrfXPWLpWiDOMY7Sk1lYeHxio9a5LHsswFXfF4B01SSMjUT+tckeIUANt1R+6u1FKVCqCO9k8gmaGFvFaspWhpJyISGOp+UPag/zN+ksHx7ctkiPj7iBlqhaOMSOHUjaoBpA4ehSlsMw2nIFii21AD225j0pRUPsRY9yZUTRvNJ5g910sVk37S51hJs0C5yIbw7XKahju7jI7Q2+a3qvp3LZ9P0jyL2aPnkZF7uLAeAHH8WdwxhoAaA0DQBexdLBy1bAcSwt72Ho9xklsjug91zp22XPsXifu2mc8uBsQSbA9hyC6xGeaqfwg0V2dK1udwH/7Xea3gtGRpRs5pXUthwPYOr/wq3ilPm13AA3687hverayLfJ7MhySHF6XKx4Zp5aETKnVSyONyfcByAUckh3cijZaQ92fFASNIUWVBpHLZrQR1rYlSMWMERmwCNY2VkfTNa7dDtzeGWZGYvwyuo6ShLiMxbjzsnuIxkQOY3IboyHIZi/44o9QWOdn2kwhxdIQ6xbvhxaARazXu1+boMkVPa6FwapqHMiikLeiia7cAaWuG9uk6/OF+NuK2rY3B1+C4OZruGmR18O9HI3mxw77FJsEiD6eI8QCPBxCeCW6T4E2wfGPoPOXUdPahG+rD7FuLUm464XkE26EzxY3KVvgNrq0XayC2T3Ds1IIQ4JeyTgnFJHZqWf4jdsAYwk3B603+JmwsNEfTSNIATmFjdzgoucnsKdIrcNXY2Rs03k3QuIxAPuFBLJcI4YVJs698H770EJ65fXSLFH8HY/9Ph+t9fIvV1LQCg41VATVDTxnm9Y5IKutIt1JltKR8YqBx6eYj7RyRPfvNN9QuZQXayuNklRVF+mXNCMoA52RWkb80VG/dPIp6rQjlewyiJY+3ijppm38tLDUWdfmocRF81NxyaQyrbXaWlNMRmLI2ubqLFVKkc4vaOCsFdL5ICzVSSNFqmdZwweQOseJNiT3klOhFl4JJgzrxtP8AP8ApCfA+T3Bej6IoyJi2q4g+NzXfNcC09XWFtEcls5oPUgMcqmoBEXM+kHEHrPDxFiqtjLQTlwAHgupbb0dmNlYOO6824/RJ9HguYVkJz4qscolJUyt1jPJI55eKWVMKe1LEulhSyRosTmBexwpoYFr0SWhrDsPbYBO4GggjqSejCd0TCQTwsqehPYXSluVrXADesW+itK4uvZDzzWcLWCKik3ivKlspZAYbJdTjo6tzeEkYd3tNvenNVlmkWLODZIJL6P3D2OyR416CM67Cw4b180omgLRmnc7X7tr5JTOHHJVjONUBiY09zdWOCMdELIZlA46hO6Kh3Wi6jyzspFCelDgTcFNKWpOi2qbAZcFrSgWupudmSJpYATcrU0FwToo+lPuREc7iFkFbOj7Bx2oYhyMvrpFi32GH5lF2y+uesXangDOOY9ORW1IOnxif1rkPDSue6zRfiidp2/nVQ46fGJ/WuUWGYj0MwcdLWIUptq6HqlYA6B3S7pGilr6e+mqKxDEGOlLm6KSGm6S7wdEO0ts0Y2KWuOQKLNG85NzCj6QZjii6bGRGc0XkNI8oLNJDtVpWynuWrJxPNdvFFYhH0dkv7hEtnX9mD8jGecbP7ArF7h6FVtlpN6mhPONnnYrJGb2/lHoXdHRImiciiLhBMRL3G3IW86IyIqmhEkb43HJ48DwPauUYxhvRPdGdW5Ht5rrcRyyVb24wYvb0zB5TRZ4HFvB3cjFgkrOQ1kI3il8kCfVcGqXmO4VCIse3qWjqe9imMsK1dHYIUGwKJ26Vs/FC1jt3XQdWua8nbmhTQPeDu6ISusBQM2tJO8XEnVH4dNVS7wjc1rb/OdqMtAm2CbGh+7dxJI0Fha2pLjkB1pj8RYT0NMfkmkh9Rwc76TYb6/zLlnyJopSK/Bh5L7F7p5G5kuv0bDwy4lHbSUhNM9/FpY6/Ybe1WqgoY42brRYecniSeJQu0zAKOYDi32hcb8lykktGI5I96Np5tafEXSqKK0ljonGGsLqeE84o/7ApBRi91y/dcW0E2FMLBSPGVlNEw3sscLGyFu7HiyuTsJdZF01LYI+aBpN1DUwutkq9vkAvazNEPcAFA/yBnqgfj/NOlegWdi2I/QovrPWvWLTYR16GE/5nrXrF1xughtbgdM4vLqeF13Em8UZuSSSTcZlDu2cpDrS0/2MX3VixWRvR5/w1R2/RKf7GL7qnpsCpWizaaADqijHoCxYlkaJF/w7SX/Raf7GL7q1ds1RnWkpz9TF91eLEwDek2dpGm7aWnaeqGIehqnqcDpnfOp4T2xRn0hYsSv9Rloa0dFG1jQ2NjQAAAGtAAtkAAEU2Fv6o8AsWKwpt0Y5DwC23BbQeCxYgExrByHgti0WtbLksWLBEMuD051gi+zZ7lD+Q6b93h+yj9yxYnEMOB037vD9lH7lqcCpf3aD7KP3L1YsAiOz9J+6wfYx/dUsGBUwOVNAOyKMexYsWCjeXCKfoy3oIt05FvRssRcmxFlKzCIAABBEABkBGwAdgsvVi55bGNvyZD+xj/oZ7lDLhEBNjBEe2Nh9ixYpRS7GJIsJgDQBDEAAAAI2AAW0AsthhcP7GP8AoZ7lixK0rCbDDYf2Uf8AQ33LU4XB+xi/oZ7lixOkjGowmD9jF9mz3Lc4ZD+xj/oZ7l4sWaRgWXBKY608J+qj9ygds9SfusH2Mf3VixOkBj7DaSNkbWsYxrRezWtDQLkk2AFtSsWLFVGP/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6982" name="AutoShape 6" descr="data:image/jpeg;base64,/9j/4AAQSkZJRgABAQAAAQABAAD/2wCEAAkGBxQTEhUUExQWFRQVFhQVFhQXFxQVFRUUFxQWFhQVFBQYHCggGBolHBQUITEhJSkrLi4uFx8zODMsNygtLisBCgoKDg0OGxAQGywkICQsLCwsLCwsLCwsLCwsLCwsLCwsLCwsLCwsLCwsNiwsLCwsLCwsNywsLCw3LDIrNzcrN//AABEIAMIBAwMBIgACEQEDEQH/xAAcAAACAgMBAQAAAAAAAAAAAAAEBQMGAAIHAQj/xABMEAABAwIDBAUGCQoEBQUAAAABAAIDBBEFITEGEkFRE2FxgZEiobGzwdEHFCMyQoOT0vAVJDRSU1RicpKyM3OiwhaClKPxJURjdOH/xAAaAQADAQEBAQAAAAAAAAAAAAABAgMABAUG/8QAKREAAgICAgIBAwMFAAAAAAAAAAECESExAxIEQVEFEyIyQmEUFWJxkf/aAAwDAQACEQMRAD8AeVOydZJPK51fNGx0sjmtjkmJDC9xa0eUALCwsE5w3ZZsdi+prJSOMlTPb+lrgPFPZPnO/md6SsDknUADXzOYCGucA1v6zuJ7UjbUzbw+VeNNXv8AemuMuydyyslrDcgakE5nTmdUk9jx0Fw1cmfyj9f1ne9GQ1Dzby3f1O96WwNyR8Rtw01PsVYaEkGtqXAfOce8qfDpnF0ly45DUnzIFpujMN1dbktIyDIt42zOnMqVoOpJ8SvIFNu5JgEG+b/S10RhcbjrQJ7cwjS7IHvQGJQvHL0LV6xiMO61E4nPMqQNzUT1jA0sjuZ8SltTM8aOd/UUxmQNQ3JEQoW3+IzMiBZNK3ygLtke3mOBVMo8XqbEmrqD2zy/eVu+EllqUnkWns8oD2rmuH00rxvDRJONhHztpakC3xmft6WT07yDqdoau2VVUfbS/eULqWw8pevob6JXB7Mew7SVdjepqPtpfvIeTaatdkKmoy4iaUf7kBVAh1kdTbrW9qWw0QnH6397qf8AqJvvLIdpasHOrqT9fN95QSEXKClyKIUx3UY/Vu+bV1I+vmH+5BjaGtB/TKr/AKif7yEEvJQb+eaMQyLa3a6qdFY1E9+YlkB8boWHaOrBH51UHtmlP+5LoW3C33ReyXQrdlmj2jqHf+5n+1k+8isPxupLgDUTkE8ZZPekNCwXAKssbGsF+IUJOhmjquykrzSxlznOJ37lziSflHWuT1LFHsbUb1HEee/5pHheKy0YOqHeU7+Y+lQPm08VBV1IEjhf6TvSUHNVXNu5dAhvib7gDmfG3BLujd861rC3sReKPN2NB43tzOgW3RENsdTawy55kqMtlFo0pWfjkjWNJ0/HWoGN5aI2kCohGYRbye8o3DNXdQzQsnzkXhrflHciFmb2FQFSud+AooB+PapYnG7hbsTGIrW7yEU4gi/nUDhwtmeKljzb1IMJPFovXLyN1165Yxq0ISd9yUYgZNSsYgI1QlS6yYyCwSyp0KyFZRvhGj3qSW3K/gQfYue4PUuEQs0ZZDrXStrm3gmHNh9C55g4JAaLW4IuSjsFNgLZd9xvlbgihOA02TTEcI3WXAztmqrHLbI3SSlatGonpYRI83UdbSGN2RyTHDKIucCMiEZjMIDbki6i5DxZUZW5qCUoydyDkanQDGFSmNaRR3CMpo+C1hGtHCCy/UlkrfK709iHyfcl9LFd9u1JYWrPaZ9nBWKGXeKq1RJuyjknW67JzVOaBI7HsOLUUX1nrXrxQfB9ITQQk63l9dIsVUsAK/jGJkTyjlJIPBxUeHYjvysbfVw95Va2hqCamoF9J5vWOROw7S6sZfPdD3f6be1XvApfq8/KNHG3psppbi/C9gBxsNcvBDk3lJPD2Kad5JBOWvsUvZX0TQBGQlCU/NFRnI9hVRD0Z5o7DW+UexAxFMMOy11WYEFxdS9Nhcn8ZLWEreZt8r261gmkhyuDlop4BdqgDLNIC3hf5NusrBCIxbJbKOIZLZzbrGPHnIoQNRblA4WWMC1hyHals6PnN0DM5YBWtpWXheObHDzLm+yUDjnrZdPxUXa4dRVKw8NgsNFy+ZJqFIaGyPaKt3G2KptBEZZMgr1itG2pFh/4UOGbP9BcnNcnFzdYNexpZZCaTom3alOLU8rxctsFc6YMJz0Uu1TAYfIA0QhzMziqZx2pbY2UJCOr2XJvqtYIQdV6F4JWR04RtNHmvOiFlNCbJWxkGudYWCLw+huS7kELuJvhz7ROPaleikMsq9ay8p6k2o6ggAeKUtdvSOPWm+HUhcCtLWSL2dg2CP5jD9b66RerzYKMihhB1Bl9dIsVFVDZOVbRfpdR/nzescn3wbsvPI/9WK3e5w+6q/tBJarqf/sTescnWwuItjdLvWBeGAdYu4H0puwGi5xA3cefPr4qZzrkdTR6SoBI1tt4XBGQHGw4+KmYPKORGQGfZcpbyP6CokYPmoZiJvkrCGRhF4cbu7/YUGHImkOd9M7osCD2KOqrGRNdI82awFzjyAFysc4km2ioPwsYmY4mwA2Mp3nf5bdB3n+1YKKDtftpPVykh7o4gTuRtJblwLrauTfYP4RJIHiGqeXwusA9xLnRHgd45lnPkqBUHPJQMzKDYbPq1k5IuDcHMEaEdS96Qrm3wWbSFzPikrruZ/guJ+c3Ux35jUdVxwXRQSsA1rcRMbd61xex6kvO0IP0R4oyuj3o3t5tPjwVHEg5L0fD4OPli7WUeb5vkcnFJdXhloOMNPDzod9cDw84SDfHWs3wuv8AoOP4OP8AuHKMqobwNuKp+IbNzuddpZbtN/Qn++Oa9EnWpT+mcU92MvqXIgSgwURNBc5xdx3ACB4m57k9GBF7A9jw8EZZbpPV2pcJf4k72Ynzczn5Q7dHexcXkfSeLjg5ROvxvPlyT6yKrVRhgOWfLkUoqqmVzd0NvfjdWbbql3ZGvbo8Z/zD3hJhUBrRkvnOSPSVM9PsVOLZ9wcXSWz4LafBmjMDJMsRrHuNrAAomNo3LHWyp3fyKip19OAclGyNM5qAtdfVatiA1yV1LAUyBgNtE3povkD3qHDmbzrW42T2alDYyAjJluJZKNTUhuSEzoagtNrKfDoxvEdZRtTTg2CSU85I9Tp2w7r0UR/zPWvXik2JZaiiH+Z616xdEaoJyHHIi6rqSOFRP61yVuk3dFYcRiJqqkNz+XnP/dck0dLeQjhdSfJko4rBbKbauMOYZL/4bW2zsHAAE5DqurB/xrS7o3iHEcg66oFTRZ8LJYIBvEW04hNHkWwuDOnN28p75M77FRy/CHENIi7PgAMu9c4qImtbk437UL0xHWqLlJUdJf8ACKPowHtJaPYU8wHaUSt3jZtybN3gSfMOvwXGm1Q4hWf4P3NlqQNd1peByIsB5ynjOwNHbYn3v3LiHwnYh0tdML3Ee7GOrdAv/qLl2qkOZ7l837QTF9VUOP0ppT4yOVQehVO7NS0Md0PKmtBFkggNjPD7tc1zSQ4EEEagjQrs2CYwZomuPztHD+Ia+Oq5Jh8VyFdMBn3CRwcL94//ABM1gVMvAqlz84nna3F3LrtbzKyNrMwudfGr3PWfSvT+lRUpSTPL+rScYxaLB+Ux+ry7tL+3xWsuIZggZcrFIhUrPjK9l8EWeKvIkvS/4OfyhYZ314DO2fUerwXn5TH8WY0I0P8ASlIqV6KlI/H/AMmOvK+Yoa/lEcOvXXha+XarLsnVxOde5Ds2gZWJtnfqVH+Mpns9VfLs7T6FHn8d/alcnov4/lJ8sailkvuO4eKhrWBwB3iQSL8DwVdn2Kl+jIw9R3h7E8bWAOZfn/tKYtrm818pPhhN2z6coE+BWBBFnNOY60A3dBtxVi2ort2bLRzAe+5HsCoVRiO7KSdF58uL83EZywOMVp7C6rNeeIRWJY+HNsEqjqN4WVYxaEWyw7OSjcN9fSi/jBc4g6FC4BBdpyUr4yXZKh0qXWmKnHo5OoprC7fK0qqIOF+KXMdJGbgXHFTf5E5xzaOybHn80i+s9a9YhdhJS6hhPPpfXPXq6ksCHODWCKtqi/Qzz+tcgquW7y9uhRG18V6ibd/bSk/1lQx2EOeq4pNbL+sAoq3ONluywNjqVJQUtwUG1ji834I7GXwL8RhcXZaIORrhkU7AO9mFBU0pJVoyrZztZFkGeSs/wWutXOH/AMT/AO5irlPTEPIVy+D+h3KxruJjePQfYqxaTA1g7HQDVfP20+HFkj3cC9/jvFfQtLlc/jVc/wBq8CEhmZbMucWnkSd5vpXQBHGN27h2p7SR8hZLjTlsm6RYgkEciNVYMPp7p0hGxlhEHFOx5ILuQuocOp8tEZj0fQ0crzbeDfC+WXXe3nRejRQKMTHNUOlq7sab5kA+KimxnyXZ/RPoSOGssAOQsunwuX7cmzl8zh+7FIs3xtbCqVbFcthXL015qPNfgssnxpe/GlWxXda3Fd1p/wCsiK/BZYhVdaabP1PyzTyDj5iqWK7rTbAa6xc6+jfSQPek5vLT45f6G4fDa5Iv+S+Y1jQjY11/pDz5e1BR7WN/WVN2nxHpIw0HiPx5iq41p5r54986jUV/T3eDoQ3zAn+5KJqME3KM2fpd2lYDqbuPa439FltVURAvzXnTmnNjUVisw/U3UdLDui6PxCJ4Nr3BWszPIsrXgT2XDZiLeYOxGzUu67RJtl8S3Ggdyf1k9xeykdTX45EssJL8lo+zTZya0MG+N46hVPaeoeHWGXWjFAX4qzsOx278Titp8p6x69QnweNP5Pg7JPWvWLqWiVnNcTlJq6oH9tMB9o5J6iYtIBTjaKoa2qnbx6aXt/xHJXUtBGeq4v3D5oKp5tzPmhYp/lCeaEkJvmcgpKMgo9ayPWbQxrG2bvBAwvOpRM9RfyTwRVFQb4vyS6WSb2CUUFt5xCe7GkmqaTyeLf8AKVHBGACHKbApQK2EDQ74P2bim4pXJGlXWjrFDx7kNjNLd4dzFu8aeI9Cnpj7FNUN3gWnjx5HgQvSZJHJ9tNmyJmTMGTyGuHJ/A9/pCY4ZgQaBv5nkr/FTNcCJBpqOsWNx3ZjtQtbHAB5BN1kzV7E8FO1oyACq/wmVO7SBnGR7R3N8o+geKt5C5r8Is5lnbGNIm2/53ZnzbqL0A59UMy11UHQj9ZM5qS+XJQGkI4Jop0LJoD6H+ILzoTzHiiOiHUvDGPxdPbFB+jKzcKm3VnRrWzUiGxTCC7Yb8XvA7mN97x4IUsRV7sYOQJ73G/ot4JZSwMlkgmJc23PmAerjommGw7jBv2JyPAixAIt3FI31Dt9waL2AHhmfPdMjW3jjZbymAh3ed5vmNlGeUUTotmH4oGixOSh2jx02AYcxxVZFQp2kOXJ9lKVgsn/ACs5+osU1gpy5tzySY0lnBPHzlseSM/4MQYfUFkgHC66Zh8LZI765LmGGwlzrnmui4A+zbcEkqOnjleGGMhEYtwVX2xgbYEaqx4m7LIqq49Ccrm9kbo03eDpGwX6BD2SetesUWwD70EPbL66RYuhaInKMep3vrqh1vJE8wv9Y5a4pHuNHNMsZr9yoqWWz+MTEdnSOKR4rWb9+rRcrTcyjSSwyEN3m3U1H2ISllsw80ThVQHkjlknaCqZNDCXuNk7w+MsFiclPQUzGsvxWVNM7c3goS3kVqwGtlu6wUezdQRX04/icD3scFIIMrr3AKQiridyeL+hU4muyFlFuJ2WkPoHsRr25oCnPLkPYj3OXosmjSaL6Q5WcOberrGfcSq7O3deRrkCMsuOd+PBW2J+SqO1mIR05G9m5192MakcSOQ7VksmbAcXxBsETpH8NB+s46ALklZily57hcklxN9SSrFtRWuqDm4Na3Rlic+ZPEqi19t4tJyHDmSMjfvTV8i38Az8Qfc5658Fn5Qfxse5CPa78WWzYSeICp2QnVm5qzwACHmlJ1K8mYRxv2BbU1PvEC+vUUrkFRNTG/gCimTi2eR5Ky0dBUBnk07nNcMrtLgcrAtLc+4qt4lSmKQscxwec90gtOfURdJY9Hm+HENbfPXs4oyTIXtovcMoyxu87Jztb8ByUWISkn+Hh19anKVsKVCsneldnu3vy48EYyPNx18hhv5vch5mg7uX0hc8+pN8MbvtmbbPo7tt/DwWbwYEYpqeTdN1Cw5LR90phm6uvorRh9M18Yvx1VCgfZ1yrNhmLfNaDxzUuSFmLXFhwY24RtJU7jFHA+7RdSTNFlz9S3FdkEdW57tVHiTC4ElQdNu3UlRU3YmejU4vJffg/b+YQ9s3r5F4pdhG/mMPbL656xdC0Ts5NtJEXVdQ4cJ5h/3XJViEYTXHZwyoqufxifL61yRuqL5lSp3Y+yCM2TPAYhdxQDfKAATXC4CwE8CjN4GirYXTVJubnIHRWKPEm9HYqt0dNvOtw1TGqpCBlouadNi6JiQ7TRE4L5Ezb53cAPFA4e3mmlM3y2Hk9v8AcEvF+oo8xs6TA/TnYIyTgllM4akgADO+gF1I/Ew4jcGVvnOyB/lHFevRyohx/GhTtAHlSOvuN9pHJUTEKOpqDvOAaTrJK4Ny6gc7dg4K21AObnvazeyO78825nWyGY2PMiN0nMuybx18SqwWCc2VePZiM5Ple88WxMJudPnO9y53tNRiOskj3SAMwHW3h5Fxc88l13ENqGRggzwxfwxjpZB3NvbiuTbV1TZqvpWOc9rgPKeN1xsC0kjhpdaWjRKwZTz9C2ZIb5ZoiLDifKed1tzbi51uIHJEtc1mTG269XHtKnY9EMVO7V3k+lEtfb5uXXxQ75hxK1EwOhCVsIwa5u5q4SXuHBzhlyI9t08oKkvo5g4lxa+Mgk3NjlqeGSqwcn+yw33PhJA6RoAubC4c0jM96VrAfQsfQue8bvNNqjByG3twVm/JIgduuFiLHPXmtcQmFrLjnKVmObV9Pugm2hR2H18EJLn7z3EZNaQG7rhnvHnpkiccozuONsrXKSw4ZJIGlrSbgHIXJHYMzqunjl2jYUhtNHBKwvp95pbm6N3lEji4HkEA4XW4gMIINw5wLd35psRY7w5ZLenhJCMmZoHEYTKgaL5IV8Buiqd243tSPI0UWmhxLgToiq3EBbJUgV2acUj7gX4qcopFIPI0gl37KXEjugLShYGlaYnEXu6lJyH5VaOqbCH8xh+s9a9Ytdgm2oYfrfXPWLpWiDOMY7Sk1lYeHxio9a5LHsswFXfF4B01SSMjUT+tckeIUANt1R+6u1FKVCqCO9k8gmaGFvFaspWhpJyISGOp+UPag/zN+ksHx7ctkiPj7iBlqhaOMSOHUjaoBpA4ehSlsMw2nIFii21AD225j0pRUPsRY9yZUTRvNJ5g910sVk37S51hJs0C5yIbw7XKahju7jI7Q2+a3qvp3LZ9P0jyL2aPnkZF7uLAeAHH8WdwxhoAaA0DQBexdLBy1bAcSwt72Ho9xklsjug91zp22XPsXifu2mc8uBsQSbA9hyC6xGeaqfwg0V2dK1udwH/7Xea3gtGRpRs5pXUthwPYOr/wq3ilPm13AA3687hverayLfJ7MhySHF6XKx4Zp5aETKnVSyONyfcByAUckh3cijZaQ92fFASNIUWVBpHLZrQR1rYlSMWMERmwCNY2VkfTNa7dDtzeGWZGYvwyuo6ShLiMxbjzsnuIxkQOY3IboyHIZi/44o9QWOdn2kwhxdIQ6xbvhxaARazXu1+boMkVPa6FwapqHMiikLeiia7cAaWuG9uk6/OF+NuK2rY3B1+C4OZruGmR18O9HI3mxw77FJsEiD6eI8QCPBxCeCW6T4E2wfGPoPOXUdPahG+rD7FuLUm464XkE26EzxY3KVvgNrq0XayC2T3Ds1IIQ4JeyTgnFJHZqWf4jdsAYwk3B603+JmwsNEfTSNIATmFjdzgoucnsKdIrcNXY2Rs03k3QuIxAPuFBLJcI4YVJs698H770EJ65fXSLFH8HY/9Ph+t9fIvV1LQCg41VATVDTxnm9Y5IKutIt1JltKR8YqBx6eYj7RyRPfvNN9QuZQXayuNklRVF+mXNCMoA52RWkb80VG/dPIp6rQjlewyiJY+3ijppm38tLDUWdfmocRF81NxyaQyrbXaWlNMRmLI2ubqLFVKkc4vaOCsFdL5ICzVSSNFqmdZwweQOseJNiT3klOhFl4JJgzrxtP8AP8ApCfA+T3Bej6IoyJi2q4g+NzXfNcC09XWFtEcls5oPUgMcqmoBEXM+kHEHrPDxFiqtjLQTlwAHgupbb0dmNlYOO6824/RJ9HguYVkJz4qscolJUyt1jPJI55eKWVMKe1LEulhSyRosTmBexwpoYFr0SWhrDsPbYBO4GggjqSejCd0TCQTwsqehPYXSluVrXADesW+itK4uvZDzzWcLWCKik3ivKlspZAYbJdTjo6tzeEkYd3tNvenNVlmkWLODZIJL6P3D2OyR416CM67Cw4b180omgLRmnc7X7tr5JTOHHJVjONUBiY09zdWOCMdELIZlA46hO6Kh3Wi6jyzspFCelDgTcFNKWpOi2qbAZcFrSgWupudmSJpYATcrU0FwToo+lPuREc7iFkFbOj7Bx2oYhyMvrpFi32GH5lF2y+uesXangDOOY9ORW1IOnxif1rkPDSue6zRfiidp2/nVQ46fGJ/WuUWGYj0MwcdLWIUptq6HqlYA6B3S7pGilr6e+mqKxDEGOlLm6KSGm6S7wdEO0ts0Y2KWuOQKLNG85NzCj6QZjii6bGRGc0XkNI8oLNJDtVpWynuWrJxPNdvFFYhH0dkv7hEtnX9mD8jGecbP7ArF7h6FVtlpN6mhPONnnYrJGb2/lHoXdHRImiciiLhBMRL3G3IW86IyIqmhEkb43HJ48DwPauUYxhvRPdGdW5Ht5rrcRyyVb24wYvb0zB5TRZ4HFvB3cjFgkrOQ1kI3il8kCfVcGqXmO4VCIse3qWjqe9imMsK1dHYIUGwKJ26Vs/FC1jt3XQdWua8nbmhTQPeDu6ISusBQM2tJO8XEnVH4dNVS7wjc1rb/OdqMtAm2CbGh+7dxJI0Fha2pLjkB1pj8RYT0NMfkmkh9Rwc76TYb6/zLlnyJopSK/Bh5L7F7p5G5kuv0bDwy4lHbSUhNM9/FpY6/Ybe1WqgoY42brRYecniSeJQu0zAKOYDi32hcb8lykktGI5I96Np5tafEXSqKK0ljonGGsLqeE84o/7ApBRi91y/dcW0E2FMLBSPGVlNEw3sscLGyFu7HiyuTsJdZF01LYI+aBpN1DUwutkq9vkAvazNEPcAFA/yBnqgfj/NOlegWdi2I/QovrPWvWLTYR16GE/5nrXrF1xughtbgdM4vLqeF13Em8UZuSSSTcZlDu2cpDrS0/2MX3VixWRvR5/w1R2/RKf7GL7qnpsCpWizaaADqijHoCxYlkaJF/w7SX/Raf7GL7q1ds1RnWkpz9TF91eLEwDek2dpGm7aWnaeqGIehqnqcDpnfOp4T2xRn0hYsSv9Rloa0dFG1jQ2NjQAAAGtAAtkAAEU2Fv6o8AsWKwpt0Y5DwC23BbQeCxYgExrByHgti0WtbLksWLBEMuD051gi+zZ7lD+Q6b93h+yj9yxYnEMOB037vD9lH7lqcCpf3aD7KP3L1YsAiOz9J+6wfYx/dUsGBUwOVNAOyKMexYsWCjeXCKfoy3oIt05FvRssRcmxFlKzCIAABBEABkBGwAdgsvVi55bGNvyZD+xj/oZ7lDLhEBNjBEe2Nh9ixYpRS7GJIsJgDQBDEAAAAI2AAW0AsthhcP7GP8AoZ7lixK0rCbDDYf2Uf8AQ33LU4XB+xi/oZ7lixOkjGowmD9jF9mz3Lc4ZD+xj/oZ7l4sWaRgWXBKY608J+qj9ygds9SfusH2Mf3VixOkBj7DaSNkbWsYxrRezWtDQLkk2AFtSsWLFVGP/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6984" name="AutoShape 8" descr="data:image/jpeg;base64,/9j/4AAQSkZJRgABAQAAAQABAAD/2wCEAAkGBxQTEhUUExQWFRQVFhQVFhQXFxQVFRUUFxQWFhQVFBQYHCggGBolHBQUITEhJSkrLi4uFx8zODMsNygtLisBCgoKDg0OGxAQGywkICQsLCwsLCwsLCwsLCwsLCwsLCwsLCwsLCwsLCwsNiwsLCwsLCwsNywsLCw3LDIrNzcrN//AABEIAMIBAwMBIgACEQEDEQH/xAAcAAACAgMBAQAAAAAAAAAAAAAEBQMGAAIHAQj/xABMEAABAwIDBAUGCQoEBQUAAAABAAIDBBEFITEGEkFRE2FxgZEiobGzwdEHFCMyQoOT0vAVJDRSU1RicpKyM3OiwhaClKPxJURjdOH/xAAaAQADAQEBAQAAAAAAAAAAAAABAgMABAUG/8QAKREAAgICAgIBAwMFAAAAAAAAAAECESExAxIEQVEFEyIyQmEUFWJxkf/aAAwDAQACEQMRAD8AeVOydZJPK51fNGx0sjmtjkmJDC9xa0eUALCwsE5w3ZZsdi+prJSOMlTPb+lrgPFPZPnO/md6SsDknUADXzOYCGucA1v6zuJ7UjbUzbw+VeNNXv8AemuMuydyyslrDcgakE5nTmdUk9jx0Fw1cmfyj9f1ne9GQ1Dzby3f1O96WwNyR8Rtw01PsVYaEkGtqXAfOce8qfDpnF0ly45DUnzIFpujMN1dbktIyDIt42zOnMqVoOpJ8SvIFNu5JgEG+b/S10RhcbjrQJ7cwjS7IHvQGJQvHL0LV6xiMO61E4nPMqQNzUT1jA0sjuZ8SltTM8aOd/UUxmQNQ3JEQoW3+IzMiBZNK3ygLtke3mOBVMo8XqbEmrqD2zy/eVu+EllqUnkWns8oD2rmuH00rxvDRJONhHztpakC3xmft6WT07yDqdoau2VVUfbS/eULqWw8pevob6JXB7Mew7SVdjepqPtpfvIeTaatdkKmoy4iaUf7kBVAh1kdTbrW9qWw0QnH6397qf8AqJvvLIdpasHOrqT9fN95QSEXKClyKIUx3UY/Vu+bV1I+vmH+5BjaGtB/TKr/AKif7yEEvJQb+eaMQyLa3a6qdFY1E9+YlkB8boWHaOrBH51UHtmlP+5LoW3C33ReyXQrdlmj2jqHf+5n+1k+8isPxupLgDUTkE8ZZPekNCwXAKssbGsF+IUJOhmjquykrzSxlznOJ37lziSflHWuT1LFHsbUb1HEee/5pHheKy0YOqHeU7+Y+lQPm08VBV1IEjhf6TvSUHNVXNu5dAhvib7gDmfG3BLujd861rC3sReKPN2NB43tzOgW3RENsdTawy55kqMtlFo0pWfjkjWNJ0/HWoGN5aI2kCohGYRbye8o3DNXdQzQsnzkXhrflHciFmb2FQFSud+AooB+PapYnG7hbsTGIrW7yEU4gi/nUDhwtmeKljzb1IMJPFovXLyN1165Yxq0ISd9yUYgZNSsYgI1QlS6yYyCwSyp0KyFZRvhGj3qSW3K/gQfYue4PUuEQs0ZZDrXStrm3gmHNh9C55g4JAaLW4IuSjsFNgLZd9xvlbgihOA02TTEcI3WXAztmqrHLbI3SSlatGonpYRI83UdbSGN2RyTHDKIucCMiEZjMIDbki6i5DxZUZW5qCUoydyDkanQDGFSmNaRR3CMpo+C1hGtHCCy/UlkrfK709iHyfcl9LFd9u1JYWrPaZ9nBWKGXeKq1RJuyjknW67JzVOaBI7HsOLUUX1nrXrxQfB9ITQQk63l9dIsVUsAK/jGJkTyjlJIPBxUeHYjvysbfVw95Va2hqCamoF9J5vWOROw7S6sZfPdD3f6be1XvApfq8/KNHG3psppbi/C9gBxsNcvBDk3lJPD2Kad5JBOWvsUvZX0TQBGQlCU/NFRnI9hVRD0Z5o7DW+UexAxFMMOy11WYEFxdS9Nhcn8ZLWEreZt8r261gmkhyuDlop4BdqgDLNIC3hf5NusrBCIxbJbKOIZLZzbrGPHnIoQNRblA4WWMC1hyHals6PnN0DM5YBWtpWXheObHDzLm+yUDjnrZdPxUXa4dRVKw8NgsNFy+ZJqFIaGyPaKt3G2KptBEZZMgr1itG2pFh/4UOGbP9BcnNcnFzdYNexpZZCaTom3alOLU8rxctsFc6YMJz0Uu1TAYfIA0QhzMziqZx2pbY2UJCOr2XJvqtYIQdV6F4JWR04RtNHmvOiFlNCbJWxkGudYWCLw+huS7kELuJvhz7ROPaleikMsq9ay8p6k2o6ggAeKUtdvSOPWm+HUhcCtLWSL2dg2CP5jD9b66RerzYKMihhB1Bl9dIsVFVDZOVbRfpdR/nzescn3wbsvPI/9WK3e5w+6q/tBJarqf/sTescnWwuItjdLvWBeGAdYu4H0puwGi5xA3cefPr4qZzrkdTR6SoBI1tt4XBGQHGw4+KmYPKORGQGfZcpbyP6CokYPmoZiJvkrCGRhF4cbu7/YUGHImkOd9M7osCD2KOqrGRNdI82awFzjyAFysc4km2ioPwsYmY4mwA2Mp3nf5bdB3n+1YKKDtftpPVykh7o4gTuRtJblwLrauTfYP4RJIHiGqeXwusA9xLnRHgd45lnPkqBUHPJQMzKDYbPq1k5IuDcHMEaEdS96Qrm3wWbSFzPikrruZ/guJ+c3Ux35jUdVxwXRQSsA1rcRMbd61xex6kvO0IP0R4oyuj3o3t5tPjwVHEg5L0fD4OPli7WUeb5vkcnFJdXhloOMNPDzod9cDw84SDfHWs3wuv8AoOP4OP8AuHKMqobwNuKp+IbNzuddpZbtN/Qn++Oa9EnWpT+mcU92MvqXIgSgwURNBc5xdx3ACB4m57k9GBF7A9jw8EZZbpPV2pcJf4k72Ynzczn5Q7dHexcXkfSeLjg5ROvxvPlyT6yKrVRhgOWfLkUoqqmVzd0NvfjdWbbql3ZGvbo8Z/zD3hJhUBrRkvnOSPSVM9PsVOLZ9wcXSWz4LafBmjMDJMsRrHuNrAAomNo3LHWyp3fyKip19OAclGyNM5qAtdfVatiA1yV1LAUyBgNtE3povkD3qHDmbzrW42T2alDYyAjJluJZKNTUhuSEzoagtNrKfDoxvEdZRtTTg2CSU85I9Tp2w7r0UR/zPWvXik2JZaiiH+Z616xdEaoJyHHIi6rqSOFRP61yVuk3dFYcRiJqqkNz+XnP/dck0dLeQjhdSfJko4rBbKbauMOYZL/4bW2zsHAAE5DqurB/xrS7o3iHEcg66oFTRZ8LJYIBvEW04hNHkWwuDOnN28p75M77FRy/CHENIi7PgAMu9c4qImtbk437UL0xHWqLlJUdJf8ACKPowHtJaPYU8wHaUSt3jZtybN3gSfMOvwXGm1Q4hWf4P3NlqQNd1peByIsB5ynjOwNHbYn3v3LiHwnYh0tdML3Ee7GOrdAv/qLl2qkOZ7l837QTF9VUOP0ppT4yOVQehVO7NS0Md0PKmtBFkggNjPD7tc1zSQ4EEEagjQrs2CYwZomuPztHD+Ia+Oq5Jh8VyFdMBn3CRwcL94//ABM1gVMvAqlz84nna3F3LrtbzKyNrMwudfGr3PWfSvT+lRUpSTPL+rScYxaLB+Ux+ry7tL+3xWsuIZggZcrFIhUrPjK9l8EWeKvIkvS/4OfyhYZ314DO2fUerwXn5TH8WY0I0P8ASlIqV6KlI/H/AMmOvK+Yoa/lEcOvXXha+XarLsnVxOde5Ds2gZWJtnfqVH+Mpns9VfLs7T6FHn8d/alcnov4/lJ8sailkvuO4eKhrWBwB3iQSL8DwVdn2Kl+jIw9R3h7E8bWAOZfn/tKYtrm818pPhhN2z6coE+BWBBFnNOY60A3dBtxVi2ort2bLRzAe+5HsCoVRiO7KSdF58uL83EZywOMVp7C6rNeeIRWJY+HNsEqjqN4WVYxaEWyw7OSjcN9fSi/jBc4g6FC4BBdpyUr4yXZKh0qXWmKnHo5OoprC7fK0qqIOF+KXMdJGbgXHFTf5E5xzaOybHn80i+s9a9YhdhJS6hhPPpfXPXq6ksCHODWCKtqi/Qzz+tcgquW7y9uhRG18V6ibd/bSk/1lQx2EOeq4pNbL+sAoq3ONluywNjqVJQUtwUG1ji834I7GXwL8RhcXZaIORrhkU7AO9mFBU0pJVoyrZztZFkGeSs/wWutXOH/AMT/AO5irlPTEPIVy+D+h3KxruJjePQfYqxaTA1g7HQDVfP20+HFkj3cC9/jvFfQtLlc/jVc/wBq8CEhmZbMucWnkSd5vpXQBHGN27h2p7SR8hZLjTlsm6RYgkEciNVYMPp7p0hGxlhEHFOx5ILuQuocOp8tEZj0fQ0crzbeDfC+WXXe3nRejRQKMTHNUOlq7sab5kA+KimxnyXZ/RPoSOGssAOQsunwuX7cmzl8zh+7FIs3xtbCqVbFcthXL015qPNfgssnxpe/GlWxXda3Fd1p/wCsiK/BZYhVdaabP1PyzTyDj5iqWK7rTbAa6xc6+jfSQPek5vLT45f6G4fDa5Iv+S+Y1jQjY11/pDz5e1BR7WN/WVN2nxHpIw0HiPx5iq41p5r54986jUV/T3eDoQ3zAn+5KJqME3KM2fpd2lYDqbuPa439FltVURAvzXnTmnNjUVisw/U3UdLDui6PxCJ4Nr3BWszPIsrXgT2XDZiLeYOxGzUu67RJtl8S3Ggdyf1k9xeykdTX45EssJL8lo+zTZya0MG+N46hVPaeoeHWGXWjFAX4qzsOx278Titp8p6x69QnweNP5Pg7JPWvWLqWiVnNcTlJq6oH9tMB9o5J6iYtIBTjaKoa2qnbx6aXt/xHJXUtBGeq4v3D5oKp5tzPmhYp/lCeaEkJvmcgpKMgo9ayPWbQxrG2bvBAwvOpRM9RfyTwRVFQb4vyS6WSb2CUUFt5xCe7GkmqaTyeLf8AKVHBGACHKbApQK2EDQ74P2bim4pXJGlXWjrFDx7kNjNLd4dzFu8aeI9Cnpj7FNUN3gWnjx5HgQvSZJHJ9tNmyJmTMGTyGuHJ/A9/pCY4ZgQaBv5nkr/FTNcCJBpqOsWNx3ZjtQtbHAB5BN1kzV7E8FO1oyACq/wmVO7SBnGR7R3N8o+geKt5C5r8Is5lnbGNIm2/53ZnzbqL0A59UMy11UHQj9ZM5qS+XJQGkI4Jop0LJoD6H+ILzoTzHiiOiHUvDGPxdPbFB+jKzcKm3VnRrWzUiGxTCC7Yb8XvA7mN97x4IUsRV7sYOQJ73G/ot4JZSwMlkgmJc23PmAerjommGw7jBv2JyPAixAIt3FI31Dt9waL2AHhmfPdMjW3jjZbymAh3ed5vmNlGeUUTotmH4oGixOSh2jx02AYcxxVZFQp2kOXJ9lKVgsn/ACs5+osU1gpy5tzySY0lnBPHzlseSM/4MQYfUFkgHC66Zh8LZI765LmGGwlzrnmui4A+zbcEkqOnjleGGMhEYtwVX2xgbYEaqx4m7LIqq49Ccrm9kbo03eDpGwX6BD2SetesUWwD70EPbL66RYuhaInKMep3vrqh1vJE8wv9Y5a4pHuNHNMsZr9yoqWWz+MTEdnSOKR4rWb9+rRcrTcyjSSwyEN3m3U1H2ISllsw80ThVQHkjlknaCqZNDCXuNk7w+MsFiclPQUzGsvxWVNM7c3goS3kVqwGtlu6wUezdQRX04/icD3scFIIMrr3AKQiridyeL+hU4muyFlFuJ2WkPoHsRr25oCnPLkPYj3OXosmjSaL6Q5WcOberrGfcSq7O3deRrkCMsuOd+PBW2J+SqO1mIR05G9m5192MakcSOQ7VksmbAcXxBsETpH8NB+s46ALklZily57hcklxN9SSrFtRWuqDm4Na3Rlic+ZPEqi19t4tJyHDmSMjfvTV8i38Az8Qfc5658Fn5Qfxse5CPa78WWzYSeICp2QnVm5qzwACHmlJ1K8mYRxv2BbU1PvEC+vUUrkFRNTG/gCimTi2eR5Ky0dBUBnk07nNcMrtLgcrAtLc+4qt4lSmKQscxwec90gtOfURdJY9Hm+HENbfPXs4oyTIXtovcMoyxu87Jztb8ByUWISkn+Hh19anKVsKVCsneldnu3vy48EYyPNx18hhv5vch5mg7uX0hc8+pN8MbvtmbbPo7tt/DwWbwYEYpqeTdN1Cw5LR90phm6uvorRh9M18Yvx1VCgfZ1yrNhmLfNaDxzUuSFmLXFhwY24RtJU7jFHA+7RdSTNFlz9S3FdkEdW57tVHiTC4ElQdNu3UlRU3YmejU4vJffg/b+YQ9s3r5F4pdhG/mMPbL656xdC0Ts5NtJEXVdQ4cJ5h/3XJViEYTXHZwyoqufxifL61yRuqL5lSp3Y+yCM2TPAYhdxQDfKAATXC4CwE8CjN4GirYXTVJubnIHRWKPEm9HYqt0dNvOtw1TGqpCBlouadNi6JiQ7TRE4L5Ezb53cAPFA4e3mmlM3y2Hk9v8AcEvF+oo8xs6TA/TnYIyTgllM4akgADO+gF1I/Ew4jcGVvnOyB/lHFevRyohx/GhTtAHlSOvuN9pHJUTEKOpqDvOAaTrJK4Ny6gc7dg4K21AObnvazeyO78825nWyGY2PMiN0nMuybx18SqwWCc2VePZiM5Ple88WxMJudPnO9y53tNRiOskj3SAMwHW3h5Fxc88l13ENqGRggzwxfwxjpZB3NvbiuTbV1TZqvpWOc9rgPKeN1xsC0kjhpdaWjRKwZTz9C2ZIb5ZoiLDifKed1tzbi51uIHJEtc1mTG269XHtKnY9EMVO7V3k+lEtfb5uXXxQ75hxK1EwOhCVsIwa5u5q4SXuHBzhlyI9t08oKkvo5g4lxa+Mgk3NjlqeGSqwcn+yw33PhJA6RoAubC4c0jM96VrAfQsfQue8bvNNqjByG3twVm/JIgduuFiLHPXmtcQmFrLjnKVmObV9Pugm2hR2H18EJLn7z3EZNaQG7rhnvHnpkiccozuONsrXKSw4ZJIGlrSbgHIXJHYMzqunjl2jYUhtNHBKwvp95pbm6N3lEji4HkEA4XW4gMIINw5wLd35psRY7w5ZLenhJCMmZoHEYTKgaL5IV8Buiqd243tSPI0UWmhxLgToiq3EBbJUgV2acUj7gX4qcopFIPI0gl37KXEjugLShYGlaYnEXu6lJyH5VaOqbCH8xh+s9a9Ytdgm2oYfrfXPWLpWiDOMY7Sk1lYeHxio9a5LHsswFXfF4B01SSMjUT+tckeIUANt1R+6u1FKVCqCO9k8gmaGFvFaspWhpJyISGOp+UPag/zN+ksHx7ctkiPj7iBlqhaOMSOHUjaoBpA4ehSlsMw2nIFii21AD225j0pRUPsRY9yZUTRvNJ5g910sVk37S51hJs0C5yIbw7XKahju7jI7Q2+a3qvp3LZ9P0jyL2aPnkZF7uLAeAHH8WdwxhoAaA0DQBexdLBy1bAcSwt72Ho9xklsjug91zp22XPsXifu2mc8uBsQSbA9hyC6xGeaqfwg0V2dK1udwH/7Xea3gtGRpRs5pXUthwPYOr/wq3ilPm13AA3687hverayLfJ7MhySHF6XKx4Zp5aETKnVSyONyfcByAUckh3cijZaQ92fFASNIUWVBpHLZrQR1rYlSMWMERmwCNY2VkfTNa7dDtzeGWZGYvwyuo6ShLiMxbjzsnuIxkQOY3IboyHIZi/44o9QWOdn2kwhxdIQ6xbvhxaARazXu1+boMkVPa6FwapqHMiikLeiia7cAaWuG9uk6/OF+NuK2rY3B1+C4OZruGmR18O9HI3mxw77FJsEiD6eI8QCPBxCeCW6T4E2wfGPoPOXUdPahG+rD7FuLUm464XkE26EzxY3KVvgNrq0XayC2T3Ds1IIQ4JeyTgnFJHZqWf4jdsAYwk3B603+JmwsNEfTSNIATmFjdzgoucnsKdIrcNXY2Rs03k3QuIxAPuFBLJcI4YVJs698H770EJ65fXSLFH8HY/9Ph+t9fIvV1LQCg41VATVDTxnm9Y5IKutIt1JltKR8YqBx6eYj7RyRPfvNN9QuZQXayuNklRVF+mXNCMoA52RWkb80VG/dPIp6rQjlewyiJY+3ijppm38tLDUWdfmocRF81NxyaQyrbXaWlNMRmLI2ubqLFVKkc4vaOCsFdL5ICzVSSNFqmdZwweQOseJNiT3klOhFl4JJgzrxtP8AP8ApCfA+T3Bej6IoyJi2q4g+NzXfNcC09XWFtEcls5oPUgMcqmoBEXM+kHEHrPDxFiqtjLQTlwAHgupbb0dmNlYOO6824/RJ9HguYVkJz4qscolJUyt1jPJI55eKWVMKe1LEulhSyRosTmBexwpoYFr0SWhrDsPbYBO4GggjqSejCd0TCQTwsqehPYXSluVrXADesW+itK4uvZDzzWcLWCKik3ivKlspZAYbJdTjo6tzeEkYd3tNvenNVlmkWLODZIJL6P3D2OyR416CM67Cw4b180omgLRmnc7X7tr5JTOHHJVjONUBiY09zdWOCMdELIZlA46hO6Kh3Wi6jyzspFCelDgTcFNKWpOi2qbAZcFrSgWupudmSJpYATcrU0FwToo+lPuREc7iFkFbOj7Bx2oYhyMvrpFi32GH5lF2y+uesXangDOOY9ORW1IOnxif1rkPDSue6zRfiidp2/nVQ46fGJ/WuUWGYj0MwcdLWIUptq6HqlYA6B3S7pGilr6e+mqKxDEGOlLm6KSGm6S7wdEO0ts0Y2KWuOQKLNG85NzCj6QZjii6bGRGc0XkNI8oLNJDtVpWynuWrJxPNdvFFYhH0dkv7hEtnX9mD8jGecbP7ArF7h6FVtlpN6mhPONnnYrJGb2/lHoXdHRImiciiLhBMRL3G3IW86IyIqmhEkb43HJ48DwPauUYxhvRPdGdW5Ht5rrcRyyVb24wYvb0zB5TRZ4HFvB3cjFgkrOQ1kI3il8kCfVcGqXmO4VCIse3qWjqe9imMsK1dHYIUGwKJ26Vs/FC1jt3XQdWua8nbmhTQPeDu6ISusBQM2tJO8XEnVH4dNVS7wjc1rb/OdqMtAm2CbGh+7dxJI0Fha2pLjkB1pj8RYT0NMfkmkh9Rwc76TYb6/zLlnyJopSK/Bh5L7F7p5G5kuv0bDwy4lHbSUhNM9/FpY6/Ybe1WqgoY42brRYecniSeJQu0zAKOYDi32hcb8lykktGI5I96Np5tafEXSqKK0ljonGGsLqeE84o/7ApBRi91y/dcW0E2FMLBSPGVlNEw3sscLGyFu7HiyuTsJdZF01LYI+aBpN1DUwutkq9vkAvazNEPcAFA/yBnqgfj/NOlegWdi2I/QovrPWvWLTYR16GE/5nrXrF1xughtbgdM4vLqeF13Em8UZuSSSTcZlDu2cpDrS0/2MX3VixWRvR5/w1R2/RKf7GL7qnpsCpWizaaADqijHoCxYlkaJF/w7SX/Raf7GL7q1ds1RnWkpz9TF91eLEwDek2dpGm7aWnaeqGIehqnqcDpnfOp4T2xRn0hYsSv9Rloa0dFG1jQ2NjQAAAGtAAtkAAEU2Fv6o8AsWKwpt0Y5DwC23BbQeCxYgExrByHgti0WtbLksWLBEMuD051gi+zZ7lD+Q6b93h+yj9yxYnEMOB037vD9lH7lqcCpf3aD7KP3L1YsAiOz9J+6wfYx/dUsGBUwOVNAOyKMexYsWCjeXCKfoy3oIt05FvRssRcmxFlKzCIAABBEABkBGwAdgsvVi55bGNvyZD+xj/oZ7lDLhEBNjBEe2Nh9ixYpRS7GJIsJgDQBDEAAAAI2AAW0AsthhcP7GP8AoZ7lixK0rCbDDYf2Uf8AQ33LU4XB+xi/oZ7lixOkjGowmD9jF9mz3Lc4ZD+xj/oZ7l4sWaRgWXBKY608J+qj9ygds9SfusH2Mf3VixOkBj7DaSNkbWsYxrRezWtDQLkk2AFtSsWLFVGP/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9032"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0" name="Content Placeholder 2"/>
          <p:cNvSpPr>
            <a:spLocks noGrp="1"/>
          </p:cNvSpPr>
          <p:nvPr>
            <p:ph idx="1"/>
          </p:nvPr>
        </p:nvSpPr>
        <p:spPr>
          <a:xfrm>
            <a:off x="266700" y="1828800"/>
            <a:ext cx="8610600" cy="5029200"/>
          </a:xfrm>
        </p:spPr>
        <p:txBody>
          <a:bodyPr>
            <a:normAutofit lnSpcReduction="10000"/>
          </a:bodyPr>
          <a:lstStyle/>
          <a:p>
            <a:r>
              <a:rPr lang="en-US" dirty="0" smtClean="0"/>
              <a:t>The parameters are simulation platform-specific. Generally, </a:t>
            </a:r>
            <a:r>
              <a:rPr lang="en-US" dirty="0" smtClean="0"/>
              <a:t>they include:</a:t>
            </a:r>
            <a:endParaRPr lang="en-US" dirty="0" smtClean="0"/>
          </a:p>
          <a:p>
            <a:pPr lvl="1"/>
            <a:r>
              <a:rPr lang="en-US" dirty="0" smtClean="0"/>
              <a:t>Vehicle acceleration/deceleration profiles</a:t>
            </a:r>
          </a:p>
          <a:p>
            <a:pPr lvl="1"/>
            <a:r>
              <a:rPr lang="en-US" dirty="0" smtClean="0"/>
              <a:t>Vehicle speed profile by vehicle type</a:t>
            </a:r>
          </a:p>
          <a:p>
            <a:pPr lvl="1"/>
            <a:r>
              <a:rPr lang="en-US" dirty="0"/>
              <a:t>Vehicle type </a:t>
            </a:r>
            <a:r>
              <a:rPr lang="en-US" dirty="0" smtClean="0"/>
              <a:t>distribution: traffic composition</a:t>
            </a:r>
            <a:endParaRPr lang="en-US" dirty="0"/>
          </a:p>
          <a:p>
            <a:pPr lvl="1"/>
            <a:r>
              <a:rPr lang="en-US" dirty="0" smtClean="0"/>
              <a:t>Vehicle generation model</a:t>
            </a:r>
          </a:p>
          <a:p>
            <a:pPr lvl="1"/>
            <a:r>
              <a:rPr lang="en-US" dirty="0" smtClean="0"/>
              <a:t>Vehicle type, weight.</a:t>
            </a:r>
          </a:p>
          <a:p>
            <a:pPr lvl="1"/>
            <a:r>
              <a:rPr lang="en-US" dirty="0" smtClean="0"/>
              <a:t>Speed reduction zone: location, deceleration and speed profile</a:t>
            </a:r>
          </a:p>
          <a:p>
            <a:pPr lvl="1"/>
            <a:r>
              <a:rPr lang="en-US" dirty="0" smtClean="0"/>
              <a:t>Driver’s start-up </a:t>
            </a:r>
            <a:r>
              <a:rPr lang="en-US" dirty="0"/>
              <a:t>lost </a:t>
            </a:r>
            <a:r>
              <a:rPr lang="en-US" dirty="0" smtClean="0"/>
              <a:t>time</a:t>
            </a:r>
          </a:p>
          <a:p>
            <a:pPr lvl="1"/>
            <a:r>
              <a:rPr lang="en-US" dirty="0"/>
              <a:t>Driver’s perfection-reaction </a:t>
            </a:r>
            <a:r>
              <a:rPr lang="en-US" dirty="0" smtClean="0"/>
              <a:t>time</a:t>
            </a:r>
          </a:p>
          <a:p>
            <a:pPr lvl="1"/>
            <a:r>
              <a:rPr lang="en-US" dirty="0" smtClean="0"/>
              <a:t>Driver’s stopping probability model at yellow signals</a:t>
            </a:r>
          </a:p>
          <a:p>
            <a:pPr lvl="1"/>
            <a:endParaRPr lang="en-US" dirty="0" smtClean="0"/>
          </a:p>
          <a:p>
            <a:pPr lvl="1"/>
            <a:endParaRPr lang="en-US" dirty="0" smtClean="0"/>
          </a:p>
          <a:p>
            <a:pPr lvl="1"/>
            <a:endParaRPr lang="en-US" dirty="0"/>
          </a:p>
          <a:p>
            <a:pPr lvl="1"/>
            <a:endParaRPr lang="en-US" dirty="0"/>
          </a:p>
          <a:p>
            <a:pPr lvl="1"/>
            <a:endParaRPr lang="en-US" dirty="0" smtClean="0"/>
          </a:p>
          <a:p>
            <a:pPr lvl="2"/>
            <a:endParaRPr lang="en-US" dirty="0"/>
          </a:p>
          <a:p>
            <a:pPr marL="411480" lvl="1" indent="0">
              <a:buNone/>
            </a:pPr>
            <a:endParaRPr lang="en-US" dirty="0" smtClean="0"/>
          </a:p>
          <a:p>
            <a:pPr lvl="1"/>
            <a:endParaRPr lang="en-US" dirty="0" smtClean="0"/>
          </a:p>
          <a:p>
            <a:pPr marL="411480" lvl="1" indent="0">
              <a:buNone/>
            </a:pPr>
            <a:endParaRPr lang="en-US" dirty="0"/>
          </a:p>
          <a:p>
            <a:pPr lvl="1"/>
            <a:endParaRPr lang="en-US" sz="2400" dirty="0" smtClean="0"/>
          </a:p>
          <a:p>
            <a:endParaRPr lang="en-US" sz="2400" b="1" dirty="0" smtClean="0"/>
          </a:p>
          <a:p>
            <a:endParaRPr lang="en-US" sz="2400" b="1" dirty="0" smtClean="0"/>
          </a:p>
          <a:p>
            <a:endParaRPr lang="en-US" sz="2400" b="1" dirty="0" smtClean="0"/>
          </a:p>
          <a:p>
            <a:endParaRPr lang="en-US" sz="2600" dirty="0" smtClean="0"/>
          </a:p>
          <a:p>
            <a:endParaRPr lang="en-US" sz="2600" dirty="0" smtClean="0"/>
          </a:p>
          <a:p>
            <a:endParaRPr lang="en-US" sz="2600" dirty="0" smtClean="0"/>
          </a:p>
          <a:p>
            <a:endParaRPr lang="en-US" sz="2600" dirty="0" smtClean="0"/>
          </a:p>
          <a:p>
            <a:endParaRPr lang="en-US" sz="2600" dirty="0" smtClean="0"/>
          </a:p>
          <a:p>
            <a:endParaRPr lang="en-US" sz="2600" dirty="0" smtClean="0"/>
          </a:p>
          <a:p>
            <a:pPr lvl="1"/>
            <a:endParaRPr lang="en-US" sz="2400" dirty="0" smtClean="0"/>
          </a:p>
          <a:p>
            <a:pPr marL="365760" lvl="1" indent="-256032">
              <a:buClr>
                <a:schemeClr val="accent3"/>
              </a:buClr>
              <a:buFont typeface="Georgia"/>
              <a:buChar char="•"/>
            </a:pPr>
            <a:endParaRPr lang="en-US" dirty="0" smtClean="0">
              <a:solidFill>
                <a:schemeClr val="tx1"/>
              </a:solidFill>
            </a:endParaRPr>
          </a:p>
        </p:txBody>
      </p:sp>
    </p:spTree>
    <p:extLst>
      <p:ext uri="{BB962C8B-B14F-4D97-AF65-F5344CB8AC3E}">
        <p14:creationId xmlns:p14="http://schemas.microsoft.com/office/powerpoint/2010/main" val="6513259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20234"/>
            <a:ext cx="8839200" cy="762000"/>
          </a:xfrm>
        </p:spPr>
        <p:txBody>
          <a:bodyPr>
            <a:normAutofit/>
          </a:bodyPr>
          <a:lstStyle/>
          <a:p>
            <a:r>
              <a:rPr lang="en-US" sz="3600" dirty="0" smtClean="0"/>
              <a:t>Sample CORSIM Parameter List</a:t>
            </a:r>
            <a:endParaRPr lang="en-US" b="1" dirty="0"/>
          </a:p>
        </p:txBody>
      </p:sp>
      <p:sp>
        <p:nvSpPr>
          <p:cNvPr id="33828" name="Rectangle 3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68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8860" name="Rectangle 1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192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601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602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602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7045"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26980" name="AutoShape 4" descr="data:image/jpeg;base64,/9j/4AAQSkZJRgABAQAAAQABAAD/2wCEAAkGBxQTEhUUExQWFRQVFhQVFhQXFxQVFRUUFxQWFhQVFBQYHCggGBolHBQUITEhJSkrLi4uFx8zODMsNygtLisBCgoKDg0OGxAQGywkICQsLCwsLCwsLCwsLCwsLCwsLCwsLCwsLCwsLCwsNiwsLCwsLCwsNywsLCw3LDIrNzcrN//AABEIAMIBAwMBIgACEQEDEQH/xAAcAAACAgMBAQAAAAAAAAAAAAAEBQMGAAIHAQj/xABMEAABAwIDBAUGCQoEBQUAAAABAAIDBBEFITEGEkFRE2FxgZEiobGzwdEHFCMyQoOT0vAVJDRSU1RicpKyM3OiwhaClKPxJURjdOH/xAAaAQADAQEBAQAAAAAAAAAAAAABAgMABAUG/8QAKREAAgICAgIBAwMFAAAAAAAAAAECESExAxIEQVEFEyIyQmEUFWJxkf/aAAwDAQACEQMRAD8AeVOydZJPK51fNGx0sjmtjkmJDC9xa0eUALCwsE5w3ZZsdi+prJSOMlTPb+lrgPFPZPnO/md6SsDknUADXzOYCGucA1v6zuJ7UjbUzbw+VeNNXv8AemuMuydyyslrDcgakE5nTmdUk9jx0Fw1cmfyj9f1ne9GQ1Dzby3f1O96WwNyR8Rtw01PsVYaEkGtqXAfOce8qfDpnF0ly45DUnzIFpujMN1dbktIyDIt42zOnMqVoOpJ8SvIFNu5JgEG+b/S10RhcbjrQJ7cwjS7IHvQGJQvHL0LV6xiMO61E4nPMqQNzUT1jA0sjuZ8SltTM8aOd/UUxmQNQ3JEQoW3+IzMiBZNK3ygLtke3mOBVMo8XqbEmrqD2zy/eVu+EllqUnkWns8oD2rmuH00rxvDRJONhHztpakC3xmft6WT07yDqdoau2VVUfbS/eULqWw8pevob6JXB7Mew7SVdjepqPtpfvIeTaatdkKmoy4iaUf7kBVAh1kdTbrW9qWw0QnH6397qf8AqJvvLIdpasHOrqT9fN95QSEXKClyKIUx3UY/Vu+bV1I+vmH+5BjaGtB/TKr/AKif7yEEvJQb+eaMQyLa3a6qdFY1E9+YlkB8boWHaOrBH51UHtmlP+5LoW3C33ReyXQrdlmj2jqHf+5n+1k+8isPxupLgDUTkE8ZZPekNCwXAKssbGsF+IUJOhmjquykrzSxlznOJ37lziSflHWuT1LFHsbUb1HEee/5pHheKy0YOqHeU7+Y+lQPm08VBV1IEjhf6TvSUHNVXNu5dAhvib7gDmfG3BLujd861rC3sReKPN2NB43tzOgW3RENsdTawy55kqMtlFo0pWfjkjWNJ0/HWoGN5aI2kCohGYRbye8o3DNXdQzQsnzkXhrflHciFmb2FQFSud+AooB+PapYnG7hbsTGIrW7yEU4gi/nUDhwtmeKljzb1IMJPFovXLyN1165Yxq0ISd9yUYgZNSsYgI1QlS6yYyCwSyp0KyFZRvhGj3qSW3K/gQfYue4PUuEQs0ZZDrXStrm3gmHNh9C55g4JAaLW4IuSjsFNgLZd9xvlbgihOA02TTEcI3WXAztmqrHLbI3SSlatGonpYRI83UdbSGN2RyTHDKIucCMiEZjMIDbki6i5DxZUZW5qCUoydyDkanQDGFSmNaRR3CMpo+C1hGtHCCy/UlkrfK709iHyfcl9LFd9u1JYWrPaZ9nBWKGXeKq1RJuyjknW67JzVOaBI7HsOLUUX1nrXrxQfB9ITQQk63l9dIsVUsAK/jGJkTyjlJIPBxUeHYjvysbfVw95Va2hqCamoF9J5vWOROw7S6sZfPdD3f6be1XvApfq8/KNHG3psppbi/C9gBxsNcvBDk3lJPD2Kad5JBOWvsUvZX0TQBGQlCU/NFRnI9hVRD0Z5o7DW+UexAxFMMOy11WYEFxdS9Nhcn8ZLWEreZt8r261gmkhyuDlop4BdqgDLNIC3hf5NusrBCIxbJbKOIZLZzbrGPHnIoQNRblA4WWMC1hyHals6PnN0DM5YBWtpWXheObHDzLm+yUDjnrZdPxUXa4dRVKw8NgsNFy+ZJqFIaGyPaKt3G2KptBEZZMgr1itG2pFh/4UOGbP9BcnNcnFzdYNexpZZCaTom3alOLU8rxctsFc6YMJz0Uu1TAYfIA0QhzMziqZx2pbY2UJCOr2XJvqtYIQdV6F4JWR04RtNHmvOiFlNCbJWxkGudYWCLw+huS7kELuJvhz7ROPaleikMsq9ay8p6k2o6ggAeKUtdvSOPWm+HUhcCtLWSL2dg2CP5jD9b66RerzYKMihhB1Bl9dIsVFVDZOVbRfpdR/nzescn3wbsvPI/9WK3e5w+6q/tBJarqf/sTescnWwuItjdLvWBeGAdYu4H0puwGi5xA3cefPr4qZzrkdTR6SoBI1tt4XBGQHGw4+KmYPKORGQGfZcpbyP6CokYPmoZiJvkrCGRhF4cbu7/YUGHImkOd9M7osCD2KOqrGRNdI82awFzjyAFysc4km2ioPwsYmY4mwA2Mp3nf5bdB3n+1YKKDtftpPVykh7o4gTuRtJblwLrauTfYP4RJIHiGqeXwusA9xLnRHgd45lnPkqBUHPJQMzKDYbPq1k5IuDcHMEaEdS96Qrm3wWbSFzPikrruZ/guJ+c3Ux35jUdVxwXRQSsA1rcRMbd61xex6kvO0IP0R4oyuj3o3t5tPjwVHEg5L0fD4OPli7WUeb5vkcnFJdXhloOMNPDzod9cDw84SDfHWs3wuv8AoOP4OP8AuHKMqobwNuKp+IbNzuddpZbtN/Qn++Oa9EnWpT+mcU92MvqXIgSgwURNBc5xdx3ACB4m57k9GBF7A9jw8EZZbpPV2pcJf4k72Ynzczn5Q7dHexcXkfSeLjg5ROvxvPlyT6yKrVRhgOWfLkUoqqmVzd0NvfjdWbbql3ZGvbo8Z/zD3hJhUBrRkvnOSPSVM9PsVOLZ9wcXSWz4LafBmjMDJMsRrHuNrAAomNo3LHWyp3fyKip19OAclGyNM5qAtdfVatiA1yV1LAUyBgNtE3povkD3qHDmbzrW42T2alDYyAjJluJZKNTUhuSEzoagtNrKfDoxvEdZRtTTg2CSU85I9Tp2w7r0UR/zPWvXik2JZaiiH+Z616xdEaoJyHHIi6rqSOFRP61yVuk3dFYcRiJqqkNz+XnP/dck0dLeQjhdSfJko4rBbKbauMOYZL/4bW2zsHAAE5DqurB/xrS7o3iHEcg66oFTRZ8LJYIBvEW04hNHkWwuDOnN28p75M77FRy/CHENIi7PgAMu9c4qImtbk437UL0xHWqLlJUdJf8ACKPowHtJaPYU8wHaUSt3jZtybN3gSfMOvwXGm1Q4hWf4P3NlqQNd1peByIsB5ynjOwNHbYn3v3LiHwnYh0tdML3Ee7GOrdAv/qLl2qkOZ7l837QTF9VUOP0ppT4yOVQehVO7NS0Md0PKmtBFkggNjPD7tc1zSQ4EEEagjQrs2CYwZomuPztHD+Ia+Oq5Jh8VyFdMBn3CRwcL94//ABM1gVMvAqlz84nna3F3LrtbzKyNrMwudfGr3PWfSvT+lRUpSTPL+rScYxaLB+Ux+ry7tL+3xWsuIZggZcrFIhUrPjK9l8EWeKvIkvS/4OfyhYZ314DO2fUerwXn5TH8WY0I0P8ASlIqV6KlI/H/AMmOvK+Yoa/lEcOvXXha+XarLsnVxOde5Ds2gZWJtnfqVH+Mpns9VfLs7T6FHn8d/alcnov4/lJ8sailkvuO4eKhrWBwB3iQSL8DwVdn2Kl+jIw9R3h7E8bWAOZfn/tKYtrm818pPhhN2z6coE+BWBBFnNOY60A3dBtxVi2ort2bLRzAe+5HsCoVRiO7KSdF58uL83EZywOMVp7C6rNeeIRWJY+HNsEqjqN4WVYxaEWyw7OSjcN9fSi/jBc4g6FC4BBdpyUr4yXZKh0qXWmKnHo5OoprC7fK0qqIOF+KXMdJGbgXHFTf5E5xzaOybHn80i+s9a9YhdhJS6hhPPpfXPXq6ksCHODWCKtqi/Qzz+tcgquW7y9uhRG18V6ibd/bSk/1lQx2EOeq4pNbL+sAoq3ONluywNjqVJQUtwUG1ji834I7GXwL8RhcXZaIORrhkU7AO9mFBU0pJVoyrZztZFkGeSs/wWutXOH/AMT/AO5irlPTEPIVy+D+h3KxruJjePQfYqxaTA1g7HQDVfP20+HFkj3cC9/jvFfQtLlc/jVc/wBq8CEhmZbMucWnkSd5vpXQBHGN27h2p7SR8hZLjTlsm6RYgkEciNVYMPp7p0hGxlhEHFOx5ILuQuocOp8tEZj0fQ0crzbeDfC+WXXe3nRejRQKMTHNUOlq7sab5kA+KimxnyXZ/RPoSOGssAOQsunwuX7cmzl8zh+7FIs3xtbCqVbFcthXL015qPNfgssnxpe/GlWxXda3Fd1p/wCsiK/BZYhVdaabP1PyzTyDj5iqWK7rTbAa6xc6+jfSQPek5vLT45f6G4fDa5Iv+S+Y1jQjY11/pDz5e1BR7WN/WVN2nxHpIw0HiPx5iq41p5r54986jUV/T3eDoQ3zAn+5KJqME3KM2fpd2lYDqbuPa439FltVURAvzXnTmnNjUVisw/U3UdLDui6PxCJ4Nr3BWszPIsrXgT2XDZiLeYOxGzUu67RJtl8S3Ggdyf1k9xeykdTX45EssJL8lo+zTZya0MG+N46hVPaeoeHWGXWjFAX4qzsOx278Titp8p6x69QnweNP5Pg7JPWvWLqWiVnNcTlJq6oH9tMB9o5J6iYtIBTjaKoa2qnbx6aXt/xHJXUtBGeq4v3D5oKp5tzPmhYp/lCeaEkJvmcgpKMgo9ayPWbQxrG2bvBAwvOpRM9RfyTwRVFQb4vyS6WSb2CUUFt5xCe7GkmqaTyeLf8AKVHBGACHKbApQK2EDQ74P2bim4pXJGlXWjrFDx7kNjNLd4dzFu8aeI9Cnpj7FNUN3gWnjx5HgQvSZJHJ9tNmyJmTMGTyGuHJ/A9/pCY4ZgQaBv5nkr/FTNcCJBpqOsWNx3ZjtQtbHAB5BN1kzV7E8FO1oyACq/wmVO7SBnGR7R3N8o+geKt5C5r8Is5lnbGNIm2/53ZnzbqL0A59UMy11UHQj9ZM5qS+XJQGkI4Jop0LJoD6H+ILzoTzHiiOiHUvDGPxdPbFB+jKzcKm3VnRrWzUiGxTCC7Yb8XvA7mN97x4IUsRV7sYOQJ73G/ot4JZSwMlkgmJc23PmAerjommGw7jBv2JyPAixAIt3FI31Dt9waL2AHhmfPdMjW3jjZbymAh3ed5vmNlGeUUTotmH4oGixOSh2jx02AYcxxVZFQp2kOXJ9lKVgsn/ACs5+osU1gpy5tzySY0lnBPHzlseSM/4MQYfUFkgHC66Zh8LZI765LmGGwlzrnmui4A+zbcEkqOnjleGGMhEYtwVX2xgbYEaqx4m7LIqq49Ccrm9kbo03eDpGwX6BD2SetesUWwD70EPbL66RYuhaInKMep3vrqh1vJE8wv9Y5a4pHuNHNMsZr9yoqWWz+MTEdnSOKR4rWb9+rRcrTcyjSSwyEN3m3U1H2ISllsw80ThVQHkjlknaCqZNDCXuNk7w+MsFiclPQUzGsvxWVNM7c3goS3kVqwGtlu6wUezdQRX04/icD3scFIIMrr3AKQiridyeL+hU4muyFlFuJ2WkPoHsRr25oCnPLkPYj3OXosmjSaL6Q5WcOberrGfcSq7O3deRrkCMsuOd+PBW2J+SqO1mIR05G9m5192MakcSOQ7VksmbAcXxBsETpH8NB+s46ALklZily57hcklxN9SSrFtRWuqDm4Na3Rlic+ZPEqi19t4tJyHDmSMjfvTV8i38Az8Qfc5658Fn5Qfxse5CPa78WWzYSeICp2QnVm5qzwACHmlJ1K8mYRxv2BbU1PvEC+vUUrkFRNTG/gCimTi2eR5Ky0dBUBnk07nNcMrtLgcrAtLc+4qt4lSmKQscxwec90gtOfURdJY9Hm+HENbfPXs4oyTIXtovcMoyxu87Jztb8ByUWISkn+Hh19anKVsKVCsneldnu3vy48EYyPNx18hhv5vch5mg7uX0hc8+pN8MbvtmbbPo7tt/DwWbwYEYpqeTdN1Cw5LR90phm6uvorRh9M18Yvx1VCgfZ1yrNhmLfNaDxzUuSFmLXFhwY24RtJU7jFHA+7RdSTNFlz9S3FdkEdW57tVHiTC4ElQdNu3UlRU3YmejU4vJffg/b+YQ9s3r5F4pdhG/mMPbL656xdC0Ts5NtJEXVdQ4cJ5h/3XJViEYTXHZwyoqufxifL61yRuqL5lSp3Y+yCM2TPAYhdxQDfKAATXC4CwE8CjN4GirYXTVJubnIHRWKPEm9HYqt0dNvOtw1TGqpCBlouadNi6JiQ7TRE4L5Ezb53cAPFA4e3mmlM3y2Hk9v8AcEvF+oo8xs6TA/TnYIyTgllM4akgADO+gF1I/Ew4jcGVvnOyB/lHFevRyohx/GhTtAHlSOvuN9pHJUTEKOpqDvOAaTrJK4Ny6gc7dg4K21AObnvazeyO78825nWyGY2PMiN0nMuybx18SqwWCc2VePZiM5Ple88WxMJudPnO9y53tNRiOskj3SAMwHW3h5Fxc88l13ENqGRggzwxfwxjpZB3NvbiuTbV1TZqvpWOc9rgPKeN1xsC0kjhpdaWjRKwZTz9C2ZIb5ZoiLDifKed1tzbi51uIHJEtc1mTG269XHtKnY9EMVO7V3k+lEtfb5uXXxQ75hxK1EwOhCVsIwa5u5q4SXuHBzhlyI9t08oKkvo5g4lxa+Mgk3NjlqeGSqwcn+yw33PhJA6RoAubC4c0jM96VrAfQsfQue8bvNNqjByG3twVm/JIgduuFiLHPXmtcQmFrLjnKVmObV9Pugm2hR2H18EJLn7z3EZNaQG7rhnvHnpkiccozuONsrXKSw4ZJIGlrSbgHIXJHYMzqunjl2jYUhtNHBKwvp95pbm6N3lEji4HkEA4XW4gMIINw5wLd35psRY7w5ZLenhJCMmZoHEYTKgaL5IV8Buiqd243tSPI0UWmhxLgToiq3EBbJUgV2acUj7gX4qcopFIPI0gl37KXEjugLShYGlaYnEXu6lJyH5VaOqbCH8xh+s9a9Ytdgm2oYfrfXPWLpWiDOMY7Sk1lYeHxio9a5LHsswFXfF4B01SSMjUT+tckeIUANt1R+6u1FKVCqCO9k8gmaGFvFaspWhpJyISGOp+UPag/zN+ksHx7ctkiPj7iBlqhaOMSOHUjaoBpA4ehSlsMw2nIFii21AD225j0pRUPsRY9yZUTRvNJ5g910sVk37S51hJs0C5yIbw7XKahju7jI7Q2+a3qvp3LZ9P0jyL2aPnkZF7uLAeAHH8WdwxhoAaA0DQBexdLBy1bAcSwt72Ho9xklsjug91zp22XPsXifu2mc8uBsQSbA9hyC6xGeaqfwg0V2dK1udwH/7Xea3gtGRpRs5pXUthwPYOr/wq3ilPm13AA3687hverayLfJ7MhySHF6XKx4Zp5aETKnVSyONyfcByAUckh3cijZaQ92fFASNIUWVBpHLZrQR1rYlSMWMERmwCNY2VkfTNa7dDtzeGWZGYvwyuo6ShLiMxbjzsnuIxkQOY3IboyHIZi/44o9QWOdn2kwhxdIQ6xbvhxaARazXu1+boMkVPa6FwapqHMiikLeiia7cAaWuG9uk6/OF+NuK2rY3B1+C4OZruGmR18O9HI3mxw77FJsEiD6eI8QCPBxCeCW6T4E2wfGPoPOXUdPahG+rD7FuLUm464XkE26EzxY3KVvgNrq0XayC2T3Ds1IIQ4JeyTgnFJHZqWf4jdsAYwk3B603+JmwsNEfTSNIATmFjdzgoucnsKdIrcNXY2Rs03k3QuIxAPuFBLJcI4YVJs698H770EJ65fXSLFH8HY/9Ph+t9fIvV1LQCg41VATVDTxnm9Y5IKutIt1JltKR8YqBx6eYj7RyRPfvNN9QuZQXayuNklRVF+mXNCMoA52RWkb80VG/dPIp6rQjlewyiJY+3ijppm38tLDUWdfmocRF81NxyaQyrbXaWlNMRmLI2ubqLFVKkc4vaOCsFdL5ICzVSSNFqmdZwweQOseJNiT3klOhFl4JJgzrxtP8AP8ApCfA+T3Bej6IoyJi2q4g+NzXfNcC09XWFtEcls5oPUgMcqmoBEXM+kHEHrPDxFiqtjLQTlwAHgupbb0dmNlYOO6824/RJ9HguYVkJz4qscolJUyt1jPJI55eKWVMKe1LEulhSyRosTmBexwpoYFr0SWhrDsPbYBO4GggjqSejCd0TCQTwsqehPYXSluVrXADesW+itK4uvZDzzWcLWCKik3ivKlspZAYbJdTjo6tzeEkYd3tNvenNVlmkWLODZIJL6P3D2OyR416CM67Cw4b180omgLRmnc7X7tr5JTOHHJVjONUBiY09zdWOCMdELIZlA46hO6Kh3Wi6jyzspFCelDgTcFNKWpOi2qbAZcFrSgWupudmSJpYATcrU0FwToo+lPuREc7iFkFbOj7Bx2oYhyMvrpFi32GH5lF2y+uesXangDOOY9ORW1IOnxif1rkPDSue6zRfiidp2/nVQ46fGJ/WuUWGYj0MwcdLWIUptq6HqlYA6B3S7pGilr6e+mqKxDEGOlLm6KSGm6S7wdEO0ts0Y2KWuOQKLNG85NzCj6QZjii6bGRGc0XkNI8oLNJDtVpWynuWrJxPNdvFFYhH0dkv7hEtnX9mD8jGecbP7ArF7h6FVtlpN6mhPONnnYrJGb2/lHoXdHRImiciiLhBMRL3G3IW86IyIqmhEkb43HJ48DwPauUYxhvRPdGdW5Ht5rrcRyyVb24wYvb0zB5TRZ4HFvB3cjFgkrOQ1kI3il8kCfVcGqXmO4VCIse3qWjqe9imMsK1dHYIUGwKJ26Vs/FC1jt3XQdWua8nbmhTQPeDu6ISusBQM2tJO8XEnVH4dNVS7wjc1rb/OdqMtAm2CbGh+7dxJI0Fha2pLjkB1pj8RYT0NMfkmkh9Rwc76TYb6/zLlnyJopSK/Bh5L7F7p5G5kuv0bDwy4lHbSUhNM9/FpY6/Ybe1WqgoY42brRYecniSeJQu0zAKOYDi32hcb8lykktGI5I96Np5tafEXSqKK0ljonGGsLqeE84o/7ApBRi91y/dcW0E2FMLBSPGVlNEw3sscLGyFu7HiyuTsJdZF01LYI+aBpN1DUwutkq9vkAvazNEPcAFA/yBnqgfj/NOlegWdi2I/QovrPWvWLTYR16GE/5nrXrF1xughtbgdM4vLqeF13Em8UZuSSSTcZlDu2cpDrS0/2MX3VixWRvR5/w1R2/RKf7GL7qnpsCpWizaaADqijHoCxYlkaJF/w7SX/Raf7GL7q1ds1RnWkpz9TF91eLEwDek2dpGm7aWnaeqGIehqnqcDpnfOp4T2xRn0hYsSv9Rloa0dFG1jQ2NjQAAAGtAAtkAAEU2Fv6o8AsWKwpt0Y5DwC23BbQeCxYgExrByHgti0WtbLksWLBEMuD051gi+zZ7lD+Q6b93h+yj9yxYnEMOB037vD9lH7lqcCpf3aD7KP3L1YsAiOz9J+6wfYx/dUsGBUwOVNAOyKMexYsWCjeXCKfoy3oIt05FvRssRcmxFlKzCIAABBEABkBGwAdgsvVi55bGNvyZD+xj/oZ7lDLhEBNjBEe2Nh9ixYpRS7GJIsJgDQBDEAAAAI2AAW0AsthhcP7GP8AoZ7lixK0rCbDDYf2Uf8AQ33LU4XB+xi/oZ7lixOkjGowmD9jF9mz3Lc4ZD+xj/oZ7l4sWaRgWXBKY608J+qj9ygds9SfusH2Mf3VixOkBj7DaSNkbWsYxrRezWtDQLkk2AFtSsWLFVGP/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6982" name="AutoShape 6" descr="data:image/jpeg;base64,/9j/4AAQSkZJRgABAQAAAQABAAD/2wCEAAkGBxQTEhUUExQWFRQVFhQVFhQXFxQVFRUUFxQWFhQVFBQYHCggGBolHBQUITEhJSkrLi4uFx8zODMsNygtLisBCgoKDg0OGxAQGywkICQsLCwsLCwsLCwsLCwsLCwsLCwsLCwsLCwsLCwsNiwsLCwsLCwsNywsLCw3LDIrNzcrN//AABEIAMIBAwMBIgACEQEDEQH/xAAcAAACAgMBAQAAAAAAAAAAAAAEBQMGAAIHAQj/xABMEAABAwIDBAUGCQoEBQUAAAABAAIDBBEFITEGEkFRE2FxgZEiobGzwdEHFCMyQoOT0vAVJDRSU1RicpKyM3OiwhaClKPxJURjdOH/xAAaAQADAQEBAQAAAAAAAAAAAAABAgMABAUG/8QAKREAAgICAgIBAwMFAAAAAAAAAAECESExAxIEQVEFEyIyQmEUFWJxkf/aAAwDAQACEQMRAD8AeVOydZJPK51fNGx0sjmtjkmJDC9xa0eUALCwsE5w3ZZsdi+prJSOMlTPb+lrgPFPZPnO/md6SsDknUADXzOYCGucA1v6zuJ7UjbUzbw+VeNNXv8AemuMuydyyslrDcgakE5nTmdUk9jx0Fw1cmfyj9f1ne9GQ1Dzby3f1O96WwNyR8Rtw01PsVYaEkGtqXAfOce8qfDpnF0ly45DUnzIFpujMN1dbktIyDIt42zOnMqVoOpJ8SvIFNu5JgEG+b/S10RhcbjrQJ7cwjS7IHvQGJQvHL0LV6xiMO61E4nPMqQNzUT1jA0sjuZ8SltTM8aOd/UUxmQNQ3JEQoW3+IzMiBZNK3ygLtke3mOBVMo8XqbEmrqD2zy/eVu+EllqUnkWns8oD2rmuH00rxvDRJONhHztpakC3xmft6WT07yDqdoau2VVUfbS/eULqWw8pevob6JXB7Mew7SVdjepqPtpfvIeTaatdkKmoy4iaUf7kBVAh1kdTbrW9qWw0QnH6397qf8AqJvvLIdpasHOrqT9fN95QSEXKClyKIUx3UY/Vu+bV1I+vmH+5BjaGtB/TKr/AKif7yEEvJQb+eaMQyLa3a6qdFY1E9+YlkB8boWHaOrBH51UHtmlP+5LoW3C33ReyXQrdlmj2jqHf+5n+1k+8isPxupLgDUTkE8ZZPekNCwXAKssbGsF+IUJOhmjquykrzSxlznOJ37lziSflHWuT1LFHsbUb1HEee/5pHheKy0YOqHeU7+Y+lQPm08VBV1IEjhf6TvSUHNVXNu5dAhvib7gDmfG3BLujd861rC3sReKPN2NB43tzOgW3RENsdTawy55kqMtlFo0pWfjkjWNJ0/HWoGN5aI2kCohGYRbye8o3DNXdQzQsnzkXhrflHciFmb2FQFSud+AooB+PapYnG7hbsTGIrW7yEU4gi/nUDhwtmeKljzb1IMJPFovXLyN1165Yxq0ISd9yUYgZNSsYgI1QlS6yYyCwSyp0KyFZRvhGj3qSW3K/gQfYue4PUuEQs0ZZDrXStrm3gmHNh9C55g4JAaLW4IuSjsFNgLZd9xvlbgihOA02TTEcI3WXAztmqrHLbI3SSlatGonpYRI83UdbSGN2RyTHDKIucCMiEZjMIDbki6i5DxZUZW5qCUoydyDkanQDGFSmNaRR3CMpo+C1hGtHCCy/UlkrfK709iHyfcl9LFd9u1JYWrPaZ9nBWKGXeKq1RJuyjknW67JzVOaBI7HsOLUUX1nrXrxQfB9ITQQk63l9dIsVUsAK/jGJkTyjlJIPBxUeHYjvysbfVw95Va2hqCamoF9J5vWOROw7S6sZfPdD3f6be1XvApfq8/KNHG3psppbi/C9gBxsNcvBDk3lJPD2Kad5JBOWvsUvZX0TQBGQlCU/NFRnI9hVRD0Z5o7DW+UexAxFMMOy11WYEFxdS9Nhcn8ZLWEreZt8r261gmkhyuDlop4BdqgDLNIC3hf5NusrBCIxbJbKOIZLZzbrGPHnIoQNRblA4WWMC1hyHals6PnN0DM5YBWtpWXheObHDzLm+yUDjnrZdPxUXa4dRVKw8NgsNFy+ZJqFIaGyPaKt3G2KptBEZZMgr1itG2pFh/4UOGbP9BcnNcnFzdYNexpZZCaTom3alOLU8rxctsFc6YMJz0Uu1TAYfIA0QhzMziqZx2pbY2UJCOr2XJvqtYIQdV6F4JWR04RtNHmvOiFlNCbJWxkGudYWCLw+huS7kELuJvhz7ROPaleikMsq9ay8p6k2o6ggAeKUtdvSOPWm+HUhcCtLWSL2dg2CP5jD9b66RerzYKMihhB1Bl9dIsVFVDZOVbRfpdR/nzescn3wbsvPI/9WK3e5w+6q/tBJarqf/sTescnWwuItjdLvWBeGAdYu4H0puwGi5xA3cefPr4qZzrkdTR6SoBI1tt4XBGQHGw4+KmYPKORGQGfZcpbyP6CokYPmoZiJvkrCGRhF4cbu7/YUGHImkOd9M7osCD2KOqrGRNdI82awFzjyAFysc4km2ioPwsYmY4mwA2Mp3nf5bdB3n+1YKKDtftpPVykh7o4gTuRtJblwLrauTfYP4RJIHiGqeXwusA9xLnRHgd45lnPkqBUHPJQMzKDYbPq1k5IuDcHMEaEdS96Qrm3wWbSFzPikrruZ/guJ+c3Ux35jUdVxwXRQSsA1rcRMbd61xex6kvO0IP0R4oyuj3o3t5tPjwVHEg5L0fD4OPli7WUeb5vkcnFJdXhloOMNPDzod9cDw84SDfHWs3wuv8AoOP4OP8AuHKMqobwNuKp+IbNzuddpZbtN/Qn++Oa9EnWpT+mcU92MvqXIgSgwURNBc5xdx3ACB4m57k9GBF7A9jw8EZZbpPV2pcJf4k72Ynzczn5Q7dHexcXkfSeLjg5ROvxvPlyT6yKrVRhgOWfLkUoqqmVzd0NvfjdWbbql3ZGvbo8Z/zD3hJhUBrRkvnOSPSVM9PsVOLZ9wcXSWz4LafBmjMDJMsRrHuNrAAomNo3LHWyp3fyKip19OAclGyNM5qAtdfVatiA1yV1LAUyBgNtE3povkD3qHDmbzrW42T2alDYyAjJluJZKNTUhuSEzoagtNrKfDoxvEdZRtTTg2CSU85I9Tp2w7r0UR/zPWvXik2JZaiiH+Z616xdEaoJyHHIi6rqSOFRP61yVuk3dFYcRiJqqkNz+XnP/dck0dLeQjhdSfJko4rBbKbauMOYZL/4bW2zsHAAE5DqurB/xrS7o3iHEcg66oFTRZ8LJYIBvEW04hNHkWwuDOnN28p75M77FRy/CHENIi7PgAMu9c4qImtbk437UL0xHWqLlJUdJf8ACKPowHtJaPYU8wHaUSt3jZtybN3gSfMOvwXGm1Q4hWf4P3NlqQNd1peByIsB5ynjOwNHbYn3v3LiHwnYh0tdML3Ee7GOrdAv/qLl2qkOZ7l837QTF9VUOP0ppT4yOVQehVO7NS0Md0PKmtBFkggNjPD7tc1zSQ4EEEagjQrs2CYwZomuPztHD+Ia+Oq5Jh8VyFdMBn3CRwcL94//ABM1gVMvAqlz84nna3F3LrtbzKyNrMwudfGr3PWfSvT+lRUpSTPL+rScYxaLB+Ux+ry7tL+3xWsuIZggZcrFIhUrPjK9l8EWeKvIkvS/4OfyhYZ314DO2fUerwXn5TH8WY0I0P8ASlIqV6KlI/H/AMmOvK+Yoa/lEcOvXXha+XarLsnVxOde5Ds2gZWJtnfqVH+Mpns9VfLs7T6FHn8d/alcnov4/lJ8sailkvuO4eKhrWBwB3iQSL8DwVdn2Kl+jIw9R3h7E8bWAOZfn/tKYtrm818pPhhN2z6coE+BWBBFnNOY60A3dBtxVi2ort2bLRzAe+5HsCoVRiO7KSdF58uL83EZywOMVp7C6rNeeIRWJY+HNsEqjqN4WVYxaEWyw7OSjcN9fSi/jBc4g6FC4BBdpyUr4yXZKh0qXWmKnHo5OoprC7fK0qqIOF+KXMdJGbgXHFTf5E5xzaOybHn80i+s9a9YhdhJS6hhPPpfXPXq6ksCHODWCKtqi/Qzz+tcgquW7y9uhRG18V6ibd/bSk/1lQx2EOeq4pNbL+sAoq3ONluywNjqVJQUtwUG1ji834I7GXwL8RhcXZaIORrhkU7AO9mFBU0pJVoyrZztZFkGeSs/wWutXOH/AMT/AO5irlPTEPIVy+D+h3KxruJjePQfYqxaTA1g7HQDVfP20+HFkj3cC9/jvFfQtLlc/jVc/wBq8CEhmZbMucWnkSd5vpXQBHGN27h2p7SR8hZLjTlsm6RYgkEciNVYMPp7p0hGxlhEHFOx5ILuQuocOp8tEZj0fQ0crzbeDfC+WXXe3nRejRQKMTHNUOlq7sab5kA+KimxnyXZ/RPoSOGssAOQsunwuX7cmzl8zh+7FIs3xtbCqVbFcthXL015qPNfgssnxpe/GlWxXda3Fd1p/wCsiK/BZYhVdaabP1PyzTyDj5iqWK7rTbAa6xc6+jfSQPek5vLT45f6G4fDa5Iv+S+Y1jQjY11/pDz5e1BR7WN/WVN2nxHpIw0HiPx5iq41p5r54986jUV/T3eDoQ3zAn+5KJqME3KM2fpd2lYDqbuPa439FltVURAvzXnTmnNjUVisw/U3UdLDui6PxCJ4Nr3BWszPIsrXgT2XDZiLeYOxGzUu67RJtl8S3Ggdyf1k9xeykdTX45EssJL8lo+zTZya0MG+N46hVPaeoeHWGXWjFAX4qzsOx278Titp8p6x69QnweNP5Pg7JPWvWLqWiVnNcTlJq6oH9tMB9o5J6iYtIBTjaKoa2qnbx6aXt/xHJXUtBGeq4v3D5oKp5tzPmhYp/lCeaEkJvmcgpKMgo9ayPWbQxrG2bvBAwvOpRM9RfyTwRVFQb4vyS6WSb2CUUFt5xCe7GkmqaTyeLf8AKVHBGACHKbApQK2EDQ74P2bim4pXJGlXWjrFDx7kNjNLd4dzFu8aeI9Cnpj7FNUN3gWnjx5HgQvSZJHJ9tNmyJmTMGTyGuHJ/A9/pCY4ZgQaBv5nkr/FTNcCJBpqOsWNx3ZjtQtbHAB5BN1kzV7E8FO1oyACq/wmVO7SBnGR7R3N8o+geKt5C5r8Is5lnbGNIm2/53ZnzbqL0A59UMy11UHQj9ZM5qS+XJQGkI4Jop0LJoD6H+ILzoTzHiiOiHUvDGPxdPbFB+jKzcKm3VnRrWzUiGxTCC7Yb8XvA7mN97x4IUsRV7sYOQJ73G/ot4JZSwMlkgmJc23PmAerjommGw7jBv2JyPAixAIt3FI31Dt9waL2AHhmfPdMjW3jjZbymAh3ed5vmNlGeUUTotmH4oGixOSh2jx02AYcxxVZFQp2kOXJ9lKVgsn/ACs5+osU1gpy5tzySY0lnBPHzlseSM/4MQYfUFkgHC66Zh8LZI765LmGGwlzrnmui4A+zbcEkqOnjleGGMhEYtwVX2xgbYEaqx4m7LIqq49Ccrm9kbo03eDpGwX6BD2SetesUWwD70EPbL66RYuhaInKMep3vrqh1vJE8wv9Y5a4pHuNHNMsZr9yoqWWz+MTEdnSOKR4rWb9+rRcrTcyjSSwyEN3m3U1H2ISllsw80ThVQHkjlknaCqZNDCXuNk7w+MsFiclPQUzGsvxWVNM7c3goS3kVqwGtlu6wUezdQRX04/icD3scFIIMrr3AKQiridyeL+hU4muyFlFuJ2WkPoHsRr25oCnPLkPYj3OXosmjSaL6Q5WcOberrGfcSq7O3deRrkCMsuOd+PBW2J+SqO1mIR05G9m5192MakcSOQ7VksmbAcXxBsETpH8NB+s46ALklZily57hcklxN9SSrFtRWuqDm4Na3Rlic+ZPEqi19t4tJyHDmSMjfvTV8i38Az8Qfc5658Fn5Qfxse5CPa78WWzYSeICp2QnVm5qzwACHmlJ1K8mYRxv2BbU1PvEC+vUUrkFRNTG/gCimTi2eR5Ky0dBUBnk07nNcMrtLgcrAtLc+4qt4lSmKQscxwec90gtOfURdJY9Hm+HENbfPXs4oyTIXtovcMoyxu87Jztb8ByUWISkn+Hh19anKVsKVCsneldnu3vy48EYyPNx18hhv5vch5mg7uX0hc8+pN8MbvtmbbPo7tt/DwWbwYEYpqeTdN1Cw5LR90phm6uvorRh9M18Yvx1VCgfZ1yrNhmLfNaDxzUuSFmLXFhwY24RtJU7jFHA+7RdSTNFlz9S3FdkEdW57tVHiTC4ElQdNu3UlRU3YmejU4vJffg/b+YQ9s3r5F4pdhG/mMPbL656xdC0Ts5NtJEXVdQ4cJ5h/3XJViEYTXHZwyoqufxifL61yRuqL5lSp3Y+yCM2TPAYhdxQDfKAATXC4CwE8CjN4GirYXTVJubnIHRWKPEm9HYqt0dNvOtw1TGqpCBlouadNi6JiQ7TRE4L5Ezb53cAPFA4e3mmlM3y2Hk9v8AcEvF+oo8xs6TA/TnYIyTgllM4akgADO+gF1I/Ew4jcGVvnOyB/lHFevRyohx/GhTtAHlSOvuN9pHJUTEKOpqDvOAaTrJK4Ny6gc7dg4K21AObnvazeyO78825nWyGY2PMiN0nMuybx18SqwWCc2VePZiM5Ple88WxMJudPnO9y53tNRiOskj3SAMwHW3h5Fxc88l13ENqGRggzwxfwxjpZB3NvbiuTbV1TZqvpWOc9rgPKeN1xsC0kjhpdaWjRKwZTz9C2ZIb5ZoiLDifKed1tzbi51uIHJEtc1mTG269XHtKnY9EMVO7V3k+lEtfb5uXXxQ75hxK1EwOhCVsIwa5u5q4SXuHBzhlyI9t08oKkvo5g4lxa+Mgk3NjlqeGSqwcn+yw33PhJA6RoAubC4c0jM96VrAfQsfQue8bvNNqjByG3twVm/JIgduuFiLHPXmtcQmFrLjnKVmObV9Pugm2hR2H18EJLn7z3EZNaQG7rhnvHnpkiccozuONsrXKSw4ZJIGlrSbgHIXJHYMzqunjl2jYUhtNHBKwvp95pbm6N3lEji4HkEA4XW4gMIINw5wLd35psRY7w5ZLenhJCMmZoHEYTKgaL5IV8Buiqd243tSPI0UWmhxLgToiq3EBbJUgV2acUj7gX4qcopFIPI0gl37KXEjugLShYGlaYnEXu6lJyH5VaOqbCH8xh+s9a9Ytdgm2oYfrfXPWLpWiDOMY7Sk1lYeHxio9a5LHsswFXfF4B01SSMjUT+tckeIUANt1R+6u1FKVCqCO9k8gmaGFvFaspWhpJyISGOp+UPag/zN+ksHx7ctkiPj7iBlqhaOMSOHUjaoBpA4ehSlsMw2nIFii21AD225j0pRUPsRY9yZUTRvNJ5g910sVk37S51hJs0C5yIbw7XKahju7jI7Q2+a3qvp3LZ9P0jyL2aPnkZF7uLAeAHH8WdwxhoAaA0DQBexdLBy1bAcSwt72Ho9xklsjug91zp22XPsXifu2mc8uBsQSbA9hyC6xGeaqfwg0V2dK1udwH/7Xea3gtGRpRs5pXUthwPYOr/wq3ilPm13AA3687hverayLfJ7MhySHF6XKx4Zp5aETKnVSyONyfcByAUckh3cijZaQ92fFASNIUWVBpHLZrQR1rYlSMWMERmwCNY2VkfTNa7dDtzeGWZGYvwyuo6ShLiMxbjzsnuIxkQOY3IboyHIZi/44o9QWOdn2kwhxdIQ6xbvhxaARazXu1+boMkVPa6FwapqHMiikLeiia7cAaWuG9uk6/OF+NuK2rY3B1+C4OZruGmR18O9HI3mxw77FJsEiD6eI8QCPBxCeCW6T4E2wfGPoPOXUdPahG+rD7FuLUm464XkE26EzxY3KVvgNrq0XayC2T3Ds1IIQ4JeyTgnFJHZqWf4jdsAYwk3B603+JmwsNEfTSNIATmFjdzgoucnsKdIrcNXY2Rs03k3QuIxAPuFBLJcI4YVJs698H770EJ65fXSLFH8HY/9Ph+t9fIvV1LQCg41VATVDTxnm9Y5IKutIt1JltKR8YqBx6eYj7RyRPfvNN9QuZQXayuNklRVF+mXNCMoA52RWkb80VG/dPIp6rQjlewyiJY+3ijppm38tLDUWdfmocRF81NxyaQyrbXaWlNMRmLI2ubqLFVKkc4vaOCsFdL5ICzVSSNFqmdZwweQOseJNiT3klOhFl4JJgzrxtP8AP8ApCfA+T3Bej6IoyJi2q4g+NzXfNcC09XWFtEcls5oPUgMcqmoBEXM+kHEHrPDxFiqtjLQTlwAHgupbb0dmNlYOO6824/RJ9HguYVkJz4qscolJUyt1jPJI55eKWVMKe1LEulhSyRosTmBexwpoYFr0SWhrDsPbYBO4GggjqSejCd0TCQTwsqehPYXSluVrXADesW+itK4uvZDzzWcLWCKik3ivKlspZAYbJdTjo6tzeEkYd3tNvenNVlmkWLODZIJL6P3D2OyR416CM67Cw4b180omgLRmnc7X7tr5JTOHHJVjONUBiY09zdWOCMdELIZlA46hO6Kh3Wi6jyzspFCelDgTcFNKWpOi2qbAZcFrSgWupudmSJpYATcrU0FwToo+lPuREc7iFkFbOj7Bx2oYhyMvrpFi32GH5lF2y+uesXangDOOY9ORW1IOnxif1rkPDSue6zRfiidp2/nVQ46fGJ/WuUWGYj0MwcdLWIUptq6HqlYA6B3S7pGilr6e+mqKxDEGOlLm6KSGm6S7wdEO0ts0Y2KWuOQKLNG85NzCj6QZjii6bGRGc0XkNI8oLNJDtVpWynuWrJxPNdvFFYhH0dkv7hEtnX9mD8jGecbP7ArF7h6FVtlpN6mhPONnnYrJGb2/lHoXdHRImiciiLhBMRL3G3IW86IyIqmhEkb43HJ48DwPauUYxhvRPdGdW5Ht5rrcRyyVb24wYvb0zB5TRZ4HFvB3cjFgkrOQ1kI3il8kCfVcGqXmO4VCIse3qWjqe9imMsK1dHYIUGwKJ26Vs/FC1jt3XQdWua8nbmhTQPeDu6ISusBQM2tJO8XEnVH4dNVS7wjc1rb/OdqMtAm2CbGh+7dxJI0Fha2pLjkB1pj8RYT0NMfkmkh9Rwc76TYb6/zLlnyJopSK/Bh5L7F7p5G5kuv0bDwy4lHbSUhNM9/FpY6/Ybe1WqgoY42brRYecniSeJQu0zAKOYDi32hcb8lykktGI5I96Np5tafEXSqKK0ljonGGsLqeE84o/7ApBRi91y/dcW0E2FMLBSPGVlNEw3sscLGyFu7HiyuTsJdZF01LYI+aBpN1DUwutkq9vkAvazNEPcAFA/yBnqgfj/NOlegWdi2I/QovrPWvWLTYR16GE/5nrXrF1xughtbgdM4vLqeF13Em8UZuSSSTcZlDu2cpDrS0/2MX3VixWRvR5/w1R2/RKf7GL7qnpsCpWizaaADqijHoCxYlkaJF/w7SX/Raf7GL7q1ds1RnWkpz9TF91eLEwDek2dpGm7aWnaeqGIehqnqcDpnfOp4T2xRn0hYsSv9Rloa0dFG1jQ2NjQAAAGtAAtkAAEU2Fv6o8AsWKwpt0Y5DwC23BbQeCxYgExrByHgti0WtbLksWLBEMuD051gi+zZ7lD+Q6b93h+yj9yxYnEMOB037vD9lH7lqcCpf3aD7KP3L1YsAiOz9J+6wfYx/dUsGBUwOVNAOyKMexYsWCjeXCKfoy3oIt05FvRssRcmxFlKzCIAABBEABkBGwAdgsvVi55bGNvyZD+xj/oZ7lDLhEBNjBEe2Nh9ixYpRS7GJIsJgDQBDEAAAAI2AAW0AsthhcP7GP8AoZ7lixK0rCbDDYf2Uf8AQ33LU4XB+xi/oZ7lixOkjGowmD9jF9mz3Lc4ZD+xj/oZ7l4sWaRgWXBKY608J+qj9ygds9SfusH2Mf3VixOkBj7DaSNkbWsYxrRezWtDQLkk2AFtSsWLFVGP/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6984" name="AutoShape 8" descr="data:image/jpeg;base64,/9j/4AAQSkZJRgABAQAAAQABAAD/2wCEAAkGBxQTEhUUExQWFRQVFhQVFhQXFxQVFRUUFxQWFhQVFBQYHCggGBolHBQUITEhJSkrLi4uFx8zODMsNygtLisBCgoKDg0OGxAQGywkICQsLCwsLCwsLCwsLCwsLCwsLCwsLCwsLCwsLCwsNiwsLCwsLCwsNywsLCw3LDIrNzcrN//AABEIAMIBAwMBIgACEQEDEQH/xAAcAAACAgMBAQAAAAAAAAAAAAAEBQMGAAIHAQj/xABMEAABAwIDBAUGCQoEBQUAAAABAAIDBBEFITEGEkFRE2FxgZEiobGzwdEHFCMyQoOT0vAVJDRSU1RicpKyM3OiwhaClKPxJURjdOH/xAAaAQADAQEBAQAAAAAAAAAAAAABAgMABAUG/8QAKREAAgICAgIBAwMFAAAAAAAAAAECESExAxIEQVEFEyIyQmEUFWJxkf/aAAwDAQACEQMRAD8AeVOydZJPK51fNGx0sjmtjkmJDC9xa0eUALCwsE5w3ZZsdi+prJSOMlTPb+lrgPFPZPnO/md6SsDknUADXzOYCGucA1v6zuJ7UjbUzbw+VeNNXv8AemuMuydyyslrDcgakE5nTmdUk9jx0Fw1cmfyj9f1ne9GQ1Dzby3f1O96WwNyR8Rtw01PsVYaEkGtqXAfOce8qfDpnF0ly45DUnzIFpujMN1dbktIyDIt42zOnMqVoOpJ8SvIFNu5JgEG+b/S10RhcbjrQJ7cwjS7IHvQGJQvHL0LV6xiMO61E4nPMqQNzUT1jA0sjuZ8SltTM8aOd/UUxmQNQ3JEQoW3+IzMiBZNK3ygLtke3mOBVMo8XqbEmrqD2zy/eVu+EllqUnkWns8oD2rmuH00rxvDRJONhHztpakC3xmft6WT07yDqdoau2VVUfbS/eULqWw8pevob6JXB7Mew7SVdjepqPtpfvIeTaatdkKmoy4iaUf7kBVAh1kdTbrW9qWw0QnH6397qf8AqJvvLIdpasHOrqT9fN95QSEXKClyKIUx3UY/Vu+bV1I+vmH+5BjaGtB/TKr/AKif7yEEvJQb+eaMQyLa3a6qdFY1E9+YlkB8boWHaOrBH51UHtmlP+5LoW3C33ReyXQrdlmj2jqHf+5n+1k+8isPxupLgDUTkE8ZZPekNCwXAKssbGsF+IUJOhmjquykrzSxlznOJ37lziSflHWuT1LFHsbUb1HEee/5pHheKy0YOqHeU7+Y+lQPm08VBV1IEjhf6TvSUHNVXNu5dAhvib7gDmfG3BLujd861rC3sReKPN2NB43tzOgW3RENsdTawy55kqMtlFo0pWfjkjWNJ0/HWoGN5aI2kCohGYRbye8o3DNXdQzQsnzkXhrflHciFmb2FQFSud+AooB+PapYnG7hbsTGIrW7yEU4gi/nUDhwtmeKljzb1IMJPFovXLyN1165Yxq0ISd9yUYgZNSsYgI1QlS6yYyCwSyp0KyFZRvhGj3qSW3K/gQfYue4PUuEQs0ZZDrXStrm3gmHNh9C55g4JAaLW4IuSjsFNgLZd9xvlbgihOA02TTEcI3WXAztmqrHLbI3SSlatGonpYRI83UdbSGN2RyTHDKIucCMiEZjMIDbki6i5DxZUZW5qCUoydyDkanQDGFSmNaRR3CMpo+C1hGtHCCy/UlkrfK709iHyfcl9LFd9u1JYWrPaZ9nBWKGXeKq1RJuyjknW67JzVOaBI7HsOLUUX1nrXrxQfB9ITQQk63l9dIsVUsAK/jGJkTyjlJIPBxUeHYjvysbfVw95Va2hqCamoF9J5vWOROw7S6sZfPdD3f6be1XvApfq8/KNHG3psppbi/C9gBxsNcvBDk3lJPD2Kad5JBOWvsUvZX0TQBGQlCU/NFRnI9hVRD0Z5o7DW+UexAxFMMOy11WYEFxdS9Nhcn8ZLWEreZt8r261gmkhyuDlop4BdqgDLNIC3hf5NusrBCIxbJbKOIZLZzbrGPHnIoQNRblA4WWMC1hyHals6PnN0DM5YBWtpWXheObHDzLm+yUDjnrZdPxUXa4dRVKw8NgsNFy+ZJqFIaGyPaKt3G2KptBEZZMgr1itG2pFh/4UOGbP9BcnNcnFzdYNexpZZCaTom3alOLU8rxctsFc6YMJz0Uu1TAYfIA0QhzMziqZx2pbY2UJCOr2XJvqtYIQdV6F4JWR04RtNHmvOiFlNCbJWxkGudYWCLw+huS7kELuJvhz7ROPaleikMsq9ay8p6k2o6ggAeKUtdvSOPWm+HUhcCtLWSL2dg2CP5jD9b66RerzYKMihhB1Bl9dIsVFVDZOVbRfpdR/nzescn3wbsvPI/9WK3e5w+6q/tBJarqf/sTescnWwuItjdLvWBeGAdYu4H0puwGi5xA3cefPr4qZzrkdTR6SoBI1tt4XBGQHGw4+KmYPKORGQGfZcpbyP6CokYPmoZiJvkrCGRhF4cbu7/YUGHImkOd9M7osCD2KOqrGRNdI82awFzjyAFysc4km2ioPwsYmY4mwA2Mp3nf5bdB3n+1YKKDtftpPVykh7o4gTuRtJblwLrauTfYP4RJIHiGqeXwusA9xLnRHgd45lnPkqBUHPJQMzKDYbPq1k5IuDcHMEaEdS96Qrm3wWbSFzPikrruZ/guJ+c3Ux35jUdVxwXRQSsA1rcRMbd61xex6kvO0IP0R4oyuj3o3t5tPjwVHEg5L0fD4OPli7WUeb5vkcnFJdXhloOMNPDzod9cDw84SDfHWs3wuv8AoOP4OP8AuHKMqobwNuKp+IbNzuddpZbtN/Qn++Oa9EnWpT+mcU92MvqXIgSgwURNBc5xdx3ACB4m57k9GBF7A9jw8EZZbpPV2pcJf4k72Ynzczn5Q7dHexcXkfSeLjg5ROvxvPlyT6yKrVRhgOWfLkUoqqmVzd0NvfjdWbbql3ZGvbo8Z/zD3hJhUBrRkvnOSPSVM9PsVOLZ9wcXSWz4LafBmjMDJMsRrHuNrAAomNo3LHWyp3fyKip19OAclGyNM5qAtdfVatiA1yV1LAUyBgNtE3povkD3qHDmbzrW42T2alDYyAjJluJZKNTUhuSEzoagtNrKfDoxvEdZRtTTg2CSU85I9Tp2w7r0UR/zPWvXik2JZaiiH+Z616xdEaoJyHHIi6rqSOFRP61yVuk3dFYcRiJqqkNz+XnP/dck0dLeQjhdSfJko4rBbKbauMOYZL/4bW2zsHAAE5DqurB/xrS7o3iHEcg66oFTRZ8LJYIBvEW04hNHkWwuDOnN28p75M77FRy/CHENIi7PgAMu9c4qImtbk437UL0xHWqLlJUdJf8ACKPowHtJaPYU8wHaUSt3jZtybN3gSfMOvwXGm1Q4hWf4P3NlqQNd1peByIsB5ynjOwNHbYn3v3LiHwnYh0tdML3Ee7GOrdAv/qLl2qkOZ7l837QTF9VUOP0ppT4yOVQehVO7NS0Md0PKmtBFkggNjPD7tc1zSQ4EEEagjQrs2CYwZomuPztHD+Ia+Oq5Jh8VyFdMBn3CRwcL94//ABM1gVMvAqlz84nna3F3LrtbzKyNrMwudfGr3PWfSvT+lRUpSTPL+rScYxaLB+Ux+ry7tL+3xWsuIZggZcrFIhUrPjK9l8EWeKvIkvS/4OfyhYZ314DO2fUerwXn5TH8WY0I0P8ASlIqV6KlI/H/AMmOvK+Yoa/lEcOvXXha+XarLsnVxOde5Ds2gZWJtnfqVH+Mpns9VfLs7T6FHn8d/alcnov4/lJ8sailkvuO4eKhrWBwB3iQSL8DwVdn2Kl+jIw9R3h7E8bWAOZfn/tKYtrm818pPhhN2z6coE+BWBBFnNOY60A3dBtxVi2ort2bLRzAe+5HsCoVRiO7KSdF58uL83EZywOMVp7C6rNeeIRWJY+HNsEqjqN4WVYxaEWyw7OSjcN9fSi/jBc4g6FC4BBdpyUr4yXZKh0qXWmKnHo5OoprC7fK0qqIOF+KXMdJGbgXHFTf5E5xzaOybHn80i+s9a9YhdhJS6hhPPpfXPXq6ksCHODWCKtqi/Qzz+tcgquW7y9uhRG18V6ibd/bSk/1lQx2EOeq4pNbL+sAoq3ONluywNjqVJQUtwUG1ji834I7GXwL8RhcXZaIORrhkU7AO9mFBU0pJVoyrZztZFkGeSs/wWutXOH/AMT/AO5irlPTEPIVy+D+h3KxruJjePQfYqxaTA1g7HQDVfP20+HFkj3cC9/jvFfQtLlc/jVc/wBq8CEhmZbMucWnkSd5vpXQBHGN27h2p7SR8hZLjTlsm6RYgkEciNVYMPp7p0hGxlhEHFOx5ILuQuocOp8tEZj0fQ0crzbeDfC+WXXe3nRejRQKMTHNUOlq7sab5kA+KimxnyXZ/RPoSOGssAOQsunwuX7cmzl8zh+7FIs3xtbCqVbFcthXL015qPNfgssnxpe/GlWxXda3Fd1p/wCsiK/BZYhVdaabP1PyzTyDj5iqWK7rTbAa6xc6+jfSQPek5vLT45f6G4fDa5Iv+S+Y1jQjY11/pDz5e1BR7WN/WVN2nxHpIw0HiPx5iq41p5r54986jUV/T3eDoQ3zAn+5KJqME3KM2fpd2lYDqbuPa439FltVURAvzXnTmnNjUVisw/U3UdLDui6PxCJ4Nr3BWszPIsrXgT2XDZiLeYOxGzUu67RJtl8S3Ggdyf1k9xeykdTX45EssJL8lo+zTZya0MG+N46hVPaeoeHWGXWjFAX4qzsOx278Titp8p6x69QnweNP5Pg7JPWvWLqWiVnNcTlJq6oH9tMB9o5J6iYtIBTjaKoa2qnbx6aXt/xHJXUtBGeq4v3D5oKp5tzPmhYp/lCeaEkJvmcgpKMgo9ayPWbQxrG2bvBAwvOpRM9RfyTwRVFQb4vyS6WSb2CUUFt5xCe7GkmqaTyeLf8AKVHBGACHKbApQK2EDQ74P2bim4pXJGlXWjrFDx7kNjNLd4dzFu8aeI9Cnpj7FNUN3gWnjx5HgQvSZJHJ9tNmyJmTMGTyGuHJ/A9/pCY4ZgQaBv5nkr/FTNcCJBpqOsWNx3ZjtQtbHAB5BN1kzV7E8FO1oyACq/wmVO7SBnGR7R3N8o+geKt5C5r8Is5lnbGNIm2/53ZnzbqL0A59UMy11UHQj9ZM5qS+XJQGkI4Jop0LJoD6H+ILzoTzHiiOiHUvDGPxdPbFB+jKzcKm3VnRrWzUiGxTCC7Yb8XvA7mN97x4IUsRV7sYOQJ73G/ot4JZSwMlkgmJc23PmAerjommGw7jBv2JyPAixAIt3FI31Dt9waL2AHhmfPdMjW3jjZbymAh3ed5vmNlGeUUTotmH4oGixOSh2jx02AYcxxVZFQp2kOXJ9lKVgsn/ACs5+osU1gpy5tzySY0lnBPHzlseSM/4MQYfUFkgHC66Zh8LZI765LmGGwlzrnmui4A+zbcEkqOnjleGGMhEYtwVX2xgbYEaqx4m7LIqq49Ccrm9kbo03eDpGwX6BD2SetesUWwD70EPbL66RYuhaInKMep3vrqh1vJE8wv9Y5a4pHuNHNMsZr9yoqWWz+MTEdnSOKR4rWb9+rRcrTcyjSSwyEN3m3U1H2ISllsw80ThVQHkjlknaCqZNDCXuNk7w+MsFiclPQUzGsvxWVNM7c3goS3kVqwGtlu6wUezdQRX04/icD3scFIIMrr3AKQiridyeL+hU4muyFlFuJ2WkPoHsRr25oCnPLkPYj3OXosmjSaL6Q5WcOberrGfcSq7O3deRrkCMsuOd+PBW2J+SqO1mIR05G9m5192MakcSOQ7VksmbAcXxBsETpH8NB+s46ALklZily57hcklxN9SSrFtRWuqDm4Na3Rlic+ZPEqi19t4tJyHDmSMjfvTV8i38Az8Qfc5658Fn5Qfxse5CPa78WWzYSeICp2QnVm5qzwACHmlJ1K8mYRxv2BbU1PvEC+vUUrkFRNTG/gCimTi2eR5Ky0dBUBnk07nNcMrtLgcrAtLc+4qt4lSmKQscxwec90gtOfURdJY9Hm+HENbfPXs4oyTIXtovcMoyxu87Jztb8ByUWISkn+Hh19anKVsKVCsneldnu3vy48EYyPNx18hhv5vch5mg7uX0hc8+pN8MbvtmbbPo7tt/DwWbwYEYpqeTdN1Cw5LR90phm6uvorRh9M18Yvx1VCgfZ1yrNhmLfNaDxzUuSFmLXFhwY24RtJU7jFHA+7RdSTNFlz9S3FdkEdW57tVHiTC4ElQdNu3UlRU3YmejU4vJffg/b+YQ9s3r5F4pdhG/mMPbL656xdC0Ts5NtJEXVdQ4cJ5h/3XJViEYTXHZwyoqufxifL61yRuqL5lSp3Y+yCM2TPAYhdxQDfKAATXC4CwE8CjN4GirYXTVJubnIHRWKPEm9HYqt0dNvOtw1TGqpCBlouadNi6JiQ7TRE4L5Ezb53cAPFA4e3mmlM3y2Hk9v8AcEvF+oo8xs6TA/TnYIyTgllM4akgADO+gF1I/Ew4jcGVvnOyB/lHFevRyohx/GhTtAHlSOvuN9pHJUTEKOpqDvOAaTrJK4Ny6gc7dg4K21AObnvazeyO78825nWyGY2PMiN0nMuybx18SqwWCc2VePZiM5Ple88WxMJudPnO9y53tNRiOskj3SAMwHW3h5Fxc88l13ENqGRggzwxfwxjpZB3NvbiuTbV1TZqvpWOc9rgPKeN1xsC0kjhpdaWjRKwZTz9C2ZIb5ZoiLDifKed1tzbi51uIHJEtc1mTG269XHtKnY9EMVO7V3k+lEtfb5uXXxQ75hxK1EwOhCVsIwa5u5q4SXuHBzhlyI9t08oKkvo5g4lxa+Mgk3NjlqeGSqwcn+yw33PhJA6RoAubC4c0jM96VrAfQsfQue8bvNNqjByG3twVm/JIgduuFiLHPXmtcQmFrLjnKVmObV9Pugm2hR2H18EJLn7z3EZNaQG7rhnvHnpkiccozuONsrXKSw4ZJIGlrSbgHIXJHYMzqunjl2jYUhtNHBKwvp95pbm6N3lEji4HkEA4XW4gMIINw5wLd35psRY7w5ZLenhJCMmZoHEYTKgaL5IV8Buiqd243tSPI0UWmhxLgToiq3EBbJUgV2acUj7gX4qcopFIPI0gl37KXEjugLShYGlaYnEXu6lJyH5VaOqbCH8xh+s9a9Ytdgm2oYfrfXPWLpWiDOMY7Sk1lYeHxio9a5LHsswFXfF4B01SSMjUT+tckeIUANt1R+6u1FKVCqCO9k8gmaGFvFaspWhpJyISGOp+UPag/zN+ksHx7ctkiPj7iBlqhaOMSOHUjaoBpA4ehSlsMw2nIFii21AD225j0pRUPsRY9yZUTRvNJ5g910sVk37S51hJs0C5yIbw7XKahju7jI7Q2+a3qvp3LZ9P0jyL2aPnkZF7uLAeAHH8WdwxhoAaA0DQBexdLBy1bAcSwt72Ho9xklsjug91zp22XPsXifu2mc8uBsQSbA9hyC6xGeaqfwg0V2dK1udwH/7Xea3gtGRpRs5pXUthwPYOr/wq3ilPm13AA3687hverayLfJ7MhySHF6XKx4Zp5aETKnVSyONyfcByAUckh3cijZaQ92fFASNIUWVBpHLZrQR1rYlSMWMERmwCNY2VkfTNa7dDtzeGWZGYvwyuo6ShLiMxbjzsnuIxkQOY3IboyHIZi/44o9QWOdn2kwhxdIQ6xbvhxaARazXu1+boMkVPa6FwapqHMiikLeiia7cAaWuG9uk6/OF+NuK2rY3B1+C4OZruGmR18O9HI3mxw77FJsEiD6eI8QCPBxCeCW6T4E2wfGPoPOXUdPahG+rD7FuLUm464XkE26EzxY3KVvgNrq0XayC2T3Ds1IIQ4JeyTgnFJHZqWf4jdsAYwk3B603+JmwsNEfTSNIATmFjdzgoucnsKdIrcNXY2Rs03k3QuIxAPuFBLJcI4YVJs698H770EJ65fXSLFH8HY/9Ph+t9fIvV1LQCg41VATVDTxnm9Y5IKutIt1JltKR8YqBx6eYj7RyRPfvNN9QuZQXayuNklRVF+mXNCMoA52RWkb80VG/dPIp6rQjlewyiJY+3ijppm38tLDUWdfmocRF81NxyaQyrbXaWlNMRmLI2ubqLFVKkc4vaOCsFdL5ICzVSSNFqmdZwweQOseJNiT3klOhFl4JJgzrxtP8AP8ApCfA+T3Bej6IoyJi2q4g+NzXfNcC09XWFtEcls5oPUgMcqmoBEXM+kHEHrPDxFiqtjLQTlwAHgupbb0dmNlYOO6824/RJ9HguYVkJz4qscolJUyt1jPJI55eKWVMKe1LEulhSyRosTmBexwpoYFr0SWhrDsPbYBO4GggjqSejCd0TCQTwsqehPYXSluVrXADesW+itK4uvZDzzWcLWCKik3ivKlspZAYbJdTjo6tzeEkYd3tNvenNVlmkWLODZIJL6P3D2OyR416CM67Cw4b180omgLRmnc7X7tr5JTOHHJVjONUBiY09zdWOCMdELIZlA46hO6Kh3Wi6jyzspFCelDgTcFNKWpOi2qbAZcFrSgWupudmSJpYATcrU0FwToo+lPuREc7iFkFbOj7Bx2oYhyMvrpFi32GH5lF2y+uesXangDOOY9ORW1IOnxif1rkPDSue6zRfiidp2/nVQ46fGJ/WuUWGYj0MwcdLWIUptq6HqlYA6B3S7pGilr6e+mqKxDEGOlLm6KSGm6S7wdEO0ts0Y2KWuOQKLNG85NzCj6QZjii6bGRGc0XkNI8oLNJDtVpWynuWrJxPNdvFFYhH0dkv7hEtnX9mD8jGecbP7ArF7h6FVtlpN6mhPONnnYrJGb2/lHoXdHRImiciiLhBMRL3G3IW86IyIqmhEkb43HJ48DwPauUYxhvRPdGdW5Ht5rrcRyyVb24wYvb0zB5TRZ4HFvB3cjFgkrOQ1kI3il8kCfVcGqXmO4VCIse3qWjqe9imMsK1dHYIUGwKJ26Vs/FC1jt3XQdWua8nbmhTQPeDu6ISusBQM2tJO8XEnVH4dNVS7wjc1rb/OdqMtAm2CbGh+7dxJI0Fha2pLjkB1pj8RYT0NMfkmkh9Rwc76TYb6/zLlnyJopSK/Bh5L7F7p5G5kuv0bDwy4lHbSUhNM9/FpY6/Ybe1WqgoY42brRYecniSeJQu0zAKOYDi32hcb8lykktGI5I96Np5tafEXSqKK0ljonGGsLqeE84o/7ApBRi91y/dcW0E2FMLBSPGVlNEw3sscLGyFu7HiyuTsJdZF01LYI+aBpN1DUwutkq9vkAvazNEPcAFA/yBnqgfj/NOlegWdi2I/QovrPWvWLTYR16GE/5nrXrF1xughtbgdM4vLqeF13Em8UZuSSSTcZlDu2cpDrS0/2MX3VixWRvR5/w1R2/RKf7GL7qnpsCpWizaaADqijHoCxYlkaJF/w7SX/Raf7GL7q1ds1RnWkpz9TF91eLEwDek2dpGm7aWnaeqGIehqnqcDpnfOp4T2xRn0hYsSv9Rloa0dFG1jQ2NjQAAAGtAAtkAAEU2Fv6o8AsWKwpt0Y5DwC23BbQeCxYgExrByHgti0WtbLksWLBEMuD051gi+zZ7lD+Q6b93h+yj9yxYnEMOB037vD9lH7lqcCpf3aD7KP3L1YsAiOz9J+6wfYx/dUsGBUwOVNAOyKMexYsWCjeXCKfoy3oIt05FvRssRcmxFlKzCIAABBEABkBGwAdgsvVi55bGNvyZD+xj/oZ7lDLhEBNjBEe2Nh9ixYpRS7GJIsJgDQBDEAAAAI2AAW0AsthhcP7GP8AoZ7lixK0rCbDDYf2Uf8AQ33LU4XB+xi/oZ7lixOkjGowmD9jF9mz3Lc4ZD+xj/oZ7l4sWaRgWXBKY608J+qj9ygds9SfusH2Mf3VixOkBj7DaSNkbWsYxrRezWtDQLkk2AFtSsWLFVGP/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9032"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5" name="Picture 4"/>
          <p:cNvPicPr>
            <a:picLocks noChangeAspect="1"/>
          </p:cNvPicPr>
          <p:nvPr/>
        </p:nvPicPr>
        <p:blipFill>
          <a:blip r:embed="rId3"/>
          <a:stretch>
            <a:fillRect/>
          </a:stretch>
        </p:blipFill>
        <p:spPr>
          <a:xfrm>
            <a:off x="23586" y="1139371"/>
            <a:ext cx="4708071" cy="5715000"/>
          </a:xfrm>
          <a:prstGeom prst="rect">
            <a:avLst/>
          </a:prstGeom>
        </p:spPr>
      </p:pic>
      <p:pic>
        <p:nvPicPr>
          <p:cNvPr id="6" name="Picture 5"/>
          <p:cNvPicPr>
            <a:picLocks noChangeAspect="1"/>
          </p:cNvPicPr>
          <p:nvPr/>
        </p:nvPicPr>
        <p:blipFill>
          <a:blip r:embed="rId4"/>
          <a:stretch>
            <a:fillRect/>
          </a:stretch>
        </p:blipFill>
        <p:spPr>
          <a:xfrm>
            <a:off x="4572000" y="2514601"/>
            <a:ext cx="4419600" cy="2631322"/>
          </a:xfrm>
          <a:prstGeom prst="rect">
            <a:avLst/>
          </a:prstGeom>
        </p:spPr>
      </p:pic>
    </p:spTree>
    <p:extLst>
      <p:ext uri="{BB962C8B-B14F-4D97-AF65-F5344CB8AC3E}">
        <p14:creationId xmlns:p14="http://schemas.microsoft.com/office/powerpoint/2010/main" val="1848649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50522"/>
            <a:ext cx="8839200" cy="762000"/>
          </a:xfrm>
        </p:spPr>
        <p:txBody>
          <a:bodyPr>
            <a:normAutofit/>
          </a:bodyPr>
          <a:lstStyle/>
          <a:p>
            <a:r>
              <a:rPr lang="en-US" sz="3600" dirty="0"/>
              <a:t>Sample </a:t>
            </a:r>
            <a:r>
              <a:rPr lang="en-US" sz="3600" dirty="0" smtClean="0"/>
              <a:t>VISSIM Parameter List</a:t>
            </a:r>
            <a:endParaRPr lang="en-US" b="1" dirty="0"/>
          </a:p>
        </p:txBody>
      </p:sp>
      <p:sp>
        <p:nvSpPr>
          <p:cNvPr id="33828" name="Rectangle 3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68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8860" name="Rectangle 1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192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601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602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602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7045"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26980" name="AutoShape 4" descr="data:image/jpeg;base64,/9j/4AAQSkZJRgABAQAAAQABAAD/2wCEAAkGBxQTEhUUExQWFRQVFhQVFhQXFxQVFRUUFxQWFhQVFBQYHCggGBolHBQUITEhJSkrLi4uFx8zODMsNygtLisBCgoKDg0OGxAQGywkICQsLCwsLCwsLCwsLCwsLCwsLCwsLCwsLCwsLCwsNiwsLCwsLCwsNywsLCw3LDIrNzcrN//AABEIAMIBAwMBIgACEQEDEQH/xAAcAAACAgMBAQAAAAAAAAAAAAAEBQMGAAIHAQj/xABMEAABAwIDBAUGCQoEBQUAAAABAAIDBBEFITEGEkFRE2FxgZEiobGzwdEHFCMyQoOT0vAVJDRSU1RicpKyM3OiwhaClKPxJURjdOH/xAAaAQADAQEBAQAAAAAAAAAAAAABAgMABAUG/8QAKREAAgICAgIBAwMFAAAAAAAAAAECESExAxIEQVEFEyIyQmEUFWJxkf/aAAwDAQACEQMRAD8AeVOydZJPK51fNGx0sjmtjkmJDC9xa0eUALCwsE5w3ZZsdi+prJSOMlTPb+lrgPFPZPnO/md6SsDknUADXzOYCGucA1v6zuJ7UjbUzbw+VeNNXv8AemuMuydyyslrDcgakE5nTmdUk9jx0Fw1cmfyj9f1ne9GQ1Dzby3f1O96WwNyR8Rtw01PsVYaEkGtqXAfOce8qfDpnF0ly45DUnzIFpujMN1dbktIyDIt42zOnMqVoOpJ8SvIFNu5JgEG+b/S10RhcbjrQJ7cwjS7IHvQGJQvHL0LV6xiMO61E4nPMqQNzUT1jA0sjuZ8SltTM8aOd/UUxmQNQ3JEQoW3+IzMiBZNK3ygLtke3mOBVMo8XqbEmrqD2zy/eVu+EllqUnkWns8oD2rmuH00rxvDRJONhHztpakC3xmft6WT07yDqdoau2VVUfbS/eULqWw8pevob6JXB7Mew7SVdjepqPtpfvIeTaatdkKmoy4iaUf7kBVAh1kdTbrW9qWw0QnH6397qf8AqJvvLIdpasHOrqT9fN95QSEXKClyKIUx3UY/Vu+bV1I+vmH+5BjaGtB/TKr/AKif7yEEvJQb+eaMQyLa3a6qdFY1E9+YlkB8boWHaOrBH51UHtmlP+5LoW3C33ReyXQrdlmj2jqHf+5n+1k+8isPxupLgDUTkE8ZZPekNCwXAKssbGsF+IUJOhmjquykrzSxlznOJ37lziSflHWuT1LFHsbUb1HEee/5pHheKy0YOqHeU7+Y+lQPm08VBV1IEjhf6TvSUHNVXNu5dAhvib7gDmfG3BLujd861rC3sReKPN2NB43tzOgW3RENsdTawy55kqMtlFo0pWfjkjWNJ0/HWoGN5aI2kCohGYRbye8o3DNXdQzQsnzkXhrflHciFmb2FQFSud+AooB+PapYnG7hbsTGIrW7yEU4gi/nUDhwtmeKljzb1IMJPFovXLyN1165Yxq0ISd9yUYgZNSsYgI1QlS6yYyCwSyp0KyFZRvhGj3qSW3K/gQfYue4PUuEQs0ZZDrXStrm3gmHNh9C55g4JAaLW4IuSjsFNgLZd9xvlbgihOA02TTEcI3WXAztmqrHLbI3SSlatGonpYRI83UdbSGN2RyTHDKIucCMiEZjMIDbki6i5DxZUZW5qCUoydyDkanQDGFSmNaRR3CMpo+C1hGtHCCy/UlkrfK709iHyfcl9LFd9u1JYWrPaZ9nBWKGXeKq1RJuyjknW67JzVOaBI7HsOLUUX1nrXrxQfB9ITQQk63l9dIsVUsAK/jGJkTyjlJIPBxUeHYjvysbfVw95Va2hqCamoF9J5vWOROw7S6sZfPdD3f6be1XvApfq8/KNHG3psppbi/C9gBxsNcvBDk3lJPD2Kad5JBOWvsUvZX0TQBGQlCU/NFRnI9hVRD0Z5o7DW+UexAxFMMOy11WYEFxdS9Nhcn8ZLWEreZt8r261gmkhyuDlop4BdqgDLNIC3hf5NusrBCIxbJbKOIZLZzbrGPHnIoQNRblA4WWMC1hyHals6PnN0DM5YBWtpWXheObHDzLm+yUDjnrZdPxUXa4dRVKw8NgsNFy+ZJqFIaGyPaKt3G2KptBEZZMgr1itG2pFh/4UOGbP9BcnNcnFzdYNexpZZCaTom3alOLU8rxctsFc6YMJz0Uu1TAYfIA0QhzMziqZx2pbY2UJCOr2XJvqtYIQdV6F4JWR04RtNHmvOiFlNCbJWxkGudYWCLw+huS7kELuJvhz7ROPaleikMsq9ay8p6k2o6ggAeKUtdvSOPWm+HUhcCtLWSL2dg2CP5jD9b66RerzYKMihhB1Bl9dIsVFVDZOVbRfpdR/nzescn3wbsvPI/9WK3e5w+6q/tBJarqf/sTescnWwuItjdLvWBeGAdYu4H0puwGi5xA3cefPr4qZzrkdTR6SoBI1tt4XBGQHGw4+KmYPKORGQGfZcpbyP6CokYPmoZiJvkrCGRhF4cbu7/YUGHImkOd9M7osCD2KOqrGRNdI82awFzjyAFysc4km2ioPwsYmY4mwA2Mp3nf5bdB3n+1YKKDtftpPVykh7o4gTuRtJblwLrauTfYP4RJIHiGqeXwusA9xLnRHgd45lnPkqBUHPJQMzKDYbPq1k5IuDcHMEaEdS96Qrm3wWbSFzPikrruZ/guJ+c3Ux35jUdVxwXRQSsA1rcRMbd61xex6kvO0IP0R4oyuj3o3t5tPjwVHEg5L0fD4OPli7WUeb5vkcnFJdXhloOMNPDzod9cDw84SDfHWs3wuv8AoOP4OP8AuHKMqobwNuKp+IbNzuddpZbtN/Qn++Oa9EnWpT+mcU92MvqXIgSgwURNBc5xdx3ACB4m57k9GBF7A9jw8EZZbpPV2pcJf4k72Ynzczn5Q7dHexcXkfSeLjg5ROvxvPlyT6yKrVRhgOWfLkUoqqmVzd0NvfjdWbbql3ZGvbo8Z/zD3hJhUBrRkvnOSPSVM9PsVOLZ9wcXSWz4LafBmjMDJMsRrHuNrAAomNo3LHWyp3fyKip19OAclGyNM5qAtdfVatiA1yV1LAUyBgNtE3povkD3qHDmbzrW42T2alDYyAjJluJZKNTUhuSEzoagtNrKfDoxvEdZRtTTg2CSU85I9Tp2w7r0UR/zPWvXik2JZaiiH+Z616xdEaoJyHHIi6rqSOFRP61yVuk3dFYcRiJqqkNz+XnP/dck0dLeQjhdSfJko4rBbKbauMOYZL/4bW2zsHAAE5DqurB/xrS7o3iHEcg66oFTRZ8LJYIBvEW04hNHkWwuDOnN28p75M77FRy/CHENIi7PgAMu9c4qImtbk437UL0xHWqLlJUdJf8ACKPowHtJaPYU8wHaUSt3jZtybN3gSfMOvwXGm1Q4hWf4P3NlqQNd1peByIsB5ynjOwNHbYn3v3LiHwnYh0tdML3Ee7GOrdAv/qLl2qkOZ7l837QTF9VUOP0ppT4yOVQehVO7NS0Md0PKmtBFkggNjPD7tc1zSQ4EEEagjQrs2CYwZomuPztHD+Ia+Oq5Jh8VyFdMBn3CRwcL94//ABM1gVMvAqlz84nna3F3LrtbzKyNrMwudfGr3PWfSvT+lRUpSTPL+rScYxaLB+Ux+ry7tL+3xWsuIZggZcrFIhUrPjK9l8EWeKvIkvS/4OfyhYZ314DO2fUerwXn5TH8WY0I0P8ASlIqV6KlI/H/AMmOvK+Yoa/lEcOvXXha+XarLsnVxOde5Ds2gZWJtnfqVH+Mpns9VfLs7T6FHn8d/alcnov4/lJ8sailkvuO4eKhrWBwB3iQSL8DwVdn2Kl+jIw9R3h7E8bWAOZfn/tKYtrm818pPhhN2z6coE+BWBBFnNOY60A3dBtxVi2ort2bLRzAe+5HsCoVRiO7KSdF58uL83EZywOMVp7C6rNeeIRWJY+HNsEqjqN4WVYxaEWyw7OSjcN9fSi/jBc4g6FC4BBdpyUr4yXZKh0qXWmKnHo5OoprC7fK0qqIOF+KXMdJGbgXHFTf5E5xzaOybHn80i+s9a9YhdhJS6hhPPpfXPXq6ksCHODWCKtqi/Qzz+tcgquW7y9uhRG18V6ibd/bSk/1lQx2EOeq4pNbL+sAoq3ONluywNjqVJQUtwUG1ji834I7GXwL8RhcXZaIORrhkU7AO9mFBU0pJVoyrZztZFkGeSs/wWutXOH/AMT/AO5irlPTEPIVy+D+h3KxruJjePQfYqxaTA1g7HQDVfP20+HFkj3cC9/jvFfQtLlc/jVc/wBq8CEhmZbMucWnkSd5vpXQBHGN27h2p7SR8hZLjTlsm6RYgkEciNVYMPp7p0hGxlhEHFOx5ILuQuocOp8tEZj0fQ0crzbeDfC+WXXe3nRejRQKMTHNUOlq7sab5kA+KimxnyXZ/RPoSOGssAOQsunwuX7cmzl8zh+7FIs3xtbCqVbFcthXL015qPNfgssnxpe/GlWxXda3Fd1p/wCsiK/BZYhVdaabP1PyzTyDj5iqWK7rTbAa6xc6+jfSQPek5vLT45f6G4fDa5Iv+S+Y1jQjY11/pDz5e1BR7WN/WVN2nxHpIw0HiPx5iq41p5r54986jUV/T3eDoQ3zAn+5KJqME3KM2fpd2lYDqbuPa439FltVURAvzXnTmnNjUVisw/U3UdLDui6PxCJ4Nr3BWszPIsrXgT2XDZiLeYOxGzUu67RJtl8S3Ggdyf1k9xeykdTX45EssJL8lo+zTZya0MG+N46hVPaeoeHWGXWjFAX4qzsOx278Titp8p6x69QnweNP5Pg7JPWvWLqWiVnNcTlJq6oH9tMB9o5J6iYtIBTjaKoa2qnbx6aXt/xHJXUtBGeq4v3D5oKp5tzPmhYp/lCeaEkJvmcgpKMgo9ayPWbQxrG2bvBAwvOpRM9RfyTwRVFQb4vyS6WSb2CUUFt5xCe7GkmqaTyeLf8AKVHBGACHKbApQK2EDQ74P2bim4pXJGlXWjrFDx7kNjNLd4dzFu8aeI9Cnpj7FNUN3gWnjx5HgQvSZJHJ9tNmyJmTMGTyGuHJ/A9/pCY4ZgQaBv5nkr/FTNcCJBpqOsWNx3ZjtQtbHAB5BN1kzV7E8FO1oyACq/wmVO7SBnGR7R3N8o+geKt5C5r8Is5lnbGNIm2/53ZnzbqL0A59UMy11UHQj9ZM5qS+XJQGkI4Jop0LJoD6H+ILzoTzHiiOiHUvDGPxdPbFB+jKzcKm3VnRrWzUiGxTCC7Yb8XvA7mN97x4IUsRV7sYOQJ73G/ot4JZSwMlkgmJc23PmAerjommGw7jBv2JyPAixAIt3FI31Dt9waL2AHhmfPdMjW3jjZbymAh3ed5vmNlGeUUTotmH4oGixOSh2jx02AYcxxVZFQp2kOXJ9lKVgsn/ACs5+osU1gpy5tzySY0lnBPHzlseSM/4MQYfUFkgHC66Zh8LZI765LmGGwlzrnmui4A+zbcEkqOnjleGGMhEYtwVX2xgbYEaqx4m7LIqq49Ccrm9kbo03eDpGwX6BD2SetesUWwD70EPbL66RYuhaInKMep3vrqh1vJE8wv9Y5a4pHuNHNMsZr9yoqWWz+MTEdnSOKR4rWb9+rRcrTcyjSSwyEN3m3U1H2ISllsw80ThVQHkjlknaCqZNDCXuNk7w+MsFiclPQUzGsvxWVNM7c3goS3kVqwGtlu6wUezdQRX04/icD3scFIIMrr3AKQiridyeL+hU4muyFlFuJ2WkPoHsRr25oCnPLkPYj3OXosmjSaL6Q5WcOberrGfcSq7O3deRrkCMsuOd+PBW2J+SqO1mIR05G9m5192MakcSOQ7VksmbAcXxBsETpH8NB+s46ALklZily57hcklxN9SSrFtRWuqDm4Na3Rlic+ZPEqi19t4tJyHDmSMjfvTV8i38Az8Qfc5658Fn5Qfxse5CPa78WWzYSeICp2QnVm5qzwACHmlJ1K8mYRxv2BbU1PvEC+vUUrkFRNTG/gCimTi2eR5Ky0dBUBnk07nNcMrtLgcrAtLc+4qt4lSmKQscxwec90gtOfURdJY9Hm+HENbfPXs4oyTIXtovcMoyxu87Jztb8ByUWISkn+Hh19anKVsKVCsneldnu3vy48EYyPNx18hhv5vch5mg7uX0hc8+pN8MbvtmbbPo7tt/DwWbwYEYpqeTdN1Cw5LR90phm6uvorRh9M18Yvx1VCgfZ1yrNhmLfNaDxzUuSFmLXFhwY24RtJU7jFHA+7RdSTNFlz9S3FdkEdW57tVHiTC4ElQdNu3UlRU3YmejU4vJffg/b+YQ9s3r5F4pdhG/mMPbL656xdC0Ts5NtJEXVdQ4cJ5h/3XJViEYTXHZwyoqufxifL61yRuqL5lSp3Y+yCM2TPAYhdxQDfKAATXC4CwE8CjN4GirYXTVJubnIHRWKPEm9HYqt0dNvOtw1TGqpCBlouadNi6JiQ7TRE4L5Ezb53cAPFA4e3mmlM3y2Hk9v8AcEvF+oo8xs6TA/TnYIyTgllM4akgADO+gF1I/Ew4jcGVvnOyB/lHFevRyohx/GhTtAHlSOvuN9pHJUTEKOpqDvOAaTrJK4Ny6gc7dg4K21AObnvazeyO78825nWyGY2PMiN0nMuybx18SqwWCc2VePZiM5Ple88WxMJudPnO9y53tNRiOskj3SAMwHW3h5Fxc88l13ENqGRggzwxfwxjpZB3NvbiuTbV1TZqvpWOc9rgPKeN1xsC0kjhpdaWjRKwZTz9C2ZIb5ZoiLDifKed1tzbi51uIHJEtc1mTG269XHtKnY9EMVO7V3k+lEtfb5uXXxQ75hxK1EwOhCVsIwa5u5q4SXuHBzhlyI9t08oKkvo5g4lxa+Mgk3NjlqeGSqwcn+yw33PhJA6RoAubC4c0jM96VrAfQsfQue8bvNNqjByG3twVm/JIgduuFiLHPXmtcQmFrLjnKVmObV9Pugm2hR2H18EJLn7z3EZNaQG7rhnvHnpkiccozuONsrXKSw4ZJIGlrSbgHIXJHYMzqunjl2jYUhtNHBKwvp95pbm6N3lEji4HkEA4XW4gMIINw5wLd35psRY7w5ZLenhJCMmZoHEYTKgaL5IV8Buiqd243tSPI0UWmhxLgToiq3EBbJUgV2acUj7gX4qcopFIPI0gl37KXEjugLShYGlaYnEXu6lJyH5VaOqbCH8xh+s9a9Ytdgm2oYfrfXPWLpWiDOMY7Sk1lYeHxio9a5LHsswFXfF4B01SSMjUT+tckeIUANt1R+6u1FKVCqCO9k8gmaGFvFaspWhpJyISGOp+UPag/zN+ksHx7ctkiPj7iBlqhaOMSOHUjaoBpA4ehSlsMw2nIFii21AD225j0pRUPsRY9yZUTRvNJ5g910sVk37S51hJs0C5yIbw7XKahju7jI7Q2+a3qvp3LZ9P0jyL2aPnkZF7uLAeAHH8WdwxhoAaA0DQBexdLBy1bAcSwt72Ho9xklsjug91zp22XPsXifu2mc8uBsQSbA9hyC6xGeaqfwg0V2dK1udwH/7Xea3gtGRpRs5pXUthwPYOr/wq3ilPm13AA3687hverayLfJ7MhySHF6XKx4Zp5aETKnVSyONyfcByAUckh3cijZaQ92fFASNIUWVBpHLZrQR1rYlSMWMERmwCNY2VkfTNa7dDtzeGWZGYvwyuo6ShLiMxbjzsnuIxkQOY3IboyHIZi/44o9QWOdn2kwhxdIQ6xbvhxaARazXu1+boMkVPa6FwapqHMiikLeiia7cAaWuG9uk6/OF+NuK2rY3B1+C4OZruGmR18O9HI3mxw77FJsEiD6eI8QCPBxCeCW6T4E2wfGPoPOXUdPahG+rD7FuLUm464XkE26EzxY3KVvgNrq0XayC2T3Ds1IIQ4JeyTgnFJHZqWf4jdsAYwk3B603+JmwsNEfTSNIATmFjdzgoucnsKdIrcNXY2Rs03k3QuIxAPuFBLJcI4YVJs698H770EJ65fXSLFH8HY/9Ph+t9fIvV1LQCg41VATVDTxnm9Y5IKutIt1JltKR8YqBx6eYj7RyRPfvNN9QuZQXayuNklRVF+mXNCMoA52RWkb80VG/dPIp6rQjlewyiJY+3ijppm38tLDUWdfmocRF81NxyaQyrbXaWlNMRmLI2ubqLFVKkc4vaOCsFdL5ICzVSSNFqmdZwweQOseJNiT3klOhFl4JJgzrxtP8AP8ApCfA+T3Bej6IoyJi2q4g+NzXfNcC09XWFtEcls5oPUgMcqmoBEXM+kHEHrPDxFiqtjLQTlwAHgupbb0dmNlYOO6824/RJ9HguYVkJz4qscolJUyt1jPJI55eKWVMKe1LEulhSyRosTmBexwpoYFr0SWhrDsPbYBO4GggjqSejCd0TCQTwsqehPYXSluVrXADesW+itK4uvZDzzWcLWCKik3ivKlspZAYbJdTjo6tzeEkYd3tNvenNVlmkWLODZIJL6P3D2OyR416CM67Cw4b180omgLRmnc7X7tr5JTOHHJVjONUBiY09zdWOCMdELIZlA46hO6Kh3Wi6jyzspFCelDgTcFNKWpOi2qbAZcFrSgWupudmSJpYATcrU0FwToo+lPuREc7iFkFbOj7Bx2oYhyMvrpFi32GH5lF2y+uesXangDOOY9ORW1IOnxif1rkPDSue6zRfiidp2/nVQ46fGJ/WuUWGYj0MwcdLWIUptq6HqlYA6B3S7pGilr6e+mqKxDEGOlLm6KSGm6S7wdEO0ts0Y2KWuOQKLNG85NzCj6QZjii6bGRGc0XkNI8oLNJDtVpWynuWrJxPNdvFFYhH0dkv7hEtnX9mD8jGecbP7ArF7h6FVtlpN6mhPONnnYrJGb2/lHoXdHRImiciiLhBMRL3G3IW86IyIqmhEkb43HJ48DwPauUYxhvRPdGdW5Ht5rrcRyyVb24wYvb0zB5TRZ4HFvB3cjFgkrOQ1kI3il8kCfVcGqXmO4VCIse3qWjqe9imMsK1dHYIUGwKJ26Vs/FC1jt3XQdWua8nbmhTQPeDu6ISusBQM2tJO8XEnVH4dNVS7wjc1rb/OdqMtAm2CbGh+7dxJI0Fha2pLjkB1pj8RYT0NMfkmkh9Rwc76TYb6/zLlnyJopSK/Bh5L7F7p5G5kuv0bDwy4lHbSUhNM9/FpY6/Ybe1WqgoY42brRYecniSeJQu0zAKOYDi32hcb8lykktGI5I96Np5tafEXSqKK0ljonGGsLqeE84o/7ApBRi91y/dcW0E2FMLBSPGVlNEw3sscLGyFu7HiyuTsJdZF01LYI+aBpN1DUwutkq9vkAvazNEPcAFA/yBnqgfj/NOlegWdi2I/QovrPWvWLTYR16GE/5nrXrF1xughtbgdM4vLqeF13Em8UZuSSSTcZlDu2cpDrS0/2MX3VixWRvR5/w1R2/RKf7GL7qnpsCpWizaaADqijHoCxYlkaJF/w7SX/Raf7GL7q1ds1RnWkpz9TF91eLEwDek2dpGm7aWnaeqGIehqnqcDpnfOp4T2xRn0hYsSv9Rloa0dFG1jQ2NjQAAAGtAAtkAAEU2Fv6o8AsWKwpt0Y5DwC23BbQeCxYgExrByHgti0WtbLksWLBEMuD051gi+zZ7lD+Q6b93h+yj9yxYnEMOB037vD9lH7lqcCpf3aD7KP3L1YsAiOz9J+6wfYx/dUsGBUwOVNAOyKMexYsWCjeXCKfoy3oIt05FvRssRcmxFlKzCIAABBEABkBGwAdgsvVi55bGNvyZD+xj/oZ7lDLhEBNjBEe2Nh9ixYpRS7GJIsJgDQBDEAAAAI2AAW0AsthhcP7GP8AoZ7lixK0rCbDDYf2Uf8AQ33LU4XB+xi/oZ7lixOkjGowmD9jF9mz3Lc4ZD+xj/oZ7l4sWaRgWXBKY608J+qj9ygds9SfusH2Mf3VixOkBj7DaSNkbWsYxrRezWtDQLkk2AFtSsWLFVGP/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6982" name="AutoShape 6" descr="data:image/jpeg;base64,/9j/4AAQSkZJRgABAQAAAQABAAD/2wCEAAkGBxQTEhUUExQWFRQVFhQVFhQXFxQVFRUUFxQWFhQVFBQYHCggGBolHBQUITEhJSkrLi4uFx8zODMsNygtLisBCgoKDg0OGxAQGywkICQsLCwsLCwsLCwsLCwsLCwsLCwsLCwsLCwsLCwsNiwsLCwsLCwsNywsLCw3LDIrNzcrN//AABEIAMIBAwMBIgACEQEDEQH/xAAcAAACAgMBAQAAAAAAAAAAAAAEBQMGAAIHAQj/xABMEAABAwIDBAUGCQoEBQUAAAABAAIDBBEFITEGEkFRE2FxgZEiobGzwdEHFCMyQoOT0vAVJDRSU1RicpKyM3OiwhaClKPxJURjdOH/xAAaAQADAQEBAQAAAAAAAAAAAAABAgMABAUG/8QAKREAAgICAgIBAwMFAAAAAAAAAAECESExAxIEQVEFEyIyQmEUFWJxkf/aAAwDAQACEQMRAD8AeVOydZJPK51fNGx0sjmtjkmJDC9xa0eUALCwsE5w3ZZsdi+prJSOMlTPb+lrgPFPZPnO/md6SsDknUADXzOYCGucA1v6zuJ7UjbUzbw+VeNNXv8AemuMuydyyslrDcgakE5nTmdUk9jx0Fw1cmfyj9f1ne9GQ1Dzby3f1O96WwNyR8Rtw01PsVYaEkGtqXAfOce8qfDpnF0ly45DUnzIFpujMN1dbktIyDIt42zOnMqVoOpJ8SvIFNu5JgEG+b/S10RhcbjrQJ7cwjS7IHvQGJQvHL0LV6xiMO61E4nPMqQNzUT1jA0sjuZ8SltTM8aOd/UUxmQNQ3JEQoW3+IzMiBZNK3ygLtke3mOBVMo8XqbEmrqD2zy/eVu+EllqUnkWns8oD2rmuH00rxvDRJONhHztpakC3xmft6WT07yDqdoau2VVUfbS/eULqWw8pevob6JXB7Mew7SVdjepqPtpfvIeTaatdkKmoy4iaUf7kBVAh1kdTbrW9qWw0QnH6397qf8AqJvvLIdpasHOrqT9fN95QSEXKClyKIUx3UY/Vu+bV1I+vmH+5BjaGtB/TKr/AKif7yEEvJQb+eaMQyLa3a6qdFY1E9+YlkB8boWHaOrBH51UHtmlP+5LoW3C33ReyXQrdlmj2jqHf+5n+1k+8isPxupLgDUTkE8ZZPekNCwXAKssbGsF+IUJOhmjquykrzSxlznOJ37lziSflHWuT1LFHsbUb1HEee/5pHheKy0YOqHeU7+Y+lQPm08VBV1IEjhf6TvSUHNVXNu5dAhvib7gDmfG3BLujd861rC3sReKPN2NB43tzOgW3RENsdTawy55kqMtlFo0pWfjkjWNJ0/HWoGN5aI2kCohGYRbye8o3DNXdQzQsnzkXhrflHciFmb2FQFSud+AooB+PapYnG7hbsTGIrW7yEU4gi/nUDhwtmeKljzb1IMJPFovXLyN1165Yxq0ISd9yUYgZNSsYgI1QlS6yYyCwSyp0KyFZRvhGj3qSW3K/gQfYue4PUuEQs0ZZDrXStrm3gmHNh9C55g4JAaLW4IuSjsFNgLZd9xvlbgihOA02TTEcI3WXAztmqrHLbI3SSlatGonpYRI83UdbSGN2RyTHDKIucCMiEZjMIDbki6i5DxZUZW5qCUoydyDkanQDGFSmNaRR3CMpo+C1hGtHCCy/UlkrfK709iHyfcl9LFd9u1JYWrPaZ9nBWKGXeKq1RJuyjknW67JzVOaBI7HsOLUUX1nrXrxQfB9ITQQk63l9dIsVUsAK/jGJkTyjlJIPBxUeHYjvysbfVw95Va2hqCamoF9J5vWOROw7S6sZfPdD3f6be1XvApfq8/KNHG3psppbi/C9gBxsNcvBDk3lJPD2Kad5JBOWvsUvZX0TQBGQlCU/NFRnI9hVRD0Z5o7DW+UexAxFMMOy11WYEFxdS9Nhcn8ZLWEreZt8r261gmkhyuDlop4BdqgDLNIC3hf5NusrBCIxbJbKOIZLZzbrGPHnIoQNRblA4WWMC1hyHals6PnN0DM5YBWtpWXheObHDzLm+yUDjnrZdPxUXa4dRVKw8NgsNFy+ZJqFIaGyPaKt3G2KptBEZZMgr1itG2pFh/4UOGbP9BcnNcnFzdYNexpZZCaTom3alOLU8rxctsFc6YMJz0Uu1TAYfIA0QhzMziqZx2pbY2UJCOr2XJvqtYIQdV6F4JWR04RtNHmvOiFlNCbJWxkGudYWCLw+huS7kELuJvhz7ROPaleikMsq9ay8p6k2o6ggAeKUtdvSOPWm+HUhcCtLWSL2dg2CP5jD9b66RerzYKMihhB1Bl9dIsVFVDZOVbRfpdR/nzescn3wbsvPI/9WK3e5w+6q/tBJarqf/sTescnWwuItjdLvWBeGAdYu4H0puwGi5xA3cefPr4qZzrkdTR6SoBI1tt4XBGQHGw4+KmYPKORGQGfZcpbyP6CokYPmoZiJvkrCGRhF4cbu7/YUGHImkOd9M7osCD2KOqrGRNdI82awFzjyAFysc4km2ioPwsYmY4mwA2Mp3nf5bdB3n+1YKKDtftpPVykh7o4gTuRtJblwLrauTfYP4RJIHiGqeXwusA9xLnRHgd45lnPkqBUHPJQMzKDYbPq1k5IuDcHMEaEdS96Qrm3wWbSFzPikrruZ/guJ+c3Ux35jUdVxwXRQSsA1rcRMbd61xex6kvO0IP0R4oyuj3o3t5tPjwVHEg5L0fD4OPli7WUeb5vkcnFJdXhloOMNPDzod9cDw84SDfHWs3wuv8AoOP4OP8AuHKMqobwNuKp+IbNzuddpZbtN/Qn++Oa9EnWpT+mcU92MvqXIgSgwURNBc5xdx3ACB4m57k9GBF7A9jw8EZZbpPV2pcJf4k72Ynzczn5Q7dHexcXkfSeLjg5ROvxvPlyT6yKrVRhgOWfLkUoqqmVzd0NvfjdWbbql3ZGvbo8Z/zD3hJhUBrRkvnOSPSVM9PsVOLZ9wcXSWz4LafBmjMDJMsRrHuNrAAomNo3LHWyp3fyKip19OAclGyNM5qAtdfVatiA1yV1LAUyBgNtE3povkD3qHDmbzrW42T2alDYyAjJluJZKNTUhuSEzoagtNrKfDoxvEdZRtTTg2CSU85I9Tp2w7r0UR/zPWvXik2JZaiiH+Z616xdEaoJyHHIi6rqSOFRP61yVuk3dFYcRiJqqkNz+XnP/dck0dLeQjhdSfJko4rBbKbauMOYZL/4bW2zsHAAE5DqurB/xrS7o3iHEcg66oFTRZ8LJYIBvEW04hNHkWwuDOnN28p75M77FRy/CHENIi7PgAMu9c4qImtbk437UL0xHWqLlJUdJf8ACKPowHtJaPYU8wHaUSt3jZtybN3gSfMOvwXGm1Q4hWf4P3NlqQNd1peByIsB5ynjOwNHbYn3v3LiHwnYh0tdML3Ee7GOrdAv/qLl2qkOZ7l837QTF9VUOP0ppT4yOVQehVO7NS0Md0PKmtBFkggNjPD7tc1zSQ4EEEagjQrs2CYwZomuPztHD+Ia+Oq5Jh8VyFdMBn3CRwcL94//ABM1gVMvAqlz84nna3F3LrtbzKyNrMwudfGr3PWfSvT+lRUpSTPL+rScYxaLB+Ux+ry7tL+3xWsuIZggZcrFIhUrPjK9l8EWeKvIkvS/4OfyhYZ314DO2fUerwXn5TH8WY0I0P8ASlIqV6KlI/H/AMmOvK+Yoa/lEcOvXXha+XarLsnVxOde5Ds2gZWJtnfqVH+Mpns9VfLs7T6FHn8d/alcnov4/lJ8sailkvuO4eKhrWBwB3iQSL8DwVdn2Kl+jIw9R3h7E8bWAOZfn/tKYtrm818pPhhN2z6coE+BWBBFnNOY60A3dBtxVi2ort2bLRzAe+5HsCoVRiO7KSdF58uL83EZywOMVp7C6rNeeIRWJY+HNsEqjqN4WVYxaEWyw7OSjcN9fSi/jBc4g6FC4BBdpyUr4yXZKh0qXWmKnHo5OoprC7fK0qqIOF+KXMdJGbgXHFTf5E5xzaOybHn80i+s9a9YhdhJS6hhPPpfXPXq6ksCHODWCKtqi/Qzz+tcgquW7y9uhRG18V6ibd/bSk/1lQx2EOeq4pNbL+sAoq3ONluywNjqVJQUtwUG1ji834I7GXwL8RhcXZaIORrhkU7AO9mFBU0pJVoyrZztZFkGeSs/wWutXOH/AMT/AO5irlPTEPIVy+D+h3KxruJjePQfYqxaTA1g7HQDVfP20+HFkj3cC9/jvFfQtLlc/jVc/wBq8CEhmZbMucWnkSd5vpXQBHGN27h2p7SR8hZLjTlsm6RYgkEciNVYMPp7p0hGxlhEHFOx5ILuQuocOp8tEZj0fQ0crzbeDfC+WXXe3nRejRQKMTHNUOlq7sab5kA+KimxnyXZ/RPoSOGssAOQsunwuX7cmzl8zh+7FIs3xtbCqVbFcthXL015qPNfgssnxpe/GlWxXda3Fd1p/wCsiK/BZYhVdaabP1PyzTyDj5iqWK7rTbAa6xc6+jfSQPek5vLT45f6G4fDa5Iv+S+Y1jQjY11/pDz5e1BR7WN/WVN2nxHpIw0HiPx5iq41p5r54986jUV/T3eDoQ3zAn+5KJqME3KM2fpd2lYDqbuPa439FltVURAvzXnTmnNjUVisw/U3UdLDui6PxCJ4Nr3BWszPIsrXgT2XDZiLeYOxGzUu67RJtl8S3Ggdyf1k9xeykdTX45EssJL8lo+zTZya0MG+N46hVPaeoeHWGXWjFAX4qzsOx278Titp8p6x69QnweNP5Pg7JPWvWLqWiVnNcTlJq6oH9tMB9o5J6iYtIBTjaKoa2qnbx6aXt/xHJXUtBGeq4v3D5oKp5tzPmhYp/lCeaEkJvmcgpKMgo9ayPWbQxrG2bvBAwvOpRM9RfyTwRVFQb4vyS6WSb2CUUFt5xCe7GkmqaTyeLf8AKVHBGACHKbApQK2EDQ74P2bim4pXJGlXWjrFDx7kNjNLd4dzFu8aeI9Cnpj7FNUN3gWnjx5HgQvSZJHJ9tNmyJmTMGTyGuHJ/A9/pCY4ZgQaBv5nkr/FTNcCJBpqOsWNx3ZjtQtbHAB5BN1kzV7E8FO1oyACq/wmVO7SBnGR7R3N8o+geKt5C5r8Is5lnbGNIm2/53ZnzbqL0A59UMy11UHQj9ZM5qS+XJQGkI4Jop0LJoD6H+ILzoTzHiiOiHUvDGPxdPbFB+jKzcKm3VnRrWzUiGxTCC7Yb8XvA7mN97x4IUsRV7sYOQJ73G/ot4JZSwMlkgmJc23PmAerjommGw7jBv2JyPAixAIt3FI31Dt9waL2AHhmfPdMjW3jjZbymAh3ed5vmNlGeUUTotmH4oGixOSh2jx02AYcxxVZFQp2kOXJ9lKVgsn/ACs5+osU1gpy5tzySY0lnBPHzlseSM/4MQYfUFkgHC66Zh8LZI765LmGGwlzrnmui4A+zbcEkqOnjleGGMhEYtwVX2xgbYEaqx4m7LIqq49Ccrm9kbo03eDpGwX6BD2SetesUWwD70EPbL66RYuhaInKMep3vrqh1vJE8wv9Y5a4pHuNHNMsZr9yoqWWz+MTEdnSOKR4rWb9+rRcrTcyjSSwyEN3m3U1H2ISllsw80ThVQHkjlknaCqZNDCXuNk7w+MsFiclPQUzGsvxWVNM7c3goS3kVqwGtlu6wUezdQRX04/icD3scFIIMrr3AKQiridyeL+hU4muyFlFuJ2WkPoHsRr25oCnPLkPYj3OXosmjSaL6Q5WcOberrGfcSq7O3deRrkCMsuOd+PBW2J+SqO1mIR05G9m5192MakcSOQ7VksmbAcXxBsETpH8NB+s46ALklZily57hcklxN9SSrFtRWuqDm4Na3Rlic+ZPEqi19t4tJyHDmSMjfvTV8i38Az8Qfc5658Fn5Qfxse5CPa78WWzYSeICp2QnVm5qzwACHmlJ1K8mYRxv2BbU1PvEC+vUUrkFRNTG/gCimTi2eR5Ky0dBUBnk07nNcMrtLgcrAtLc+4qt4lSmKQscxwec90gtOfURdJY9Hm+HENbfPXs4oyTIXtovcMoyxu87Jztb8ByUWISkn+Hh19anKVsKVCsneldnu3vy48EYyPNx18hhv5vch5mg7uX0hc8+pN8MbvtmbbPo7tt/DwWbwYEYpqeTdN1Cw5LR90phm6uvorRh9M18Yvx1VCgfZ1yrNhmLfNaDxzUuSFmLXFhwY24RtJU7jFHA+7RdSTNFlz9S3FdkEdW57tVHiTC4ElQdNu3UlRU3YmejU4vJffg/b+YQ9s3r5F4pdhG/mMPbL656xdC0Ts5NtJEXVdQ4cJ5h/3XJViEYTXHZwyoqufxifL61yRuqL5lSp3Y+yCM2TPAYhdxQDfKAATXC4CwE8CjN4GirYXTVJubnIHRWKPEm9HYqt0dNvOtw1TGqpCBlouadNi6JiQ7TRE4L5Ezb53cAPFA4e3mmlM3y2Hk9v8AcEvF+oo8xs6TA/TnYIyTgllM4akgADO+gF1I/Ew4jcGVvnOyB/lHFevRyohx/GhTtAHlSOvuN9pHJUTEKOpqDvOAaTrJK4Ny6gc7dg4K21AObnvazeyO78825nWyGY2PMiN0nMuybx18SqwWCc2VePZiM5Ple88WxMJudPnO9y53tNRiOskj3SAMwHW3h5Fxc88l13ENqGRggzwxfwxjpZB3NvbiuTbV1TZqvpWOc9rgPKeN1xsC0kjhpdaWjRKwZTz9C2ZIb5ZoiLDifKed1tzbi51uIHJEtc1mTG269XHtKnY9EMVO7V3k+lEtfb5uXXxQ75hxK1EwOhCVsIwa5u5q4SXuHBzhlyI9t08oKkvo5g4lxa+Mgk3NjlqeGSqwcn+yw33PhJA6RoAubC4c0jM96VrAfQsfQue8bvNNqjByG3twVm/JIgduuFiLHPXmtcQmFrLjnKVmObV9Pugm2hR2H18EJLn7z3EZNaQG7rhnvHnpkiccozuONsrXKSw4ZJIGlrSbgHIXJHYMzqunjl2jYUhtNHBKwvp95pbm6N3lEji4HkEA4XW4gMIINw5wLd35psRY7w5ZLenhJCMmZoHEYTKgaL5IV8Buiqd243tSPI0UWmhxLgToiq3EBbJUgV2acUj7gX4qcopFIPI0gl37KXEjugLShYGlaYnEXu6lJyH5VaOqbCH8xh+s9a9Ytdgm2oYfrfXPWLpWiDOMY7Sk1lYeHxio9a5LHsswFXfF4B01SSMjUT+tckeIUANt1R+6u1FKVCqCO9k8gmaGFvFaspWhpJyISGOp+UPag/zN+ksHx7ctkiPj7iBlqhaOMSOHUjaoBpA4ehSlsMw2nIFii21AD225j0pRUPsRY9yZUTRvNJ5g910sVk37S51hJs0C5yIbw7XKahju7jI7Q2+a3qvp3LZ9P0jyL2aPnkZF7uLAeAHH8WdwxhoAaA0DQBexdLBy1bAcSwt72Ho9xklsjug91zp22XPsXifu2mc8uBsQSbA9hyC6xGeaqfwg0V2dK1udwH/7Xea3gtGRpRs5pXUthwPYOr/wq3ilPm13AA3687hverayLfJ7MhySHF6XKx4Zp5aETKnVSyONyfcByAUckh3cijZaQ92fFASNIUWVBpHLZrQR1rYlSMWMERmwCNY2VkfTNa7dDtzeGWZGYvwyuo6ShLiMxbjzsnuIxkQOY3IboyHIZi/44o9QWOdn2kwhxdIQ6xbvhxaARazXu1+boMkVPa6FwapqHMiikLeiia7cAaWuG9uk6/OF+NuK2rY3B1+C4OZruGmR18O9HI3mxw77FJsEiD6eI8QCPBxCeCW6T4E2wfGPoPOXUdPahG+rD7FuLUm464XkE26EzxY3KVvgNrq0XayC2T3Ds1IIQ4JeyTgnFJHZqWf4jdsAYwk3B603+JmwsNEfTSNIATmFjdzgoucnsKdIrcNXY2Rs03k3QuIxAPuFBLJcI4YVJs698H770EJ65fXSLFH8HY/9Ph+t9fIvV1LQCg41VATVDTxnm9Y5IKutIt1JltKR8YqBx6eYj7RyRPfvNN9QuZQXayuNklRVF+mXNCMoA52RWkb80VG/dPIp6rQjlewyiJY+3ijppm38tLDUWdfmocRF81NxyaQyrbXaWlNMRmLI2ubqLFVKkc4vaOCsFdL5ICzVSSNFqmdZwweQOseJNiT3klOhFl4JJgzrxtP8AP8ApCfA+T3Bej6IoyJi2q4g+NzXfNcC09XWFtEcls5oPUgMcqmoBEXM+kHEHrPDxFiqtjLQTlwAHgupbb0dmNlYOO6824/RJ9HguYVkJz4qscolJUyt1jPJI55eKWVMKe1LEulhSyRosTmBexwpoYFr0SWhrDsPbYBO4GggjqSejCd0TCQTwsqehPYXSluVrXADesW+itK4uvZDzzWcLWCKik3ivKlspZAYbJdTjo6tzeEkYd3tNvenNVlmkWLODZIJL6P3D2OyR416CM67Cw4b180omgLRmnc7X7tr5JTOHHJVjONUBiY09zdWOCMdELIZlA46hO6Kh3Wi6jyzspFCelDgTcFNKWpOi2qbAZcFrSgWupudmSJpYATcrU0FwToo+lPuREc7iFkFbOj7Bx2oYhyMvrpFi32GH5lF2y+uesXangDOOY9ORW1IOnxif1rkPDSue6zRfiidp2/nVQ46fGJ/WuUWGYj0MwcdLWIUptq6HqlYA6B3S7pGilr6e+mqKxDEGOlLm6KSGm6S7wdEO0ts0Y2KWuOQKLNG85NzCj6QZjii6bGRGc0XkNI8oLNJDtVpWynuWrJxPNdvFFYhH0dkv7hEtnX9mD8jGecbP7ArF7h6FVtlpN6mhPONnnYrJGb2/lHoXdHRImiciiLhBMRL3G3IW86IyIqmhEkb43HJ48DwPauUYxhvRPdGdW5Ht5rrcRyyVb24wYvb0zB5TRZ4HFvB3cjFgkrOQ1kI3il8kCfVcGqXmO4VCIse3qWjqe9imMsK1dHYIUGwKJ26Vs/FC1jt3XQdWua8nbmhTQPeDu6ISusBQM2tJO8XEnVH4dNVS7wjc1rb/OdqMtAm2CbGh+7dxJI0Fha2pLjkB1pj8RYT0NMfkmkh9Rwc76TYb6/zLlnyJopSK/Bh5L7F7p5G5kuv0bDwy4lHbSUhNM9/FpY6/Ybe1WqgoY42brRYecniSeJQu0zAKOYDi32hcb8lykktGI5I96Np5tafEXSqKK0ljonGGsLqeE84o/7ApBRi91y/dcW0E2FMLBSPGVlNEw3sscLGyFu7HiyuTsJdZF01LYI+aBpN1DUwutkq9vkAvazNEPcAFA/yBnqgfj/NOlegWdi2I/QovrPWvWLTYR16GE/5nrXrF1xughtbgdM4vLqeF13Em8UZuSSSTcZlDu2cpDrS0/2MX3VixWRvR5/w1R2/RKf7GL7qnpsCpWizaaADqijHoCxYlkaJF/w7SX/Raf7GL7q1ds1RnWkpz9TF91eLEwDek2dpGm7aWnaeqGIehqnqcDpnfOp4T2xRn0hYsSv9Rloa0dFG1jQ2NjQAAAGtAAtkAAEU2Fv6o8AsWKwpt0Y5DwC23BbQeCxYgExrByHgti0WtbLksWLBEMuD051gi+zZ7lD+Q6b93h+yj9yxYnEMOB037vD9lH7lqcCpf3aD7KP3L1YsAiOz9J+6wfYx/dUsGBUwOVNAOyKMexYsWCjeXCKfoy3oIt05FvRssRcmxFlKzCIAABBEABkBGwAdgsvVi55bGNvyZD+xj/oZ7lDLhEBNjBEe2Nh9ixYpRS7GJIsJgDQBDEAAAAI2AAW0AsthhcP7GP8AoZ7lixK0rCbDDYf2Uf8AQ33LU4XB+xi/oZ7lixOkjGowmD9jF9mz3Lc4ZD+xj/oZ7l4sWaRgWXBKY608J+qj9ygds9SfusH2Mf3VixOkBj7DaSNkbWsYxrRezWtDQLkk2AFtSsWLFVGP/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6984" name="AutoShape 8" descr="data:image/jpeg;base64,/9j/4AAQSkZJRgABAQAAAQABAAD/2wCEAAkGBxQTEhUUExQWFRQVFhQVFhQXFxQVFRUUFxQWFhQVFBQYHCggGBolHBQUITEhJSkrLi4uFx8zODMsNygtLisBCgoKDg0OGxAQGywkICQsLCwsLCwsLCwsLCwsLCwsLCwsLCwsLCwsLCwsNiwsLCwsLCwsNywsLCw3LDIrNzcrN//AABEIAMIBAwMBIgACEQEDEQH/xAAcAAACAgMBAQAAAAAAAAAAAAAEBQMGAAIHAQj/xABMEAABAwIDBAUGCQoEBQUAAAABAAIDBBEFITEGEkFRE2FxgZEiobGzwdEHFCMyQoOT0vAVJDRSU1RicpKyM3OiwhaClKPxJURjdOH/xAAaAQADAQEBAQAAAAAAAAAAAAABAgMABAUG/8QAKREAAgICAgIBAwMFAAAAAAAAAAECESExAxIEQVEFEyIyQmEUFWJxkf/aAAwDAQACEQMRAD8AeVOydZJPK51fNGx0sjmtjkmJDC9xa0eUALCwsE5w3ZZsdi+prJSOMlTPb+lrgPFPZPnO/md6SsDknUADXzOYCGucA1v6zuJ7UjbUzbw+VeNNXv8AemuMuydyyslrDcgakE5nTmdUk9jx0Fw1cmfyj9f1ne9GQ1Dzby3f1O96WwNyR8Rtw01PsVYaEkGtqXAfOce8qfDpnF0ly45DUnzIFpujMN1dbktIyDIt42zOnMqVoOpJ8SvIFNu5JgEG+b/S10RhcbjrQJ7cwjS7IHvQGJQvHL0LV6xiMO61E4nPMqQNzUT1jA0sjuZ8SltTM8aOd/UUxmQNQ3JEQoW3+IzMiBZNK3ygLtke3mOBVMo8XqbEmrqD2zy/eVu+EllqUnkWns8oD2rmuH00rxvDRJONhHztpakC3xmft6WT07yDqdoau2VVUfbS/eULqWw8pevob6JXB7Mew7SVdjepqPtpfvIeTaatdkKmoy4iaUf7kBVAh1kdTbrW9qWw0QnH6397qf8AqJvvLIdpasHOrqT9fN95QSEXKClyKIUx3UY/Vu+bV1I+vmH+5BjaGtB/TKr/AKif7yEEvJQb+eaMQyLa3a6qdFY1E9+YlkB8boWHaOrBH51UHtmlP+5LoW3C33ReyXQrdlmj2jqHf+5n+1k+8isPxupLgDUTkE8ZZPekNCwXAKssbGsF+IUJOhmjquykrzSxlznOJ37lziSflHWuT1LFHsbUb1HEee/5pHheKy0YOqHeU7+Y+lQPm08VBV1IEjhf6TvSUHNVXNu5dAhvib7gDmfG3BLujd861rC3sReKPN2NB43tzOgW3RENsdTawy55kqMtlFo0pWfjkjWNJ0/HWoGN5aI2kCohGYRbye8o3DNXdQzQsnzkXhrflHciFmb2FQFSud+AooB+PapYnG7hbsTGIrW7yEU4gi/nUDhwtmeKljzb1IMJPFovXLyN1165Yxq0ISd9yUYgZNSsYgI1QlS6yYyCwSyp0KyFZRvhGj3qSW3K/gQfYue4PUuEQs0ZZDrXStrm3gmHNh9C55g4JAaLW4IuSjsFNgLZd9xvlbgihOA02TTEcI3WXAztmqrHLbI3SSlatGonpYRI83UdbSGN2RyTHDKIucCMiEZjMIDbki6i5DxZUZW5qCUoydyDkanQDGFSmNaRR3CMpo+C1hGtHCCy/UlkrfK709iHyfcl9LFd9u1JYWrPaZ9nBWKGXeKq1RJuyjknW67JzVOaBI7HsOLUUX1nrXrxQfB9ITQQk63l9dIsVUsAK/jGJkTyjlJIPBxUeHYjvysbfVw95Va2hqCamoF9J5vWOROw7S6sZfPdD3f6be1XvApfq8/KNHG3psppbi/C9gBxsNcvBDk3lJPD2Kad5JBOWvsUvZX0TQBGQlCU/NFRnI9hVRD0Z5o7DW+UexAxFMMOy11WYEFxdS9Nhcn8ZLWEreZt8r261gmkhyuDlop4BdqgDLNIC3hf5NusrBCIxbJbKOIZLZzbrGPHnIoQNRblA4WWMC1hyHals6PnN0DM5YBWtpWXheObHDzLm+yUDjnrZdPxUXa4dRVKw8NgsNFy+ZJqFIaGyPaKt3G2KptBEZZMgr1itG2pFh/4UOGbP9BcnNcnFzdYNexpZZCaTom3alOLU8rxctsFc6YMJz0Uu1TAYfIA0QhzMziqZx2pbY2UJCOr2XJvqtYIQdV6F4JWR04RtNHmvOiFlNCbJWxkGudYWCLw+huS7kELuJvhz7ROPaleikMsq9ay8p6k2o6ggAeKUtdvSOPWm+HUhcCtLWSL2dg2CP5jD9b66RerzYKMihhB1Bl9dIsVFVDZOVbRfpdR/nzescn3wbsvPI/9WK3e5w+6q/tBJarqf/sTescnWwuItjdLvWBeGAdYu4H0puwGi5xA3cefPr4qZzrkdTR6SoBI1tt4XBGQHGw4+KmYPKORGQGfZcpbyP6CokYPmoZiJvkrCGRhF4cbu7/YUGHImkOd9M7osCD2KOqrGRNdI82awFzjyAFysc4km2ioPwsYmY4mwA2Mp3nf5bdB3n+1YKKDtftpPVykh7o4gTuRtJblwLrauTfYP4RJIHiGqeXwusA9xLnRHgd45lnPkqBUHPJQMzKDYbPq1k5IuDcHMEaEdS96Qrm3wWbSFzPikrruZ/guJ+c3Ux35jUdVxwXRQSsA1rcRMbd61xex6kvO0IP0R4oyuj3o3t5tPjwVHEg5L0fD4OPli7WUeb5vkcnFJdXhloOMNPDzod9cDw84SDfHWs3wuv8AoOP4OP8AuHKMqobwNuKp+IbNzuddpZbtN/Qn++Oa9EnWpT+mcU92MvqXIgSgwURNBc5xdx3ACB4m57k9GBF7A9jw8EZZbpPV2pcJf4k72Ynzczn5Q7dHexcXkfSeLjg5ROvxvPlyT6yKrVRhgOWfLkUoqqmVzd0NvfjdWbbql3ZGvbo8Z/zD3hJhUBrRkvnOSPSVM9PsVOLZ9wcXSWz4LafBmjMDJMsRrHuNrAAomNo3LHWyp3fyKip19OAclGyNM5qAtdfVatiA1yV1LAUyBgNtE3povkD3qHDmbzrW42T2alDYyAjJluJZKNTUhuSEzoagtNrKfDoxvEdZRtTTg2CSU85I9Tp2w7r0UR/zPWvXik2JZaiiH+Z616xdEaoJyHHIi6rqSOFRP61yVuk3dFYcRiJqqkNz+XnP/dck0dLeQjhdSfJko4rBbKbauMOYZL/4bW2zsHAAE5DqurB/xrS7o3iHEcg66oFTRZ8LJYIBvEW04hNHkWwuDOnN28p75M77FRy/CHENIi7PgAMu9c4qImtbk437UL0xHWqLlJUdJf8ACKPowHtJaPYU8wHaUSt3jZtybN3gSfMOvwXGm1Q4hWf4P3NlqQNd1peByIsB5ynjOwNHbYn3v3LiHwnYh0tdML3Ee7GOrdAv/qLl2qkOZ7l837QTF9VUOP0ppT4yOVQehVO7NS0Md0PKmtBFkggNjPD7tc1zSQ4EEEagjQrs2CYwZomuPztHD+Ia+Oq5Jh8VyFdMBn3CRwcL94//ABM1gVMvAqlz84nna3F3LrtbzKyNrMwudfGr3PWfSvT+lRUpSTPL+rScYxaLB+Ux+ry7tL+3xWsuIZggZcrFIhUrPjK9l8EWeKvIkvS/4OfyhYZ314DO2fUerwXn5TH8WY0I0P8ASlIqV6KlI/H/AMmOvK+Yoa/lEcOvXXha+XarLsnVxOde5Ds2gZWJtnfqVH+Mpns9VfLs7T6FHn8d/alcnov4/lJ8sailkvuO4eKhrWBwB3iQSL8DwVdn2Kl+jIw9R3h7E8bWAOZfn/tKYtrm818pPhhN2z6coE+BWBBFnNOY60A3dBtxVi2ort2bLRzAe+5HsCoVRiO7KSdF58uL83EZywOMVp7C6rNeeIRWJY+HNsEqjqN4WVYxaEWyw7OSjcN9fSi/jBc4g6FC4BBdpyUr4yXZKh0qXWmKnHo5OoprC7fK0qqIOF+KXMdJGbgXHFTf5E5xzaOybHn80i+s9a9YhdhJS6hhPPpfXPXq6ksCHODWCKtqi/Qzz+tcgquW7y9uhRG18V6ibd/bSk/1lQx2EOeq4pNbL+sAoq3ONluywNjqVJQUtwUG1ji834I7GXwL8RhcXZaIORrhkU7AO9mFBU0pJVoyrZztZFkGeSs/wWutXOH/AMT/AO5irlPTEPIVy+D+h3KxruJjePQfYqxaTA1g7HQDVfP20+HFkj3cC9/jvFfQtLlc/jVc/wBq8CEhmZbMucWnkSd5vpXQBHGN27h2p7SR8hZLjTlsm6RYgkEciNVYMPp7p0hGxlhEHFOx5ILuQuocOp8tEZj0fQ0crzbeDfC+WXXe3nRejRQKMTHNUOlq7sab5kA+KimxnyXZ/RPoSOGssAOQsunwuX7cmzl8zh+7FIs3xtbCqVbFcthXL015qPNfgssnxpe/GlWxXda3Fd1p/wCsiK/BZYhVdaabP1PyzTyDj5iqWK7rTbAa6xc6+jfSQPek5vLT45f6G4fDa5Iv+S+Y1jQjY11/pDz5e1BR7WN/WVN2nxHpIw0HiPx5iq41p5r54986jUV/T3eDoQ3zAn+5KJqME3KM2fpd2lYDqbuPa439FltVURAvzXnTmnNjUVisw/U3UdLDui6PxCJ4Nr3BWszPIsrXgT2XDZiLeYOxGzUu67RJtl8S3Ggdyf1k9xeykdTX45EssJL8lo+zTZya0MG+N46hVPaeoeHWGXWjFAX4qzsOx278Titp8p6x69QnweNP5Pg7JPWvWLqWiVnNcTlJq6oH9tMB9o5J6iYtIBTjaKoa2qnbx6aXt/xHJXUtBGeq4v3D5oKp5tzPmhYp/lCeaEkJvmcgpKMgo9ayPWbQxrG2bvBAwvOpRM9RfyTwRVFQb4vyS6WSb2CUUFt5xCe7GkmqaTyeLf8AKVHBGACHKbApQK2EDQ74P2bim4pXJGlXWjrFDx7kNjNLd4dzFu8aeI9Cnpj7FNUN3gWnjx5HgQvSZJHJ9tNmyJmTMGTyGuHJ/A9/pCY4ZgQaBv5nkr/FTNcCJBpqOsWNx3ZjtQtbHAB5BN1kzV7E8FO1oyACq/wmVO7SBnGR7R3N8o+geKt5C5r8Is5lnbGNIm2/53ZnzbqL0A59UMy11UHQj9ZM5qS+XJQGkI4Jop0LJoD6H+ILzoTzHiiOiHUvDGPxdPbFB+jKzcKm3VnRrWzUiGxTCC7Yb8XvA7mN97x4IUsRV7sYOQJ73G/ot4JZSwMlkgmJc23PmAerjommGw7jBv2JyPAixAIt3FI31Dt9waL2AHhmfPdMjW3jjZbymAh3ed5vmNlGeUUTotmH4oGixOSh2jx02AYcxxVZFQp2kOXJ9lKVgsn/ACs5+osU1gpy5tzySY0lnBPHzlseSM/4MQYfUFkgHC66Zh8LZI765LmGGwlzrnmui4A+zbcEkqOnjleGGMhEYtwVX2xgbYEaqx4m7LIqq49Ccrm9kbo03eDpGwX6BD2SetesUWwD70EPbL66RYuhaInKMep3vrqh1vJE8wv9Y5a4pHuNHNMsZr9yoqWWz+MTEdnSOKR4rWb9+rRcrTcyjSSwyEN3m3U1H2ISllsw80ThVQHkjlknaCqZNDCXuNk7w+MsFiclPQUzGsvxWVNM7c3goS3kVqwGtlu6wUezdQRX04/icD3scFIIMrr3AKQiridyeL+hU4muyFlFuJ2WkPoHsRr25oCnPLkPYj3OXosmjSaL6Q5WcOberrGfcSq7O3deRrkCMsuOd+PBW2J+SqO1mIR05G9m5192MakcSOQ7VksmbAcXxBsETpH8NB+s46ALklZily57hcklxN9SSrFtRWuqDm4Na3Rlic+ZPEqi19t4tJyHDmSMjfvTV8i38Az8Qfc5658Fn5Qfxse5CPa78WWzYSeICp2QnVm5qzwACHmlJ1K8mYRxv2BbU1PvEC+vUUrkFRNTG/gCimTi2eR5Ky0dBUBnk07nNcMrtLgcrAtLc+4qt4lSmKQscxwec90gtOfURdJY9Hm+HENbfPXs4oyTIXtovcMoyxu87Jztb8ByUWISkn+Hh19anKVsKVCsneldnu3vy48EYyPNx18hhv5vch5mg7uX0hc8+pN8MbvtmbbPo7tt/DwWbwYEYpqeTdN1Cw5LR90phm6uvorRh9M18Yvx1VCgfZ1yrNhmLfNaDxzUuSFmLXFhwY24RtJU7jFHA+7RdSTNFlz9S3FdkEdW57tVHiTC4ElQdNu3UlRU3YmejU4vJffg/b+YQ9s3r5F4pdhG/mMPbL656xdC0Ts5NtJEXVdQ4cJ5h/3XJViEYTXHZwyoqufxifL61yRuqL5lSp3Y+yCM2TPAYhdxQDfKAATXC4CwE8CjN4GirYXTVJubnIHRWKPEm9HYqt0dNvOtw1TGqpCBlouadNi6JiQ7TRE4L5Ezb53cAPFA4e3mmlM3y2Hk9v8AcEvF+oo8xs6TA/TnYIyTgllM4akgADO+gF1I/Ew4jcGVvnOyB/lHFevRyohx/GhTtAHlSOvuN9pHJUTEKOpqDvOAaTrJK4Ny6gc7dg4K21AObnvazeyO78825nWyGY2PMiN0nMuybx18SqwWCc2VePZiM5Ple88WxMJudPnO9y53tNRiOskj3SAMwHW3h5Fxc88l13ENqGRggzwxfwxjpZB3NvbiuTbV1TZqvpWOc9rgPKeN1xsC0kjhpdaWjRKwZTz9C2ZIb5ZoiLDifKed1tzbi51uIHJEtc1mTG269XHtKnY9EMVO7V3k+lEtfb5uXXxQ75hxK1EwOhCVsIwa5u5q4SXuHBzhlyI9t08oKkvo5g4lxa+Mgk3NjlqeGSqwcn+yw33PhJA6RoAubC4c0jM96VrAfQsfQue8bvNNqjByG3twVm/JIgduuFiLHPXmtcQmFrLjnKVmObV9Pugm2hR2H18EJLn7z3EZNaQG7rhnvHnpkiccozuONsrXKSw4ZJIGlrSbgHIXJHYMzqunjl2jYUhtNHBKwvp95pbm6N3lEji4HkEA4XW4gMIINw5wLd35psRY7w5ZLenhJCMmZoHEYTKgaL5IV8Buiqd243tSPI0UWmhxLgToiq3EBbJUgV2acUj7gX4qcopFIPI0gl37KXEjugLShYGlaYnEXu6lJyH5VaOqbCH8xh+s9a9Ytdgm2oYfrfXPWLpWiDOMY7Sk1lYeHxio9a5LHsswFXfF4B01SSMjUT+tckeIUANt1R+6u1FKVCqCO9k8gmaGFvFaspWhpJyISGOp+UPag/zN+ksHx7ctkiPj7iBlqhaOMSOHUjaoBpA4ehSlsMw2nIFii21AD225j0pRUPsRY9yZUTRvNJ5g910sVk37S51hJs0C5yIbw7XKahju7jI7Q2+a3qvp3LZ9P0jyL2aPnkZF7uLAeAHH8WdwxhoAaA0DQBexdLBy1bAcSwt72Ho9xklsjug91zp22XPsXifu2mc8uBsQSbA9hyC6xGeaqfwg0V2dK1udwH/7Xea3gtGRpRs5pXUthwPYOr/wq3ilPm13AA3687hverayLfJ7MhySHF6XKx4Zp5aETKnVSyONyfcByAUckh3cijZaQ92fFASNIUWVBpHLZrQR1rYlSMWMERmwCNY2VkfTNa7dDtzeGWZGYvwyuo6ShLiMxbjzsnuIxkQOY3IboyHIZi/44o9QWOdn2kwhxdIQ6xbvhxaARazXu1+boMkVPa6FwapqHMiikLeiia7cAaWuG9uk6/OF+NuK2rY3B1+C4OZruGmR18O9HI3mxw77FJsEiD6eI8QCPBxCeCW6T4E2wfGPoPOXUdPahG+rD7FuLUm464XkE26EzxY3KVvgNrq0XayC2T3Ds1IIQ4JeyTgnFJHZqWf4jdsAYwk3B603+JmwsNEfTSNIATmFjdzgoucnsKdIrcNXY2Rs03k3QuIxAPuFBLJcI4YVJs698H770EJ65fXSLFH8HY/9Ph+t9fIvV1LQCg41VATVDTxnm9Y5IKutIt1JltKR8YqBx6eYj7RyRPfvNN9QuZQXayuNklRVF+mXNCMoA52RWkb80VG/dPIp6rQjlewyiJY+3ijppm38tLDUWdfmocRF81NxyaQyrbXaWlNMRmLI2ubqLFVKkc4vaOCsFdL5ICzVSSNFqmdZwweQOseJNiT3klOhFl4JJgzrxtP8AP8ApCfA+T3Bej6IoyJi2q4g+NzXfNcC09XWFtEcls5oPUgMcqmoBEXM+kHEHrPDxFiqtjLQTlwAHgupbb0dmNlYOO6824/RJ9HguYVkJz4qscolJUyt1jPJI55eKWVMKe1LEulhSyRosTmBexwpoYFr0SWhrDsPbYBO4GggjqSejCd0TCQTwsqehPYXSluVrXADesW+itK4uvZDzzWcLWCKik3ivKlspZAYbJdTjo6tzeEkYd3tNvenNVlmkWLODZIJL6P3D2OyR416CM67Cw4b180omgLRmnc7X7tr5JTOHHJVjONUBiY09zdWOCMdELIZlA46hO6Kh3Wi6jyzspFCelDgTcFNKWpOi2qbAZcFrSgWupudmSJpYATcrU0FwToo+lPuREc7iFkFbOj7Bx2oYhyMvrpFi32GH5lF2y+uesXangDOOY9ORW1IOnxif1rkPDSue6zRfiidp2/nVQ46fGJ/WuUWGYj0MwcdLWIUptq6HqlYA6B3S7pGilr6e+mqKxDEGOlLm6KSGm6S7wdEO0ts0Y2KWuOQKLNG85NzCj6QZjii6bGRGc0XkNI8oLNJDtVpWynuWrJxPNdvFFYhH0dkv7hEtnX9mD8jGecbP7ArF7h6FVtlpN6mhPONnnYrJGb2/lHoXdHRImiciiLhBMRL3G3IW86IyIqmhEkb43HJ48DwPauUYxhvRPdGdW5Ht5rrcRyyVb24wYvb0zB5TRZ4HFvB3cjFgkrOQ1kI3il8kCfVcGqXmO4VCIse3qWjqe9imMsK1dHYIUGwKJ26Vs/FC1jt3XQdWua8nbmhTQPeDu6ISusBQM2tJO8XEnVH4dNVS7wjc1rb/OdqMtAm2CbGh+7dxJI0Fha2pLjkB1pj8RYT0NMfkmkh9Rwc76TYb6/zLlnyJopSK/Bh5L7F7p5G5kuv0bDwy4lHbSUhNM9/FpY6/Ybe1WqgoY42brRYecniSeJQu0zAKOYDi32hcb8lykktGI5I96Np5tafEXSqKK0ljonGGsLqeE84o/7ApBRi91y/dcW0E2FMLBSPGVlNEw3sscLGyFu7HiyuTsJdZF01LYI+aBpN1DUwutkq9vkAvazNEPcAFA/yBnqgfj/NOlegWdi2I/QovrPWvWLTYR16GE/5nrXrF1xughtbgdM4vLqeF13Em8UZuSSSTcZlDu2cpDrS0/2MX3VixWRvR5/w1R2/RKf7GL7qnpsCpWizaaADqijHoCxYlkaJF/w7SX/Raf7GL7q1ds1RnWkpz9TF91eLEwDek2dpGm7aWnaeqGIehqnqcDpnfOp4T2xRn0hYsSv9Rloa0dFG1jQ2NjQAAAGtAAtkAAEU2Fv6o8AsWKwpt0Y5DwC23BbQeCxYgExrByHgti0WtbLksWLBEMuD051gi+zZ7lD+Q6b93h+yj9yxYnEMOB037vD9lH7lqcCpf3aD7KP3L1YsAiOz9J+6wfYx/dUsGBUwOVNAOyKMexYsWCjeXCKfoy3oIt05FvRssRcmxFlKzCIAABBEABkBGwAdgsvVi55bGNvyZD+xj/oZ7lDLhEBNjBEe2Nh9ixYpRS7GJIsJgDQBDEAAAAI2AAW0AsthhcP7GP8AoZ7lixK0rCbDDYf2Uf8AQ33LU4XB+xi/oZ7lixOkjGowmD9jF9mz3Lc4ZD+xj/oZ7l4sWaRgWXBKY608J+qj9ygds9SfusH2Mf3VixOkBj7DaSNkbWsYxrRezWtDQLkk2AFtSsWLFVGP/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9032"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3" name="Picture 2"/>
          <p:cNvPicPr>
            <a:picLocks noChangeAspect="1"/>
          </p:cNvPicPr>
          <p:nvPr/>
        </p:nvPicPr>
        <p:blipFill>
          <a:blip r:embed="rId3"/>
          <a:stretch>
            <a:fillRect/>
          </a:stretch>
        </p:blipFill>
        <p:spPr>
          <a:xfrm>
            <a:off x="1052512" y="1442130"/>
            <a:ext cx="7038975" cy="4495800"/>
          </a:xfrm>
          <a:prstGeom prst="rect">
            <a:avLst/>
          </a:prstGeom>
        </p:spPr>
      </p:pic>
    </p:spTree>
    <p:extLst>
      <p:ext uri="{BB962C8B-B14F-4D97-AF65-F5344CB8AC3E}">
        <p14:creationId xmlns:p14="http://schemas.microsoft.com/office/powerpoint/2010/main" val="30676179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838200"/>
            <a:ext cx="8839200" cy="1066800"/>
          </a:xfrm>
        </p:spPr>
        <p:txBody>
          <a:bodyPr>
            <a:normAutofit fontScale="90000"/>
          </a:bodyPr>
          <a:lstStyle/>
          <a:p>
            <a:r>
              <a:rPr lang="en-US" dirty="0" smtClean="0"/>
              <a:t>Some General Calibration Considerations</a:t>
            </a:r>
            <a:r>
              <a:rPr lang="en-US" dirty="0" smtClean="0"/>
              <a:t/>
            </a:r>
            <a:br>
              <a:rPr lang="en-US" dirty="0" smtClean="0"/>
            </a:br>
            <a:endParaRPr lang="en-US" b="1" dirty="0"/>
          </a:p>
        </p:txBody>
      </p:sp>
      <p:sp>
        <p:nvSpPr>
          <p:cNvPr id="33828" name="Rectangle 3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68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8860" name="Rectangle 1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192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601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602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602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7045"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26980" name="AutoShape 4" descr="data:image/jpeg;base64,/9j/4AAQSkZJRgABAQAAAQABAAD/2wCEAAkGBxQTEhUUExQWFRQVFhQVFhQXFxQVFRUUFxQWFhQVFBQYHCggGBolHBQUITEhJSkrLi4uFx8zODMsNygtLisBCgoKDg0OGxAQGywkICQsLCwsLCwsLCwsLCwsLCwsLCwsLCwsLCwsLCwsNiwsLCwsLCwsNywsLCw3LDIrNzcrN//AABEIAMIBAwMBIgACEQEDEQH/xAAcAAACAgMBAQAAAAAAAAAAAAAEBQMGAAIHAQj/xABMEAABAwIDBAUGCQoEBQUAAAABAAIDBBEFITEGEkFRE2FxgZEiobGzwdEHFCMyQoOT0vAVJDRSU1RicpKyM3OiwhaClKPxJURjdOH/xAAaAQADAQEBAQAAAAAAAAAAAAABAgMABAUG/8QAKREAAgICAgIBAwMFAAAAAAAAAAECESExAxIEQVEFEyIyQmEUFWJxkf/aAAwDAQACEQMRAD8AeVOydZJPK51fNGx0sjmtjkmJDC9xa0eUALCwsE5w3ZZsdi+prJSOMlTPb+lrgPFPZPnO/md6SsDknUADXzOYCGucA1v6zuJ7UjbUzbw+VeNNXv8AemuMuydyyslrDcgakE5nTmdUk9jx0Fw1cmfyj9f1ne9GQ1Dzby3f1O96WwNyR8Rtw01PsVYaEkGtqXAfOce8qfDpnF0ly45DUnzIFpujMN1dbktIyDIt42zOnMqVoOpJ8SvIFNu5JgEG+b/S10RhcbjrQJ7cwjS7IHvQGJQvHL0LV6xiMO61E4nPMqQNzUT1jA0sjuZ8SltTM8aOd/UUxmQNQ3JEQoW3+IzMiBZNK3ygLtke3mOBVMo8XqbEmrqD2zy/eVu+EllqUnkWns8oD2rmuH00rxvDRJONhHztpakC3xmft6WT07yDqdoau2VVUfbS/eULqWw8pevob6JXB7Mew7SVdjepqPtpfvIeTaatdkKmoy4iaUf7kBVAh1kdTbrW9qWw0QnH6397qf8AqJvvLIdpasHOrqT9fN95QSEXKClyKIUx3UY/Vu+bV1I+vmH+5BjaGtB/TKr/AKif7yEEvJQb+eaMQyLa3a6qdFY1E9+YlkB8boWHaOrBH51UHtmlP+5LoW3C33ReyXQrdlmj2jqHf+5n+1k+8isPxupLgDUTkE8ZZPekNCwXAKssbGsF+IUJOhmjquykrzSxlznOJ37lziSflHWuT1LFHsbUb1HEee/5pHheKy0YOqHeU7+Y+lQPm08VBV1IEjhf6TvSUHNVXNu5dAhvib7gDmfG3BLujd861rC3sReKPN2NB43tzOgW3RENsdTawy55kqMtlFo0pWfjkjWNJ0/HWoGN5aI2kCohGYRbye8o3DNXdQzQsnzkXhrflHciFmb2FQFSud+AooB+PapYnG7hbsTGIrW7yEU4gi/nUDhwtmeKljzb1IMJPFovXLyN1165Yxq0ISd9yUYgZNSsYgI1QlS6yYyCwSyp0KyFZRvhGj3qSW3K/gQfYue4PUuEQs0ZZDrXStrm3gmHNh9C55g4JAaLW4IuSjsFNgLZd9xvlbgihOA02TTEcI3WXAztmqrHLbI3SSlatGonpYRI83UdbSGN2RyTHDKIucCMiEZjMIDbki6i5DxZUZW5qCUoydyDkanQDGFSmNaRR3CMpo+C1hGtHCCy/UlkrfK709iHyfcl9LFd9u1JYWrPaZ9nBWKGXeKq1RJuyjknW67JzVOaBI7HsOLUUX1nrXrxQfB9ITQQk63l9dIsVUsAK/jGJkTyjlJIPBxUeHYjvysbfVw95Va2hqCamoF9J5vWOROw7S6sZfPdD3f6be1XvApfq8/KNHG3psppbi/C9gBxsNcvBDk3lJPD2Kad5JBOWvsUvZX0TQBGQlCU/NFRnI9hVRD0Z5o7DW+UexAxFMMOy11WYEFxdS9Nhcn8ZLWEreZt8r261gmkhyuDlop4BdqgDLNIC3hf5NusrBCIxbJbKOIZLZzbrGPHnIoQNRblA4WWMC1hyHals6PnN0DM5YBWtpWXheObHDzLm+yUDjnrZdPxUXa4dRVKw8NgsNFy+ZJqFIaGyPaKt3G2KptBEZZMgr1itG2pFh/4UOGbP9BcnNcnFzdYNexpZZCaTom3alOLU8rxctsFc6YMJz0Uu1TAYfIA0QhzMziqZx2pbY2UJCOr2XJvqtYIQdV6F4JWR04RtNHmvOiFlNCbJWxkGudYWCLw+huS7kELuJvhz7ROPaleikMsq9ay8p6k2o6ggAeKUtdvSOPWm+HUhcCtLWSL2dg2CP5jD9b66RerzYKMihhB1Bl9dIsVFVDZOVbRfpdR/nzescn3wbsvPI/9WK3e5w+6q/tBJarqf/sTescnWwuItjdLvWBeGAdYu4H0puwGi5xA3cefPr4qZzrkdTR6SoBI1tt4XBGQHGw4+KmYPKORGQGfZcpbyP6CokYPmoZiJvkrCGRhF4cbu7/YUGHImkOd9M7osCD2KOqrGRNdI82awFzjyAFysc4km2ioPwsYmY4mwA2Mp3nf5bdB3n+1YKKDtftpPVykh7o4gTuRtJblwLrauTfYP4RJIHiGqeXwusA9xLnRHgd45lnPkqBUHPJQMzKDYbPq1k5IuDcHMEaEdS96Qrm3wWbSFzPikrruZ/guJ+c3Ux35jUdVxwXRQSsA1rcRMbd61xex6kvO0IP0R4oyuj3o3t5tPjwVHEg5L0fD4OPli7WUeb5vkcnFJdXhloOMNPDzod9cDw84SDfHWs3wuv8AoOP4OP8AuHKMqobwNuKp+IbNzuddpZbtN/Qn++Oa9EnWpT+mcU92MvqXIgSgwURNBc5xdx3ACB4m57k9GBF7A9jw8EZZbpPV2pcJf4k72Ynzczn5Q7dHexcXkfSeLjg5ROvxvPlyT6yKrVRhgOWfLkUoqqmVzd0NvfjdWbbql3ZGvbo8Z/zD3hJhUBrRkvnOSPSVM9PsVOLZ9wcXSWz4LafBmjMDJMsRrHuNrAAomNo3LHWyp3fyKip19OAclGyNM5qAtdfVatiA1yV1LAUyBgNtE3povkD3qHDmbzrW42T2alDYyAjJluJZKNTUhuSEzoagtNrKfDoxvEdZRtTTg2CSU85I9Tp2w7r0UR/zPWvXik2JZaiiH+Z616xdEaoJyHHIi6rqSOFRP61yVuk3dFYcRiJqqkNz+XnP/dck0dLeQjhdSfJko4rBbKbauMOYZL/4bW2zsHAAE5DqurB/xrS7o3iHEcg66oFTRZ8LJYIBvEW04hNHkWwuDOnN28p75M77FRy/CHENIi7PgAMu9c4qImtbk437UL0xHWqLlJUdJf8ACKPowHtJaPYU8wHaUSt3jZtybN3gSfMOvwXGm1Q4hWf4P3NlqQNd1peByIsB5ynjOwNHbYn3v3LiHwnYh0tdML3Ee7GOrdAv/qLl2qkOZ7l837QTF9VUOP0ppT4yOVQehVO7NS0Md0PKmtBFkggNjPD7tc1zSQ4EEEagjQrs2CYwZomuPztHD+Ia+Oq5Jh8VyFdMBn3CRwcL94//ABM1gVMvAqlz84nna3F3LrtbzKyNrMwudfGr3PWfSvT+lRUpSTPL+rScYxaLB+Ux+ry7tL+3xWsuIZggZcrFIhUrPjK9l8EWeKvIkvS/4OfyhYZ314DO2fUerwXn5TH8WY0I0P8ASlIqV6KlI/H/AMmOvK+Yoa/lEcOvXXha+XarLsnVxOde5Ds2gZWJtnfqVH+Mpns9VfLs7T6FHn8d/alcnov4/lJ8sailkvuO4eKhrWBwB3iQSL8DwVdn2Kl+jIw9R3h7E8bWAOZfn/tKYtrm818pPhhN2z6coE+BWBBFnNOY60A3dBtxVi2ort2bLRzAe+5HsCoVRiO7KSdF58uL83EZywOMVp7C6rNeeIRWJY+HNsEqjqN4WVYxaEWyw7OSjcN9fSi/jBc4g6FC4BBdpyUr4yXZKh0qXWmKnHo5OoprC7fK0qqIOF+KXMdJGbgXHFTf5E5xzaOybHn80i+s9a9YhdhJS6hhPPpfXPXq6ksCHODWCKtqi/Qzz+tcgquW7y9uhRG18V6ibd/bSk/1lQx2EOeq4pNbL+sAoq3ONluywNjqVJQUtwUG1ji834I7GXwL8RhcXZaIORrhkU7AO9mFBU0pJVoyrZztZFkGeSs/wWutXOH/AMT/AO5irlPTEPIVy+D+h3KxruJjePQfYqxaTA1g7HQDVfP20+HFkj3cC9/jvFfQtLlc/jVc/wBq8CEhmZbMucWnkSd5vpXQBHGN27h2p7SR8hZLjTlsm6RYgkEciNVYMPp7p0hGxlhEHFOx5ILuQuocOp8tEZj0fQ0crzbeDfC+WXXe3nRejRQKMTHNUOlq7sab5kA+KimxnyXZ/RPoSOGssAOQsunwuX7cmzl8zh+7FIs3xtbCqVbFcthXL015qPNfgssnxpe/GlWxXda3Fd1p/wCsiK/BZYhVdaabP1PyzTyDj5iqWK7rTbAa6xc6+jfSQPek5vLT45f6G4fDa5Iv+S+Y1jQjY11/pDz5e1BR7WN/WVN2nxHpIw0HiPx5iq41p5r54986jUV/T3eDoQ3zAn+5KJqME3KM2fpd2lYDqbuPa439FltVURAvzXnTmnNjUVisw/U3UdLDui6PxCJ4Nr3BWszPIsrXgT2XDZiLeYOxGzUu67RJtl8S3Ggdyf1k9xeykdTX45EssJL8lo+zTZya0MG+N46hVPaeoeHWGXWjFAX4qzsOx278Titp8p6x69QnweNP5Pg7JPWvWLqWiVnNcTlJq6oH9tMB9o5J6iYtIBTjaKoa2qnbx6aXt/xHJXUtBGeq4v3D5oKp5tzPmhYp/lCeaEkJvmcgpKMgo9ayPWbQxrG2bvBAwvOpRM9RfyTwRVFQb4vyS6WSb2CUUFt5xCe7GkmqaTyeLf8AKVHBGACHKbApQK2EDQ74P2bim4pXJGlXWjrFDx7kNjNLd4dzFu8aeI9Cnpj7FNUN3gWnjx5HgQvSZJHJ9tNmyJmTMGTyGuHJ/A9/pCY4ZgQaBv5nkr/FTNcCJBpqOsWNx3ZjtQtbHAB5BN1kzV7E8FO1oyACq/wmVO7SBnGR7R3N8o+geKt5C5r8Is5lnbGNIm2/53ZnzbqL0A59UMy11UHQj9ZM5qS+XJQGkI4Jop0LJoD6H+ILzoTzHiiOiHUvDGPxdPbFB+jKzcKm3VnRrWzUiGxTCC7Yb8XvA7mN97x4IUsRV7sYOQJ73G/ot4JZSwMlkgmJc23PmAerjommGw7jBv2JyPAixAIt3FI31Dt9waL2AHhmfPdMjW3jjZbymAh3ed5vmNlGeUUTotmH4oGixOSh2jx02AYcxxVZFQp2kOXJ9lKVgsn/ACs5+osU1gpy5tzySY0lnBPHzlseSM/4MQYfUFkgHC66Zh8LZI765LmGGwlzrnmui4A+zbcEkqOnjleGGMhEYtwVX2xgbYEaqx4m7LIqq49Ccrm9kbo03eDpGwX6BD2SetesUWwD70EPbL66RYuhaInKMep3vrqh1vJE8wv9Y5a4pHuNHNMsZr9yoqWWz+MTEdnSOKR4rWb9+rRcrTcyjSSwyEN3m3U1H2ISllsw80ThVQHkjlknaCqZNDCXuNk7w+MsFiclPQUzGsvxWVNM7c3goS3kVqwGtlu6wUezdQRX04/icD3scFIIMrr3AKQiridyeL+hU4muyFlFuJ2WkPoHsRr25oCnPLkPYj3OXosmjSaL6Q5WcOberrGfcSq7O3deRrkCMsuOd+PBW2J+SqO1mIR05G9m5192MakcSOQ7VksmbAcXxBsETpH8NB+s46ALklZily57hcklxN9SSrFtRWuqDm4Na3Rlic+ZPEqi19t4tJyHDmSMjfvTV8i38Az8Qfc5658Fn5Qfxse5CPa78WWzYSeICp2QnVm5qzwACHmlJ1K8mYRxv2BbU1PvEC+vUUrkFRNTG/gCimTi2eR5Ky0dBUBnk07nNcMrtLgcrAtLc+4qt4lSmKQscxwec90gtOfURdJY9Hm+HENbfPXs4oyTIXtovcMoyxu87Jztb8ByUWISkn+Hh19anKVsKVCsneldnu3vy48EYyPNx18hhv5vch5mg7uX0hc8+pN8MbvtmbbPo7tt/DwWbwYEYpqeTdN1Cw5LR90phm6uvorRh9M18Yvx1VCgfZ1yrNhmLfNaDxzUuSFmLXFhwY24RtJU7jFHA+7RdSTNFlz9S3FdkEdW57tVHiTC4ElQdNu3UlRU3YmejU4vJffg/b+YQ9s3r5F4pdhG/mMPbL656xdC0Ts5NtJEXVdQ4cJ5h/3XJViEYTXHZwyoqufxifL61yRuqL5lSp3Y+yCM2TPAYhdxQDfKAATXC4CwE8CjN4GirYXTVJubnIHRWKPEm9HYqt0dNvOtw1TGqpCBlouadNi6JiQ7TRE4L5Ezb53cAPFA4e3mmlM3y2Hk9v8AcEvF+oo8xs6TA/TnYIyTgllM4akgADO+gF1I/Ew4jcGVvnOyB/lHFevRyohx/GhTtAHlSOvuN9pHJUTEKOpqDvOAaTrJK4Ny6gc7dg4K21AObnvazeyO78825nWyGY2PMiN0nMuybx18SqwWCc2VePZiM5Ple88WxMJudPnO9y53tNRiOskj3SAMwHW3h5Fxc88l13ENqGRggzwxfwxjpZB3NvbiuTbV1TZqvpWOc9rgPKeN1xsC0kjhpdaWjRKwZTz9C2ZIb5ZoiLDifKed1tzbi51uIHJEtc1mTG269XHtKnY9EMVO7V3k+lEtfb5uXXxQ75hxK1EwOhCVsIwa5u5q4SXuHBzhlyI9t08oKkvo5g4lxa+Mgk3NjlqeGSqwcn+yw33PhJA6RoAubC4c0jM96VrAfQsfQue8bvNNqjByG3twVm/JIgduuFiLHPXmtcQmFrLjnKVmObV9Pugm2hR2H18EJLn7z3EZNaQG7rhnvHnpkiccozuONsrXKSw4ZJIGlrSbgHIXJHYMzqunjl2jYUhtNHBKwvp95pbm6N3lEji4HkEA4XW4gMIINw5wLd35psRY7w5ZLenhJCMmZoHEYTKgaL5IV8Buiqd243tSPI0UWmhxLgToiq3EBbJUgV2acUj7gX4qcopFIPI0gl37KXEjugLShYGlaYnEXu6lJyH5VaOqbCH8xh+s9a9Ytdgm2oYfrfXPWLpWiDOMY7Sk1lYeHxio9a5LHsswFXfF4B01SSMjUT+tckeIUANt1R+6u1FKVCqCO9k8gmaGFvFaspWhpJyISGOp+UPag/zN+ksHx7ctkiPj7iBlqhaOMSOHUjaoBpA4ehSlsMw2nIFii21AD225j0pRUPsRY9yZUTRvNJ5g910sVk37S51hJs0C5yIbw7XKahju7jI7Q2+a3qvp3LZ9P0jyL2aPnkZF7uLAeAHH8WdwxhoAaA0DQBexdLBy1bAcSwt72Ho9xklsjug91zp22XPsXifu2mc8uBsQSbA9hyC6xGeaqfwg0V2dK1udwH/7Xea3gtGRpRs5pXUthwPYOr/wq3ilPm13AA3687hverayLfJ7MhySHF6XKx4Zp5aETKnVSyONyfcByAUckh3cijZaQ92fFASNIUWVBpHLZrQR1rYlSMWMERmwCNY2VkfTNa7dDtzeGWZGYvwyuo6ShLiMxbjzsnuIxkQOY3IboyHIZi/44o9QWOdn2kwhxdIQ6xbvhxaARazXu1+boMkVPa6FwapqHMiikLeiia7cAaWuG9uk6/OF+NuK2rY3B1+C4OZruGmR18O9HI3mxw77FJsEiD6eI8QCPBxCeCW6T4E2wfGPoPOXUdPahG+rD7FuLUm464XkE26EzxY3KVvgNrq0XayC2T3Ds1IIQ4JeyTgnFJHZqWf4jdsAYwk3B603+JmwsNEfTSNIATmFjdzgoucnsKdIrcNXY2Rs03k3QuIxAPuFBLJcI4YVJs698H770EJ65fXSLFH8HY/9Ph+t9fIvV1LQCg41VATVDTxnm9Y5IKutIt1JltKR8YqBx6eYj7RyRPfvNN9QuZQXayuNklRVF+mXNCMoA52RWkb80VG/dPIp6rQjlewyiJY+3ijppm38tLDUWdfmocRF81NxyaQyrbXaWlNMRmLI2ubqLFVKkc4vaOCsFdL5ICzVSSNFqmdZwweQOseJNiT3klOhFl4JJgzrxtP8AP8ApCfA+T3Bej6IoyJi2q4g+NzXfNcC09XWFtEcls5oPUgMcqmoBEXM+kHEHrPDxFiqtjLQTlwAHgupbb0dmNlYOO6824/RJ9HguYVkJz4qscolJUyt1jPJI55eKWVMKe1LEulhSyRosTmBexwpoYFr0SWhrDsPbYBO4GggjqSejCd0TCQTwsqehPYXSluVrXADesW+itK4uvZDzzWcLWCKik3ivKlspZAYbJdTjo6tzeEkYd3tNvenNVlmkWLODZIJL6P3D2OyR416CM67Cw4b180omgLRmnc7X7tr5JTOHHJVjONUBiY09zdWOCMdELIZlA46hO6Kh3Wi6jyzspFCelDgTcFNKWpOi2qbAZcFrSgWupudmSJpYATcrU0FwToo+lPuREc7iFkFbOj7Bx2oYhyMvrpFi32GH5lF2y+uesXangDOOY9ORW1IOnxif1rkPDSue6zRfiidp2/nVQ46fGJ/WuUWGYj0MwcdLWIUptq6HqlYA6B3S7pGilr6e+mqKxDEGOlLm6KSGm6S7wdEO0ts0Y2KWuOQKLNG85NzCj6QZjii6bGRGc0XkNI8oLNJDtVpWynuWrJxPNdvFFYhH0dkv7hEtnX9mD8jGecbP7ArF7h6FVtlpN6mhPONnnYrJGb2/lHoXdHRImiciiLhBMRL3G3IW86IyIqmhEkb43HJ48DwPauUYxhvRPdGdW5Ht5rrcRyyVb24wYvb0zB5TRZ4HFvB3cjFgkrOQ1kI3il8kCfVcGqXmO4VCIse3qWjqe9imMsK1dHYIUGwKJ26Vs/FC1jt3XQdWua8nbmhTQPeDu6ISusBQM2tJO8XEnVH4dNVS7wjc1rb/OdqMtAm2CbGh+7dxJI0Fha2pLjkB1pj8RYT0NMfkmkh9Rwc76TYb6/zLlnyJopSK/Bh5L7F7p5G5kuv0bDwy4lHbSUhNM9/FpY6/Ybe1WqgoY42brRYecniSeJQu0zAKOYDi32hcb8lykktGI5I96Np5tafEXSqKK0ljonGGsLqeE84o/7ApBRi91y/dcW0E2FMLBSPGVlNEw3sscLGyFu7HiyuTsJdZF01LYI+aBpN1DUwutkq9vkAvazNEPcAFA/yBnqgfj/NOlegWdi2I/QovrPWvWLTYR16GE/5nrXrF1xughtbgdM4vLqeF13Em8UZuSSSTcZlDu2cpDrS0/2MX3VixWRvR5/w1R2/RKf7GL7qnpsCpWizaaADqijHoCxYlkaJF/w7SX/Raf7GL7q1ds1RnWkpz9TF91eLEwDek2dpGm7aWnaeqGIehqnqcDpnfOp4T2xRn0hYsSv9Rloa0dFG1jQ2NjQAAAGtAAtkAAEU2Fv6o8AsWKwpt0Y5DwC23BbQeCxYgExrByHgti0WtbLksWLBEMuD051gi+zZ7lD+Q6b93h+yj9yxYnEMOB037vD9lH7lqcCpf3aD7KP3L1YsAiOz9J+6wfYx/dUsGBUwOVNAOyKMexYsWCjeXCKfoy3oIt05FvRssRcmxFlKzCIAABBEABkBGwAdgsvVi55bGNvyZD+xj/oZ7lDLhEBNjBEe2Nh9ixYpRS7GJIsJgDQBDEAAAAI2AAW0AsthhcP7GP8AoZ7lixK0rCbDDYf2Uf8AQ33LU4XB+xi/oZ7lixOkjGowmD9jF9mz3Lc4ZD+xj/oZ7l4sWaRgWXBKY608J+qj9ygds9SfusH2Mf3VixOkBj7DaSNkbWsYxrRezWtDQLkk2AFtSsWLFVGP/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6982" name="AutoShape 6" descr="data:image/jpeg;base64,/9j/4AAQSkZJRgABAQAAAQABAAD/2wCEAAkGBxQTEhUUExQWFRQVFhQVFhQXFxQVFRUUFxQWFhQVFBQYHCggGBolHBQUITEhJSkrLi4uFx8zODMsNygtLisBCgoKDg0OGxAQGywkICQsLCwsLCwsLCwsLCwsLCwsLCwsLCwsLCwsLCwsNiwsLCwsLCwsNywsLCw3LDIrNzcrN//AABEIAMIBAwMBIgACEQEDEQH/xAAcAAACAgMBAQAAAAAAAAAAAAAEBQMGAAIHAQj/xABMEAABAwIDBAUGCQoEBQUAAAABAAIDBBEFITEGEkFRE2FxgZEiobGzwdEHFCMyQoOT0vAVJDRSU1RicpKyM3OiwhaClKPxJURjdOH/xAAaAQADAQEBAQAAAAAAAAAAAAABAgMABAUG/8QAKREAAgICAgIBAwMFAAAAAAAAAAECESExAxIEQVEFEyIyQmEUFWJxkf/aAAwDAQACEQMRAD8AeVOydZJPK51fNGx0sjmtjkmJDC9xa0eUALCwsE5w3ZZsdi+prJSOMlTPb+lrgPFPZPnO/md6SsDknUADXzOYCGucA1v6zuJ7UjbUzbw+VeNNXv8AemuMuydyyslrDcgakE5nTmdUk9jx0Fw1cmfyj9f1ne9GQ1Dzby3f1O96WwNyR8Rtw01PsVYaEkGtqXAfOce8qfDpnF0ly45DUnzIFpujMN1dbktIyDIt42zOnMqVoOpJ8SvIFNu5JgEG+b/S10RhcbjrQJ7cwjS7IHvQGJQvHL0LV6xiMO61E4nPMqQNzUT1jA0sjuZ8SltTM8aOd/UUxmQNQ3JEQoW3+IzMiBZNK3ygLtke3mOBVMo8XqbEmrqD2zy/eVu+EllqUnkWns8oD2rmuH00rxvDRJONhHztpakC3xmft6WT07yDqdoau2VVUfbS/eULqWw8pevob6JXB7Mew7SVdjepqPtpfvIeTaatdkKmoy4iaUf7kBVAh1kdTbrW9qWw0QnH6397qf8AqJvvLIdpasHOrqT9fN95QSEXKClyKIUx3UY/Vu+bV1I+vmH+5BjaGtB/TKr/AKif7yEEvJQb+eaMQyLa3a6qdFY1E9+YlkB8boWHaOrBH51UHtmlP+5LoW3C33ReyXQrdlmj2jqHf+5n+1k+8isPxupLgDUTkE8ZZPekNCwXAKssbGsF+IUJOhmjquykrzSxlznOJ37lziSflHWuT1LFHsbUb1HEee/5pHheKy0YOqHeU7+Y+lQPm08VBV1IEjhf6TvSUHNVXNu5dAhvib7gDmfG3BLujd861rC3sReKPN2NB43tzOgW3RENsdTawy55kqMtlFo0pWfjkjWNJ0/HWoGN5aI2kCohGYRbye8o3DNXdQzQsnzkXhrflHciFmb2FQFSud+AooB+PapYnG7hbsTGIrW7yEU4gi/nUDhwtmeKljzb1IMJPFovXLyN1165Yxq0ISd9yUYgZNSsYgI1QlS6yYyCwSyp0KyFZRvhGj3qSW3K/gQfYue4PUuEQs0ZZDrXStrm3gmHNh9C55g4JAaLW4IuSjsFNgLZd9xvlbgihOA02TTEcI3WXAztmqrHLbI3SSlatGonpYRI83UdbSGN2RyTHDKIucCMiEZjMIDbki6i5DxZUZW5qCUoydyDkanQDGFSmNaRR3CMpo+C1hGtHCCy/UlkrfK709iHyfcl9LFd9u1JYWrPaZ9nBWKGXeKq1RJuyjknW67JzVOaBI7HsOLUUX1nrXrxQfB9ITQQk63l9dIsVUsAK/jGJkTyjlJIPBxUeHYjvysbfVw95Va2hqCamoF9J5vWOROw7S6sZfPdD3f6be1XvApfq8/KNHG3psppbi/C9gBxsNcvBDk3lJPD2Kad5JBOWvsUvZX0TQBGQlCU/NFRnI9hVRD0Z5o7DW+UexAxFMMOy11WYEFxdS9Nhcn8ZLWEreZt8r261gmkhyuDlop4BdqgDLNIC3hf5NusrBCIxbJbKOIZLZzbrGPHnIoQNRblA4WWMC1hyHals6PnN0DM5YBWtpWXheObHDzLm+yUDjnrZdPxUXa4dRVKw8NgsNFy+ZJqFIaGyPaKt3G2KptBEZZMgr1itG2pFh/4UOGbP9BcnNcnFzdYNexpZZCaTom3alOLU8rxctsFc6YMJz0Uu1TAYfIA0QhzMziqZx2pbY2UJCOr2XJvqtYIQdV6F4JWR04RtNHmvOiFlNCbJWxkGudYWCLw+huS7kELuJvhz7ROPaleikMsq9ay8p6k2o6ggAeKUtdvSOPWm+HUhcCtLWSL2dg2CP5jD9b66RerzYKMihhB1Bl9dIsVFVDZOVbRfpdR/nzescn3wbsvPI/9WK3e5w+6q/tBJarqf/sTescnWwuItjdLvWBeGAdYu4H0puwGi5xA3cefPr4qZzrkdTR6SoBI1tt4XBGQHGw4+KmYPKORGQGfZcpbyP6CokYPmoZiJvkrCGRhF4cbu7/YUGHImkOd9M7osCD2KOqrGRNdI82awFzjyAFysc4km2ioPwsYmY4mwA2Mp3nf5bdB3n+1YKKDtftpPVykh7o4gTuRtJblwLrauTfYP4RJIHiGqeXwusA9xLnRHgd45lnPkqBUHPJQMzKDYbPq1k5IuDcHMEaEdS96Qrm3wWbSFzPikrruZ/guJ+c3Ux35jUdVxwXRQSsA1rcRMbd61xex6kvO0IP0R4oyuj3o3t5tPjwVHEg5L0fD4OPli7WUeb5vkcnFJdXhloOMNPDzod9cDw84SDfHWs3wuv8AoOP4OP8AuHKMqobwNuKp+IbNzuddpZbtN/Qn++Oa9EnWpT+mcU92MvqXIgSgwURNBc5xdx3ACB4m57k9GBF7A9jw8EZZbpPV2pcJf4k72Ynzczn5Q7dHexcXkfSeLjg5ROvxvPlyT6yKrVRhgOWfLkUoqqmVzd0NvfjdWbbql3ZGvbo8Z/zD3hJhUBrRkvnOSPSVM9PsVOLZ9wcXSWz4LafBmjMDJMsRrHuNrAAomNo3LHWyp3fyKip19OAclGyNM5qAtdfVatiA1yV1LAUyBgNtE3povkD3qHDmbzrW42T2alDYyAjJluJZKNTUhuSEzoagtNrKfDoxvEdZRtTTg2CSU85I9Tp2w7r0UR/zPWvXik2JZaiiH+Z616xdEaoJyHHIi6rqSOFRP61yVuk3dFYcRiJqqkNz+XnP/dck0dLeQjhdSfJko4rBbKbauMOYZL/4bW2zsHAAE5DqurB/xrS7o3iHEcg66oFTRZ8LJYIBvEW04hNHkWwuDOnN28p75M77FRy/CHENIi7PgAMu9c4qImtbk437UL0xHWqLlJUdJf8ACKPowHtJaPYU8wHaUSt3jZtybN3gSfMOvwXGm1Q4hWf4P3NlqQNd1peByIsB5ynjOwNHbYn3v3LiHwnYh0tdML3Ee7GOrdAv/qLl2qkOZ7l837QTF9VUOP0ppT4yOVQehVO7NS0Md0PKmtBFkggNjPD7tc1zSQ4EEEagjQrs2CYwZomuPztHD+Ia+Oq5Jh8VyFdMBn3CRwcL94//ABM1gVMvAqlz84nna3F3LrtbzKyNrMwudfGr3PWfSvT+lRUpSTPL+rScYxaLB+Ux+ry7tL+3xWsuIZggZcrFIhUrPjK9l8EWeKvIkvS/4OfyhYZ314DO2fUerwXn5TH8WY0I0P8ASlIqV6KlI/H/AMmOvK+Yoa/lEcOvXXha+XarLsnVxOde5Ds2gZWJtnfqVH+Mpns9VfLs7T6FHn8d/alcnov4/lJ8sailkvuO4eKhrWBwB3iQSL8DwVdn2Kl+jIw9R3h7E8bWAOZfn/tKYtrm818pPhhN2z6coE+BWBBFnNOY60A3dBtxVi2ort2bLRzAe+5HsCoVRiO7KSdF58uL83EZywOMVp7C6rNeeIRWJY+HNsEqjqN4WVYxaEWyw7OSjcN9fSi/jBc4g6FC4BBdpyUr4yXZKh0qXWmKnHo5OoprC7fK0qqIOF+KXMdJGbgXHFTf5E5xzaOybHn80i+s9a9YhdhJS6hhPPpfXPXq6ksCHODWCKtqi/Qzz+tcgquW7y9uhRG18V6ibd/bSk/1lQx2EOeq4pNbL+sAoq3ONluywNjqVJQUtwUG1ji834I7GXwL8RhcXZaIORrhkU7AO9mFBU0pJVoyrZztZFkGeSs/wWutXOH/AMT/AO5irlPTEPIVy+D+h3KxruJjePQfYqxaTA1g7HQDVfP20+HFkj3cC9/jvFfQtLlc/jVc/wBq8CEhmZbMucWnkSd5vpXQBHGN27h2p7SR8hZLjTlsm6RYgkEciNVYMPp7p0hGxlhEHFOx5ILuQuocOp8tEZj0fQ0crzbeDfC+WXXe3nRejRQKMTHNUOlq7sab5kA+KimxnyXZ/RPoSOGssAOQsunwuX7cmzl8zh+7FIs3xtbCqVbFcthXL015qPNfgssnxpe/GlWxXda3Fd1p/wCsiK/BZYhVdaabP1PyzTyDj5iqWK7rTbAa6xc6+jfSQPek5vLT45f6G4fDa5Iv+S+Y1jQjY11/pDz5e1BR7WN/WVN2nxHpIw0HiPx5iq41p5r54986jUV/T3eDoQ3zAn+5KJqME3KM2fpd2lYDqbuPa439FltVURAvzXnTmnNjUVisw/U3UdLDui6PxCJ4Nr3BWszPIsrXgT2XDZiLeYOxGzUu67RJtl8S3Ggdyf1k9xeykdTX45EssJL8lo+zTZya0MG+N46hVPaeoeHWGXWjFAX4qzsOx278Titp8p6x69QnweNP5Pg7JPWvWLqWiVnNcTlJq6oH9tMB9o5J6iYtIBTjaKoa2qnbx6aXt/xHJXUtBGeq4v3D5oKp5tzPmhYp/lCeaEkJvmcgpKMgo9ayPWbQxrG2bvBAwvOpRM9RfyTwRVFQb4vyS6WSb2CUUFt5xCe7GkmqaTyeLf8AKVHBGACHKbApQK2EDQ74P2bim4pXJGlXWjrFDx7kNjNLd4dzFu8aeI9Cnpj7FNUN3gWnjx5HgQvSZJHJ9tNmyJmTMGTyGuHJ/A9/pCY4ZgQaBv5nkr/FTNcCJBpqOsWNx3ZjtQtbHAB5BN1kzV7E8FO1oyACq/wmVO7SBnGR7R3N8o+geKt5C5r8Is5lnbGNIm2/53ZnzbqL0A59UMy11UHQj9ZM5qS+XJQGkI4Jop0LJoD6H+ILzoTzHiiOiHUvDGPxdPbFB+jKzcKm3VnRrWzUiGxTCC7Yb8XvA7mN97x4IUsRV7sYOQJ73G/ot4JZSwMlkgmJc23PmAerjommGw7jBv2JyPAixAIt3FI31Dt9waL2AHhmfPdMjW3jjZbymAh3ed5vmNlGeUUTotmH4oGixOSh2jx02AYcxxVZFQp2kOXJ9lKVgsn/ACs5+osU1gpy5tzySY0lnBPHzlseSM/4MQYfUFkgHC66Zh8LZI765LmGGwlzrnmui4A+zbcEkqOnjleGGMhEYtwVX2xgbYEaqx4m7LIqq49Ccrm9kbo03eDpGwX6BD2SetesUWwD70EPbL66RYuhaInKMep3vrqh1vJE8wv9Y5a4pHuNHNMsZr9yoqWWz+MTEdnSOKR4rWb9+rRcrTcyjSSwyEN3m3U1H2ISllsw80ThVQHkjlknaCqZNDCXuNk7w+MsFiclPQUzGsvxWVNM7c3goS3kVqwGtlu6wUezdQRX04/icD3scFIIMrr3AKQiridyeL+hU4muyFlFuJ2WkPoHsRr25oCnPLkPYj3OXosmjSaL6Q5WcOberrGfcSq7O3deRrkCMsuOd+PBW2J+SqO1mIR05G9m5192MakcSOQ7VksmbAcXxBsETpH8NB+s46ALklZily57hcklxN9SSrFtRWuqDm4Na3Rlic+ZPEqi19t4tJyHDmSMjfvTV8i38Az8Qfc5658Fn5Qfxse5CPa78WWzYSeICp2QnVm5qzwACHmlJ1K8mYRxv2BbU1PvEC+vUUrkFRNTG/gCimTi2eR5Ky0dBUBnk07nNcMrtLgcrAtLc+4qt4lSmKQscxwec90gtOfURdJY9Hm+HENbfPXs4oyTIXtovcMoyxu87Jztb8ByUWISkn+Hh19anKVsKVCsneldnu3vy48EYyPNx18hhv5vch5mg7uX0hc8+pN8MbvtmbbPo7tt/DwWbwYEYpqeTdN1Cw5LR90phm6uvorRh9M18Yvx1VCgfZ1yrNhmLfNaDxzUuSFmLXFhwY24RtJU7jFHA+7RdSTNFlz9S3FdkEdW57tVHiTC4ElQdNu3UlRU3YmejU4vJffg/b+YQ9s3r5F4pdhG/mMPbL656xdC0Ts5NtJEXVdQ4cJ5h/3XJViEYTXHZwyoqufxifL61yRuqL5lSp3Y+yCM2TPAYhdxQDfKAATXC4CwE8CjN4GirYXTVJubnIHRWKPEm9HYqt0dNvOtw1TGqpCBlouadNi6JiQ7TRE4L5Ezb53cAPFA4e3mmlM3y2Hk9v8AcEvF+oo8xs6TA/TnYIyTgllM4akgADO+gF1I/Ew4jcGVvnOyB/lHFevRyohx/GhTtAHlSOvuN9pHJUTEKOpqDvOAaTrJK4Ny6gc7dg4K21AObnvazeyO78825nWyGY2PMiN0nMuybx18SqwWCc2VePZiM5Ple88WxMJudPnO9y53tNRiOskj3SAMwHW3h5Fxc88l13ENqGRggzwxfwxjpZB3NvbiuTbV1TZqvpWOc9rgPKeN1xsC0kjhpdaWjRKwZTz9C2ZIb5ZoiLDifKed1tzbi51uIHJEtc1mTG269XHtKnY9EMVO7V3k+lEtfb5uXXxQ75hxK1EwOhCVsIwa5u5q4SXuHBzhlyI9t08oKkvo5g4lxa+Mgk3NjlqeGSqwcn+yw33PhJA6RoAubC4c0jM96VrAfQsfQue8bvNNqjByG3twVm/JIgduuFiLHPXmtcQmFrLjnKVmObV9Pugm2hR2H18EJLn7z3EZNaQG7rhnvHnpkiccozuONsrXKSw4ZJIGlrSbgHIXJHYMzqunjl2jYUhtNHBKwvp95pbm6N3lEji4HkEA4XW4gMIINw5wLd35psRY7w5ZLenhJCMmZoHEYTKgaL5IV8Buiqd243tSPI0UWmhxLgToiq3EBbJUgV2acUj7gX4qcopFIPI0gl37KXEjugLShYGlaYnEXu6lJyH5VaOqbCH8xh+s9a9Ytdgm2oYfrfXPWLpWiDOMY7Sk1lYeHxio9a5LHsswFXfF4B01SSMjUT+tckeIUANt1R+6u1FKVCqCO9k8gmaGFvFaspWhpJyISGOp+UPag/zN+ksHx7ctkiPj7iBlqhaOMSOHUjaoBpA4ehSlsMw2nIFii21AD225j0pRUPsRY9yZUTRvNJ5g910sVk37S51hJs0C5yIbw7XKahju7jI7Q2+a3qvp3LZ9P0jyL2aPnkZF7uLAeAHH8WdwxhoAaA0DQBexdLBy1bAcSwt72Ho9xklsjug91zp22XPsXifu2mc8uBsQSbA9hyC6xGeaqfwg0V2dK1udwH/7Xea3gtGRpRs5pXUthwPYOr/wq3ilPm13AA3687hverayLfJ7MhySHF6XKx4Zp5aETKnVSyONyfcByAUckh3cijZaQ92fFASNIUWVBpHLZrQR1rYlSMWMERmwCNY2VkfTNa7dDtzeGWZGYvwyuo6ShLiMxbjzsnuIxkQOY3IboyHIZi/44o9QWOdn2kwhxdIQ6xbvhxaARazXu1+boMkVPa6FwapqHMiikLeiia7cAaWuG9uk6/OF+NuK2rY3B1+C4OZruGmR18O9HI3mxw77FJsEiD6eI8QCPBxCeCW6T4E2wfGPoPOXUdPahG+rD7FuLUm464XkE26EzxY3KVvgNrq0XayC2T3Ds1IIQ4JeyTgnFJHZqWf4jdsAYwk3B603+JmwsNEfTSNIATmFjdzgoucnsKdIrcNXY2Rs03k3QuIxAPuFBLJcI4YVJs698H770EJ65fXSLFH8HY/9Ph+t9fIvV1LQCg41VATVDTxnm9Y5IKutIt1JltKR8YqBx6eYj7RyRPfvNN9QuZQXayuNklRVF+mXNCMoA52RWkb80VG/dPIp6rQjlewyiJY+3ijppm38tLDUWdfmocRF81NxyaQyrbXaWlNMRmLI2ubqLFVKkc4vaOCsFdL5ICzVSSNFqmdZwweQOseJNiT3klOhFl4JJgzrxtP8AP8ApCfA+T3Bej6IoyJi2q4g+NzXfNcC09XWFtEcls5oPUgMcqmoBEXM+kHEHrPDxFiqtjLQTlwAHgupbb0dmNlYOO6824/RJ9HguYVkJz4qscolJUyt1jPJI55eKWVMKe1LEulhSyRosTmBexwpoYFr0SWhrDsPbYBO4GggjqSejCd0TCQTwsqehPYXSluVrXADesW+itK4uvZDzzWcLWCKik3ivKlspZAYbJdTjo6tzeEkYd3tNvenNVlmkWLODZIJL6P3D2OyR416CM67Cw4b180omgLRmnc7X7tr5JTOHHJVjONUBiY09zdWOCMdELIZlA46hO6Kh3Wi6jyzspFCelDgTcFNKWpOi2qbAZcFrSgWupudmSJpYATcrU0FwToo+lPuREc7iFkFbOj7Bx2oYhyMvrpFi32GH5lF2y+uesXangDOOY9ORW1IOnxif1rkPDSue6zRfiidp2/nVQ46fGJ/WuUWGYj0MwcdLWIUptq6HqlYA6B3S7pGilr6e+mqKxDEGOlLm6KSGm6S7wdEO0ts0Y2KWuOQKLNG85NzCj6QZjii6bGRGc0XkNI8oLNJDtVpWynuWrJxPNdvFFYhH0dkv7hEtnX9mD8jGecbP7ArF7h6FVtlpN6mhPONnnYrJGb2/lHoXdHRImiciiLhBMRL3G3IW86IyIqmhEkb43HJ48DwPauUYxhvRPdGdW5Ht5rrcRyyVb24wYvb0zB5TRZ4HFvB3cjFgkrOQ1kI3il8kCfVcGqXmO4VCIse3qWjqe9imMsK1dHYIUGwKJ26Vs/FC1jt3XQdWua8nbmhTQPeDu6ISusBQM2tJO8XEnVH4dNVS7wjc1rb/OdqMtAm2CbGh+7dxJI0Fha2pLjkB1pj8RYT0NMfkmkh9Rwc76TYb6/zLlnyJopSK/Bh5L7F7p5G5kuv0bDwy4lHbSUhNM9/FpY6/Ybe1WqgoY42brRYecniSeJQu0zAKOYDi32hcb8lykktGI5I96Np5tafEXSqKK0ljonGGsLqeE84o/7ApBRi91y/dcW0E2FMLBSPGVlNEw3sscLGyFu7HiyuTsJdZF01LYI+aBpN1DUwutkq9vkAvazNEPcAFA/yBnqgfj/NOlegWdi2I/QovrPWvWLTYR16GE/5nrXrF1xughtbgdM4vLqeF13Em8UZuSSSTcZlDu2cpDrS0/2MX3VixWRvR5/w1R2/RKf7GL7qnpsCpWizaaADqijHoCxYlkaJF/w7SX/Raf7GL7q1ds1RnWkpz9TF91eLEwDek2dpGm7aWnaeqGIehqnqcDpnfOp4T2xRn0hYsSv9Rloa0dFG1jQ2NjQAAAGtAAtkAAEU2Fv6o8AsWKwpt0Y5DwC23BbQeCxYgExrByHgti0WtbLksWLBEMuD051gi+zZ7lD+Q6b93h+yj9yxYnEMOB037vD9lH7lqcCpf3aD7KP3L1YsAiOz9J+6wfYx/dUsGBUwOVNAOyKMexYsWCjeXCKfoy3oIt05FvRssRcmxFlKzCIAABBEABkBGwAdgsvVi55bGNvyZD+xj/oZ7lDLhEBNjBEe2Nh9ixYpRS7GJIsJgDQBDEAAAAI2AAW0AsthhcP7GP8AoZ7lixK0rCbDDYf2Uf8AQ33LU4XB+xi/oZ7lixOkjGowmD9jF9mz3Lc4ZD+xj/oZ7l4sWaRgWXBKY608J+qj9ygds9SfusH2Mf3VixOkBj7DaSNkbWsYxrRezWtDQLkk2AFtSsWLFVGP/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6984" name="AutoShape 8" descr="data:image/jpeg;base64,/9j/4AAQSkZJRgABAQAAAQABAAD/2wCEAAkGBxQTEhUUExQWFRQVFhQVFhQXFxQVFRUUFxQWFhQVFBQYHCggGBolHBQUITEhJSkrLi4uFx8zODMsNygtLisBCgoKDg0OGxAQGywkICQsLCwsLCwsLCwsLCwsLCwsLCwsLCwsLCwsLCwsNiwsLCwsLCwsNywsLCw3LDIrNzcrN//AABEIAMIBAwMBIgACEQEDEQH/xAAcAAACAgMBAQAAAAAAAAAAAAAEBQMGAAIHAQj/xABMEAABAwIDBAUGCQoEBQUAAAABAAIDBBEFITEGEkFRE2FxgZEiobGzwdEHFCMyQoOT0vAVJDRSU1RicpKyM3OiwhaClKPxJURjdOH/xAAaAQADAQEBAQAAAAAAAAAAAAABAgMABAUG/8QAKREAAgICAgIBAwMFAAAAAAAAAAECESExAxIEQVEFEyIyQmEUFWJxkf/aAAwDAQACEQMRAD8AeVOydZJPK51fNGx0sjmtjkmJDC9xa0eUALCwsE5w3ZZsdi+prJSOMlTPb+lrgPFPZPnO/md6SsDknUADXzOYCGucA1v6zuJ7UjbUzbw+VeNNXv8AemuMuydyyslrDcgakE5nTmdUk9jx0Fw1cmfyj9f1ne9GQ1Dzby3f1O96WwNyR8Rtw01PsVYaEkGtqXAfOce8qfDpnF0ly45DUnzIFpujMN1dbktIyDIt42zOnMqVoOpJ8SvIFNu5JgEG+b/S10RhcbjrQJ7cwjS7IHvQGJQvHL0LV6xiMO61E4nPMqQNzUT1jA0sjuZ8SltTM8aOd/UUxmQNQ3JEQoW3+IzMiBZNK3ygLtke3mOBVMo8XqbEmrqD2zy/eVu+EllqUnkWns8oD2rmuH00rxvDRJONhHztpakC3xmft6WT07yDqdoau2VVUfbS/eULqWw8pevob6JXB7Mew7SVdjepqPtpfvIeTaatdkKmoy4iaUf7kBVAh1kdTbrW9qWw0QnH6397qf8AqJvvLIdpasHOrqT9fN95QSEXKClyKIUx3UY/Vu+bV1I+vmH+5BjaGtB/TKr/AKif7yEEvJQb+eaMQyLa3a6qdFY1E9+YlkB8boWHaOrBH51UHtmlP+5LoW3C33ReyXQrdlmj2jqHf+5n+1k+8isPxupLgDUTkE8ZZPekNCwXAKssbGsF+IUJOhmjquykrzSxlznOJ37lziSflHWuT1LFHsbUb1HEee/5pHheKy0YOqHeU7+Y+lQPm08VBV1IEjhf6TvSUHNVXNu5dAhvib7gDmfG3BLujd861rC3sReKPN2NB43tzOgW3RENsdTawy55kqMtlFo0pWfjkjWNJ0/HWoGN5aI2kCohGYRbye8o3DNXdQzQsnzkXhrflHciFmb2FQFSud+AooB+PapYnG7hbsTGIrW7yEU4gi/nUDhwtmeKljzb1IMJPFovXLyN1165Yxq0ISd9yUYgZNSsYgI1QlS6yYyCwSyp0KyFZRvhGj3qSW3K/gQfYue4PUuEQs0ZZDrXStrm3gmHNh9C55g4JAaLW4IuSjsFNgLZd9xvlbgihOA02TTEcI3WXAztmqrHLbI3SSlatGonpYRI83UdbSGN2RyTHDKIucCMiEZjMIDbki6i5DxZUZW5qCUoydyDkanQDGFSmNaRR3CMpo+C1hGtHCCy/UlkrfK709iHyfcl9LFd9u1JYWrPaZ9nBWKGXeKq1RJuyjknW67JzVOaBI7HsOLUUX1nrXrxQfB9ITQQk63l9dIsVUsAK/jGJkTyjlJIPBxUeHYjvysbfVw95Va2hqCamoF9J5vWOROw7S6sZfPdD3f6be1XvApfq8/KNHG3psppbi/C9gBxsNcvBDk3lJPD2Kad5JBOWvsUvZX0TQBGQlCU/NFRnI9hVRD0Z5o7DW+UexAxFMMOy11WYEFxdS9Nhcn8ZLWEreZt8r261gmkhyuDlop4BdqgDLNIC3hf5NusrBCIxbJbKOIZLZzbrGPHnIoQNRblA4WWMC1hyHals6PnN0DM5YBWtpWXheObHDzLm+yUDjnrZdPxUXa4dRVKw8NgsNFy+ZJqFIaGyPaKt3G2KptBEZZMgr1itG2pFh/4UOGbP9BcnNcnFzdYNexpZZCaTom3alOLU8rxctsFc6YMJz0Uu1TAYfIA0QhzMziqZx2pbY2UJCOr2XJvqtYIQdV6F4JWR04RtNHmvOiFlNCbJWxkGudYWCLw+huS7kELuJvhz7ROPaleikMsq9ay8p6k2o6ggAeKUtdvSOPWm+HUhcCtLWSL2dg2CP5jD9b66RerzYKMihhB1Bl9dIsVFVDZOVbRfpdR/nzescn3wbsvPI/9WK3e5w+6q/tBJarqf/sTescnWwuItjdLvWBeGAdYu4H0puwGi5xA3cefPr4qZzrkdTR6SoBI1tt4XBGQHGw4+KmYPKORGQGfZcpbyP6CokYPmoZiJvkrCGRhF4cbu7/YUGHImkOd9M7osCD2KOqrGRNdI82awFzjyAFysc4km2ioPwsYmY4mwA2Mp3nf5bdB3n+1YKKDtftpPVykh7o4gTuRtJblwLrauTfYP4RJIHiGqeXwusA9xLnRHgd45lnPkqBUHPJQMzKDYbPq1k5IuDcHMEaEdS96Qrm3wWbSFzPikrruZ/guJ+c3Ux35jUdVxwXRQSsA1rcRMbd61xex6kvO0IP0R4oyuj3o3t5tPjwVHEg5L0fD4OPli7WUeb5vkcnFJdXhloOMNPDzod9cDw84SDfHWs3wuv8AoOP4OP8AuHKMqobwNuKp+IbNzuddpZbtN/Qn++Oa9EnWpT+mcU92MvqXIgSgwURNBc5xdx3ACB4m57k9GBF7A9jw8EZZbpPV2pcJf4k72Ynzczn5Q7dHexcXkfSeLjg5ROvxvPlyT6yKrVRhgOWfLkUoqqmVzd0NvfjdWbbql3ZGvbo8Z/zD3hJhUBrRkvnOSPSVM9PsVOLZ9wcXSWz4LafBmjMDJMsRrHuNrAAomNo3LHWyp3fyKip19OAclGyNM5qAtdfVatiA1yV1LAUyBgNtE3povkD3qHDmbzrW42T2alDYyAjJluJZKNTUhuSEzoagtNrKfDoxvEdZRtTTg2CSU85I9Tp2w7r0UR/zPWvXik2JZaiiH+Z616xdEaoJyHHIi6rqSOFRP61yVuk3dFYcRiJqqkNz+XnP/dck0dLeQjhdSfJko4rBbKbauMOYZL/4bW2zsHAAE5DqurB/xrS7o3iHEcg66oFTRZ8LJYIBvEW04hNHkWwuDOnN28p75M77FRy/CHENIi7PgAMu9c4qImtbk437UL0xHWqLlJUdJf8ACKPowHtJaPYU8wHaUSt3jZtybN3gSfMOvwXGm1Q4hWf4P3NlqQNd1peByIsB5ynjOwNHbYn3v3LiHwnYh0tdML3Ee7GOrdAv/qLl2qkOZ7l837QTF9VUOP0ppT4yOVQehVO7NS0Md0PKmtBFkggNjPD7tc1zSQ4EEEagjQrs2CYwZomuPztHD+Ia+Oq5Jh8VyFdMBn3CRwcL94//ABM1gVMvAqlz84nna3F3LrtbzKyNrMwudfGr3PWfSvT+lRUpSTPL+rScYxaLB+Ux+ry7tL+3xWsuIZggZcrFIhUrPjK9l8EWeKvIkvS/4OfyhYZ314DO2fUerwXn5TH8WY0I0P8ASlIqV6KlI/H/AMmOvK+Yoa/lEcOvXXha+XarLsnVxOde5Ds2gZWJtnfqVH+Mpns9VfLs7T6FHn8d/alcnov4/lJ8sailkvuO4eKhrWBwB3iQSL8DwVdn2Kl+jIw9R3h7E8bWAOZfn/tKYtrm818pPhhN2z6coE+BWBBFnNOY60A3dBtxVi2ort2bLRzAe+5HsCoVRiO7KSdF58uL83EZywOMVp7C6rNeeIRWJY+HNsEqjqN4WVYxaEWyw7OSjcN9fSi/jBc4g6FC4BBdpyUr4yXZKh0qXWmKnHo5OoprC7fK0qqIOF+KXMdJGbgXHFTf5E5xzaOybHn80i+s9a9YhdhJS6hhPPpfXPXq6ksCHODWCKtqi/Qzz+tcgquW7y9uhRG18V6ibd/bSk/1lQx2EOeq4pNbL+sAoq3ONluywNjqVJQUtwUG1ji834I7GXwL8RhcXZaIORrhkU7AO9mFBU0pJVoyrZztZFkGeSs/wWutXOH/AMT/AO5irlPTEPIVy+D+h3KxruJjePQfYqxaTA1g7HQDVfP20+HFkj3cC9/jvFfQtLlc/jVc/wBq8CEhmZbMucWnkSd5vpXQBHGN27h2p7SR8hZLjTlsm6RYgkEciNVYMPp7p0hGxlhEHFOx5ILuQuocOp8tEZj0fQ0crzbeDfC+WXXe3nRejRQKMTHNUOlq7sab5kA+KimxnyXZ/RPoSOGssAOQsunwuX7cmzl8zh+7FIs3xtbCqVbFcthXL015qPNfgssnxpe/GlWxXda3Fd1p/wCsiK/BZYhVdaabP1PyzTyDj5iqWK7rTbAa6xc6+jfSQPek5vLT45f6G4fDa5Iv+S+Y1jQjY11/pDz5e1BR7WN/WVN2nxHpIw0HiPx5iq41p5r54986jUV/T3eDoQ3zAn+5KJqME3KM2fpd2lYDqbuPa439FltVURAvzXnTmnNjUVisw/U3UdLDui6PxCJ4Nr3BWszPIsrXgT2XDZiLeYOxGzUu67RJtl8S3Ggdyf1k9xeykdTX45EssJL8lo+zTZya0MG+N46hVPaeoeHWGXWjFAX4qzsOx278Titp8p6x69QnweNP5Pg7JPWvWLqWiVnNcTlJq6oH9tMB9o5J6iYtIBTjaKoa2qnbx6aXt/xHJXUtBGeq4v3D5oKp5tzPmhYp/lCeaEkJvmcgpKMgo9ayPWbQxrG2bvBAwvOpRM9RfyTwRVFQb4vyS6WSb2CUUFt5xCe7GkmqaTyeLf8AKVHBGACHKbApQK2EDQ74P2bim4pXJGlXWjrFDx7kNjNLd4dzFu8aeI9Cnpj7FNUN3gWnjx5HgQvSZJHJ9tNmyJmTMGTyGuHJ/A9/pCY4ZgQaBv5nkr/FTNcCJBpqOsWNx3ZjtQtbHAB5BN1kzV7E8FO1oyACq/wmVO7SBnGR7R3N8o+geKt5C5r8Is5lnbGNIm2/53ZnzbqL0A59UMy11UHQj9ZM5qS+XJQGkI4Jop0LJoD6H+ILzoTzHiiOiHUvDGPxdPbFB+jKzcKm3VnRrWzUiGxTCC7Yb8XvA7mN97x4IUsRV7sYOQJ73G/ot4JZSwMlkgmJc23PmAerjommGw7jBv2JyPAixAIt3FI31Dt9waL2AHhmfPdMjW3jjZbymAh3ed5vmNlGeUUTotmH4oGixOSh2jx02AYcxxVZFQp2kOXJ9lKVgsn/ACs5+osU1gpy5tzySY0lnBPHzlseSM/4MQYfUFkgHC66Zh8LZI765LmGGwlzrnmui4A+zbcEkqOnjleGGMhEYtwVX2xgbYEaqx4m7LIqq49Ccrm9kbo03eDpGwX6BD2SetesUWwD70EPbL66RYuhaInKMep3vrqh1vJE8wv9Y5a4pHuNHNMsZr9yoqWWz+MTEdnSOKR4rWb9+rRcrTcyjSSwyEN3m3U1H2ISllsw80ThVQHkjlknaCqZNDCXuNk7w+MsFiclPQUzGsvxWVNM7c3goS3kVqwGtlu6wUezdQRX04/icD3scFIIMrr3AKQiridyeL+hU4muyFlFuJ2WkPoHsRr25oCnPLkPYj3OXosmjSaL6Q5WcOberrGfcSq7O3deRrkCMsuOd+PBW2J+SqO1mIR05G9m5192MakcSOQ7VksmbAcXxBsETpH8NB+s46ALklZily57hcklxN9SSrFtRWuqDm4Na3Rlic+ZPEqi19t4tJyHDmSMjfvTV8i38Az8Qfc5658Fn5Qfxse5CPa78WWzYSeICp2QnVm5qzwACHmlJ1K8mYRxv2BbU1PvEC+vUUrkFRNTG/gCimTi2eR5Ky0dBUBnk07nNcMrtLgcrAtLc+4qt4lSmKQscxwec90gtOfURdJY9Hm+HENbfPXs4oyTIXtovcMoyxu87Jztb8ByUWISkn+Hh19anKVsKVCsneldnu3vy48EYyPNx18hhv5vch5mg7uX0hc8+pN8MbvtmbbPo7tt/DwWbwYEYpqeTdN1Cw5LR90phm6uvorRh9M18Yvx1VCgfZ1yrNhmLfNaDxzUuSFmLXFhwY24RtJU7jFHA+7RdSTNFlz9S3FdkEdW57tVHiTC4ElQdNu3UlRU3YmejU4vJffg/b+YQ9s3r5F4pdhG/mMPbL656xdC0Ts5NtJEXVdQ4cJ5h/3XJViEYTXHZwyoqufxifL61yRuqL5lSp3Y+yCM2TPAYhdxQDfKAATXC4CwE8CjN4GirYXTVJubnIHRWKPEm9HYqt0dNvOtw1TGqpCBlouadNi6JiQ7TRE4L5Ezb53cAPFA4e3mmlM3y2Hk9v8AcEvF+oo8xs6TA/TnYIyTgllM4akgADO+gF1I/Ew4jcGVvnOyB/lHFevRyohx/GhTtAHlSOvuN9pHJUTEKOpqDvOAaTrJK4Ny6gc7dg4K21AObnvazeyO78825nWyGY2PMiN0nMuybx18SqwWCc2VePZiM5Ple88WxMJudPnO9y53tNRiOskj3SAMwHW3h5Fxc88l13ENqGRggzwxfwxjpZB3NvbiuTbV1TZqvpWOc9rgPKeN1xsC0kjhpdaWjRKwZTz9C2ZIb5ZoiLDifKed1tzbi51uIHJEtc1mTG269XHtKnY9EMVO7V3k+lEtfb5uXXxQ75hxK1EwOhCVsIwa5u5q4SXuHBzhlyI9t08oKkvo5g4lxa+Mgk3NjlqeGSqwcn+yw33PhJA6RoAubC4c0jM96VrAfQsfQue8bvNNqjByG3twVm/JIgduuFiLHPXmtcQmFrLjnKVmObV9Pugm2hR2H18EJLn7z3EZNaQG7rhnvHnpkiccozuONsrXKSw4ZJIGlrSbgHIXJHYMzqunjl2jYUhtNHBKwvp95pbm6N3lEji4HkEA4XW4gMIINw5wLd35psRY7w5ZLenhJCMmZoHEYTKgaL5IV8Buiqd243tSPI0UWmhxLgToiq3EBbJUgV2acUj7gX4qcopFIPI0gl37KXEjugLShYGlaYnEXu6lJyH5VaOqbCH8xh+s9a9Ytdgm2oYfrfXPWLpWiDOMY7Sk1lYeHxio9a5LHsswFXfF4B01SSMjUT+tckeIUANt1R+6u1FKVCqCO9k8gmaGFvFaspWhpJyISGOp+UPag/zN+ksHx7ctkiPj7iBlqhaOMSOHUjaoBpA4ehSlsMw2nIFii21AD225j0pRUPsRY9yZUTRvNJ5g910sVk37S51hJs0C5yIbw7XKahju7jI7Q2+a3qvp3LZ9P0jyL2aPnkZF7uLAeAHH8WdwxhoAaA0DQBexdLBy1bAcSwt72Ho9xklsjug91zp22XPsXifu2mc8uBsQSbA9hyC6xGeaqfwg0V2dK1udwH/7Xea3gtGRpRs5pXUthwPYOr/wq3ilPm13AA3687hverayLfJ7MhySHF6XKx4Zp5aETKnVSyONyfcByAUckh3cijZaQ92fFASNIUWVBpHLZrQR1rYlSMWMERmwCNY2VkfTNa7dDtzeGWZGYvwyuo6ShLiMxbjzsnuIxkQOY3IboyHIZi/44o9QWOdn2kwhxdIQ6xbvhxaARazXu1+boMkVPa6FwapqHMiikLeiia7cAaWuG9uk6/OF+NuK2rY3B1+C4OZruGmR18O9HI3mxw77FJsEiD6eI8QCPBxCeCW6T4E2wfGPoPOXUdPahG+rD7FuLUm464XkE26EzxY3KVvgNrq0XayC2T3Ds1IIQ4JeyTgnFJHZqWf4jdsAYwk3B603+JmwsNEfTSNIATmFjdzgoucnsKdIrcNXY2Rs03k3QuIxAPuFBLJcI4YVJs698H770EJ65fXSLFH8HY/9Ph+t9fIvV1LQCg41VATVDTxnm9Y5IKutIt1JltKR8YqBx6eYj7RyRPfvNN9QuZQXayuNklRVF+mXNCMoA52RWkb80VG/dPIp6rQjlewyiJY+3ijppm38tLDUWdfmocRF81NxyaQyrbXaWlNMRmLI2ubqLFVKkc4vaOCsFdL5ICzVSSNFqmdZwweQOseJNiT3klOhFl4JJgzrxtP8AP8ApCfA+T3Bej6IoyJi2q4g+NzXfNcC09XWFtEcls5oPUgMcqmoBEXM+kHEHrPDxFiqtjLQTlwAHgupbb0dmNlYOO6824/RJ9HguYVkJz4qscolJUyt1jPJI55eKWVMKe1LEulhSyRosTmBexwpoYFr0SWhrDsPbYBO4GggjqSejCd0TCQTwsqehPYXSluVrXADesW+itK4uvZDzzWcLWCKik3ivKlspZAYbJdTjo6tzeEkYd3tNvenNVlmkWLODZIJL6P3D2OyR416CM67Cw4b180omgLRmnc7X7tr5JTOHHJVjONUBiY09zdWOCMdELIZlA46hO6Kh3Wi6jyzspFCelDgTcFNKWpOi2qbAZcFrSgWupudmSJpYATcrU0FwToo+lPuREc7iFkFbOj7Bx2oYhyMvrpFi32GH5lF2y+uesXangDOOY9ORW1IOnxif1rkPDSue6zRfiidp2/nVQ46fGJ/WuUWGYj0MwcdLWIUptq6HqlYA6B3S7pGilr6e+mqKxDEGOlLm6KSGm6S7wdEO0ts0Y2KWuOQKLNG85NzCj6QZjii6bGRGc0XkNI8oLNJDtVpWynuWrJxPNdvFFYhH0dkv7hEtnX9mD8jGecbP7ArF7h6FVtlpN6mhPONnnYrJGb2/lHoXdHRImiciiLhBMRL3G3IW86IyIqmhEkb43HJ48DwPauUYxhvRPdGdW5Ht5rrcRyyVb24wYvb0zB5TRZ4HFvB3cjFgkrOQ1kI3il8kCfVcGqXmO4VCIse3qWjqe9imMsK1dHYIUGwKJ26Vs/FC1jt3XQdWua8nbmhTQPeDu6ISusBQM2tJO8XEnVH4dNVS7wjc1rb/OdqMtAm2CbGh+7dxJI0Fha2pLjkB1pj8RYT0NMfkmkh9Rwc76TYb6/zLlnyJopSK/Bh5L7F7p5G5kuv0bDwy4lHbSUhNM9/FpY6/Ybe1WqgoY42brRYecniSeJQu0zAKOYDi32hcb8lykktGI5I96Np5tafEXSqKK0ljonGGsLqeE84o/7ApBRi91y/dcW0E2FMLBSPGVlNEw3sscLGyFu7HiyuTsJdZF01LYI+aBpN1DUwutkq9vkAvazNEPcAFA/yBnqgfj/NOlegWdi2I/QovrPWvWLTYR16GE/5nrXrF1xughtbgdM4vLqeF13Em8UZuSSSTcZlDu2cpDrS0/2MX3VixWRvR5/w1R2/RKf7GL7qnpsCpWizaaADqijHoCxYlkaJF/w7SX/Raf7GL7q1ds1RnWkpz9TF91eLEwDek2dpGm7aWnaeqGIehqnqcDpnfOp4T2xRn0hYsSv9Rloa0dFG1jQ2NjQAAAGtAAtkAAEU2Fv6o8AsWKwpt0Y5DwC23BbQeCxYgExrByHgti0WtbLksWLBEMuD051gi+zZ7lD+Q6b93h+yj9yxYnEMOB037vD9lH7lqcCpf3aD7KP3L1YsAiOz9J+6wfYx/dUsGBUwOVNAOyKMexYsWCjeXCKfoy3oIt05FvRssRcmxFlKzCIAABBEABkBGwAdgsvVi55bGNvyZD+xj/oZ7lDLhEBNjBEe2Nh9ixYpRS7GJIsJgDQBDEAAAAI2AAW0AsthhcP7GP8AoZ7lixK0rCbDDYf2Uf8AQ33LU4XB+xi/oZ7lixOkjGowmD9jF9mz3Lc4ZD+xj/oZ7l4sWaRgWXBKY608J+qj9ygds9SfusH2Mf3VixOkBj7DaSNkbWsYxrRezWtDQLkk2AFtSsWLFVGP/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9032"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0" name="Content Placeholder 2"/>
          <p:cNvSpPr>
            <a:spLocks noGrp="1"/>
          </p:cNvSpPr>
          <p:nvPr>
            <p:ph idx="1"/>
          </p:nvPr>
        </p:nvSpPr>
        <p:spPr>
          <a:xfrm>
            <a:off x="266700" y="1524000"/>
            <a:ext cx="8610600" cy="5029200"/>
          </a:xfrm>
        </p:spPr>
        <p:txBody>
          <a:bodyPr>
            <a:normAutofit lnSpcReduction="10000"/>
          </a:bodyPr>
          <a:lstStyle/>
          <a:p>
            <a:r>
              <a:rPr lang="en-US" dirty="0"/>
              <a:t>Speed profile, acceleration/deceleration profile, reaction to yellow signal, gap acceptance behaviors, </a:t>
            </a:r>
            <a:r>
              <a:rPr lang="en-US" dirty="0" smtClean="0"/>
              <a:t>need </a:t>
            </a:r>
            <a:r>
              <a:rPr lang="en-US" dirty="0"/>
              <a:t>to be calibrated separately for different vehicle types. As they make substantial impact </a:t>
            </a:r>
            <a:r>
              <a:rPr lang="en-US" dirty="0" smtClean="0"/>
              <a:t>on </a:t>
            </a:r>
            <a:r>
              <a:rPr lang="en-US" dirty="0"/>
              <a:t>most performance measures. </a:t>
            </a:r>
            <a:endParaRPr lang="en-US" dirty="0" smtClean="0"/>
          </a:p>
          <a:p>
            <a:endParaRPr lang="en-US" dirty="0"/>
          </a:p>
          <a:p>
            <a:r>
              <a:rPr lang="en-US" dirty="0"/>
              <a:t>Gap acceptance will also consider follow-up headway in addition to critical headway. </a:t>
            </a:r>
            <a:endParaRPr lang="en-US" dirty="0" smtClean="0"/>
          </a:p>
          <a:p>
            <a:pPr lvl="1"/>
            <a:endParaRPr lang="en-US" dirty="0" smtClean="0"/>
          </a:p>
          <a:p>
            <a:pPr marL="365760" lvl="1" indent="-256032">
              <a:buClr>
                <a:schemeClr val="accent3"/>
              </a:buClr>
              <a:buFont typeface="Georgia"/>
              <a:buChar char="•"/>
            </a:pPr>
            <a:r>
              <a:rPr lang="en-US" sz="2800" dirty="0">
                <a:solidFill>
                  <a:schemeClr val="tx1"/>
                </a:solidFill>
              </a:rPr>
              <a:t>Different queue measurements (average queue length or 95th percentile queue length) for different facilities modeled. </a:t>
            </a:r>
          </a:p>
          <a:p>
            <a:pPr lvl="1"/>
            <a:endParaRPr lang="en-US" dirty="0"/>
          </a:p>
          <a:p>
            <a:pPr lvl="1"/>
            <a:endParaRPr lang="en-US" dirty="0" smtClean="0"/>
          </a:p>
          <a:p>
            <a:pPr lvl="2"/>
            <a:endParaRPr lang="en-US" dirty="0"/>
          </a:p>
          <a:p>
            <a:pPr marL="411480" lvl="1" indent="0">
              <a:buNone/>
            </a:pPr>
            <a:endParaRPr lang="en-US" dirty="0" smtClean="0"/>
          </a:p>
          <a:p>
            <a:pPr lvl="1"/>
            <a:endParaRPr lang="en-US" dirty="0" smtClean="0"/>
          </a:p>
          <a:p>
            <a:pPr marL="411480" lvl="1" indent="0">
              <a:buNone/>
            </a:pPr>
            <a:endParaRPr lang="en-US" dirty="0"/>
          </a:p>
          <a:p>
            <a:pPr lvl="1"/>
            <a:endParaRPr lang="en-US" sz="2400" dirty="0" smtClean="0"/>
          </a:p>
          <a:p>
            <a:endParaRPr lang="en-US" sz="2400" b="1" dirty="0" smtClean="0"/>
          </a:p>
          <a:p>
            <a:endParaRPr lang="en-US" sz="2400" b="1" dirty="0" smtClean="0"/>
          </a:p>
          <a:p>
            <a:endParaRPr lang="en-US" sz="2400" b="1" dirty="0" smtClean="0"/>
          </a:p>
          <a:p>
            <a:endParaRPr lang="en-US" sz="2600" dirty="0" smtClean="0"/>
          </a:p>
          <a:p>
            <a:endParaRPr lang="en-US" sz="2600" dirty="0" smtClean="0"/>
          </a:p>
          <a:p>
            <a:endParaRPr lang="en-US" sz="2600" dirty="0" smtClean="0"/>
          </a:p>
          <a:p>
            <a:endParaRPr lang="en-US" sz="2600" dirty="0" smtClean="0"/>
          </a:p>
          <a:p>
            <a:endParaRPr lang="en-US" sz="2600" dirty="0" smtClean="0"/>
          </a:p>
          <a:p>
            <a:endParaRPr lang="en-US" sz="2600" dirty="0" smtClean="0"/>
          </a:p>
          <a:p>
            <a:pPr lvl="1"/>
            <a:endParaRPr lang="en-US" sz="2400" dirty="0" smtClean="0"/>
          </a:p>
          <a:p>
            <a:pPr marL="365760" lvl="1" indent="-256032">
              <a:buClr>
                <a:schemeClr val="accent3"/>
              </a:buClr>
              <a:buFont typeface="Georgia"/>
              <a:buChar char="•"/>
            </a:pPr>
            <a:endParaRPr lang="en-US" dirty="0" smtClean="0">
              <a:solidFill>
                <a:schemeClr val="tx1"/>
              </a:solidFill>
            </a:endParaRPr>
          </a:p>
        </p:txBody>
      </p:sp>
    </p:spTree>
    <p:extLst>
      <p:ext uri="{BB962C8B-B14F-4D97-AF65-F5344CB8AC3E}">
        <p14:creationId xmlns:p14="http://schemas.microsoft.com/office/powerpoint/2010/main" val="29442451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28" name="Rectangle 3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68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8860" name="Rectangle 1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192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601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602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602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7045"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26980" name="AutoShape 4" descr="data:image/jpeg;base64,/9j/4AAQSkZJRgABAQAAAQABAAD/2wCEAAkGBxQTEhUUExQWFRQVFhQVFhQXFxQVFRUUFxQWFhQVFBQYHCggGBolHBQUITEhJSkrLi4uFx8zODMsNygtLisBCgoKDg0OGxAQGywkICQsLCwsLCwsLCwsLCwsLCwsLCwsLCwsLCwsLCwsNiwsLCwsLCwsNywsLCw3LDIrNzcrN//AABEIAMIBAwMBIgACEQEDEQH/xAAcAAACAgMBAQAAAAAAAAAAAAAEBQMGAAIHAQj/xABMEAABAwIDBAUGCQoEBQUAAAABAAIDBBEFITEGEkFRE2FxgZEiobGzwdEHFCMyQoOT0vAVJDRSU1RicpKyM3OiwhaClKPxJURjdOH/xAAaAQADAQEBAQAAAAAAAAAAAAABAgMABAUG/8QAKREAAgICAgIBAwMFAAAAAAAAAAECESExAxIEQVEFEyIyQmEUFWJxkf/aAAwDAQACEQMRAD8AeVOydZJPK51fNGx0sjmtjkmJDC9xa0eUALCwsE5w3ZZsdi+prJSOMlTPb+lrgPFPZPnO/md6SsDknUADXzOYCGucA1v6zuJ7UjbUzbw+VeNNXv8AemuMuydyyslrDcgakE5nTmdUk9jx0Fw1cmfyj9f1ne9GQ1Dzby3f1O96WwNyR8Rtw01PsVYaEkGtqXAfOce8qfDpnF0ly45DUnzIFpujMN1dbktIyDIt42zOnMqVoOpJ8SvIFNu5JgEG+b/S10RhcbjrQJ7cwjS7IHvQGJQvHL0LV6xiMO61E4nPMqQNzUT1jA0sjuZ8SltTM8aOd/UUxmQNQ3JEQoW3+IzMiBZNK3ygLtke3mOBVMo8XqbEmrqD2zy/eVu+EllqUnkWns8oD2rmuH00rxvDRJONhHztpakC3xmft6WT07yDqdoau2VVUfbS/eULqWw8pevob6JXB7Mew7SVdjepqPtpfvIeTaatdkKmoy4iaUf7kBVAh1kdTbrW9qWw0QnH6397qf8AqJvvLIdpasHOrqT9fN95QSEXKClyKIUx3UY/Vu+bV1I+vmH+5BjaGtB/TKr/AKif7yEEvJQb+eaMQyLa3a6qdFY1E9+YlkB8boWHaOrBH51UHtmlP+5LoW3C33ReyXQrdlmj2jqHf+5n+1k+8isPxupLgDUTkE8ZZPekNCwXAKssbGsF+IUJOhmjquykrzSxlznOJ37lziSflHWuT1LFHsbUb1HEee/5pHheKy0YOqHeU7+Y+lQPm08VBV1IEjhf6TvSUHNVXNu5dAhvib7gDmfG3BLujd861rC3sReKPN2NB43tzOgW3RENsdTawy55kqMtlFo0pWfjkjWNJ0/HWoGN5aI2kCohGYRbye8o3DNXdQzQsnzkXhrflHciFmb2FQFSud+AooB+PapYnG7hbsTGIrW7yEU4gi/nUDhwtmeKljzb1IMJPFovXLyN1165Yxq0ISd9yUYgZNSsYgI1QlS6yYyCwSyp0KyFZRvhGj3qSW3K/gQfYue4PUuEQs0ZZDrXStrm3gmHNh9C55g4JAaLW4IuSjsFNgLZd9xvlbgihOA02TTEcI3WXAztmqrHLbI3SSlatGonpYRI83UdbSGN2RyTHDKIucCMiEZjMIDbki6i5DxZUZW5qCUoydyDkanQDGFSmNaRR3CMpo+C1hGtHCCy/UlkrfK709iHyfcl9LFd9u1JYWrPaZ9nBWKGXeKq1RJuyjknW67JzVOaBI7HsOLUUX1nrXrxQfB9ITQQk63l9dIsVUsAK/jGJkTyjlJIPBxUeHYjvysbfVw95Va2hqCamoF9J5vWOROw7S6sZfPdD3f6be1XvApfq8/KNHG3psppbi/C9gBxsNcvBDk3lJPD2Kad5JBOWvsUvZX0TQBGQlCU/NFRnI9hVRD0Z5o7DW+UexAxFMMOy11WYEFxdS9Nhcn8ZLWEreZt8r261gmkhyuDlop4BdqgDLNIC3hf5NusrBCIxbJbKOIZLZzbrGPHnIoQNRblA4WWMC1hyHals6PnN0DM5YBWtpWXheObHDzLm+yUDjnrZdPxUXa4dRVKw8NgsNFy+ZJqFIaGyPaKt3G2KptBEZZMgr1itG2pFh/4UOGbP9BcnNcnFzdYNexpZZCaTom3alOLU8rxctsFc6YMJz0Uu1TAYfIA0QhzMziqZx2pbY2UJCOr2XJvqtYIQdV6F4JWR04RtNHmvOiFlNCbJWxkGudYWCLw+huS7kELuJvhz7ROPaleikMsq9ay8p6k2o6ggAeKUtdvSOPWm+HUhcCtLWSL2dg2CP5jD9b66RerzYKMihhB1Bl9dIsVFVDZOVbRfpdR/nzescn3wbsvPI/9WK3e5w+6q/tBJarqf/sTescnWwuItjdLvWBeGAdYu4H0puwGi5xA3cefPr4qZzrkdTR6SoBI1tt4XBGQHGw4+KmYPKORGQGfZcpbyP6CokYPmoZiJvkrCGRhF4cbu7/YUGHImkOd9M7osCD2KOqrGRNdI82awFzjyAFysc4km2ioPwsYmY4mwA2Mp3nf5bdB3n+1YKKDtftpPVykh7o4gTuRtJblwLrauTfYP4RJIHiGqeXwusA9xLnRHgd45lnPkqBUHPJQMzKDYbPq1k5IuDcHMEaEdS96Qrm3wWbSFzPikrruZ/guJ+c3Ux35jUdVxwXRQSsA1rcRMbd61xex6kvO0IP0R4oyuj3o3t5tPjwVHEg5L0fD4OPli7WUeb5vkcnFJdXhloOMNPDzod9cDw84SDfHWs3wuv8AoOP4OP8AuHKMqobwNuKp+IbNzuddpZbtN/Qn++Oa9EnWpT+mcU92MvqXIgSgwURNBc5xdx3ACB4m57k9GBF7A9jw8EZZbpPV2pcJf4k72Ynzczn5Q7dHexcXkfSeLjg5ROvxvPlyT6yKrVRhgOWfLkUoqqmVzd0NvfjdWbbql3ZGvbo8Z/zD3hJhUBrRkvnOSPSVM9PsVOLZ9wcXSWz4LafBmjMDJMsRrHuNrAAomNo3LHWyp3fyKip19OAclGyNM5qAtdfVatiA1yV1LAUyBgNtE3povkD3qHDmbzrW42T2alDYyAjJluJZKNTUhuSEzoagtNrKfDoxvEdZRtTTg2CSU85I9Tp2w7r0UR/zPWvXik2JZaiiH+Z616xdEaoJyHHIi6rqSOFRP61yVuk3dFYcRiJqqkNz+XnP/dck0dLeQjhdSfJko4rBbKbauMOYZL/4bW2zsHAAE5DqurB/xrS7o3iHEcg66oFTRZ8LJYIBvEW04hNHkWwuDOnN28p75M77FRy/CHENIi7PgAMu9c4qImtbk437UL0xHWqLlJUdJf8ACKPowHtJaPYU8wHaUSt3jZtybN3gSfMOvwXGm1Q4hWf4P3NlqQNd1peByIsB5ynjOwNHbYn3v3LiHwnYh0tdML3Ee7GOrdAv/qLl2qkOZ7l837QTF9VUOP0ppT4yOVQehVO7NS0Md0PKmtBFkggNjPD7tc1zSQ4EEEagjQrs2CYwZomuPztHD+Ia+Oq5Jh8VyFdMBn3CRwcL94//ABM1gVMvAqlz84nna3F3LrtbzKyNrMwudfGr3PWfSvT+lRUpSTPL+rScYxaLB+Ux+ry7tL+3xWsuIZggZcrFIhUrPjK9l8EWeKvIkvS/4OfyhYZ314DO2fUerwXn5TH8WY0I0P8ASlIqV6KlI/H/AMmOvK+Yoa/lEcOvXXha+XarLsnVxOde5Ds2gZWJtnfqVH+Mpns9VfLs7T6FHn8d/alcnov4/lJ8sailkvuO4eKhrWBwB3iQSL8DwVdn2Kl+jIw9R3h7E8bWAOZfn/tKYtrm818pPhhN2z6coE+BWBBFnNOY60A3dBtxVi2ort2bLRzAe+5HsCoVRiO7KSdF58uL83EZywOMVp7C6rNeeIRWJY+HNsEqjqN4WVYxaEWyw7OSjcN9fSi/jBc4g6FC4BBdpyUr4yXZKh0qXWmKnHo5OoprC7fK0qqIOF+KXMdJGbgXHFTf5E5xzaOybHn80i+s9a9YhdhJS6hhPPpfXPXq6ksCHODWCKtqi/Qzz+tcgquW7y9uhRG18V6ibd/bSk/1lQx2EOeq4pNbL+sAoq3ONluywNjqVJQUtwUG1ji834I7GXwL8RhcXZaIORrhkU7AO9mFBU0pJVoyrZztZFkGeSs/wWutXOH/AMT/AO5irlPTEPIVy+D+h3KxruJjePQfYqxaTA1g7HQDVfP20+HFkj3cC9/jvFfQtLlc/jVc/wBq8CEhmZbMucWnkSd5vpXQBHGN27h2p7SR8hZLjTlsm6RYgkEciNVYMPp7p0hGxlhEHFOx5ILuQuocOp8tEZj0fQ0crzbeDfC+WXXe3nRejRQKMTHNUOlq7sab5kA+KimxnyXZ/RPoSOGssAOQsunwuX7cmzl8zh+7FIs3xtbCqVbFcthXL015qPNfgssnxpe/GlWxXda3Fd1p/wCsiK/BZYhVdaabP1PyzTyDj5iqWK7rTbAa6xc6+jfSQPek5vLT45f6G4fDa5Iv+S+Y1jQjY11/pDz5e1BR7WN/WVN2nxHpIw0HiPx5iq41p5r54986jUV/T3eDoQ3zAn+5KJqME3KM2fpd2lYDqbuPa439FltVURAvzXnTmnNjUVisw/U3UdLDui6PxCJ4Nr3BWszPIsrXgT2XDZiLeYOxGzUu67RJtl8S3Ggdyf1k9xeykdTX45EssJL8lo+zTZya0MG+N46hVPaeoeHWGXWjFAX4qzsOx278Titp8p6x69QnweNP5Pg7JPWvWLqWiVnNcTlJq6oH9tMB9o5J6iYtIBTjaKoa2qnbx6aXt/xHJXUtBGeq4v3D5oKp5tzPmhYp/lCeaEkJvmcgpKMgo9ayPWbQxrG2bvBAwvOpRM9RfyTwRVFQb4vyS6WSb2CUUFt5xCe7GkmqaTyeLf8AKVHBGACHKbApQK2EDQ74P2bim4pXJGlXWjrFDx7kNjNLd4dzFu8aeI9Cnpj7FNUN3gWnjx5HgQvSZJHJ9tNmyJmTMGTyGuHJ/A9/pCY4ZgQaBv5nkr/FTNcCJBpqOsWNx3ZjtQtbHAB5BN1kzV7E8FO1oyACq/wmVO7SBnGR7R3N8o+geKt5C5r8Is5lnbGNIm2/53ZnzbqL0A59UMy11UHQj9ZM5qS+XJQGkI4Jop0LJoD6H+ILzoTzHiiOiHUvDGPxdPbFB+jKzcKm3VnRrWzUiGxTCC7Yb8XvA7mN97x4IUsRV7sYOQJ73G/ot4JZSwMlkgmJc23PmAerjommGw7jBv2JyPAixAIt3FI31Dt9waL2AHhmfPdMjW3jjZbymAh3ed5vmNlGeUUTotmH4oGixOSh2jx02AYcxxVZFQp2kOXJ9lKVgsn/ACs5+osU1gpy5tzySY0lnBPHzlseSM/4MQYfUFkgHC66Zh8LZI765LmGGwlzrnmui4A+zbcEkqOnjleGGMhEYtwVX2xgbYEaqx4m7LIqq49Ccrm9kbo03eDpGwX6BD2SetesUWwD70EPbL66RYuhaInKMep3vrqh1vJE8wv9Y5a4pHuNHNMsZr9yoqWWz+MTEdnSOKR4rWb9+rRcrTcyjSSwyEN3m3U1H2ISllsw80ThVQHkjlknaCqZNDCXuNk7w+MsFiclPQUzGsvxWVNM7c3goS3kVqwGtlu6wUezdQRX04/icD3scFIIMrr3AKQiridyeL+hU4muyFlFuJ2WkPoHsRr25oCnPLkPYj3OXosmjSaL6Q5WcOberrGfcSq7O3deRrkCMsuOd+PBW2J+SqO1mIR05G9m5192MakcSOQ7VksmbAcXxBsETpH8NB+s46ALklZily57hcklxN9SSrFtRWuqDm4Na3Rlic+ZPEqi19t4tJyHDmSMjfvTV8i38Az8Qfc5658Fn5Qfxse5CPa78WWzYSeICp2QnVm5qzwACHmlJ1K8mYRxv2BbU1PvEC+vUUrkFRNTG/gCimTi2eR5Ky0dBUBnk07nNcMrtLgcrAtLc+4qt4lSmKQscxwec90gtOfURdJY9Hm+HENbfPXs4oyTIXtovcMoyxu87Jztb8ByUWISkn+Hh19anKVsKVCsneldnu3vy48EYyPNx18hhv5vch5mg7uX0hc8+pN8MbvtmbbPo7tt/DwWbwYEYpqeTdN1Cw5LR90phm6uvorRh9M18Yvx1VCgfZ1yrNhmLfNaDxzUuSFmLXFhwY24RtJU7jFHA+7RdSTNFlz9S3FdkEdW57tVHiTC4ElQdNu3UlRU3YmejU4vJffg/b+YQ9s3r5F4pdhG/mMPbL656xdC0Ts5NtJEXVdQ4cJ5h/3XJViEYTXHZwyoqufxifL61yRuqL5lSp3Y+yCM2TPAYhdxQDfKAATXC4CwE8CjN4GirYXTVJubnIHRWKPEm9HYqt0dNvOtw1TGqpCBlouadNi6JiQ7TRE4L5Ezb53cAPFA4e3mmlM3y2Hk9v8AcEvF+oo8xs6TA/TnYIyTgllM4akgADO+gF1I/Ew4jcGVvnOyB/lHFevRyohx/GhTtAHlSOvuN9pHJUTEKOpqDvOAaTrJK4Ny6gc7dg4K21AObnvazeyO78825nWyGY2PMiN0nMuybx18SqwWCc2VePZiM5Ple88WxMJudPnO9y53tNRiOskj3SAMwHW3h5Fxc88l13ENqGRggzwxfwxjpZB3NvbiuTbV1TZqvpWOc9rgPKeN1xsC0kjhpdaWjRKwZTz9C2ZIb5ZoiLDifKed1tzbi51uIHJEtc1mTG269XHtKnY9EMVO7V3k+lEtfb5uXXxQ75hxK1EwOhCVsIwa5u5q4SXuHBzhlyI9t08oKkvo5g4lxa+Mgk3NjlqeGSqwcn+yw33PhJA6RoAubC4c0jM96VrAfQsfQue8bvNNqjByG3twVm/JIgduuFiLHPXmtcQmFrLjnKVmObV9Pugm2hR2H18EJLn7z3EZNaQG7rhnvHnpkiccozuONsrXKSw4ZJIGlrSbgHIXJHYMzqunjl2jYUhtNHBKwvp95pbm6N3lEji4HkEA4XW4gMIINw5wLd35psRY7w5ZLenhJCMmZoHEYTKgaL5IV8Buiqd243tSPI0UWmhxLgToiq3EBbJUgV2acUj7gX4qcopFIPI0gl37KXEjugLShYGlaYnEXu6lJyH5VaOqbCH8xh+s9a9Ytdgm2oYfrfXPWLpWiDOMY7Sk1lYeHxio9a5LHsswFXfF4B01SSMjUT+tckeIUANt1R+6u1FKVCqCO9k8gmaGFvFaspWhpJyISGOp+UPag/zN+ksHx7ctkiPj7iBlqhaOMSOHUjaoBpA4ehSlsMw2nIFii21AD225j0pRUPsRY9yZUTRvNJ5g910sVk37S51hJs0C5yIbw7XKahju7jI7Q2+a3qvp3LZ9P0jyL2aPnkZF7uLAeAHH8WdwxhoAaA0DQBexdLBy1bAcSwt72Ho9xklsjug91zp22XPsXifu2mc8uBsQSbA9hyC6xGeaqfwg0V2dK1udwH/7Xea3gtGRpRs5pXUthwPYOr/wq3ilPm13AA3687hverayLfJ7MhySHF6XKx4Zp5aETKnVSyONyfcByAUckh3cijZaQ92fFASNIUWVBpHLZrQR1rYlSMWMERmwCNY2VkfTNa7dDtzeGWZGYvwyuo6ShLiMxbjzsnuIxkQOY3IboyHIZi/44o9QWOdn2kwhxdIQ6xbvhxaARazXu1+boMkVPa6FwapqHMiikLeiia7cAaWuG9uk6/OF+NuK2rY3B1+C4OZruGmR18O9HI3mxw77FJsEiD6eI8QCPBxCeCW6T4E2wfGPoPOXUdPahG+rD7FuLUm464XkE26EzxY3KVvgNrq0XayC2T3Ds1IIQ4JeyTgnFJHZqWf4jdsAYwk3B603+JmwsNEfTSNIATmFjdzgoucnsKdIrcNXY2Rs03k3QuIxAPuFBLJcI4YVJs698H770EJ65fXSLFH8HY/9Ph+t9fIvV1LQCg41VATVDTxnm9Y5IKutIt1JltKR8YqBx6eYj7RyRPfvNN9QuZQXayuNklRVF+mXNCMoA52RWkb80VG/dPIp6rQjlewyiJY+3ijppm38tLDUWdfmocRF81NxyaQyrbXaWlNMRmLI2ubqLFVKkc4vaOCsFdL5ICzVSSNFqmdZwweQOseJNiT3klOhFl4JJgzrxtP8AP8ApCfA+T3Bej6IoyJi2q4g+NzXfNcC09XWFtEcls5oPUgMcqmoBEXM+kHEHrPDxFiqtjLQTlwAHgupbb0dmNlYOO6824/RJ9HguYVkJz4qscolJUyt1jPJI55eKWVMKe1LEulhSyRosTmBexwpoYFr0SWhrDsPbYBO4GggjqSejCd0TCQTwsqehPYXSluVrXADesW+itK4uvZDzzWcLWCKik3ivKlspZAYbJdTjo6tzeEkYd3tNvenNVlmkWLODZIJL6P3D2OyR416CM67Cw4b180omgLRmnc7X7tr5JTOHHJVjONUBiY09zdWOCMdELIZlA46hO6Kh3Wi6jyzspFCelDgTcFNKWpOi2qbAZcFrSgWupudmSJpYATcrU0FwToo+lPuREc7iFkFbOj7Bx2oYhyMvrpFi32GH5lF2y+uesXangDOOY9ORW1IOnxif1rkPDSue6zRfiidp2/nVQ46fGJ/WuUWGYj0MwcdLWIUptq6HqlYA6B3S7pGilr6e+mqKxDEGOlLm6KSGm6S7wdEO0ts0Y2KWuOQKLNG85NzCj6QZjii6bGRGc0XkNI8oLNJDtVpWynuWrJxPNdvFFYhH0dkv7hEtnX9mD8jGecbP7ArF7h6FVtlpN6mhPONnnYrJGb2/lHoXdHRImiciiLhBMRL3G3IW86IyIqmhEkb43HJ48DwPauUYxhvRPdGdW5Ht5rrcRyyVb24wYvb0zB5TRZ4HFvB3cjFgkrOQ1kI3il8kCfVcGqXmO4VCIse3qWjqe9imMsK1dHYIUGwKJ26Vs/FC1jt3XQdWua8nbmhTQPeDu6ISusBQM2tJO8XEnVH4dNVS7wjc1rb/OdqMtAm2CbGh+7dxJI0Fha2pLjkB1pj8RYT0NMfkmkh9Rwc76TYb6/zLlnyJopSK/Bh5L7F7p5G5kuv0bDwy4lHbSUhNM9/FpY6/Ybe1WqgoY42brRYecniSeJQu0zAKOYDi32hcb8lykktGI5I96Np5tafEXSqKK0ljonGGsLqeE84o/7ApBRi91y/dcW0E2FMLBSPGVlNEw3sscLGyFu7HiyuTsJdZF01LYI+aBpN1DUwutkq9vkAvazNEPcAFA/yBnqgfj/NOlegWdi2I/QovrPWvWLTYR16GE/5nrXrF1xughtbgdM4vLqeF13Em8UZuSSSTcZlDu2cpDrS0/2MX3VixWRvR5/w1R2/RKf7GL7qnpsCpWizaaADqijHoCxYlkaJF/w7SX/Raf7GL7q1ds1RnWkpz9TF91eLEwDek2dpGm7aWnaeqGIehqnqcDpnfOp4T2xRn0hYsSv9Rloa0dFG1jQ2NjQAAAGtAAtkAAEU2Fv6o8AsWKwpt0Y5DwC23BbQeCxYgExrByHgti0WtbLksWLBEMuD051gi+zZ7lD+Q6b93h+yj9yxYnEMOB037vD9lH7lqcCpf3aD7KP3L1YsAiOz9J+6wfYx/dUsGBUwOVNAOyKMexYsWCjeXCKfoy3oIt05FvRssRcmxFlKzCIAABBEABkBGwAdgsvVi55bGNvyZD+xj/oZ7lDLhEBNjBEe2Nh9ixYpRS7GJIsJgDQBDEAAAAI2AAW0AsthhcP7GP8AoZ7lixK0rCbDDYf2Uf8AQ33LU4XB+xi/oZ7lixOkjGowmD9jF9mz3Lc4ZD+xj/oZ7l4sWaRgWXBKY608J+qj9ygds9SfusH2Mf3VixOkBj7DaSNkbWsYxrRezWtDQLkk2AFtSsWLFVGP/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6982" name="AutoShape 6" descr="data:image/jpeg;base64,/9j/4AAQSkZJRgABAQAAAQABAAD/2wCEAAkGBxQTEhUUExQWFRQVFhQVFhQXFxQVFRUUFxQWFhQVFBQYHCggGBolHBQUITEhJSkrLi4uFx8zODMsNygtLisBCgoKDg0OGxAQGywkICQsLCwsLCwsLCwsLCwsLCwsLCwsLCwsLCwsLCwsNiwsLCwsLCwsNywsLCw3LDIrNzcrN//AABEIAMIBAwMBIgACEQEDEQH/xAAcAAACAgMBAQAAAAAAAAAAAAAEBQMGAAIHAQj/xABMEAABAwIDBAUGCQoEBQUAAAABAAIDBBEFITEGEkFRE2FxgZEiobGzwdEHFCMyQoOT0vAVJDRSU1RicpKyM3OiwhaClKPxJURjdOH/xAAaAQADAQEBAQAAAAAAAAAAAAABAgMABAUG/8QAKREAAgICAgIBAwMFAAAAAAAAAAECESExAxIEQVEFEyIyQmEUFWJxkf/aAAwDAQACEQMRAD8AeVOydZJPK51fNGx0sjmtjkmJDC9xa0eUALCwsE5w3ZZsdi+prJSOMlTPb+lrgPFPZPnO/md6SsDknUADXzOYCGucA1v6zuJ7UjbUzbw+VeNNXv8AemuMuydyyslrDcgakE5nTmdUk9jx0Fw1cmfyj9f1ne9GQ1Dzby3f1O96WwNyR8Rtw01PsVYaEkGtqXAfOce8qfDpnF0ly45DUnzIFpujMN1dbktIyDIt42zOnMqVoOpJ8SvIFNu5JgEG+b/S10RhcbjrQJ7cwjS7IHvQGJQvHL0LV6xiMO61E4nPMqQNzUT1jA0sjuZ8SltTM8aOd/UUxmQNQ3JEQoW3+IzMiBZNK3ygLtke3mOBVMo8XqbEmrqD2zy/eVu+EllqUnkWns8oD2rmuH00rxvDRJONhHztpakC3xmft6WT07yDqdoau2VVUfbS/eULqWw8pevob6JXB7Mew7SVdjepqPtpfvIeTaatdkKmoy4iaUf7kBVAh1kdTbrW9qWw0QnH6397qf8AqJvvLIdpasHOrqT9fN95QSEXKClyKIUx3UY/Vu+bV1I+vmH+5BjaGtB/TKr/AKif7yEEvJQb+eaMQyLa3a6qdFY1E9+YlkB8boWHaOrBH51UHtmlP+5LoW3C33ReyXQrdlmj2jqHf+5n+1k+8isPxupLgDUTkE8ZZPekNCwXAKssbGsF+IUJOhmjquykrzSxlznOJ37lziSflHWuT1LFHsbUb1HEee/5pHheKy0YOqHeU7+Y+lQPm08VBV1IEjhf6TvSUHNVXNu5dAhvib7gDmfG3BLujd861rC3sReKPN2NB43tzOgW3RENsdTawy55kqMtlFo0pWfjkjWNJ0/HWoGN5aI2kCohGYRbye8o3DNXdQzQsnzkXhrflHciFmb2FQFSud+AooB+PapYnG7hbsTGIrW7yEU4gi/nUDhwtmeKljzb1IMJPFovXLyN1165Yxq0ISd9yUYgZNSsYgI1QlS6yYyCwSyp0KyFZRvhGj3qSW3K/gQfYue4PUuEQs0ZZDrXStrm3gmHNh9C55g4JAaLW4IuSjsFNgLZd9xvlbgihOA02TTEcI3WXAztmqrHLbI3SSlatGonpYRI83UdbSGN2RyTHDKIucCMiEZjMIDbki6i5DxZUZW5qCUoydyDkanQDGFSmNaRR3CMpo+C1hGtHCCy/UlkrfK709iHyfcl9LFd9u1JYWrPaZ9nBWKGXeKq1RJuyjknW67JzVOaBI7HsOLUUX1nrXrxQfB9ITQQk63l9dIsVUsAK/jGJkTyjlJIPBxUeHYjvysbfVw95Va2hqCamoF9J5vWOROw7S6sZfPdD3f6be1XvApfq8/KNHG3psppbi/C9gBxsNcvBDk3lJPD2Kad5JBOWvsUvZX0TQBGQlCU/NFRnI9hVRD0Z5o7DW+UexAxFMMOy11WYEFxdS9Nhcn8ZLWEreZt8r261gmkhyuDlop4BdqgDLNIC3hf5NusrBCIxbJbKOIZLZzbrGPHnIoQNRblA4WWMC1hyHals6PnN0DM5YBWtpWXheObHDzLm+yUDjnrZdPxUXa4dRVKw8NgsNFy+ZJqFIaGyPaKt3G2KptBEZZMgr1itG2pFh/4UOGbP9BcnNcnFzdYNexpZZCaTom3alOLU8rxctsFc6YMJz0Uu1TAYfIA0QhzMziqZx2pbY2UJCOr2XJvqtYIQdV6F4JWR04RtNHmvOiFlNCbJWxkGudYWCLw+huS7kELuJvhz7ROPaleikMsq9ay8p6k2o6ggAeKUtdvSOPWm+HUhcCtLWSL2dg2CP5jD9b66RerzYKMihhB1Bl9dIsVFVDZOVbRfpdR/nzescn3wbsvPI/9WK3e5w+6q/tBJarqf/sTescnWwuItjdLvWBeGAdYu4H0puwGi5xA3cefPr4qZzrkdTR6SoBI1tt4XBGQHGw4+KmYPKORGQGfZcpbyP6CokYPmoZiJvkrCGRhF4cbu7/YUGHImkOd9M7osCD2KOqrGRNdI82awFzjyAFysc4km2ioPwsYmY4mwA2Mp3nf5bdB3n+1YKKDtftpPVykh7o4gTuRtJblwLrauTfYP4RJIHiGqeXwusA9xLnRHgd45lnPkqBUHPJQMzKDYbPq1k5IuDcHMEaEdS96Qrm3wWbSFzPikrruZ/guJ+c3Ux35jUdVxwXRQSsA1rcRMbd61xex6kvO0IP0R4oyuj3o3t5tPjwVHEg5L0fD4OPli7WUeb5vkcnFJdXhloOMNPDzod9cDw84SDfHWs3wuv8AoOP4OP8AuHKMqobwNuKp+IbNzuddpZbtN/Qn++Oa9EnWpT+mcU92MvqXIgSgwURNBc5xdx3ACB4m57k9GBF7A9jw8EZZbpPV2pcJf4k72Ynzczn5Q7dHexcXkfSeLjg5ROvxvPlyT6yKrVRhgOWfLkUoqqmVzd0NvfjdWbbql3ZGvbo8Z/zD3hJhUBrRkvnOSPSVM9PsVOLZ9wcXSWz4LafBmjMDJMsRrHuNrAAomNo3LHWyp3fyKip19OAclGyNM5qAtdfVatiA1yV1LAUyBgNtE3povkD3qHDmbzrW42T2alDYyAjJluJZKNTUhuSEzoagtNrKfDoxvEdZRtTTg2CSU85I9Tp2w7r0UR/zPWvXik2JZaiiH+Z616xdEaoJyHHIi6rqSOFRP61yVuk3dFYcRiJqqkNz+XnP/dck0dLeQjhdSfJko4rBbKbauMOYZL/4bW2zsHAAE5DqurB/xrS7o3iHEcg66oFTRZ8LJYIBvEW04hNHkWwuDOnN28p75M77FRy/CHENIi7PgAMu9c4qImtbk437UL0xHWqLlJUdJf8ACKPowHtJaPYU8wHaUSt3jZtybN3gSfMOvwXGm1Q4hWf4P3NlqQNd1peByIsB5ynjOwNHbYn3v3LiHwnYh0tdML3Ee7GOrdAv/qLl2qkOZ7l837QTF9VUOP0ppT4yOVQehVO7NS0Md0PKmtBFkggNjPD7tc1zSQ4EEEagjQrs2CYwZomuPztHD+Ia+Oq5Jh8VyFdMBn3CRwcL94//ABM1gVMvAqlz84nna3F3LrtbzKyNrMwudfGr3PWfSvT+lRUpSTPL+rScYxaLB+Ux+ry7tL+3xWsuIZggZcrFIhUrPjK9l8EWeKvIkvS/4OfyhYZ314DO2fUerwXn5TH8WY0I0P8ASlIqV6KlI/H/AMmOvK+Yoa/lEcOvXXha+XarLsnVxOde5Ds2gZWJtnfqVH+Mpns9VfLs7T6FHn8d/alcnov4/lJ8sailkvuO4eKhrWBwB3iQSL8DwVdn2Kl+jIw9R3h7E8bWAOZfn/tKYtrm818pPhhN2z6coE+BWBBFnNOY60A3dBtxVi2ort2bLRzAe+5HsCoVRiO7KSdF58uL83EZywOMVp7C6rNeeIRWJY+HNsEqjqN4WVYxaEWyw7OSjcN9fSi/jBc4g6FC4BBdpyUr4yXZKh0qXWmKnHo5OoprC7fK0qqIOF+KXMdJGbgXHFTf5E5xzaOybHn80i+s9a9YhdhJS6hhPPpfXPXq6ksCHODWCKtqi/Qzz+tcgquW7y9uhRG18V6ibd/bSk/1lQx2EOeq4pNbL+sAoq3ONluywNjqVJQUtwUG1ji834I7GXwL8RhcXZaIORrhkU7AO9mFBU0pJVoyrZztZFkGeSs/wWutXOH/AMT/AO5irlPTEPIVy+D+h3KxruJjePQfYqxaTA1g7HQDVfP20+HFkj3cC9/jvFfQtLlc/jVc/wBq8CEhmZbMucWnkSd5vpXQBHGN27h2p7SR8hZLjTlsm6RYgkEciNVYMPp7p0hGxlhEHFOx5ILuQuocOp8tEZj0fQ0crzbeDfC+WXXe3nRejRQKMTHNUOlq7sab5kA+KimxnyXZ/RPoSOGssAOQsunwuX7cmzl8zh+7FIs3xtbCqVbFcthXL015qPNfgssnxpe/GlWxXda3Fd1p/wCsiK/BZYhVdaabP1PyzTyDj5iqWK7rTbAa6xc6+jfSQPek5vLT45f6G4fDa5Iv+S+Y1jQjY11/pDz5e1BR7WN/WVN2nxHpIw0HiPx5iq41p5r54986jUV/T3eDoQ3zAn+5KJqME3KM2fpd2lYDqbuPa439FltVURAvzXnTmnNjUVisw/U3UdLDui6PxCJ4Nr3BWszPIsrXgT2XDZiLeYOxGzUu67RJtl8S3Ggdyf1k9xeykdTX45EssJL8lo+zTZya0MG+N46hVPaeoeHWGXWjFAX4qzsOx278Titp8p6x69QnweNP5Pg7JPWvWLqWiVnNcTlJq6oH9tMB9o5J6iYtIBTjaKoa2qnbx6aXt/xHJXUtBGeq4v3D5oKp5tzPmhYp/lCeaEkJvmcgpKMgo9ayPWbQxrG2bvBAwvOpRM9RfyTwRVFQb4vyS6WSb2CUUFt5xCe7GkmqaTyeLf8AKVHBGACHKbApQK2EDQ74P2bim4pXJGlXWjrFDx7kNjNLd4dzFu8aeI9Cnpj7FNUN3gWnjx5HgQvSZJHJ9tNmyJmTMGTyGuHJ/A9/pCY4ZgQaBv5nkr/FTNcCJBpqOsWNx3ZjtQtbHAB5BN1kzV7E8FO1oyACq/wmVO7SBnGR7R3N8o+geKt5C5r8Is5lnbGNIm2/53ZnzbqL0A59UMy11UHQj9ZM5qS+XJQGkI4Jop0LJoD6H+ILzoTzHiiOiHUvDGPxdPbFB+jKzcKm3VnRrWzUiGxTCC7Yb8XvA7mN97x4IUsRV7sYOQJ73G/ot4JZSwMlkgmJc23PmAerjommGw7jBv2JyPAixAIt3FI31Dt9waL2AHhmfPdMjW3jjZbymAh3ed5vmNlGeUUTotmH4oGixOSh2jx02AYcxxVZFQp2kOXJ9lKVgsn/ACs5+osU1gpy5tzySY0lnBPHzlseSM/4MQYfUFkgHC66Zh8LZI765LmGGwlzrnmui4A+zbcEkqOnjleGGMhEYtwVX2xgbYEaqx4m7LIqq49Ccrm9kbo03eDpGwX6BD2SetesUWwD70EPbL66RYuhaInKMep3vrqh1vJE8wv9Y5a4pHuNHNMsZr9yoqWWz+MTEdnSOKR4rWb9+rRcrTcyjSSwyEN3m3U1H2ISllsw80ThVQHkjlknaCqZNDCXuNk7w+MsFiclPQUzGsvxWVNM7c3goS3kVqwGtlu6wUezdQRX04/icD3scFIIMrr3AKQiridyeL+hU4muyFlFuJ2WkPoHsRr25oCnPLkPYj3OXosmjSaL6Q5WcOberrGfcSq7O3deRrkCMsuOd+PBW2J+SqO1mIR05G9m5192MakcSOQ7VksmbAcXxBsETpH8NB+s46ALklZily57hcklxN9SSrFtRWuqDm4Na3Rlic+ZPEqi19t4tJyHDmSMjfvTV8i38Az8Qfc5658Fn5Qfxse5CPa78WWzYSeICp2QnVm5qzwACHmlJ1K8mYRxv2BbU1PvEC+vUUrkFRNTG/gCimTi2eR5Ky0dBUBnk07nNcMrtLgcrAtLc+4qt4lSmKQscxwec90gtOfURdJY9Hm+HENbfPXs4oyTIXtovcMoyxu87Jztb8ByUWISkn+Hh19anKVsKVCsneldnu3vy48EYyPNx18hhv5vch5mg7uX0hc8+pN8MbvtmbbPo7tt/DwWbwYEYpqeTdN1Cw5LR90phm6uvorRh9M18Yvx1VCgfZ1yrNhmLfNaDxzUuSFmLXFhwY24RtJU7jFHA+7RdSTNFlz9S3FdkEdW57tVHiTC4ElQdNu3UlRU3YmejU4vJffg/b+YQ9s3r5F4pdhG/mMPbL656xdC0Ts5NtJEXVdQ4cJ5h/3XJViEYTXHZwyoqufxifL61yRuqL5lSp3Y+yCM2TPAYhdxQDfKAATXC4CwE8CjN4GirYXTVJubnIHRWKPEm9HYqt0dNvOtw1TGqpCBlouadNi6JiQ7TRE4L5Ezb53cAPFA4e3mmlM3y2Hk9v8AcEvF+oo8xs6TA/TnYIyTgllM4akgADO+gF1I/Ew4jcGVvnOyB/lHFevRyohx/GhTtAHlSOvuN9pHJUTEKOpqDvOAaTrJK4Ny6gc7dg4K21AObnvazeyO78825nWyGY2PMiN0nMuybx18SqwWCc2VePZiM5Ple88WxMJudPnO9y53tNRiOskj3SAMwHW3h5Fxc88l13ENqGRggzwxfwxjpZB3NvbiuTbV1TZqvpWOc9rgPKeN1xsC0kjhpdaWjRKwZTz9C2ZIb5ZoiLDifKed1tzbi51uIHJEtc1mTG269XHtKnY9EMVO7V3k+lEtfb5uXXxQ75hxK1EwOhCVsIwa5u5q4SXuHBzhlyI9t08oKkvo5g4lxa+Mgk3NjlqeGSqwcn+yw33PhJA6RoAubC4c0jM96VrAfQsfQue8bvNNqjByG3twVm/JIgduuFiLHPXmtcQmFrLjnKVmObV9Pugm2hR2H18EJLn7z3EZNaQG7rhnvHnpkiccozuONsrXKSw4ZJIGlrSbgHIXJHYMzqunjl2jYUhtNHBKwvp95pbm6N3lEji4HkEA4XW4gMIINw5wLd35psRY7w5ZLenhJCMmZoHEYTKgaL5IV8Buiqd243tSPI0UWmhxLgToiq3EBbJUgV2acUj7gX4qcopFIPI0gl37KXEjugLShYGlaYnEXu6lJyH5VaOqbCH8xh+s9a9Ytdgm2oYfrfXPWLpWiDOMY7Sk1lYeHxio9a5LHsswFXfF4B01SSMjUT+tckeIUANt1R+6u1FKVCqCO9k8gmaGFvFaspWhpJyISGOp+UPag/zN+ksHx7ctkiPj7iBlqhaOMSOHUjaoBpA4ehSlsMw2nIFii21AD225j0pRUPsRY9yZUTRvNJ5g910sVk37S51hJs0C5yIbw7XKahju7jI7Q2+a3qvp3LZ9P0jyL2aPnkZF7uLAeAHH8WdwxhoAaA0DQBexdLBy1bAcSwt72Ho9xklsjug91zp22XPsXifu2mc8uBsQSbA9hyC6xGeaqfwg0V2dK1udwH/7Xea3gtGRpRs5pXUthwPYOr/wq3ilPm13AA3687hverayLfJ7MhySHF6XKx4Zp5aETKnVSyONyfcByAUckh3cijZaQ92fFASNIUWVBpHLZrQR1rYlSMWMERmwCNY2VkfTNa7dDtzeGWZGYvwyuo6ShLiMxbjzsnuIxkQOY3IboyHIZi/44o9QWOdn2kwhxdIQ6xbvhxaARazXu1+boMkVPa6FwapqHMiikLeiia7cAaWuG9uk6/OF+NuK2rY3B1+C4OZruGmR18O9HI3mxw77FJsEiD6eI8QCPBxCeCW6T4E2wfGPoPOXUdPahG+rD7FuLUm464XkE26EzxY3KVvgNrq0XayC2T3Ds1IIQ4JeyTgnFJHZqWf4jdsAYwk3B603+JmwsNEfTSNIATmFjdzgoucnsKdIrcNXY2Rs03k3QuIxAPuFBLJcI4YVJs698H770EJ65fXSLFH8HY/9Ph+t9fIvV1LQCg41VATVDTxnm9Y5IKutIt1JltKR8YqBx6eYj7RyRPfvNN9QuZQXayuNklRVF+mXNCMoA52RWkb80VG/dPIp6rQjlewyiJY+3ijppm38tLDUWdfmocRF81NxyaQyrbXaWlNMRmLI2ubqLFVKkc4vaOCsFdL5ICzVSSNFqmdZwweQOseJNiT3klOhFl4JJgzrxtP8AP8ApCfA+T3Bej6IoyJi2q4g+NzXfNcC09XWFtEcls5oPUgMcqmoBEXM+kHEHrPDxFiqtjLQTlwAHgupbb0dmNlYOO6824/RJ9HguYVkJz4qscolJUyt1jPJI55eKWVMKe1LEulhSyRosTmBexwpoYFr0SWhrDsPbYBO4GggjqSejCd0TCQTwsqehPYXSluVrXADesW+itK4uvZDzzWcLWCKik3ivKlspZAYbJdTjo6tzeEkYd3tNvenNVlmkWLODZIJL6P3D2OyR416CM67Cw4b180omgLRmnc7X7tr5JTOHHJVjONUBiY09zdWOCMdELIZlA46hO6Kh3Wi6jyzspFCelDgTcFNKWpOi2qbAZcFrSgWupudmSJpYATcrU0FwToo+lPuREc7iFkFbOj7Bx2oYhyMvrpFi32GH5lF2y+uesXangDOOY9ORW1IOnxif1rkPDSue6zRfiidp2/nVQ46fGJ/WuUWGYj0MwcdLWIUptq6HqlYA6B3S7pGilr6e+mqKxDEGOlLm6KSGm6S7wdEO0ts0Y2KWuOQKLNG85NzCj6QZjii6bGRGc0XkNI8oLNJDtVpWynuWrJxPNdvFFYhH0dkv7hEtnX9mD8jGecbP7ArF7h6FVtlpN6mhPONnnYrJGb2/lHoXdHRImiciiLhBMRL3G3IW86IyIqmhEkb43HJ48DwPauUYxhvRPdGdW5Ht5rrcRyyVb24wYvb0zB5TRZ4HFvB3cjFgkrOQ1kI3il8kCfVcGqXmO4VCIse3qWjqe9imMsK1dHYIUGwKJ26Vs/FC1jt3XQdWua8nbmhTQPeDu6ISusBQM2tJO8XEnVH4dNVS7wjc1rb/OdqMtAm2CbGh+7dxJI0Fha2pLjkB1pj8RYT0NMfkmkh9Rwc76TYb6/zLlnyJopSK/Bh5L7F7p5G5kuv0bDwy4lHbSUhNM9/FpY6/Ybe1WqgoY42brRYecniSeJQu0zAKOYDi32hcb8lykktGI5I96Np5tafEXSqKK0ljonGGsLqeE84o/7ApBRi91y/dcW0E2FMLBSPGVlNEw3sscLGyFu7HiyuTsJdZF01LYI+aBpN1DUwutkq9vkAvazNEPcAFA/yBnqgfj/NOlegWdi2I/QovrPWvWLTYR16GE/5nrXrF1xughtbgdM4vLqeF13Em8UZuSSSTcZlDu2cpDrS0/2MX3VixWRvR5/w1R2/RKf7GL7qnpsCpWizaaADqijHoCxYlkaJF/w7SX/Raf7GL7q1ds1RnWkpz9TF91eLEwDek2dpGm7aWnaeqGIehqnqcDpnfOp4T2xRn0hYsSv9Rloa0dFG1jQ2NjQAAAGtAAtkAAEU2Fv6o8AsWKwpt0Y5DwC23BbQeCxYgExrByHgti0WtbLksWLBEMuD051gi+zZ7lD+Q6b93h+yj9yxYnEMOB037vD9lH7lqcCpf3aD7KP3L1YsAiOz9J+6wfYx/dUsGBUwOVNAOyKMexYsWCjeXCKfoy3oIt05FvRssRcmxFlKzCIAABBEABkBGwAdgsvVi55bGNvyZD+xj/oZ7lDLhEBNjBEe2Nh9ixYpRS7GJIsJgDQBDEAAAAI2AAW0AsthhcP7GP8AoZ7lixK0rCbDDYf2Uf8AQ33LU4XB+xi/oZ7lixOkjGowmD9jF9mz3Lc4ZD+xj/oZ7l4sWaRgWXBKY608J+qj9ygds9SfusH2Mf3VixOkBj7DaSNkbWsYxrRezWtDQLkk2AFtSsWLFVGP/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6984" name="AutoShape 8" descr="data:image/jpeg;base64,/9j/4AAQSkZJRgABAQAAAQABAAD/2wCEAAkGBxQTEhUUExQWFRQVFhQVFhQXFxQVFRUUFxQWFhQVFBQYHCggGBolHBQUITEhJSkrLi4uFx8zODMsNygtLisBCgoKDg0OGxAQGywkICQsLCwsLCwsLCwsLCwsLCwsLCwsLCwsLCwsLCwsNiwsLCwsLCwsNywsLCw3LDIrNzcrN//AABEIAMIBAwMBIgACEQEDEQH/xAAcAAACAgMBAQAAAAAAAAAAAAAEBQMGAAIHAQj/xABMEAABAwIDBAUGCQoEBQUAAAABAAIDBBEFITEGEkFRE2FxgZEiobGzwdEHFCMyQoOT0vAVJDRSU1RicpKyM3OiwhaClKPxJURjdOH/xAAaAQADAQEBAQAAAAAAAAAAAAABAgMABAUG/8QAKREAAgICAgIBAwMFAAAAAAAAAAECESExAxIEQVEFEyIyQmEUFWJxkf/aAAwDAQACEQMRAD8AeVOydZJPK51fNGx0sjmtjkmJDC9xa0eUALCwsE5w3ZZsdi+prJSOMlTPb+lrgPFPZPnO/md6SsDknUADXzOYCGucA1v6zuJ7UjbUzbw+VeNNXv8AemuMuydyyslrDcgakE5nTmdUk9jx0Fw1cmfyj9f1ne9GQ1Dzby3f1O96WwNyR8Rtw01PsVYaEkGtqXAfOce8qfDpnF0ly45DUnzIFpujMN1dbktIyDIt42zOnMqVoOpJ8SvIFNu5JgEG+b/S10RhcbjrQJ7cwjS7IHvQGJQvHL0LV6xiMO61E4nPMqQNzUT1jA0sjuZ8SltTM8aOd/UUxmQNQ3JEQoW3+IzMiBZNK3ygLtke3mOBVMo8XqbEmrqD2zy/eVu+EllqUnkWns8oD2rmuH00rxvDRJONhHztpakC3xmft6WT07yDqdoau2VVUfbS/eULqWw8pevob6JXB7Mew7SVdjepqPtpfvIeTaatdkKmoy4iaUf7kBVAh1kdTbrW9qWw0QnH6397qf8AqJvvLIdpasHOrqT9fN95QSEXKClyKIUx3UY/Vu+bV1I+vmH+5BjaGtB/TKr/AKif7yEEvJQb+eaMQyLa3a6qdFY1E9+YlkB8boWHaOrBH51UHtmlP+5LoW3C33ReyXQrdlmj2jqHf+5n+1k+8isPxupLgDUTkE8ZZPekNCwXAKssbGsF+IUJOhmjquykrzSxlznOJ37lziSflHWuT1LFHsbUb1HEee/5pHheKy0YOqHeU7+Y+lQPm08VBV1IEjhf6TvSUHNVXNu5dAhvib7gDmfG3BLujd861rC3sReKPN2NB43tzOgW3RENsdTawy55kqMtlFo0pWfjkjWNJ0/HWoGN5aI2kCohGYRbye8o3DNXdQzQsnzkXhrflHciFmb2FQFSud+AooB+PapYnG7hbsTGIrW7yEU4gi/nUDhwtmeKljzb1IMJPFovXLyN1165Yxq0ISd9yUYgZNSsYgI1QlS6yYyCwSyp0KyFZRvhGj3qSW3K/gQfYue4PUuEQs0ZZDrXStrm3gmHNh9C55g4JAaLW4IuSjsFNgLZd9xvlbgihOA02TTEcI3WXAztmqrHLbI3SSlatGonpYRI83UdbSGN2RyTHDKIucCMiEZjMIDbki6i5DxZUZW5qCUoydyDkanQDGFSmNaRR3CMpo+C1hGtHCCy/UlkrfK709iHyfcl9LFd9u1JYWrPaZ9nBWKGXeKq1RJuyjknW67JzVOaBI7HsOLUUX1nrXrxQfB9ITQQk63l9dIsVUsAK/jGJkTyjlJIPBxUeHYjvysbfVw95Va2hqCamoF9J5vWOROw7S6sZfPdD3f6be1XvApfq8/KNHG3psppbi/C9gBxsNcvBDk3lJPD2Kad5JBOWvsUvZX0TQBGQlCU/NFRnI9hVRD0Z5o7DW+UexAxFMMOy11WYEFxdS9Nhcn8ZLWEreZt8r261gmkhyuDlop4BdqgDLNIC3hf5NusrBCIxbJbKOIZLZzbrGPHnIoQNRblA4WWMC1hyHals6PnN0DM5YBWtpWXheObHDzLm+yUDjnrZdPxUXa4dRVKw8NgsNFy+ZJqFIaGyPaKt3G2KptBEZZMgr1itG2pFh/4UOGbP9BcnNcnFzdYNexpZZCaTom3alOLU8rxctsFc6YMJz0Uu1TAYfIA0QhzMziqZx2pbY2UJCOr2XJvqtYIQdV6F4JWR04RtNHmvOiFlNCbJWxkGudYWCLw+huS7kELuJvhz7ROPaleikMsq9ay8p6k2o6ggAeKUtdvSOPWm+HUhcCtLWSL2dg2CP5jD9b66RerzYKMihhB1Bl9dIsVFVDZOVbRfpdR/nzescn3wbsvPI/9WK3e5w+6q/tBJarqf/sTescnWwuItjdLvWBeGAdYu4H0puwGi5xA3cefPr4qZzrkdTR6SoBI1tt4XBGQHGw4+KmYPKORGQGfZcpbyP6CokYPmoZiJvkrCGRhF4cbu7/YUGHImkOd9M7osCD2KOqrGRNdI82awFzjyAFysc4km2ioPwsYmY4mwA2Mp3nf5bdB3n+1YKKDtftpPVykh7o4gTuRtJblwLrauTfYP4RJIHiGqeXwusA9xLnRHgd45lnPkqBUHPJQMzKDYbPq1k5IuDcHMEaEdS96Qrm3wWbSFzPikrruZ/guJ+c3Ux35jUdVxwXRQSsA1rcRMbd61xex6kvO0IP0R4oyuj3o3t5tPjwVHEg5L0fD4OPli7WUeb5vkcnFJdXhloOMNPDzod9cDw84SDfHWs3wuv8AoOP4OP8AuHKMqobwNuKp+IbNzuddpZbtN/Qn++Oa9EnWpT+mcU92MvqXIgSgwURNBc5xdx3ACB4m57k9GBF7A9jw8EZZbpPV2pcJf4k72Ynzczn5Q7dHexcXkfSeLjg5ROvxvPlyT6yKrVRhgOWfLkUoqqmVzd0NvfjdWbbql3ZGvbo8Z/zD3hJhUBrRkvnOSPSVM9PsVOLZ9wcXSWz4LafBmjMDJMsRrHuNrAAomNo3LHWyp3fyKip19OAclGyNM5qAtdfVatiA1yV1LAUyBgNtE3povkD3qHDmbzrW42T2alDYyAjJluJZKNTUhuSEzoagtNrKfDoxvEdZRtTTg2CSU85I9Tp2w7r0UR/zPWvXik2JZaiiH+Z616xdEaoJyHHIi6rqSOFRP61yVuk3dFYcRiJqqkNz+XnP/dck0dLeQjhdSfJko4rBbKbauMOYZL/4bW2zsHAAE5DqurB/xrS7o3iHEcg66oFTRZ8LJYIBvEW04hNHkWwuDOnN28p75M77FRy/CHENIi7PgAMu9c4qImtbk437UL0xHWqLlJUdJf8ACKPowHtJaPYU8wHaUSt3jZtybN3gSfMOvwXGm1Q4hWf4P3NlqQNd1peByIsB5ynjOwNHbYn3v3LiHwnYh0tdML3Ee7GOrdAv/qLl2qkOZ7l837QTF9VUOP0ppT4yOVQehVO7NS0Md0PKmtBFkggNjPD7tc1zSQ4EEEagjQrs2CYwZomuPztHD+Ia+Oq5Jh8VyFdMBn3CRwcL94//ABM1gVMvAqlz84nna3F3LrtbzKyNrMwudfGr3PWfSvT+lRUpSTPL+rScYxaLB+Ux+ry7tL+3xWsuIZggZcrFIhUrPjK9l8EWeKvIkvS/4OfyhYZ314DO2fUerwXn5TH8WY0I0P8ASlIqV6KlI/H/AMmOvK+Yoa/lEcOvXXha+XarLsnVxOde5Ds2gZWJtnfqVH+Mpns9VfLs7T6FHn8d/alcnov4/lJ8sailkvuO4eKhrWBwB3iQSL8DwVdn2Kl+jIw9R3h7E8bWAOZfn/tKYtrm818pPhhN2z6coE+BWBBFnNOY60A3dBtxVi2ort2bLRzAe+5HsCoVRiO7KSdF58uL83EZywOMVp7C6rNeeIRWJY+HNsEqjqN4WVYxaEWyw7OSjcN9fSi/jBc4g6FC4BBdpyUr4yXZKh0qXWmKnHo5OoprC7fK0qqIOF+KXMdJGbgXHFTf5E5xzaOybHn80i+s9a9YhdhJS6hhPPpfXPXq6ksCHODWCKtqi/Qzz+tcgquW7y9uhRG18V6ibd/bSk/1lQx2EOeq4pNbL+sAoq3ONluywNjqVJQUtwUG1ji834I7GXwL8RhcXZaIORrhkU7AO9mFBU0pJVoyrZztZFkGeSs/wWutXOH/AMT/AO5irlPTEPIVy+D+h3KxruJjePQfYqxaTA1g7HQDVfP20+HFkj3cC9/jvFfQtLlc/jVc/wBq8CEhmZbMucWnkSd5vpXQBHGN27h2p7SR8hZLjTlsm6RYgkEciNVYMPp7p0hGxlhEHFOx5ILuQuocOp8tEZj0fQ0crzbeDfC+WXXe3nRejRQKMTHNUOlq7sab5kA+KimxnyXZ/RPoSOGssAOQsunwuX7cmzl8zh+7FIs3xtbCqVbFcthXL015qPNfgssnxpe/GlWxXda3Fd1p/wCsiK/BZYhVdaabP1PyzTyDj5iqWK7rTbAa6xc6+jfSQPek5vLT45f6G4fDa5Iv+S+Y1jQjY11/pDz5e1BR7WN/WVN2nxHpIw0HiPx5iq41p5r54986jUV/T3eDoQ3zAn+5KJqME3KM2fpd2lYDqbuPa439FltVURAvzXnTmnNjUVisw/U3UdLDui6PxCJ4Nr3BWszPIsrXgT2XDZiLeYOxGzUu67RJtl8S3Ggdyf1k9xeykdTX45EssJL8lo+zTZya0MG+N46hVPaeoeHWGXWjFAX4qzsOx278Titp8p6x69QnweNP5Pg7JPWvWLqWiVnNcTlJq6oH9tMB9o5J6iYtIBTjaKoa2qnbx6aXt/xHJXUtBGeq4v3D5oKp5tzPmhYp/lCeaEkJvmcgpKMgo9ayPWbQxrG2bvBAwvOpRM9RfyTwRVFQb4vyS6WSb2CUUFt5xCe7GkmqaTyeLf8AKVHBGACHKbApQK2EDQ74P2bim4pXJGlXWjrFDx7kNjNLd4dzFu8aeI9Cnpj7FNUN3gWnjx5HgQvSZJHJ9tNmyJmTMGTyGuHJ/A9/pCY4ZgQaBv5nkr/FTNcCJBpqOsWNx3ZjtQtbHAB5BN1kzV7E8FO1oyACq/wmVO7SBnGR7R3N8o+geKt5C5r8Is5lnbGNIm2/53ZnzbqL0A59UMy11UHQj9ZM5qS+XJQGkI4Jop0LJoD6H+ILzoTzHiiOiHUvDGPxdPbFB+jKzcKm3VnRrWzUiGxTCC7Yb8XvA7mN97x4IUsRV7sYOQJ73G/ot4JZSwMlkgmJc23PmAerjommGw7jBv2JyPAixAIt3FI31Dt9waL2AHhmfPdMjW3jjZbymAh3ed5vmNlGeUUTotmH4oGixOSh2jx02AYcxxVZFQp2kOXJ9lKVgsn/ACs5+osU1gpy5tzySY0lnBPHzlseSM/4MQYfUFkgHC66Zh8LZI765LmGGwlzrnmui4A+zbcEkqOnjleGGMhEYtwVX2xgbYEaqx4m7LIqq49Ccrm9kbo03eDpGwX6BD2SetesUWwD70EPbL66RYuhaInKMep3vrqh1vJE8wv9Y5a4pHuNHNMsZr9yoqWWz+MTEdnSOKR4rWb9+rRcrTcyjSSwyEN3m3U1H2ISllsw80ThVQHkjlknaCqZNDCXuNk7w+MsFiclPQUzGsvxWVNM7c3goS3kVqwGtlu6wUezdQRX04/icD3scFIIMrr3AKQiridyeL+hU4muyFlFuJ2WkPoHsRr25oCnPLkPYj3OXosmjSaL6Q5WcOberrGfcSq7O3deRrkCMsuOd+PBW2J+SqO1mIR05G9m5192MakcSOQ7VksmbAcXxBsETpH8NB+s46ALklZily57hcklxN9SSrFtRWuqDm4Na3Rlic+ZPEqi19t4tJyHDmSMjfvTV8i38Az8Qfc5658Fn5Qfxse5CPa78WWzYSeICp2QnVm5qzwACHmlJ1K8mYRxv2BbU1PvEC+vUUrkFRNTG/gCimTi2eR5Ky0dBUBnk07nNcMrtLgcrAtLc+4qt4lSmKQscxwec90gtOfURdJY9Hm+HENbfPXs4oyTIXtovcMoyxu87Jztb8ByUWISkn+Hh19anKVsKVCsneldnu3vy48EYyPNx18hhv5vch5mg7uX0hc8+pN8MbvtmbbPo7tt/DwWbwYEYpqeTdN1Cw5LR90phm6uvorRh9M18Yvx1VCgfZ1yrNhmLfNaDxzUuSFmLXFhwY24RtJU7jFHA+7RdSTNFlz9S3FdkEdW57tVHiTC4ElQdNu3UlRU3YmejU4vJffg/b+YQ9s3r5F4pdhG/mMPbL656xdC0Ts5NtJEXVdQ4cJ5h/3XJViEYTXHZwyoqufxifL61yRuqL5lSp3Y+yCM2TPAYhdxQDfKAATXC4CwE8CjN4GirYXTVJubnIHRWKPEm9HYqt0dNvOtw1TGqpCBlouadNi6JiQ7TRE4L5Ezb53cAPFA4e3mmlM3y2Hk9v8AcEvF+oo8xs6TA/TnYIyTgllM4akgADO+gF1I/Ew4jcGVvnOyB/lHFevRyohx/GhTtAHlSOvuN9pHJUTEKOpqDvOAaTrJK4Ny6gc7dg4K21AObnvazeyO78825nWyGY2PMiN0nMuybx18SqwWCc2VePZiM5Ple88WxMJudPnO9y53tNRiOskj3SAMwHW3h5Fxc88l13ENqGRggzwxfwxjpZB3NvbiuTbV1TZqvpWOc9rgPKeN1xsC0kjhpdaWjRKwZTz9C2ZIb5ZoiLDifKed1tzbi51uIHJEtc1mTG269XHtKnY9EMVO7V3k+lEtfb5uXXxQ75hxK1EwOhCVsIwa5u5q4SXuHBzhlyI9t08oKkvo5g4lxa+Mgk3NjlqeGSqwcn+yw33PhJA6RoAubC4c0jM96VrAfQsfQue8bvNNqjByG3twVm/JIgduuFiLHPXmtcQmFrLjnKVmObV9Pugm2hR2H18EJLn7z3EZNaQG7rhnvHnpkiccozuONsrXKSw4ZJIGlrSbgHIXJHYMzqunjl2jYUhtNHBKwvp95pbm6N3lEji4HkEA4XW4gMIINw5wLd35psRY7w5ZLenhJCMmZoHEYTKgaL5IV8Buiqd243tSPI0UWmhxLgToiq3EBbJUgV2acUj7gX4qcopFIPI0gl37KXEjugLShYGlaYnEXu6lJyH5VaOqbCH8xh+s9a9Ytdgm2oYfrfXPWLpWiDOMY7Sk1lYeHxio9a5LHsswFXfF4B01SSMjUT+tckeIUANt1R+6u1FKVCqCO9k8gmaGFvFaspWhpJyISGOp+UPag/zN+ksHx7ctkiPj7iBlqhaOMSOHUjaoBpA4ehSlsMw2nIFii21AD225j0pRUPsRY9yZUTRvNJ5g910sVk37S51hJs0C5yIbw7XKahju7jI7Q2+a3qvp3LZ9P0jyL2aPnkZF7uLAeAHH8WdwxhoAaA0DQBexdLBy1bAcSwt72Ho9xklsjug91zp22XPsXifu2mc8uBsQSbA9hyC6xGeaqfwg0V2dK1udwH/7Xea3gtGRpRs5pXUthwPYOr/wq3ilPm13AA3687hverayLfJ7MhySHF6XKx4Zp5aETKnVSyONyfcByAUckh3cijZaQ92fFASNIUWVBpHLZrQR1rYlSMWMERmwCNY2VkfTNa7dDtzeGWZGYvwyuo6ShLiMxbjzsnuIxkQOY3IboyHIZi/44o9QWOdn2kwhxdIQ6xbvhxaARazXu1+boMkVPa6FwapqHMiikLeiia7cAaWuG9uk6/OF+NuK2rY3B1+C4OZruGmR18O9HI3mxw77FJsEiD6eI8QCPBxCeCW6T4E2wfGPoPOXUdPahG+rD7FuLUm464XkE26EzxY3KVvgNrq0XayC2T3Ds1IIQ4JeyTgnFJHZqWf4jdsAYwk3B603+JmwsNEfTSNIATmFjdzgoucnsKdIrcNXY2Rs03k3QuIxAPuFBLJcI4YVJs698H770EJ65fXSLFH8HY/9Ph+t9fIvV1LQCg41VATVDTxnm9Y5IKutIt1JltKR8YqBx6eYj7RyRPfvNN9QuZQXayuNklRVF+mXNCMoA52RWkb80VG/dPIp6rQjlewyiJY+3ijppm38tLDUWdfmocRF81NxyaQyrbXaWlNMRmLI2ubqLFVKkc4vaOCsFdL5ICzVSSNFqmdZwweQOseJNiT3klOhFl4JJgzrxtP8AP8ApCfA+T3Bej6IoyJi2q4g+NzXfNcC09XWFtEcls5oPUgMcqmoBEXM+kHEHrPDxFiqtjLQTlwAHgupbb0dmNlYOO6824/RJ9HguYVkJz4qscolJUyt1jPJI55eKWVMKe1LEulhSyRosTmBexwpoYFr0SWhrDsPbYBO4GggjqSejCd0TCQTwsqehPYXSluVrXADesW+itK4uvZDzzWcLWCKik3ivKlspZAYbJdTjo6tzeEkYd3tNvenNVlmkWLODZIJL6P3D2OyR416CM67Cw4b180omgLRmnc7X7tr5JTOHHJVjONUBiY09zdWOCMdELIZlA46hO6Kh3Wi6jyzspFCelDgTcFNKWpOi2qbAZcFrSgWupudmSJpYATcrU0FwToo+lPuREc7iFkFbOj7Bx2oYhyMvrpFi32GH5lF2y+uesXangDOOY9ORW1IOnxif1rkPDSue6zRfiidp2/nVQ46fGJ/WuUWGYj0MwcdLWIUptq6HqlYA6B3S7pGilr6e+mqKxDEGOlLm6KSGm6S7wdEO0ts0Y2KWuOQKLNG85NzCj6QZjii6bGRGc0XkNI8oLNJDtVpWynuWrJxPNdvFFYhH0dkv7hEtnX9mD8jGecbP7ArF7h6FVtlpN6mhPONnnYrJGb2/lHoXdHRImiciiLhBMRL3G3IW86IyIqmhEkb43HJ48DwPauUYxhvRPdGdW5Ht5rrcRyyVb24wYvb0zB5TRZ4HFvB3cjFgkrOQ1kI3il8kCfVcGqXmO4VCIse3qWjqe9imMsK1dHYIUGwKJ26Vs/FC1jt3XQdWua8nbmhTQPeDu6ISusBQM2tJO8XEnVH4dNVS7wjc1rb/OdqMtAm2CbGh+7dxJI0Fha2pLjkB1pj8RYT0NMfkmkh9Rwc76TYb6/zLlnyJopSK/Bh5L7F7p5G5kuv0bDwy4lHbSUhNM9/FpY6/Ybe1WqgoY42brRYecniSeJQu0zAKOYDi32hcb8lykktGI5I96Np5tafEXSqKK0ljonGGsLqeE84o/7ApBRi91y/dcW0E2FMLBSPGVlNEw3sscLGyFu7HiyuTsJdZF01LYI+aBpN1DUwutkq9vkAvazNEPcAFA/yBnqgfj/NOlegWdi2I/QovrPWvWLTYR16GE/5nrXrF1xughtbgdM4vLqeF13Em8UZuSSSTcZlDu2cpDrS0/2MX3VixWRvR5/w1R2/RKf7GL7qnpsCpWizaaADqijHoCxYlkaJF/w7SX/Raf7GL7q1ds1RnWkpz9TF91eLEwDek2dpGm7aWnaeqGIehqnqcDpnfOp4T2xRn0hYsSv9Rloa0dFG1jQ2NjQAAAGtAAtkAAEU2Fv6o8AsWKwpt0Y5DwC23BbQeCxYgExrByHgti0WtbLksWLBEMuD051gi+zZ7lD+Q6b93h+yj9yxYnEMOB037vD9lH7lqcCpf3aD7KP3L1YsAiOz9J+6wfYx/dUsGBUwOVNAOyKMexYsWCjeXCKfoy3oIt05FvRssRcmxFlKzCIAABBEABkBGwAdgsvVi55bGNvyZD+xj/oZ7lDLhEBNjBEe2Nh9ixYpRS7GJIsJgDQBDEAAAAI2AAW0AsthhcP7GP8AoZ7lixK0rCbDDYf2Uf8AQ33LU4XB+xi/oZ7lixOkjGowmD9jF9mz3Lc4ZD+xj/oZ7l4sWaRgWXBKY608J+qj9ygds9SfusH2Mf3VixOkBj7DaSNkbWsYxrRezWtDQLkk2AFtSsWLFVGP/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9032"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0" name="Content Placeholder 2"/>
          <p:cNvSpPr>
            <a:spLocks noGrp="1"/>
          </p:cNvSpPr>
          <p:nvPr>
            <p:ph idx="1"/>
          </p:nvPr>
        </p:nvSpPr>
        <p:spPr>
          <a:xfrm>
            <a:off x="114300" y="838200"/>
            <a:ext cx="8915400" cy="5029200"/>
          </a:xfrm>
        </p:spPr>
        <p:txBody>
          <a:bodyPr>
            <a:normAutofit fontScale="92500" lnSpcReduction="20000"/>
          </a:bodyPr>
          <a:lstStyle/>
          <a:p>
            <a:pPr marL="109728" indent="0" algn="ctr">
              <a:buNone/>
            </a:pPr>
            <a:endParaRPr lang="en-US" dirty="0" smtClean="0"/>
          </a:p>
          <a:p>
            <a:pPr marL="109728" indent="0" algn="ctr">
              <a:buNone/>
            </a:pPr>
            <a:endParaRPr lang="en-US" dirty="0"/>
          </a:p>
          <a:p>
            <a:pPr marL="109728" indent="0" algn="ctr">
              <a:buNone/>
            </a:pPr>
            <a:r>
              <a:rPr lang="en-US" sz="4000" dirty="0" smtClean="0"/>
              <a:t>Four </a:t>
            </a:r>
            <a:r>
              <a:rPr lang="en-US" sz="4000" dirty="0"/>
              <a:t>A</a:t>
            </a:r>
            <a:r>
              <a:rPr lang="en-US" sz="4000" dirty="0" smtClean="0"/>
              <a:t>dditional Important Considerations in Calibration:</a:t>
            </a:r>
          </a:p>
          <a:p>
            <a:pPr marL="109728" indent="0" algn="ctr">
              <a:buNone/>
            </a:pPr>
            <a:endParaRPr lang="en-US" sz="4000" dirty="0" smtClean="0"/>
          </a:p>
          <a:p>
            <a:pPr marL="109728" indent="0" algn="ctr">
              <a:buNone/>
            </a:pPr>
            <a:r>
              <a:rPr lang="en-US" sz="4000" i="1" dirty="0" smtClean="0">
                <a:solidFill>
                  <a:srgbClr val="C00000"/>
                </a:solidFill>
              </a:rPr>
              <a:t>1. How many runs needed?</a:t>
            </a:r>
          </a:p>
          <a:p>
            <a:pPr marL="109728" indent="0" algn="ctr">
              <a:buNone/>
            </a:pPr>
            <a:r>
              <a:rPr lang="en-US" sz="4000" i="1" dirty="0" smtClean="0">
                <a:solidFill>
                  <a:srgbClr val="C00000"/>
                </a:solidFill>
              </a:rPr>
              <a:t>2. Warm-up period?</a:t>
            </a:r>
          </a:p>
          <a:p>
            <a:pPr marL="109728" indent="0" algn="ctr">
              <a:buNone/>
            </a:pPr>
            <a:r>
              <a:rPr lang="en-US" sz="4000" i="1" dirty="0" smtClean="0">
                <a:solidFill>
                  <a:srgbClr val="C00000"/>
                </a:solidFill>
              </a:rPr>
              <a:t>3. How long is each run?</a:t>
            </a:r>
          </a:p>
          <a:p>
            <a:pPr marL="109728" indent="0" algn="ctr">
              <a:buNone/>
            </a:pPr>
            <a:r>
              <a:rPr lang="en-US" sz="4000" i="1" dirty="0" smtClean="0">
                <a:solidFill>
                  <a:srgbClr val="C00000"/>
                </a:solidFill>
              </a:rPr>
              <a:t>4. What simulation resolution should be used?</a:t>
            </a:r>
          </a:p>
          <a:p>
            <a:pPr marL="109728" indent="0" algn="ctr">
              <a:buNone/>
            </a:pPr>
            <a:endParaRPr lang="en-US" sz="4000" dirty="0" smtClean="0">
              <a:solidFill>
                <a:srgbClr val="C00000"/>
              </a:solidFill>
            </a:endParaRPr>
          </a:p>
          <a:p>
            <a:pPr lvl="1"/>
            <a:endParaRPr lang="en-US" sz="2400" dirty="0" smtClean="0"/>
          </a:p>
          <a:p>
            <a:pPr lvl="1"/>
            <a:endParaRPr lang="en-US" sz="2400" dirty="0" smtClean="0"/>
          </a:p>
          <a:p>
            <a:endParaRPr lang="en-US" sz="2400" b="1" dirty="0" smtClean="0"/>
          </a:p>
          <a:p>
            <a:endParaRPr lang="en-US" sz="2400" b="1" dirty="0" smtClean="0"/>
          </a:p>
          <a:p>
            <a:endParaRPr lang="en-US" sz="2400" b="1" dirty="0" smtClean="0"/>
          </a:p>
          <a:p>
            <a:endParaRPr lang="en-US" sz="2600" dirty="0" smtClean="0"/>
          </a:p>
          <a:p>
            <a:endParaRPr lang="en-US" sz="2600" dirty="0" smtClean="0"/>
          </a:p>
          <a:p>
            <a:endParaRPr lang="en-US" sz="2600" dirty="0" smtClean="0"/>
          </a:p>
          <a:p>
            <a:endParaRPr lang="en-US" sz="2600" dirty="0" smtClean="0"/>
          </a:p>
          <a:p>
            <a:endParaRPr lang="en-US" sz="2600" dirty="0" smtClean="0"/>
          </a:p>
          <a:p>
            <a:endParaRPr lang="en-US" sz="2600" dirty="0" smtClean="0"/>
          </a:p>
          <a:p>
            <a:pPr lvl="1"/>
            <a:endParaRPr lang="en-US" sz="2400" dirty="0" smtClean="0"/>
          </a:p>
          <a:p>
            <a:pPr marL="365760" lvl="1" indent="-256032">
              <a:buClr>
                <a:schemeClr val="accent3"/>
              </a:buClr>
              <a:buFont typeface="Georgia"/>
              <a:buChar char="•"/>
            </a:pPr>
            <a:endParaRPr lang="en-US" dirty="0" smtClean="0">
              <a:solidFill>
                <a:schemeClr val="tx1"/>
              </a:solidFill>
            </a:endParaRPr>
          </a:p>
        </p:txBody>
      </p:sp>
    </p:spTree>
    <p:extLst>
      <p:ext uri="{BB962C8B-B14F-4D97-AF65-F5344CB8AC3E}">
        <p14:creationId xmlns:p14="http://schemas.microsoft.com/office/powerpoint/2010/main" val="41515047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838200"/>
            <a:ext cx="8839200" cy="1066800"/>
          </a:xfrm>
        </p:spPr>
        <p:txBody>
          <a:bodyPr>
            <a:normAutofit fontScale="90000"/>
          </a:bodyPr>
          <a:lstStyle/>
          <a:p>
            <a:r>
              <a:rPr lang="en-US" sz="3600" dirty="0" smtClean="0">
                <a:solidFill>
                  <a:srgbClr val="C00000"/>
                </a:solidFill>
              </a:rPr>
              <a:t>How Many Runs </a:t>
            </a:r>
            <a:r>
              <a:rPr lang="en-US" sz="3600" dirty="0" smtClean="0"/>
              <a:t>are Needed in the Calibration?</a:t>
            </a:r>
            <a:r>
              <a:rPr lang="en-US" dirty="0" smtClean="0"/>
              <a:t/>
            </a:r>
            <a:br>
              <a:rPr lang="en-US" dirty="0" smtClean="0"/>
            </a:br>
            <a:endParaRPr lang="en-US" b="1" dirty="0"/>
          </a:p>
        </p:txBody>
      </p:sp>
      <p:sp>
        <p:nvSpPr>
          <p:cNvPr id="33828" name="Rectangle 3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68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8860" name="Rectangle 1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192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601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602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602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7045"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26980" name="AutoShape 4" descr="data:image/jpeg;base64,/9j/4AAQSkZJRgABAQAAAQABAAD/2wCEAAkGBxQTEhUUExQWFRQVFhQVFhQXFxQVFRUUFxQWFhQVFBQYHCggGBolHBQUITEhJSkrLi4uFx8zODMsNygtLisBCgoKDg0OGxAQGywkICQsLCwsLCwsLCwsLCwsLCwsLCwsLCwsLCwsLCwsNiwsLCwsLCwsNywsLCw3LDIrNzcrN//AABEIAMIBAwMBIgACEQEDEQH/xAAcAAACAgMBAQAAAAAAAAAAAAAEBQMGAAIHAQj/xABMEAABAwIDBAUGCQoEBQUAAAABAAIDBBEFITEGEkFRE2FxgZEiobGzwdEHFCMyQoOT0vAVJDRSU1RicpKyM3OiwhaClKPxJURjdOH/xAAaAQADAQEBAQAAAAAAAAAAAAABAgMABAUG/8QAKREAAgICAgIBAwMFAAAAAAAAAAECESExAxIEQVEFEyIyQmEUFWJxkf/aAAwDAQACEQMRAD8AeVOydZJPK51fNGx0sjmtjkmJDC9xa0eUALCwsE5w3ZZsdi+prJSOMlTPb+lrgPFPZPnO/md6SsDknUADXzOYCGucA1v6zuJ7UjbUzbw+VeNNXv8AemuMuydyyslrDcgakE5nTmdUk9jx0Fw1cmfyj9f1ne9GQ1Dzby3f1O96WwNyR8Rtw01PsVYaEkGtqXAfOce8qfDpnF0ly45DUnzIFpujMN1dbktIyDIt42zOnMqVoOpJ8SvIFNu5JgEG+b/S10RhcbjrQJ7cwjS7IHvQGJQvHL0LV6xiMO61E4nPMqQNzUT1jA0sjuZ8SltTM8aOd/UUxmQNQ3JEQoW3+IzMiBZNK3ygLtke3mOBVMo8XqbEmrqD2zy/eVu+EllqUnkWns8oD2rmuH00rxvDRJONhHztpakC3xmft6WT07yDqdoau2VVUfbS/eULqWw8pevob6JXB7Mew7SVdjepqPtpfvIeTaatdkKmoy4iaUf7kBVAh1kdTbrW9qWw0QnH6397qf8AqJvvLIdpasHOrqT9fN95QSEXKClyKIUx3UY/Vu+bV1I+vmH+5BjaGtB/TKr/AKif7yEEvJQb+eaMQyLa3a6qdFY1E9+YlkB8boWHaOrBH51UHtmlP+5LoW3C33ReyXQrdlmj2jqHf+5n+1k+8isPxupLgDUTkE8ZZPekNCwXAKssbGsF+IUJOhmjquykrzSxlznOJ37lziSflHWuT1LFHsbUb1HEee/5pHheKy0YOqHeU7+Y+lQPm08VBV1IEjhf6TvSUHNVXNu5dAhvib7gDmfG3BLujd861rC3sReKPN2NB43tzOgW3RENsdTawy55kqMtlFo0pWfjkjWNJ0/HWoGN5aI2kCohGYRbye8o3DNXdQzQsnzkXhrflHciFmb2FQFSud+AooB+PapYnG7hbsTGIrW7yEU4gi/nUDhwtmeKljzb1IMJPFovXLyN1165Yxq0ISd9yUYgZNSsYgI1QlS6yYyCwSyp0KyFZRvhGj3qSW3K/gQfYue4PUuEQs0ZZDrXStrm3gmHNh9C55g4JAaLW4IuSjsFNgLZd9xvlbgihOA02TTEcI3WXAztmqrHLbI3SSlatGonpYRI83UdbSGN2RyTHDKIucCMiEZjMIDbki6i5DxZUZW5qCUoydyDkanQDGFSmNaRR3CMpo+C1hGtHCCy/UlkrfK709iHyfcl9LFd9u1JYWrPaZ9nBWKGXeKq1RJuyjknW67JzVOaBI7HsOLUUX1nrXrxQfB9ITQQk63l9dIsVUsAK/jGJkTyjlJIPBxUeHYjvysbfVw95Va2hqCamoF9J5vWOROw7S6sZfPdD3f6be1XvApfq8/KNHG3psppbi/C9gBxsNcvBDk3lJPD2Kad5JBOWvsUvZX0TQBGQlCU/NFRnI9hVRD0Z5o7DW+UexAxFMMOy11WYEFxdS9Nhcn8ZLWEreZt8r261gmkhyuDlop4BdqgDLNIC3hf5NusrBCIxbJbKOIZLZzbrGPHnIoQNRblA4WWMC1hyHals6PnN0DM5YBWtpWXheObHDzLm+yUDjnrZdPxUXa4dRVKw8NgsNFy+ZJqFIaGyPaKt3G2KptBEZZMgr1itG2pFh/4UOGbP9BcnNcnFzdYNexpZZCaTom3alOLU8rxctsFc6YMJz0Uu1TAYfIA0QhzMziqZx2pbY2UJCOr2XJvqtYIQdV6F4JWR04RtNHmvOiFlNCbJWxkGudYWCLw+huS7kELuJvhz7ROPaleikMsq9ay8p6k2o6ggAeKUtdvSOPWm+HUhcCtLWSL2dg2CP5jD9b66RerzYKMihhB1Bl9dIsVFVDZOVbRfpdR/nzescn3wbsvPI/9WK3e5w+6q/tBJarqf/sTescnWwuItjdLvWBeGAdYu4H0puwGi5xA3cefPr4qZzrkdTR6SoBI1tt4XBGQHGw4+KmYPKORGQGfZcpbyP6CokYPmoZiJvkrCGRhF4cbu7/YUGHImkOd9M7osCD2KOqrGRNdI82awFzjyAFysc4km2ioPwsYmY4mwA2Mp3nf5bdB3n+1YKKDtftpPVykh7o4gTuRtJblwLrauTfYP4RJIHiGqeXwusA9xLnRHgd45lnPkqBUHPJQMzKDYbPq1k5IuDcHMEaEdS96Qrm3wWbSFzPikrruZ/guJ+c3Ux35jUdVxwXRQSsA1rcRMbd61xex6kvO0IP0R4oyuj3o3t5tPjwVHEg5L0fD4OPli7WUeb5vkcnFJdXhloOMNPDzod9cDw84SDfHWs3wuv8AoOP4OP8AuHKMqobwNuKp+IbNzuddpZbtN/Qn++Oa9EnWpT+mcU92MvqXIgSgwURNBc5xdx3ACB4m57k9GBF7A9jw8EZZbpPV2pcJf4k72Ynzczn5Q7dHexcXkfSeLjg5ROvxvPlyT6yKrVRhgOWfLkUoqqmVzd0NvfjdWbbql3ZGvbo8Z/zD3hJhUBrRkvnOSPSVM9PsVOLZ9wcXSWz4LafBmjMDJMsRrHuNrAAomNo3LHWyp3fyKip19OAclGyNM5qAtdfVatiA1yV1LAUyBgNtE3povkD3qHDmbzrW42T2alDYyAjJluJZKNTUhuSEzoagtNrKfDoxvEdZRtTTg2CSU85I9Tp2w7r0UR/zPWvXik2JZaiiH+Z616xdEaoJyHHIi6rqSOFRP61yVuk3dFYcRiJqqkNz+XnP/dck0dLeQjhdSfJko4rBbKbauMOYZL/4bW2zsHAAE5DqurB/xrS7o3iHEcg66oFTRZ8LJYIBvEW04hNHkWwuDOnN28p75M77FRy/CHENIi7PgAMu9c4qImtbk437UL0xHWqLlJUdJf8ACKPowHtJaPYU8wHaUSt3jZtybN3gSfMOvwXGm1Q4hWf4P3NlqQNd1peByIsB5ynjOwNHbYn3v3LiHwnYh0tdML3Ee7GOrdAv/qLl2qkOZ7l837QTF9VUOP0ppT4yOVQehVO7NS0Md0PKmtBFkggNjPD7tc1zSQ4EEEagjQrs2CYwZomuPztHD+Ia+Oq5Jh8VyFdMBn3CRwcL94//ABM1gVMvAqlz84nna3F3LrtbzKyNrMwudfGr3PWfSvT+lRUpSTPL+rScYxaLB+Ux+ry7tL+3xWsuIZggZcrFIhUrPjK9l8EWeKvIkvS/4OfyhYZ314DO2fUerwXn5TH8WY0I0P8ASlIqV6KlI/H/AMmOvK+Yoa/lEcOvXXha+XarLsnVxOde5Ds2gZWJtnfqVH+Mpns9VfLs7T6FHn8d/alcnov4/lJ8sailkvuO4eKhrWBwB3iQSL8DwVdn2Kl+jIw9R3h7E8bWAOZfn/tKYtrm818pPhhN2z6coE+BWBBFnNOY60A3dBtxVi2ort2bLRzAe+5HsCoVRiO7KSdF58uL83EZywOMVp7C6rNeeIRWJY+HNsEqjqN4WVYxaEWyw7OSjcN9fSi/jBc4g6FC4BBdpyUr4yXZKh0qXWmKnHo5OoprC7fK0qqIOF+KXMdJGbgXHFTf5E5xzaOybHn80i+s9a9YhdhJS6hhPPpfXPXq6ksCHODWCKtqi/Qzz+tcgquW7y9uhRG18V6ibd/bSk/1lQx2EOeq4pNbL+sAoq3ONluywNjqVJQUtwUG1ji834I7GXwL8RhcXZaIORrhkU7AO9mFBU0pJVoyrZztZFkGeSs/wWutXOH/AMT/AO5irlPTEPIVy+D+h3KxruJjePQfYqxaTA1g7HQDVfP20+HFkj3cC9/jvFfQtLlc/jVc/wBq8CEhmZbMucWnkSd5vpXQBHGN27h2p7SR8hZLjTlsm6RYgkEciNVYMPp7p0hGxlhEHFOx5ILuQuocOp8tEZj0fQ0crzbeDfC+WXXe3nRejRQKMTHNUOlq7sab5kA+KimxnyXZ/RPoSOGssAOQsunwuX7cmzl8zh+7FIs3xtbCqVbFcthXL015qPNfgssnxpe/GlWxXda3Fd1p/wCsiK/BZYhVdaabP1PyzTyDj5iqWK7rTbAa6xc6+jfSQPek5vLT45f6G4fDa5Iv+S+Y1jQjY11/pDz5e1BR7WN/WVN2nxHpIw0HiPx5iq41p5r54986jUV/T3eDoQ3zAn+5KJqME3KM2fpd2lYDqbuPa439FltVURAvzXnTmnNjUVisw/U3UdLDui6PxCJ4Nr3BWszPIsrXgT2XDZiLeYOxGzUu67RJtl8S3Ggdyf1k9xeykdTX45EssJL8lo+zTZya0MG+N46hVPaeoeHWGXWjFAX4qzsOx278Titp8p6x69QnweNP5Pg7JPWvWLqWiVnNcTlJq6oH9tMB9o5J6iYtIBTjaKoa2qnbx6aXt/xHJXUtBGeq4v3D5oKp5tzPmhYp/lCeaEkJvmcgpKMgo9ayPWbQxrG2bvBAwvOpRM9RfyTwRVFQb4vyS6WSb2CUUFt5xCe7GkmqaTyeLf8AKVHBGACHKbApQK2EDQ74P2bim4pXJGlXWjrFDx7kNjNLd4dzFu8aeI9Cnpj7FNUN3gWnjx5HgQvSZJHJ9tNmyJmTMGTyGuHJ/A9/pCY4ZgQaBv5nkr/FTNcCJBpqOsWNx3ZjtQtbHAB5BN1kzV7E8FO1oyACq/wmVO7SBnGR7R3N8o+geKt5C5r8Is5lnbGNIm2/53ZnzbqL0A59UMy11UHQj9ZM5qS+XJQGkI4Jop0LJoD6H+ILzoTzHiiOiHUvDGPxdPbFB+jKzcKm3VnRrWzUiGxTCC7Yb8XvA7mN97x4IUsRV7sYOQJ73G/ot4JZSwMlkgmJc23PmAerjommGw7jBv2JyPAixAIt3FI31Dt9waL2AHhmfPdMjW3jjZbymAh3ed5vmNlGeUUTotmH4oGixOSh2jx02AYcxxVZFQp2kOXJ9lKVgsn/ACs5+osU1gpy5tzySY0lnBPHzlseSM/4MQYfUFkgHC66Zh8LZI765LmGGwlzrnmui4A+zbcEkqOnjleGGMhEYtwVX2xgbYEaqx4m7LIqq49Ccrm9kbo03eDpGwX6BD2SetesUWwD70EPbL66RYuhaInKMep3vrqh1vJE8wv9Y5a4pHuNHNMsZr9yoqWWz+MTEdnSOKR4rWb9+rRcrTcyjSSwyEN3m3U1H2ISllsw80ThVQHkjlknaCqZNDCXuNk7w+MsFiclPQUzGsvxWVNM7c3goS3kVqwGtlu6wUezdQRX04/icD3scFIIMrr3AKQiridyeL+hU4muyFlFuJ2WkPoHsRr25oCnPLkPYj3OXosmjSaL6Q5WcOberrGfcSq7O3deRrkCMsuOd+PBW2J+SqO1mIR05G9m5192MakcSOQ7VksmbAcXxBsETpH8NB+s46ALklZily57hcklxN9SSrFtRWuqDm4Na3Rlic+ZPEqi19t4tJyHDmSMjfvTV8i38Az8Qfc5658Fn5Qfxse5CPa78WWzYSeICp2QnVm5qzwACHmlJ1K8mYRxv2BbU1PvEC+vUUrkFRNTG/gCimTi2eR5Ky0dBUBnk07nNcMrtLgcrAtLc+4qt4lSmKQscxwec90gtOfURdJY9Hm+HENbfPXs4oyTIXtovcMoyxu87Jztb8ByUWISkn+Hh19anKVsKVCsneldnu3vy48EYyPNx18hhv5vch5mg7uX0hc8+pN8MbvtmbbPo7tt/DwWbwYEYpqeTdN1Cw5LR90phm6uvorRh9M18Yvx1VCgfZ1yrNhmLfNaDxzUuSFmLXFhwY24RtJU7jFHA+7RdSTNFlz9S3FdkEdW57tVHiTC4ElQdNu3UlRU3YmejU4vJffg/b+YQ9s3r5F4pdhG/mMPbL656xdC0Ts5NtJEXVdQ4cJ5h/3XJViEYTXHZwyoqufxifL61yRuqL5lSp3Y+yCM2TPAYhdxQDfKAATXC4CwE8CjN4GirYXTVJubnIHRWKPEm9HYqt0dNvOtw1TGqpCBlouadNi6JiQ7TRE4L5Ezb53cAPFA4e3mmlM3y2Hk9v8AcEvF+oo8xs6TA/TnYIyTgllM4akgADO+gF1I/Ew4jcGVvnOyB/lHFevRyohx/GhTtAHlSOvuN9pHJUTEKOpqDvOAaTrJK4Ny6gc7dg4K21AObnvazeyO78825nWyGY2PMiN0nMuybx18SqwWCc2VePZiM5Ple88WxMJudPnO9y53tNRiOskj3SAMwHW3h5Fxc88l13ENqGRggzwxfwxjpZB3NvbiuTbV1TZqvpWOc9rgPKeN1xsC0kjhpdaWjRKwZTz9C2ZIb5ZoiLDifKed1tzbi51uIHJEtc1mTG269XHtKnY9EMVO7V3k+lEtfb5uXXxQ75hxK1EwOhCVsIwa5u5q4SXuHBzhlyI9t08oKkvo5g4lxa+Mgk3NjlqeGSqwcn+yw33PhJA6RoAubC4c0jM96VrAfQsfQue8bvNNqjByG3twVm/JIgduuFiLHPXmtcQmFrLjnKVmObV9Pugm2hR2H18EJLn7z3EZNaQG7rhnvHnpkiccozuONsrXKSw4ZJIGlrSbgHIXJHYMzqunjl2jYUhtNHBKwvp95pbm6N3lEji4HkEA4XW4gMIINw5wLd35psRY7w5ZLenhJCMmZoHEYTKgaL5IV8Buiqd243tSPI0UWmhxLgToiq3EBbJUgV2acUj7gX4qcopFIPI0gl37KXEjugLShYGlaYnEXu6lJyH5VaOqbCH8xh+s9a9Ytdgm2oYfrfXPWLpWiDOMY7Sk1lYeHxio9a5LHsswFXfF4B01SSMjUT+tckeIUANt1R+6u1FKVCqCO9k8gmaGFvFaspWhpJyISGOp+UPag/zN+ksHx7ctkiPj7iBlqhaOMSOHUjaoBpA4ehSlsMw2nIFii21AD225j0pRUPsRY9yZUTRvNJ5g910sVk37S51hJs0C5yIbw7XKahju7jI7Q2+a3qvp3LZ9P0jyL2aPnkZF7uLAeAHH8WdwxhoAaA0DQBexdLBy1bAcSwt72Ho9xklsjug91zp22XPsXifu2mc8uBsQSbA9hyC6xGeaqfwg0V2dK1udwH/7Xea3gtGRpRs5pXUthwPYOr/wq3ilPm13AA3687hverayLfJ7MhySHF6XKx4Zp5aETKnVSyONyfcByAUckh3cijZaQ92fFASNIUWVBpHLZrQR1rYlSMWMERmwCNY2VkfTNa7dDtzeGWZGYvwyuo6ShLiMxbjzsnuIxkQOY3IboyHIZi/44o9QWOdn2kwhxdIQ6xbvhxaARazXu1+boMkVPa6FwapqHMiikLeiia7cAaWuG9uk6/OF+NuK2rY3B1+C4OZruGmR18O9HI3mxw77FJsEiD6eI8QCPBxCeCW6T4E2wfGPoPOXUdPahG+rD7FuLUm464XkE26EzxY3KVvgNrq0XayC2T3Ds1IIQ4JeyTgnFJHZqWf4jdsAYwk3B603+JmwsNEfTSNIATmFjdzgoucnsKdIrcNXY2Rs03k3QuIxAPuFBLJcI4YVJs698H770EJ65fXSLFH8HY/9Ph+t9fIvV1LQCg41VATVDTxnm9Y5IKutIt1JltKR8YqBx6eYj7RyRPfvNN9QuZQXayuNklRVF+mXNCMoA52RWkb80VG/dPIp6rQjlewyiJY+3ijppm38tLDUWdfmocRF81NxyaQyrbXaWlNMRmLI2ubqLFVKkc4vaOCsFdL5ICzVSSNFqmdZwweQOseJNiT3klOhFl4JJgzrxtP8AP8ApCfA+T3Bej6IoyJi2q4g+NzXfNcC09XWFtEcls5oPUgMcqmoBEXM+kHEHrPDxFiqtjLQTlwAHgupbb0dmNlYOO6824/RJ9HguYVkJz4qscolJUyt1jPJI55eKWVMKe1LEulhSyRosTmBexwpoYFr0SWhrDsPbYBO4GggjqSejCd0TCQTwsqehPYXSluVrXADesW+itK4uvZDzzWcLWCKik3ivKlspZAYbJdTjo6tzeEkYd3tNvenNVlmkWLODZIJL6P3D2OyR416CM67Cw4b180omgLRmnc7X7tr5JTOHHJVjONUBiY09zdWOCMdELIZlA46hO6Kh3Wi6jyzspFCelDgTcFNKWpOi2qbAZcFrSgWupudmSJpYATcrU0FwToo+lPuREc7iFkFbOj7Bx2oYhyMvrpFi32GH5lF2y+uesXangDOOY9ORW1IOnxif1rkPDSue6zRfiidp2/nVQ46fGJ/WuUWGYj0MwcdLWIUptq6HqlYA6B3S7pGilr6e+mqKxDEGOlLm6KSGm6S7wdEO0ts0Y2KWuOQKLNG85NzCj6QZjii6bGRGc0XkNI8oLNJDtVpWynuWrJxPNdvFFYhH0dkv7hEtnX9mD8jGecbP7ArF7h6FVtlpN6mhPONnnYrJGb2/lHoXdHRImiciiLhBMRL3G3IW86IyIqmhEkb43HJ48DwPauUYxhvRPdGdW5Ht5rrcRyyVb24wYvb0zB5TRZ4HFvB3cjFgkrOQ1kI3il8kCfVcGqXmO4VCIse3qWjqe9imMsK1dHYIUGwKJ26Vs/FC1jt3XQdWua8nbmhTQPeDu6ISusBQM2tJO8XEnVH4dNVS7wjc1rb/OdqMtAm2CbGh+7dxJI0Fha2pLjkB1pj8RYT0NMfkmkh9Rwc76TYb6/zLlnyJopSK/Bh5L7F7p5G5kuv0bDwy4lHbSUhNM9/FpY6/Ybe1WqgoY42brRYecniSeJQu0zAKOYDi32hcb8lykktGI5I96Np5tafEXSqKK0ljonGGsLqeE84o/7ApBRi91y/dcW0E2FMLBSPGVlNEw3sscLGyFu7HiyuTsJdZF01LYI+aBpN1DUwutkq9vkAvazNEPcAFA/yBnqgfj/NOlegWdi2I/QovrPWvWLTYR16GE/5nrXrF1xughtbgdM4vLqeF13Em8UZuSSSTcZlDu2cpDrS0/2MX3VixWRvR5/w1R2/RKf7GL7qnpsCpWizaaADqijHoCxYlkaJF/w7SX/Raf7GL7q1ds1RnWkpz9TF91eLEwDek2dpGm7aWnaeqGIehqnqcDpnfOp4T2xRn0hYsSv9Rloa0dFG1jQ2NjQAAAGtAAtkAAEU2Fv6o8AsWKwpt0Y5DwC23BbQeCxYgExrByHgti0WtbLksWLBEMuD051gi+zZ7lD+Q6b93h+yj9yxYnEMOB037vD9lH7lqcCpf3aD7KP3L1YsAiOz9J+6wfYx/dUsGBUwOVNAOyKMexYsWCjeXCKfoy3oIt05FvRssRcmxFlKzCIAABBEABkBGwAdgsvVi55bGNvyZD+xj/oZ7lDLhEBNjBEe2Nh9ixYpRS7GJIsJgDQBDEAAAAI2AAW0AsthhcP7GP8AoZ7lixK0rCbDDYf2Uf8AQ33LU4XB+xi/oZ7lixOkjGowmD9jF9mz3Lc4ZD+xj/oZ7l4sWaRgWXBKY608J+qj9ygds9SfusH2Mf3VixOkBj7DaSNkbWsYxrRezWtDQLkk2AFtSsWLFVGP/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6982" name="AutoShape 6" descr="data:image/jpeg;base64,/9j/4AAQSkZJRgABAQAAAQABAAD/2wCEAAkGBxQTEhUUExQWFRQVFhQVFhQXFxQVFRUUFxQWFhQVFBQYHCggGBolHBQUITEhJSkrLi4uFx8zODMsNygtLisBCgoKDg0OGxAQGywkICQsLCwsLCwsLCwsLCwsLCwsLCwsLCwsLCwsLCwsNiwsLCwsLCwsNywsLCw3LDIrNzcrN//AABEIAMIBAwMBIgACEQEDEQH/xAAcAAACAgMBAQAAAAAAAAAAAAAEBQMGAAIHAQj/xABMEAABAwIDBAUGCQoEBQUAAAABAAIDBBEFITEGEkFRE2FxgZEiobGzwdEHFCMyQoOT0vAVJDRSU1RicpKyM3OiwhaClKPxJURjdOH/xAAaAQADAQEBAQAAAAAAAAAAAAABAgMABAUG/8QAKREAAgICAgIBAwMFAAAAAAAAAAECESExAxIEQVEFEyIyQmEUFWJxkf/aAAwDAQACEQMRAD8AeVOydZJPK51fNGx0sjmtjkmJDC9xa0eUALCwsE5w3ZZsdi+prJSOMlTPb+lrgPFPZPnO/md6SsDknUADXzOYCGucA1v6zuJ7UjbUzbw+VeNNXv8AemuMuydyyslrDcgakE5nTmdUk9jx0Fw1cmfyj9f1ne9GQ1Dzby3f1O96WwNyR8Rtw01PsVYaEkGtqXAfOce8qfDpnF0ly45DUnzIFpujMN1dbktIyDIt42zOnMqVoOpJ8SvIFNu5JgEG+b/S10RhcbjrQJ7cwjS7IHvQGJQvHL0LV6xiMO61E4nPMqQNzUT1jA0sjuZ8SltTM8aOd/UUxmQNQ3JEQoW3+IzMiBZNK3ygLtke3mOBVMo8XqbEmrqD2zy/eVu+EllqUnkWns8oD2rmuH00rxvDRJONhHztpakC3xmft6WT07yDqdoau2VVUfbS/eULqWw8pevob6JXB7Mew7SVdjepqPtpfvIeTaatdkKmoy4iaUf7kBVAh1kdTbrW9qWw0QnH6397qf8AqJvvLIdpasHOrqT9fN95QSEXKClyKIUx3UY/Vu+bV1I+vmH+5BjaGtB/TKr/AKif7yEEvJQb+eaMQyLa3a6qdFY1E9+YlkB8boWHaOrBH51UHtmlP+5LoW3C33ReyXQrdlmj2jqHf+5n+1k+8isPxupLgDUTkE8ZZPekNCwXAKssbGsF+IUJOhmjquykrzSxlznOJ37lziSflHWuT1LFHsbUb1HEee/5pHheKy0YOqHeU7+Y+lQPm08VBV1IEjhf6TvSUHNVXNu5dAhvib7gDmfG3BLujd861rC3sReKPN2NB43tzOgW3RENsdTawy55kqMtlFo0pWfjkjWNJ0/HWoGN5aI2kCohGYRbye8o3DNXdQzQsnzkXhrflHciFmb2FQFSud+AooB+PapYnG7hbsTGIrW7yEU4gi/nUDhwtmeKljzb1IMJPFovXLyN1165Yxq0ISd9yUYgZNSsYgI1QlS6yYyCwSyp0KyFZRvhGj3qSW3K/gQfYue4PUuEQs0ZZDrXStrm3gmHNh9C55g4JAaLW4IuSjsFNgLZd9xvlbgihOA02TTEcI3WXAztmqrHLbI3SSlatGonpYRI83UdbSGN2RyTHDKIucCMiEZjMIDbki6i5DxZUZW5qCUoydyDkanQDGFSmNaRR3CMpo+C1hGtHCCy/UlkrfK709iHyfcl9LFd9u1JYWrPaZ9nBWKGXeKq1RJuyjknW67JzVOaBI7HsOLUUX1nrXrxQfB9ITQQk63l9dIsVUsAK/jGJkTyjlJIPBxUeHYjvysbfVw95Va2hqCamoF9J5vWOROw7S6sZfPdD3f6be1XvApfq8/KNHG3psppbi/C9gBxsNcvBDk3lJPD2Kad5JBOWvsUvZX0TQBGQlCU/NFRnI9hVRD0Z5o7DW+UexAxFMMOy11WYEFxdS9Nhcn8ZLWEreZt8r261gmkhyuDlop4BdqgDLNIC3hf5NusrBCIxbJbKOIZLZzbrGPHnIoQNRblA4WWMC1hyHals6PnN0DM5YBWtpWXheObHDzLm+yUDjnrZdPxUXa4dRVKw8NgsNFy+ZJqFIaGyPaKt3G2KptBEZZMgr1itG2pFh/4UOGbP9BcnNcnFzdYNexpZZCaTom3alOLU8rxctsFc6YMJz0Uu1TAYfIA0QhzMziqZx2pbY2UJCOr2XJvqtYIQdV6F4JWR04RtNHmvOiFlNCbJWxkGudYWCLw+huS7kELuJvhz7ROPaleikMsq9ay8p6k2o6ggAeKUtdvSOPWm+HUhcCtLWSL2dg2CP5jD9b66RerzYKMihhB1Bl9dIsVFVDZOVbRfpdR/nzescn3wbsvPI/9WK3e5w+6q/tBJarqf/sTescnWwuItjdLvWBeGAdYu4H0puwGi5xA3cefPr4qZzrkdTR6SoBI1tt4XBGQHGw4+KmYPKORGQGfZcpbyP6CokYPmoZiJvkrCGRhF4cbu7/YUGHImkOd9M7osCD2KOqrGRNdI82awFzjyAFysc4km2ioPwsYmY4mwA2Mp3nf5bdB3n+1YKKDtftpPVykh7o4gTuRtJblwLrauTfYP4RJIHiGqeXwusA9xLnRHgd45lnPkqBUHPJQMzKDYbPq1k5IuDcHMEaEdS96Qrm3wWbSFzPikrruZ/guJ+c3Ux35jUdVxwXRQSsA1rcRMbd61xex6kvO0IP0R4oyuj3o3t5tPjwVHEg5L0fD4OPli7WUeb5vkcnFJdXhloOMNPDzod9cDw84SDfHWs3wuv8AoOP4OP8AuHKMqobwNuKp+IbNzuddpZbtN/Qn++Oa9EnWpT+mcU92MvqXIgSgwURNBc5xdx3ACB4m57k9GBF7A9jw8EZZbpPV2pcJf4k72Ynzczn5Q7dHexcXkfSeLjg5ROvxvPlyT6yKrVRhgOWfLkUoqqmVzd0NvfjdWbbql3ZGvbo8Z/zD3hJhUBrRkvnOSPSVM9PsVOLZ9wcXSWz4LafBmjMDJMsRrHuNrAAomNo3LHWyp3fyKip19OAclGyNM5qAtdfVatiA1yV1LAUyBgNtE3povkD3qHDmbzrW42T2alDYyAjJluJZKNTUhuSEzoagtNrKfDoxvEdZRtTTg2CSU85I9Tp2w7r0UR/zPWvXik2JZaiiH+Z616xdEaoJyHHIi6rqSOFRP61yVuk3dFYcRiJqqkNz+XnP/dck0dLeQjhdSfJko4rBbKbauMOYZL/4bW2zsHAAE5DqurB/xrS7o3iHEcg66oFTRZ8LJYIBvEW04hNHkWwuDOnN28p75M77FRy/CHENIi7PgAMu9c4qImtbk437UL0xHWqLlJUdJf8ACKPowHtJaPYU8wHaUSt3jZtybN3gSfMOvwXGm1Q4hWf4P3NlqQNd1peByIsB5ynjOwNHbYn3v3LiHwnYh0tdML3Ee7GOrdAv/qLl2qkOZ7l837QTF9VUOP0ppT4yOVQehVO7NS0Md0PKmtBFkggNjPD7tc1zSQ4EEEagjQrs2CYwZomuPztHD+Ia+Oq5Jh8VyFdMBn3CRwcL94//ABM1gVMvAqlz84nna3F3LrtbzKyNrMwudfGr3PWfSvT+lRUpSTPL+rScYxaLB+Ux+ry7tL+3xWsuIZggZcrFIhUrPjK9l8EWeKvIkvS/4OfyhYZ314DO2fUerwXn5TH8WY0I0P8ASlIqV6KlI/H/AMmOvK+Yoa/lEcOvXXha+XarLsnVxOde5Ds2gZWJtnfqVH+Mpns9VfLs7T6FHn8d/alcnov4/lJ8sailkvuO4eKhrWBwB3iQSL8DwVdn2Kl+jIw9R3h7E8bWAOZfn/tKYtrm818pPhhN2z6coE+BWBBFnNOY60A3dBtxVi2ort2bLRzAe+5HsCoVRiO7KSdF58uL83EZywOMVp7C6rNeeIRWJY+HNsEqjqN4WVYxaEWyw7OSjcN9fSi/jBc4g6FC4BBdpyUr4yXZKh0qXWmKnHo5OoprC7fK0qqIOF+KXMdJGbgXHFTf5E5xzaOybHn80i+s9a9YhdhJS6hhPPpfXPXq6ksCHODWCKtqi/Qzz+tcgquW7y9uhRG18V6ibd/bSk/1lQx2EOeq4pNbL+sAoq3ONluywNjqVJQUtwUG1ji834I7GXwL8RhcXZaIORrhkU7AO9mFBU0pJVoyrZztZFkGeSs/wWutXOH/AMT/AO5irlPTEPIVy+D+h3KxruJjePQfYqxaTA1g7HQDVfP20+HFkj3cC9/jvFfQtLlc/jVc/wBq8CEhmZbMucWnkSd5vpXQBHGN27h2p7SR8hZLjTlsm6RYgkEciNVYMPp7p0hGxlhEHFOx5ILuQuocOp8tEZj0fQ0crzbeDfC+WXXe3nRejRQKMTHNUOlq7sab5kA+KimxnyXZ/RPoSOGssAOQsunwuX7cmzl8zh+7FIs3xtbCqVbFcthXL015qPNfgssnxpe/GlWxXda3Fd1p/wCsiK/BZYhVdaabP1PyzTyDj5iqWK7rTbAa6xc6+jfSQPek5vLT45f6G4fDa5Iv+S+Y1jQjY11/pDz5e1BR7WN/WVN2nxHpIw0HiPx5iq41p5r54986jUV/T3eDoQ3zAn+5KJqME3KM2fpd2lYDqbuPa439FltVURAvzXnTmnNjUVisw/U3UdLDui6PxCJ4Nr3BWszPIsrXgT2XDZiLeYOxGzUu67RJtl8S3Ggdyf1k9xeykdTX45EssJL8lo+zTZya0MG+N46hVPaeoeHWGXWjFAX4qzsOx278Titp8p6x69QnweNP5Pg7JPWvWLqWiVnNcTlJq6oH9tMB9o5J6iYtIBTjaKoa2qnbx6aXt/xHJXUtBGeq4v3D5oKp5tzPmhYp/lCeaEkJvmcgpKMgo9ayPWbQxrG2bvBAwvOpRM9RfyTwRVFQb4vyS6WSb2CUUFt5xCe7GkmqaTyeLf8AKVHBGACHKbApQK2EDQ74P2bim4pXJGlXWjrFDx7kNjNLd4dzFu8aeI9Cnpj7FNUN3gWnjx5HgQvSZJHJ9tNmyJmTMGTyGuHJ/A9/pCY4ZgQaBv5nkr/FTNcCJBpqOsWNx3ZjtQtbHAB5BN1kzV7E8FO1oyACq/wmVO7SBnGR7R3N8o+geKt5C5r8Is5lnbGNIm2/53ZnzbqL0A59UMy11UHQj9ZM5qS+XJQGkI4Jop0LJoD6H+ILzoTzHiiOiHUvDGPxdPbFB+jKzcKm3VnRrWzUiGxTCC7Yb8XvA7mN97x4IUsRV7sYOQJ73G/ot4JZSwMlkgmJc23PmAerjommGw7jBv2JyPAixAIt3FI31Dt9waL2AHhmfPdMjW3jjZbymAh3ed5vmNlGeUUTotmH4oGixOSh2jx02AYcxxVZFQp2kOXJ9lKVgsn/ACs5+osU1gpy5tzySY0lnBPHzlseSM/4MQYfUFkgHC66Zh8LZI765LmGGwlzrnmui4A+zbcEkqOnjleGGMhEYtwVX2xgbYEaqx4m7LIqq49Ccrm9kbo03eDpGwX6BD2SetesUWwD70EPbL66RYuhaInKMep3vrqh1vJE8wv9Y5a4pHuNHNMsZr9yoqWWz+MTEdnSOKR4rWb9+rRcrTcyjSSwyEN3m3U1H2ISllsw80ThVQHkjlknaCqZNDCXuNk7w+MsFiclPQUzGsvxWVNM7c3goS3kVqwGtlu6wUezdQRX04/icD3scFIIMrr3AKQiridyeL+hU4muyFlFuJ2WkPoHsRr25oCnPLkPYj3OXosmjSaL6Q5WcOberrGfcSq7O3deRrkCMsuOd+PBW2J+SqO1mIR05G9m5192MakcSOQ7VksmbAcXxBsETpH8NB+s46ALklZily57hcklxN9SSrFtRWuqDm4Na3Rlic+ZPEqi19t4tJyHDmSMjfvTV8i38Az8Qfc5658Fn5Qfxse5CPa78WWzYSeICp2QnVm5qzwACHmlJ1K8mYRxv2BbU1PvEC+vUUrkFRNTG/gCimTi2eR5Ky0dBUBnk07nNcMrtLgcrAtLc+4qt4lSmKQscxwec90gtOfURdJY9Hm+HENbfPXs4oyTIXtovcMoyxu87Jztb8ByUWISkn+Hh19anKVsKVCsneldnu3vy48EYyPNx18hhv5vch5mg7uX0hc8+pN8MbvtmbbPo7tt/DwWbwYEYpqeTdN1Cw5LR90phm6uvorRh9M18Yvx1VCgfZ1yrNhmLfNaDxzUuSFmLXFhwY24RtJU7jFHA+7RdSTNFlz9S3FdkEdW57tVHiTC4ElQdNu3UlRU3YmejU4vJffg/b+YQ9s3r5F4pdhG/mMPbL656xdC0Ts5NtJEXVdQ4cJ5h/3XJViEYTXHZwyoqufxifL61yRuqL5lSp3Y+yCM2TPAYhdxQDfKAATXC4CwE8CjN4GirYXTVJubnIHRWKPEm9HYqt0dNvOtw1TGqpCBlouadNi6JiQ7TRE4L5Ezb53cAPFA4e3mmlM3y2Hk9v8AcEvF+oo8xs6TA/TnYIyTgllM4akgADO+gF1I/Ew4jcGVvnOyB/lHFevRyohx/GhTtAHlSOvuN9pHJUTEKOpqDvOAaTrJK4Ny6gc7dg4K21AObnvazeyO78825nWyGY2PMiN0nMuybx18SqwWCc2VePZiM5Ple88WxMJudPnO9y53tNRiOskj3SAMwHW3h5Fxc88l13ENqGRggzwxfwxjpZB3NvbiuTbV1TZqvpWOc9rgPKeN1xsC0kjhpdaWjRKwZTz9C2ZIb5ZoiLDifKed1tzbi51uIHJEtc1mTG269XHtKnY9EMVO7V3k+lEtfb5uXXxQ75hxK1EwOhCVsIwa5u5q4SXuHBzhlyI9t08oKkvo5g4lxa+Mgk3NjlqeGSqwcn+yw33PhJA6RoAubC4c0jM96VrAfQsfQue8bvNNqjByG3twVm/JIgduuFiLHPXmtcQmFrLjnKVmObV9Pugm2hR2H18EJLn7z3EZNaQG7rhnvHnpkiccozuONsrXKSw4ZJIGlrSbgHIXJHYMzqunjl2jYUhtNHBKwvp95pbm6N3lEji4HkEA4XW4gMIINw5wLd35psRY7w5ZLenhJCMmZoHEYTKgaL5IV8Buiqd243tSPI0UWmhxLgToiq3EBbJUgV2acUj7gX4qcopFIPI0gl37KXEjugLShYGlaYnEXu6lJyH5VaOqbCH8xh+s9a9Ytdgm2oYfrfXPWLpWiDOMY7Sk1lYeHxio9a5LHsswFXfF4B01SSMjUT+tckeIUANt1R+6u1FKVCqCO9k8gmaGFvFaspWhpJyISGOp+UPag/zN+ksHx7ctkiPj7iBlqhaOMSOHUjaoBpA4ehSlsMw2nIFii21AD225j0pRUPsRY9yZUTRvNJ5g910sVk37S51hJs0C5yIbw7XKahju7jI7Q2+a3qvp3LZ9P0jyL2aPnkZF7uLAeAHH8WdwxhoAaA0DQBexdLBy1bAcSwt72Ho9xklsjug91zp22XPsXifu2mc8uBsQSbA9hyC6xGeaqfwg0V2dK1udwH/7Xea3gtGRpRs5pXUthwPYOr/wq3ilPm13AA3687hverayLfJ7MhySHF6XKx4Zp5aETKnVSyONyfcByAUckh3cijZaQ92fFASNIUWVBpHLZrQR1rYlSMWMERmwCNY2VkfTNa7dDtzeGWZGYvwyuo6ShLiMxbjzsnuIxkQOY3IboyHIZi/44o9QWOdn2kwhxdIQ6xbvhxaARazXu1+boMkVPa6FwapqHMiikLeiia7cAaWuG9uk6/OF+NuK2rY3B1+C4OZruGmR18O9HI3mxw77FJsEiD6eI8QCPBxCeCW6T4E2wfGPoPOXUdPahG+rD7FuLUm464XkE26EzxY3KVvgNrq0XayC2T3Ds1IIQ4JeyTgnFJHZqWf4jdsAYwk3B603+JmwsNEfTSNIATmFjdzgoucnsKdIrcNXY2Rs03k3QuIxAPuFBLJcI4YVJs698H770EJ65fXSLFH8HY/9Ph+t9fIvV1LQCg41VATVDTxnm9Y5IKutIt1JltKR8YqBx6eYj7RyRPfvNN9QuZQXayuNklRVF+mXNCMoA52RWkb80VG/dPIp6rQjlewyiJY+3ijppm38tLDUWdfmocRF81NxyaQyrbXaWlNMRmLI2ubqLFVKkc4vaOCsFdL5ICzVSSNFqmdZwweQOseJNiT3klOhFl4JJgzrxtP8AP8ApCfA+T3Bej6IoyJi2q4g+NzXfNcC09XWFtEcls5oPUgMcqmoBEXM+kHEHrPDxFiqtjLQTlwAHgupbb0dmNlYOO6824/RJ9HguYVkJz4qscolJUyt1jPJI55eKWVMKe1LEulhSyRosTmBexwpoYFr0SWhrDsPbYBO4GggjqSejCd0TCQTwsqehPYXSluVrXADesW+itK4uvZDzzWcLWCKik3ivKlspZAYbJdTjo6tzeEkYd3tNvenNVlmkWLODZIJL6P3D2OyR416CM67Cw4b180omgLRmnc7X7tr5JTOHHJVjONUBiY09zdWOCMdELIZlA46hO6Kh3Wi6jyzspFCelDgTcFNKWpOi2qbAZcFrSgWupudmSJpYATcrU0FwToo+lPuREc7iFkFbOj7Bx2oYhyMvrpFi32GH5lF2y+uesXangDOOY9ORW1IOnxif1rkPDSue6zRfiidp2/nVQ46fGJ/WuUWGYj0MwcdLWIUptq6HqlYA6B3S7pGilr6e+mqKxDEGOlLm6KSGm6S7wdEO0ts0Y2KWuOQKLNG85NzCj6QZjii6bGRGc0XkNI8oLNJDtVpWynuWrJxPNdvFFYhH0dkv7hEtnX9mD8jGecbP7ArF7h6FVtlpN6mhPONnnYrJGb2/lHoXdHRImiciiLhBMRL3G3IW86IyIqmhEkb43HJ48DwPauUYxhvRPdGdW5Ht5rrcRyyVb24wYvb0zB5TRZ4HFvB3cjFgkrOQ1kI3il8kCfVcGqXmO4VCIse3qWjqe9imMsK1dHYIUGwKJ26Vs/FC1jt3XQdWua8nbmhTQPeDu6ISusBQM2tJO8XEnVH4dNVS7wjc1rb/OdqMtAm2CbGh+7dxJI0Fha2pLjkB1pj8RYT0NMfkmkh9Rwc76TYb6/zLlnyJopSK/Bh5L7F7p5G5kuv0bDwy4lHbSUhNM9/FpY6/Ybe1WqgoY42brRYecniSeJQu0zAKOYDi32hcb8lykktGI5I96Np5tafEXSqKK0ljonGGsLqeE84o/7ApBRi91y/dcW0E2FMLBSPGVlNEw3sscLGyFu7HiyuTsJdZF01LYI+aBpN1DUwutkq9vkAvazNEPcAFA/yBnqgfj/NOlegWdi2I/QovrPWvWLTYR16GE/5nrXrF1xughtbgdM4vLqeF13Em8UZuSSSTcZlDu2cpDrS0/2MX3VixWRvR5/w1R2/RKf7GL7qnpsCpWizaaADqijHoCxYlkaJF/w7SX/Raf7GL7q1ds1RnWkpz9TF91eLEwDek2dpGm7aWnaeqGIehqnqcDpnfOp4T2xRn0hYsSv9Rloa0dFG1jQ2NjQAAAGtAAtkAAEU2Fv6o8AsWKwpt0Y5DwC23BbQeCxYgExrByHgti0WtbLksWLBEMuD051gi+zZ7lD+Q6b93h+yj9yxYnEMOB037vD9lH7lqcCpf3aD7KP3L1YsAiOz9J+6wfYx/dUsGBUwOVNAOyKMexYsWCjeXCKfoy3oIt05FvRssRcmxFlKzCIAABBEABkBGwAdgsvVi55bGNvyZD+xj/oZ7lDLhEBNjBEe2Nh9ixYpRS7GJIsJgDQBDEAAAAI2AAW0AsthhcP7GP8AoZ7lixK0rCbDDYf2Uf8AQ33LU4XB+xi/oZ7lixOkjGowmD9jF9mz3Lc4ZD+xj/oZ7l4sWaRgWXBKY608J+qj9ygds9SfusH2Mf3VixOkBj7DaSNkbWsYxrRezWtDQLkk2AFtSsWLFVGP/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6984" name="AutoShape 8" descr="data:image/jpeg;base64,/9j/4AAQSkZJRgABAQAAAQABAAD/2wCEAAkGBxQTEhUUExQWFRQVFhQVFhQXFxQVFRUUFxQWFhQVFBQYHCggGBolHBQUITEhJSkrLi4uFx8zODMsNygtLisBCgoKDg0OGxAQGywkICQsLCwsLCwsLCwsLCwsLCwsLCwsLCwsLCwsLCwsNiwsLCwsLCwsNywsLCw3LDIrNzcrN//AABEIAMIBAwMBIgACEQEDEQH/xAAcAAACAgMBAQAAAAAAAAAAAAAEBQMGAAIHAQj/xABMEAABAwIDBAUGCQoEBQUAAAABAAIDBBEFITEGEkFRE2FxgZEiobGzwdEHFCMyQoOT0vAVJDRSU1RicpKyM3OiwhaClKPxJURjdOH/xAAaAQADAQEBAQAAAAAAAAAAAAABAgMABAUG/8QAKREAAgICAgIBAwMFAAAAAAAAAAECESExAxIEQVEFEyIyQmEUFWJxkf/aAAwDAQACEQMRAD8AeVOydZJPK51fNGx0sjmtjkmJDC9xa0eUALCwsE5w3ZZsdi+prJSOMlTPb+lrgPFPZPnO/md6SsDknUADXzOYCGucA1v6zuJ7UjbUzbw+VeNNXv8AemuMuydyyslrDcgakE5nTmdUk9jx0Fw1cmfyj9f1ne9GQ1Dzby3f1O96WwNyR8Rtw01PsVYaEkGtqXAfOce8qfDpnF0ly45DUnzIFpujMN1dbktIyDIt42zOnMqVoOpJ8SvIFNu5JgEG+b/S10RhcbjrQJ7cwjS7IHvQGJQvHL0LV6xiMO61E4nPMqQNzUT1jA0sjuZ8SltTM8aOd/UUxmQNQ3JEQoW3+IzMiBZNK3ygLtke3mOBVMo8XqbEmrqD2zy/eVu+EllqUnkWns8oD2rmuH00rxvDRJONhHztpakC3xmft6WT07yDqdoau2VVUfbS/eULqWw8pevob6JXB7Mew7SVdjepqPtpfvIeTaatdkKmoy4iaUf7kBVAh1kdTbrW9qWw0QnH6397qf8AqJvvLIdpasHOrqT9fN95QSEXKClyKIUx3UY/Vu+bV1I+vmH+5BjaGtB/TKr/AKif7yEEvJQb+eaMQyLa3a6qdFY1E9+YlkB8boWHaOrBH51UHtmlP+5LoW3C33ReyXQrdlmj2jqHf+5n+1k+8isPxupLgDUTkE8ZZPekNCwXAKssbGsF+IUJOhmjquykrzSxlznOJ37lziSflHWuT1LFHsbUb1HEee/5pHheKy0YOqHeU7+Y+lQPm08VBV1IEjhf6TvSUHNVXNu5dAhvib7gDmfG3BLujd861rC3sReKPN2NB43tzOgW3RENsdTawy55kqMtlFo0pWfjkjWNJ0/HWoGN5aI2kCohGYRbye8o3DNXdQzQsnzkXhrflHciFmb2FQFSud+AooB+PapYnG7hbsTGIrW7yEU4gi/nUDhwtmeKljzb1IMJPFovXLyN1165Yxq0ISd9yUYgZNSsYgI1QlS6yYyCwSyp0KyFZRvhGj3qSW3K/gQfYue4PUuEQs0ZZDrXStrm3gmHNh9C55g4JAaLW4IuSjsFNgLZd9xvlbgihOA02TTEcI3WXAztmqrHLbI3SSlatGonpYRI83UdbSGN2RyTHDKIucCMiEZjMIDbki6i5DxZUZW5qCUoydyDkanQDGFSmNaRR3CMpo+C1hGtHCCy/UlkrfK709iHyfcl9LFd9u1JYWrPaZ9nBWKGXeKq1RJuyjknW67JzVOaBI7HsOLUUX1nrXrxQfB9ITQQk63l9dIsVUsAK/jGJkTyjlJIPBxUeHYjvysbfVw95Va2hqCamoF9J5vWOROw7S6sZfPdD3f6be1XvApfq8/KNHG3psppbi/C9gBxsNcvBDk3lJPD2Kad5JBOWvsUvZX0TQBGQlCU/NFRnI9hVRD0Z5o7DW+UexAxFMMOy11WYEFxdS9Nhcn8ZLWEreZt8r261gmkhyuDlop4BdqgDLNIC3hf5NusrBCIxbJbKOIZLZzbrGPHnIoQNRblA4WWMC1hyHals6PnN0DM5YBWtpWXheObHDzLm+yUDjnrZdPxUXa4dRVKw8NgsNFy+ZJqFIaGyPaKt3G2KptBEZZMgr1itG2pFh/4UOGbP9BcnNcnFzdYNexpZZCaTom3alOLU8rxctsFc6YMJz0Uu1TAYfIA0QhzMziqZx2pbY2UJCOr2XJvqtYIQdV6F4JWR04RtNHmvOiFlNCbJWxkGudYWCLw+huS7kELuJvhz7ROPaleikMsq9ay8p6k2o6ggAeKUtdvSOPWm+HUhcCtLWSL2dg2CP5jD9b66RerzYKMihhB1Bl9dIsVFVDZOVbRfpdR/nzescn3wbsvPI/9WK3e5w+6q/tBJarqf/sTescnWwuItjdLvWBeGAdYu4H0puwGi5xA3cefPr4qZzrkdTR6SoBI1tt4XBGQHGw4+KmYPKORGQGfZcpbyP6CokYPmoZiJvkrCGRhF4cbu7/YUGHImkOd9M7osCD2KOqrGRNdI82awFzjyAFysc4km2ioPwsYmY4mwA2Mp3nf5bdB3n+1YKKDtftpPVykh7o4gTuRtJblwLrauTfYP4RJIHiGqeXwusA9xLnRHgd45lnPkqBUHPJQMzKDYbPq1k5IuDcHMEaEdS96Qrm3wWbSFzPikrruZ/guJ+c3Ux35jUdVxwXRQSsA1rcRMbd61xex6kvO0IP0R4oyuj3o3t5tPjwVHEg5L0fD4OPli7WUeb5vkcnFJdXhloOMNPDzod9cDw84SDfHWs3wuv8AoOP4OP8AuHKMqobwNuKp+IbNzuddpZbtN/Qn++Oa9EnWpT+mcU92MvqXIgSgwURNBc5xdx3ACB4m57k9GBF7A9jw8EZZbpPV2pcJf4k72Ynzczn5Q7dHexcXkfSeLjg5ROvxvPlyT6yKrVRhgOWfLkUoqqmVzd0NvfjdWbbql3ZGvbo8Z/zD3hJhUBrRkvnOSPSVM9PsVOLZ9wcXSWz4LafBmjMDJMsRrHuNrAAomNo3LHWyp3fyKip19OAclGyNM5qAtdfVatiA1yV1LAUyBgNtE3povkD3qHDmbzrW42T2alDYyAjJluJZKNTUhuSEzoagtNrKfDoxvEdZRtTTg2CSU85I9Tp2w7r0UR/zPWvXik2JZaiiH+Z616xdEaoJyHHIi6rqSOFRP61yVuk3dFYcRiJqqkNz+XnP/dck0dLeQjhdSfJko4rBbKbauMOYZL/4bW2zsHAAE5DqurB/xrS7o3iHEcg66oFTRZ8LJYIBvEW04hNHkWwuDOnN28p75M77FRy/CHENIi7PgAMu9c4qImtbk437UL0xHWqLlJUdJf8ACKPowHtJaPYU8wHaUSt3jZtybN3gSfMOvwXGm1Q4hWf4P3NlqQNd1peByIsB5ynjOwNHbYn3v3LiHwnYh0tdML3Ee7GOrdAv/qLl2qkOZ7l837QTF9VUOP0ppT4yOVQehVO7NS0Md0PKmtBFkggNjPD7tc1zSQ4EEEagjQrs2CYwZomuPztHD+Ia+Oq5Jh8VyFdMBn3CRwcL94//ABM1gVMvAqlz84nna3F3LrtbzKyNrMwudfGr3PWfSvT+lRUpSTPL+rScYxaLB+Ux+ry7tL+3xWsuIZggZcrFIhUrPjK9l8EWeKvIkvS/4OfyhYZ314DO2fUerwXn5TH8WY0I0P8ASlIqV6KlI/H/AMmOvK+Yoa/lEcOvXXha+XarLsnVxOde5Ds2gZWJtnfqVH+Mpns9VfLs7T6FHn8d/alcnov4/lJ8sailkvuO4eKhrWBwB3iQSL8DwVdn2Kl+jIw9R3h7E8bWAOZfn/tKYtrm818pPhhN2z6coE+BWBBFnNOY60A3dBtxVi2ort2bLRzAe+5HsCoVRiO7KSdF58uL83EZywOMVp7C6rNeeIRWJY+HNsEqjqN4WVYxaEWyw7OSjcN9fSi/jBc4g6FC4BBdpyUr4yXZKh0qXWmKnHo5OoprC7fK0qqIOF+KXMdJGbgXHFTf5E5xzaOybHn80i+s9a9YhdhJS6hhPPpfXPXq6ksCHODWCKtqi/Qzz+tcgquW7y9uhRG18V6ibd/bSk/1lQx2EOeq4pNbL+sAoq3ONluywNjqVJQUtwUG1ji834I7GXwL8RhcXZaIORrhkU7AO9mFBU0pJVoyrZztZFkGeSs/wWutXOH/AMT/AO5irlPTEPIVy+D+h3KxruJjePQfYqxaTA1g7HQDVfP20+HFkj3cC9/jvFfQtLlc/jVc/wBq8CEhmZbMucWnkSd5vpXQBHGN27h2p7SR8hZLjTlsm6RYgkEciNVYMPp7p0hGxlhEHFOx5ILuQuocOp8tEZj0fQ0crzbeDfC+WXXe3nRejRQKMTHNUOlq7sab5kA+KimxnyXZ/RPoSOGssAOQsunwuX7cmzl8zh+7FIs3xtbCqVbFcthXL015qPNfgssnxpe/GlWxXda3Fd1p/wCsiK/BZYhVdaabP1PyzTyDj5iqWK7rTbAa6xc6+jfSQPek5vLT45f6G4fDa5Iv+S+Y1jQjY11/pDz5e1BR7WN/WVN2nxHpIw0HiPx5iq41p5r54986jUV/T3eDoQ3zAn+5KJqME3KM2fpd2lYDqbuPa439FltVURAvzXnTmnNjUVisw/U3UdLDui6PxCJ4Nr3BWszPIsrXgT2XDZiLeYOxGzUu67RJtl8S3Ggdyf1k9xeykdTX45EssJL8lo+zTZya0MG+N46hVPaeoeHWGXWjFAX4qzsOx278Titp8p6x69QnweNP5Pg7JPWvWLqWiVnNcTlJq6oH9tMB9o5J6iYtIBTjaKoa2qnbx6aXt/xHJXUtBGeq4v3D5oKp5tzPmhYp/lCeaEkJvmcgpKMgo9ayPWbQxrG2bvBAwvOpRM9RfyTwRVFQb4vyS6WSb2CUUFt5xCe7GkmqaTyeLf8AKVHBGACHKbApQK2EDQ74P2bim4pXJGlXWjrFDx7kNjNLd4dzFu8aeI9Cnpj7FNUN3gWnjx5HgQvSZJHJ9tNmyJmTMGTyGuHJ/A9/pCY4ZgQaBv5nkr/FTNcCJBpqOsWNx3ZjtQtbHAB5BN1kzV7E8FO1oyACq/wmVO7SBnGR7R3N8o+geKt5C5r8Is5lnbGNIm2/53ZnzbqL0A59UMy11UHQj9ZM5qS+XJQGkI4Jop0LJoD6H+ILzoTzHiiOiHUvDGPxdPbFB+jKzcKm3VnRrWzUiGxTCC7Yb8XvA7mN97x4IUsRV7sYOQJ73G/ot4JZSwMlkgmJc23PmAerjommGw7jBv2JyPAixAIt3FI31Dt9waL2AHhmfPdMjW3jjZbymAh3ed5vmNlGeUUTotmH4oGixOSh2jx02AYcxxVZFQp2kOXJ9lKVgsn/ACs5+osU1gpy5tzySY0lnBPHzlseSM/4MQYfUFkgHC66Zh8LZI765LmGGwlzrnmui4A+zbcEkqOnjleGGMhEYtwVX2xgbYEaqx4m7LIqq49Ccrm9kbo03eDpGwX6BD2SetesUWwD70EPbL66RYuhaInKMep3vrqh1vJE8wv9Y5a4pHuNHNMsZr9yoqWWz+MTEdnSOKR4rWb9+rRcrTcyjSSwyEN3m3U1H2ISllsw80ThVQHkjlknaCqZNDCXuNk7w+MsFiclPQUzGsvxWVNM7c3goS3kVqwGtlu6wUezdQRX04/icD3scFIIMrr3AKQiridyeL+hU4muyFlFuJ2WkPoHsRr25oCnPLkPYj3OXosmjSaL6Q5WcOberrGfcSq7O3deRrkCMsuOd+PBW2J+SqO1mIR05G9m5192MakcSOQ7VksmbAcXxBsETpH8NB+s46ALklZily57hcklxN9SSrFtRWuqDm4Na3Rlic+ZPEqi19t4tJyHDmSMjfvTV8i38Az8Qfc5658Fn5Qfxse5CPa78WWzYSeICp2QnVm5qzwACHmlJ1K8mYRxv2BbU1PvEC+vUUrkFRNTG/gCimTi2eR5Ky0dBUBnk07nNcMrtLgcrAtLc+4qt4lSmKQscxwec90gtOfURdJY9Hm+HENbfPXs4oyTIXtovcMoyxu87Jztb8ByUWISkn+Hh19anKVsKVCsneldnu3vy48EYyPNx18hhv5vch5mg7uX0hc8+pN8MbvtmbbPo7tt/DwWbwYEYpqeTdN1Cw5LR90phm6uvorRh9M18Yvx1VCgfZ1yrNhmLfNaDxzUuSFmLXFhwY24RtJU7jFHA+7RdSTNFlz9S3FdkEdW57tVHiTC4ElQdNu3UlRU3YmejU4vJffg/b+YQ9s3r5F4pdhG/mMPbL656xdC0Ts5NtJEXVdQ4cJ5h/3XJViEYTXHZwyoqufxifL61yRuqL5lSp3Y+yCM2TPAYhdxQDfKAATXC4CwE8CjN4GirYXTVJubnIHRWKPEm9HYqt0dNvOtw1TGqpCBlouadNi6JiQ7TRE4L5Ezb53cAPFA4e3mmlM3y2Hk9v8AcEvF+oo8xs6TA/TnYIyTgllM4akgADO+gF1I/Ew4jcGVvnOyB/lHFevRyohx/GhTtAHlSOvuN9pHJUTEKOpqDvOAaTrJK4Ny6gc7dg4K21AObnvazeyO78825nWyGY2PMiN0nMuybx18SqwWCc2VePZiM5Ple88WxMJudPnO9y53tNRiOskj3SAMwHW3h5Fxc88l13ENqGRggzwxfwxjpZB3NvbiuTbV1TZqvpWOc9rgPKeN1xsC0kjhpdaWjRKwZTz9C2ZIb5ZoiLDifKed1tzbi51uIHJEtc1mTG269XHtKnY9EMVO7V3k+lEtfb5uXXxQ75hxK1EwOhCVsIwa5u5q4SXuHBzhlyI9t08oKkvo5g4lxa+Mgk3NjlqeGSqwcn+yw33PhJA6RoAubC4c0jM96VrAfQsfQue8bvNNqjByG3twVm/JIgduuFiLHPXmtcQmFrLjnKVmObV9Pugm2hR2H18EJLn7z3EZNaQG7rhnvHnpkiccozuONsrXKSw4ZJIGlrSbgHIXJHYMzqunjl2jYUhtNHBKwvp95pbm6N3lEji4HkEA4XW4gMIINw5wLd35psRY7w5ZLenhJCMmZoHEYTKgaL5IV8Buiqd243tSPI0UWmhxLgToiq3EBbJUgV2acUj7gX4qcopFIPI0gl37KXEjugLShYGlaYnEXu6lJyH5VaOqbCH8xh+s9a9Ytdgm2oYfrfXPWLpWiDOMY7Sk1lYeHxio9a5LHsswFXfF4B01SSMjUT+tckeIUANt1R+6u1FKVCqCO9k8gmaGFvFaspWhpJyISGOp+UPag/zN+ksHx7ctkiPj7iBlqhaOMSOHUjaoBpA4ehSlsMw2nIFii21AD225j0pRUPsRY9yZUTRvNJ5g910sVk37S51hJs0C5yIbw7XKahju7jI7Q2+a3qvp3LZ9P0jyL2aPnkZF7uLAeAHH8WdwxhoAaA0DQBexdLBy1bAcSwt72Ho9xklsjug91zp22XPsXifu2mc8uBsQSbA9hyC6xGeaqfwg0V2dK1udwH/7Xea3gtGRpRs5pXUthwPYOr/wq3ilPm13AA3687hverayLfJ7MhySHF6XKx4Zp5aETKnVSyONyfcByAUckh3cijZaQ92fFASNIUWVBpHLZrQR1rYlSMWMERmwCNY2VkfTNa7dDtzeGWZGYvwyuo6ShLiMxbjzsnuIxkQOY3IboyHIZi/44o9QWOdn2kwhxdIQ6xbvhxaARazXu1+boMkVPa6FwapqHMiikLeiia7cAaWuG9uk6/OF+NuK2rY3B1+C4OZruGmR18O9HI3mxw77FJsEiD6eI8QCPBxCeCW6T4E2wfGPoPOXUdPahG+rD7FuLUm464XkE26EzxY3KVvgNrq0XayC2T3Ds1IIQ4JeyTgnFJHZqWf4jdsAYwk3B603+JmwsNEfTSNIATmFjdzgoucnsKdIrcNXY2Rs03k3QuIxAPuFBLJcI4YVJs698H770EJ65fXSLFH8HY/9Ph+t9fIvV1LQCg41VATVDTxnm9Y5IKutIt1JltKR8YqBx6eYj7RyRPfvNN9QuZQXayuNklRVF+mXNCMoA52RWkb80VG/dPIp6rQjlewyiJY+3ijppm38tLDUWdfmocRF81NxyaQyrbXaWlNMRmLI2ubqLFVKkc4vaOCsFdL5ICzVSSNFqmdZwweQOseJNiT3klOhFl4JJgzrxtP8AP8ApCfA+T3Bej6IoyJi2q4g+NzXfNcC09XWFtEcls5oPUgMcqmoBEXM+kHEHrPDxFiqtjLQTlwAHgupbb0dmNlYOO6824/RJ9HguYVkJz4qscolJUyt1jPJI55eKWVMKe1LEulhSyRosTmBexwpoYFr0SWhrDsPbYBO4GggjqSejCd0TCQTwsqehPYXSluVrXADesW+itK4uvZDzzWcLWCKik3ivKlspZAYbJdTjo6tzeEkYd3tNvenNVlmkWLODZIJL6P3D2OyR416CM67Cw4b180omgLRmnc7X7tr5JTOHHJVjONUBiY09zdWOCMdELIZlA46hO6Kh3Wi6jyzspFCelDgTcFNKWpOi2qbAZcFrSgWupudmSJpYATcrU0FwToo+lPuREc7iFkFbOj7Bx2oYhyMvrpFi32GH5lF2y+uesXangDOOY9ORW1IOnxif1rkPDSue6zRfiidp2/nVQ46fGJ/WuUWGYj0MwcdLWIUptq6HqlYA6B3S7pGilr6e+mqKxDEGOlLm6KSGm6S7wdEO0ts0Y2KWuOQKLNG85NzCj6QZjii6bGRGc0XkNI8oLNJDtVpWynuWrJxPNdvFFYhH0dkv7hEtnX9mD8jGecbP7ArF7h6FVtlpN6mhPONnnYrJGb2/lHoXdHRImiciiLhBMRL3G3IW86IyIqmhEkb43HJ48DwPauUYxhvRPdGdW5Ht5rrcRyyVb24wYvb0zB5TRZ4HFvB3cjFgkrOQ1kI3il8kCfVcGqXmO4VCIse3qWjqe9imMsK1dHYIUGwKJ26Vs/FC1jt3XQdWua8nbmhTQPeDu6ISusBQM2tJO8XEnVH4dNVS7wjc1rb/OdqMtAm2CbGh+7dxJI0Fha2pLjkB1pj8RYT0NMfkmkh9Rwc76TYb6/zLlnyJopSK/Bh5L7F7p5G5kuv0bDwy4lHbSUhNM9/FpY6/Ybe1WqgoY42brRYecniSeJQu0zAKOYDi32hcb8lykktGI5I96Np5tafEXSqKK0ljonGGsLqeE84o/7ApBRi91y/dcW0E2FMLBSPGVlNEw3sscLGyFu7HiyuTsJdZF01LYI+aBpN1DUwutkq9vkAvazNEPcAFA/yBnqgfj/NOlegWdi2I/QovrPWvWLTYR16GE/5nrXrF1xughtbgdM4vLqeF13Em8UZuSSSTcZlDu2cpDrS0/2MX3VixWRvR5/w1R2/RKf7GL7qnpsCpWizaaADqijHoCxYlkaJF/w7SX/Raf7GL7q1ds1RnWkpz9TF91eLEwDek2dpGm7aWnaeqGIehqnqcDpnfOp4T2xRn0hYsSv9Rloa0dFG1jQ2NjQAAAGtAAtkAAEU2Fv6o8AsWKwpt0Y5DwC23BbQeCxYgExrByHgti0WtbLksWLBEMuD051gi+zZ7lD+Q6b93h+yj9yxYnEMOB037vD9lH7lqcCpf3aD7KP3L1YsAiOz9J+6wfYx/dUsGBUwOVNAOyKMexYsWCjeXCKfoy3oIt05FvRssRcmxFlKzCIAABBEABkBGwAdgsvVi55bGNvyZD+xj/oZ7lDLhEBNjBEe2Nh9ixYpRS7GJIsJgDQBDEAAAAI2AAW0AsthhcP7GP8AoZ7lixK0rCbDDYf2Uf8AQ33LU4XB+xi/oZ7lixOkjGowmD9jF9mz3Lc4ZD+xj/oZ7l4sWaRgWXBKY608J+qj9ygds9SfusH2Mf3VixOkBj7DaSNkbWsYxrRezWtDQLkk2AFtSsWLFVGP/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9032"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0" name="Content Placeholder 2"/>
          <p:cNvSpPr>
            <a:spLocks noGrp="1"/>
          </p:cNvSpPr>
          <p:nvPr>
            <p:ph idx="1"/>
          </p:nvPr>
        </p:nvSpPr>
        <p:spPr>
          <a:xfrm>
            <a:off x="228600" y="1600200"/>
            <a:ext cx="8915400" cy="5029200"/>
          </a:xfrm>
        </p:spPr>
        <p:txBody>
          <a:bodyPr>
            <a:normAutofit/>
          </a:bodyPr>
          <a:lstStyle/>
          <a:p>
            <a:r>
              <a:rPr lang="en-US" sz="2400" dirty="0" smtClean="0"/>
              <a:t>Every run is random. So varying values of MOEs would be obtained from different runs.</a:t>
            </a:r>
          </a:p>
          <a:p>
            <a:endParaRPr lang="en-US" sz="2400" dirty="0" smtClean="0"/>
          </a:p>
          <a:p>
            <a:r>
              <a:rPr lang="en-US" sz="2400" dirty="0" smtClean="0"/>
              <a:t>Therefor, the number of simulation runs is one of the contributing factors influencing the calibration accuracy. </a:t>
            </a:r>
          </a:p>
          <a:p>
            <a:endParaRPr lang="en-US" sz="2400" dirty="0"/>
          </a:p>
          <a:p>
            <a:r>
              <a:rPr lang="en-US" sz="2400" dirty="0" smtClean="0"/>
              <a:t>The number of simulation run should be estimated by the following equation</a:t>
            </a:r>
            <a:r>
              <a:rPr lang="en-US" sz="2400" dirty="0" smtClean="0"/>
              <a:t>? </a:t>
            </a:r>
            <a:endParaRPr lang="en-US" sz="2400" dirty="0"/>
          </a:p>
          <a:p>
            <a:endParaRPr lang="en-US" dirty="0" smtClean="0"/>
          </a:p>
          <a:p>
            <a:pPr lvl="1"/>
            <a:endParaRPr lang="en-US" sz="2400" dirty="0" smtClean="0"/>
          </a:p>
          <a:p>
            <a:pPr lvl="1"/>
            <a:endParaRPr lang="en-US" sz="2400" dirty="0" smtClean="0"/>
          </a:p>
          <a:p>
            <a:endParaRPr lang="en-US" sz="2400" b="1" dirty="0" smtClean="0"/>
          </a:p>
          <a:p>
            <a:endParaRPr lang="en-US" sz="2400" b="1" dirty="0" smtClean="0"/>
          </a:p>
          <a:p>
            <a:endParaRPr lang="en-US" sz="2400" b="1" dirty="0" smtClean="0"/>
          </a:p>
          <a:p>
            <a:endParaRPr lang="en-US" sz="2600" dirty="0" smtClean="0"/>
          </a:p>
          <a:p>
            <a:endParaRPr lang="en-US" sz="2600" dirty="0" smtClean="0"/>
          </a:p>
          <a:p>
            <a:endParaRPr lang="en-US" sz="2600" dirty="0" smtClean="0"/>
          </a:p>
          <a:p>
            <a:endParaRPr lang="en-US" sz="2600" dirty="0" smtClean="0"/>
          </a:p>
          <a:p>
            <a:endParaRPr lang="en-US" sz="2600" dirty="0" smtClean="0"/>
          </a:p>
          <a:p>
            <a:endParaRPr lang="en-US" sz="2600" dirty="0" smtClean="0"/>
          </a:p>
          <a:p>
            <a:pPr lvl="1"/>
            <a:endParaRPr lang="en-US" sz="2400" dirty="0" smtClean="0"/>
          </a:p>
          <a:p>
            <a:pPr marL="365760" lvl="1" indent="-256032">
              <a:buClr>
                <a:schemeClr val="accent3"/>
              </a:buClr>
              <a:buFont typeface="Georgia"/>
              <a:buChar char="•"/>
            </a:pPr>
            <a:endParaRPr lang="en-US" dirty="0" smtClean="0">
              <a:solidFill>
                <a:schemeClr val="tx1"/>
              </a:solidFill>
            </a:endParaRPr>
          </a:p>
        </p:txBody>
      </p:sp>
      <p:pic>
        <p:nvPicPr>
          <p:cNvPr id="16" name="Picture 15"/>
          <p:cNvPicPr>
            <a:picLocks noChangeAspect="1"/>
          </p:cNvPicPr>
          <p:nvPr/>
        </p:nvPicPr>
        <p:blipFill>
          <a:blip r:embed="rId3"/>
          <a:stretch>
            <a:fillRect/>
          </a:stretch>
        </p:blipFill>
        <p:spPr>
          <a:xfrm>
            <a:off x="3608614" y="4572000"/>
            <a:ext cx="2562225" cy="990600"/>
          </a:xfrm>
          <a:prstGeom prst="rect">
            <a:avLst/>
          </a:prstGeom>
        </p:spPr>
      </p:pic>
      <p:pic>
        <p:nvPicPr>
          <p:cNvPr id="17" name="Picture 16"/>
          <p:cNvPicPr>
            <a:picLocks noChangeAspect="1"/>
          </p:cNvPicPr>
          <p:nvPr/>
        </p:nvPicPr>
        <p:blipFill>
          <a:blip r:embed="rId4"/>
          <a:stretch>
            <a:fillRect/>
          </a:stretch>
        </p:blipFill>
        <p:spPr>
          <a:xfrm>
            <a:off x="447675" y="5617029"/>
            <a:ext cx="8455024" cy="785615"/>
          </a:xfrm>
          <a:prstGeom prst="rect">
            <a:avLst/>
          </a:prstGeom>
        </p:spPr>
      </p:pic>
    </p:spTree>
    <p:extLst>
      <p:ext uri="{BB962C8B-B14F-4D97-AF65-F5344CB8AC3E}">
        <p14:creationId xmlns:p14="http://schemas.microsoft.com/office/powerpoint/2010/main" val="35574055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511629"/>
            <a:ext cx="8839200" cy="1066800"/>
          </a:xfrm>
        </p:spPr>
        <p:txBody>
          <a:bodyPr>
            <a:normAutofit/>
          </a:bodyPr>
          <a:lstStyle/>
          <a:p>
            <a:r>
              <a:rPr lang="en-US" sz="3600" dirty="0" smtClean="0">
                <a:solidFill>
                  <a:srgbClr val="C00000"/>
                </a:solidFill>
              </a:rPr>
              <a:t>Warm-up Period </a:t>
            </a:r>
            <a:r>
              <a:rPr lang="en-US" sz="3600" dirty="0" smtClean="0"/>
              <a:t>in the Calibration</a:t>
            </a:r>
            <a:endParaRPr lang="en-US" b="1" dirty="0"/>
          </a:p>
        </p:txBody>
      </p:sp>
      <p:sp>
        <p:nvSpPr>
          <p:cNvPr id="33828" name="Rectangle 3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68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8860" name="Rectangle 1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192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601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602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602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7045"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26980" name="AutoShape 4" descr="data:image/jpeg;base64,/9j/4AAQSkZJRgABAQAAAQABAAD/2wCEAAkGBxQTEhUUExQWFRQVFhQVFhQXFxQVFRUUFxQWFhQVFBQYHCggGBolHBQUITEhJSkrLi4uFx8zODMsNygtLisBCgoKDg0OGxAQGywkICQsLCwsLCwsLCwsLCwsLCwsLCwsLCwsLCwsLCwsNiwsLCwsLCwsNywsLCw3LDIrNzcrN//AABEIAMIBAwMBIgACEQEDEQH/xAAcAAACAgMBAQAAAAAAAAAAAAAEBQMGAAIHAQj/xABMEAABAwIDBAUGCQoEBQUAAAABAAIDBBEFITEGEkFRE2FxgZEiobGzwdEHFCMyQoOT0vAVJDRSU1RicpKyM3OiwhaClKPxJURjdOH/xAAaAQADAQEBAQAAAAAAAAAAAAABAgMABAUG/8QAKREAAgICAgIBAwMFAAAAAAAAAAECESExAxIEQVEFEyIyQmEUFWJxkf/aAAwDAQACEQMRAD8AeVOydZJPK51fNGx0sjmtjkmJDC9xa0eUALCwsE5w3ZZsdi+prJSOMlTPb+lrgPFPZPnO/md6SsDknUADXzOYCGucA1v6zuJ7UjbUzbw+VeNNXv8AemuMuydyyslrDcgakE5nTmdUk9jx0Fw1cmfyj9f1ne9GQ1Dzby3f1O96WwNyR8Rtw01PsVYaEkGtqXAfOce8qfDpnF0ly45DUnzIFpujMN1dbktIyDIt42zOnMqVoOpJ8SvIFNu5JgEG+b/S10RhcbjrQJ7cwjS7IHvQGJQvHL0LV6xiMO61E4nPMqQNzUT1jA0sjuZ8SltTM8aOd/UUxmQNQ3JEQoW3+IzMiBZNK3ygLtke3mOBVMo8XqbEmrqD2zy/eVu+EllqUnkWns8oD2rmuH00rxvDRJONhHztpakC3xmft6WT07yDqdoau2VVUfbS/eULqWw8pevob6JXB7Mew7SVdjepqPtpfvIeTaatdkKmoy4iaUf7kBVAh1kdTbrW9qWw0QnH6397qf8AqJvvLIdpasHOrqT9fN95QSEXKClyKIUx3UY/Vu+bV1I+vmH+5BjaGtB/TKr/AKif7yEEvJQb+eaMQyLa3a6qdFY1E9+YlkB8boWHaOrBH51UHtmlP+5LoW3C33ReyXQrdlmj2jqHf+5n+1k+8isPxupLgDUTkE8ZZPekNCwXAKssbGsF+IUJOhmjquykrzSxlznOJ37lziSflHWuT1LFHsbUb1HEee/5pHheKy0YOqHeU7+Y+lQPm08VBV1IEjhf6TvSUHNVXNu5dAhvib7gDmfG3BLujd861rC3sReKPN2NB43tzOgW3RENsdTawy55kqMtlFo0pWfjkjWNJ0/HWoGN5aI2kCohGYRbye8o3DNXdQzQsnzkXhrflHciFmb2FQFSud+AooB+PapYnG7hbsTGIrW7yEU4gi/nUDhwtmeKljzb1IMJPFovXLyN1165Yxq0ISd9yUYgZNSsYgI1QlS6yYyCwSyp0KyFZRvhGj3qSW3K/gQfYue4PUuEQs0ZZDrXStrm3gmHNh9C55g4JAaLW4IuSjsFNgLZd9xvlbgihOA02TTEcI3WXAztmqrHLbI3SSlatGonpYRI83UdbSGN2RyTHDKIucCMiEZjMIDbki6i5DxZUZW5qCUoydyDkanQDGFSmNaRR3CMpo+C1hGtHCCy/UlkrfK709iHyfcl9LFd9u1JYWrPaZ9nBWKGXeKq1RJuyjknW67JzVOaBI7HsOLUUX1nrXrxQfB9ITQQk63l9dIsVUsAK/jGJkTyjlJIPBxUeHYjvysbfVw95Va2hqCamoF9J5vWOROw7S6sZfPdD3f6be1XvApfq8/KNHG3psppbi/C9gBxsNcvBDk3lJPD2Kad5JBOWvsUvZX0TQBGQlCU/NFRnI9hVRD0Z5o7DW+UexAxFMMOy11WYEFxdS9Nhcn8ZLWEreZt8r261gmkhyuDlop4BdqgDLNIC3hf5NusrBCIxbJbKOIZLZzbrGPHnIoQNRblA4WWMC1hyHals6PnN0DM5YBWtpWXheObHDzLm+yUDjnrZdPxUXa4dRVKw8NgsNFy+ZJqFIaGyPaKt3G2KptBEZZMgr1itG2pFh/4UOGbP9BcnNcnFzdYNexpZZCaTom3alOLU8rxctsFc6YMJz0Uu1TAYfIA0QhzMziqZx2pbY2UJCOr2XJvqtYIQdV6F4JWR04RtNHmvOiFlNCbJWxkGudYWCLw+huS7kELuJvhz7ROPaleikMsq9ay8p6k2o6ggAeKUtdvSOPWm+HUhcCtLWSL2dg2CP5jD9b66RerzYKMihhB1Bl9dIsVFVDZOVbRfpdR/nzescn3wbsvPI/9WK3e5w+6q/tBJarqf/sTescnWwuItjdLvWBeGAdYu4H0puwGi5xA3cefPr4qZzrkdTR6SoBI1tt4XBGQHGw4+KmYPKORGQGfZcpbyP6CokYPmoZiJvkrCGRhF4cbu7/YUGHImkOd9M7osCD2KOqrGRNdI82awFzjyAFysc4km2ioPwsYmY4mwA2Mp3nf5bdB3n+1YKKDtftpPVykh7o4gTuRtJblwLrauTfYP4RJIHiGqeXwusA9xLnRHgd45lnPkqBUHPJQMzKDYbPq1k5IuDcHMEaEdS96Qrm3wWbSFzPikrruZ/guJ+c3Ux35jUdVxwXRQSsA1rcRMbd61xex6kvO0IP0R4oyuj3o3t5tPjwVHEg5L0fD4OPli7WUeb5vkcnFJdXhloOMNPDzod9cDw84SDfHWs3wuv8AoOP4OP8AuHKMqobwNuKp+IbNzuddpZbtN/Qn++Oa9EnWpT+mcU92MvqXIgSgwURNBc5xdx3ACB4m57k9GBF7A9jw8EZZbpPV2pcJf4k72Ynzczn5Q7dHexcXkfSeLjg5ROvxvPlyT6yKrVRhgOWfLkUoqqmVzd0NvfjdWbbql3ZGvbo8Z/zD3hJhUBrRkvnOSPSVM9PsVOLZ9wcXSWz4LafBmjMDJMsRrHuNrAAomNo3LHWyp3fyKip19OAclGyNM5qAtdfVatiA1yV1LAUyBgNtE3povkD3qHDmbzrW42T2alDYyAjJluJZKNTUhuSEzoagtNrKfDoxvEdZRtTTg2CSU85I9Tp2w7r0UR/zPWvXik2JZaiiH+Z616xdEaoJyHHIi6rqSOFRP61yVuk3dFYcRiJqqkNz+XnP/dck0dLeQjhdSfJko4rBbKbauMOYZL/4bW2zsHAAE5DqurB/xrS7o3iHEcg66oFTRZ8LJYIBvEW04hNHkWwuDOnN28p75M77FRy/CHENIi7PgAMu9c4qImtbk437UL0xHWqLlJUdJf8ACKPowHtJaPYU8wHaUSt3jZtybN3gSfMOvwXGm1Q4hWf4P3NlqQNd1peByIsB5ynjOwNHbYn3v3LiHwnYh0tdML3Ee7GOrdAv/qLl2qkOZ7l837QTF9VUOP0ppT4yOVQehVO7NS0Md0PKmtBFkggNjPD7tc1zSQ4EEEagjQrs2CYwZomuPztHD+Ia+Oq5Jh8VyFdMBn3CRwcL94//ABM1gVMvAqlz84nna3F3LrtbzKyNrMwudfGr3PWfSvT+lRUpSTPL+rScYxaLB+Ux+ry7tL+3xWsuIZggZcrFIhUrPjK9l8EWeKvIkvS/4OfyhYZ314DO2fUerwXn5TH8WY0I0P8ASlIqV6KlI/H/AMmOvK+Yoa/lEcOvXXha+XarLsnVxOde5Ds2gZWJtnfqVH+Mpns9VfLs7T6FHn8d/alcnov4/lJ8sailkvuO4eKhrWBwB3iQSL8DwVdn2Kl+jIw9R3h7E8bWAOZfn/tKYtrm818pPhhN2z6coE+BWBBFnNOY60A3dBtxVi2ort2bLRzAe+5HsCoVRiO7KSdF58uL83EZywOMVp7C6rNeeIRWJY+HNsEqjqN4WVYxaEWyw7OSjcN9fSi/jBc4g6FC4BBdpyUr4yXZKh0qXWmKnHo5OoprC7fK0qqIOF+KXMdJGbgXHFTf5E5xzaOybHn80i+s9a9YhdhJS6hhPPpfXPXq6ksCHODWCKtqi/Qzz+tcgquW7y9uhRG18V6ibd/bSk/1lQx2EOeq4pNbL+sAoq3ONluywNjqVJQUtwUG1ji834I7GXwL8RhcXZaIORrhkU7AO9mFBU0pJVoyrZztZFkGeSs/wWutXOH/AMT/AO5irlPTEPIVy+D+h3KxruJjePQfYqxaTA1g7HQDVfP20+HFkj3cC9/jvFfQtLlc/jVc/wBq8CEhmZbMucWnkSd5vpXQBHGN27h2p7SR8hZLjTlsm6RYgkEciNVYMPp7p0hGxlhEHFOx5ILuQuocOp8tEZj0fQ0crzbeDfC+WXXe3nRejRQKMTHNUOlq7sab5kA+KimxnyXZ/RPoSOGssAOQsunwuX7cmzl8zh+7FIs3xtbCqVbFcthXL015qPNfgssnxpe/GlWxXda3Fd1p/wCsiK/BZYhVdaabP1PyzTyDj5iqWK7rTbAa6xc6+jfSQPek5vLT45f6G4fDa5Iv+S+Y1jQjY11/pDz5e1BR7WN/WVN2nxHpIw0HiPx5iq41p5r54986jUV/T3eDoQ3zAn+5KJqME3KM2fpd2lYDqbuPa439FltVURAvzXnTmnNjUVisw/U3UdLDui6PxCJ4Nr3BWszPIsrXgT2XDZiLeYOxGzUu67RJtl8S3Ggdyf1k9xeykdTX45EssJL8lo+zTZya0MG+N46hVPaeoeHWGXWjFAX4qzsOx278Titp8p6x69QnweNP5Pg7JPWvWLqWiVnNcTlJq6oH9tMB9o5J6iYtIBTjaKoa2qnbx6aXt/xHJXUtBGeq4v3D5oKp5tzPmhYp/lCeaEkJvmcgpKMgo9ayPWbQxrG2bvBAwvOpRM9RfyTwRVFQb4vyS6WSb2CUUFt5xCe7GkmqaTyeLf8AKVHBGACHKbApQK2EDQ74P2bim4pXJGlXWjrFDx7kNjNLd4dzFu8aeI9Cnpj7FNUN3gWnjx5HgQvSZJHJ9tNmyJmTMGTyGuHJ/A9/pCY4ZgQaBv5nkr/FTNcCJBpqOsWNx3ZjtQtbHAB5BN1kzV7E8FO1oyACq/wmVO7SBnGR7R3N8o+geKt5C5r8Is5lnbGNIm2/53ZnzbqL0A59UMy11UHQj9ZM5qS+XJQGkI4Jop0LJoD6H+ILzoTzHiiOiHUvDGPxdPbFB+jKzcKm3VnRrWzUiGxTCC7Yb8XvA7mN97x4IUsRV7sYOQJ73G/ot4JZSwMlkgmJc23PmAerjommGw7jBv2JyPAixAIt3FI31Dt9waL2AHhmfPdMjW3jjZbymAh3ed5vmNlGeUUTotmH4oGixOSh2jx02AYcxxVZFQp2kOXJ9lKVgsn/ACs5+osU1gpy5tzySY0lnBPHzlseSM/4MQYfUFkgHC66Zh8LZI765LmGGwlzrnmui4A+zbcEkqOnjleGGMhEYtwVX2xgbYEaqx4m7LIqq49Ccrm9kbo03eDpGwX6BD2SetesUWwD70EPbL66RYuhaInKMep3vrqh1vJE8wv9Y5a4pHuNHNMsZr9yoqWWz+MTEdnSOKR4rWb9+rRcrTcyjSSwyEN3m3U1H2ISllsw80ThVQHkjlknaCqZNDCXuNk7w+MsFiclPQUzGsvxWVNM7c3goS3kVqwGtlu6wUezdQRX04/icD3scFIIMrr3AKQiridyeL+hU4muyFlFuJ2WkPoHsRr25oCnPLkPYj3OXosmjSaL6Q5WcOberrGfcSq7O3deRrkCMsuOd+PBW2J+SqO1mIR05G9m5192MakcSOQ7VksmbAcXxBsETpH8NB+s46ALklZily57hcklxN9SSrFtRWuqDm4Na3Rlic+ZPEqi19t4tJyHDmSMjfvTV8i38Az8Qfc5658Fn5Qfxse5CPa78WWzYSeICp2QnVm5qzwACHmlJ1K8mYRxv2BbU1PvEC+vUUrkFRNTG/gCimTi2eR5Ky0dBUBnk07nNcMrtLgcrAtLc+4qt4lSmKQscxwec90gtOfURdJY9Hm+HENbfPXs4oyTIXtovcMoyxu87Jztb8ByUWISkn+Hh19anKVsKVCsneldnu3vy48EYyPNx18hhv5vch5mg7uX0hc8+pN8MbvtmbbPo7tt/DwWbwYEYpqeTdN1Cw5LR90phm6uvorRh9M18Yvx1VCgfZ1yrNhmLfNaDxzUuSFmLXFhwY24RtJU7jFHA+7RdSTNFlz9S3FdkEdW57tVHiTC4ElQdNu3UlRU3YmejU4vJffg/b+YQ9s3r5F4pdhG/mMPbL656xdC0Ts5NtJEXVdQ4cJ5h/3XJViEYTXHZwyoqufxifL61yRuqL5lSp3Y+yCM2TPAYhdxQDfKAATXC4CwE8CjN4GirYXTVJubnIHRWKPEm9HYqt0dNvOtw1TGqpCBlouadNi6JiQ7TRE4L5Ezb53cAPFA4e3mmlM3y2Hk9v8AcEvF+oo8xs6TA/TnYIyTgllM4akgADO+gF1I/Ew4jcGVvnOyB/lHFevRyohx/GhTtAHlSOvuN9pHJUTEKOpqDvOAaTrJK4Ny6gc7dg4K21AObnvazeyO78825nWyGY2PMiN0nMuybx18SqwWCc2VePZiM5Ple88WxMJudPnO9y53tNRiOskj3SAMwHW3h5Fxc88l13ENqGRggzwxfwxjpZB3NvbiuTbV1TZqvpWOc9rgPKeN1xsC0kjhpdaWjRKwZTz9C2ZIb5ZoiLDifKed1tzbi51uIHJEtc1mTG269XHtKnY9EMVO7V3k+lEtfb5uXXxQ75hxK1EwOhCVsIwa5u5q4SXuHBzhlyI9t08oKkvo5g4lxa+Mgk3NjlqeGSqwcn+yw33PhJA6RoAubC4c0jM96VrAfQsfQue8bvNNqjByG3twVm/JIgduuFiLHPXmtcQmFrLjnKVmObV9Pugm2hR2H18EJLn7z3EZNaQG7rhnvHnpkiccozuONsrXKSw4ZJIGlrSbgHIXJHYMzqunjl2jYUhtNHBKwvp95pbm6N3lEji4HkEA4XW4gMIINw5wLd35psRY7w5ZLenhJCMmZoHEYTKgaL5IV8Buiqd243tSPI0UWmhxLgToiq3EBbJUgV2acUj7gX4qcopFIPI0gl37KXEjugLShYGlaYnEXu6lJyH5VaOqbCH8xh+s9a9Ytdgm2oYfrfXPWLpWiDOMY7Sk1lYeHxio9a5LHsswFXfF4B01SSMjUT+tckeIUANt1R+6u1FKVCqCO9k8gmaGFvFaspWhpJyISGOp+UPag/zN+ksHx7ctkiPj7iBlqhaOMSOHUjaoBpA4ehSlsMw2nIFii21AD225j0pRUPsRY9yZUTRvNJ5g910sVk37S51hJs0C5yIbw7XKahju7jI7Q2+a3qvp3LZ9P0jyL2aPnkZF7uLAeAHH8WdwxhoAaA0DQBexdLBy1bAcSwt72Ho9xklsjug91zp22XPsXifu2mc8uBsQSbA9hyC6xGeaqfwg0V2dK1udwH/7Xea3gtGRpRs5pXUthwPYOr/wq3ilPm13AA3687hverayLfJ7MhySHF6XKx4Zp5aETKnVSyONyfcByAUckh3cijZaQ92fFASNIUWVBpHLZrQR1rYlSMWMERmwCNY2VkfTNa7dDtzeGWZGYvwyuo6ShLiMxbjzsnuIxkQOY3IboyHIZi/44o9QWOdn2kwhxdIQ6xbvhxaARazXu1+boMkVPa6FwapqHMiikLeiia7cAaWuG9uk6/OF+NuK2rY3B1+C4OZruGmR18O9HI3mxw77FJsEiD6eI8QCPBxCeCW6T4E2wfGPoPOXUdPahG+rD7FuLUm464XkE26EzxY3KVvgNrq0XayC2T3Ds1IIQ4JeyTgnFJHZqWf4jdsAYwk3B603+JmwsNEfTSNIATmFjdzgoucnsKdIrcNXY2Rs03k3QuIxAPuFBLJcI4YVJs698H770EJ65fXSLFH8HY/9Ph+t9fIvV1LQCg41VATVDTxnm9Y5IKutIt1JltKR8YqBx6eYj7RyRPfvNN9QuZQXayuNklRVF+mXNCMoA52RWkb80VG/dPIp6rQjlewyiJY+3ijppm38tLDUWdfmocRF81NxyaQyrbXaWlNMRmLI2ubqLFVKkc4vaOCsFdL5ICzVSSNFqmdZwweQOseJNiT3klOhFl4JJgzrxtP8AP8ApCfA+T3Bej6IoyJi2q4g+NzXfNcC09XWFtEcls5oPUgMcqmoBEXM+kHEHrPDxFiqtjLQTlwAHgupbb0dmNlYOO6824/RJ9HguYVkJz4qscolJUyt1jPJI55eKWVMKe1LEulhSyRosTmBexwpoYFr0SWhrDsPbYBO4GggjqSejCd0TCQTwsqehPYXSluVrXADesW+itK4uvZDzzWcLWCKik3ivKlspZAYbJdTjo6tzeEkYd3tNvenNVlmkWLODZIJL6P3D2OyR416CM67Cw4b180omgLRmnc7X7tr5JTOHHJVjONUBiY09zdWOCMdELIZlA46hO6Kh3Wi6jyzspFCelDgTcFNKWpOi2qbAZcFrSgWupudmSJpYATcrU0FwToo+lPuREc7iFkFbOj7Bx2oYhyMvrpFi32GH5lF2y+uesXangDOOY9ORW1IOnxif1rkPDSue6zRfiidp2/nVQ46fGJ/WuUWGYj0MwcdLWIUptq6HqlYA6B3S7pGilr6e+mqKxDEGOlLm6KSGm6S7wdEO0ts0Y2KWuOQKLNG85NzCj6QZjii6bGRGc0XkNI8oLNJDtVpWynuWrJxPNdvFFYhH0dkv7hEtnX9mD8jGecbP7ArF7h6FVtlpN6mhPONnnYrJGb2/lHoXdHRImiciiLhBMRL3G3IW86IyIqmhEkb43HJ48DwPauUYxhvRPdGdW5Ht5rrcRyyVb24wYvb0zB5TRZ4HFvB3cjFgkrOQ1kI3il8kCfVcGqXmO4VCIse3qWjqe9imMsK1dHYIUGwKJ26Vs/FC1jt3XQdWua8nbmhTQPeDu6ISusBQM2tJO8XEnVH4dNVS7wjc1rb/OdqMtAm2CbGh+7dxJI0Fha2pLjkB1pj8RYT0NMfkmkh9Rwc76TYb6/zLlnyJopSK/Bh5L7F7p5G5kuv0bDwy4lHbSUhNM9/FpY6/Ybe1WqgoY42brRYecniSeJQu0zAKOYDi32hcb8lykktGI5I96Np5tafEXSqKK0ljonGGsLqeE84o/7ApBRi91y/dcW0E2FMLBSPGVlNEw3sscLGyFu7HiyuTsJdZF01LYI+aBpN1DUwutkq9vkAvazNEPcAFA/yBnqgfj/NOlegWdi2I/QovrPWvWLTYR16GE/5nrXrF1xughtbgdM4vLqeF13Em8UZuSSSTcZlDu2cpDrS0/2MX3VixWRvR5/w1R2/RKf7GL7qnpsCpWizaaADqijHoCxYlkaJF/w7SX/Raf7GL7q1ds1RnWkpz9TF91eLEwDek2dpGm7aWnaeqGIehqnqcDpnfOp4T2xRn0hYsSv9Rloa0dFG1jQ2NjQAAAGtAAtkAAEU2Fv6o8AsWKwpt0Y5DwC23BbQeCxYgExrByHgti0WtbLksWLBEMuD051gi+zZ7lD+Q6b93h+yj9yxYnEMOB037vD9lH7lqcCpf3aD7KP3L1YsAiOz9J+6wfYx/dUsGBUwOVNAOyKMexYsWCjeXCKfoy3oIt05FvRssRcmxFlKzCIAABBEABkBGwAdgsvVi55bGNvyZD+xj/oZ7lDLhEBNjBEe2Nh9ixYpRS7GJIsJgDQBDEAAAAI2AAW0AsthhcP7GP8AoZ7lixK0rCbDDYf2Uf8AQ33LU4XB+xi/oZ7lixOkjGowmD9jF9mz3Lc4ZD+xj/oZ7l4sWaRgWXBKY608J+qj9ygds9SfusH2Mf3VixOkBj7DaSNkbWsYxrRezWtDQLkk2AFtSsWLFVGP/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6982" name="AutoShape 6" descr="data:image/jpeg;base64,/9j/4AAQSkZJRgABAQAAAQABAAD/2wCEAAkGBxQTEhUUExQWFRQVFhQVFhQXFxQVFRUUFxQWFhQVFBQYHCggGBolHBQUITEhJSkrLi4uFx8zODMsNygtLisBCgoKDg0OGxAQGywkICQsLCwsLCwsLCwsLCwsLCwsLCwsLCwsLCwsLCwsNiwsLCwsLCwsNywsLCw3LDIrNzcrN//AABEIAMIBAwMBIgACEQEDEQH/xAAcAAACAgMBAQAAAAAAAAAAAAAEBQMGAAIHAQj/xABMEAABAwIDBAUGCQoEBQUAAAABAAIDBBEFITEGEkFRE2FxgZEiobGzwdEHFCMyQoOT0vAVJDRSU1RicpKyM3OiwhaClKPxJURjdOH/xAAaAQADAQEBAQAAAAAAAAAAAAABAgMABAUG/8QAKREAAgICAgIBAwMFAAAAAAAAAAECESExAxIEQVEFEyIyQmEUFWJxkf/aAAwDAQACEQMRAD8AeVOydZJPK51fNGx0sjmtjkmJDC9xa0eUALCwsE5w3ZZsdi+prJSOMlTPb+lrgPFPZPnO/md6SsDknUADXzOYCGucA1v6zuJ7UjbUzbw+VeNNXv8AemuMuydyyslrDcgakE5nTmdUk9jx0Fw1cmfyj9f1ne9GQ1Dzby3f1O96WwNyR8Rtw01PsVYaEkGtqXAfOce8qfDpnF0ly45DUnzIFpujMN1dbktIyDIt42zOnMqVoOpJ8SvIFNu5JgEG+b/S10RhcbjrQJ7cwjS7IHvQGJQvHL0LV6xiMO61E4nPMqQNzUT1jA0sjuZ8SltTM8aOd/UUxmQNQ3JEQoW3+IzMiBZNK3ygLtke3mOBVMo8XqbEmrqD2zy/eVu+EllqUnkWns8oD2rmuH00rxvDRJONhHztpakC3xmft6WT07yDqdoau2VVUfbS/eULqWw8pevob6JXB7Mew7SVdjepqPtpfvIeTaatdkKmoy4iaUf7kBVAh1kdTbrW9qWw0QnH6397qf8AqJvvLIdpasHOrqT9fN95QSEXKClyKIUx3UY/Vu+bV1I+vmH+5BjaGtB/TKr/AKif7yEEvJQb+eaMQyLa3a6qdFY1E9+YlkB8boWHaOrBH51UHtmlP+5LoW3C33ReyXQrdlmj2jqHf+5n+1k+8isPxupLgDUTkE8ZZPekNCwXAKssbGsF+IUJOhmjquykrzSxlznOJ37lziSflHWuT1LFHsbUb1HEee/5pHheKy0YOqHeU7+Y+lQPm08VBV1IEjhf6TvSUHNVXNu5dAhvib7gDmfG3BLujd861rC3sReKPN2NB43tzOgW3RENsdTawy55kqMtlFo0pWfjkjWNJ0/HWoGN5aI2kCohGYRbye8o3DNXdQzQsnzkXhrflHciFmb2FQFSud+AooB+PapYnG7hbsTGIrW7yEU4gi/nUDhwtmeKljzb1IMJPFovXLyN1165Yxq0ISd9yUYgZNSsYgI1QlS6yYyCwSyp0KyFZRvhGj3qSW3K/gQfYue4PUuEQs0ZZDrXStrm3gmHNh9C55g4JAaLW4IuSjsFNgLZd9xvlbgihOA02TTEcI3WXAztmqrHLbI3SSlatGonpYRI83UdbSGN2RyTHDKIucCMiEZjMIDbki6i5DxZUZW5qCUoydyDkanQDGFSmNaRR3CMpo+C1hGtHCCy/UlkrfK709iHyfcl9LFd9u1JYWrPaZ9nBWKGXeKq1RJuyjknW67JzVOaBI7HsOLUUX1nrXrxQfB9ITQQk63l9dIsVUsAK/jGJkTyjlJIPBxUeHYjvysbfVw95Va2hqCamoF9J5vWOROw7S6sZfPdD3f6be1XvApfq8/KNHG3psppbi/C9gBxsNcvBDk3lJPD2Kad5JBOWvsUvZX0TQBGQlCU/NFRnI9hVRD0Z5o7DW+UexAxFMMOy11WYEFxdS9Nhcn8ZLWEreZt8r261gmkhyuDlop4BdqgDLNIC3hf5NusrBCIxbJbKOIZLZzbrGPHnIoQNRblA4WWMC1hyHals6PnN0DM5YBWtpWXheObHDzLm+yUDjnrZdPxUXa4dRVKw8NgsNFy+ZJqFIaGyPaKt3G2KptBEZZMgr1itG2pFh/4UOGbP9BcnNcnFzdYNexpZZCaTom3alOLU8rxctsFc6YMJz0Uu1TAYfIA0QhzMziqZx2pbY2UJCOr2XJvqtYIQdV6F4JWR04RtNHmvOiFlNCbJWxkGudYWCLw+huS7kELuJvhz7ROPaleikMsq9ay8p6k2o6ggAeKUtdvSOPWm+HUhcCtLWSL2dg2CP5jD9b66RerzYKMihhB1Bl9dIsVFVDZOVbRfpdR/nzescn3wbsvPI/9WK3e5w+6q/tBJarqf/sTescnWwuItjdLvWBeGAdYu4H0puwGi5xA3cefPr4qZzrkdTR6SoBI1tt4XBGQHGw4+KmYPKORGQGfZcpbyP6CokYPmoZiJvkrCGRhF4cbu7/YUGHImkOd9M7osCD2KOqrGRNdI82awFzjyAFysc4km2ioPwsYmY4mwA2Mp3nf5bdB3n+1YKKDtftpPVykh7o4gTuRtJblwLrauTfYP4RJIHiGqeXwusA9xLnRHgd45lnPkqBUHPJQMzKDYbPq1k5IuDcHMEaEdS96Qrm3wWbSFzPikrruZ/guJ+c3Ux35jUdVxwXRQSsA1rcRMbd61xex6kvO0IP0R4oyuj3o3t5tPjwVHEg5L0fD4OPli7WUeb5vkcnFJdXhloOMNPDzod9cDw84SDfHWs3wuv8AoOP4OP8AuHKMqobwNuKp+IbNzuddpZbtN/Qn++Oa9EnWpT+mcU92MvqXIgSgwURNBc5xdx3ACB4m57k9GBF7A9jw8EZZbpPV2pcJf4k72Ynzczn5Q7dHexcXkfSeLjg5ROvxvPlyT6yKrVRhgOWfLkUoqqmVzd0NvfjdWbbql3ZGvbo8Z/zD3hJhUBrRkvnOSPSVM9PsVOLZ9wcXSWz4LafBmjMDJMsRrHuNrAAomNo3LHWyp3fyKip19OAclGyNM5qAtdfVatiA1yV1LAUyBgNtE3povkD3qHDmbzrW42T2alDYyAjJluJZKNTUhuSEzoagtNrKfDoxvEdZRtTTg2CSU85I9Tp2w7r0UR/zPWvXik2JZaiiH+Z616xdEaoJyHHIi6rqSOFRP61yVuk3dFYcRiJqqkNz+XnP/dck0dLeQjhdSfJko4rBbKbauMOYZL/4bW2zsHAAE5DqurB/xrS7o3iHEcg66oFTRZ8LJYIBvEW04hNHkWwuDOnN28p75M77FRy/CHENIi7PgAMu9c4qImtbk437UL0xHWqLlJUdJf8ACKPowHtJaPYU8wHaUSt3jZtybN3gSfMOvwXGm1Q4hWf4P3NlqQNd1peByIsB5ynjOwNHbYn3v3LiHwnYh0tdML3Ee7GOrdAv/qLl2qkOZ7l837QTF9VUOP0ppT4yOVQehVO7NS0Md0PKmtBFkggNjPD7tc1zSQ4EEEagjQrs2CYwZomuPztHD+Ia+Oq5Jh8VyFdMBn3CRwcL94//ABM1gVMvAqlz84nna3F3LrtbzKyNrMwudfGr3PWfSvT+lRUpSTPL+rScYxaLB+Ux+ry7tL+3xWsuIZggZcrFIhUrPjK9l8EWeKvIkvS/4OfyhYZ314DO2fUerwXn5TH8WY0I0P8ASlIqV6KlI/H/AMmOvK+Yoa/lEcOvXXha+XarLsnVxOde5Ds2gZWJtnfqVH+Mpns9VfLs7T6FHn8d/alcnov4/lJ8sailkvuO4eKhrWBwB3iQSL8DwVdn2Kl+jIw9R3h7E8bWAOZfn/tKYtrm818pPhhN2z6coE+BWBBFnNOY60A3dBtxVi2ort2bLRzAe+5HsCoVRiO7KSdF58uL83EZywOMVp7C6rNeeIRWJY+HNsEqjqN4WVYxaEWyw7OSjcN9fSi/jBc4g6FC4BBdpyUr4yXZKh0qXWmKnHo5OoprC7fK0qqIOF+KXMdJGbgXHFTf5E5xzaOybHn80i+s9a9YhdhJS6hhPPpfXPXq6ksCHODWCKtqi/Qzz+tcgquW7y9uhRG18V6ibd/bSk/1lQx2EOeq4pNbL+sAoq3ONluywNjqVJQUtwUG1ji834I7GXwL8RhcXZaIORrhkU7AO9mFBU0pJVoyrZztZFkGeSs/wWutXOH/AMT/AO5irlPTEPIVy+D+h3KxruJjePQfYqxaTA1g7HQDVfP20+HFkj3cC9/jvFfQtLlc/jVc/wBq8CEhmZbMucWnkSd5vpXQBHGN27h2p7SR8hZLjTlsm6RYgkEciNVYMPp7p0hGxlhEHFOx5ILuQuocOp8tEZj0fQ0crzbeDfC+WXXe3nRejRQKMTHNUOlq7sab5kA+KimxnyXZ/RPoSOGssAOQsunwuX7cmzl8zh+7FIs3xtbCqVbFcthXL015qPNfgssnxpe/GlWxXda3Fd1p/wCsiK/BZYhVdaabP1PyzTyDj5iqWK7rTbAa6xc6+jfSQPek5vLT45f6G4fDa5Iv+S+Y1jQjY11/pDz5e1BR7WN/WVN2nxHpIw0HiPx5iq41p5r54986jUV/T3eDoQ3zAn+5KJqME3KM2fpd2lYDqbuPa439FltVURAvzXnTmnNjUVisw/U3UdLDui6PxCJ4Nr3BWszPIsrXgT2XDZiLeYOxGzUu67RJtl8S3Ggdyf1k9xeykdTX45EssJL8lo+zTZya0MG+N46hVPaeoeHWGXWjFAX4qzsOx278Titp8p6x69QnweNP5Pg7JPWvWLqWiVnNcTlJq6oH9tMB9o5J6iYtIBTjaKoa2qnbx6aXt/xHJXUtBGeq4v3D5oKp5tzPmhYp/lCeaEkJvmcgpKMgo9ayPWbQxrG2bvBAwvOpRM9RfyTwRVFQb4vyS6WSb2CUUFt5xCe7GkmqaTyeLf8AKVHBGACHKbApQK2EDQ74P2bim4pXJGlXWjrFDx7kNjNLd4dzFu8aeI9Cnpj7FNUN3gWnjx5HgQvSZJHJ9tNmyJmTMGTyGuHJ/A9/pCY4ZgQaBv5nkr/FTNcCJBpqOsWNx3ZjtQtbHAB5BN1kzV7E8FO1oyACq/wmVO7SBnGR7R3N8o+geKt5C5r8Is5lnbGNIm2/53ZnzbqL0A59UMy11UHQj9ZM5qS+XJQGkI4Jop0LJoD6H+ILzoTzHiiOiHUvDGPxdPbFB+jKzcKm3VnRrWzUiGxTCC7Yb8XvA7mN97x4IUsRV7sYOQJ73G/ot4JZSwMlkgmJc23PmAerjommGw7jBv2JyPAixAIt3FI31Dt9waL2AHhmfPdMjW3jjZbymAh3ed5vmNlGeUUTotmH4oGixOSh2jx02AYcxxVZFQp2kOXJ9lKVgsn/ACs5+osU1gpy5tzySY0lnBPHzlseSM/4MQYfUFkgHC66Zh8LZI765LmGGwlzrnmui4A+zbcEkqOnjleGGMhEYtwVX2xgbYEaqx4m7LIqq49Ccrm9kbo03eDpGwX6BD2SetesUWwD70EPbL66RYuhaInKMep3vrqh1vJE8wv9Y5a4pHuNHNMsZr9yoqWWz+MTEdnSOKR4rWb9+rRcrTcyjSSwyEN3m3U1H2ISllsw80ThVQHkjlknaCqZNDCXuNk7w+MsFiclPQUzGsvxWVNM7c3goS3kVqwGtlu6wUezdQRX04/icD3scFIIMrr3AKQiridyeL+hU4muyFlFuJ2WkPoHsRr25oCnPLkPYj3OXosmjSaL6Q5WcOberrGfcSq7O3deRrkCMsuOd+PBW2J+SqO1mIR05G9m5192MakcSOQ7VksmbAcXxBsETpH8NB+s46ALklZily57hcklxN9SSrFtRWuqDm4Na3Rlic+ZPEqi19t4tJyHDmSMjfvTV8i38Az8Qfc5658Fn5Qfxse5CPa78WWzYSeICp2QnVm5qzwACHmlJ1K8mYRxv2BbU1PvEC+vUUrkFRNTG/gCimTi2eR5Ky0dBUBnk07nNcMrtLgcrAtLc+4qt4lSmKQscxwec90gtOfURdJY9Hm+HENbfPXs4oyTIXtovcMoyxu87Jztb8ByUWISkn+Hh19anKVsKVCsneldnu3vy48EYyPNx18hhv5vch5mg7uX0hc8+pN8MbvtmbbPo7tt/DwWbwYEYpqeTdN1Cw5LR90phm6uvorRh9M18Yvx1VCgfZ1yrNhmLfNaDxzUuSFmLXFhwY24RtJU7jFHA+7RdSTNFlz9S3FdkEdW57tVHiTC4ElQdNu3UlRU3YmejU4vJffg/b+YQ9s3r5F4pdhG/mMPbL656xdC0Ts5NtJEXVdQ4cJ5h/3XJViEYTXHZwyoqufxifL61yRuqL5lSp3Y+yCM2TPAYhdxQDfKAATXC4CwE8CjN4GirYXTVJubnIHRWKPEm9HYqt0dNvOtw1TGqpCBlouadNi6JiQ7TRE4L5Ezb53cAPFA4e3mmlM3y2Hk9v8AcEvF+oo8xs6TA/TnYIyTgllM4akgADO+gF1I/Ew4jcGVvnOyB/lHFevRyohx/GhTtAHlSOvuN9pHJUTEKOpqDvOAaTrJK4Ny6gc7dg4K21AObnvazeyO78825nWyGY2PMiN0nMuybx18SqwWCc2VePZiM5Ple88WxMJudPnO9y53tNRiOskj3SAMwHW3h5Fxc88l13ENqGRggzwxfwxjpZB3NvbiuTbV1TZqvpWOc9rgPKeN1xsC0kjhpdaWjRKwZTz9C2ZIb5ZoiLDifKed1tzbi51uIHJEtc1mTG269XHtKnY9EMVO7V3k+lEtfb5uXXxQ75hxK1EwOhCVsIwa5u5q4SXuHBzhlyI9t08oKkvo5g4lxa+Mgk3NjlqeGSqwcn+yw33PhJA6RoAubC4c0jM96VrAfQsfQue8bvNNqjByG3twVm/JIgduuFiLHPXmtcQmFrLjnKVmObV9Pugm2hR2H18EJLn7z3EZNaQG7rhnvHnpkiccozuONsrXKSw4ZJIGlrSbgHIXJHYMzqunjl2jYUhtNHBKwvp95pbm6N3lEji4HkEA4XW4gMIINw5wLd35psRY7w5ZLenhJCMmZoHEYTKgaL5IV8Buiqd243tSPI0UWmhxLgToiq3EBbJUgV2acUj7gX4qcopFIPI0gl37KXEjugLShYGlaYnEXu6lJyH5VaOqbCH8xh+s9a9Ytdgm2oYfrfXPWLpWiDOMY7Sk1lYeHxio9a5LHsswFXfF4B01SSMjUT+tckeIUANt1R+6u1FKVCqCO9k8gmaGFvFaspWhpJyISGOp+UPag/zN+ksHx7ctkiPj7iBlqhaOMSOHUjaoBpA4ehSlsMw2nIFii21AD225j0pRUPsRY9yZUTRvNJ5g910sVk37S51hJs0C5yIbw7XKahju7jI7Q2+a3qvp3LZ9P0jyL2aPnkZF7uLAeAHH8WdwxhoAaA0DQBexdLBy1bAcSwt72Ho9xklsjug91zp22XPsXifu2mc8uBsQSbA9hyC6xGeaqfwg0V2dK1udwH/7Xea3gtGRpRs5pXUthwPYOr/wq3ilPm13AA3687hverayLfJ7MhySHF6XKx4Zp5aETKnVSyONyfcByAUckh3cijZaQ92fFASNIUWVBpHLZrQR1rYlSMWMERmwCNY2VkfTNa7dDtzeGWZGYvwyuo6ShLiMxbjzsnuIxkQOY3IboyHIZi/44o9QWOdn2kwhxdIQ6xbvhxaARazXu1+boMkVPa6FwapqHMiikLeiia7cAaWuG9uk6/OF+NuK2rY3B1+C4OZruGmR18O9HI3mxw77FJsEiD6eI8QCPBxCeCW6T4E2wfGPoPOXUdPahG+rD7FuLUm464XkE26EzxY3KVvgNrq0XayC2T3Ds1IIQ4JeyTgnFJHZqWf4jdsAYwk3B603+JmwsNEfTSNIATmFjdzgoucnsKdIrcNXY2Rs03k3QuIxAPuFBLJcI4YVJs698H770EJ65fXSLFH8HY/9Ph+t9fIvV1LQCg41VATVDTxnm9Y5IKutIt1JltKR8YqBx6eYj7RyRPfvNN9QuZQXayuNklRVF+mXNCMoA52RWkb80VG/dPIp6rQjlewyiJY+3ijppm38tLDUWdfmocRF81NxyaQyrbXaWlNMRmLI2ubqLFVKkc4vaOCsFdL5ICzVSSNFqmdZwweQOseJNiT3klOhFl4JJgzrxtP8AP8ApCfA+T3Bej6IoyJi2q4g+NzXfNcC09XWFtEcls5oPUgMcqmoBEXM+kHEHrPDxFiqtjLQTlwAHgupbb0dmNlYOO6824/RJ9HguYVkJz4qscolJUyt1jPJI55eKWVMKe1LEulhSyRosTmBexwpoYFr0SWhrDsPbYBO4GggjqSejCd0TCQTwsqehPYXSluVrXADesW+itK4uvZDzzWcLWCKik3ivKlspZAYbJdTjo6tzeEkYd3tNvenNVlmkWLODZIJL6P3D2OyR416CM67Cw4b180omgLRmnc7X7tr5JTOHHJVjONUBiY09zdWOCMdELIZlA46hO6Kh3Wi6jyzspFCelDgTcFNKWpOi2qbAZcFrSgWupudmSJpYATcrU0FwToo+lPuREc7iFkFbOj7Bx2oYhyMvrpFi32GH5lF2y+uesXangDOOY9ORW1IOnxif1rkPDSue6zRfiidp2/nVQ46fGJ/WuUWGYj0MwcdLWIUptq6HqlYA6B3S7pGilr6e+mqKxDEGOlLm6KSGm6S7wdEO0ts0Y2KWuOQKLNG85NzCj6QZjii6bGRGc0XkNI8oLNJDtVpWynuWrJxPNdvFFYhH0dkv7hEtnX9mD8jGecbP7ArF7h6FVtlpN6mhPONnnYrJGb2/lHoXdHRImiciiLhBMRL3G3IW86IyIqmhEkb43HJ48DwPauUYxhvRPdGdW5Ht5rrcRyyVb24wYvb0zB5TRZ4HFvB3cjFgkrOQ1kI3il8kCfVcGqXmO4VCIse3qWjqe9imMsK1dHYIUGwKJ26Vs/FC1jt3XQdWua8nbmhTQPeDu6ISusBQM2tJO8XEnVH4dNVS7wjc1rb/OdqMtAm2CbGh+7dxJI0Fha2pLjkB1pj8RYT0NMfkmkh9Rwc76TYb6/zLlnyJopSK/Bh5L7F7p5G5kuv0bDwy4lHbSUhNM9/FpY6/Ybe1WqgoY42brRYecniSeJQu0zAKOYDi32hcb8lykktGI5I96Np5tafEXSqKK0ljonGGsLqeE84o/7ApBRi91y/dcW0E2FMLBSPGVlNEw3sscLGyFu7HiyuTsJdZF01LYI+aBpN1DUwutkq9vkAvazNEPcAFA/yBnqgfj/NOlegWdi2I/QovrPWvWLTYR16GE/5nrXrF1xughtbgdM4vLqeF13Em8UZuSSSTcZlDu2cpDrS0/2MX3VixWRvR5/w1R2/RKf7GL7qnpsCpWizaaADqijHoCxYlkaJF/w7SX/Raf7GL7q1ds1RnWkpz9TF91eLEwDek2dpGm7aWnaeqGIehqnqcDpnfOp4T2xRn0hYsSv9Rloa0dFG1jQ2NjQAAAGtAAtkAAEU2Fv6o8AsWKwpt0Y5DwC23BbQeCxYgExrByHgti0WtbLksWLBEMuD051gi+zZ7lD+Q6b93h+yj9yxYnEMOB037vD9lH7lqcCpf3aD7KP3L1YsAiOz9J+6wfYx/dUsGBUwOVNAOyKMexYsWCjeXCKfoy3oIt05FvRssRcmxFlKzCIAABBEABkBGwAdgsvVi55bGNvyZD+xj/oZ7lDLhEBNjBEe2Nh9ixYpRS7GJIsJgDQBDEAAAAI2AAW0AsthhcP7GP8AoZ7lixK0rCbDDYf2Uf8AQ33LU4XB+xi/oZ7lixOkjGowmD9jF9mz3Lc4ZD+xj/oZ7l4sWaRgWXBKY608J+qj9ygds9SfusH2Mf3VixOkBj7DaSNkbWsYxrRezWtDQLkk2AFtSsWLFVGP/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6984" name="AutoShape 8" descr="data:image/jpeg;base64,/9j/4AAQSkZJRgABAQAAAQABAAD/2wCEAAkGBxQTEhUUExQWFRQVFhQVFhQXFxQVFRUUFxQWFhQVFBQYHCggGBolHBQUITEhJSkrLi4uFx8zODMsNygtLisBCgoKDg0OGxAQGywkICQsLCwsLCwsLCwsLCwsLCwsLCwsLCwsLCwsLCwsNiwsLCwsLCwsNywsLCw3LDIrNzcrN//AABEIAMIBAwMBIgACEQEDEQH/xAAcAAACAgMBAQAAAAAAAAAAAAAEBQMGAAIHAQj/xABMEAABAwIDBAUGCQoEBQUAAAABAAIDBBEFITEGEkFRE2FxgZEiobGzwdEHFCMyQoOT0vAVJDRSU1RicpKyM3OiwhaClKPxJURjdOH/xAAaAQADAQEBAQAAAAAAAAAAAAABAgMABAUG/8QAKREAAgICAgIBAwMFAAAAAAAAAAECESExAxIEQVEFEyIyQmEUFWJxkf/aAAwDAQACEQMRAD8AeVOydZJPK51fNGx0sjmtjkmJDC9xa0eUALCwsE5w3ZZsdi+prJSOMlTPb+lrgPFPZPnO/md6SsDknUADXzOYCGucA1v6zuJ7UjbUzbw+VeNNXv8AemuMuydyyslrDcgakE5nTmdUk9jx0Fw1cmfyj9f1ne9GQ1Dzby3f1O96WwNyR8Rtw01PsVYaEkGtqXAfOce8qfDpnF0ly45DUnzIFpujMN1dbktIyDIt42zOnMqVoOpJ8SvIFNu5JgEG+b/S10RhcbjrQJ7cwjS7IHvQGJQvHL0LV6xiMO61E4nPMqQNzUT1jA0sjuZ8SltTM8aOd/UUxmQNQ3JEQoW3+IzMiBZNK3ygLtke3mOBVMo8XqbEmrqD2zy/eVu+EllqUnkWns8oD2rmuH00rxvDRJONhHztpakC3xmft6WT07yDqdoau2VVUfbS/eULqWw8pevob6JXB7Mew7SVdjepqPtpfvIeTaatdkKmoy4iaUf7kBVAh1kdTbrW9qWw0QnH6397qf8AqJvvLIdpasHOrqT9fN95QSEXKClyKIUx3UY/Vu+bV1I+vmH+5BjaGtB/TKr/AKif7yEEvJQb+eaMQyLa3a6qdFY1E9+YlkB8boWHaOrBH51UHtmlP+5LoW3C33ReyXQrdlmj2jqHf+5n+1k+8isPxupLgDUTkE8ZZPekNCwXAKssbGsF+IUJOhmjquykrzSxlznOJ37lziSflHWuT1LFHsbUb1HEee/5pHheKy0YOqHeU7+Y+lQPm08VBV1IEjhf6TvSUHNVXNu5dAhvib7gDmfG3BLujd861rC3sReKPN2NB43tzOgW3RENsdTawy55kqMtlFo0pWfjkjWNJ0/HWoGN5aI2kCohGYRbye8o3DNXdQzQsnzkXhrflHciFmb2FQFSud+AooB+PapYnG7hbsTGIrW7yEU4gi/nUDhwtmeKljzb1IMJPFovXLyN1165Yxq0ISd9yUYgZNSsYgI1QlS6yYyCwSyp0KyFZRvhGj3qSW3K/gQfYue4PUuEQs0ZZDrXStrm3gmHNh9C55g4JAaLW4IuSjsFNgLZd9xvlbgihOA02TTEcI3WXAztmqrHLbI3SSlatGonpYRI83UdbSGN2RyTHDKIucCMiEZjMIDbki6i5DxZUZW5qCUoydyDkanQDGFSmNaRR3CMpo+C1hGtHCCy/UlkrfK709iHyfcl9LFd9u1JYWrPaZ9nBWKGXeKq1RJuyjknW67JzVOaBI7HsOLUUX1nrXrxQfB9ITQQk63l9dIsVUsAK/jGJkTyjlJIPBxUeHYjvysbfVw95Va2hqCamoF9J5vWOROw7S6sZfPdD3f6be1XvApfq8/KNHG3psppbi/C9gBxsNcvBDk3lJPD2Kad5JBOWvsUvZX0TQBGQlCU/NFRnI9hVRD0Z5o7DW+UexAxFMMOy11WYEFxdS9Nhcn8ZLWEreZt8r261gmkhyuDlop4BdqgDLNIC3hf5NusrBCIxbJbKOIZLZzbrGPHnIoQNRblA4WWMC1hyHals6PnN0DM5YBWtpWXheObHDzLm+yUDjnrZdPxUXa4dRVKw8NgsNFy+ZJqFIaGyPaKt3G2KptBEZZMgr1itG2pFh/4UOGbP9BcnNcnFzdYNexpZZCaTom3alOLU8rxctsFc6YMJz0Uu1TAYfIA0QhzMziqZx2pbY2UJCOr2XJvqtYIQdV6F4JWR04RtNHmvOiFlNCbJWxkGudYWCLw+huS7kELuJvhz7ROPaleikMsq9ay8p6k2o6ggAeKUtdvSOPWm+HUhcCtLWSL2dg2CP5jD9b66RerzYKMihhB1Bl9dIsVFVDZOVbRfpdR/nzescn3wbsvPI/9WK3e5w+6q/tBJarqf/sTescnWwuItjdLvWBeGAdYu4H0puwGi5xA3cefPr4qZzrkdTR6SoBI1tt4XBGQHGw4+KmYPKORGQGfZcpbyP6CokYPmoZiJvkrCGRhF4cbu7/YUGHImkOd9M7osCD2KOqrGRNdI82awFzjyAFysc4km2ioPwsYmY4mwA2Mp3nf5bdB3n+1YKKDtftpPVykh7o4gTuRtJblwLrauTfYP4RJIHiGqeXwusA9xLnRHgd45lnPkqBUHPJQMzKDYbPq1k5IuDcHMEaEdS96Qrm3wWbSFzPikrruZ/guJ+c3Ux35jUdVxwXRQSsA1rcRMbd61xex6kvO0IP0R4oyuj3o3t5tPjwVHEg5L0fD4OPli7WUeb5vkcnFJdXhloOMNPDzod9cDw84SDfHWs3wuv8AoOP4OP8AuHKMqobwNuKp+IbNzuddpZbtN/Qn++Oa9EnWpT+mcU92MvqXIgSgwURNBc5xdx3ACB4m57k9GBF7A9jw8EZZbpPV2pcJf4k72Ynzczn5Q7dHexcXkfSeLjg5ROvxvPlyT6yKrVRhgOWfLkUoqqmVzd0NvfjdWbbql3ZGvbo8Z/zD3hJhUBrRkvnOSPSVM9PsVOLZ9wcXSWz4LafBmjMDJMsRrHuNrAAomNo3LHWyp3fyKip19OAclGyNM5qAtdfVatiA1yV1LAUyBgNtE3povkD3qHDmbzrW42T2alDYyAjJluJZKNTUhuSEzoagtNrKfDoxvEdZRtTTg2CSU85I9Tp2w7r0UR/zPWvXik2JZaiiH+Z616xdEaoJyHHIi6rqSOFRP61yVuk3dFYcRiJqqkNz+XnP/dck0dLeQjhdSfJko4rBbKbauMOYZL/4bW2zsHAAE5DqurB/xrS7o3iHEcg66oFTRZ8LJYIBvEW04hNHkWwuDOnN28p75M77FRy/CHENIi7PgAMu9c4qImtbk437UL0xHWqLlJUdJf8ACKPowHtJaPYU8wHaUSt3jZtybN3gSfMOvwXGm1Q4hWf4P3NlqQNd1peByIsB5ynjOwNHbYn3v3LiHwnYh0tdML3Ee7GOrdAv/qLl2qkOZ7l837QTF9VUOP0ppT4yOVQehVO7NS0Md0PKmtBFkggNjPD7tc1zSQ4EEEagjQrs2CYwZomuPztHD+Ia+Oq5Jh8VyFdMBn3CRwcL94//ABM1gVMvAqlz84nna3F3LrtbzKyNrMwudfGr3PWfSvT+lRUpSTPL+rScYxaLB+Ux+ry7tL+3xWsuIZggZcrFIhUrPjK9l8EWeKvIkvS/4OfyhYZ314DO2fUerwXn5TH8WY0I0P8ASlIqV6KlI/H/AMmOvK+Yoa/lEcOvXXha+XarLsnVxOde5Ds2gZWJtnfqVH+Mpns9VfLs7T6FHn8d/alcnov4/lJ8sailkvuO4eKhrWBwB3iQSL8DwVdn2Kl+jIw9R3h7E8bWAOZfn/tKYtrm818pPhhN2z6coE+BWBBFnNOY60A3dBtxVi2ort2bLRzAe+5HsCoVRiO7KSdF58uL83EZywOMVp7C6rNeeIRWJY+HNsEqjqN4WVYxaEWyw7OSjcN9fSi/jBc4g6FC4BBdpyUr4yXZKh0qXWmKnHo5OoprC7fK0qqIOF+KXMdJGbgXHFTf5E5xzaOybHn80i+s9a9YhdhJS6hhPPpfXPXq6ksCHODWCKtqi/Qzz+tcgquW7y9uhRG18V6ibd/bSk/1lQx2EOeq4pNbL+sAoq3ONluywNjqVJQUtwUG1ji834I7GXwL8RhcXZaIORrhkU7AO9mFBU0pJVoyrZztZFkGeSs/wWutXOH/AMT/AO5irlPTEPIVy+D+h3KxruJjePQfYqxaTA1g7HQDVfP20+HFkj3cC9/jvFfQtLlc/jVc/wBq8CEhmZbMucWnkSd5vpXQBHGN27h2p7SR8hZLjTlsm6RYgkEciNVYMPp7p0hGxlhEHFOx5ILuQuocOp8tEZj0fQ0crzbeDfC+WXXe3nRejRQKMTHNUOlq7sab5kA+KimxnyXZ/RPoSOGssAOQsunwuX7cmzl8zh+7FIs3xtbCqVbFcthXL015qPNfgssnxpe/GlWxXda3Fd1p/wCsiK/BZYhVdaabP1PyzTyDj5iqWK7rTbAa6xc6+jfSQPek5vLT45f6G4fDa5Iv+S+Y1jQjY11/pDz5e1BR7WN/WVN2nxHpIw0HiPx5iq41p5r54986jUV/T3eDoQ3zAn+5KJqME3KM2fpd2lYDqbuPa439FltVURAvzXnTmnNjUVisw/U3UdLDui6PxCJ4Nr3BWszPIsrXgT2XDZiLeYOxGzUu67RJtl8S3Ggdyf1k9xeykdTX45EssJL8lo+zTZya0MG+N46hVPaeoeHWGXWjFAX4qzsOx278Titp8p6x69QnweNP5Pg7JPWvWLqWiVnNcTlJq6oH9tMB9o5J6iYtIBTjaKoa2qnbx6aXt/xHJXUtBGeq4v3D5oKp5tzPmhYp/lCeaEkJvmcgpKMgo9ayPWbQxrG2bvBAwvOpRM9RfyTwRVFQb4vyS6WSb2CUUFt5xCe7GkmqaTyeLf8AKVHBGACHKbApQK2EDQ74P2bim4pXJGlXWjrFDx7kNjNLd4dzFu8aeI9Cnpj7FNUN3gWnjx5HgQvSZJHJ9tNmyJmTMGTyGuHJ/A9/pCY4ZgQaBv5nkr/FTNcCJBpqOsWNx3ZjtQtbHAB5BN1kzV7E8FO1oyACq/wmVO7SBnGR7R3N8o+geKt5C5r8Is5lnbGNIm2/53ZnzbqL0A59UMy11UHQj9ZM5qS+XJQGkI4Jop0LJoD6H+ILzoTzHiiOiHUvDGPxdPbFB+jKzcKm3VnRrWzUiGxTCC7Yb8XvA7mN97x4IUsRV7sYOQJ73G/ot4JZSwMlkgmJc23PmAerjommGw7jBv2JyPAixAIt3FI31Dt9waL2AHhmfPdMjW3jjZbymAh3ed5vmNlGeUUTotmH4oGixOSh2jx02AYcxxVZFQp2kOXJ9lKVgsn/ACs5+osU1gpy5tzySY0lnBPHzlseSM/4MQYfUFkgHC66Zh8LZI765LmGGwlzrnmui4A+zbcEkqOnjleGGMhEYtwVX2xgbYEaqx4m7LIqq49Ccrm9kbo03eDpGwX6BD2SetesUWwD70EPbL66RYuhaInKMep3vrqh1vJE8wv9Y5a4pHuNHNMsZr9yoqWWz+MTEdnSOKR4rWb9+rRcrTcyjSSwyEN3m3U1H2ISllsw80ThVQHkjlknaCqZNDCXuNk7w+MsFiclPQUzGsvxWVNM7c3goS3kVqwGtlu6wUezdQRX04/icD3scFIIMrr3AKQiridyeL+hU4muyFlFuJ2WkPoHsRr25oCnPLkPYj3OXosmjSaL6Q5WcOberrGfcSq7O3deRrkCMsuOd+PBW2J+SqO1mIR05G9m5192MakcSOQ7VksmbAcXxBsETpH8NB+s46ALklZily57hcklxN9SSrFtRWuqDm4Na3Rlic+ZPEqi19t4tJyHDmSMjfvTV8i38Az8Qfc5658Fn5Qfxse5CPa78WWzYSeICp2QnVm5qzwACHmlJ1K8mYRxv2BbU1PvEC+vUUrkFRNTG/gCimTi2eR5Ky0dBUBnk07nNcMrtLgcrAtLc+4qt4lSmKQscxwec90gtOfURdJY9Hm+HENbfPXs4oyTIXtovcMoyxu87Jztb8ByUWISkn+Hh19anKVsKVCsneldnu3vy48EYyPNx18hhv5vch5mg7uX0hc8+pN8MbvtmbbPo7tt/DwWbwYEYpqeTdN1Cw5LR90phm6uvorRh9M18Yvx1VCgfZ1yrNhmLfNaDxzUuSFmLXFhwY24RtJU7jFHA+7RdSTNFlz9S3FdkEdW57tVHiTC4ElQdNu3UlRU3YmejU4vJffg/b+YQ9s3r5F4pdhG/mMPbL656xdC0Ts5NtJEXVdQ4cJ5h/3XJViEYTXHZwyoqufxifL61yRuqL5lSp3Y+yCM2TPAYhdxQDfKAATXC4CwE8CjN4GirYXTVJubnIHRWKPEm9HYqt0dNvOtw1TGqpCBlouadNi6JiQ7TRE4L5Ezb53cAPFA4e3mmlM3y2Hk9v8AcEvF+oo8xs6TA/TnYIyTgllM4akgADO+gF1I/Ew4jcGVvnOyB/lHFevRyohx/GhTtAHlSOvuN9pHJUTEKOpqDvOAaTrJK4Ny6gc7dg4K21AObnvazeyO78825nWyGY2PMiN0nMuybx18SqwWCc2VePZiM5Ple88WxMJudPnO9y53tNRiOskj3SAMwHW3h5Fxc88l13ENqGRggzwxfwxjpZB3NvbiuTbV1TZqvpWOc9rgPKeN1xsC0kjhpdaWjRKwZTz9C2ZIb5ZoiLDifKed1tzbi51uIHJEtc1mTG269XHtKnY9EMVO7V3k+lEtfb5uXXxQ75hxK1EwOhCVsIwa5u5q4SXuHBzhlyI9t08oKkvo5g4lxa+Mgk3NjlqeGSqwcn+yw33PhJA6RoAubC4c0jM96VrAfQsfQue8bvNNqjByG3twVm/JIgduuFiLHPXmtcQmFrLjnKVmObV9Pugm2hR2H18EJLn7z3EZNaQG7rhnvHnpkiccozuONsrXKSw4ZJIGlrSbgHIXJHYMzqunjl2jYUhtNHBKwvp95pbm6N3lEji4HkEA4XW4gMIINw5wLd35psRY7w5ZLenhJCMmZoHEYTKgaL5IV8Buiqd243tSPI0UWmhxLgToiq3EBbJUgV2acUj7gX4qcopFIPI0gl37KXEjugLShYGlaYnEXu6lJyH5VaOqbCH8xh+s9a9Ytdgm2oYfrfXPWLpWiDOMY7Sk1lYeHxio9a5LHsswFXfF4B01SSMjUT+tckeIUANt1R+6u1FKVCqCO9k8gmaGFvFaspWhpJyISGOp+UPag/zN+ksHx7ctkiPj7iBlqhaOMSOHUjaoBpA4ehSlsMw2nIFii21AD225j0pRUPsRY9yZUTRvNJ5g910sVk37S51hJs0C5yIbw7XKahju7jI7Q2+a3qvp3LZ9P0jyL2aPnkZF7uLAeAHH8WdwxhoAaA0DQBexdLBy1bAcSwt72Ho9xklsjug91zp22XPsXifu2mc8uBsQSbA9hyC6xGeaqfwg0V2dK1udwH/7Xea3gtGRpRs5pXUthwPYOr/wq3ilPm13AA3687hverayLfJ7MhySHF6XKx4Zp5aETKnVSyONyfcByAUckh3cijZaQ92fFASNIUWVBpHLZrQR1rYlSMWMERmwCNY2VkfTNa7dDtzeGWZGYvwyuo6ShLiMxbjzsnuIxkQOY3IboyHIZi/44o9QWOdn2kwhxdIQ6xbvhxaARazXu1+boMkVPa6FwapqHMiikLeiia7cAaWuG9uk6/OF+NuK2rY3B1+C4OZruGmR18O9HI3mxw77FJsEiD6eI8QCPBxCeCW6T4E2wfGPoPOXUdPahG+rD7FuLUm464XkE26EzxY3KVvgNrq0XayC2T3Ds1IIQ4JeyTgnFJHZqWf4jdsAYwk3B603+JmwsNEfTSNIATmFjdzgoucnsKdIrcNXY2Rs03k3QuIxAPuFBLJcI4YVJs698H770EJ65fXSLFH8HY/9Ph+t9fIvV1LQCg41VATVDTxnm9Y5IKutIt1JltKR8YqBx6eYj7RyRPfvNN9QuZQXayuNklRVF+mXNCMoA52RWkb80VG/dPIp6rQjlewyiJY+3ijppm38tLDUWdfmocRF81NxyaQyrbXaWlNMRmLI2ubqLFVKkc4vaOCsFdL5ICzVSSNFqmdZwweQOseJNiT3klOhFl4JJgzrxtP8AP8ApCfA+T3Bej6IoyJi2q4g+NzXfNcC09XWFtEcls5oPUgMcqmoBEXM+kHEHrPDxFiqtjLQTlwAHgupbb0dmNlYOO6824/RJ9HguYVkJz4qscolJUyt1jPJI55eKWVMKe1LEulhSyRosTmBexwpoYFr0SWhrDsPbYBO4GggjqSejCd0TCQTwsqehPYXSluVrXADesW+itK4uvZDzzWcLWCKik3ivKlspZAYbJdTjo6tzeEkYd3tNvenNVlmkWLODZIJL6P3D2OyR416CM67Cw4b180omgLRmnc7X7tr5JTOHHJVjONUBiY09zdWOCMdELIZlA46hO6Kh3Wi6jyzspFCelDgTcFNKWpOi2qbAZcFrSgWupudmSJpYATcrU0FwToo+lPuREc7iFkFbOj7Bx2oYhyMvrpFi32GH5lF2y+uesXangDOOY9ORW1IOnxif1rkPDSue6zRfiidp2/nVQ46fGJ/WuUWGYj0MwcdLWIUptq6HqlYA6B3S7pGilr6e+mqKxDEGOlLm6KSGm6S7wdEO0ts0Y2KWuOQKLNG85NzCj6QZjii6bGRGc0XkNI8oLNJDtVpWynuWrJxPNdvFFYhH0dkv7hEtnX9mD8jGecbP7ArF7h6FVtlpN6mhPONnnYrJGb2/lHoXdHRImiciiLhBMRL3G3IW86IyIqmhEkb43HJ48DwPauUYxhvRPdGdW5Ht5rrcRyyVb24wYvb0zB5TRZ4HFvB3cjFgkrOQ1kI3il8kCfVcGqXmO4VCIse3qWjqe9imMsK1dHYIUGwKJ26Vs/FC1jt3XQdWua8nbmhTQPeDu6ISusBQM2tJO8XEnVH4dNVS7wjc1rb/OdqMtAm2CbGh+7dxJI0Fha2pLjkB1pj8RYT0NMfkmkh9Rwc76TYb6/zLlnyJopSK/Bh5L7F7p5G5kuv0bDwy4lHbSUhNM9/FpY6/Ybe1WqgoY42brRYecniSeJQu0zAKOYDi32hcb8lykktGI5I96Np5tafEXSqKK0ljonGGsLqeE84o/7ApBRi91y/dcW0E2FMLBSPGVlNEw3sscLGyFu7HiyuTsJdZF01LYI+aBpN1DUwutkq9vkAvazNEPcAFA/yBnqgfj/NOlegWdi2I/QovrPWvWLTYR16GE/5nrXrF1xughtbgdM4vLqeF13Em8UZuSSSTcZlDu2cpDrS0/2MX3VixWRvR5/w1R2/RKf7GL7qnpsCpWizaaADqijHoCxYlkaJF/w7SX/Raf7GL7q1ds1RnWkpz9TF91eLEwDek2dpGm7aWnaeqGIehqnqcDpnfOp4T2xRn0hYsSv9Rloa0dFG1jQ2NjQAAAGtAAtkAAEU2Fv6o8AsWKwpt0Y5DwC23BbQeCxYgExrByHgti0WtbLksWLBEMuD051gi+zZ7lD+Q6b93h+yj9yxYnEMOB037vD9lH7lqcCpf3aD7KP3L1YsAiOz9J+6wfYx/dUsGBUwOVNAOyKMexYsWCjeXCKfoy3oIt05FvRssRcmxFlKzCIAABBEABkBGwAdgsvVi55bGNvyZD+xj/oZ7lDLhEBNjBEe2Nh9ixYpRS7GJIsJgDQBDEAAAAI2AAW0AsthhcP7GP8AoZ7lixK0rCbDDYf2Uf8AQ33LU4XB+xi/oZ7lixOkjGowmD9jF9mz3Lc4ZD+xj/oZ7l4sWaRgWXBKY608J+qj9ygds9SfusH2Mf3VixOkBj7DaSNkbWsYxrRezWtDQLkk2AFtSsWLFVGP/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9032"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0" name="Content Placeholder 2"/>
          <p:cNvSpPr>
            <a:spLocks noGrp="1"/>
          </p:cNvSpPr>
          <p:nvPr>
            <p:ph idx="1"/>
          </p:nvPr>
        </p:nvSpPr>
        <p:spPr>
          <a:xfrm>
            <a:off x="228600" y="1600200"/>
            <a:ext cx="8915400" cy="5029200"/>
          </a:xfrm>
        </p:spPr>
        <p:txBody>
          <a:bodyPr>
            <a:normAutofit/>
          </a:bodyPr>
          <a:lstStyle/>
          <a:p>
            <a:r>
              <a:rPr lang="en-US" sz="2400" dirty="0" smtClean="0"/>
              <a:t>Warm-up period is the time measured in the simulation time to assure the simulated traffic operations are stable enough to obtain reliable MOEs from. </a:t>
            </a:r>
          </a:p>
          <a:p>
            <a:endParaRPr lang="en-US" sz="2400" dirty="0" smtClean="0"/>
          </a:p>
          <a:p>
            <a:r>
              <a:rPr lang="en-US" sz="2400" dirty="0" smtClean="0"/>
              <a:t>Typically, the warm-up period is 15-30 minutes in simulation time. </a:t>
            </a:r>
            <a:endParaRPr lang="en-US" sz="2400" dirty="0" smtClean="0"/>
          </a:p>
          <a:p>
            <a:endParaRPr lang="en-US" sz="2400" dirty="0"/>
          </a:p>
          <a:p>
            <a:r>
              <a:rPr lang="en-US" sz="2400" dirty="0" smtClean="0"/>
              <a:t>Simulation output during the warm-up period is not </a:t>
            </a:r>
            <a:r>
              <a:rPr lang="en-US" sz="2400" dirty="0" smtClean="0"/>
              <a:t>either recorded or </a:t>
            </a:r>
            <a:r>
              <a:rPr lang="en-US" sz="2400" dirty="0" smtClean="0"/>
              <a:t>used in the calibration. </a:t>
            </a:r>
            <a:endParaRPr lang="en-US" sz="2400" dirty="0" smtClean="0"/>
          </a:p>
          <a:p>
            <a:endParaRPr lang="en-US" dirty="0" smtClean="0"/>
          </a:p>
          <a:p>
            <a:pPr lvl="1"/>
            <a:endParaRPr lang="en-US" sz="2400" dirty="0" smtClean="0"/>
          </a:p>
          <a:p>
            <a:pPr lvl="1"/>
            <a:endParaRPr lang="en-US" sz="2400" dirty="0" smtClean="0"/>
          </a:p>
          <a:p>
            <a:endParaRPr lang="en-US" sz="2400" b="1" dirty="0" smtClean="0"/>
          </a:p>
          <a:p>
            <a:endParaRPr lang="en-US" sz="2400" b="1" dirty="0" smtClean="0"/>
          </a:p>
          <a:p>
            <a:endParaRPr lang="en-US" sz="2400" b="1" dirty="0" smtClean="0"/>
          </a:p>
          <a:p>
            <a:endParaRPr lang="en-US" sz="2600" dirty="0" smtClean="0"/>
          </a:p>
          <a:p>
            <a:endParaRPr lang="en-US" sz="2600" dirty="0" smtClean="0"/>
          </a:p>
          <a:p>
            <a:endParaRPr lang="en-US" sz="2600" dirty="0" smtClean="0"/>
          </a:p>
          <a:p>
            <a:endParaRPr lang="en-US" sz="2600" dirty="0" smtClean="0"/>
          </a:p>
          <a:p>
            <a:endParaRPr lang="en-US" sz="2600" dirty="0" smtClean="0"/>
          </a:p>
          <a:p>
            <a:endParaRPr lang="en-US" sz="2600" dirty="0" smtClean="0"/>
          </a:p>
          <a:p>
            <a:pPr lvl="1"/>
            <a:endParaRPr lang="en-US" sz="2400" dirty="0" smtClean="0"/>
          </a:p>
          <a:p>
            <a:pPr marL="365760" lvl="1" indent="-256032">
              <a:buClr>
                <a:schemeClr val="accent3"/>
              </a:buClr>
              <a:buFont typeface="Georgia"/>
              <a:buChar char="•"/>
            </a:pPr>
            <a:endParaRPr lang="en-US" dirty="0" smtClean="0">
              <a:solidFill>
                <a:schemeClr val="tx1"/>
              </a:solidFill>
            </a:endParaRPr>
          </a:p>
        </p:txBody>
      </p:sp>
    </p:spTree>
    <p:extLst>
      <p:ext uri="{BB962C8B-B14F-4D97-AF65-F5344CB8AC3E}">
        <p14:creationId xmlns:p14="http://schemas.microsoft.com/office/powerpoint/2010/main" val="27488551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511629"/>
            <a:ext cx="8839200" cy="1066800"/>
          </a:xfrm>
        </p:spPr>
        <p:txBody>
          <a:bodyPr>
            <a:normAutofit/>
          </a:bodyPr>
          <a:lstStyle/>
          <a:p>
            <a:r>
              <a:rPr lang="en-US" sz="3600" dirty="0" smtClean="0">
                <a:solidFill>
                  <a:srgbClr val="C00000"/>
                </a:solidFill>
              </a:rPr>
              <a:t>How Long</a:t>
            </a:r>
            <a:r>
              <a:rPr lang="en-US" sz="3600" dirty="0" smtClean="0"/>
              <a:t> for Each Simulation Run?</a:t>
            </a:r>
            <a:endParaRPr lang="en-US" b="1" dirty="0"/>
          </a:p>
        </p:txBody>
      </p:sp>
      <p:sp>
        <p:nvSpPr>
          <p:cNvPr id="33828" name="Rectangle 3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68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8860" name="Rectangle 1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192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601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602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602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7045"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26980" name="AutoShape 4" descr="data:image/jpeg;base64,/9j/4AAQSkZJRgABAQAAAQABAAD/2wCEAAkGBxQTEhUUExQWFRQVFhQVFhQXFxQVFRUUFxQWFhQVFBQYHCggGBolHBQUITEhJSkrLi4uFx8zODMsNygtLisBCgoKDg0OGxAQGywkICQsLCwsLCwsLCwsLCwsLCwsLCwsLCwsLCwsLCwsNiwsLCwsLCwsNywsLCw3LDIrNzcrN//AABEIAMIBAwMBIgACEQEDEQH/xAAcAAACAgMBAQAAAAAAAAAAAAAEBQMGAAIHAQj/xABMEAABAwIDBAUGCQoEBQUAAAABAAIDBBEFITEGEkFRE2FxgZEiobGzwdEHFCMyQoOT0vAVJDRSU1RicpKyM3OiwhaClKPxJURjdOH/xAAaAQADAQEBAQAAAAAAAAAAAAABAgMABAUG/8QAKREAAgICAgIBAwMFAAAAAAAAAAECESExAxIEQVEFEyIyQmEUFWJxkf/aAAwDAQACEQMRAD8AeVOydZJPK51fNGx0sjmtjkmJDC9xa0eUALCwsE5w3ZZsdi+prJSOMlTPb+lrgPFPZPnO/md6SsDknUADXzOYCGucA1v6zuJ7UjbUzbw+VeNNXv8AemuMuydyyslrDcgakE5nTmdUk9jx0Fw1cmfyj9f1ne9GQ1Dzby3f1O96WwNyR8Rtw01PsVYaEkGtqXAfOce8qfDpnF0ly45DUnzIFpujMN1dbktIyDIt42zOnMqVoOpJ8SvIFNu5JgEG+b/S10RhcbjrQJ7cwjS7IHvQGJQvHL0LV6xiMO61E4nPMqQNzUT1jA0sjuZ8SltTM8aOd/UUxmQNQ3JEQoW3+IzMiBZNK3ygLtke3mOBVMo8XqbEmrqD2zy/eVu+EllqUnkWns8oD2rmuH00rxvDRJONhHztpakC3xmft6WT07yDqdoau2VVUfbS/eULqWw8pevob6JXB7Mew7SVdjepqPtpfvIeTaatdkKmoy4iaUf7kBVAh1kdTbrW9qWw0QnH6397qf8AqJvvLIdpasHOrqT9fN95QSEXKClyKIUx3UY/Vu+bV1I+vmH+5BjaGtB/TKr/AKif7yEEvJQb+eaMQyLa3a6qdFY1E9+YlkB8boWHaOrBH51UHtmlP+5LoW3C33ReyXQrdlmj2jqHf+5n+1k+8isPxupLgDUTkE8ZZPekNCwXAKssbGsF+IUJOhmjquykrzSxlznOJ37lziSflHWuT1LFHsbUb1HEee/5pHheKy0YOqHeU7+Y+lQPm08VBV1IEjhf6TvSUHNVXNu5dAhvib7gDmfG3BLujd861rC3sReKPN2NB43tzOgW3RENsdTawy55kqMtlFo0pWfjkjWNJ0/HWoGN5aI2kCohGYRbye8o3DNXdQzQsnzkXhrflHciFmb2FQFSud+AooB+PapYnG7hbsTGIrW7yEU4gi/nUDhwtmeKljzb1IMJPFovXLyN1165Yxq0ISd9yUYgZNSsYgI1QlS6yYyCwSyp0KyFZRvhGj3qSW3K/gQfYue4PUuEQs0ZZDrXStrm3gmHNh9C55g4JAaLW4IuSjsFNgLZd9xvlbgihOA02TTEcI3WXAztmqrHLbI3SSlatGonpYRI83UdbSGN2RyTHDKIucCMiEZjMIDbki6i5DxZUZW5qCUoydyDkanQDGFSmNaRR3CMpo+C1hGtHCCy/UlkrfK709iHyfcl9LFd9u1JYWrPaZ9nBWKGXeKq1RJuyjknW67JzVOaBI7HsOLUUX1nrXrxQfB9ITQQk63l9dIsVUsAK/jGJkTyjlJIPBxUeHYjvysbfVw95Va2hqCamoF9J5vWOROw7S6sZfPdD3f6be1XvApfq8/KNHG3psppbi/C9gBxsNcvBDk3lJPD2Kad5JBOWvsUvZX0TQBGQlCU/NFRnI9hVRD0Z5o7DW+UexAxFMMOy11WYEFxdS9Nhcn8ZLWEreZt8r261gmkhyuDlop4BdqgDLNIC3hf5NusrBCIxbJbKOIZLZzbrGPHnIoQNRblA4WWMC1hyHals6PnN0DM5YBWtpWXheObHDzLm+yUDjnrZdPxUXa4dRVKw8NgsNFy+ZJqFIaGyPaKt3G2KptBEZZMgr1itG2pFh/4UOGbP9BcnNcnFzdYNexpZZCaTom3alOLU8rxctsFc6YMJz0Uu1TAYfIA0QhzMziqZx2pbY2UJCOr2XJvqtYIQdV6F4JWR04RtNHmvOiFlNCbJWxkGudYWCLw+huS7kELuJvhz7ROPaleikMsq9ay8p6k2o6ggAeKUtdvSOPWm+HUhcCtLWSL2dg2CP5jD9b66RerzYKMihhB1Bl9dIsVFVDZOVbRfpdR/nzescn3wbsvPI/9WK3e5w+6q/tBJarqf/sTescnWwuItjdLvWBeGAdYu4H0puwGi5xA3cefPr4qZzrkdTR6SoBI1tt4XBGQHGw4+KmYPKORGQGfZcpbyP6CokYPmoZiJvkrCGRhF4cbu7/YUGHImkOd9M7osCD2KOqrGRNdI82awFzjyAFysc4km2ioPwsYmY4mwA2Mp3nf5bdB3n+1YKKDtftpPVykh7o4gTuRtJblwLrauTfYP4RJIHiGqeXwusA9xLnRHgd45lnPkqBUHPJQMzKDYbPq1k5IuDcHMEaEdS96Qrm3wWbSFzPikrruZ/guJ+c3Ux35jUdVxwXRQSsA1rcRMbd61xex6kvO0IP0R4oyuj3o3t5tPjwVHEg5L0fD4OPli7WUeb5vkcnFJdXhloOMNPDzod9cDw84SDfHWs3wuv8AoOP4OP8AuHKMqobwNuKp+IbNzuddpZbtN/Qn++Oa9EnWpT+mcU92MvqXIgSgwURNBc5xdx3ACB4m57k9GBF7A9jw8EZZbpPV2pcJf4k72Ynzczn5Q7dHexcXkfSeLjg5ROvxvPlyT6yKrVRhgOWfLkUoqqmVzd0NvfjdWbbql3ZGvbo8Z/zD3hJhUBrRkvnOSPSVM9PsVOLZ9wcXSWz4LafBmjMDJMsRrHuNrAAomNo3LHWyp3fyKip19OAclGyNM5qAtdfVatiA1yV1LAUyBgNtE3povkD3qHDmbzrW42T2alDYyAjJluJZKNTUhuSEzoagtNrKfDoxvEdZRtTTg2CSU85I9Tp2w7r0UR/zPWvXik2JZaiiH+Z616xdEaoJyHHIi6rqSOFRP61yVuk3dFYcRiJqqkNz+XnP/dck0dLeQjhdSfJko4rBbKbauMOYZL/4bW2zsHAAE5DqurB/xrS7o3iHEcg66oFTRZ8LJYIBvEW04hNHkWwuDOnN28p75M77FRy/CHENIi7PgAMu9c4qImtbk437UL0xHWqLlJUdJf8ACKPowHtJaPYU8wHaUSt3jZtybN3gSfMOvwXGm1Q4hWf4P3NlqQNd1peByIsB5ynjOwNHbYn3v3LiHwnYh0tdML3Ee7GOrdAv/qLl2qkOZ7l837QTF9VUOP0ppT4yOVQehVO7NS0Md0PKmtBFkggNjPD7tc1zSQ4EEEagjQrs2CYwZomuPztHD+Ia+Oq5Jh8VyFdMBn3CRwcL94//ABM1gVMvAqlz84nna3F3LrtbzKyNrMwudfGr3PWfSvT+lRUpSTPL+rScYxaLB+Ux+ry7tL+3xWsuIZggZcrFIhUrPjK9l8EWeKvIkvS/4OfyhYZ314DO2fUerwXn5TH8WY0I0P8ASlIqV6KlI/H/AMmOvK+Yoa/lEcOvXXha+XarLsnVxOde5Ds2gZWJtnfqVH+Mpns9VfLs7T6FHn8d/alcnov4/lJ8sailkvuO4eKhrWBwB3iQSL8DwVdn2Kl+jIw9R3h7E8bWAOZfn/tKYtrm818pPhhN2z6coE+BWBBFnNOY60A3dBtxVi2ort2bLRzAe+5HsCoVRiO7KSdF58uL83EZywOMVp7C6rNeeIRWJY+HNsEqjqN4WVYxaEWyw7OSjcN9fSi/jBc4g6FC4BBdpyUr4yXZKh0qXWmKnHo5OoprC7fK0qqIOF+KXMdJGbgXHFTf5E5xzaOybHn80i+s9a9YhdhJS6hhPPpfXPXq6ksCHODWCKtqi/Qzz+tcgquW7y9uhRG18V6ibd/bSk/1lQx2EOeq4pNbL+sAoq3ONluywNjqVJQUtwUG1ji834I7GXwL8RhcXZaIORrhkU7AO9mFBU0pJVoyrZztZFkGeSs/wWutXOH/AMT/AO5irlPTEPIVy+D+h3KxruJjePQfYqxaTA1g7HQDVfP20+HFkj3cC9/jvFfQtLlc/jVc/wBq8CEhmZbMucWnkSd5vpXQBHGN27h2p7SR8hZLjTlsm6RYgkEciNVYMPp7p0hGxlhEHFOx5ILuQuocOp8tEZj0fQ0crzbeDfC+WXXe3nRejRQKMTHNUOlq7sab5kA+KimxnyXZ/RPoSOGssAOQsunwuX7cmzl8zh+7FIs3xtbCqVbFcthXL015qPNfgssnxpe/GlWxXda3Fd1p/wCsiK/BZYhVdaabP1PyzTyDj5iqWK7rTbAa6xc6+jfSQPek5vLT45f6G4fDa5Iv+S+Y1jQjY11/pDz5e1BR7WN/WVN2nxHpIw0HiPx5iq41p5r54986jUV/T3eDoQ3zAn+5KJqME3KM2fpd2lYDqbuPa439FltVURAvzXnTmnNjUVisw/U3UdLDui6PxCJ4Nr3BWszPIsrXgT2XDZiLeYOxGzUu67RJtl8S3Ggdyf1k9xeykdTX45EssJL8lo+zTZya0MG+N46hVPaeoeHWGXWjFAX4qzsOx278Titp8p6x69QnweNP5Pg7JPWvWLqWiVnNcTlJq6oH9tMB9o5J6iYtIBTjaKoa2qnbx6aXt/xHJXUtBGeq4v3D5oKp5tzPmhYp/lCeaEkJvmcgpKMgo9ayPWbQxrG2bvBAwvOpRM9RfyTwRVFQb4vyS6WSb2CUUFt5xCe7GkmqaTyeLf8AKVHBGACHKbApQK2EDQ74P2bim4pXJGlXWjrFDx7kNjNLd4dzFu8aeI9Cnpj7FNUN3gWnjx5HgQvSZJHJ9tNmyJmTMGTyGuHJ/A9/pCY4ZgQaBv5nkr/FTNcCJBpqOsWNx3ZjtQtbHAB5BN1kzV7E8FO1oyACq/wmVO7SBnGR7R3N8o+geKt5C5r8Is5lnbGNIm2/53ZnzbqL0A59UMy11UHQj9ZM5qS+XJQGkI4Jop0LJoD6H+ILzoTzHiiOiHUvDGPxdPbFB+jKzcKm3VnRrWzUiGxTCC7Yb8XvA7mN97x4IUsRV7sYOQJ73G/ot4JZSwMlkgmJc23PmAerjommGw7jBv2JyPAixAIt3FI31Dt9waL2AHhmfPdMjW3jjZbymAh3ed5vmNlGeUUTotmH4oGixOSh2jx02AYcxxVZFQp2kOXJ9lKVgsn/ACs5+osU1gpy5tzySY0lnBPHzlseSM/4MQYfUFkgHC66Zh8LZI765LmGGwlzrnmui4A+zbcEkqOnjleGGMhEYtwVX2xgbYEaqx4m7LIqq49Ccrm9kbo03eDpGwX6BD2SetesUWwD70EPbL66RYuhaInKMep3vrqh1vJE8wv9Y5a4pHuNHNMsZr9yoqWWz+MTEdnSOKR4rWb9+rRcrTcyjSSwyEN3m3U1H2ISllsw80ThVQHkjlknaCqZNDCXuNk7w+MsFiclPQUzGsvxWVNM7c3goS3kVqwGtlu6wUezdQRX04/icD3scFIIMrr3AKQiridyeL+hU4muyFlFuJ2WkPoHsRr25oCnPLkPYj3OXosmjSaL6Q5WcOberrGfcSq7O3deRrkCMsuOd+PBW2J+SqO1mIR05G9m5192MakcSOQ7VksmbAcXxBsETpH8NB+s46ALklZily57hcklxN9SSrFtRWuqDm4Na3Rlic+ZPEqi19t4tJyHDmSMjfvTV8i38Az8Qfc5658Fn5Qfxse5CPa78WWzYSeICp2QnVm5qzwACHmlJ1K8mYRxv2BbU1PvEC+vUUrkFRNTG/gCimTi2eR5Ky0dBUBnk07nNcMrtLgcrAtLc+4qt4lSmKQscxwec90gtOfURdJY9Hm+HENbfPXs4oyTIXtovcMoyxu87Jztb8ByUWISkn+Hh19anKVsKVCsneldnu3vy48EYyPNx18hhv5vch5mg7uX0hc8+pN8MbvtmbbPo7tt/DwWbwYEYpqeTdN1Cw5LR90phm6uvorRh9M18Yvx1VCgfZ1yrNhmLfNaDxzUuSFmLXFhwY24RtJU7jFHA+7RdSTNFlz9S3FdkEdW57tVHiTC4ElQdNu3UlRU3YmejU4vJffg/b+YQ9s3r5F4pdhG/mMPbL656xdC0Ts5NtJEXVdQ4cJ5h/3XJViEYTXHZwyoqufxifL61yRuqL5lSp3Y+yCM2TPAYhdxQDfKAATXC4CwE8CjN4GirYXTVJubnIHRWKPEm9HYqt0dNvOtw1TGqpCBlouadNi6JiQ7TRE4L5Ezb53cAPFA4e3mmlM3y2Hk9v8AcEvF+oo8xs6TA/TnYIyTgllM4akgADO+gF1I/Ew4jcGVvnOyB/lHFevRyohx/GhTtAHlSOvuN9pHJUTEKOpqDvOAaTrJK4Ny6gc7dg4K21AObnvazeyO78825nWyGY2PMiN0nMuybx18SqwWCc2VePZiM5Ple88WxMJudPnO9y53tNRiOskj3SAMwHW3h5Fxc88l13ENqGRggzwxfwxjpZB3NvbiuTbV1TZqvpWOc9rgPKeN1xsC0kjhpdaWjRKwZTz9C2ZIb5ZoiLDifKed1tzbi51uIHJEtc1mTG269XHtKnY9EMVO7V3k+lEtfb5uXXxQ75hxK1EwOhCVsIwa5u5q4SXuHBzhlyI9t08oKkvo5g4lxa+Mgk3NjlqeGSqwcn+yw33PhJA6RoAubC4c0jM96VrAfQsfQue8bvNNqjByG3twVm/JIgduuFiLHPXmtcQmFrLjnKVmObV9Pugm2hR2H18EJLn7z3EZNaQG7rhnvHnpkiccozuONsrXKSw4ZJIGlrSbgHIXJHYMzqunjl2jYUhtNHBKwvp95pbm6N3lEji4HkEA4XW4gMIINw5wLd35psRY7w5ZLenhJCMmZoHEYTKgaL5IV8Buiqd243tSPI0UWmhxLgToiq3EBbJUgV2acUj7gX4qcopFIPI0gl37KXEjugLShYGlaYnEXu6lJyH5VaOqbCH8xh+s9a9Ytdgm2oYfrfXPWLpWiDOMY7Sk1lYeHxio9a5LHsswFXfF4B01SSMjUT+tckeIUANt1R+6u1FKVCqCO9k8gmaGFvFaspWhpJyISGOp+UPag/zN+ksHx7ctkiPj7iBlqhaOMSOHUjaoBpA4ehSlsMw2nIFii21AD225j0pRUPsRY9yZUTRvNJ5g910sVk37S51hJs0C5yIbw7XKahju7jI7Q2+a3qvp3LZ9P0jyL2aPnkZF7uLAeAHH8WdwxhoAaA0DQBexdLBy1bAcSwt72Ho9xklsjug91zp22XPsXifu2mc8uBsQSbA9hyC6xGeaqfwg0V2dK1udwH/7Xea3gtGRpRs5pXUthwPYOr/wq3ilPm13AA3687hverayLfJ7MhySHF6XKx4Zp5aETKnVSyONyfcByAUckh3cijZaQ92fFASNIUWVBpHLZrQR1rYlSMWMERmwCNY2VkfTNa7dDtzeGWZGYvwyuo6ShLiMxbjzsnuIxkQOY3IboyHIZi/44o9QWOdn2kwhxdIQ6xbvhxaARazXu1+boMkVPa6FwapqHMiikLeiia7cAaWuG9uk6/OF+NuK2rY3B1+C4OZruGmR18O9HI3mxw77FJsEiD6eI8QCPBxCeCW6T4E2wfGPoPOXUdPahG+rD7FuLUm464XkE26EzxY3KVvgNrq0XayC2T3Ds1IIQ4JeyTgnFJHZqWf4jdsAYwk3B603+JmwsNEfTSNIATmFjdzgoucnsKdIrcNXY2Rs03k3QuIxAPuFBLJcI4YVJs698H770EJ65fXSLFH8HY/9Ph+t9fIvV1LQCg41VATVDTxnm9Y5IKutIt1JltKR8YqBx6eYj7RyRPfvNN9QuZQXayuNklRVF+mXNCMoA52RWkb80VG/dPIp6rQjlewyiJY+3ijppm38tLDUWdfmocRF81NxyaQyrbXaWlNMRmLI2ubqLFVKkc4vaOCsFdL5ICzVSSNFqmdZwweQOseJNiT3klOhFl4JJgzrxtP8AP8ApCfA+T3Bej6IoyJi2q4g+NzXfNcC09XWFtEcls5oPUgMcqmoBEXM+kHEHrPDxFiqtjLQTlwAHgupbb0dmNlYOO6824/RJ9HguYVkJz4qscolJUyt1jPJI55eKWVMKe1LEulhSyRosTmBexwpoYFr0SWhrDsPbYBO4GggjqSejCd0TCQTwsqehPYXSluVrXADesW+itK4uvZDzzWcLWCKik3ivKlspZAYbJdTjo6tzeEkYd3tNvenNVlmkWLODZIJL6P3D2OyR416CM67Cw4b180omgLRmnc7X7tr5JTOHHJVjONUBiY09zdWOCMdELIZlA46hO6Kh3Wi6jyzspFCelDgTcFNKWpOi2qbAZcFrSgWupudmSJpYATcrU0FwToo+lPuREc7iFkFbOj7Bx2oYhyMvrpFi32GH5lF2y+uesXangDOOY9ORW1IOnxif1rkPDSue6zRfiidp2/nVQ46fGJ/WuUWGYj0MwcdLWIUptq6HqlYA6B3S7pGilr6e+mqKxDEGOlLm6KSGm6S7wdEO0ts0Y2KWuOQKLNG85NzCj6QZjii6bGRGc0XkNI8oLNJDtVpWynuWrJxPNdvFFYhH0dkv7hEtnX9mD8jGecbP7ArF7h6FVtlpN6mhPONnnYrJGb2/lHoXdHRImiciiLhBMRL3G3IW86IyIqmhEkb43HJ48DwPauUYxhvRPdGdW5Ht5rrcRyyVb24wYvb0zB5TRZ4HFvB3cjFgkrOQ1kI3il8kCfVcGqXmO4VCIse3qWjqe9imMsK1dHYIUGwKJ26Vs/FC1jt3XQdWua8nbmhTQPeDu6ISusBQM2tJO8XEnVH4dNVS7wjc1rb/OdqMtAm2CbGh+7dxJI0Fha2pLjkB1pj8RYT0NMfkmkh9Rwc76TYb6/zLlnyJopSK/Bh5L7F7p5G5kuv0bDwy4lHbSUhNM9/FpY6/Ybe1WqgoY42brRYecniSeJQu0zAKOYDi32hcb8lykktGI5I96Np5tafEXSqKK0ljonGGsLqeE84o/7ApBRi91y/dcW0E2FMLBSPGVlNEw3sscLGyFu7HiyuTsJdZF01LYI+aBpN1DUwutkq9vkAvazNEPcAFA/yBnqgfj/NOlegWdi2I/QovrPWvWLTYR16GE/5nrXrF1xughtbgdM4vLqeF13Em8UZuSSSTcZlDu2cpDrS0/2MX3VixWRvR5/w1R2/RKf7GL7qnpsCpWizaaADqijHoCxYlkaJF/w7SX/Raf7GL7q1ds1RnWkpz9TF91eLEwDek2dpGm7aWnaeqGIehqnqcDpnfOp4T2xRn0hYsSv9Rloa0dFG1jQ2NjQAAAGtAAtkAAEU2Fv6o8AsWKwpt0Y5DwC23BbQeCxYgExrByHgti0WtbLksWLBEMuD051gi+zZ7lD+Q6b93h+yj9yxYnEMOB037vD9lH7lqcCpf3aD7KP3L1YsAiOz9J+6wfYx/dUsGBUwOVNAOyKMexYsWCjeXCKfoy3oIt05FvRssRcmxFlKzCIAABBEABkBGwAdgsvVi55bGNvyZD+xj/oZ7lDLhEBNjBEe2Nh9ixYpRS7GJIsJgDQBDEAAAAI2AAW0AsthhcP7GP8AoZ7lixK0rCbDDYf2Uf8AQ33LU4XB+xi/oZ7lixOkjGowmD9jF9mz3Lc4ZD+xj/oZ7l4sWaRgWXBKY608J+qj9ygds9SfusH2Mf3VixOkBj7DaSNkbWsYxrRezWtDQLkk2AFtSsWLFVGP/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6982" name="AutoShape 6" descr="data:image/jpeg;base64,/9j/4AAQSkZJRgABAQAAAQABAAD/2wCEAAkGBxQTEhUUExQWFRQVFhQVFhQXFxQVFRUUFxQWFhQVFBQYHCggGBolHBQUITEhJSkrLi4uFx8zODMsNygtLisBCgoKDg0OGxAQGywkICQsLCwsLCwsLCwsLCwsLCwsLCwsLCwsLCwsLCwsNiwsLCwsLCwsNywsLCw3LDIrNzcrN//AABEIAMIBAwMBIgACEQEDEQH/xAAcAAACAgMBAQAAAAAAAAAAAAAEBQMGAAIHAQj/xABMEAABAwIDBAUGCQoEBQUAAAABAAIDBBEFITEGEkFRE2FxgZEiobGzwdEHFCMyQoOT0vAVJDRSU1RicpKyM3OiwhaClKPxJURjdOH/xAAaAQADAQEBAQAAAAAAAAAAAAABAgMABAUG/8QAKREAAgICAgIBAwMFAAAAAAAAAAECESExAxIEQVEFEyIyQmEUFWJxkf/aAAwDAQACEQMRAD8AeVOydZJPK51fNGx0sjmtjkmJDC9xa0eUALCwsE5w3ZZsdi+prJSOMlTPb+lrgPFPZPnO/md6SsDknUADXzOYCGucA1v6zuJ7UjbUzbw+VeNNXv8AemuMuydyyslrDcgakE5nTmdUk9jx0Fw1cmfyj9f1ne9GQ1Dzby3f1O96WwNyR8Rtw01PsVYaEkGtqXAfOce8qfDpnF0ly45DUnzIFpujMN1dbktIyDIt42zOnMqVoOpJ8SvIFNu5JgEG+b/S10RhcbjrQJ7cwjS7IHvQGJQvHL0LV6xiMO61E4nPMqQNzUT1jA0sjuZ8SltTM8aOd/UUxmQNQ3JEQoW3+IzMiBZNK3ygLtke3mOBVMo8XqbEmrqD2zy/eVu+EllqUnkWns8oD2rmuH00rxvDRJONhHztpakC3xmft6WT07yDqdoau2VVUfbS/eULqWw8pevob6JXB7Mew7SVdjepqPtpfvIeTaatdkKmoy4iaUf7kBVAh1kdTbrW9qWw0QnH6397qf8AqJvvLIdpasHOrqT9fN95QSEXKClyKIUx3UY/Vu+bV1I+vmH+5BjaGtB/TKr/AKif7yEEvJQb+eaMQyLa3a6qdFY1E9+YlkB8boWHaOrBH51UHtmlP+5LoW3C33ReyXQrdlmj2jqHf+5n+1k+8isPxupLgDUTkE8ZZPekNCwXAKssbGsF+IUJOhmjquykrzSxlznOJ37lziSflHWuT1LFHsbUb1HEee/5pHheKy0YOqHeU7+Y+lQPm08VBV1IEjhf6TvSUHNVXNu5dAhvib7gDmfG3BLujd861rC3sReKPN2NB43tzOgW3RENsdTawy55kqMtlFo0pWfjkjWNJ0/HWoGN5aI2kCohGYRbye8o3DNXdQzQsnzkXhrflHciFmb2FQFSud+AooB+PapYnG7hbsTGIrW7yEU4gi/nUDhwtmeKljzb1IMJPFovXLyN1165Yxq0ISd9yUYgZNSsYgI1QlS6yYyCwSyp0KyFZRvhGj3qSW3K/gQfYue4PUuEQs0ZZDrXStrm3gmHNh9C55g4JAaLW4IuSjsFNgLZd9xvlbgihOA02TTEcI3WXAztmqrHLbI3SSlatGonpYRI83UdbSGN2RyTHDKIucCMiEZjMIDbki6i5DxZUZW5qCUoydyDkanQDGFSmNaRR3CMpo+C1hGtHCCy/UlkrfK709iHyfcl9LFd9u1JYWrPaZ9nBWKGXeKq1RJuyjknW67JzVOaBI7HsOLUUX1nrXrxQfB9ITQQk63l9dIsVUsAK/jGJkTyjlJIPBxUeHYjvysbfVw95Va2hqCamoF9J5vWOROw7S6sZfPdD3f6be1XvApfq8/KNHG3psppbi/C9gBxsNcvBDk3lJPD2Kad5JBOWvsUvZX0TQBGQlCU/NFRnI9hVRD0Z5o7DW+UexAxFMMOy11WYEFxdS9Nhcn8ZLWEreZt8r261gmkhyuDlop4BdqgDLNIC3hf5NusrBCIxbJbKOIZLZzbrGPHnIoQNRblA4WWMC1hyHals6PnN0DM5YBWtpWXheObHDzLm+yUDjnrZdPxUXa4dRVKw8NgsNFy+ZJqFIaGyPaKt3G2KptBEZZMgr1itG2pFh/4UOGbP9BcnNcnFzdYNexpZZCaTom3alOLU8rxctsFc6YMJz0Uu1TAYfIA0QhzMziqZx2pbY2UJCOr2XJvqtYIQdV6F4JWR04RtNHmvOiFlNCbJWxkGudYWCLw+huS7kELuJvhz7ROPaleikMsq9ay8p6k2o6ggAeKUtdvSOPWm+HUhcCtLWSL2dg2CP5jD9b66RerzYKMihhB1Bl9dIsVFVDZOVbRfpdR/nzescn3wbsvPI/9WK3e5w+6q/tBJarqf/sTescnWwuItjdLvWBeGAdYu4H0puwGi5xA3cefPr4qZzrkdTR6SoBI1tt4XBGQHGw4+KmYPKORGQGfZcpbyP6CokYPmoZiJvkrCGRhF4cbu7/YUGHImkOd9M7osCD2KOqrGRNdI82awFzjyAFysc4km2ioPwsYmY4mwA2Mp3nf5bdB3n+1YKKDtftpPVykh7o4gTuRtJblwLrauTfYP4RJIHiGqeXwusA9xLnRHgd45lnPkqBUHPJQMzKDYbPq1k5IuDcHMEaEdS96Qrm3wWbSFzPikrruZ/guJ+c3Ux35jUdVxwXRQSsA1rcRMbd61xex6kvO0IP0R4oyuj3o3t5tPjwVHEg5L0fD4OPli7WUeb5vkcnFJdXhloOMNPDzod9cDw84SDfHWs3wuv8AoOP4OP8AuHKMqobwNuKp+IbNzuddpZbtN/Qn++Oa9EnWpT+mcU92MvqXIgSgwURNBc5xdx3ACB4m57k9GBF7A9jw8EZZbpPV2pcJf4k72Ynzczn5Q7dHexcXkfSeLjg5ROvxvPlyT6yKrVRhgOWfLkUoqqmVzd0NvfjdWbbql3ZGvbo8Z/zD3hJhUBrRkvnOSPSVM9PsVOLZ9wcXSWz4LafBmjMDJMsRrHuNrAAomNo3LHWyp3fyKip19OAclGyNM5qAtdfVatiA1yV1LAUyBgNtE3povkD3qHDmbzrW42T2alDYyAjJluJZKNTUhuSEzoagtNrKfDoxvEdZRtTTg2CSU85I9Tp2w7r0UR/zPWvXik2JZaiiH+Z616xdEaoJyHHIi6rqSOFRP61yVuk3dFYcRiJqqkNz+XnP/dck0dLeQjhdSfJko4rBbKbauMOYZL/4bW2zsHAAE5DqurB/xrS7o3iHEcg66oFTRZ8LJYIBvEW04hNHkWwuDOnN28p75M77FRy/CHENIi7PgAMu9c4qImtbk437UL0xHWqLlJUdJf8ACKPowHtJaPYU8wHaUSt3jZtybN3gSfMOvwXGm1Q4hWf4P3NlqQNd1peByIsB5ynjOwNHbYn3v3LiHwnYh0tdML3Ee7GOrdAv/qLl2qkOZ7l837QTF9VUOP0ppT4yOVQehVO7NS0Md0PKmtBFkggNjPD7tc1zSQ4EEEagjQrs2CYwZomuPztHD+Ia+Oq5Jh8VyFdMBn3CRwcL94//ABM1gVMvAqlz84nna3F3LrtbzKyNrMwudfGr3PWfSvT+lRUpSTPL+rScYxaLB+Ux+ry7tL+3xWsuIZggZcrFIhUrPjK9l8EWeKvIkvS/4OfyhYZ314DO2fUerwXn5TH8WY0I0P8ASlIqV6KlI/H/AMmOvK+Yoa/lEcOvXXha+XarLsnVxOde5Ds2gZWJtnfqVH+Mpns9VfLs7T6FHn8d/alcnov4/lJ8sailkvuO4eKhrWBwB3iQSL8DwVdn2Kl+jIw9R3h7E8bWAOZfn/tKYtrm818pPhhN2z6coE+BWBBFnNOY60A3dBtxVi2ort2bLRzAe+5HsCoVRiO7KSdF58uL83EZywOMVp7C6rNeeIRWJY+HNsEqjqN4WVYxaEWyw7OSjcN9fSi/jBc4g6FC4BBdpyUr4yXZKh0qXWmKnHo5OoprC7fK0qqIOF+KXMdJGbgXHFTf5E5xzaOybHn80i+s9a9YhdhJS6hhPPpfXPXq6ksCHODWCKtqi/Qzz+tcgquW7y9uhRG18V6ibd/bSk/1lQx2EOeq4pNbL+sAoq3ONluywNjqVJQUtwUG1ji834I7GXwL8RhcXZaIORrhkU7AO9mFBU0pJVoyrZztZFkGeSs/wWutXOH/AMT/AO5irlPTEPIVy+D+h3KxruJjePQfYqxaTA1g7HQDVfP20+HFkj3cC9/jvFfQtLlc/jVc/wBq8CEhmZbMucWnkSd5vpXQBHGN27h2p7SR8hZLjTlsm6RYgkEciNVYMPp7p0hGxlhEHFOx5ILuQuocOp8tEZj0fQ0crzbeDfC+WXXe3nRejRQKMTHNUOlq7sab5kA+KimxnyXZ/RPoSOGssAOQsunwuX7cmzl8zh+7FIs3xtbCqVbFcthXL015qPNfgssnxpe/GlWxXda3Fd1p/wCsiK/BZYhVdaabP1PyzTyDj5iqWK7rTbAa6xc6+jfSQPek5vLT45f6G4fDa5Iv+S+Y1jQjY11/pDz5e1BR7WN/WVN2nxHpIw0HiPx5iq41p5r54986jUV/T3eDoQ3zAn+5KJqME3KM2fpd2lYDqbuPa439FltVURAvzXnTmnNjUVisw/U3UdLDui6PxCJ4Nr3BWszPIsrXgT2XDZiLeYOxGzUu67RJtl8S3Ggdyf1k9xeykdTX45EssJL8lo+zTZya0MG+N46hVPaeoeHWGXWjFAX4qzsOx278Titp8p6x69QnweNP5Pg7JPWvWLqWiVnNcTlJq6oH9tMB9o5J6iYtIBTjaKoa2qnbx6aXt/xHJXUtBGeq4v3D5oKp5tzPmhYp/lCeaEkJvmcgpKMgo9ayPWbQxrG2bvBAwvOpRM9RfyTwRVFQb4vyS6WSb2CUUFt5xCe7GkmqaTyeLf8AKVHBGACHKbApQK2EDQ74P2bim4pXJGlXWjrFDx7kNjNLd4dzFu8aeI9Cnpj7FNUN3gWnjx5HgQvSZJHJ9tNmyJmTMGTyGuHJ/A9/pCY4ZgQaBv5nkr/FTNcCJBpqOsWNx3ZjtQtbHAB5BN1kzV7E8FO1oyACq/wmVO7SBnGR7R3N8o+geKt5C5r8Is5lnbGNIm2/53ZnzbqL0A59UMy11UHQj9ZM5qS+XJQGkI4Jop0LJoD6H+ILzoTzHiiOiHUvDGPxdPbFB+jKzcKm3VnRrWzUiGxTCC7Yb8XvA7mN97x4IUsRV7sYOQJ73G/ot4JZSwMlkgmJc23PmAerjommGw7jBv2JyPAixAIt3FI31Dt9waL2AHhmfPdMjW3jjZbymAh3ed5vmNlGeUUTotmH4oGixOSh2jx02AYcxxVZFQp2kOXJ9lKVgsn/ACs5+osU1gpy5tzySY0lnBPHzlseSM/4MQYfUFkgHC66Zh8LZI765LmGGwlzrnmui4A+zbcEkqOnjleGGMhEYtwVX2xgbYEaqx4m7LIqq49Ccrm9kbo03eDpGwX6BD2SetesUWwD70EPbL66RYuhaInKMep3vrqh1vJE8wv9Y5a4pHuNHNMsZr9yoqWWz+MTEdnSOKR4rWb9+rRcrTcyjSSwyEN3m3U1H2ISllsw80ThVQHkjlknaCqZNDCXuNk7w+MsFiclPQUzGsvxWVNM7c3goS3kVqwGtlu6wUezdQRX04/icD3scFIIMrr3AKQiridyeL+hU4muyFlFuJ2WkPoHsRr25oCnPLkPYj3OXosmjSaL6Q5WcOberrGfcSq7O3deRrkCMsuOd+PBW2J+SqO1mIR05G9m5192MakcSOQ7VksmbAcXxBsETpH8NB+s46ALklZily57hcklxN9SSrFtRWuqDm4Na3Rlic+ZPEqi19t4tJyHDmSMjfvTV8i38Az8Qfc5658Fn5Qfxse5CPa78WWzYSeICp2QnVm5qzwACHmlJ1K8mYRxv2BbU1PvEC+vUUrkFRNTG/gCimTi2eR5Ky0dBUBnk07nNcMrtLgcrAtLc+4qt4lSmKQscxwec90gtOfURdJY9Hm+HENbfPXs4oyTIXtovcMoyxu87Jztb8ByUWISkn+Hh19anKVsKVCsneldnu3vy48EYyPNx18hhv5vch5mg7uX0hc8+pN8MbvtmbbPo7tt/DwWbwYEYpqeTdN1Cw5LR90phm6uvorRh9M18Yvx1VCgfZ1yrNhmLfNaDxzUuSFmLXFhwY24RtJU7jFHA+7RdSTNFlz9S3FdkEdW57tVHiTC4ElQdNu3UlRU3YmejU4vJffg/b+YQ9s3r5F4pdhG/mMPbL656xdC0Ts5NtJEXVdQ4cJ5h/3XJViEYTXHZwyoqufxifL61yRuqL5lSp3Y+yCM2TPAYhdxQDfKAATXC4CwE8CjN4GirYXTVJubnIHRWKPEm9HYqt0dNvOtw1TGqpCBlouadNi6JiQ7TRE4L5Ezb53cAPFA4e3mmlM3y2Hk9v8AcEvF+oo8xs6TA/TnYIyTgllM4akgADO+gF1I/Ew4jcGVvnOyB/lHFevRyohx/GhTtAHlSOvuN9pHJUTEKOpqDvOAaTrJK4Ny6gc7dg4K21AObnvazeyO78825nWyGY2PMiN0nMuybx18SqwWCc2VePZiM5Ple88WxMJudPnO9y53tNRiOskj3SAMwHW3h5Fxc88l13ENqGRggzwxfwxjpZB3NvbiuTbV1TZqvpWOc9rgPKeN1xsC0kjhpdaWjRKwZTz9C2ZIb5ZoiLDifKed1tzbi51uIHJEtc1mTG269XHtKnY9EMVO7V3k+lEtfb5uXXxQ75hxK1EwOhCVsIwa5u5q4SXuHBzhlyI9t08oKkvo5g4lxa+Mgk3NjlqeGSqwcn+yw33PhJA6RoAubC4c0jM96VrAfQsfQue8bvNNqjByG3twVm/JIgduuFiLHPXmtcQmFrLjnKVmObV9Pugm2hR2H18EJLn7z3EZNaQG7rhnvHnpkiccozuONsrXKSw4ZJIGlrSbgHIXJHYMzqunjl2jYUhtNHBKwvp95pbm6N3lEji4HkEA4XW4gMIINw5wLd35psRY7w5ZLenhJCMmZoHEYTKgaL5IV8Buiqd243tSPI0UWmhxLgToiq3EBbJUgV2acUj7gX4qcopFIPI0gl37KXEjugLShYGlaYnEXu6lJyH5VaOqbCH8xh+s9a9Ytdgm2oYfrfXPWLpWiDOMY7Sk1lYeHxio9a5LHsswFXfF4B01SSMjUT+tckeIUANt1R+6u1FKVCqCO9k8gmaGFvFaspWhpJyISGOp+UPag/zN+ksHx7ctkiPj7iBlqhaOMSOHUjaoBpA4ehSlsMw2nIFii21AD225j0pRUPsRY9yZUTRvNJ5g910sVk37S51hJs0C5yIbw7XKahju7jI7Q2+a3qvp3LZ9P0jyL2aPnkZF7uLAeAHH8WdwxhoAaA0DQBexdLBy1bAcSwt72Ho9xklsjug91zp22XPsXifu2mc8uBsQSbA9hyC6xGeaqfwg0V2dK1udwH/7Xea3gtGRpRs5pXUthwPYOr/wq3ilPm13AA3687hverayLfJ7MhySHF6XKx4Zp5aETKnVSyONyfcByAUckh3cijZaQ92fFASNIUWVBpHLZrQR1rYlSMWMERmwCNY2VkfTNa7dDtzeGWZGYvwyuo6ShLiMxbjzsnuIxkQOY3IboyHIZi/44o9QWOdn2kwhxdIQ6xbvhxaARazXu1+boMkVPa6FwapqHMiikLeiia7cAaWuG9uk6/OF+NuK2rY3B1+C4OZruGmR18O9HI3mxw77FJsEiD6eI8QCPBxCeCW6T4E2wfGPoPOXUdPahG+rD7FuLUm464XkE26EzxY3KVvgNrq0XayC2T3Ds1IIQ4JeyTgnFJHZqWf4jdsAYwk3B603+JmwsNEfTSNIATmFjdzgoucnsKdIrcNXY2Rs03k3QuIxAPuFBLJcI4YVJs698H770EJ65fXSLFH8HY/9Ph+t9fIvV1LQCg41VATVDTxnm9Y5IKutIt1JltKR8YqBx6eYj7RyRPfvNN9QuZQXayuNklRVF+mXNCMoA52RWkb80VG/dPIp6rQjlewyiJY+3ijppm38tLDUWdfmocRF81NxyaQyrbXaWlNMRmLI2ubqLFVKkc4vaOCsFdL5ICzVSSNFqmdZwweQOseJNiT3klOhFl4JJgzrxtP8AP8ApCfA+T3Bej6IoyJi2q4g+NzXfNcC09XWFtEcls5oPUgMcqmoBEXM+kHEHrPDxFiqtjLQTlwAHgupbb0dmNlYOO6824/RJ9HguYVkJz4qscolJUyt1jPJI55eKWVMKe1LEulhSyRosTmBexwpoYFr0SWhrDsPbYBO4GggjqSejCd0TCQTwsqehPYXSluVrXADesW+itK4uvZDzzWcLWCKik3ivKlspZAYbJdTjo6tzeEkYd3tNvenNVlmkWLODZIJL6P3D2OyR416CM67Cw4b180omgLRmnc7X7tr5JTOHHJVjONUBiY09zdWOCMdELIZlA46hO6Kh3Wi6jyzspFCelDgTcFNKWpOi2qbAZcFrSgWupudmSJpYATcrU0FwToo+lPuREc7iFkFbOj7Bx2oYhyMvrpFi32GH5lF2y+uesXangDOOY9ORW1IOnxif1rkPDSue6zRfiidp2/nVQ46fGJ/WuUWGYj0MwcdLWIUptq6HqlYA6B3S7pGilr6e+mqKxDEGOlLm6KSGm6S7wdEO0ts0Y2KWuOQKLNG85NzCj6QZjii6bGRGc0XkNI8oLNJDtVpWynuWrJxPNdvFFYhH0dkv7hEtnX9mD8jGecbP7ArF7h6FVtlpN6mhPONnnYrJGb2/lHoXdHRImiciiLhBMRL3G3IW86IyIqmhEkb43HJ48DwPauUYxhvRPdGdW5Ht5rrcRyyVb24wYvb0zB5TRZ4HFvB3cjFgkrOQ1kI3il8kCfVcGqXmO4VCIse3qWjqe9imMsK1dHYIUGwKJ26Vs/FC1jt3XQdWua8nbmhTQPeDu6ISusBQM2tJO8XEnVH4dNVS7wjc1rb/OdqMtAm2CbGh+7dxJI0Fha2pLjkB1pj8RYT0NMfkmkh9Rwc76TYb6/zLlnyJopSK/Bh5L7F7p5G5kuv0bDwy4lHbSUhNM9/FpY6/Ybe1WqgoY42brRYecniSeJQu0zAKOYDi32hcb8lykktGI5I96Np5tafEXSqKK0ljonGGsLqeE84o/7ApBRi91y/dcW0E2FMLBSPGVlNEw3sscLGyFu7HiyuTsJdZF01LYI+aBpN1DUwutkq9vkAvazNEPcAFA/yBnqgfj/NOlegWdi2I/QovrPWvWLTYR16GE/5nrXrF1xughtbgdM4vLqeF13Em8UZuSSSTcZlDu2cpDrS0/2MX3VixWRvR5/w1R2/RKf7GL7qnpsCpWizaaADqijHoCxYlkaJF/w7SX/Raf7GL7q1ds1RnWkpz9TF91eLEwDek2dpGm7aWnaeqGIehqnqcDpnfOp4T2xRn0hYsSv9Rloa0dFG1jQ2NjQAAAGtAAtkAAEU2Fv6o8AsWKwpt0Y5DwC23BbQeCxYgExrByHgti0WtbLksWLBEMuD051gi+zZ7lD+Q6b93h+yj9yxYnEMOB037vD9lH7lqcCpf3aD7KP3L1YsAiOz9J+6wfYx/dUsGBUwOVNAOyKMexYsWCjeXCKfoy3oIt05FvRssRcmxFlKzCIAABBEABkBGwAdgsvVi55bGNvyZD+xj/oZ7lDLhEBNjBEe2Nh9ixYpRS7GJIsJgDQBDEAAAAI2AAW0AsthhcP7GP8AoZ7lixK0rCbDDYf2Uf8AQ33LU4XB+xi/oZ7lixOkjGowmD9jF9mz3Lc4ZD+xj/oZ7l4sWaRgWXBKY608J+qj9ygds9SfusH2Mf3VixOkBj7DaSNkbWsYxrRezWtDQLkk2AFtSsWLFVGP/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6984" name="AutoShape 8" descr="data:image/jpeg;base64,/9j/4AAQSkZJRgABAQAAAQABAAD/2wCEAAkGBxQTEhUUExQWFRQVFhQVFhQXFxQVFRUUFxQWFhQVFBQYHCggGBolHBQUITEhJSkrLi4uFx8zODMsNygtLisBCgoKDg0OGxAQGywkICQsLCwsLCwsLCwsLCwsLCwsLCwsLCwsLCwsLCwsNiwsLCwsLCwsNywsLCw3LDIrNzcrN//AABEIAMIBAwMBIgACEQEDEQH/xAAcAAACAgMBAQAAAAAAAAAAAAAEBQMGAAIHAQj/xABMEAABAwIDBAUGCQoEBQUAAAABAAIDBBEFITEGEkFRE2FxgZEiobGzwdEHFCMyQoOT0vAVJDRSU1RicpKyM3OiwhaClKPxJURjdOH/xAAaAQADAQEBAQAAAAAAAAAAAAABAgMABAUG/8QAKREAAgICAgIBAwMFAAAAAAAAAAECESExAxIEQVEFEyIyQmEUFWJxkf/aAAwDAQACEQMRAD8AeVOydZJPK51fNGx0sjmtjkmJDC9xa0eUALCwsE5w3ZZsdi+prJSOMlTPb+lrgPFPZPnO/md6SsDknUADXzOYCGucA1v6zuJ7UjbUzbw+VeNNXv8AemuMuydyyslrDcgakE5nTmdUk9jx0Fw1cmfyj9f1ne9GQ1Dzby3f1O96WwNyR8Rtw01PsVYaEkGtqXAfOce8qfDpnF0ly45DUnzIFpujMN1dbktIyDIt42zOnMqVoOpJ8SvIFNu5JgEG+b/S10RhcbjrQJ7cwjS7IHvQGJQvHL0LV6xiMO61E4nPMqQNzUT1jA0sjuZ8SltTM8aOd/UUxmQNQ3JEQoW3+IzMiBZNK3ygLtke3mOBVMo8XqbEmrqD2zy/eVu+EllqUnkWns8oD2rmuH00rxvDRJONhHztpakC3xmft6WT07yDqdoau2VVUfbS/eULqWw8pevob6JXB7Mew7SVdjepqPtpfvIeTaatdkKmoy4iaUf7kBVAh1kdTbrW9qWw0QnH6397qf8AqJvvLIdpasHOrqT9fN95QSEXKClyKIUx3UY/Vu+bV1I+vmH+5BjaGtB/TKr/AKif7yEEvJQb+eaMQyLa3a6qdFY1E9+YlkB8boWHaOrBH51UHtmlP+5LoW3C33ReyXQrdlmj2jqHf+5n+1k+8isPxupLgDUTkE8ZZPekNCwXAKssbGsF+IUJOhmjquykrzSxlznOJ37lziSflHWuT1LFHsbUb1HEee/5pHheKy0YOqHeU7+Y+lQPm08VBV1IEjhf6TvSUHNVXNu5dAhvib7gDmfG3BLujd861rC3sReKPN2NB43tzOgW3RENsdTawy55kqMtlFo0pWfjkjWNJ0/HWoGN5aI2kCohGYRbye8o3DNXdQzQsnzkXhrflHciFmb2FQFSud+AooB+PapYnG7hbsTGIrW7yEU4gi/nUDhwtmeKljzb1IMJPFovXLyN1165Yxq0ISd9yUYgZNSsYgI1QlS6yYyCwSyp0KyFZRvhGj3qSW3K/gQfYue4PUuEQs0ZZDrXStrm3gmHNh9C55g4JAaLW4IuSjsFNgLZd9xvlbgihOA02TTEcI3WXAztmqrHLbI3SSlatGonpYRI83UdbSGN2RyTHDKIucCMiEZjMIDbki6i5DxZUZW5qCUoydyDkanQDGFSmNaRR3CMpo+C1hGtHCCy/UlkrfK709iHyfcl9LFd9u1JYWrPaZ9nBWKGXeKq1RJuyjknW67JzVOaBI7HsOLUUX1nrXrxQfB9ITQQk63l9dIsVUsAK/jGJkTyjlJIPBxUeHYjvysbfVw95Va2hqCamoF9J5vWOROw7S6sZfPdD3f6be1XvApfq8/KNHG3psppbi/C9gBxsNcvBDk3lJPD2Kad5JBOWvsUvZX0TQBGQlCU/NFRnI9hVRD0Z5o7DW+UexAxFMMOy11WYEFxdS9Nhcn8ZLWEreZt8r261gmkhyuDlop4BdqgDLNIC3hf5NusrBCIxbJbKOIZLZzbrGPHnIoQNRblA4WWMC1hyHals6PnN0DM5YBWtpWXheObHDzLm+yUDjnrZdPxUXa4dRVKw8NgsNFy+ZJqFIaGyPaKt3G2KptBEZZMgr1itG2pFh/4UOGbP9BcnNcnFzdYNexpZZCaTom3alOLU8rxctsFc6YMJz0Uu1TAYfIA0QhzMziqZx2pbY2UJCOr2XJvqtYIQdV6F4JWR04RtNHmvOiFlNCbJWxkGudYWCLw+huS7kELuJvhz7ROPaleikMsq9ay8p6k2o6ggAeKUtdvSOPWm+HUhcCtLWSL2dg2CP5jD9b66RerzYKMihhB1Bl9dIsVFVDZOVbRfpdR/nzescn3wbsvPI/9WK3e5w+6q/tBJarqf/sTescnWwuItjdLvWBeGAdYu4H0puwGi5xA3cefPr4qZzrkdTR6SoBI1tt4XBGQHGw4+KmYPKORGQGfZcpbyP6CokYPmoZiJvkrCGRhF4cbu7/YUGHImkOd9M7osCD2KOqrGRNdI82awFzjyAFysc4km2ioPwsYmY4mwA2Mp3nf5bdB3n+1YKKDtftpPVykh7o4gTuRtJblwLrauTfYP4RJIHiGqeXwusA9xLnRHgd45lnPkqBUHPJQMzKDYbPq1k5IuDcHMEaEdS96Qrm3wWbSFzPikrruZ/guJ+c3Ux35jUdVxwXRQSsA1rcRMbd61xex6kvO0IP0R4oyuj3o3t5tPjwVHEg5L0fD4OPli7WUeb5vkcnFJdXhloOMNPDzod9cDw84SDfHWs3wuv8AoOP4OP8AuHKMqobwNuKp+IbNzuddpZbtN/Qn++Oa9EnWpT+mcU92MvqXIgSgwURNBc5xdx3ACB4m57k9GBF7A9jw8EZZbpPV2pcJf4k72Ynzczn5Q7dHexcXkfSeLjg5ROvxvPlyT6yKrVRhgOWfLkUoqqmVzd0NvfjdWbbql3ZGvbo8Z/zD3hJhUBrRkvnOSPSVM9PsVOLZ9wcXSWz4LafBmjMDJMsRrHuNrAAomNo3LHWyp3fyKip19OAclGyNM5qAtdfVatiA1yV1LAUyBgNtE3povkD3qHDmbzrW42T2alDYyAjJluJZKNTUhuSEzoagtNrKfDoxvEdZRtTTg2CSU85I9Tp2w7r0UR/zPWvXik2JZaiiH+Z616xdEaoJyHHIi6rqSOFRP61yVuk3dFYcRiJqqkNz+XnP/dck0dLeQjhdSfJko4rBbKbauMOYZL/4bW2zsHAAE5DqurB/xrS7o3iHEcg66oFTRZ8LJYIBvEW04hNHkWwuDOnN28p75M77FRy/CHENIi7PgAMu9c4qImtbk437UL0xHWqLlJUdJf8ACKPowHtJaPYU8wHaUSt3jZtybN3gSfMOvwXGm1Q4hWf4P3NlqQNd1peByIsB5ynjOwNHbYn3v3LiHwnYh0tdML3Ee7GOrdAv/qLl2qkOZ7l837QTF9VUOP0ppT4yOVQehVO7NS0Md0PKmtBFkggNjPD7tc1zSQ4EEEagjQrs2CYwZomuPztHD+Ia+Oq5Jh8VyFdMBn3CRwcL94//ABM1gVMvAqlz84nna3F3LrtbzKyNrMwudfGr3PWfSvT+lRUpSTPL+rScYxaLB+Ux+ry7tL+3xWsuIZggZcrFIhUrPjK9l8EWeKvIkvS/4OfyhYZ314DO2fUerwXn5TH8WY0I0P8ASlIqV6KlI/H/AMmOvK+Yoa/lEcOvXXha+XarLsnVxOde5Ds2gZWJtnfqVH+Mpns9VfLs7T6FHn8d/alcnov4/lJ8sailkvuO4eKhrWBwB3iQSL8DwVdn2Kl+jIw9R3h7E8bWAOZfn/tKYtrm818pPhhN2z6coE+BWBBFnNOY60A3dBtxVi2ort2bLRzAe+5HsCoVRiO7KSdF58uL83EZywOMVp7C6rNeeIRWJY+HNsEqjqN4WVYxaEWyw7OSjcN9fSi/jBc4g6FC4BBdpyUr4yXZKh0qXWmKnHo5OoprC7fK0qqIOF+KXMdJGbgXHFTf5E5xzaOybHn80i+s9a9YhdhJS6hhPPpfXPXq6ksCHODWCKtqi/Qzz+tcgquW7y9uhRG18V6ibd/bSk/1lQx2EOeq4pNbL+sAoq3ONluywNjqVJQUtwUG1ji834I7GXwL8RhcXZaIORrhkU7AO9mFBU0pJVoyrZztZFkGeSs/wWutXOH/AMT/AO5irlPTEPIVy+D+h3KxruJjePQfYqxaTA1g7HQDVfP20+HFkj3cC9/jvFfQtLlc/jVc/wBq8CEhmZbMucWnkSd5vpXQBHGN27h2p7SR8hZLjTlsm6RYgkEciNVYMPp7p0hGxlhEHFOx5ILuQuocOp8tEZj0fQ0crzbeDfC+WXXe3nRejRQKMTHNUOlq7sab5kA+KimxnyXZ/RPoSOGssAOQsunwuX7cmzl8zh+7FIs3xtbCqVbFcthXL015qPNfgssnxpe/GlWxXda3Fd1p/wCsiK/BZYhVdaabP1PyzTyDj5iqWK7rTbAa6xc6+jfSQPek5vLT45f6G4fDa5Iv+S+Y1jQjY11/pDz5e1BR7WN/WVN2nxHpIw0HiPx5iq41p5r54986jUV/T3eDoQ3zAn+5KJqME3KM2fpd2lYDqbuPa439FltVURAvzXnTmnNjUVisw/U3UdLDui6PxCJ4Nr3BWszPIsrXgT2XDZiLeYOxGzUu67RJtl8S3Ggdyf1k9xeykdTX45EssJL8lo+zTZya0MG+N46hVPaeoeHWGXWjFAX4qzsOx278Titp8p6x69QnweNP5Pg7JPWvWLqWiVnNcTlJq6oH9tMB9o5J6iYtIBTjaKoa2qnbx6aXt/xHJXUtBGeq4v3D5oKp5tzPmhYp/lCeaEkJvmcgpKMgo9ayPWbQxrG2bvBAwvOpRM9RfyTwRVFQb4vyS6WSb2CUUFt5xCe7GkmqaTyeLf8AKVHBGACHKbApQK2EDQ74P2bim4pXJGlXWjrFDx7kNjNLd4dzFu8aeI9Cnpj7FNUN3gWnjx5HgQvSZJHJ9tNmyJmTMGTyGuHJ/A9/pCY4ZgQaBv5nkr/FTNcCJBpqOsWNx3ZjtQtbHAB5BN1kzV7E8FO1oyACq/wmVO7SBnGR7R3N8o+geKt5C5r8Is5lnbGNIm2/53ZnzbqL0A59UMy11UHQj9ZM5qS+XJQGkI4Jop0LJoD6H+ILzoTzHiiOiHUvDGPxdPbFB+jKzcKm3VnRrWzUiGxTCC7Yb8XvA7mN97x4IUsRV7sYOQJ73G/ot4JZSwMlkgmJc23PmAerjommGw7jBv2JyPAixAIt3FI31Dt9waL2AHhmfPdMjW3jjZbymAh3ed5vmNlGeUUTotmH4oGixOSh2jx02AYcxxVZFQp2kOXJ9lKVgsn/ACs5+osU1gpy5tzySY0lnBPHzlseSM/4MQYfUFkgHC66Zh8LZI765LmGGwlzrnmui4A+zbcEkqOnjleGGMhEYtwVX2xgbYEaqx4m7LIqq49Ccrm9kbo03eDpGwX6BD2SetesUWwD70EPbL66RYuhaInKMep3vrqh1vJE8wv9Y5a4pHuNHNMsZr9yoqWWz+MTEdnSOKR4rWb9+rRcrTcyjSSwyEN3m3U1H2ISllsw80ThVQHkjlknaCqZNDCXuNk7w+MsFiclPQUzGsvxWVNM7c3goS3kVqwGtlu6wUezdQRX04/icD3scFIIMrr3AKQiridyeL+hU4muyFlFuJ2WkPoHsRr25oCnPLkPYj3OXosmjSaL6Q5WcOberrGfcSq7O3deRrkCMsuOd+PBW2J+SqO1mIR05G9m5192MakcSOQ7VksmbAcXxBsETpH8NB+s46ALklZily57hcklxN9SSrFtRWuqDm4Na3Rlic+ZPEqi19t4tJyHDmSMjfvTV8i38Az8Qfc5658Fn5Qfxse5CPa78WWzYSeICp2QnVm5qzwACHmlJ1K8mYRxv2BbU1PvEC+vUUrkFRNTG/gCimTi2eR5Ky0dBUBnk07nNcMrtLgcrAtLc+4qt4lSmKQscxwec90gtOfURdJY9Hm+HENbfPXs4oyTIXtovcMoyxu87Jztb8ByUWISkn+Hh19anKVsKVCsneldnu3vy48EYyPNx18hhv5vch5mg7uX0hc8+pN8MbvtmbbPo7tt/DwWbwYEYpqeTdN1Cw5LR90phm6uvorRh9M18Yvx1VCgfZ1yrNhmLfNaDxzUuSFmLXFhwY24RtJU7jFHA+7RdSTNFlz9S3FdkEdW57tVHiTC4ElQdNu3UlRU3YmejU4vJffg/b+YQ9s3r5F4pdhG/mMPbL656xdC0Ts5NtJEXVdQ4cJ5h/3XJViEYTXHZwyoqufxifL61yRuqL5lSp3Y+yCM2TPAYhdxQDfKAATXC4CwE8CjN4GirYXTVJubnIHRWKPEm9HYqt0dNvOtw1TGqpCBlouadNi6JiQ7TRE4L5Ezb53cAPFA4e3mmlM3y2Hk9v8AcEvF+oo8xs6TA/TnYIyTgllM4akgADO+gF1I/Ew4jcGVvnOyB/lHFevRyohx/GhTtAHlSOvuN9pHJUTEKOpqDvOAaTrJK4Ny6gc7dg4K21AObnvazeyO78825nWyGY2PMiN0nMuybx18SqwWCc2VePZiM5Ple88WxMJudPnO9y53tNRiOskj3SAMwHW3h5Fxc88l13ENqGRggzwxfwxjpZB3NvbiuTbV1TZqvpWOc9rgPKeN1xsC0kjhpdaWjRKwZTz9C2ZIb5ZoiLDifKed1tzbi51uIHJEtc1mTG269XHtKnY9EMVO7V3k+lEtfb5uXXxQ75hxK1EwOhCVsIwa5u5q4SXuHBzhlyI9t08oKkvo5g4lxa+Mgk3NjlqeGSqwcn+yw33PhJA6RoAubC4c0jM96VrAfQsfQue8bvNNqjByG3twVm/JIgduuFiLHPXmtcQmFrLjnKVmObV9Pugm2hR2H18EJLn7z3EZNaQG7rhnvHnpkiccozuONsrXKSw4ZJIGlrSbgHIXJHYMzqunjl2jYUhtNHBKwvp95pbm6N3lEji4HkEA4XW4gMIINw5wLd35psRY7w5ZLenhJCMmZoHEYTKgaL5IV8Buiqd243tSPI0UWmhxLgToiq3EBbJUgV2acUj7gX4qcopFIPI0gl37KXEjugLShYGlaYnEXu6lJyH5VaOqbCH8xh+s9a9Ytdgm2oYfrfXPWLpWiDOMY7Sk1lYeHxio9a5LHsswFXfF4B01SSMjUT+tckeIUANt1R+6u1FKVCqCO9k8gmaGFvFaspWhpJyISGOp+UPag/zN+ksHx7ctkiPj7iBlqhaOMSOHUjaoBpA4ehSlsMw2nIFii21AD225j0pRUPsRY9yZUTRvNJ5g910sVk37S51hJs0C5yIbw7XKahju7jI7Q2+a3qvp3LZ9P0jyL2aPnkZF7uLAeAHH8WdwxhoAaA0DQBexdLBy1bAcSwt72Ho9xklsjug91zp22XPsXifu2mc8uBsQSbA9hyC6xGeaqfwg0V2dK1udwH/7Xea3gtGRpRs5pXUthwPYOr/wq3ilPm13AA3687hverayLfJ7MhySHF6XKx4Zp5aETKnVSyONyfcByAUckh3cijZaQ92fFASNIUWVBpHLZrQR1rYlSMWMERmwCNY2VkfTNa7dDtzeGWZGYvwyuo6ShLiMxbjzsnuIxkQOY3IboyHIZi/44o9QWOdn2kwhxdIQ6xbvhxaARazXu1+boMkVPa6FwapqHMiikLeiia7cAaWuG9uk6/OF+NuK2rY3B1+C4OZruGmR18O9HI3mxw77FJsEiD6eI8QCPBxCeCW6T4E2wfGPoPOXUdPahG+rD7FuLUm464XkE26EzxY3KVvgNrq0XayC2T3Ds1IIQ4JeyTgnFJHZqWf4jdsAYwk3B603+JmwsNEfTSNIATmFjdzgoucnsKdIrcNXY2Rs03k3QuIxAPuFBLJcI4YVJs698H770EJ65fXSLFH8HY/9Ph+t9fIvV1LQCg41VATVDTxnm9Y5IKutIt1JltKR8YqBx6eYj7RyRPfvNN9QuZQXayuNklRVF+mXNCMoA52RWkb80VG/dPIp6rQjlewyiJY+3ijppm38tLDUWdfmocRF81NxyaQyrbXaWlNMRmLI2ubqLFVKkc4vaOCsFdL5ICzVSSNFqmdZwweQOseJNiT3klOhFl4JJgzrxtP8AP8ApCfA+T3Bej6IoyJi2q4g+NzXfNcC09XWFtEcls5oPUgMcqmoBEXM+kHEHrPDxFiqtjLQTlwAHgupbb0dmNlYOO6824/RJ9HguYVkJz4qscolJUyt1jPJI55eKWVMKe1LEulhSyRosTmBexwpoYFr0SWhrDsPbYBO4GggjqSejCd0TCQTwsqehPYXSluVrXADesW+itK4uvZDzzWcLWCKik3ivKlspZAYbJdTjo6tzeEkYd3tNvenNVlmkWLODZIJL6P3D2OyR416CM67Cw4b180omgLRmnc7X7tr5JTOHHJVjONUBiY09zdWOCMdELIZlA46hO6Kh3Wi6jyzspFCelDgTcFNKWpOi2qbAZcFrSgWupudmSJpYATcrU0FwToo+lPuREc7iFkFbOj7Bx2oYhyMvrpFi32GH5lF2y+uesXangDOOY9ORW1IOnxif1rkPDSue6zRfiidp2/nVQ46fGJ/WuUWGYj0MwcdLWIUptq6HqlYA6B3S7pGilr6e+mqKxDEGOlLm6KSGm6S7wdEO0ts0Y2KWuOQKLNG85NzCj6QZjii6bGRGc0XkNI8oLNJDtVpWynuWrJxPNdvFFYhH0dkv7hEtnX9mD8jGecbP7ArF7h6FVtlpN6mhPONnnYrJGb2/lHoXdHRImiciiLhBMRL3G3IW86IyIqmhEkb43HJ48DwPauUYxhvRPdGdW5Ht5rrcRyyVb24wYvb0zB5TRZ4HFvB3cjFgkrOQ1kI3il8kCfVcGqXmO4VCIse3qWjqe9imMsK1dHYIUGwKJ26Vs/FC1jt3XQdWua8nbmhTQPeDu6ISusBQM2tJO8XEnVH4dNVS7wjc1rb/OdqMtAm2CbGh+7dxJI0Fha2pLjkB1pj8RYT0NMfkmkh9Rwc76TYb6/zLlnyJopSK/Bh5L7F7p5G5kuv0bDwy4lHbSUhNM9/FpY6/Ybe1WqgoY42brRYecniSeJQu0zAKOYDi32hcb8lykktGI5I96Np5tafEXSqKK0ljonGGsLqeE84o/7ApBRi91y/dcW0E2FMLBSPGVlNEw3sscLGyFu7HiyuTsJdZF01LYI+aBpN1DUwutkq9vkAvazNEPcAFA/yBnqgfj/NOlegWdi2I/QovrPWvWLTYR16GE/5nrXrF1xughtbgdM4vLqeF13Em8UZuSSSTcZlDu2cpDrS0/2MX3VixWRvR5/w1R2/RKf7GL7qnpsCpWizaaADqijHoCxYlkaJF/w7SX/Raf7GL7q1ds1RnWkpz9TF91eLEwDek2dpGm7aWnaeqGIehqnqcDpnfOp4T2xRn0hYsSv9Rloa0dFG1jQ2NjQAAAGtAAtkAAEU2Fv6o8AsWKwpt0Y5DwC23BbQeCxYgExrByHgti0WtbLksWLBEMuD051gi+zZ7lD+Q6b93h+yj9yxYnEMOB037vD9lH7lqcCpf3aD7KP3L1YsAiOz9J+6wfYx/dUsGBUwOVNAOyKMexYsWCjeXCKfoy3oIt05FvRssRcmxFlKzCIAABBEABkBGwAdgsvVi55bGNvyZD+xj/oZ7lDLhEBNjBEe2Nh9ixYpRS7GJIsJgDQBDEAAAAI2AAW0AsthhcP7GP8AoZ7lixK0rCbDDYf2Uf8AQ33LU4XB+xi/oZ7lixOkjGowmD9jF9mz3Lc4ZD+xj/oZ7l4sWaRgWXBKY608J+qj9ygds9SfusH2Mf3VixOkBj7DaSNkbWsYxrRezWtDQLkk2AFtSsWLFVGP/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9032"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0" name="Content Placeholder 2"/>
          <p:cNvSpPr>
            <a:spLocks noGrp="1"/>
          </p:cNvSpPr>
          <p:nvPr>
            <p:ph idx="1"/>
          </p:nvPr>
        </p:nvSpPr>
        <p:spPr>
          <a:xfrm>
            <a:off x="228600" y="1600200"/>
            <a:ext cx="8305800" cy="5029200"/>
          </a:xfrm>
        </p:spPr>
        <p:txBody>
          <a:bodyPr>
            <a:normAutofit/>
          </a:bodyPr>
          <a:lstStyle/>
          <a:p>
            <a:r>
              <a:rPr lang="en-US" dirty="0" smtClean="0"/>
              <a:t>Run time for each simulation is project-specific. </a:t>
            </a:r>
          </a:p>
          <a:p>
            <a:endParaRPr lang="en-US" dirty="0" smtClean="0"/>
          </a:p>
          <a:p>
            <a:r>
              <a:rPr lang="en-US" dirty="0" smtClean="0"/>
              <a:t>In most traffic engineering studies, one hour or 3600 seconds are used. </a:t>
            </a:r>
            <a:endParaRPr lang="en-US" dirty="0"/>
          </a:p>
          <a:p>
            <a:endParaRPr lang="en-US" dirty="0" smtClean="0"/>
          </a:p>
          <a:p>
            <a:pPr lvl="1"/>
            <a:endParaRPr lang="en-US" sz="2400" dirty="0" smtClean="0"/>
          </a:p>
          <a:p>
            <a:pPr lvl="1"/>
            <a:endParaRPr lang="en-US" sz="2400" dirty="0" smtClean="0"/>
          </a:p>
          <a:p>
            <a:endParaRPr lang="en-US" sz="2400" b="1" dirty="0" smtClean="0"/>
          </a:p>
          <a:p>
            <a:endParaRPr lang="en-US" sz="2400" b="1" dirty="0" smtClean="0"/>
          </a:p>
          <a:p>
            <a:endParaRPr lang="en-US" sz="2400" b="1" dirty="0" smtClean="0"/>
          </a:p>
          <a:p>
            <a:endParaRPr lang="en-US" sz="2600" dirty="0" smtClean="0"/>
          </a:p>
          <a:p>
            <a:endParaRPr lang="en-US" sz="2600" dirty="0" smtClean="0"/>
          </a:p>
          <a:p>
            <a:endParaRPr lang="en-US" sz="2600" dirty="0" smtClean="0"/>
          </a:p>
          <a:p>
            <a:endParaRPr lang="en-US" sz="2600" dirty="0" smtClean="0"/>
          </a:p>
          <a:p>
            <a:endParaRPr lang="en-US" sz="2600" dirty="0" smtClean="0"/>
          </a:p>
          <a:p>
            <a:endParaRPr lang="en-US" sz="2600" dirty="0" smtClean="0"/>
          </a:p>
          <a:p>
            <a:pPr lvl="1"/>
            <a:endParaRPr lang="en-US" sz="2400" dirty="0" smtClean="0"/>
          </a:p>
          <a:p>
            <a:pPr marL="365760" lvl="1" indent="-256032">
              <a:buClr>
                <a:schemeClr val="accent3"/>
              </a:buClr>
              <a:buFont typeface="Georgia"/>
              <a:buChar char="•"/>
            </a:pPr>
            <a:endParaRPr lang="en-US" dirty="0" smtClean="0">
              <a:solidFill>
                <a:schemeClr val="tx1"/>
              </a:solidFill>
            </a:endParaRPr>
          </a:p>
        </p:txBody>
      </p:sp>
    </p:spTree>
    <p:extLst>
      <p:ext uri="{BB962C8B-B14F-4D97-AF65-F5344CB8AC3E}">
        <p14:creationId xmlns:p14="http://schemas.microsoft.com/office/powerpoint/2010/main" val="31248006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511629"/>
            <a:ext cx="8839200" cy="1066800"/>
          </a:xfrm>
        </p:spPr>
        <p:txBody>
          <a:bodyPr>
            <a:normAutofit/>
          </a:bodyPr>
          <a:lstStyle/>
          <a:p>
            <a:r>
              <a:rPr lang="en-US" sz="3600" dirty="0" smtClean="0">
                <a:solidFill>
                  <a:srgbClr val="C00000"/>
                </a:solidFill>
              </a:rPr>
              <a:t>Simulation Resolution</a:t>
            </a:r>
            <a:endParaRPr lang="en-US" b="1" dirty="0">
              <a:solidFill>
                <a:schemeClr val="tx1"/>
              </a:solidFill>
            </a:endParaRPr>
          </a:p>
        </p:txBody>
      </p:sp>
      <p:sp>
        <p:nvSpPr>
          <p:cNvPr id="33828" name="Rectangle 3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68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8860" name="Rectangle 1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192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601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602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602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7045"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26980" name="AutoShape 4" descr="data:image/jpeg;base64,/9j/4AAQSkZJRgABAQAAAQABAAD/2wCEAAkGBxQTEhUUExQWFRQVFhQVFhQXFxQVFRUUFxQWFhQVFBQYHCggGBolHBQUITEhJSkrLi4uFx8zODMsNygtLisBCgoKDg0OGxAQGywkICQsLCwsLCwsLCwsLCwsLCwsLCwsLCwsLCwsLCwsNiwsLCwsLCwsNywsLCw3LDIrNzcrN//AABEIAMIBAwMBIgACEQEDEQH/xAAcAAACAgMBAQAAAAAAAAAAAAAEBQMGAAIHAQj/xABMEAABAwIDBAUGCQoEBQUAAAABAAIDBBEFITEGEkFRE2FxgZEiobGzwdEHFCMyQoOT0vAVJDRSU1RicpKyM3OiwhaClKPxJURjdOH/xAAaAQADAQEBAQAAAAAAAAAAAAABAgMABAUG/8QAKREAAgICAgIBAwMFAAAAAAAAAAECESExAxIEQVEFEyIyQmEUFWJxkf/aAAwDAQACEQMRAD8AeVOydZJPK51fNGx0sjmtjkmJDC9xa0eUALCwsE5w3ZZsdi+prJSOMlTPb+lrgPFPZPnO/md6SsDknUADXzOYCGucA1v6zuJ7UjbUzbw+VeNNXv8AemuMuydyyslrDcgakE5nTmdUk9jx0Fw1cmfyj9f1ne9GQ1Dzby3f1O96WwNyR8Rtw01PsVYaEkGtqXAfOce8qfDpnF0ly45DUnzIFpujMN1dbktIyDIt42zOnMqVoOpJ8SvIFNu5JgEG+b/S10RhcbjrQJ7cwjS7IHvQGJQvHL0LV6xiMO61E4nPMqQNzUT1jA0sjuZ8SltTM8aOd/UUxmQNQ3JEQoW3+IzMiBZNK3ygLtke3mOBVMo8XqbEmrqD2zy/eVu+EllqUnkWns8oD2rmuH00rxvDRJONhHztpakC3xmft6WT07yDqdoau2VVUfbS/eULqWw8pevob6JXB7Mew7SVdjepqPtpfvIeTaatdkKmoy4iaUf7kBVAh1kdTbrW9qWw0QnH6397qf8AqJvvLIdpasHOrqT9fN95QSEXKClyKIUx3UY/Vu+bV1I+vmH+5BjaGtB/TKr/AKif7yEEvJQb+eaMQyLa3a6qdFY1E9+YlkB8boWHaOrBH51UHtmlP+5LoW3C33ReyXQrdlmj2jqHf+5n+1k+8isPxupLgDUTkE8ZZPekNCwXAKssbGsF+IUJOhmjquykrzSxlznOJ37lziSflHWuT1LFHsbUb1HEee/5pHheKy0YOqHeU7+Y+lQPm08VBV1IEjhf6TvSUHNVXNu5dAhvib7gDmfG3BLujd861rC3sReKPN2NB43tzOgW3RENsdTawy55kqMtlFo0pWfjkjWNJ0/HWoGN5aI2kCohGYRbye8o3DNXdQzQsnzkXhrflHciFmb2FQFSud+AooB+PapYnG7hbsTGIrW7yEU4gi/nUDhwtmeKljzb1IMJPFovXLyN1165Yxq0ISd9yUYgZNSsYgI1QlS6yYyCwSyp0KyFZRvhGj3qSW3K/gQfYue4PUuEQs0ZZDrXStrm3gmHNh9C55g4JAaLW4IuSjsFNgLZd9xvlbgihOA02TTEcI3WXAztmqrHLbI3SSlatGonpYRI83UdbSGN2RyTHDKIucCMiEZjMIDbki6i5DxZUZW5qCUoydyDkanQDGFSmNaRR3CMpo+C1hGtHCCy/UlkrfK709iHyfcl9LFd9u1JYWrPaZ9nBWKGXeKq1RJuyjknW67JzVOaBI7HsOLUUX1nrXrxQfB9ITQQk63l9dIsVUsAK/jGJkTyjlJIPBxUeHYjvysbfVw95Va2hqCamoF9J5vWOROw7S6sZfPdD3f6be1XvApfq8/KNHG3psppbi/C9gBxsNcvBDk3lJPD2Kad5JBOWvsUvZX0TQBGQlCU/NFRnI9hVRD0Z5o7DW+UexAxFMMOy11WYEFxdS9Nhcn8ZLWEreZt8r261gmkhyuDlop4BdqgDLNIC3hf5NusrBCIxbJbKOIZLZzbrGPHnIoQNRblA4WWMC1hyHals6PnN0DM5YBWtpWXheObHDzLm+yUDjnrZdPxUXa4dRVKw8NgsNFy+ZJqFIaGyPaKt3G2KptBEZZMgr1itG2pFh/4UOGbP9BcnNcnFzdYNexpZZCaTom3alOLU8rxctsFc6YMJz0Uu1TAYfIA0QhzMziqZx2pbY2UJCOr2XJvqtYIQdV6F4JWR04RtNHmvOiFlNCbJWxkGudYWCLw+huS7kELuJvhz7ROPaleikMsq9ay8p6k2o6ggAeKUtdvSOPWm+HUhcCtLWSL2dg2CP5jD9b66RerzYKMihhB1Bl9dIsVFVDZOVbRfpdR/nzescn3wbsvPI/9WK3e5w+6q/tBJarqf/sTescnWwuItjdLvWBeGAdYu4H0puwGi5xA3cefPr4qZzrkdTR6SoBI1tt4XBGQHGw4+KmYPKORGQGfZcpbyP6CokYPmoZiJvkrCGRhF4cbu7/YUGHImkOd9M7osCD2KOqrGRNdI82awFzjyAFysc4km2ioPwsYmY4mwA2Mp3nf5bdB3n+1YKKDtftpPVykh7o4gTuRtJblwLrauTfYP4RJIHiGqeXwusA9xLnRHgd45lnPkqBUHPJQMzKDYbPq1k5IuDcHMEaEdS96Qrm3wWbSFzPikrruZ/guJ+c3Ux35jUdVxwXRQSsA1rcRMbd61xex6kvO0IP0R4oyuj3o3t5tPjwVHEg5L0fD4OPli7WUeb5vkcnFJdXhloOMNPDzod9cDw84SDfHWs3wuv8AoOP4OP8AuHKMqobwNuKp+IbNzuddpZbtN/Qn++Oa9EnWpT+mcU92MvqXIgSgwURNBc5xdx3ACB4m57k9GBF7A9jw8EZZbpPV2pcJf4k72Ynzczn5Q7dHexcXkfSeLjg5ROvxvPlyT6yKrVRhgOWfLkUoqqmVzd0NvfjdWbbql3ZGvbo8Z/zD3hJhUBrRkvnOSPSVM9PsVOLZ9wcXSWz4LafBmjMDJMsRrHuNrAAomNo3LHWyp3fyKip19OAclGyNM5qAtdfVatiA1yV1LAUyBgNtE3povkD3qHDmbzrW42T2alDYyAjJluJZKNTUhuSEzoagtNrKfDoxvEdZRtTTg2CSU85I9Tp2w7r0UR/zPWvXik2JZaiiH+Z616xdEaoJyHHIi6rqSOFRP61yVuk3dFYcRiJqqkNz+XnP/dck0dLeQjhdSfJko4rBbKbauMOYZL/4bW2zsHAAE5DqurB/xrS7o3iHEcg66oFTRZ8LJYIBvEW04hNHkWwuDOnN28p75M77FRy/CHENIi7PgAMu9c4qImtbk437UL0xHWqLlJUdJf8ACKPowHtJaPYU8wHaUSt3jZtybN3gSfMOvwXGm1Q4hWf4P3NlqQNd1peByIsB5ynjOwNHbYn3v3LiHwnYh0tdML3Ee7GOrdAv/qLl2qkOZ7l837QTF9VUOP0ppT4yOVQehVO7NS0Md0PKmtBFkggNjPD7tc1zSQ4EEEagjQrs2CYwZomuPztHD+Ia+Oq5Jh8VyFdMBn3CRwcL94//ABM1gVMvAqlz84nna3F3LrtbzKyNrMwudfGr3PWfSvT+lRUpSTPL+rScYxaLB+Ux+ry7tL+3xWsuIZggZcrFIhUrPjK9l8EWeKvIkvS/4OfyhYZ314DO2fUerwXn5TH8WY0I0P8ASlIqV6KlI/H/AMmOvK+Yoa/lEcOvXXha+XarLsnVxOde5Ds2gZWJtnfqVH+Mpns9VfLs7T6FHn8d/alcnov4/lJ8sailkvuO4eKhrWBwB3iQSL8DwVdn2Kl+jIw9R3h7E8bWAOZfn/tKYtrm818pPhhN2z6coE+BWBBFnNOY60A3dBtxVi2ort2bLRzAe+5HsCoVRiO7KSdF58uL83EZywOMVp7C6rNeeIRWJY+HNsEqjqN4WVYxaEWyw7OSjcN9fSi/jBc4g6FC4BBdpyUr4yXZKh0qXWmKnHo5OoprC7fK0qqIOF+KXMdJGbgXHFTf5E5xzaOybHn80i+s9a9YhdhJS6hhPPpfXPXq6ksCHODWCKtqi/Qzz+tcgquW7y9uhRG18V6ibd/bSk/1lQx2EOeq4pNbL+sAoq3ONluywNjqVJQUtwUG1ji834I7GXwL8RhcXZaIORrhkU7AO9mFBU0pJVoyrZztZFkGeSs/wWutXOH/AMT/AO5irlPTEPIVy+D+h3KxruJjePQfYqxaTA1g7HQDVfP20+HFkj3cC9/jvFfQtLlc/jVc/wBq8CEhmZbMucWnkSd5vpXQBHGN27h2p7SR8hZLjTlsm6RYgkEciNVYMPp7p0hGxlhEHFOx5ILuQuocOp8tEZj0fQ0crzbeDfC+WXXe3nRejRQKMTHNUOlq7sab5kA+KimxnyXZ/RPoSOGssAOQsunwuX7cmzl8zh+7FIs3xtbCqVbFcthXL015qPNfgssnxpe/GlWxXda3Fd1p/wCsiK/BZYhVdaabP1PyzTyDj5iqWK7rTbAa6xc6+jfSQPek5vLT45f6G4fDa5Iv+S+Y1jQjY11/pDz5e1BR7WN/WVN2nxHpIw0HiPx5iq41p5r54986jUV/T3eDoQ3zAn+5KJqME3KM2fpd2lYDqbuPa439FltVURAvzXnTmnNjUVisw/U3UdLDui6PxCJ4Nr3BWszPIsrXgT2XDZiLeYOxGzUu67RJtl8S3Ggdyf1k9xeykdTX45EssJL8lo+zTZya0MG+N46hVPaeoeHWGXWjFAX4qzsOx278Titp8p6x69QnweNP5Pg7JPWvWLqWiVnNcTlJq6oH9tMB9o5J6iYtIBTjaKoa2qnbx6aXt/xHJXUtBGeq4v3D5oKp5tzPmhYp/lCeaEkJvmcgpKMgo9ayPWbQxrG2bvBAwvOpRM9RfyTwRVFQb4vyS6WSb2CUUFt5xCe7GkmqaTyeLf8AKVHBGACHKbApQK2EDQ74P2bim4pXJGlXWjrFDx7kNjNLd4dzFu8aeI9Cnpj7FNUN3gWnjx5HgQvSZJHJ9tNmyJmTMGTyGuHJ/A9/pCY4ZgQaBv5nkr/FTNcCJBpqOsWNx3ZjtQtbHAB5BN1kzV7E8FO1oyACq/wmVO7SBnGR7R3N8o+geKt5C5r8Is5lnbGNIm2/53ZnzbqL0A59UMy11UHQj9ZM5qS+XJQGkI4Jop0LJoD6H+ILzoTzHiiOiHUvDGPxdPbFB+jKzcKm3VnRrWzUiGxTCC7Yb8XvA7mN97x4IUsRV7sYOQJ73G/ot4JZSwMlkgmJc23PmAerjommGw7jBv2JyPAixAIt3FI31Dt9waL2AHhmfPdMjW3jjZbymAh3ed5vmNlGeUUTotmH4oGixOSh2jx02AYcxxVZFQp2kOXJ9lKVgsn/ACs5+osU1gpy5tzySY0lnBPHzlseSM/4MQYfUFkgHC66Zh8LZI765LmGGwlzrnmui4A+zbcEkqOnjleGGMhEYtwVX2xgbYEaqx4m7LIqq49Ccrm9kbo03eDpGwX6BD2SetesUWwD70EPbL66RYuhaInKMep3vrqh1vJE8wv9Y5a4pHuNHNMsZr9yoqWWz+MTEdnSOKR4rWb9+rRcrTcyjSSwyEN3m3U1H2ISllsw80ThVQHkjlknaCqZNDCXuNk7w+MsFiclPQUzGsvxWVNM7c3goS3kVqwGtlu6wUezdQRX04/icD3scFIIMrr3AKQiridyeL+hU4muyFlFuJ2WkPoHsRr25oCnPLkPYj3OXosmjSaL6Q5WcOberrGfcSq7O3deRrkCMsuOd+PBW2J+SqO1mIR05G9m5192MakcSOQ7VksmbAcXxBsETpH8NB+s46ALklZily57hcklxN9SSrFtRWuqDm4Na3Rlic+ZPEqi19t4tJyHDmSMjfvTV8i38Az8Qfc5658Fn5Qfxse5CPa78WWzYSeICp2QnVm5qzwACHmlJ1K8mYRxv2BbU1PvEC+vUUrkFRNTG/gCimTi2eR5Ky0dBUBnk07nNcMrtLgcrAtLc+4qt4lSmKQscxwec90gtOfURdJY9Hm+HENbfPXs4oyTIXtovcMoyxu87Jztb8ByUWISkn+Hh19anKVsKVCsneldnu3vy48EYyPNx18hhv5vch5mg7uX0hc8+pN8MbvtmbbPo7tt/DwWbwYEYpqeTdN1Cw5LR90phm6uvorRh9M18Yvx1VCgfZ1yrNhmLfNaDxzUuSFmLXFhwY24RtJU7jFHA+7RdSTNFlz9S3FdkEdW57tVHiTC4ElQdNu3UlRU3YmejU4vJffg/b+YQ9s3r5F4pdhG/mMPbL656xdC0Ts5NtJEXVdQ4cJ5h/3XJViEYTXHZwyoqufxifL61yRuqL5lSp3Y+yCM2TPAYhdxQDfKAATXC4CwE8CjN4GirYXTVJubnIHRWKPEm9HYqt0dNvOtw1TGqpCBlouadNi6JiQ7TRE4L5Ezb53cAPFA4e3mmlM3y2Hk9v8AcEvF+oo8xs6TA/TnYIyTgllM4akgADO+gF1I/Ew4jcGVvnOyB/lHFevRyohx/GhTtAHlSOvuN9pHJUTEKOpqDvOAaTrJK4Ny6gc7dg4K21AObnvazeyO78825nWyGY2PMiN0nMuybx18SqwWCc2VePZiM5Ple88WxMJudPnO9y53tNRiOskj3SAMwHW3h5Fxc88l13ENqGRggzwxfwxjpZB3NvbiuTbV1TZqvpWOc9rgPKeN1xsC0kjhpdaWjRKwZTz9C2ZIb5ZoiLDifKed1tzbi51uIHJEtc1mTG269XHtKnY9EMVO7V3k+lEtfb5uXXxQ75hxK1EwOhCVsIwa5u5q4SXuHBzhlyI9t08oKkvo5g4lxa+Mgk3NjlqeGSqwcn+yw33PhJA6RoAubC4c0jM96VrAfQsfQue8bvNNqjByG3twVm/JIgduuFiLHPXmtcQmFrLjnKVmObV9Pugm2hR2H18EJLn7z3EZNaQG7rhnvHnpkiccozuONsrXKSw4ZJIGlrSbgHIXJHYMzqunjl2jYUhtNHBKwvp95pbm6N3lEji4HkEA4XW4gMIINw5wLd35psRY7w5ZLenhJCMmZoHEYTKgaL5IV8Buiqd243tSPI0UWmhxLgToiq3EBbJUgV2acUj7gX4qcopFIPI0gl37KXEjugLShYGlaYnEXu6lJyH5VaOqbCH8xh+s9a9Ytdgm2oYfrfXPWLpWiDOMY7Sk1lYeHxio9a5LHsswFXfF4B01SSMjUT+tckeIUANt1R+6u1FKVCqCO9k8gmaGFvFaspWhpJyISGOp+UPag/zN+ksHx7ctkiPj7iBlqhaOMSOHUjaoBpA4ehSlsMw2nIFii21AD225j0pRUPsRY9yZUTRvNJ5g910sVk37S51hJs0C5yIbw7XKahju7jI7Q2+a3qvp3LZ9P0jyL2aPnkZF7uLAeAHH8WdwxhoAaA0DQBexdLBy1bAcSwt72Ho9xklsjug91zp22XPsXifu2mc8uBsQSbA9hyC6xGeaqfwg0V2dK1udwH/7Xea3gtGRpRs5pXUthwPYOr/wq3ilPm13AA3687hverayLfJ7MhySHF6XKx4Zp5aETKnVSyONyfcByAUckh3cijZaQ92fFASNIUWVBpHLZrQR1rYlSMWMERmwCNY2VkfTNa7dDtzeGWZGYvwyuo6ShLiMxbjzsnuIxkQOY3IboyHIZi/44o9QWOdn2kwhxdIQ6xbvhxaARazXu1+boMkVPa6FwapqHMiikLeiia7cAaWuG9uk6/OF+NuK2rY3B1+C4OZruGmR18O9HI3mxw77FJsEiD6eI8QCPBxCeCW6T4E2wfGPoPOXUdPahG+rD7FuLUm464XkE26EzxY3KVvgNrq0XayC2T3Ds1IIQ4JeyTgnFJHZqWf4jdsAYwk3B603+JmwsNEfTSNIATmFjdzgoucnsKdIrcNXY2Rs03k3QuIxAPuFBLJcI4YVJs698H770EJ65fXSLFH8HY/9Ph+t9fIvV1LQCg41VATVDTxnm9Y5IKutIt1JltKR8YqBx6eYj7RyRPfvNN9QuZQXayuNklRVF+mXNCMoA52RWkb80VG/dPIp6rQjlewyiJY+3ijppm38tLDUWdfmocRF81NxyaQyrbXaWlNMRmLI2ubqLFVKkc4vaOCsFdL5ICzVSSNFqmdZwweQOseJNiT3klOhFl4JJgzrxtP8AP8ApCfA+T3Bej6IoyJi2q4g+NzXfNcC09XWFtEcls5oPUgMcqmoBEXM+kHEHrPDxFiqtjLQTlwAHgupbb0dmNlYOO6824/RJ9HguYVkJz4qscolJUyt1jPJI55eKWVMKe1LEulhSyRosTmBexwpoYFr0SWhrDsPbYBO4GggjqSejCd0TCQTwsqehPYXSluVrXADesW+itK4uvZDzzWcLWCKik3ivKlspZAYbJdTjo6tzeEkYd3tNvenNVlmkWLODZIJL6P3D2OyR416CM67Cw4b180omgLRmnc7X7tr5JTOHHJVjONUBiY09zdWOCMdELIZlA46hO6Kh3Wi6jyzspFCelDgTcFNKWpOi2qbAZcFrSgWupudmSJpYATcrU0FwToo+lPuREc7iFkFbOj7Bx2oYhyMvrpFi32GH5lF2y+uesXangDOOY9ORW1IOnxif1rkPDSue6zRfiidp2/nVQ46fGJ/WuUWGYj0MwcdLWIUptq6HqlYA6B3S7pGilr6e+mqKxDEGOlLm6KSGm6S7wdEO0ts0Y2KWuOQKLNG85NzCj6QZjii6bGRGc0XkNI8oLNJDtVpWynuWrJxPNdvFFYhH0dkv7hEtnX9mD8jGecbP7ArF7h6FVtlpN6mhPONnnYrJGb2/lHoXdHRImiciiLhBMRL3G3IW86IyIqmhEkb43HJ48DwPauUYxhvRPdGdW5Ht5rrcRyyVb24wYvb0zB5TRZ4HFvB3cjFgkrOQ1kI3il8kCfVcGqXmO4VCIse3qWjqe9imMsK1dHYIUGwKJ26Vs/FC1jt3XQdWua8nbmhTQPeDu6ISusBQM2tJO8XEnVH4dNVS7wjc1rb/OdqMtAm2CbGh+7dxJI0Fha2pLjkB1pj8RYT0NMfkmkh9Rwc76TYb6/zLlnyJopSK/Bh5L7F7p5G5kuv0bDwy4lHbSUhNM9/FpY6/Ybe1WqgoY42brRYecniSeJQu0zAKOYDi32hcb8lykktGI5I96Np5tafEXSqKK0ljonGGsLqeE84o/7ApBRi91y/dcW0E2FMLBSPGVlNEw3sscLGyFu7HiyuTsJdZF01LYI+aBpN1DUwutkq9vkAvazNEPcAFA/yBnqgfj/NOlegWdi2I/QovrPWvWLTYR16GE/5nrXrF1xughtbgdM4vLqeF13Em8UZuSSSTcZlDu2cpDrS0/2MX3VixWRvR5/w1R2/RKf7GL7qnpsCpWizaaADqijHoCxYlkaJF/w7SX/Raf7GL7q1ds1RnWkpz9TF91eLEwDek2dpGm7aWnaeqGIehqnqcDpnfOp4T2xRn0hYsSv9Rloa0dFG1jQ2NjQAAAGtAAtkAAEU2Fv6o8AsWKwpt0Y5DwC23BbQeCxYgExrByHgti0WtbLksWLBEMuD051gi+zZ7lD+Q6b93h+yj9yxYnEMOB037vD9lH7lqcCpf3aD7KP3L1YsAiOz9J+6wfYx/dUsGBUwOVNAOyKMexYsWCjeXCKfoy3oIt05FvRssRcmxFlKzCIAABBEABkBGwAdgsvVi55bGNvyZD+xj/oZ7lDLhEBNjBEe2Nh9ixYpRS7GJIsJgDQBDEAAAAI2AAW0AsthhcP7GP8AoZ7lixK0rCbDDYf2Uf8AQ33LU4XB+xi/oZ7lixOkjGowmD9jF9mz3Lc4ZD+xj/oZ7l4sWaRgWXBKY608J+qj9ygds9SfusH2Mf3VixOkBj7DaSNkbWsYxrRezWtDQLkk2AFtSsWLFVGP/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6982" name="AutoShape 6" descr="data:image/jpeg;base64,/9j/4AAQSkZJRgABAQAAAQABAAD/2wCEAAkGBxQTEhUUExQWFRQVFhQVFhQXFxQVFRUUFxQWFhQVFBQYHCggGBolHBQUITEhJSkrLi4uFx8zODMsNygtLisBCgoKDg0OGxAQGywkICQsLCwsLCwsLCwsLCwsLCwsLCwsLCwsLCwsLCwsNiwsLCwsLCwsNywsLCw3LDIrNzcrN//AABEIAMIBAwMBIgACEQEDEQH/xAAcAAACAgMBAQAAAAAAAAAAAAAEBQMGAAIHAQj/xABMEAABAwIDBAUGCQoEBQUAAAABAAIDBBEFITEGEkFRE2FxgZEiobGzwdEHFCMyQoOT0vAVJDRSU1RicpKyM3OiwhaClKPxJURjdOH/xAAaAQADAQEBAQAAAAAAAAAAAAABAgMABAUG/8QAKREAAgICAgIBAwMFAAAAAAAAAAECESExAxIEQVEFEyIyQmEUFWJxkf/aAAwDAQACEQMRAD8AeVOydZJPK51fNGx0sjmtjkmJDC9xa0eUALCwsE5w3ZZsdi+prJSOMlTPb+lrgPFPZPnO/md6SsDknUADXzOYCGucA1v6zuJ7UjbUzbw+VeNNXv8AemuMuydyyslrDcgakE5nTmdUk9jx0Fw1cmfyj9f1ne9GQ1Dzby3f1O96WwNyR8Rtw01PsVYaEkGtqXAfOce8qfDpnF0ly45DUnzIFpujMN1dbktIyDIt42zOnMqVoOpJ8SvIFNu5JgEG+b/S10RhcbjrQJ7cwjS7IHvQGJQvHL0LV6xiMO61E4nPMqQNzUT1jA0sjuZ8SltTM8aOd/UUxmQNQ3JEQoW3+IzMiBZNK3ygLtke3mOBVMo8XqbEmrqD2zy/eVu+EllqUnkWns8oD2rmuH00rxvDRJONhHztpakC3xmft6WT07yDqdoau2VVUfbS/eULqWw8pevob6JXB7Mew7SVdjepqPtpfvIeTaatdkKmoy4iaUf7kBVAh1kdTbrW9qWw0QnH6397qf8AqJvvLIdpasHOrqT9fN95QSEXKClyKIUx3UY/Vu+bV1I+vmH+5BjaGtB/TKr/AKif7yEEvJQb+eaMQyLa3a6qdFY1E9+YlkB8boWHaOrBH51UHtmlP+5LoW3C33ReyXQrdlmj2jqHf+5n+1k+8isPxupLgDUTkE8ZZPekNCwXAKssbGsF+IUJOhmjquykrzSxlznOJ37lziSflHWuT1LFHsbUb1HEee/5pHheKy0YOqHeU7+Y+lQPm08VBV1IEjhf6TvSUHNVXNu5dAhvib7gDmfG3BLujd861rC3sReKPN2NB43tzOgW3RENsdTawy55kqMtlFo0pWfjkjWNJ0/HWoGN5aI2kCohGYRbye8o3DNXdQzQsnzkXhrflHciFmb2FQFSud+AooB+PapYnG7hbsTGIrW7yEU4gi/nUDhwtmeKljzb1IMJPFovXLyN1165Yxq0ISd9yUYgZNSsYgI1QlS6yYyCwSyp0KyFZRvhGj3qSW3K/gQfYue4PUuEQs0ZZDrXStrm3gmHNh9C55g4JAaLW4IuSjsFNgLZd9xvlbgihOA02TTEcI3WXAztmqrHLbI3SSlatGonpYRI83UdbSGN2RyTHDKIucCMiEZjMIDbki6i5DxZUZW5qCUoydyDkanQDGFSmNaRR3CMpo+C1hGtHCCy/UlkrfK709iHyfcl9LFd9u1JYWrPaZ9nBWKGXeKq1RJuyjknW67JzVOaBI7HsOLUUX1nrXrxQfB9ITQQk63l9dIsVUsAK/jGJkTyjlJIPBxUeHYjvysbfVw95Va2hqCamoF9J5vWOROw7S6sZfPdD3f6be1XvApfq8/KNHG3psppbi/C9gBxsNcvBDk3lJPD2Kad5JBOWvsUvZX0TQBGQlCU/NFRnI9hVRD0Z5o7DW+UexAxFMMOy11WYEFxdS9Nhcn8ZLWEreZt8r261gmkhyuDlop4BdqgDLNIC3hf5NusrBCIxbJbKOIZLZzbrGPHnIoQNRblA4WWMC1hyHals6PnN0DM5YBWtpWXheObHDzLm+yUDjnrZdPxUXa4dRVKw8NgsNFy+ZJqFIaGyPaKt3G2KptBEZZMgr1itG2pFh/4UOGbP9BcnNcnFzdYNexpZZCaTom3alOLU8rxctsFc6YMJz0Uu1TAYfIA0QhzMziqZx2pbY2UJCOr2XJvqtYIQdV6F4JWR04RtNHmvOiFlNCbJWxkGudYWCLw+huS7kELuJvhz7ROPaleikMsq9ay8p6k2o6ggAeKUtdvSOPWm+HUhcCtLWSL2dg2CP5jD9b66RerzYKMihhB1Bl9dIsVFVDZOVbRfpdR/nzescn3wbsvPI/9WK3e5w+6q/tBJarqf/sTescnWwuItjdLvWBeGAdYu4H0puwGi5xA3cefPr4qZzrkdTR6SoBI1tt4XBGQHGw4+KmYPKORGQGfZcpbyP6CokYPmoZiJvkrCGRhF4cbu7/YUGHImkOd9M7osCD2KOqrGRNdI82awFzjyAFysc4km2ioPwsYmY4mwA2Mp3nf5bdB3n+1YKKDtftpPVykh7o4gTuRtJblwLrauTfYP4RJIHiGqeXwusA9xLnRHgd45lnPkqBUHPJQMzKDYbPq1k5IuDcHMEaEdS96Qrm3wWbSFzPikrruZ/guJ+c3Ux35jUdVxwXRQSsA1rcRMbd61xex6kvO0IP0R4oyuj3o3t5tPjwVHEg5L0fD4OPli7WUeb5vkcnFJdXhloOMNPDzod9cDw84SDfHWs3wuv8AoOP4OP8AuHKMqobwNuKp+IbNzuddpZbtN/Qn++Oa9EnWpT+mcU92MvqXIgSgwURNBc5xdx3ACB4m57k9GBF7A9jw8EZZbpPV2pcJf4k72Ynzczn5Q7dHexcXkfSeLjg5ROvxvPlyT6yKrVRhgOWfLkUoqqmVzd0NvfjdWbbql3ZGvbo8Z/zD3hJhUBrRkvnOSPSVM9PsVOLZ9wcXSWz4LafBmjMDJMsRrHuNrAAomNo3LHWyp3fyKip19OAclGyNM5qAtdfVatiA1yV1LAUyBgNtE3povkD3qHDmbzrW42T2alDYyAjJluJZKNTUhuSEzoagtNrKfDoxvEdZRtTTg2CSU85I9Tp2w7r0UR/zPWvXik2JZaiiH+Z616xdEaoJyHHIi6rqSOFRP61yVuk3dFYcRiJqqkNz+XnP/dck0dLeQjhdSfJko4rBbKbauMOYZL/4bW2zsHAAE5DqurB/xrS7o3iHEcg66oFTRZ8LJYIBvEW04hNHkWwuDOnN28p75M77FRy/CHENIi7PgAMu9c4qImtbk437UL0xHWqLlJUdJf8ACKPowHtJaPYU8wHaUSt3jZtybN3gSfMOvwXGm1Q4hWf4P3NlqQNd1peByIsB5ynjOwNHbYn3v3LiHwnYh0tdML3Ee7GOrdAv/qLl2qkOZ7l837QTF9VUOP0ppT4yOVQehVO7NS0Md0PKmtBFkggNjPD7tc1zSQ4EEEagjQrs2CYwZomuPztHD+Ia+Oq5Jh8VyFdMBn3CRwcL94//ABM1gVMvAqlz84nna3F3LrtbzKyNrMwudfGr3PWfSvT+lRUpSTPL+rScYxaLB+Ux+ry7tL+3xWsuIZggZcrFIhUrPjK9l8EWeKvIkvS/4OfyhYZ314DO2fUerwXn5TH8WY0I0P8ASlIqV6KlI/H/AMmOvK+Yoa/lEcOvXXha+XarLsnVxOde5Ds2gZWJtnfqVH+Mpns9VfLs7T6FHn8d/alcnov4/lJ8sailkvuO4eKhrWBwB3iQSL8DwVdn2Kl+jIw9R3h7E8bWAOZfn/tKYtrm818pPhhN2z6coE+BWBBFnNOY60A3dBtxVi2ort2bLRzAe+5HsCoVRiO7KSdF58uL83EZywOMVp7C6rNeeIRWJY+HNsEqjqN4WVYxaEWyw7OSjcN9fSi/jBc4g6FC4BBdpyUr4yXZKh0qXWmKnHo5OoprC7fK0qqIOF+KXMdJGbgXHFTf5E5xzaOybHn80i+s9a9YhdhJS6hhPPpfXPXq6ksCHODWCKtqi/Qzz+tcgquW7y9uhRG18V6ibd/bSk/1lQx2EOeq4pNbL+sAoq3ONluywNjqVJQUtwUG1ji834I7GXwL8RhcXZaIORrhkU7AO9mFBU0pJVoyrZztZFkGeSs/wWutXOH/AMT/AO5irlPTEPIVy+D+h3KxruJjePQfYqxaTA1g7HQDVfP20+HFkj3cC9/jvFfQtLlc/jVc/wBq8CEhmZbMucWnkSd5vpXQBHGN27h2p7SR8hZLjTlsm6RYgkEciNVYMPp7p0hGxlhEHFOx5ILuQuocOp8tEZj0fQ0crzbeDfC+WXXe3nRejRQKMTHNUOlq7sab5kA+KimxnyXZ/RPoSOGssAOQsunwuX7cmzl8zh+7FIs3xtbCqVbFcthXL015qPNfgssnxpe/GlWxXda3Fd1p/wCsiK/BZYhVdaabP1PyzTyDj5iqWK7rTbAa6xc6+jfSQPek5vLT45f6G4fDa5Iv+S+Y1jQjY11/pDz5e1BR7WN/WVN2nxHpIw0HiPx5iq41p5r54986jUV/T3eDoQ3zAn+5KJqME3KM2fpd2lYDqbuPa439FltVURAvzXnTmnNjUVisw/U3UdLDui6PxCJ4Nr3BWszPIsrXgT2XDZiLeYOxGzUu67RJtl8S3Ggdyf1k9xeykdTX45EssJL8lo+zTZya0MG+N46hVPaeoeHWGXWjFAX4qzsOx278Titp8p6x69QnweNP5Pg7JPWvWLqWiVnNcTlJq6oH9tMB9o5J6iYtIBTjaKoa2qnbx6aXt/xHJXUtBGeq4v3D5oKp5tzPmhYp/lCeaEkJvmcgpKMgo9ayPWbQxrG2bvBAwvOpRM9RfyTwRVFQb4vyS6WSb2CUUFt5xCe7GkmqaTyeLf8AKVHBGACHKbApQK2EDQ74P2bim4pXJGlXWjrFDx7kNjNLd4dzFu8aeI9Cnpj7FNUN3gWnjx5HgQvSZJHJ9tNmyJmTMGTyGuHJ/A9/pCY4ZgQaBv5nkr/FTNcCJBpqOsWNx3ZjtQtbHAB5BN1kzV7E8FO1oyACq/wmVO7SBnGR7R3N8o+geKt5C5r8Is5lnbGNIm2/53ZnzbqL0A59UMy11UHQj9ZM5qS+XJQGkI4Jop0LJoD6H+ILzoTzHiiOiHUvDGPxdPbFB+jKzcKm3VnRrWzUiGxTCC7Yb8XvA7mN97x4IUsRV7sYOQJ73G/ot4JZSwMlkgmJc23PmAerjommGw7jBv2JyPAixAIt3FI31Dt9waL2AHhmfPdMjW3jjZbymAh3ed5vmNlGeUUTotmH4oGixOSh2jx02AYcxxVZFQp2kOXJ9lKVgsn/ACs5+osU1gpy5tzySY0lnBPHzlseSM/4MQYfUFkgHC66Zh8LZI765LmGGwlzrnmui4A+zbcEkqOnjleGGMhEYtwVX2xgbYEaqx4m7LIqq49Ccrm9kbo03eDpGwX6BD2SetesUWwD70EPbL66RYuhaInKMep3vrqh1vJE8wv9Y5a4pHuNHNMsZr9yoqWWz+MTEdnSOKR4rWb9+rRcrTcyjSSwyEN3m3U1H2ISllsw80ThVQHkjlknaCqZNDCXuNk7w+MsFiclPQUzGsvxWVNM7c3goS3kVqwGtlu6wUezdQRX04/icD3scFIIMrr3AKQiridyeL+hU4muyFlFuJ2WkPoHsRr25oCnPLkPYj3OXosmjSaL6Q5WcOberrGfcSq7O3deRrkCMsuOd+PBW2J+SqO1mIR05G9m5192MakcSOQ7VksmbAcXxBsETpH8NB+s46ALklZily57hcklxN9SSrFtRWuqDm4Na3Rlic+ZPEqi19t4tJyHDmSMjfvTV8i38Az8Qfc5658Fn5Qfxse5CPa78WWzYSeICp2QnVm5qzwACHmlJ1K8mYRxv2BbU1PvEC+vUUrkFRNTG/gCimTi2eR5Ky0dBUBnk07nNcMrtLgcrAtLc+4qt4lSmKQscxwec90gtOfURdJY9Hm+HENbfPXs4oyTIXtovcMoyxu87Jztb8ByUWISkn+Hh19anKVsKVCsneldnu3vy48EYyPNx18hhv5vch5mg7uX0hc8+pN8MbvtmbbPo7tt/DwWbwYEYpqeTdN1Cw5LR90phm6uvorRh9M18Yvx1VCgfZ1yrNhmLfNaDxzUuSFmLXFhwY24RtJU7jFHA+7RdSTNFlz9S3FdkEdW57tVHiTC4ElQdNu3UlRU3YmejU4vJffg/b+YQ9s3r5F4pdhG/mMPbL656xdC0Ts5NtJEXVdQ4cJ5h/3XJViEYTXHZwyoqufxifL61yRuqL5lSp3Y+yCM2TPAYhdxQDfKAATXC4CwE8CjN4GirYXTVJubnIHRWKPEm9HYqt0dNvOtw1TGqpCBlouadNi6JiQ7TRE4L5Ezb53cAPFA4e3mmlM3y2Hk9v8AcEvF+oo8xs6TA/TnYIyTgllM4akgADO+gF1I/Ew4jcGVvnOyB/lHFevRyohx/GhTtAHlSOvuN9pHJUTEKOpqDvOAaTrJK4Ny6gc7dg4K21AObnvazeyO78825nWyGY2PMiN0nMuybx18SqwWCc2VePZiM5Ple88WxMJudPnO9y53tNRiOskj3SAMwHW3h5Fxc88l13ENqGRggzwxfwxjpZB3NvbiuTbV1TZqvpWOc9rgPKeN1xsC0kjhpdaWjRKwZTz9C2ZIb5ZoiLDifKed1tzbi51uIHJEtc1mTG269XHtKnY9EMVO7V3k+lEtfb5uXXxQ75hxK1EwOhCVsIwa5u5q4SXuHBzhlyI9t08oKkvo5g4lxa+Mgk3NjlqeGSqwcn+yw33PhJA6RoAubC4c0jM96VrAfQsfQue8bvNNqjByG3twVm/JIgduuFiLHPXmtcQmFrLjnKVmObV9Pugm2hR2H18EJLn7z3EZNaQG7rhnvHnpkiccozuONsrXKSw4ZJIGlrSbgHIXJHYMzqunjl2jYUhtNHBKwvp95pbm6N3lEji4HkEA4XW4gMIINw5wLd35psRY7w5ZLenhJCMmZoHEYTKgaL5IV8Buiqd243tSPI0UWmhxLgToiq3EBbJUgV2acUj7gX4qcopFIPI0gl37KXEjugLShYGlaYnEXu6lJyH5VaOqbCH8xh+s9a9Ytdgm2oYfrfXPWLpWiDOMY7Sk1lYeHxio9a5LHsswFXfF4B01SSMjUT+tckeIUANt1R+6u1FKVCqCO9k8gmaGFvFaspWhpJyISGOp+UPag/zN+ksHx7ctkiPj7iBlqhaOMSOHUjaoBpA4ehSlsMw2nIFii21AD225j0pRUPsRY9yZUTRvNJ5g910sVk37S51hJs0C5yIbw7XKahju7jI7Q2+a3qvp3LZ9P0jyL2aPnkZF7uLAeAHH8WdwxhoAaA0DQBexdLBy1bAcSwt72Ho9xklsjug91zp22XPsXifu2mc8uBsQSbA9hyC6xGeaqfwg0V2dK1udwH/7Xea3gtGRpRs5pXUthwPYOr/wq3ilPm13AA3687hverayLfJ7MhySHF6XKx4Zp5aETKnVSyONyfcByAUckh3cijZaQ92fFASNIUWVBpHLZrQR1rYlSMWMERmwCNY2VkfTNa7dDtzeGWZGYvwyuo6ShLiMxbjzsnuIxkQOY3IboyHIZi/44o9QWOdn2kwhxdIQ6xbvhxaARazXu1+boMkVPa6FwapqHMiikLeiia7cAaWuG9uk6/OF+NuK2rY3B1+C4OZruGmR18O9HI3mxw77FJsEiD6eI8QCPBxCeCW6T4E2wfGPoPOXUdPahG+rD7FuLUm464XkE26EzxY3KVvgNrq0XayC2T3Ds1IIQ4JeyTgnFJHZqWf4jdsAYwk3B603+JmwsNEfTSNIATmFjdzgoucnsKdIrcNXY2Rs03k3QuIxAPuFBLJcI4YVJs698H770EJ65fXSLFH8HY/9Ph+t9fIvV1LQCg41VATVDTxnm9Y5IKutIt1JltKR8YqBx6eYj7RyRPfvNN9QuZQXayuNklRVF+mXNCMoA52RWkb80VG/dPIp6rQjlewyiJY+3ijppm38tLDUWdfmocRF81NxyaQyrbXaWlNMRmLI2ubqLFVKkc4vaOCsFdL5ICzVSSNFqmdZwweQOseJNiT3klOhFl4JJgzrxtP8AP8ApCfA+T3Bej6IoyJi2q4g+NzXfNcC09XWFtEcls5oPUgMcqmoBEXM+kHEHrPDxFiqtjLQTlwAHgupbb0dmNlYOO6824/RJ9HguYVkJz4qscolJUyt1jPJI55eKWVMKe1LEulhSyRosTmBexwpoYFr0SWhrDsPbYBO4GggjqSejCd0TCQTwsqehPYXSluVrXADesW+itK4uvZDzzWcLWCKik3ivKlspZAYbJdTjo6tzeEkYd3tNvenNVlmkWLODZIJL6P3D2OyR416CM67Cw4b180omgLRmnc7X7tr5JTOHHJVjONUBiY09zdWOCMdELIZlA46hO6Kh3Wi6jyzspFCelDgTcFNKWpOi2qbAZcFrSgWupudmSJpYATcrU0FwToo+lPuREc7iFkFbOj7Bx2oYhyMvrpFi32GH5lF2y+uesXangDOOY9ORW1IOnxif1rkPDSue6zRfiidp2/nVQ46fGJ/WuUWGYj0MwcdLWIUptq6HqlYA6B3S7pGilr6e+mqKxDEGOlLm6KSGm6S7wdEO0ts0Y2KWuOQKLNG85NzCj6QZjii6bGRGc0XkNI8oLNJDtVpWynuWrJxPNdvFFYhH0dkv7hEtnX9mD8jGecbP7ArF7h6FVtlpN6mhPONnnYrJGb2/lHoXdHRImiciiLhBMRL3G3IW86IyIqmhEkb43HJ48DwPauUYxhvRPdGdW5Ht5rrcRyyVb24wYvb0zB5TRZ4HFvB3cjFgkrOQ1kI3il8kCfVcGqXmO4VCIse3qWjqe9imMsK1dHYIUGwKJ26Vs/FC1jt3XQdWua8nbmhTQPeDu6ISusBQM2tJO8XEnVH4dNVS7wjc1rb/OdqMtAm2CbGh+7dxJI0Fha2pLjkB1pj8RYT0NMfkmkh9Rwc76TYb6/zLlnyJopSK/Bh5L7F7p5G5kuv0bDwy4lHbSUhNM9/FpY6/Ybe1WqgoY42brRYecniSeJQu0zAKOYDi32hcb8lykktGI5I96Np5tafEXSqKK0ljonGGsLqeE84o/7ApBRi91y/dcW0E2FMLBSPGVlNEw3sscLGyFu7HiyuTsJdZF01LYI+aBpN1DUwutkq9vkAvazNEPcAFA/yBnqgfj/NOlegWdi2I/QovrPWvWLTYR16GE/5nrXrF1xughtbgdM4vLqeF13Em8UZuSSSTcZlDu2cpDrS0/2MX3VixWRvR5/w1R2/RKf7GL7qnpsCpWizaaADqijHoCxYlkaJF/w7SX/Raf7GL7q1ds1RnWkpz9TF91eLEwDek2dpGm7aWnaeqGIehqnqcDpnfOp4T2xRn0hYsSv9Rloa0dFG1jQ2NjQAAAGtAAtkAAEU2Fv6o8AsWKwpt0Y5DwC23BbQeCxYgExrByHgti0WtbLksWLBEMuD051gi+zZ7lD+Q6b93h+yj9yxYnEMOB037vD9lH7lqcCpf3aD7KP3L1YsAiOz9J+6wfYx/dUsGBUwOVNAOyKMexYsWCjeXCKfoy3oIt05FvRssRcmxFlKzCIAABBEABkBGwAdgsvVi55bGNvyZD+xj/oZ7lDLhEBNjBEe2Nh9ixYpRS7GJIsJgDQBDEAAAAI2AAW0AsthhcP7GP8AoZ7lixK0rCbDDYf2Uf8AQ33LU4XB+xi/oZ7lixOkjGowmD9jF9mz3Lc4ZD+xj/oZ7l4sWaRgWXBKY608J+qj9ygds9SfusH2Mf3VixOkBj7DaSNkbWsYxrRezWtDQLkk2AFtSsWLFVGP/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6984" name="AutoShape 8" descr="data:image/jpeg;base64,/9j/4AAQSkZJRgABAQAAAQABAAD/2wCEAAkGBxQTEhUUExQWFRQVFhQVFhQXFxQVFRUUFxQWFhQVFBQYHCggGBolHBQUITEhJSkrLi4uFx8zODMsNygtLisBCgoKDg0OGxAQGywkICQsLCwsLCwsLCwsLCwsLCwsLCwsLCwsLCwsLCwsNiwsLCwsLCwsNywsLCw3LDIrNzcrN//AABEIAMIBAwMBIgACEQEDEQH/xAAcAAACAgMBAQAAAAAAAAAAAAAEBQMGAAIHAQj/xABMEAABAwIDBAUGCQoEBQUAAAABAAIDBBEFITEGEkFRE2FxgZEiobGzwdEHFCMyQoOT0vAVJDRSU1RicpKyM3OiwhaClKPxJURjdOH/xAAaAQADAQEBAQAAAAAAAAAAAAABAgMABAUG/8QAKREAAgICAgIBAwMFAAAAAAAAAAECESExAxIEQVEFEyIyQmEUFWJxkf/aAAwDAQACEQMRAD8AeVOydZJPK51fNGx0sjmtjkmJDC9xa0eUALCwsE5w3ZZsdi+prJSOMlTPb+lrgPFPZPnO/md6SsDknUADXzOYCGucA1v6zuJ7UjbUzbw+VeNNXv8AemuMuydyyslrDcgakE5nTmdUk9jx0Fw1cmfyj9f1ne9GQ1Dzby3f1O96WwNyR8Rtw01PsVYaEkGtqXAfOce8qfDpnF0ly45DUnzIFpujMN1dbktIyDIt42zOnMqVoOpJ8SvIFNu5JgEG+b/S10RhcbjrQJ7cwjS7IHvQGJQvHL0LV6xiMO61E4nPMqQNzUT1jA0sjuZ8SltTM8aOd/UUxmQNQ3JEQoW3+IzMiBZNK3ygLtke3mOBVMo8XqbEmrqD2zy/eVu+EllqUnkWns8oD2rmuH00rxvDRJONhHztpakC3xmft6WT07yDqdoau2VVUfbS/eULqWw8pevob6JXB7Mew7SVdjepqPtpfvIeTaatdkKmoy4iaUf7kBVAh1kdTbrW9qWw0QnH6397qf8AqJvvLIdpasHOrqT9fN95QSEXKClyKIUx3UY/Vu+bV1I+vmH+5BjaGtB/TKr/AKif7yEEvJQb+eaMQyLa3a6qdFY1E9+YlkB8boWHaOrBH51UHtmlP+5LoW3C33ReyXQrdlmj2jqHf+5n+1k+8isPxupLgDUTkE8ZZPekNCwXAKssbGsF+IUJOhmjquykrzSxlznOJ37lziSflHWuT1LFHsbUb1HEee/5pHheKy0YOqHeU7+Y+lQPm08VBV1IEjhf6TvSUHNVXNu5dAhvib7gDmfG3BLujd861rC3sReKPN2NB43tzOgW3RENsdTawy55kqMtlFo0pWfjkjWNJ0/HWoGN5aI2kCohGYRbye8o3DNXdQzQsnzkXhrflHciFmb2FQFSud+AooB+PapYnG7hbsTGIrW7yEU4gi/nUDhwtmeKljzb1IMJPFovXLyN1165Yxq0ISd9yUYgZNSsYgI1QlS6yYyCwSyp0KyFZRvhGj3qSW3K/gQfYue4PUuEQs0ZZDrXStrm3gmHNh9C55g4JAaLW4IuSjsFNgLZd9xvlbgihOA02TTEcI3WXAztmqrHLbI3SSlatGonpYRI83UdbSGN2RyTHDKIucCMiEZjMIDbki6i5DxZUZW5qCUoydyDkanQDGFSmNaRR3CMpo+C1hGtHCCy/UlkrfK709iHyfcl9LFd9u1JYWrPaZ9nBWKGXeKq1RJuyjknW67JzVOaBI7HsOLUUX1nrXrxQfB9ITQQk63l9dIsVUsAK/jGJkTyjlJIPBxUeHYjvysbfVw95Va2hqCamoF9J5vWOROw7S6sZfPdD3f6be1XvApfq8/KNHG3psppbi/C9gBxsNcvBDk3lJPD2Kad5JBOWvsUvZX0TQBGQlCU/NFRnI9hVRD0Z5o7DW+UexAxFMMOy11WYEFxdS9Nhcn8ZLWEreZt8r261gmkhyuDlop4BdqgDLNIC3hf5NusrBCIxbJbKOIZLZzbrGPHnIoQNRblA4WWMC1hyHals6PnN0DM5YBWtpWXheObHDzLm+yUDjnrZdPxUXa4dRVKw8NgsNFy+ZJqFIaGyPaKt3G2KptBEZZMgr1itG2pFh/4UOGbP9BcnNcnFzdYNexpZZCaTom3alOLU8rxctsFc6YMJz0Uu1TAYfIA0QhzMziqZx2pbY2UJCOr2XJvqtYIQdV6F4JWR04RtNHmvOiFlNCbJWxkGudYWCLw+huS7kELuJvhz7ROPaleikMsq9ay8p6k2o6ggAeKUtdvSOPWm+HUhcCtLWSL2dg2CP5jD9b66RerzYKMihhB1Bl9dIsVFVDZOVbRfpdR/nzescn3wbsvPI/9WK3e5w+6q/tBJarqf/sTescnWwuItjdLvWBeGAdYu4H0puwGi5xA3cefPr4qZzrkdTR6SoBI1tt4XBGQHGw4+KmYPKORGQGfZcpbyP6CokYPmoZiJvkrCGRhF4cbu7/YUGHImkOd9M7osCD2KOqrGRNdI82awFzjyAFysc4km2ioPwsYmY4mwA2Mp3nf5bdB3n+1YKKDtftpPVykh7o4gTuRtJblwLrauTfYP4RJIHiGqeXwusA9xLnRHgd45lnPkqBUHPJQMzKDYbPq1k5IuDcHMEaEdS96Qrm3wWbSFzPikrruZ/guJ+c3Ux35jUdVxwXRQSsA1rcRMbd61xex6kvO0IP0R4oyuj3o3t5tPjwVHEg5L0fD4OPli7WUeb5vkcnFJdXhloOMNPDzod9cDw84SDfHWs3wuv8AoOP4OP8AuHKMqobwNuKp+IbNzuddpZbtN/Qn++Oa9EnWpT+mcU92MvqXIgSgwURNBc5xdx3ACB4m57k9GBF7A9jw8EZZbpPV2pcJf4k72Ynzczn5Q7dHexcXkfSeLjg5ROvxvPlyT6yKrVRhgOWfLkUoqqmVzd0NvfjdWbbql3ZGvbo8Z/zD3hJhUBrRkvnOSPSVM9PsVOLZ9wcXSWz4LafBmjMDJMsRrHuNrAAomNo3LHWyp3fyKip19OAclGyNM5qAtdfVatiA1yV1LAUyBgNtE3povkD3qHDmbzrW42T2alDYyAjJluJZKNTUhuSEzoagtNrKfDoxvEdZRtTTg2CSU85I9Tp2w7r0UR/zPWvXik2JZaiiH+Z616xdEaoJyHHIi6rqSOFRP61yVuk3dFYcRiJqqkNz+XnP/dck0dLeQjhdSfJko4rBbKbauMOYZL/4bW2zsHAAE5DqurB/xrS7o3iHEcg66oFTRZ8LJYIBvEW04hNHkWwuDOnN28p75M77FRy/CHENIi7PgAMu9c4qImtbk437UL0xHWqLlJUdJf8ACKPowHtJaPYU8wHaUSt3jZtybN3gSfMOvwXGm1Q4hWf4P3NlqQNd1peByIsB5ynjOwNHbYn3v3LiHwnYh0tdML3Ee7GOrdAv/qLl2qkOZ7l837QTF9VUOP0ppT4yOVQehVO7NS0Md0PKmtBFkggNjPD7tc1zSQ4EEEagjQrs2CYwZomuPztHD+Ia+Oq5Jh8VyFdMBn3CRwcL94//ABM1gVMvAqlz84nna3F3LrtbzKyNrMwudfGr3PWfSvT+lRUpSTPL+rScYxaLB+Ux+ry7tL+3xWsuIZggZcrFIhUrPjK9l8EWeKvIkvS/4OfyhYZ314DO2fUerwXn5TH8WY0I0P8ASlIqV6KlI/H/AMmOvK+Yoa/lEcOvXXha+XarLsnVxOde5Ds2gZWJtnfqVH+Mpns9VfLs7T6FHn8d/alcnov4/lJ8sailkvuO4eKhrWBwB3iQSL8DwVdn2Kl+jIw9R3h7E8bWAOZfn/tKYtrm818pPhhN2z6coE+BWBBFnNOY60A3dBtxVi2ort2bLRzAe+5HsCoVRiO7KSdF58uL83EZywOMVp7C6rNeeIRWJY+HNsEqjqN4WVYxaEWyw7OSjcN9fSi/jBc4g6FC4BBdpyUr4yXZKh0qXWmKnHo5OoprC7fK0qqIOF+KXMdJGbgXHFTf5E5xzaOybHn80i+s9a9YhdhJS6hhPPpfXPXq6ksCHODWCKtqi/Qzz+tcgquW7y9uhRG18V6ibd/bSk/1lQx2EOeq4pNbL+sAoq3ONluywNjqVJQUtwUG1ji834I7GXwL8RhcXZaIORrhkU7AO9mFBU0pJVoyrZztZFkGeSs/wWutXOH/AMT/AO5irlPTEPIVy+D+h3KxruJjePQfYqxaTA1g7HQDVfP20+HFkj3cC9/jvFfQtLlc/jVc/wBq8CEhmZbMucWnkSd5vpXQBHGN27h2p7SR8hZLjTlsm6RYgkEciNVYMPp7p0hGxlhEHFOx5ILuQuocOp8tEZj0fQ0crzbeDfC+WXXe3nRejRQKMTHNUOlq7sab5kA+KimxnyXZ/RPoSOGssAOQsunwuX7cmzl8zh+7FIs3xtbCqVbFcthXL015qPNfgssnxpe/GlWxXda3Fd1p/wCsiK/BZYhVdaabP1PyzTyDj5iqWK7rTbAa6xc6+jfSQPek5vLT45f6G4fDa5Iv+S+Y1jQjY11/pDz5e1BR7WN/WVN2nxHpIw0HiPx5iq41p5r54986jUV/T3eDoQ3zAn+5KJqME3KM2fpd2lYDqbuPa439FltVURAvzXnTmnNjUVisw/U3UdLDui6PxCJ4Nr3BWszPIsrXgT2XDZiLeYOxGzUu67RJtl8S3Ggdyf1k9xeykdTX45EssJL8lo+zTZya0MG+N46hVPaeoeHWGXWjFAX4qzsOx278Titp8p6x69QnweNP5Pg7JPWvWLqWiVnNcTlJq6oH9tMB9o5J6iYtIBTjaKoa2qnbx6aXt/xHJXUtBGeq4v3D5oKp5tzPmhYp/lCeaEkJvmcgpKMgo9ayPWbQxrG2bvBAwvOpRM9RfyTwRVFQb4vyS6WSb2CUUFt5xCe7GkmqaTyeLf8AKVHBGACHKbApQK2EDQ74P2bim4pXJGlXWjrFDx7kNjNLd4dzFu8aeI9Cnpj7FNUN3gWnjx5HgQvSZJHJ9tNmyJmTMGTyGuHJ/A9/pCY4ZgQaBv5nkr/FTNcCJBpqOsWNx3ZjtQtbHAB5BN1kzV7E8FO1oyACq/wmVO7SBnGR7R3N8o+geKt5C5r8Is5lnbGNIm2/53ZnzbqL0A59UMy11UHQj9ZM5qS+XJQGkI4Jop0LJoD6H+ILzoTzHiiOiHUvDGPxdPbFB+jKzcKm3VnRrWzUiGxTCC7Yb8XvA7mN97x4IUsRV7sYOQJ73G/ot4JZSwMlkgmJc23PmAerjommGw7jBv2JyPAixAIt3FI31Dt9waL2AHhmfPdMjW3jjZbymAh3ed5vmNlGeUUTotmH4oGixOSh2jx02AYcxxVZFQp2kOXJ9lKVgsn/ACs5+osU1gpy5tzySY0lnBPHzlseSM/4MQYfUFkgHC66Zh8LZI765LmGGwlzrnmui4A+zbcEkqOnjleGGMhEYtwVX2xgbYEaqx4m7LIqq49Ccrm9kbo03eDpGwX6BD2SetesUWwD70EPbL66RYuhaInKMep3vrqh1vJE8wv9Y5a4pHuNHNMsZr9yoqWWz+MTEdnSOKR4rWb9+rRcrTcyjSSwyEN3m3U1H2ISllsw80ThVQHkjlknaCqZNDCXuNk7w+MsFiclPQUzGsvxWVNM7c3goS3kVqwGtlu6wUezdQRX04/icD3scFIIMrr3AKQiridyeL+hU4muyFlFuJ2WkPoHsRr25oCnPLkPYj3OXosmjSaL6Q5WcOberrGfcSq7O3deRrkCMsuOd+PBW2J+SqO1mIR05G9m5192MakcSOQ7VksmbAcXxBsETpH8NB+s46ALklZily57hcklxN9SSrFtRWuqDm4Na3Rlic+ZPEqi19t4tJyHDmSMjfvTV8i38Az8Qfc5658Fn5Qfxse5CPa78WWzYSeICp2QnVm5qzwACHmlJ1K8mYRxv2BbU1PvEC+vUUrkFRNTG/gCimTi2eR5Ky0dBUBnk07nNcMrtLgcrAtLc+4qt4lSmKQscxwec90gtOfURdJY9Hm+HENbfPXs4oyTIXtovcMoyxu87Jztb8ByUWISkn+Hh19anKVsKVCsneldnu3vy48EYyPNx18hhv5vch5mg7uX0hc8+pN8MbvtmbbPo7tt/DwWbwYEYpqeTdN1Cw5LR90phm6uvorRh9M18Yvx1VCgfZ1yrNhmLfNaDxzUuSFmLXFhwY24RtJU7jFHA+7RdSTNFlz9S3FdkEdW57tVHiTC4ElQdNu3UlRU3YmejU4vJffg/b+YQ9s3r5F4pdhG/mMPbL656xdC0Ts5NtJEXVdQ4cJ5h/3XJViEYTXHZwyoqufxifL61yRuqL5lSp3Y+yCM2TPAYhdxQDfKAATXC4CwE8CjN4GirYXTVJubnIHRWKPEm9HYqt0dNvOtw1TGqpCBlouadNi6JiQ7TRE4L5Ezb53cAPFA4e3mmlM3y2Hk9v8AcEvF+oo8xs6TA/TnYIyTgllM4akgADO+gF1I/Ew4jcGVvnOyB/lHFevRyohx/GhTtAHlSOvuN9pHJUTEKOpqDvOAaTrJK4Ny6gc7dg4K21AObnvazeyO78825nWyGY2PMiN0nMuybx18SqwWCc2VePZiM5Ple88WxMJudPnO9y53tNRiOskj3SAMwHW3h5Fxc88l13ENqGRggzwxfwxjpZB3NvbiuTbV1TZqvpWOc9rgPKeN1xsC0kjhpdaWjRKwZTz9C2ZIb5ZoiLDifKed1tzbi51uIHJEtc1mTG269XHtKnY9EMVO7V3k+lEtfb5uXXxQ75hxK1EwOhCVsIwa5u5q4SXuHBzhlyI9t08oKkvo5g4lxa+Mgk3NjlqeGSqwcn+yw33PhJA6RoAubC4c0jM96VrAfQsfQue8bvNNqjByG3twVm/JIgduuFiLHPXmtcQmFrLjnKVmObV9Pugm2hR2H18EJLn7z3EZNaQG7rhnvHnpkiccozuONsrXKSw4ZJIGlrSbgHIXJHYMzqunjl2jYUhtNHBKwvp95pbm6N3lEji4HkEA4XW4gMIINw5wLd35psRY7w5ZLenhJCMmZoHEYTKgaL5IV8Buiqd243tSPI0UWmhxLgToiq3EBbJUgV2acUj7gX4qcopFIPI0gl37KXEjugLShYGlaYnEXu6lJyH5VaOqbCH8xh+s9a9Ytdgm2oYfrfXPWLpWiDOMY7Sk1lYeHxio9a5LHsswFXfF4B01SSMjUT+tckeIUANt1R+6u1FKVCqCO9k8gmaGFvFaspWhpJyISGOp+UPag/zN+ksHx7ctkiPj7iBlqhaOMSOHUjaoBpA4ehSlsMw2nIFii21AD225j0pRUPsRY9yZUTRvNJ5g910sVk37S51hJs0C5yIbw7XKahju7jI7Q2+a3qvp3LZ9P0jyL2aPnkZF7uLAeAHH8WdwxhoAaA0DQBexdLBy1bAcSwt72Ho9xklsjug91zp22XPsXifu2mc8uBsQSbA9hyC6xGeaqfwg0V2dK1udwH/7Xea3gtGRpRs5pXUthwPYOr/wq3ilPm13AA3687hverayLfJ7MhySHF6XKx4Zp5aETKnVSyONyfcByAUckh3cijZaQ92fFASNIUWVBpHLZrQR1rYlSMWMERmwCNY2VkfTNa7dDtzeGWZGYvwyuo6ShLiMxbjzsnuIxkQOY3IboyHIZi/44o9QWOdn2kwhxdIQ6xbvhxaARazXu1+boMkVPa6FwapqHMiikLeiia7cAaWuG9uk6/OF+NuK2rY3B1+C4OZruGmR18O9HI3mxw77FJsEiD6eI8QCPBxCeCW6T4E2wfGPoPOXUdPahG+rD7FuLUm464XkE26EzxY3KVvgNrq0XayC2T3Ds1IIQ4JeyTgnFJHZqWf4jdsAYwk3B603+JmwsNEfTSNIATmFjdzgoucnsKdIrcNXY2Rs03k3QuIxAPuFBLJcI4YVJs698H770EJ65fXSLFH8HY/9Ph+t9fIvV1LQCg41VATVDTxnm9Y5IKutIt1JltKR8YqBx6eYj7RyRPfvNN9QuZQXayuNklRVF+mXNCMoA52RWkb80VG/dPIp6rQjlewyiJY+3ijppm38tLDUWdfmocRF81NxyaQyrbXaWlNMRmLI2ubqLFVKkc4vaOCsFdL5ICzVSSNFqmdZwweQOseJNiT3klOhFl4JJgzrxtP8AP8ApCfA+T3Bej6IoyJi2q4g+NzXfNcC09XWFtEcls5oPUgMcqmoBEXM+kHEHrPDxFiqtjLQTlwAHgupbb0dmNlYOO6824/RJ9HguYVkJz4qscolJUyt1jPJI55eKWVMKe1LEulhSyRosTmBexwpoYFr0SWhrDsPbYBO4GggjqSejCd0TCQTwsqehPYXSluVrXADesW+itK4uvZDzzWcLWCKik3ivKlspZAYbJdTjo6tzeEkYd3tNvenNVlmkWLODZIJL6P3D2OyR416CM67Cw4b180omgLRmnc7X7tr5JTOHHJVjONUBiY09zdWOCMdELIZlA46hO6Kh3Wi6jyzspFCelDgTcFNKWpOi2qbAZcFrSgWupudmSJpYATcrU0FwToo+lPuREc7iFkFbOj7Bx2oYhyMvrpFi32GH5lF2y+uesXangDOOY9ORW1IOnxif1rkPDSue6zRfiidp2/nVQ46fGJ/WuUWGYj0MwcdLWIUptq6HqlYA6B3S7pGilr6e+mqKxDEGOlLm6KSGm6S7wdEO0ts0Y2KWuOQKLNG85NzCj6QZjii6bGRGc0XkNI8oLNJDtVpWynuWrJxPNdvFFYhH0dkv7hEtnX9mD8jGecbP7ArF7h6FVtlpN6mhPONnnYrJGb2/lHoXdHRImiciiLhBMRL3G3IW86IyIqmhEkb43HJ48DwPauUYxhvRPdGdW5Ht5rrcRyyVb24wYvb0zB5TRZ4HFvB3cjFgkrOQ1kI3il8kCfVcGqXmO4VCIse3qWjqe9imMsK1dHYIUGwKJ26Vs/FC1jt3XQdWua8nbmhTQPeDu6ISusBQM2tJO8XEnVH4dNVS7wjc1rb/OdqMtAm2CbGh+7dxJI0Fha2pLjkB1pj8RYT0NMfkmkh9Rwc76TYb6/zLlnyJopSK/Bh5L7F7p5G5kuv0bDwy4lHbSUhNM9/FpY6/Ybe1WqgoY42brRYecniSeJQu0zAKOYDi32hcb8lykktGI5I96Np5tafEXSqKK0ljonGGsLqeE84o/7ApBRi91y/dcW0E2FMLBSPGVlNEw3sscLGyFu7HiyuTsJdZF01LYI+aBpN1DUwutkq9vkAvazNEPcAFA/yBnqgfj/NOlegWdi2I/QovrPWvWLTYR16GE/5nrXrF1xughtbgdM4vLqeF13Em8UZuSSSTcZlDu2cpDrS0/2MX3VixWRvR5/w1R2/RKf7GL7qnpsCpWizaaADqijHoCxYlkaJF/w7SX/Raf7GL7q1ds1RnWkpz9TF91eLEwDek2dpGm7aWnaeqGIehqnqcDpnfOp4T2xRn0hYsSv9Rloa0dFG1jQ2NjQAAAGtAAtkAAEU2Fv6o8AsWKwpt0Y5DwC23BbQeCxYgExrByHgti0WtbLksWLBEMuD051gi+zZ7lD+Q6b93h+yj9yxYnEMOB037vD9lH7lqcCpf3aD7KP3L1YsAiOz9J+6wfYx/dUsGBUwOVNAOyKMexYsWCjeXCKfoy3oIt05FvRssRcmxFlKzCIAABBEABkBGwAdgsvVi55bGNvyZD+xj/oZ7lDLhEBNjBEe2Nh9ixYpRS7GJIsJgDQBDEAAAAI2AAW0AsthhcP7GP8AoZ7lixK0rCbDDYf2Uf8AQ33LU4XB+xi/oZ7lixOkjGowmD9jF9mz3Lc4ZD+xj/oZ7l4sWaRgWXBKY608J+qj9ygds9SfusH2Mf3VixOkBj7DaSNkbWsYxrRezWtDQLkk2AFtSsWLFVGP/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9032"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0" name="Content Placeholder 2"/>
          <p:cNvSpPr>
            <a:spLocks noGrp="1"/>
          </p:cNvSpPr>
          <p:nvPr>
            <p:ph idx="1"/>
          </p:nvPr>
        </p:nvSpPr>
        <p:spPr>
          <a:xfrm>
            <a:off x="228600" y="1600200"/>
            <a:ext cx="8305800" cy="5029200"/>
          </a:xfrm>
        </p:spPr>
        <p:txBody>
          <a:bodyPr>
            <a:normAutofit fontScale="92500" lnSpcReduction="10000"/>
          </a:bodyPr>
          <a:lstStyle/>
          <a:p>
            <a:r>
              <a:rPr lang="en-US" dirty="0" smtClean="0"/>
              <a:t>Simulation resolution is measured in </a:t>
            </a:r>
            <a:r>
              <a:rPr lang="en-US" u="sng" dirty="0" smtClean="0"/>
              <a:t>simulated steps per simulation second</a:t>
            </a:r>
            <a:r>
              <a:rPr lang="en-US" dirty="0" smtClean="0"/>
              <a:t>. </a:t>
            </a:r>
          </a:p>
          <a:p>
            <a:pPr lvl="1"/>
            <a:r>
              <a:rPr lang="en-US" dirty="0" smtClean="0"/>
              <a:t>For example: 10 steps/second vs. 1 step/second</a:t>
            </a:r>
          </a:p>
          <a:p>
            <a:pPr lvl="1"/>
            <a:endParaRPr lang="en-US" dirty="0" smtClean="0"/>
          </a:p>
          <a:p>
            <a:r>
              <a:rPr lang="en-US" dirty="0" smtClean="0"/>
              <a:t>Selection of simulation resolution is project-specific. </a:t>
            </a:r>
          </a:p>
          <a:p>
            <a:pPr lvl="1"/>
            <a:r>
              <a:rPr lang="en-US" dirty="0" smtClean="0"/>
              <a:t>For example: for a signalized intersection simulation model, 10 steps/second is preferred, as yellow, all red time, as well as gap acceptance behaviors are measured in fractions of a second. </a:t>
            </a:r>
          </a:p>
          <a:p>
            <a:pPr lvl="1"/>
            <a:endParaRPr lang="en-US" dirty="0" smtClean="0"/>
          </a:p>
          <a:p>
            <a:pPr lvl="1"/>
            <a:r>
              <a:rPr lang="en-US" dirty="0" smtClean="0"/>
              <a:t>For example, for a freeway corridor application, &lt;5 steps/second is preferred to substantially save simulation time, as that application does not need such details of simulation. </a:t>
            </a:r>
          </a:p>
          <a:p>
            <a:pPr lvl="1"/>
            <a:endParaRPr lang="en-US" sz="2400" dirty="0" smtClean="0"/>
          </a:p>
          <a:p>
            <a:pPr lvl="1"/>
            <a:endParaRPr lang="en-US" sz="2400" dirty="0" smtClean="0"/>
          </a:p>
          <a:p>
            <a:endParaRPr lang="en-US" sz="2400" b="1" dirty="0" smtClean="0"/>
          </a:p>
          <a:p>
            <a:endParaRPr lang="en-US" sz="2400" b="1" dirty="0" smtClean="0"/>
          </a:p>
          <a:p>
            <a:endParaRPr lang="en-US" sz="2400" b="1" dirty="0" smtClean="0"/>
          </a:p>
          <a:p>
            <a:endParaRPr lang="en-US" sz="2600" dirty="0" smtClean="0"/>
          </a:p>
          <a:p>
            <a:endParaRPr lang="en-US" sz="2600" dirty="0" smtClean="0"/>
          </a:p>
          <a:p>
            <a:endParaRPr lang="en-US" sz="2600" dirty="0" smtClean="0"/>
          </a:p>
          <a:p>
            <a:endParaRPr lang="en-US" sz="2600" dirty="0" smtClean="0"/>
          </a:p>
          <a:p>
            <a:endParaRPr lang="en-US" sz="2600" dirty="0" smtClean="0"/>
          </a:p>
          <a:p>
            <a:endParaRPr lang="en-US" sz="2600" dirty="0" smtClean="0"/>
          </a:p>
          <a:p>
            <a:pPr lvl="1"/>
            <a:endParaRPr lang="en-US" sz="2400" dirty="0" smtClean="0"/>
          </a:p>
          <a:p>
            <a:pPr marL="365760" lvl="1" indent="-256032">
              <a:buClr>
                <a:schemeClr val="accent3"/>
              </a:buClr>
              <a:buFont typeface="Georgia"/>
              <a:buChar char="•"/>
            </a:pPr>
            <a:endParaRPr lang="en-US" dirty="0" smtClean="0">
              <a:solidFill>
                <a:schemeClr val="tx1"/>
              </a:solidFill>
            </a:endParaRPr>
          </a:p>
        </p:txBody>
      </p:sp>
    </p:spTree>
    <p:extLst>
      <p:ext uri="{BB962C8B-B14F-4D97-AF65-F5344CB8AC3E}">
        <p14:creationId xmlns:p14="http://schemas.microsoft.com/office/powerpoint/2010/main" val="12638330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78C5CA0-D17F-48A6-8689-A2A96E4F3F76}" type="slidenum">
              <a:rPr lang="en-US" smtClean="0">
                <a:solidFill>
                  <a:prstClr val="black"/>
                </a:solidFill>
              </a:rPr>
              <a:pPr/>
              <a:t>19</a:t>
            </a:fld>
            <a:endParaRPr lang="en-US" dirty="0">
              <a:solidFill>
                <a:prstClr val="black"/>
              </a:solidFill>
            </a:endParaRPr>
          </a:p>
        </p:txBody>
      </p:sp>
      <p:sp>
        <p:nvSpPr>
          <p:cNvPr id="18" name="Rectangle 17"/>
          <p:cNvSpPr/>
          <p:nvPr/>
        </p:nvSpPr>
        <p:spPr>
          <a:xfrm>
            <a:off x="533400" y="2290227"/>
            <a:ext cx="8153400" cy="3046988"/>
          </a:xfrm>
          <a:prstGeom prst="rect">
            <a:avLst/>
          </a:prstGeom>
        </p:spPr>
        <p:txBody>
          <a:bodyPr wrap="square">
            <a:spAutoFit/>
          </a:bodyPr>
          <a:lstStyle/>
          <a:p>
            <a:pPr algn="ctr"/>
            <a:r>
              <a:rPr lang="en-US" sz="3200" b="1" cap="small" dirty="0" smtClean="0"/>
              <a:t>Case Study: </a:t>
            </a:r>
            <a:endParaRPr lang="en-US" sz="3200" b="1" cap="small" dirty="0" smtClean="0"/>
          </a:p>
          <a:p>
            <a:pPr algn="ctr"/>
            <a:r>
              <a:rPr lang="en-US" sz="3200" b="1" cap="small" dirty="0">
                <a:solidFill>
                  <a:srgbClr val="C00000"/>
                </a:solidFill>
              </a:rPr>
              <a:t>Prioritized List of Simulation Parameters </a:t>
            </a:r>
            <a:r>
              <a:rPr lang="en-US" sz="3200" b="1" cap="small" dirty="0" smtClean="0">
                <a:solidFill>
                  <a:srgbClr val="C00000"/>
                </a:solidFill>
              </a:rPr>
              <a:t>(In Terms  of Quantitative Impact on Simulation MOEs) for Calibrating Roundabout Simulation </a:t>
            </a:r>
            <a:r>
              <a:rPr lang="en-US" sz="3200" b="1" cap="small" dirty="0" smtClean="0">
                <a:solidFill>
                  <a:srgbClr val="C00000"/>
                </a:solidFill>
              </a:rPr>
              <a:t>Models</a:t>
            </a:r>
          </a:p>
        </p:txBody>
      </p:sp>
    </p:spTree>
    <p:extLst>
      <p:ext uri="{BB962C8B-B14F-4D97-AF65-F5344CB8AC3E}">
        <p14:creationId xmlns:p14="http://schemas.microsoft.com/office/powerpoint/2010/main" val="2310250464"/>
      </p:ext>
    </p:extLst>
  </p:cSld>
  <p:clrMapOvr>
    <a:masterClrMapping/>
  </p:clrMapOvr>
  <mc:AlternateContent xmlns:mc="http://schemas.openxmlformats.org/markup-compatibility/2006" xmlns:p14="http://schemas.microsoft.com/office/powerpoint/2010/main">
    <mc:Choice Requires="p14">
      <p:transition spd="slow" p14:dur="2000" advTm="94819"/>
    </mc:Choice>
    <mc:Fallback xmlns="">
      <p:transition spd="slow" advTm="94819"/>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4800" y="438150"/>
            <a:ext cx="8839200" cy="1066800"/>
          </a:xfrm>
        </p:spPr>
        <p:txBody>
          <a:bodyPr>
            <a:normAutofit/>
          </a:bodyPr>
          <a:lstStyle/>
          <a:p>
            <a:r>
              <a:rPr lang="en-US" sz="3000" dirty="0" smtClean="0"/>
              <a:t>What are the Typical Microsimulation Models?</a:t>
            </a:r>
            <a:endParaRPr lang="en-US" sz="3000" b="1" dirty="0"/>
          </a:p>
        </p:txBody>
      </p:sp>
      <p:sp>
        <p:nvSpPr>
          <p:cNvPr id="5" name="Content Placeholder 2"/>
          <p:cNvSpPr>
            <a:spLocks noGrp="1"/>
          </p:cNvSpPr>
          <p:nvPr>
            <p:ph idx="1"/>
          </p:nvPr>
        </p:nvSpPr>
        <p:spPr>
          <a:xfrm>
            <a:off x="228600" y="1524000"/>
            <a:ext cx="5105400" cy="5486400"/>
          </a:xfrm>
        </p:spPr>
        <p:txBody>
          <a:bodyPr>
            <a:normAutofit fontScale="77500" lnSpcReduction="20000"/>
          </a:bodyPr>
          <a:lstStyle/>
          <a:p>
            <a:r>
              <a:rPr lang="en-US" dirty="0" smtClean="0"/>
              <a:t>Intersections</a:t>
            </a:r>
          </a:p>
          <a:p>
            <a:pPr lvl="1"/>
            <a:r>
              <a:rPr lang="en-US" sz="2800" dirty="0" smtClean="0"/>
              <a:t>Signalized</a:t>
            </a:r>
          </a:p>
          <a:p>
            <a:pPr lvl="1"/>
            <a:r>
              <a:rPr lang="en-US" sz="2800" dirty="0" smtClean="0"/>
              <a:t>Stop Controlled (Two-Way &amp; All-Way)</a:t>
            </a:r>
          </a:p>
          <a:p>
            <a:pPr lvl="1"/>
            <a:r>
              <a:rPr lang="en-US" sz="2800" dirty="0" smtClean="0"/>
              <a:t>Roundabout</a:t>
            </a:r>
          </a:p>
          <a:p>
            <a:pPr lvl="1"/>
            <a:endParaRPr lang="en-US" dirty="0" smtClean="0"/>
          </a:p>
          <a:p>
            <a:r>
              <a:rPr lang="en-US" dirty="0" smtClean="0"/>
              <a:t>Interchanges</a:t>
            </a:r>
            <a:endParaRPr lang="en-US" dirty="0"/>
          </a:p>
          <a:p>
            <a:pPr lvl="1"/>
            <a:r>
              <a:rPr lang="en-US" sz="2800" dirty="0" smtClean="0"/>
              <a:t>Diamond Interchange</a:t>
            </a:r>
          </a:p>
          <a:p>
            <a:pPr lvl="1"/>
            <a:r>
              <a:rPr lang="en-US" sz="2800" dirty="0" smtClean="0"/>
              <a:t>Single-Point </a:t>
            </a:r>
            <a:r>
              <a:rPr lang="en-US" sz="2800" dirty="0"/>
              <a:t>Urban Interchange</a:t>
            </a:r>
          </a:p>
          <a:p>
            <a:pPr lvl="1"/>
            <a:r>
              <a:rPr lang="en-US" sz="2800" dirty="0"/>
              <a:t>Diverging Diamond Interchange</a:t>
            </a:r>
          </a:p>
          <a:p>
            <a:pPr lvl="1"/>
            <a:r>
              <a:rPr lang="en-US" sz="2800" dirty="0"/>
              <a:t>Roundabout Interchange</a:t>
            </a:r>
          </a:p>
          <a:p>
            <a:endParaRPr lang="en-US" dirty="0" smtClean="0"/>
          </a:p>
          <a:p>
            <a:r>
              <a:rPr lang="en-US" dirty="0" smtClean="0"/>
              <a:t>A Corridor (Freeway or Arterial) </a:t>
            </a:r>
            <a:endParaRPr lang="en-US" dirty="0"/>
          </a:p>
          <a:p>
            <a:endParaRPr lang="en-US" dirty="0" smtClean="0"/>
          </a:p>
          <a:p>
            <a:r>
              <a:rPr lang="en-US" dirty="0" smtClean="0"/>
              <a:t>A Roadway </a:t>
            </a:r>
            <a:r>
              <a:rPr lang="en-US" dirty="0" smtClean="0"/>
              <a:t>Network </a:t>
            </a:r>
            <a:endParaRPr lang="en-US" dirty="0"/>
          </a:p>
          <a:p>
            <a:endParaRPr lang="en-US" dirty="0" smtClean="0"/>
          </a:p>
          <a:p>
            <a:pPr marL="109728" indent="0">
              <a:buNone/>
            </a:pPr>
            <a:endParaRPr lang="en-US" dirty="0" smtClean="0"/>
          </a:p>
          <a:p>
            <a:pPr lvl="1"/>
            <a:endParaRPr lang="en-US" sz="2400" dirty="0" smtClean="0"/>
          </a:p>
          <a:p>
            <a:pPr lvl="1"/>
            <a:endParaRPr lang="en-US" sz="2400" dirty="0" smtClean="0"/>
          </a:p>
          <a:p>
            <a:endParaRPr lang="en-US" sz="2400" b="1" dirty="0" smtClean="0"/>
          </a:p>
          <a:p>
            <a:endParaRPr lang="en-US" sz="2400" b="1" dirty="0" smtClean="0"/>
          </a:p>
          <a:p>
            <a:endParaRPr lang="en-US" sz="2400" b="1" dirty="0" smtClean="0"/>
          </a:p>
          <a:p>
            <a:endParaRPr lang="en-US" sz="2600" dirty="0" smtClean="0"/>
          </a:p>
          <a:p>
            <a:endParaRPr lang="en-US" sz="2600" dirty="0" smtClean="0"/>
          </a:p>
          <a:p>
            <a:endParaRPr lang="en-US" sz="2600" dirty="0" smtClean="0"/>
          </a:p>
          <a:p>
            <a:endParaRPr lang="en-US" sz="2600" dirty="0" smtClean="0"/>
          </a:p>
          <a:p>
            <a:endParaRPr lang="en-US" sz="2600" dirty="0" smtClean="0"/>
          </a:p>
          <a:p>
            <a:endParaRPr lang="en-US" sz="2600" dirty="0" smtClean="0"/>
          </a:p>
          <a:p>
            <a:pPr lvl="1"/>
            <a:endParaRPr lang="en-US" sz="2400" dirty="0" smtClean="0"/>
          </a:p>
          <a:p>
            <a:pPr marL="365760" lvl="1" indent="-256032">
              <a:buClr>
                <a:schemeClr val="accent3"/>
              </a:buClr>
              <a:buFont typeface="Georgia"/>
              <a:buChar char="•"/>
            </a:pPr>
            <a:endParaRPr lang="en-US" dirty="0" smtClean="0">
              <a:solidFill>
                <a:schemeClr val="tx1"/>
              </a:solidFill>
            </a:endParaRPr>
          </a:p>
        </p:txBody>
      </p:sp>
      <p:pic>
        <p:nvPicPr>
          <p:cNvPr id="8" name="Picture 7" descr="http://www.indy.gov/eGov/City/DPW/RebuildIndy/Projects/Documents/iStock_11816927Roundabou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53196" y="1362111"/>
            <a:ext cx="2573299" cy="17059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 name="Picture 1"/>
          <p:cNvPicPr>
            <a:picLocks noChangeAspect="1"/>
          </p:cNvPicPr>
          <p:nvPr/>
        </p:nvPicPr>
        <p:blipFill>
          <a:blip r:embed="rId3"/>
          <a:stretch>
            <a:fillRect/>
          </a:stretch>
        </p:blipFill>
        <p:spPr>
          <a:xfrm>
            <a:off x="5334000" y="4810210"/>
            <a:ext cx="2872449" cy="19089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2" descr="http://epg.modot.org/files/f/f6/234.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3032002"/>
            <a:ext cx="2740491" cy="179331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3011200"/>
      </p:ext>
    </p:extLst>
  </p:cSld>
  <p:clrMapOvr>
    <a:masterClrMapping/>
  </p:clrMapOvr>
  <mc:AlternateContent xmlns:mc="http://schemas.openxmlformats.org/markup-compatibility/2006" xmlns:p14="http://schemas.microsoft.com/office/powerpoint/2010/main">
    <mc:Choice Requires="p14">
      <p:transition spd="slow" p14:dur="2000" advTm="182311"/>
    </mc:Choice>
    <mc:Fallback xmlns="">
      <p:transition spd="slow" advTm="182311"/>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ontent Placeholder 3"/>
          <p:cNvSpPr>
            <a:spLocks noGrp="1"/>
          </p:cNvSpPr>
          <p:nvPr>
            <p:ph sz="half" idx="1"/>
          </p:nvPr>
        </p:nvSpPr>
        <p:spPr>
          <a:xfrm>
            <a:off x="119921" y="1143000"/>
            <a:ext cx="5715000" cy="4876800"/>
          </a:xfrm>
        </p:spPr>
        <p:txBody>
          <a:bodyPr>
            <a:normAutofit/>
          </a:bodyPr>
          <a:lstStyle/>
          <a:p>
            <a:pPr eaLnBrk="1" hangingPunct="1"/>
            <a:r>
              <a:rPr lang="en-US" altLang="en-US" sz="2400" dirty="0" smtClean="0"/>
              <a:t>Roundabout as a Safety Treatment</a:t>
            </a:r>
          </a:p>
          <a:p>
            <a:pPr lvl="1" eaLnBrk="1" hangingPunct="1"/>
            <a:r>
              <a:rPr lang="en-US" altLang="en-US" sz="2000" dirty="0" smtClean="0"/>
              <a:t>Eliminate “crossing” conflicts</a:t>
            </a:r>
          </a:p>
          <a:p>
            <a:pPr lvl="1" eaLnBrk="1" hangingPunct="1"/>
            <a:r>
              <a:rPr lang="en-US" altLang="en-US" sz="2000" dirty="0" smtClean="0"/>
              <a:t>Reduce speed</a:t>
            </a:r>
          </a:p>
          <a:p>
            <a:pPr lvl="1" eaLnBrk="1" hangingPunct="1"/>
            <a:r>
              <a:rPr lang="en-US" altLang="en-US" sz="2000" dirty="0" smtClean="0"/>
              <a:t>Reduce crash severity </a:t>
            </a:r>
          </a:p>
        </p:txBody>
      </p:sp>
      <p:sp>
        <p:nvSpPr>
          <p:cNvPr id="21507" name="Content Placeholder 3"/>
          <p:cNvSpPr>
            <a:spLocks noGrp="1"/>
          </p:cNvSpPr>
          <p:nvPr>
            <p:ph sz="half" idx="1"/>
          </p:nvPr>
        </p:nvSpPr>
        <p:spPr>
          <a:xfrm>
            <a:off x="129915" y="3484068"/>
            <a:ext cx="8991600" cy="3649663"/>
          </a:xfrm>
        </p:spPr>
        <p:txBody>
          <a:bodyPr/>
          <a:lstStyle/>
          <a:p>
            <a:pPr eaLnBrk="1" hangingPunct="1"/>
            <a:r>
              <a:rPr lang="en-US" altLang="en-US" sz="2400" dirty="0" smtClean="0"/>
              <a:t>Problem and Background</a:t>
            </a:r>
          </a:p>
          <a:p>
            <a:pPr lvl="1" eaLnBrk="1" hangingPunct="1"/>
            <a:r>
              <a:rPr lang="en-US" altLang="en-US" sz="2000" dirty="0" smtClean="0"/>
              <a:t>Operational impacts of installing a roundabout needs to be analyzed before recommendation</a:t>
            </a:r>
          </a:p>
          <a:p>
            <a:pPr lvl="1" eaLnBrk="1" hangingPunct="1"/>
            <a:r>
              <a:rPr lang="en-US" altLang="en-US" sz="2000" dirty="0" smtClean="0"/>
              <a:t>Microscopic simulation software </a:t>
            </a:r>
          </a:p>
          <a:p>
            <a:pPr lvl="2" eaLnBrk="1" hangingPunct="1"/>
            <a:r>
              <a:rPr lang="en-US" altLang="en-US" sz="2000" dirty="0" smtClean="0"/>
              <a:t>VISSIM: one of the most widely used for modeling roundabouts</a:t>
            </a:r>
          </a:p>
          <a:p>
            <a:pPr lvl="1" eaLnBrk="1" hangingPunct="1"/>
            <a:r>
              <a:rPr lang="en-US" altLang="en-US" sz="2000" dirty="0" smtClean="0"/>
              <a:t>Calibration and validation of microscopic simulation model</a:t>
            </a:r>
          </a:p>
          <a:p>
            <a:pPr lvl="2" eaLnBrk="1" hangingPunct="1"/>
            <a:r>
              <a:rPr lang="en-US" altLang="en-US" sz="2000" dirty="0" smtClean="0"/>
              <a:t>An essential prerequisite for a simulation model to be ready for analysis</a:t>
            </a:r>
          </a:p>
          <a:p>
            <a:pPr lvl="2" eaLnBrk="1" hangingPunct="1"/>
            <a:endParaRPr lang="en-US" altLang="en-US" dirty="0" smtClean="0"/>
          </a:p>
        </p:txBody>
      </p:sp>
      <p:pic>
        <p:nvPicPr>
          <p:cNvPr id="21509" name="Picture 7" descr="http://www.indy.gov/eGov/City/DPW/RebuildIndy/Projects/Documents/iStock_11816927Roundabou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087125"/>
            <a:ext cx="3570288" cy="236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134912" y="523745"/>
            <a:ext cx="8839200" cy="619255"/>
          </a:xfrm>
        </p:spPr>
        <p:txBody>
          <a:bodyPr>
            <a:normAutofit/>
          </a:bodyPr>
          <a:lstStyle/>
          <a:p>
            <a:r>
              <a:rPr lang="en-US" sz="2800" dirty="0" smtClean="0"/>
              <a:t>Introduction and Background</a:t>
            </a:r>
            <a:endParaRPr lang="en-US" sz="2800" dirty="0"/>
          </a:p>
        </p:txBody>
      </p:sp>
    </p:spTree>
    <p:extLst>
      <p:ext uri="{BB962C8B-B14F-4D97-AF65-F5344CB8AC3E}">
        <p14:creationId xmlns:p14="http://schemas.microsoft.com/office/powerpoint/2010/main" val="42790794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ontent Placeholder 3"/>
          <p:cNvSpPr>
            <a:spLocks noGrp="1"/>
          </p:cNvSpPr>
          <p:nvPr>
            <p:ph sz="half" idx="1"/>
          </p:nvPr>
        </p:nvSpPr>
        <p:spPr>
          <a:xfrm>
            <a:off x="76200" y="1231692"/>
            <a:ext cx="5867400" cy="5410200"/>
          </a:xfrm>
        </p:spPr>
        <p:txBody>
          <a:bodyPr/>
          <a:lstStyle/>
          <a:p>
            <a:pPr eaLnBrk="1" hangingPunct="1"/>
            <a:r>
              <a:rPr lang="en-US" altLang="en-US" sz="2400" dirty="0" smtClean="0"/>
              <a:t>Problem and Background</a:t>
            </a:r>
          </a:p>
          <a:p>
            <a:pPr lvl="1" eaLnBrk="1" hangingPunct="1"/>
            <a:r>
              <a:rPr lang="en-US" altLang="en-US" sz="2000" dirty="0" smtClean="0"/>
              <a:t>Current practice of VISSIM roundabout model calibration</a:t>
            </a:r>
          </a:p>
          <a:p>
            <a:pPr lvl="2" eaLnBrk="1" hangingPunct="1"/>
            <a:r>
              <a:rPr lang="en-US" altLang="en-US" sz="2000" dirty="0" smtClean="0"/>
              <a:t>Adjust VISSM parameters repeatedly to match the output capacity curve to the field observed capacity curve</a:t>
            </a:r>
          </a:p>
          <a:p>
            <a:pPr lvl="2" eaLnBrk="1" hangingPunct="1"/>
            <a:r>
              <a:rPr lang="en-US" altLang="en-US" sz="2000" dirty="0" smtClean="0"/>
              <a:t>Most research focused on qualitative investigations by sensitivity analysis of VISSIM parameters’ impact on capacity</a:t>
            </a:r>
          </a:p>
          <a:p>
            <a:pPr lvl="2" eaLnBrk="1" hangingPunct="1"/>
            <a:r>
              <a:rPr lang="en-US" altLang="en-US" sz="2000" dirty="0" smtClean="0"/>
              <a:t>Lack of field data as input to building the model</a:t>
            </a:r>
          </a:p>
          <a:p>
            <a:pPr lvl="1" eaLnBrk="1" hangingPunct="1"/>
            <a:r>
              <a:rPr lang="en-US" altLang="en-US" sz="2000" dirty="0" smtClean="0"/>
              <a:t>Quantitative calibration guideline is in need</a:t>
            </a:r>
          </a:p>
          <a:p>
            <a:pPr lvl="2" eaLnBrk="1" hangingPunct="1"/>
            <a:r>
              <a:rPr lang="en-US" altLang="en-US" sz="2000" dirty="0" smtClean="0"/>
              <a:t>Easy-to-use monographs or equations for engineers</a:t>
            </a:r>
          </a:p>
          <a:p>
            <a:pPr lvl="2" eaLnBrk="1" hangingPunct="1"/>
            <a:r>
              <a:rPr lang="en-US" altLang="en-US" sz="2000" dirty="0" smtClean="0"/>
              <a:t>Development of the guideline based on field data</a:t>
            </a:r>
          </a:p>
          <a:p>
            <a:pPr lvl="2" eaLnBrk="1" hangingPunct="1"/>
            <a:endParaRPr lang="en-US" altLang="en-US" dirty="0" smtClean="0"/>
          </a:p>
          <a:p>
            <a:pPr lvl="1" eaLnBrk="1" hangingPunct="1"/>
            <a:endParaRPr lang="en-US" altLang="en-US" dirty="0" smtClean="0"/>
          </a:p>
          <a:p>
            <a:pPr lvl="2" eaLnBrk="1" hangingPunct="1"/>
            <a:endParaRPr lang="en-US" altLang="en-US" dirty="0" smtClean="0"/>
          </a:p>
        </p:txBody>
      </p:sp>
      <p:pic>
        <p:nvPicPr>
          <p:cNvPr id="22532" name="Picture 2" descr="https://www.dot.ny.gov/main/roundabouts/files/rab-guide-oblique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838200"/>
            <a:ext cx="219075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3581400"/>
            <a:ext cx="312896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a:xfrm>
            <a:off x="134912" y="523745"/>
            <a:ext cx="8839200" cy="619255"/>
          </a:xfrm>
        </p:spPr>
        <p:txBody>
          <a:bodyPr>
            <a:normAutofit/>
          </a:bodyPr>
          <a:lstStyle/>
          <a:p>
            <a:r>
              <a:rPr lang="en-US" sz="2800" dirty="0" smtClean="0"/>
              <a:t>Introduction and Background</a:t>
            </a:r>
            <a:endParaRPr lang="en-US" sz="2800" dirty="0"/>
          </a:p>
        </p:txBody>
      </p:sp>
    </p:spTree>
    <p:extLst>
      <p:ext uri="{BB962C8B-B14F-4D97-AF65-F5344CB8AC3E}">
        <p14:creationId xmlns:p14="http://schemas.microsoft.com/office/powerpoint/2010/main" val="15404654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Content Placeholder 3"/>
          <p:cNvSpPr>
            <a:spLocks noGrp="1"/>
          </p:cNvSpPr>
          <p:nvPr>
            <p:ph sz="half" idx="1"/>
          </p:nvPr>
        </p:nvSpPr>
        <p:spPr>
          <a:xfrm>
            <a:off x="128666" y="1143000"/>
            <a:ext cx="8686800" cy="4876800"/>
          </a:xfrm>
        </p:spPr>
        <p:txBody>
          <a:bodyPr/>
          <a:lstStyle/>
          <a:p>
            <a:pPr eaLnBrk="1" hangingPunct="1"/>
            <a:r>
              <a:rPr lang="en-US" altLang="en-US" sz="2800" dirty="0" smtClean="0"/>
              <a:t>Objectives</a:t>
            </a:r>
          </a:p>
          <a:p>
            <a:pPr lvl="1" eaLnBrk="1" hangingPunct="1"/>
            <a:r>
              <a:rPr lang="en-US" altLang="en-US" sz="2400" dirty="0" smtClean="0"/>
              <a:t>Establish quantitative relationships between VISSIM parameters and roundabout capacity;</a:t>
            </a:r>
          </a:p>
          <a:p>
            <a:pPr lvl="1" eaLnBrk="1" hangingPunct="1"/>
            <a:r>
              <a:rPr lang="en-US" altLang="en-US" sz="2400" dirty="0" smtClean="0"/>
              <a:t>Develop an easy-to-use quantitative calibration guidance</a:t>
            </a:r>
          </a:p>
          <a:p>
            <a:pPr lvl="2" eaLnBrk="1" hangingPunct="1"/>
            <a:r>
              <a:rPr lang="en-US" altLang="en-US" sz="2400" dirty="0" smtClean="0"/>
              <a:t>Recommend selection of VISSIM parameters</a:t>
            </a:r>
          </a:p>
          <a:p>
            <a:pPr lvl="2" eaLnBrk="1" hangingPunct="1"/>
            <a:r>
              <a:rPr lang="en-US" altLang="en-US" sz="2400" dirty="0" smtClean="0"/>
              <a:t>Recommend field-estimated parameter values for calibration</a:t>
            </a:r>
          </a:p>
          <a:p>
            <a:pPr lvl="2" eaLnBrk="1" hangingPunct="1"/>
            <a:r>
              <a:rPr lang="en-US" altLang="en-US" sz="2400" dirty="0" smtClean="0"/>
              <a:t>Recommend the whole calibration procedure</a:t>
            </a:r>
          </a:p>
          <a:p>
            <a:pPr lvl="2" eaLnBrk="1" hangingPunct="1"/>
            <a:endParaRPr lang="en-US" altLang="en-US" dirty="0" smtClean="0"/>
          </a:p>
          <a:p>
            <a:pPr lvl="2" eaLnBrk="1" hangingPunct="1"/>
            <a:endParaRPr lang="en-US" altLang="en-US" dirty="0" smtClean="0"/>
          </a:p>
        </p:txBody>
      </p:sp>
      <p:sp>
        <p:nvSpPr>
          <p:cNvPr id="4" name="Title 1"/>
          <p:cNvSpPr>
            <a:spLocks noGrp="1"/>
          </p:cNvSpPr>
          <p:nvPr>
            <p:ph type="title"/>
          </p:nvPr>
        </p:nvSpPr>
        <p:spPr>
          <a:xfrm>
            <a:off x="134912" y="523745"/>
            <a:ext cx="8839200" cy="619255"/>
          </a:xfrm>
        </p:spPr>
        <p:txBody>
          <a:bodyPr>
            <a:normAutofit/>
          </a:bodyPr>
          <a:lstStyle/>
          <a:p>
            <a:r>
              <a:rPr lang="en-US" sz="2800" dirty="0" smtClean="0"/>
              <a:t>Research Objectives</a:t>
            </a:r>
            <a:endParaRPr lang="en-US" sz="2800" dirty="0"/>
          </a:p>
        </p:txBody>
      </p:sp>
    </p:spTree>
    <p:extLst>
      <p:ext uri="{BB962C8B-B14F-4D97-AF65-F5344CB8AC3E}">
        <p14:creationId xmlns:p14="http://schemas.microsoft.com/office/powerpoint/2010/main" val="39716932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Content Placeholder 3"/>
          <p:cNvSpPr>
            <a:spLocks noGrp="1"/>
          </p:cNvSpPr>
          <p:nvPr>
            <p:ph sz="half" idx="1"/>
          </p:nvPr>
        </p:nvSpPr>
        <p:spPr>
          <a:xfrm>
            <a:off x="134912" y="1109272"/>
            <a:ext cx="8686800" cy="3919928"/>
          </a:xfrm>
        </p:spPr>
        <p:txBody>
          <a:bodyPr>
            <a:normAutofit/>
          </a:bodyPr>
          <a:lstStyle/>
          <a:p>
            <a:pPr eaLnBrk="1" hangingPunct="1"/>
            <a:r>
              <a:rPr lang="en-US" altLang="en-US" sz="2400" dirty="0" smtClean="0"/>
              <a:t>Quantify the Roundabout Capacity</a:t>
            </a:r>
          </a:p>
          <a:p>
            <a:pPr lvl="1" eaLnBrk="1" hangingPunct="1"/>
            <a:r>
              <a:rPr lang="en-US" altLang="zh-CN" sz="2000" dirty="0" smtClean="0"/>
              <a:t>Capacity of the critical lane of roundabout (US Model, HCM 2010)</a:t>
            </a:r>
          </a:p>
          <a:p>
            <a:pPr lvl="2" eaLnBrk="1" hangingPunct="1"/>
            <a:r>
              <a:rPr lang="en-US" altLang="zh-CN" sz="2000" dirty="0" smtClean="0"/>
              <a:t>An exponential function of </a:t>
            </a:r>
            <a:r>
              <a:rPr lang="en-US" altLang="zh-CN" sz="2000" b="1" dirty="0" smtClean="0"/>
              <a:t>Critical Gap (</a:t>
            </a:r>
            <a:r>
              <a:rPr lang="en-US" altLang="en-US" sz="2000" b="1" i="1" dirty="0" err="1" smtClean="0"/>
              <a:t>t</a:t>
            </a:r>
            <a:r>
              <a:rPr lang="en-US" altLang="en-US" sz="2000" b="1" i="1" baseline="-25000" dirty="0" err="1" smtClean="0"/>
              <a:t>c</a:t>
            </a:r>
            <a:r>
              <a:rPr lang="en-US" altLang="zh-CN" sz="2000" b="1" dirty="0" smtClean="0"/>
              <a:t>) </a:t>
            </a:r>
            <a:r>
              <a:rPr lang="en-US" altLang="zh-CN" sz="2000" dirty="0" smtClean="0"/>
              <a:t>and </a:t>
            </a:r>
            <a:r>
              <a:rPr lang="en-US" altLang="zh-CN" sz="2000" b="1" dirty="0" smtClean="0"/>
              <a:t>F</a:t>
            </a:r>
            <a:r>
              <a:rPr lang="en-US" altLang="en-US" sz="2000" b="1" dirty="0" smtClean="0"/>
              <a:t>ollow-up Headway (</a:t>
            </a:r>
            <a:r>
              <a:rPr lang="en-US" altLang="en-US" sz="2000" b="1" i="1" dirty="0" err="1" smtClean="0"/>
              <a:t>t</a:t>
            </a:r>
            <a:r>
              <a:rPr lang="en-US" altLang="en-US" sz="2000" b="1" i="1" baseline="-25000" dirty="0" err="1" smtClean="0"/>
              <a:t>f</a:t>
            </a:r>
            <a:r>
              <a:rPr lang="en-US" altLang="en-US" sz="2000" b="1" dirty="0" smtClean="0"/>
              <a:t>)</a:t>
            </a:r>
            <a:endParaRPr lang="en-US" altLang="zh-CN" sz="2000" b="1" dirty="0" smtClean="0"/>
          </a:p>
        </p:txBody>
      </p:sp>
      <p:sp>
        <p:nvSpPr>
          <p:cNvPr id="1029" name="Rectangle 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aphicFrame>
        <p:nvGraphicFramePr>
          <p:cNvPr id="1026" name="Object 7"/>
          <p:cNvGraphicFramePr>
            <a:graphicFrameLocks noChangeAspect="1"/>
          </p:cNvGraphicFramePr>
          <p:nvPr>
            <p:extLst>
              <p:ext uri="{D42A27DB-BD31-4B8C-83A1-F6EECF244321}">
                <p14:modId xmlns:p14="http://schemas.microsoft.com/office/powerpoint/2010/main" val="4133064024"/>
              </p:ext>
            </p:extLst>
          </p:nvPr>
        </p:nvGraphicFramePr>
        <p:xfrm>
          <a:off x="1828800" y="2744955"/>
          <a:ext cx="1678193" cy="2057400"/>
        </p:xfrm>
        <a:graphic>
          <a:graphicData uri="http://schemas.openxmlformats.org/presentationml/2006/ole">
            <mc:AlternateContent xmlns:mc="http://schemas.openxmlformats.org/markup-compatibility/2006">
              <mc:Choice xmlns:v="urn:schemas-microsoft-com:vml" Requires="v">
                <p:oleObj spid="_x0000_s227348" r:id="rId3" imgW="952500" imgH="1155700" progId="Equation.DSMT4">
                  <p:embed/>
                </p:oleObj>
              </mc:Choice>
              <mc:Fallback>
                <p:oleObj r:id="rId3" imgW="952500" imgH="11557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2744955"/>
                        <a:ext cx="1678193" cy="2057400"/>
                      </a:xfrm>
                      <a:prstGeom prst="rect">
                        <a:avLst/>
                      </a:prstGeom>
                      <a:noFill/>
                    </p:spPr>
                  </p:pic>
                </p:oleObj>
              </mc:Fallback>
            </mc:AlternateContent>
          </a:graphicData>
        </a:graphic>
      </p:graphicFrame>
      <p:sp>
        <p:nvSpPr>
          <p:cNvPr id="1030" name="TextBox 9"/>
          <p:cNvSpPr txBox="1">
            <a:spLocks noChangeArrowheads="1"/>
          </p:cNvSpPr>
          <p:nvPr/>
        </p:nvSpPr>
        <p:spPr bwMode="auto">
          <a:xfrm>
            <a:off x="865568" y="4914037"/>
            <a:ext cx="3858749"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t>Where, </a:t>
            </a:r>
          </a:p>
          <a:p>
            <a:pPr eaLnBrk="1" hangingPunct="1"/>
            <a:r>
              <a:rPr lang="en-US" altLang="en-US" i="1" dirty="0" err="1"/>
              <a:t>C</a:t>
            </a:r>
            <a:r>
              <a:rPr lang="en-US" altLang="en-US" i="1" baseline="-25000" dirty="0" err="1"/>
              <a:t>pce</a:t>
            </a:r>
            <a:r>
              <a:rPr lang="en-US" altLang="en-US" dirty="0"/>
              <a:t> 	= lane capacity (pc/</a:t>
            </a:r>
            <a:r>
              <a:rPr lang="en-US" altLang="en-US" dirty="0" err="1"/>
              <a:t>hr</a:t>
            </a:r>
            <a:r>
              <a:rPr lang="en-US" altLang="en-US" dirty="0"/>
              <a:t>)</a:t>
            </a:r>
          </a:p>
          <a:p>
            <a:pPr eaLnBrk="1" hangingPunct="1"/>
            <a:r>
              <a:rPr lang="en-US" altLang="en-US" dirty="0"/>
              <a:t> </a:t>
            </a:r>
            <a:r>
              <a:rPr lang="en-US" altLang="en-US" i="1" dirty="0" err="1"/>
              <a:t>v</a:t>
            </a:r>
            <a:r>
              <a:rPr lang="en-US" altLang="en-US" i="1" baseline="-25000" dirty="0" err="1"/>
              <a:t>c</a:t>
            </a:r>
            <a:r>
              <a:rPr lang="en-US" altLang="en-US" dirty="0"/>
              <a:t> 	= conflicting flow (pc/</a:t>
            </a:r>
            <a:r>
              <a:rPr lang="en-US" altLang="en-US" dirty="0" err="1"/>
              <a:t>hr</a:t>
            </a:r>
            <a:r>
              <a:rPr lang="en-US" altLang="en-US" dirty="0"/>
              <a:t>),</a:t>
            </a:r>
          </a:p>
          <a:p>
            <a:pPr eaLnBrk="1" hangingPunct="1"/>
            <a:r>
              <a:rPr lang="en-US" altLang="en-US" dirty="0"/>
              <a:t> </a:t>
            </a:r>
            <a:r>
              <a:rPr lang="en-US" altLang="en-US" i="1" dirty="0" err="1"/>
              <a:t>t</a:t>
            </a:r>
            <a:r>
              <a:rPr lang="en-US" altLang="en-US" i="1" baseline="-25000" dirty="0" err="1"/>
              <a:t>c</a:t>
            </a:r>
            <a:r>
              <a:rPr lang="en-US" altLang="en-US" dirty="0"/>
              <a:t> 	= critical </a:t>
            </a:r>
            <a:r>
              <a:rPr lang="en-US" altLang="en-US" dirty="0" smtClean="0"/>
              <a:t>headway (s</a:t>
            </a:r>
            <a:r>
              <a:rPr lang="en-US" altLang="en-US" dirty="0"/>
              <a:t>), and,</a:t>
            </a:r>
          </a:p>
          <a:p>
            <a:pPr eaLnBrk="1" hangingPunct="1"/>
            <a:r>
              <a:rPr lang="en-US" altLang="en-US" dirty="0"/>
              <a:t> </a:t>
            </a:r>
            <a:r>
              <a:rPr lang="en-US" altLang="en-US" i="1" dirty="0" err="1"/>
              <a:t>t</a:t>
            </a:r>
            <a:r>
              <a:rPr lang="en-US" altLang="en-US" i="1" baseline="-25000" dirty="0" err="1"/>
              <a:t>f</a:t>
            </a:r>
            <a:r>
              <a:rPr lang="en-US" altLang="en-US" dirty="0"/>
              <a:t> 	= follow-up headway (s) .</a:t>
            </a:r>
          </a:p>
          <a:p>
            <a:pPr eaLnBrk="1" hangingPunct="1"/>
            <a:endParaRPr lang="en-US" altLang="en-US" dirty="0"/>
          </a:p>
        </p:txBody>
      </p:sp>
      <p:pic>
        <p:nvPicPr>
          <p:cNvPr id="1031"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7603" y="2421030"/>
            <a:ext cx="4178331" cy="342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a:xfrm>
            <a:off x="134912" y="523745"/>
            <a:ext cx="8839200" cy="619255"/>
          </a:xfrm>
        </p:spPr>
        <p:txBody>
          <a:bodyPr>
            <a:normAutofit/>
          </a:bodyPr>
          <a:lstStyle/>
          <a:p>
            <a:r>
              <a:rPr lang="en-US" sz="2800" dirty="0" smtClean="0"/>
              <a:t>Methodology</a:t>
            </a:r>
            <a:endParaRPr lang="en-US" sz="2800" dirty="0"/>
          </a:p>
        </p:txBody>
      </p:sp>
    </p:spTree>
    <p:extLst>
      <p:ext uri="{BB962C8B-B14F-4D97-AF65-F5344CB8AC3E}">
        <p14:creationId xmlns:p14="http://schemas.microsoft.com/office/powerpoint/2010/main" val="20599453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Content Placeholder 3"/>
          <p:cNvSpPr>
            <a:spLocks noGrp="1"/>
          </p:cNvSpPr>
          <p:nvPr>
            <p:ph sz="half" idx="1"/>
          </p:nvPr>
        </p:nvSpPr>
        <p:spPr>
          <a:xfrm>
            <a:off x="189875" y="1371600"/>
            <a:ext cx="8991600" cy="5105400"/>
          </a:xfrm>
        </p:spPr>
        <p:txBody>
          <a:bodyPr>
            <a:normAutofit/>
          </a:bodyPr>
          <a:lstStyle/>
          <a:p>
            <a:pPr eaLnBrk="1" hangingPunct="1"/>
            <a:r>
              <a:rPr lang="en-US" altLang="en-US" sz="2400" dirty="0" smtClean="0"/>
              <a:t>Numerical Relationship between Capacity &amp; VISSIM Parameters</a:t>
            </a:r>
          </a:p>
          <a:p>
            <a:pPr lvl="1" eaLnBrk="1" hangingPunct="1"/>
            <a:r>
              <a:rPr lang="en-US" altLang="zh-CN" sz="2000" dirty="0" smtClean="0"/>
              <a:t>Solely represented by the Numerical Relationship between</a:t>
            </a:r>
          </a:p>
          <a:p>
            <a:pPr lvl="2" eaLnBrk="1" hangingPunct="1"/>
            <a:r>
              <a:rPr lang="en-US" altLang="zh-CN" sz="2000" b="1" dirty="0" smtClean="0"/>
              <a:t>VISSIM parameter value </a:t>
            </a:r>
            <a:r>
              <a:rPr lang="en-US" altLang="zh-CN" sz="2000" dirty="0" smtClean="0"/>
              <a:t>and</a:t>
            </a:r>
            <a:r>
              <a:rPr lang="en-US" altLang="zh-CN" sz="2000" b="1" dirty="0" smtClean="0"/>
              <a:t> Critical Gap (</a:t>
            </a:r>
            <a:r>
              <a:rPr lang="en-US" altLang="en-US" sz="2000" b="1" i="1" dirty="0" err="1" smtClean="0"/>
              <a:t>t</a:t>
            </a:r>
            <a:r>
              <a:rPr lang="en-US" altLang="en-US" sz="2000" b="1" i="1" baseline="-25000" dirty="0" err="1" smtClean="0"/>
              <a:t>c</a:t>
            </a:r>
            <a:r>
              <a:rPr lang="en-US" altLang="zh-CN" sz="2000" b="1" dirty="0" smtClean="0"/>
              <a:t>) </a:t>
            </a:r>
          </a:p>
          <a:p>
            <a:pPr lvl="2" eaLnBrk="1" hangingPunct="1">
              <a:buFont typeface="Courier New" panose="02070309020205020404" pitchFamily="49" charset="0"/>
              <a:buNone/>
            </a:pPr>
            <a:r>
              <a:rPr lang="en-US" altLang="en-US" sz="2000" b="1" i="1" dirty="0" smtClean="0"/>
              <a:t>     </a:t>
            </a:r>
            <a:r>
              <a:rPr lang="en-US" altLang="en-US" sz="2000" i="1" dirty="0" err="1" smtClean="0"/>
              <a:t>t</a:t>
            </a:r>
            <a:r>
              <a:rPr lang="en-US" altLang="en-US" sz="2000" i="1" baseline="-25000" dirty="0" err="1" smtClean="0"/>
              <a:t>c</a:t>
            </a:r>
            <a:r>
              <a:rPr lang="en-US" altLang="en-US" sz="2000" i="1" baseline="-25000" dirty="0" smtClean="0"/>
              <a:t> </a:t>
            </a:r>
            <a:r>
              <a:rPr lang="en-US" altLang="zh-CN" sz="2000" dirty="0" smtClean="0"/>
              <a:t>~ VISSIM parameter</a:t>
            </a:r>
          </a:p>
          <a:p>
            <a:pPr lvl="2" eaLnBrk="1" hangingPunct="1"/>
            <a:r>
              <a:rPr lang="en-US" altLang="zh-CN" sz="2000" b="1" dirty="0" smtClean="0"/>
              <a:t>VISSIM parameter value </a:t>
            </a:r>
            <a:r>
              <a:rPr lang="en-US" altLang="zh-CN" sz="2000" dirty="0" smtClean="0"/>
              <a:t>and</a:t>
            </a:r>
            <a:r>
              <a:rPr lang="en-US" altLang="zh-CN" sz="2000" b="1" dirty="0" smtClean="0"/>
              <a:t> F</a:t>
            </a:r>
            <a:r>
              <a:rPr lang="en-US" altLang="en-US" sz="2000" b="1" dirty="0" smtClean="0"/>
              <a:t>ollow-up Headway (</a:t>
            </a:r>
            <a:r>
              <a:rPr lang="en-US" altLang="en-US" sz="2000" b="1" i="1" dirty="0" err="1" smtClean="0"/>
              <a:t>t</a:t>
            </a:r>
            <a:r>
              <a:rPr lang="en-US" altLang="en-US" sz="2000" b="1" i="1" baseline="-25000" dirty="0" err="1" smtClean="0"/>
              <a:t>f</a:t>
            </a:r>
            <a:r>
              <a:rPr lang="en-US" altLang="en-US" sz="2000" b="1" dirty="0" smtClean="0"/>
              <a:t>)</a:t>
            </a:r>
          </a:p>
          <a:p>
            <a:pPr lvl="2" eaLnBrk="1" hangingPunct="1">
              <a:buFont typeface="Courier New" panose="02070309020205020404" pitchFamily="49" charset="0"/>
              <a:buNone/>
            </a:pPr>
            <a:r>
              <a:rPr lang="en-US" altLang="en-US" sz="2000" b="1" i="1" dirty="0" smtClean="0"/>
              <a:t>     </a:t>
            </a:r>
            <a:r>
              <a:rPr lang="en-US" altLang="en-US" sz="2000" i="1" dirty="0" err="1" smtClean="0"/>
              <a:t>t</a:t>
            </a:r>
            <a:r>
              <a:rPr lang="en-US" altLang="en-US" sz="2000" i="1" baseline="-25000" dirty="0" err="1" smtClean="0"/>
              <a:t>f</a:t>
            </a:r>
            <a:r>
              <a:rPr lang="en-US" altLang="en-US" sz="2000" i="1" baseline="-25000" dirty="0" smtClean="0"/>
              <a:t> </a:t>
            </a:r>
            <a:r>
              <a:rPr lang="en-US" altLang="zh-CN" sz="2000" dirty="0" smtClean="0"/>
              <a:t>~ VISSIM parameter</a:t>
            </a:r>
          </a:p>
          <a:p>
            <a:pPr lvl="2" eaLnBrk="1" hangingPunct="1">
              <a:buFont typeface="Courier New" panose="02070309020205020404" pitchFamily="49" charset="0"/>
              <a:buNone/>
            </a:pPr>
            <a:endParaRPr lang="en-US" altLang="zh-CN" sz="2000" dirty="0" smtClean="0"/>
          </a:p>
          <a:p>
            <a:pPr lvl="1" eaLnBrk="1" hangingPunct="1"/>
            <a:r>
              <a:rPr lang="en-US" altLang="zh-CN" sz="2000" dirty="0" smtClean="0"/>
              <a:t>Method: Quantification of VISSIM parameter’s impact on capacity is simply quantifying both of the above relationships.</a:t>
            </a:r>
          </a:p>
          <a:p>
            <a:endParaRPr lang="en-US" altLang="zh-CN" sz="2400" dirty="0" smtClean="0"/>
          </a:p>
          <a:p>
            <a:r>
              <a:rPr lang="en-US" altLang="zh-CN" sz="2400" i="1" dirty="0" err="1" smtClean="0"/>
              <a:t>t</a:t>
            </a:r>
            <a:r>
              <a:rPr lang="en-US" altLang="zh-CN" sz="2400" i="1" baseline="-25000" dirty="0" err="1" smtClean="0"/>
              <a:t>c</a:t>
            </a:r>
            <a:r>
              <a:rPr lang="en-US" altLang="zh-CN" sz="2400" dirty="0" smtClean="0"/>
              <a:t> and </a:t>
            </a:r>
            <a:r>
              <a:rPr lang="en-US" altLang="zh-CN" sz="2400" i="1" dirty="0" err="1" smtClean="0"/>
              <a:t>t</a:t>
            </a:r>
            <a:r>
              <a:rPr lang="en-US" altLang="zh-CN" sz="2400" i="1" baseline="-25000" dirty="0" err="1" smtClean="0"/>
              <a:t>f</a:t>
            </a:r>
            <a:r>
              <a:rPr lang="en-US" altLang="zh-CN" sz="2400" dirty="0" smtClean="0"/>
              <a:t> serve as the surrogate of roundabout capacity.</a:t>
            </a:r>
          </a:p>
          <a:p>
            <a:pPr lvl="2" eaLnBrk="1" hangingPunct="1">
              <a:buFont typeface="Courier New" panose="02070309020205020404" pitchFamily="49" charset="0"/>
              <a:buNone/>
            </a:pPr>
            <a:endParaRPr lang="en-US" altLang="en-US" b="1" dirty="0" smtClean="0"/>
          </a:p>
          <a:p>
            <a:pPr lvl="2" eaLnBrk="1" hangingPunct="1">
              <a:buFont typeface="Courier New" panose="02070309020205020404" pitchFamily="49" charset="0"/>
              <a:buNone/>
            </a:pPr>
            <a:endParaRPr lang="en-US" altLang="zh-CN" dirty="0" smtClean="0"/>
          </a:p>
        </p:txBody>
      </p:sp>
      <p:sp>
        <p:nvSpPr>
          <p:cNvPr id="24580" name="Rectangle 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 name="Title 1"/>
          <p:cNvSpPr>
            <a:spLocks noGrp="1"/>
          </p:cNvSpPr>
          <p:nvPr>
            <p:ph type="title"/>
          </p:nvPr>
        </p:nvSpPr>
        <p:spPr>
          <a:xfrm>
            <a:off x="134912" y="523745"/>
            <a:ext cx="8839200" cy="619255"/>
          </a:xfrm>
        </p:spPr>
        <p:txBody>
          <a:bodyPr>
            <a:normAutofit/>
          </a:bodyPr>
          <a:lstStyle/>
          <a:p>
            <a:r>
              <a:rPr lang="en-US" sz="2800" dirty="0" smtClean="0"/>
              <a:t>Methodology</a:t>
            </a:r>
            <a:endParaRPr lang="en-US" sz="2800" dirty="0"/>
          </a:p>
        </p:txBody>
      </p:sp>
    </p:spTree>
    <p:extLst>
      <p:ext uri="{BB962C8B-B14F-4D97-AF65-F5344CB8AC3E}">
        <p14:creationId xmlns:p14="http://schemas.microsoft.com/office/powerpoint/2010/main" val="8591603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Content Placeholder 3"/>
          <p:cNvSpPr>
            <a:spLocks noGrp="1"/>
          </p:cNvSpPr>
          <p:nvPr>
            <p:ph sz="half" idx="1"/>
          </p:nvPr>
        </p:nvSpPr>
        <p:spPr>
          <a:xfrm>
            <a:off x="-42472" y="983858"/>
            <a:ext cx="8991600" cy="5133974"/>
          </a:xfrm>
        </p:spPr>
        <p:txBody>
          <a:bodyPr/>
          <a:lstStyle/>
          <a:p>
            <a:pPr eaLnBrk="1" hangingPunct="1"/>
            <a:r>
              <a:rPr lang="en-US" altLang="en-US" sz="2400" dirty="0" smtClean="0"/>
              <a:t>Field Data Collection</a:t>
            </a:r>
          </a:p>
          <a:p>
            <a:pPr lvl="1" eaLnBrk="1" hangingPunct="1"/>
            <a:r>
              <a:rPr lang="en-US" altLang="en-US" dirty="0" smtClean="0"/>
              <a:t>Capacity Data                                                       Gap Acceptance Data</a:t>
            </a:r>
          </a:p>
          <a:p>
            <a:pPr lvl="1" eaLnBrk="1" hangingPunct="1"/>
            <a:r>
              <a:rPr lang="en-US" altLang="en-US" dirty="0" smtClean="0"/>
              <a:t>                                                            </a:t>
            </a:r>
            <a:r>
              <a:rPr lang="en-US" altLang="en-US" sz="1600" dirty="0" smtClean="0"/>
              <a:t>(    (Obtained using Maximum Likelihood Method)</a:t>
            </a:r>
          </a:p>
          <a:p>
            <a:pPr lvl="2" eaLnBrk="1" hangingPunct="1"/>
            <a:endParaRPr lang="en-US" altLang="en-US" dirty="0" smtClean="0"/>
          </a:p>
          <a:p>
            <a:pPr lvl="1" eaLnBrk="1" hangingPunct="1"/>
            <a:endParaRPr lang="en-US" altLang="en-US" dirty="0" smtClean="0"/>
          </a:p>
          <a:p>
            <a:pPr lvl="1" eaLnBrk="1" hangingPunct="1"/>
            <a:endParaRPr lang="en-US" altLang="en-US" dirty="0" smtClean="0"/>
          </a:p>
          <a:p>
            <a:pPr lvl="1" eaLnBrk="1" hangingPunct="1"/>
            <a:endParaRPr lang="en-US" altLang="en-US" dirty="0" smtClean="0"/>
          </a:p>
          <a:p>
            <a:pPr lvl="1" eaLnBrk="1" hangingPunct="1"/>
            <a:endParaRPr lang="en-US" altLang="en-US" dirty="0" smtClean="0"/>
          </a:p>
          <a:p>
            <a:pPr lvl="1" eaLnBrk="1" hangingPunct="1"/>
            <a:r>
              <a:rPr lang="en-US" altLang="en-US" dirty="0" smtClean="0"/>
              <a:t>Speed Data </a:t>
            </a:r>
          </a:p>
          <a:p>
            <a:pPr lvl="1" eaLnBrk="1" hangingPunct="1"/>
            <a:endParaRPr lang="en-US" altLang="en-US" dirty="0" smtClean="0"/>
          </a:p>
        </p:txBody>
      </p:sp>
      <p:pic>
        <p:nvPicPr>
          <p:cNvPr id="2054"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383" y="1799585"/>
            <a:ext cx="43656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9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209800"/>
            <a:ext cx="3871913" cy="11715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050" name="Object 12"/>
          <p:cNvGraphicFramePr>
            <a:graphicFrameLocks noChangeAspect="1"/>
          </p:cNvGraphicFramePr>
          <p:nvPr>
            <p:extLst>
              <p:ext uri="{D42A27DB-BD31-4B8C-83A1-F6EECF244321}">
                <p14:modId xmlns:p14="http://schemas.microsoft.com/office/powerpoint/2010/main" val="532008464"/>
              </p:ext>
            </p:extLst>
          </p:nvPr>
        </p:nvGraphicFramePr>
        <p:xfrm>
          <a:off x="271686" y="4171907"/>
          <a:ext cx="4861715" cy="2381293"/>
        </p:xfrm>
        <a:graphic>
          <a:graphicData uri="http://schemas.openxmlformats.org/presentationml/2006/ole">
            <mc:AlternateContent xmlns:mc="http://schemas.openxmlformats.org/markup-compatibility/2006">
              <mc:Choice xmlns:v="urn:schemas-microsoft-com:vml" Requires="v">
                <p:oleObj spid="_x0000_s228390" name="Bitmap Image" r:id="rId5" imgW="8628571" imgH="5630061" progId="PBrush">
                  <p:embed/>
                </p:oleObj>
              </mc:Choice>
              <mc:Fallback>
                <p:oleObj name="Bitmap Image" r:id="rId5" imgW="8628571" imgH="5630061" progId="PBrush">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1686" y="4171907"/>
                        <a:ext cx="4861715" cy="2381293"/>
                      </a:xfrm>
                      <a:prstGeom prst="rect">
                        <a:avLst/>
                      </a:prstGeom>
                      <a:noFill/>
                      <a:ln w="9525">
                        <a:solidFill>
                          <a:schemeClr val="tx1"/>
                        </a:solidFill>
                        <a:miter lim="800000"/>
                        <a:headEnd/>
                        <a:tailEnd/>
                      </a:ln>
                    </p:spPr>
                  </p:pic>
                </p:oleObj>
              </mc:Fallback>
            </mc:AlternateContent>
          </a:graphicData>
        </a:graphic>
      </p:graphicFrame>
      <p:sp>
        <p:nvSpPr>
          <p:cNvPr id="2056" name="Rectangle 1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aphicFrame>
        <p:nvGraphicFramePr>
          <p:cNvPr id="2051" name="Object 13"/>
          <p:cNvGraphicFramePr>
            <a:graphicFrameLocks noChangeAspect="1"/>
          </p:cNvGraphicFramePr>
          <p:nvPr>
            <p:extLst>
              <p:ext uri="{D42A27DB-BD31-4B8C-83A1-F6EECF244321}">
                <p14:modId xmlns:p14="http://schemas.microsoft.com/office/powerpoint/2010/main" val="177256523"/>
              </p:ext>
            </p:extLst>
          </p:nvPr>
        </p:nvGraphicFramePr>
        <p:xfrm>
          <a:off x="5447559" y="3810000"/>
          <a:ext cx="3023999" cy="2057400"/>
        </p:xfrm>
        <a:graphic>
          <a:graphicData uri="http://schemas.openxmlformats.org/presentationml/2006/ole">
            <mc:AlternateContent xmlns:mc="http://schemas.openxmlformats.org/markup-compatibility/2006">
              <mc:Choice xmlns:v="urn:schemas-microsoft-com:vml" Requires="v">
                <p:oleObj spid="_x0000_s228391" name="Bitmap Image" r:id="rId7" imgW="4915586" imgH="3343742" progId="Paint.Picture">
                  <p:embed/>
                </p:oleObj>
              </mc:Choice>
              <mc:Fallback>
                <p:oleObj name="Bitmap Image" r:id="rId7" imgW="4915586" imgH="3343742" progId="Paint.Picture">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47559" y="3810000"/>
                        <a:ext cx="3023999" cy="2057400"/>
                      </a:xfrm>
                      <a:prstGeom prst="rect">
                        <a:avLst/>
                      </a:prstGeom>
                      <a:noFill/>
                    </p:spPr>
                  </p:pic>
                </p:oleObj>
              </mc:Fallback>
            </mc:AlternateContent>
          </a:graphicData>
        </a:graphic>
      </p:graphicFrame>
      <p:sp>
        <p:nvSpPr>
          <p:cNvPr id="9" name="Title 1"/>
          <p:cNvSpPr>
            <a:spLocks noGrp="1"/>
          </p:cNvSpPr>
          <p:nvPr>
            <p:ph type="title"/>
          </p:nvPr>
        </p:nvSpPr>
        <p:spPr>
          <a:xfrm>
            <a:off x="33728" y="365852"/>
            <a:ext cx="8839200" cy="619255"/>
          </a:xfrm>
        </p:spPr>
        <p:txBody>
          <a:bodyPr>
            <a:normAutofit/>
          </a:bodyPr>
          <a:lstStyle/>
          <a:p>
            <a:r>
              <a:rPr lang="en-US" sz="2800" dirty="0" smtClean="0"/>
              <a:t>Methodology</a:t>
            </a:r>
            <a:endParaRPr lang="en-US" sz="2800" dirty="0"/>
          </a:p>
        </p:txBody>
      </p:sp>
    </p:spTree>
    <p:extLst>
      <p:ext uri="{BB962C8B-B14F-4D97-AF65-F5344CB8AC3E}">
        <p14:creationId xmlns:p14="http://schemas.microsoft.com/office/powerpoint/2010/main" val="23638390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ontent Placeholder 3"/>
          <p:cNvSpPr>
            <a:spLocks noGrp="1"/>
          </p:cNvSpPr>
          <p:nvPr>
            <p:ph sz="half" idx="1"/>
          </p:nvPr>
        </p:nvSpPr>
        <p:spPr>
          <a:xfrm>
            <a:off x="0" y="1066800"/>
            <a:ext cx="8991600" cy="5181600"/>
          </a:xfrm>
        </p:spPr>
        <p:txBody>
          <a:bodyPr/>
          <a:lstStyle/>
          <a:p>
            <a:pPr eaLnBrk="1" hangingPunct="1"/>
            <a:r>
              <a:rPr lang="en-US" altLang="en-US" sz="2400" dirty="0" smtClean="0"/>
              <a:t>Estimate </a:t>
            </a:r>
            <a:r>
              <a:rPr lang="en-US" altLang="en-US" sz="2400" i="1" dirty="0" err="1" smtClean="0"/>
              <a:t>t</a:t>
            </a:r>
            <a:r>
              <a:rPr lang="en-US" altLang="en-US" sz="2400" i="1" baseline="-25000" dirty="0" err="1" smtClean="0"/>
              <a:t>c</a:t>
            </a:r>
            <a:r>
              <a:rPr lang="en-US" altLang="en-US" sz="2400" dirty="0" smtClean="0"/>
              <a:t> and </a:t>
            </a:r>
            <a:r>
              <a:rPr lang="en-US" altLang="en-US" sz="2400" i="1" dirty="0" err="1" smtClean="0"/>
              <a:t>t</a:t>
            </a:r>
            <a:r>
              <a:rPr lang="en-US" altLang="en-US" sz="2400" i="1" baseline="-25000" dirty="0" err="1" smtClean="0"/>
              <a:t>f</a:t>
            </a:r>
            <a:r>
              <a:rPr lang="en-US" altLang="en-US" sz="2400" i="1" baseline="-25000" dirty="0" smtClean="0"/>
              <a:t> </a:t>
            </a:r>
            <a:r>
              <a:rPr lang="en-US" altLang="en-US" sz="2400" i="1" dirty="0" smtClean="0"/>
              <a:t>in VISSIM</a:t>
            </a:r>
            <a:endParaRPr lang="en-US" altLang="en-US" sz="2400" dirty="0" smtClean="0"/>
          </a:p>
          <a:p>
            <a:pPr lvl="1" eaLnBrk="1" hangingPunct="1"/>
            <a:r>
              <a:rPr lang="en-US" altLang="en-US" sz="2000" dirty="0" smtClean="0"/>
              <a:t>Set up data collection points</a:t>
            </a:r>
          </a:p>
          <a:p>
            <a:pPr lvl="1" eaLnBrk="1" hangingPunct="1"/>
            <a:r>
              <a:rPr lang="en-US" altLang="en-US" sz="2000" dirty="0" smtClean="0"/>
              <a:t>Based on accepted gap and maximum rejected gap</a:t>
            </a:r>
          </a:p>
          <a:p>
            <a:pPr lvl="1" eaLnBrk="1" hangingPunct="1"/>
            <a:r>
              <a:rPr lang="en-US" altLang="en-US" sz="2000" dirty="0" smtClean="0"/>
              <a:t>Same standard method used for </a:t>
            </a:r>
          </a:p>
          <a:p>
            <a:pPr lvl="1" eaLnBrk="1" hangingPunct="1">
              <a:buFont typeface="Arial" panose="020B0604020202020204" pitchFamily="34" charset="0"/>
              <a:buNone/>
            </a:pPr>
            <a:r>
              <a:rPr lang="en-US" altLang="en-US" sz="2000" dirty="0" smtClean="0"/>
              <a:t>     field data </a:t>
            </a:r>
          </a:p>
          <a:p>
            <a:pPr lvl="1" eaLnBrk="1" hangingPunct="1">
              <a:buFont typeface="Arial" panose="020B0604020202020204" pitchFamily="34" charset="0"/>
              <a:buNone/>
            </a:pPr>
            <a:r>
              <a:rPr lang="en-US" altLang="en-US" sz="2000" dirty="0" smtClean="0"/>
              <a:t>     (Maximum Likelihood Method)</a:t>
            </a:r>
          </a:p>
          <a:p>
            <a:pPr lvl="1" eaLnBrk="1" hangingPunct="1"/>
            <a:endParaRPr lang="en-US" altLang="en-US" dirty="0" smtClean="0"/>
          </a:p>
          <a:p>
            <a:pPr lvl="1" eaLnBrk="1" hangingPunct="1">
              <a:buFont typeface="Arial" panose="020B0604020202020204" pitchFamily="34" charset="0"/>
              <a:buNone/>
            </a:pPr>
            <a:endParaRPr lang="en-US" altLang="en-US" dirty="0" smtClean="0"/>
          </a:p>
        </p:txBody>
      </p:sp>
      <p:sp>
        <p:nvSpPr>
          <p:cNvPr id="25604" name="Rectangle 1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pic>
        <p:nvPicPr>
          <p:cNvPr id="2560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2514600"/>
            <a:ext cx="352425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134912" y="523745"/>
            <a:ext cx="8839200" cy="619255"/>
          </a:xfrm>
        </p:spPr>
        <p:txBody>
          <a:bodyPr>
            <a:normAutofit/>
          </a:bodyPr>
          <a:lstStyle/>
          <a:p>
            <a:r>
              <a:rPr lang="en-US" sz="2800" dirty="0" smtClean="0"/>
              <a:t>Methodology</a:t>
            </a:r>
            <a:endParaRPr lang="en-US" sz="2800" dirty="0"/>
          </a:p>
        </p:txBody>
      </p:sp>
    </p:spTree>
    <p:extLst>
      <p:ext uri="{BB962C8B-B14F-4D97-AF65-F5344CB8AC3E}">
        <p14:creationId xmlns:p14="http://schemas.microsoft.com/office/powerpoint/2010/main" val="58276814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ontent Placeholder 3"/>
          <p:cNvSpPr>
            <a:spLocks noGrp="1"/>
          </p:cNvSpPr>
          <p:nvPr>
            <p:ph sz="half" idx="1"/>
          </p:nvPr>
        </p:nvSpPr>
        <p:spPr>
          <a:xfrm>
            <a:off x="19987" y="1140502"/>
            <a:ext cx="8991600" cy="4953000"/>
          </a:xfrm>
        </p:spPr>
        <p:txBody>
          <a:bodyPr/>
          <a:lstStyle/>
          <a:p>
            <a:pPr eaLnBrk="1" hangingPunct="1"/>
            <a:r>
              <a:rPr lang="en-US" altLang="en-US" dirty="0" smtClean="0"/>
              <a:t>What VISSIM Parameters Should Be</a:t>
            </a:r>
          </a:p>
          <a:p>
            <a:pPr eaLnBrk="1" hangingPunct="1">
              <a:buFont typeface="Wingdings" panose="05000000000000000000" pitchFamily="2" charset="2"/>
              <a:buNone/>
            </a:pPr>
            <a:r>
              <a:rPr lang="en-US" altLang="en-US" dirty="0" smtClean="0"/>
              <a:t>    Included in the Calibration Process?</a:t>
            </a:r>
          </a:p>
          <a:p>
            <a:pPr lvl="1" eaLnBrk="1" hangingPunct="1"/>
            <a:r>
              <a:rPr lang="en-US" altLang="en-US" dirty="0" smtClean="0"/>
              <a:t>Priority Rules (PR) </a:t>
            </a:r>
          </a:p>
          <a:p>
            <a:pPr lvl="2" eaLnBrk="1" hangingPunct="1"/>
            <a:r>
              <a:rPr lang="en-US" altLang="en-US" dirty="0" smtClean="0"/>
              <a:t>Minimum gap</a:t>
            </a:r>
          </a:p>
          <a:p>
            <a:pPr lvl="1" eaLnBrk="1" hangingPunct="1"/>
            <a:r>
              <a:rPr lang="en-US" altLang="en-US" dirty="0" smtClean="0"/>
              <a:t>Conflict Areas (CA)</a:t>
            </a:r>
          </a:p>
          <a:p>
            <a:pPr lvl="1" eaLnBrk="1" hangingPunct="1"/>
            <a:r>
              <a:rPr lang="en-US" altLang="en-US" dirty="0" smtClean="0"/>
              <a:t>Reduced Speed Areas (RSA) </a:t>
            </a:r>
          </a:p>
          <a:p>
            <a:pPr lvl="2" eaLnBrk="1" hangingPunct="1"/>
            <a:r>
              <a:rPr lang="en-US" altLang="en-US" dirty="0" smtClean="0"/>
              <a:t>Speed distribution</a:t>
            </a:r>
          </a:p>
          <a:p>
            <a:pPr lvl="2" eaLnBrk="1" hangingPunct="1"/>
            <a:r>
              <a:rPr lang="en-US" altLang="en-US" dirty="0" smtClean="0"/>
              <a:t>Deceleration rate</a:t>
            </a:r>
          </a:p>
          <a:p>
            <a:pPr lvl="1" eaLnBrk="1" hangingPunct="1"/>
            <a:r>
              <a:rPr lang="en-US" altLang="en-US" dirty="0" err="1" smtClean="0"/>
              <a:t>Wiedemann</a:t>
            </a:r>
            <a:r>
              <a:rPr lang="en-US" altLang="en-US" dirty="0" smtClean="0"/>
              <a:t> 74 Car Following Model</a:t>
            </a:r>
          </a:p>
          <a:p>
            <a:pPr lvl="2" eaLnBrk="1" hangingPunct="1"/>
            <a:r>
              <a:rPr lang="en-US" altLang="en-US" dirty="0" smtClean="0"/>
              <a:t>Additive </a:t>
            </a:r>
          </a:p>
          <a:p>
            <a:pPr lvl="2" eaLnBrk="1" hangingPunct="1"/>
            <a:r>
              <a:rPr lang="en-US" altLang="en-US" dirty="0" smtClean="0"/>
              <a:t>Multiplicative</a:t>
            </a:r>
          </a:p>
          <a:p>
            <a:pPr lvl="1" eaLnBrk="1" hangingPunct="1"/>
            <a:endParaRPr lang="en-US" altLang="en-US" dirty="0" smtClean="0"/>
          </a:p>
          <a:p>
            <a:pPr lvl="1" eaLnBrk="1" hangingPunct="1"/>
            <a:endParaRPr lang="en-US" altLang="en-US" dirty="0" smtClean="0"/>
          </a:p>
          <a:p>
            <a:pPr eaLnBrk="1" hangingPunct="1"/>
            <a:endParaRPr lang="en-US" altLang="en-US" dirty="0" smtClean="0"/>
          </a:p>
          <a:p>
            <a:pPr eaLnBrk="1" hangingPunct="1"/>
            <a:endParaRPr lang="en-US" altLang="en-US" dirty="0" smtClean="0"/>
          </a:p>
        </p:txBody>
      </p:sp>
      <p:pic>
        <p:nvPicPr>
          <p:cNvPr id="2662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762000"/>
            <a:ext cx="2895600" cy="264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2819400"/>
            <a:ext cx="3124200"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4181475"/>
            <a:ext cx="2743200"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134912" y="523745"/>
            <a:ext cx="8839200" cy="619255"/>
          </a:xfrm>
        </p:spPr>
        <p:txBody>
          <a:bodyPr>
            <a:normAutofit/>
          </a:bodyPr>
          <a:lstStyle/>
          <a:p>
            <a:r>
              <a:rPr lang="en-US" sz="2800" dirty="0" smtClean="0"/>
              <a:t>Analysis</a:t>
            </a:r>
            <a:endParaRPr lang="en-US" sz="2800" dirty="0"/>
          </a:p>
        </p:txBody>
      </p:sp>
    </p:spTree>
    <p:extLst>
      <p:ext uri="{BB962C8B-B14F-4D97-AF65-F5344CB8AC3E}">
        <p14:creationId xmlns:p14="http://schemas.microsoft.com/office/powerpoint/2010/main" val="55360568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3"/>
          <p:cNvSpPr>
            <a:spLocks noGrp="1"/>
          </p:cNvSpPr>
          <p:nvPr>
            <p:ph sz="half" idx="1"/>
          </p:nvPr>
        </p:nvSpPr>
        <p:spPr>
          <a:xfrm>
            <a:off x="76200" y="1066800"/>
            <a:ext cx="8991600" cy="5791200"/>
          </a:xfrm>
        </p:spPr>
        <p:txBody>
          <a:bodyPr>
            <a:normAutofit/>
          </a:bodyPr>
          <a:lstStyle/>
          <a:p>
            <a:pPr eaLnBrk="1" hangingPunct="1"/>
            <a:r>
              <a:rPr lang="en-US" altLang="en-US" dirty="0" smtClean="0"/>
              <a:t>Results on Priority Rule (PR) vs. Conflict Area (CA)</a:t>
            </a:r>
          </a:p>
          <a:p>
            <a:pPr eaLnBrk="1" hangingPunct="1"/>
            <a:endParaRPr lang="en-US" altLang="en-US" dirty="0" smtClean="0"/>
          </a:p>
          <a:p>
            <a:pPr eaLnBrk="1" hangingPunct="1"/>
            <a:endParaRPr lang="en-US" altLang="en-US" dirty="0" smtClean="0"/>
          </a:p>
          <a:p>
            <a:pPr eaLnBrk="1" hangingPunct="1"/>
            <a:endParaRPr lang="en-US" altLang="en-US" dirty="0" smtClean="0"/>
          </a:p>
          <a:p>
            <a:pPr eaLnBrk="1" hangingPunct="1"/>
            <a:endParaRPr lang="en-US" altLang="en-US" dirty="0" smtClean="0"/>
          </a:p>
          <a:p>
            <a:pPr eaLnBrk="1" hangingPunct="1"/>
            <a:endParaRPr lang="en-US" altLang="en-US" dirty="0" smtClean="0"/>
          </a:p>
          <a:p>
            <a:pPr eaLnBrk="1" hangingPunct="1"/>
            <a:endParaRPr lang="en-US" altLang="en-US" dirty="0" smtClean="0"/>
          </a:p>
          <a:p>
            <a:pPr lvl="1" eaLnBrk="1" hangingPunct="1"/>
            <a:endParaRPr lang="en-US" altLang="en-US" dirty="0" smtClean="0"/>
          </a:p>
          <a:p>
            <a:pPr lvl="1" eaLnBrk="1" hangingPunct="1"/>
            <a:endParaRPr lang="en-US" altLang="en-US" dirty="0"/>
          </a:p>
          <a:p>
            <a:pPr lvl="1" eaLnBrk="1" hangingPunct="1"/>
            <a:endParaRPr lang="en-US" altLang="en-US" dirty="0" smtClean="0"/>
          </a:p>
          <a:p>
            <a:pPr lvl="1" eaLnBrk="1" hangingPunct="1"/>
            <a:endParaRPr lang="en-US" altLang="en-US" dirty="0"/>
          </a:p>
          <a:p>
            <a:pPr lvl="1" eaLnBrk="1" hangingPunct="1"/>
            <a:endParaRPr lang="en-US" altLang="en-US" dirty="0" smtClean="0"/>
          </a:p>
          <a:p>
            <a:pPr lvl="1" eaLnBrk="1" hangingPunct="1"/>
            <a:endParaRPr lang="en-US" altLang="en-US" dirty="0"/>
          </a:p>
          <a:p>
            <a:pPr lvl="1" eaLnBrk="1" hangingPunct="1"/>
            <a:r>
              <a:rPr lang="en-US" altLang="en-US" sz="2000" dirty="0" smtClean="0"/>
              <a:t>The consistency and repeatability under PRs concurs with the field-observed normally distributed accepted and rejected gaps.</a:t>
            </a:r>
          </a:p>
          <a:p>
            <a:pPr lvl="1" eaLnBrk="1" hangingPunct="1"/>
            <a:r>
              <a:rPr lang="en-US" altLang="en-US" sz="2000" dirty="0" smtClean="0"/>
              <a:t>PR produced more realistic and consistent gap acceptance behavior.</a:t>
            </a:r>
          </a:p>
          <a:p>
            <a:pPr lvl="1" eaLnBrk="1" hangingPunct="1"/>
            <a:endParaRPr lang="en-US" altLang="en-US" dirty="0" smtClean="0"/>
          </a:p>
          <a:p>
            <a:pPr lvl="1" eaLnBrk="1" hangingPunct="1"/>
            <a:endParaRPr lang="en-US" altLang="en-US" dirty="0" smtClean="0"/>
          </a:p>
          <a:p>
            <a:pPr eaLnBrk="1" hangingPunct="1"/>
            <a:endParaRPr lang="en-US" altLang="en-US" dirty="0" smtClean="0"/>
          </a:p>
          <a:p>
            <a:pPr eaLnBrk="1" hangingPunct="1"/>
            <a:endParaRPr lang="en-US" altLang="en-US" dirty="0" smtClean="0"/>
          </a:p>
        </p:txBody>
      </p:sp>
      <p:pic>
        <p:nvPicPr>
          <p:cNvPr id="2765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600200"/>
            <a:ext cx="7339832" cy="3660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134912" y="523745"/>
            <a:ext cx="8839200" cy="619255"/>
          </a:xfrm>
        </p:spPr>
        <p:txBody>
          <a:bodyPr>
            <a:normAutofit/>
          </a:bodyPr>
          <a:lstStyle/>
          <a:p>
            <a:r>
              <a:rPr lang="en-US" sz="2800" dirty="0" smtClean="0"/>
              <a:t>Analysis</a:t>
            </a:r>
            <a:endParaRPr lang="en-US" sz="2800" dirty="0"/>
          </a:p>
        </p:txBody>
      </p:sp>
    </p:spTree>
    <p:extLst>
      <p:ext uri="{BB962C8B-B14F-4D97-AF65-F5344CB8AC3E}">
        <p14:creationId xmlns:p14="http://schemas.microsoft.com/office/powerpoint/2010/main" val="20715475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ontent Placeholder 3"/>
          <p:cNvSpPr>
            <a:spLocks noGrp="1"/>
          </p:cNvSpPr>
          <p:nvPr>
            <p:ph sz="half" idx="1"/>
          </p:nvPr>
        </p:nvSpPr>
        <p:spPr>
          <a:xfrm>
            <a:off x="131164" y="1295400"/>
            <a:ext cx="8991600" cy="4724400"/>
          </a:xfrm>
        </p:spPr>
        <p:txBody>
          <a:bodyPr/>
          <a:lstStyle/>
          <a:p>
            <a:pPr eaLnBrk="1" hangingPunct="1"/>
            <a:r>
              <a:rPr lang="en-US" altLang="en-US" dirty="0" smtClean="0"/>
              <a:t>Results on Settings of Reduced Speed Area (RSA) based on Field Data</a:t>
            </a:r>
          </a:p>
          <a:p>
            <a:pPr lvl="1" eaLnBrk="1" hangingPunct="1"/>
            <a:r>
              <a:rPr lang="en-US" altLang="en-US" dirty="0" smtClean="0"/>
              <a:t>Location of RSA, Speed Distribution in RSA, Deceleration Rate for RSA</a:t>
            </a:r>
          </a:p>
          <a:p>
            <a:pPr eaLnBrk="1" hangingPunct="1"/>
            <a:endParaRPr lang="en-US" altLang="en-US" dirty="0" smtClean="0"/>
          </a:p>
          <a:p>
            <a:pPr eaLnBrk="1" hangingPunct="1"/>
            <a:endParaRPr lang="en-US" altLang="en-US" dirty="0" smtClean="0"/>
          </a:p>
          <a:p>
            <a:pPr eaLnBrk="1" hangingPunct="1"/>
            <a:endParaRPr lang="en-US" altLang="en-US" dirty="0" smtClean="0"/>
          </a:p>
          <a:p>
            <a:pPr eaLnBrk="1" hangingPunct="1"/>
            <a:endParaRPr lang="en-US" altLang="en-US" dirty="0" smtClean="0"/>
          </a:p>
          <a:p>
            <a:pPr eaLnBrk="1" hangingPunct="1"/>
            <a:endParaRPr lang="en-US" altLang="en-US" dirty="0" smtClean="0"/>
          </a:p>
          <a:p>
            <a:pPr lvl="1" eaLnBrk="1" hangingPunct="1"/>
            <a:endParaRPr lang="en-US" altLang="en-US" dirty="0" smtClean="0"/>
          </a:p>
          <a:p>
            <a:pPr lvl="1" eaLnBrk="1" hangingPunct="1"/>
            <a:endParaRPr lang="en-US" altLang="en-US" dirty="0" smtClean="0"/>
          </a:p>
          <a:p>
            <a:pPr eaLnBrk="1" hangingPunct="1"/>
            <a:endParaRPr lang="en-US" altLang="en-US" dirty="0" smtClean="0"/>
          </a:p>
          <a:p>
            <a:pPr eaLnBrk="1" hangingPunct="1"/>
            <a:endParaRPr lang="en-US" altLang="en-US" dirty="0" smtClean="0"/>
          </a:p>
        </p:txBody>
      </p:sp>
      <p:pic>
        <p:nvPicPr>
          <p:cNvPr id="28676" name="Picture 1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605" y="2186781"/>
            <a:ext cx="6248400" cy="37004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970" y="2186781"/>
            <a:ext cx="6477000" cy="43132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3249" y="2209800"/>
            <a:ext cx="6553200" cy="4267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 name="Title 1"/>
          <p:cNvSpPr>
            <a:spLocks noGrp="1"/>
          </p:cNvSpPr>
          <p:nvPr>
            <p:ph type="title"/>
          </p:nvPr>
        </p:nvSpPr>
        <p:spPr>
          <a:xfrm>
            <a:off x="134912" y="523745"/>
            <a:ext cx="8839200" cy="619255"/>
          </a:xfrm>
        </p:spPr>
        <p:txBody>
          <a:bodyPr>
            <a:normAutofit/>
          </a:bodyPr>
          <a:lstStyle/>
          <a:p>
            <a:r>
              <a:rPr lang="en-US" sz="2800" dirty="0" smtClean="0"/>
              <a:t>Analysis</a:t>
            </a:r>
            <a:endParaRPr lang="en-US" sz="2800" dirty="0"/>
          </a:p>
        </p:txBody>
      </p:sp>
    </p:spTree>
    <p:extLst>
      <p:ext uri="{BB962C8B-B14F-4D97-AF65-F5344CB8AC3E}">
        <p14:creationId xmlns:p14="http://schemas.microsoft.com/office/powerpoint/2010/main" val="7456429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838200"/>
            <a:ext cx="8839200" cy="1066800"/>
          </a:xfrm>
        </p:spPr>
        <p:txBody>
          <a:bodyPr>
            <a:normAutofit fontScale="90000"/>
          </a:bodyPr>
          <a:lstStyle/>
          <a:p>
            <a:r>
              <a:rPr lang="en-US" sz="3600" dirty="0" smtClean="0"/>
              <a:t>Why Microsimulation?</a:t>
            </a:r>
            <a:r>
              <a:rPr lang="en-US" dirty="0" smtClean="0"/>
              <a:t/>
            </a:r>
            <a:br>
              <a:rPr lang="en-US" dirty="0" smtClean="0"/>
            </a:br>
            <a:endParaRPr lang="en-US" b="1" dirty="0"/>
          </a:p>
        </p:txBody>
      </p:sp>
      <p:sp>
        <p:nvSpPr>
          <p:cNvPr id="33828" name="Rectangle 3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68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8860" name="Rectangle 1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192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601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602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602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7045"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26980" name="AutoShape 4" descr="data:image/jpeg;base64,/9j/4AAQSkZJRgABAQAAAQABAAD/2wCEAAkGBxQTEhUUExQWFRQVFhQVFhQXFxQVFRUUFxQWFhQVFBQYHCggGBolHBQUITEhJSkrLi4uFx8zODMsNygtLisBCgoKDg0OGxAQGywkICQsLCwsLCwsLCwsLCwsLCwsLCwsLCwsLCwsLCwsNiwsLCwsLCwsNywsLCw3LDIrNzcrN//AABEIAMIBAwMBIgACEQEDEQH/xAAcAAACAgMBAQAAAAAAAAAAAAAEBQMGAAIHAQj/xABMEAABAwIDBAUGCQoEBQUAAAABAAIDBBEFITEGEkFRE2FxgZEiobGzwdEHFCMyQoOT0vAVJDRSU1RicpKyM3OiwhaClKPxJURjdOH/xAAaAQADAQEBAQAAAAAAAAAAAAABAgMABAUG/8QAKREAAgICAgIBAwMFAAAAAAAAAAECESExAxIEQVEFEyIyQmEUFWJxkf/aAAwDAQACEQMRAD8AeVOydZJPK51fNGx0sjmtjkmJDC9xa0eUALCwsE5w3ZZsdi+prJSOMlTPb+lrgPFPZPnO/md6SsDknUADXzOYCGucA1v6zuJ7UjbUzbw+VeNNXv8AemuMuydyyslrDcgakE5nTmdUk9jx0Fw1cmfyj9f1ne9GQ1Dzby3f1O96WwNyR8Rtw01PsVYaEkGtqXAfOce8qfDpnF0ly45DUnzIFpujMN1dbktIyDIt42zOnMqVoOpJ8SvIFNu5JgEG+b/S10RhcbjrQJ7cwjS7IHvQGJQvHL0LV6xiMO61E4nPMqQNzUT1jA0sjuZ8SltTM8aOd/UUxmQNQ3JEQoW3+IzMiBZNK3ygLtke3mOBVMo8XqbEmrqD2zy/eVu+EllqUnkWns8oD2rmuH00rxvDRJONhHztpakC3xmft6WT07yDqdoau2VVUfbS/eULqWw8pevob6JXB7Mew7SVdjepqPtpfvIeTaatdkKmoy4iaUf7kBVAh1kdTbrW9qWw0QnH6397qf8AqJvvLIdpasHOrqT9fN95QSEXKClyKIUx3UY/Vu+bV1I+vmH+5BjaGtB/TKr/AKif7yEEvJQb+eaMQyLa3a6qdFY1E9+YlkB8boWHaOrBH51UHtmlP+5LoW3C33ReyXQrdlmj2jqHf+5n+1k+8isPxupLgDUTkE8ZZPekNCwXAKssbGsF+IUJOhmjquykrzSxlznOJ37lziSflHWuT1LFHsbUb1HEee/5pHheKy0YOqHeU7+Y+lQPm08VBV1IEjhf6TvSUHNVXNu5dAhvib7gDmfG3BLujd861rC3sReKPN2NB43tzOgW3RENsdTawy55kqMtlFo0pWfjkjWNJ0/HWoGN5aI2kCohGYRbye8o3DNXdQzQsnzkXhrflHciFmb2FQFSud+AooB+PapYnG7hbsTGIrW7yEU4gi/nUDhwtmeKljzb1IMJPFovXLyN1165Yxq0ISd9yUYgZNSsYgI1QlS6yYyCwSyp0KyFZRvhGj3qSW3K/gQfYue4PUuEQs0ZZDrXStrm3gmHNh9C55g4JAaLW4IuSjsFNgLZd9xvlbgihOA02TTEcI3WXAztmqrHLbI3SSlatGonpYRI83UdbSGN2RyTHDKIucCMiEZjMIDbki6i5DxZUZW5qCUoydyDkanQDGFSmNaRR3CMpo+C1hGtHCCy/UlkrfK709iHyfcl9LFd9u1JYWrPaZ9nBWKGXeKq1RJuyjknW67JzVOaBI7HsOLUUX1nrXrxQfB9ITQQk63l9dIsVUsAK/jGJkTyjlJIPBxUeHYjvysbfVw95Va2hqCamoF9J5vWOROw7S6sZfPdD3f6be1XvApfq8/KNHG3psppbi/C9gBxsNcvBDk3lJPD2Kad5JBOWvsUvZX0TQBGQlCU/NFRnI9hVRD0Z5o7DW+UexAxFMMOy11WYEFxdS9Nhcn8ZLWEreZt8r261gmkhyuDlop4BdqgDLNIC3hf5NusrBCIxbJbKOIZLZzbrGPHnIoQNRblA4WWMC1hyHals6PnN0DM5YBWtpWXheObHDzLm+yUDjnrZdPxUXa4dRVKw8NgsNFy+ZJqFIaGyPaKt3G2KptBEZZMgr1itG2pFh/4UOGbP9BcnNcnFzdYNexpZZCaTom3alOLU8rxctsFc6YMJz0Uu1TAYfIA0QhzMziqZx2pbY2UJCOr2XJvqtYIQdV6F4JWR04RtNHmvOiFlNCbJWxkGudYWCLw+huS7kELuJvhz7ROPaleikMsq9ay8p6k2o6ggAeKUtdvSOPWm+HUhcCtLWSL2dg2CP5jD9b66RerzYKMihhB1Bl9dIsVFVDZOVbRfpdR/nzescn3wbsvPI/9WK3e5w+6q/tBJarqf/sTescnWwuItjdLvWBeGAdYu4H0puwGi5xA3cefPr4qZzrkdTR6SoBI1tt4XBGQHGw4+KmYPKORGQGfZcpbyP6CokYPmoZiJvkrCGRhF4cbu7/YUGHImkOd9M7osCD2KOqrGRNdI82awFzjyAFysc4km2ioPwsYmY4mwA2Mp3nf5bdB3n+1YKKDtftpPVykh7o4gTuRtJblwLrauTfYP4RJIHiGqeXwusA9xLnRHgd45lnPkqBUHPJQMzKDYbPq1k5IuDcHMEaEdS96Qrm3wWbSFzPikrruZ/guJ+c3Ux35jUdVxwXRQSsA1rcRMbd61xex6kvO0IP0R4oyuj3o3t5tPjwVHEg5L0fD4OPli7WUeb5vkcnFJdXhloOMNPDzod9cDw84SDfHWs3wuv8AoOP4OP8AuHKMqobwNuKp+IbNzuddpZbtN/Qn++Oa9EnWpT+mcU92MvqXIgSgwURNBc5xdx3ACB4m57k9GBF7A9jw8EZZbpPV2pcJf4k72Ynzczn5Q7dHexcXkfSeLjg5ROvxvPlyT6yKrVRhgOWfLkUoqqmVzd0NvfjdWbbql3ZGvbo8Z/zD3hJhUBrRkvnOSPSVM9PsVOLZ9wcXSWz4LafBmjMDJMsRrHuNrAAomNo3LHWyp3fyKip19OAclGyNM5qAtdfVatiA1yV1LAUyBgNtE3povkD3qHDmbzrW42T2alDYyAjJluJZKNTUhuSEzoagtNrKfDoxvEdZRtTTg2CSU85I9Tp2w7r0UR/zPWvXik2JZaiiH+Z616xdEaoJyHHIi6rqSOFRP61yVuk3dFYcRiJqqkNz+XnP/dck0dLeQjhdSfJko4rBbKbauMOYZL/4bW2zsHAAE5DqurB/xrS7o3iHEcg66oFTRZ8LJYIBvEW04hNHkWwuDOnN28p75M77FRy/CHENIi7PgAMu9c4qImtbk437UL0xHWqLlJUdJf8ACKPowHtJaPYU8wHaUSt3jZtybN3gSfMOvwXGm1Q4hWf4P3NlqQNd1peByIsB5ynjOwNHbYn3v3LiHwnYh0tdML3Ee7GOrdAv/qLl2qkOZ7l837QTF9VUOP0ppT4yOVQehVO7NS0Md0PKmtBFkggNjPD7tc1zSQ4EEEagjQrs2CYwZomuPztHD+Ia+Oq5Jh8VyFdMBn3CRwcL94//ABM1gVMvAqlz84nna3F3LrtbzKyNrMwudfGr3PWfSvT+lRUpSTPL+rScYxaLB+Ux+ry7tL+3xWsuIZggZcrFIhUrPjK9l8EWeKvIkvS/4OfyhYZ314DO2fUerwXn5TH8WY0I0P8ASlIqV6KlI/H/AMmOvK+Yoa/lEcOvXXha+XarLsnVxOde5Ds2gZWJtnfqVH+Mpns9VfLs7T6FHn8d/alcnov4/lJ8sailkvuO4eKhrWBwB3iQSL8DwVdn2Kl+jIw9R3h7E8bWAOZfn/tKYtrm818pPhhN2z6coE+BWBBFnNOY60A3dBtxVi2ort2bLRzAe+5HsCoVRiO7KSdF58uL83EZywOMVp7C6rNeeIRWJY+HNsEqjqN4WVYxaEWyw7OSjcN9fSi/jBc4g6FC4BBdpyUr4yXZKh0qXWmKnHo5OoprC7fK0qqIOF+KXMdJGbgXHFTf5E5xzaOybHn80i+s9a9YhdhJS6hhPPpfXPXq6ksCHODWCKtqi/Qzz+tcgquW7y9uhRG18V6ibd/bSk/1lQx2EOeq4pNbL+sAoq3ONluywNjqVJQUtwUG1ji834I7GXwL8RhcXZaIORrhkU7AO9mFBU0pJVoyrZztZFkGeSs/wWutXOH/AMT/AO5irlPTEPIVy+D+h3KxruJjePQfYqxaTA1g7HQDVfP20+HFkj3cC9/jvFfQtLlc/jVc/wBq8CEhmZbMucWnkSd5vpXQBHGN27h2p7SR8hZLjTlsm6RYgkEciNVYMPp7p0hGxlhEHFOx5ILuQuocOp8tEZj0fQ0crzbeDfC+WXXe3nRejRQKMTHNUOlq7sab5kA+KimxnyXZ/RPoSOGssAOQsunwuX7cmzl8zh+7FIs3xtbCqVbFcthXL015qPNfgssnxpe/GlWxXda3Fd1p/wCsiK/BZYhVdaabP1PyzTyDj5iqWK7rTbAa6xc6+jfSQPek5vLT45f6G4fDa5Iv+S+Y1jQjY11/pDz5e1BR7WN/WVN2nxHpIw0HiPx5iq41p5r54986jUV/T3eDoQ3zAn+5KJqME3KM2fpd2lYDqbuPa439FltVURAvzXnTmnNjUVisw/U3UdLDui6PxCJ4Nr3BWszPIsrXgT2XDZiLeYOxGzUu67RJtl8S3Ggdyf1k9xeykdTX45EssJL8lo+zTZya0MG+N46hVPaeoeHWGXWjFAX4qzsOx278Titp8p6x69QnweNP5Pg7JPWvWLqWiVnNcTlJq6oH9tMB9o5J6iYtIBTjaKoa2qnbx6aXt/xHJXUtBGeq4v3D5oKp5tzPmhYp/lCeaEkJvmcgpKMgo9ayPWbQxrG2bvBAwvOpRM9RfyTwRVFQb4vyS6WSb2CUUFt5xCe7GkmqaTyeLf8AKVHBGACHKbApQK2EDQ74P2bim4pXJGlXWjrFDx7kNjNLd4dzFu8aeI9Cnpj7FNUN3gWnjx5HgQvSZJHJ9tNmyJmTMGTyGuHJ/A9/pCY4ZgQaBv5nkr/FTNcCJBpqOsWNx3ZjtQtbHAB5BN1kzV7E8FO1oyACq/wmVO7SBnGR7R3N8o+geKt5C5r8Is5lnbGNIm2/53ZnzbqL0A59UMy11UHQj9ZM5qS+XJQGkI4Jop0LJoD6H+ILzoTzHiiOiHUvDGPxdPbFB+jKzcKm3VnRrWzUiGxTCC7Yb8XvA7mN97x4IUsRV7sYOQJ73G/ot4JZSwMlkgmJc23PmAerjommGw7jBv2JyPAixAIt3FI31Dt9waL2AHhmfPdMjW3jjZbymAh3ed5vmNlGeUUTotmH4oGixOSh2jx02AYcxxVZFQp2kOXJ9lKVgsn/ACs5+osU1gpy5tzySY0lnBPHzlseSM/4MQYfUFkgHC66Zh8LZI765LmGGwlzrnmui4A+zbcEkqOnjleGGMhEYtwVX2xgbYEaqx4m7LIqq49Ccrm9kbo03eDpGwX6BD2SetesUWwD70EPbL66RYuhaInKMep3vrqh1vJE8wv9Y5a4pHuNHNMsZr9yoqWWz+MTEdnSOKR4rWb9+rRcrTcyjSSwyEN3m3U1H2ISllsw80ThVQHkjlknaCqZNDCXuNk7w+MsFiclPQUzGsvxWVNM7c3goS3kVqwGtlu6wUezdQRX04/icD3scFIIMrr3AKQiridyeL+hU4muyFlFuJ2WkPoHsRr25oCnPLkPYj3OXosmjSaL6Q5WcOberrGfcSq7O3deRrkCMsuOd+PBW2J+SqO1mIR05G9m5192MakcSOQ7VksmbAcXxBsETpH8NB+s46ALklZily57hcklxN9SSrFtRWuqDm4Na3Rlic+ZPEqi19t4tJyHDmSMjfvTV8i38Az8Qfc5658Fn5Qfxse5CPa78WWzYSeICp2QnVm5qzwACHmlJ1K8mYRxv2BbU1PvEC+vUUrkFRNTG/gCimTi2eR5Ky0dBUBnk07nNcMrtLgcrAtLc+4qt4lSmKQscxwec90gtOfURdJY9Hm+HENbfPXs4oyTIXtovcMoyxu87Jztb8ByUWISkn+Hh19anKVsKVCsneldnu3vy48EYyPNx18hhv5vch5mg7uX0hc8+pN8MbvtmbbPo7tt/DwWbwYEYpqeTdN1Cw5LR90phm6uvorRh9M18Yvx1VCgfZ1yrNhmLfNaDxzUuSFmLXFhwY24RtJU7jFHA+7RdSTNFlz9S3FdkEdW57tVHiTC4ElQdNu3UlRU3YmejU4vJffg/b+YQ9s3r5F4pdhG/mMPbL656xdC0Ts5NtJEXVdQ4cJ5h/3XJViEYTXHZwyoqufxifL61yRuqL5lSp3Y+yCM2TPAYhdxQDfKAATXC4CwE8CjN4GirYXTVJubnIHRWKPEm9HYqt0dNvOtw1TGqpCBlouadNi6JiQ7TRE4L5Ezb53cAPFA4e3mmlM3y2Hk9v8AcEvF+oo8xs6TA/TnYIyTgllM4akgADO+gF1I/Ew4jcGVvnOyB/lHFevRyohx/GhTtAHlSOvuN9pHJUTEKOpqDvOAaTrJK4Ny6gc7dg4K21AObnvazeyO78825nWyGY2PMiN0nMuybx18SqwWCc2VePZiM5Ple88WxMJudPnO9y53tNRiOskj3SAMwHW3h5Fxc88l13ENqGRggzwxfwxjpZB3NvbiuTbV1TZqvpWOc9rgPKeN1xsC0kjhpdaWjRKwZTz9C2ZIb5ZoiLDifKed1tzbi51uIHJEtc1mTG269XHtKnY9EMVO7V3k+lEtfb5uXXxQ75hxK1EwOhCVsIwa5u5q4SXuHBzhlyI9t08oKkvo5g4lxa+Mgk3NjlqeGSqwcn+yw33PhJA6RoAubC4c0jM96VrAfQsfQue8bvNNqjByG3twVm/JIgduuFiLHPXmtcQmFrLjnKVmObV9Pugm2hR2H18EJLn7z3EZNaQG7rhnvHnpkiccozuONsrXKSw4ZJIGlrSbgHIXJHYMzqunjl2jYUhtNHBKwvp95pbm6N3lEji4HkEA4XW4gMIINw5wLd35psRY7w5ZLenhJCMmZoHEYTKgaL5IV8Buiqd243tSPI0UWmhxLgToiq3EBbJUgV2acUj7gX4qcopFIPI0gl37KXEjugLShYGlaYnEXu6lJyH5VaOqbCH8xh+s9a9Ytdgm2oYfrfXPWLpWiDOMY7Sk1lYeHxio9a5LHsswFXfF4B01SSMjUT+tckeIUANt1R+6u1FKVCqCO9k8gmaGFvFaspWhpJyISGOp+UPag/zN+ksHx7ctkiPj7iBlqhaOMSOHUjaoBpA4ehSlsMw2nIFii21AD225j0pRUPsRY9yZUTRvNJ5g910sVk37S51hJs0C5yIbw7XKahju7jI7Q2+a3qvp3LZ9P0jyL2aPnkZF7uLAeAHH8WdwxhoAaA0DQBexdLBy1bAcSwt72Ho9xklsjug91zp22XPsXifu2mc8uBsQSbA9hyC6xGeaqfwg0V2dK1udwH/7Xea3gtGRpRs5pXUthwPYOr/wq3ilPm13AA3687hverayLfJ7MhySHF6XKx4Zp5aETKnVSyONyfcByAUckh3cijZaQ92fFASNIUWVBpHLZrQR1rYlSMWMERmwCNY2VkfTNa7dDtzeGWZGYvwyuo6ShLiMxbjzsnuIxkQOY3IboyHIZi/44o9QWOdn2kwhxdIQ6xbvhxaARazXu1+boMkVPa6FwapqHMiikLeiia7cAaWuG9uk6/OF+NuK2rY3B1+C4OZruGmR18O9HI3mxw77FJsEiD6eI8QCPBxCeCW6T4E2wfGPoPOXUdPahG+rD7FuLUm464XkE26EzxY3KVvgNrq0XayC2T3Ds1IIQ4JeyTgnFJHZqWf4jdsAYwk3B603+JmwsNEfTSNIATmFjdzgoucnsKdIrcNXY2Rs03k3QuIxAPuFBLJcI4YVJs698H770EJ65fXSLFH8HY/9Ph+t9fIvV1LQCg41VATVDTxnm9Y5IKutIt1JltKR8YqBx6eYj7RyRPfvNN9QuZQXayuNklRVF+mXNCMoA52RWkb80VG/dPIp6rQjlewyiJY+3ijppm38tLDUWdfmocRF81NxyaQyrbXaWlNMRmLI2ubqLFVKkc4vaOCsFdL5ICzVSSNFqmdZwweQOseJNiT3klOhFl4JJgzrxtP8AP8ApCfA+T3Bej6IoyJi2q4g+NzXfNcC09XWFtEcls5oPUgMcqmoBEXM+kHEHrPDxFiqtjLQTlwAHgupbb0dmNlYOO6824/RJ9HguYVkJz4qscolJUyt1jPJI55eKWVMKe1LEulhSyRosTmBexwpoYFr0SWhrDsPbYBO4GggjqSejCd0TCQTwsqehPYXSluVrXADesW+itK4uvZDzzWcLWCKik3ivKlspZAYbJdTjo6tzeEkYd3tNvenNVlmkWLODZIJL6P3D2OyR416CM67Cw4b180omgLRmnc7X7tr5JTOHHJVjONUBiY09zdWOCMdELIZlA46hO6Kh3Wi6jyzspFCelDgTcFNKWpOi2qbAZcFrSgWupudmSJpYATcrU0FwToo+lPuREc7iFkFbOj7Bx2oYhyMvrpFi32GH5lF2y+uesXangDOOY9ORW1IOnxif1rkPDSue6zRfiidp2/nVQ46fGJ/WuUWGYj0MwcdLWIUptq6HqlYA6B3S7pGilr6e+mqKxDEGOlLm6KSGm6S7wdEO0ts0Y2KWuOQKLNG85NzCj6QZjii6bGRGc0XkNI8oLNJDtVpWynuWrJxPNdvFFYhH0dkv7hEtnX9mD8jGecbP7ArF7h6FVtlpN6mhPONnnYrJGb2/lHoXdHRImiciiLhBMRL3G3IW86IyIqmhEkb43HJ48DwPauUYxhvRPdGdW5Ht5rrcRyyVb24wYvb0zB5TRZ4HFvB3cjFgkrOQ1kI3il8kCfVcGqXmO4VCIse3qWjqe9imMsK1dHYIUGwKJ26Vs/FC1jt3XQdWua8nbmhTQPeDu6ISusBQM2tJO8XEnVH4dNVS7wjc1rb/OdqMtAm2CbGh+7dxJI0Fha2pLjkB1pj8RYT0NMfkmkh9Rwc76TYb6/zLlnyJopSK/Bh5L7F7p5G5kuv0bDwy4lHbSUhNM9/FpY6/Ybe1WqgoY42brRYecniSeJQu0zAKOYDi32hcb8lykktGI5I96Np5tafEXSqKK0ljonGGsLqeE84o/7ApBRi91y/dcW0E2FMLBSPGVlNEw3sscLGyFu7HiyuTsJdZF01LYI+aBpN1DUwutkq9vkAvazNEPcAFA/yBnqgfj/NOlegWdi2I/QovrPWvWLTYR16GE/5nrXrF1xughtbgdM4vLqeF13Em8UZuSSSTcZlDu2cpDrS0/2MX3VixWRvR5/w1R2/RKf7GL7qnpsCpWizaaADqijHoCxYlkaJF/w7SX/Raf7GL7q1ds1RnWkpz9TF91eLEwDek2dpGm7aWnaeqGIehqnqcDpnfOp4T2xRn0hYsSv9Rloa0dFG1jQ2NjQAAAGtAAtkAAEU2Fv6o8AsWKwpt0Y5DwC23BbQeCxYgExrByHgti0WtbLksWLBEMuD051gi+zZ7lD+Q6b93h+yj9yxYnEMOB037vD9lH7lqcCpf3aD7KP3L1YsAiOz9J+6wfYx/dUsGBUwOVNAOyKMexYsWCjeXCKfoy3oIt05FvRssRcmxFlKzCIAABBEABkBGwAdgsvVi55bGNvyZD+xj/oZ7lDLhEBNjBEe2Nh9ixYpRS7GJIsJgDQBDEAAAAI2AAW0AsthhcP7GP8AoZ7lixK0rCbDDYf2Uf8AQ33LU4XB+xi/oZ7lixOkjGowmD9jF9mz3Lc4ZD+xj/oZ7l4sWaRgWXBKY608J+qj9ygds9SfusH2Mf3VixOkBj7DaSNkbWsYxrRezWtDQLkk2AFtSsWLFVGP/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6982" name="AutoShape 6" descr="data:image/jpeg;base64,/9j/4AAQSkZJRgABAQAAAQABAAD/2wCEAAkGBxQTEhUUExQWFRQVFhQVFhQXFxQVFRUUFxQWFhQVFBQYHCggGBolHBQUITEhJSkrLi4uFx8zODMsNygtLisBCgoKDg0OGxAQGywkICQsLCwsLCwsLCwsLCwsLCwsLCwsLCwsLCwsLCwsNiwsLCwsLCwsNywsLCw3LDIrNzcrN//AABEIAMIBAwMBIgACEQEDEQH/xAAcAAACAgMBAQAAAAAAAAAAAAAEBQMGAAIHAQj/xABMEAABAwIDBAUGCQoEBQUAAAABAAIDBBEFITEGEkFRE2FxgZEiobGzwdEHFCMyQoOT0vAVJDRSU1RicpKyM3OiwhaClKPxJURjdOH/xAAaAQADAQEBAQAAAAAAAAAAAAABAgMABAUG/8QAKREAAgICAgIBAwMFAAAAAAAAAAECESExAxIEQVEFEyIyQmEUFWJxkf/aAAwDAQACEQMRAD8AeVOydZJPK51fNGx0sjmtjkmJDC9xa0eUALCwsE5w3ZZsdi+prJSOMlTPb+lrgPFPZPnO/md6SsDknUADXzOYCGucA1v6zuJ7UjbUzbw+VeNNXv8AemuMuydyyslrDcgakE5nTmdUk9jx0Fw1cmfyj9f1ne9GQ1Dzby3f1O96WwNyR8Rtw01PsVYaEkGtqXAfOce8qfDpnF0ly45DUnzIFpujMN1dbktIyDIt42zOnMqVoOpJ8SvIFNu5JgEG+b/S10RhcbjrQJ7cwjS7IHvQGJQvHL0LV6xiMO61E4nPMqQNzUT1jA0sjuZ8SltTM8aOd/UUxmQNQ3JEQoW3+IzMiBZNK3ygLtke3mOBVMo8XqbEmrqD2zy/eVu+EllqUnkWns8oD2rmuH00rxvDRJONhHztpakC3xmft6WT07yDqdoau2VVUfbS/eULqWw8pevob6JXB7Mew7SVdjepqPtpfvIeTaatdkKmoy4iaUf7kBVAh1kdTbrW9qWw0QnH6397qf8AqJvvLIdpasHOrqT9fN95QSEXKClyKIUx3UY/Vu+bV1I+vmH+5BjaGtB/TKr/AKif7yEEvJQb+eaMQyLa3a6qdFY1E9+YlkB8boWHaOrBH51UHtmlP+5LoW3C33ReyXQrdlmj2jqHf+5n+1k+8isPxupLgDUTkE8ZZPekNCwXAKssbGsF+IUJOhmjquykrzSxlznOJ37lziSflHWuT1LFHsbUb1HEee/5pHheKy0YOqHeU7+Y+lQPm08VBV1IEjhf6TvSUHNVXNu5dAhvib7gDmfG3BLujd861rC3sReKPN2NB43tzOgW3RENsdTawy55kqMtlFo0pWfjkjWNJ0/HWoGN5aI2kCohGYRbye8o3DNXdQzQsnzkXhrflHciFmb2FQFSud+AooB+PapYnG7hbsTGIrW7yEU4gi/nUDhwtmeKljzb1IMJPFovXLyN1165Yxq0ISd9yUYgZNSsYgI1QlS6yYyCwSyp0KyFZRvhGj3qSW3K/gQfYue4PUuEQs0ZZDrXStrm3gmHNh9C55g4JAaLW4IuSjsFNgLZd9xvlbgihOA02TTEcI3WXAztmqrHLbI3SSlatGonpYRI83UdbSGN2RyTHDKIucCMiEZjMIDbki6i5DxZUZW5qCUoydyDkanQDGFSmNaRR3CMpo+C1hGtHCCy/UlkrfK709iHyfcl9LFd9u1JYWrPaZ9nBWKGXeKq1RJuyjknW67JzVOaBI7HsOLUUX1nrXrxQfB9ITQQk63l9dIsVUsAK/jGJkTyjlJIPBxUeHYjvysbfVw95Va2hqCamoF9J5vWOROw7S6sZfPdD3f6be1XvApfq8/KNHG3psppbi/C9gBxsNcvBDk3lJPD2Kad5JBOWvsUvZX0TQBGQlCU/NFRnI9hVRD0Z5o7DW+UexAxFMMOy11WYEFxdS9Nhcn8ZLWEreZt8r261gmkhyuDlop4BdqgDLNIC3hf5NusrBCIxbJbKOIZLZzbrGPHnIoQNRblA4WWMC1hyHals6PnN0DM5YBWtpWXheObHDzLm+yUDjnrZdPxUXa4dRVKw8NgsNFy+ZJqFIaGyPaKt3G2KptBEZZMgr1itG2pFh/4UOGbP9BcnNcnFzdYNexpZZCaTom3alOLU8rxctsFc6YMJz0Uu1TAYfIA0QhzMziqZx2pbY2UJCOr2XJvqtYIQdV6F4JWR04RtNHmvOiFlNCbJWxkGudYWCLw+huS7kELuJvhz7ROPaleikMsq9ay8p6k2o6ggAeKUtdvSOPWm+HUhcCtLWSL2dg2CP5jD9b66RerzYKMihhB1Bl9dIsVFVDZOVbRfpdR/nzescn3wbsvPI/9WK3e5w+6q/tBJarqf/sTescnWwuItjdLvWBeGAdYu4H0puwGi5xA3cefPr4qZzrkdTR6SoBI1tt4XBGQHGw4+KmYPKORGQGfZcpbyP6CokYPmoZiJvkrCGRhF4cbu7/YUGHImkOd9M7osCD2KOqrGRNdI82awFzjyAFysc4km2ioPwsYmY4mwA2Mp3nf5bdB3n+1YKKDtftpPVykh7o4gTuRtJblwLrauTfYP4RJIHiGqeXwusA9xLnRHgd45lnPkqBUHPJQMzKDYbPq1k5IuDcHMEaEdS96Qrm3wWbSFzPikrruZ/guJ+c3Ux35jUdVxwXRQSsA1rcRMbd61xex6kvO0IP0R4oyuj3o3t5tPjwVHEg5L0fD4OPli7WUeb5vkcnFJdXhloOMNPDzod9cDw84SDfHWs3wuv8AoOP4OP8AuHKMqobwNuKp+IbNzuddpZbtN/Qn++Oa9EnWpT+mcU92MvqXIgSgwURNBc5xdx3ACB4m57k9GBF7A9jw8EZZbpPV2pcJf4k72Ynzczn5Q7dHexcXkfSeLjg5ROvxvPlyT6yKrVRhgOWfLkUoqqmVzd0NvfjdWbbql3ZGvbo8Z/zD3hJhUBrRkvnOSPSVM9PsVOLZ9wcXSWz4LafBmjMDJMsRrHuNrAAomNo3LHWyp3fyKip19OAclGyNM5qAtdfVatiA1yV1LAUyBgNtE3povkD3qHDmbzrW42T2alDYyAjJluJZKNTUhuSEzoagtNrKfDoxvEdZRtTTg2CSU85I9Tp2w7r0UR/zPWvXik2JZaiiH+Z616xdEaoJyHHIi6rqSOFRP61yVuk3dFYcRiJqqkNz+XnP/dck0dLeQjhdSfJko4rBbKbauMOYZL/4bW2zsHAAE5DqurB/xrS7o3iHEcg66oFTRZ8LJYIBvEW04hNHkWwuDOnN28p75M77FRy/CHENIi7PgAMu9c4qImtbk437UL0xHWqLlJUdJf8ACKPowHtJaPYU8wHaUSt3jZtybN3gSfMOvwXGm1Q4hWf4P3NlqQNd1peByIsB5ynjOwNHbYn3v3LiHwnYh0tdML3Ee7GOrdAv/qLl2qkOZ7l837QTF9VUOP0ppT4yOVQehVO7NS0Md0PKmtBFkggNjPD7tc1zSQ4EEEagjQrs2CYwZomuPztHD+Ia+Oq5Jh8VyFdMBn3CRwcL94//ABM1gVMvAqlz84nna3F3LrtbzKyNrMwudfGr3PWfSvT+lRUpSTPL+rScYxaLB+Ux+ry7tL+3xWsuIZggZcrFIhUrPjK9l8EWeKvIkvS/4OfyhYZ314DO2fUerwXn5TH8WY0I0P8ASlIqV6KlI/H/AMmOvK+Yoa/lEcOvXXha+XarLsnVxOde5Ds2gZWJtnfqVH+Mpns9VfLs7T6FHn8d/alcnov4/lJ8sailkvuO4eKhrWBwB3iQSL8DwVdn2Kl+jIw9R3h7E8bWAOZfn/tKYtrm818pPhhN2z6coE+BWBBFnNOY60A3dBtxVi2ort2bLRzAe+5HsCoVRiO7KSdF58uL83EZywOMVp7C6rNeeIRWJY+HNsEqjqN4WVYxaEWyw7OSjcN9fSi/jBc4g6FC4BBdpyUr4yXZKh0qXWmKnHo5OoprC7fK0qqIOF+KXMdJGbgXHFTf5E5xzaOybHn80i+s9a9YhdhJS6hhPPpfXPXq6ksCHODWCKtqi/Qzz+tcgquW7y9uhRG18V6ibd/bSk/1lQx2EOeq4pNbL+sAoq3ONluywNjqVJQUtwUG1ji834I7GXwL8RhcXZaIORrhkU7AO9mFBU0pJVoyrZztZFkGeSs/wWutXOH/AMT/AO5irlPTEPIVy+D+h3KxruJjePQfYqxaTA1g7HQDVfP20+HFkj3cC9/jvFfQtLlc/jVc/wBq8CEhmZbMucWnkSd5vpXQBHGN27h2p7SR8hZLjTlsm6RYgkEciNVYMPp7p0hGxlhEHFOx5ILuQuocOp8tEZj0fQ0crzbeDfC+WXXe3nRejRQKMTHNUOlq7sab5kA+KimxnyXZ/RPoSOGssAOQsunwuX7cmzl8zh+7FIs3xtbCqVbFcthXL015qPNfgssnxpe/GlWxXda3Fd1p/wCsiK/BZYhVdaabP1PyzTyDj5iqWK7rTbAa6xc6+jfSQPek5vLT45f6G4fDa5Iv+S+Y1jQjY11/pDz5e1BR7WN/WVN2nxHpIw0HiPx5iq41p5r54986jUV/T3eDoQ3zAn+5KJqME3KM2fpd2lYDqbuPa439FltVURAvzXnTmnNjUVisw/U3UdLDui6PxCJ4Nr3BWszPIsrXgT2XDZiLeYOxGzUu67RJtl8S3Ggdyf1k9xeykdTX45EssJL8lo+zTZya0MG+N46hVPaeoeHWGXWjFAX4qzsOx278Titp8p6x69QnweNP5Pg7JPWvWLqWiVnNcTlJq6oH9tMB9o5J6iYtIBTjaKoa2qnbx6aXt/xHJXUtBGeq4v3D5oKp5tzPmhYp/lCeaEkJvmcgpKMgo9ayPWbQxrG2bvBAwvOpRM9RfyTwRVFQb4vyS6WSb2CUUFt5xCe7GkmqaTyeLf8AKVHBGACHKbApQK2EDQ74P2bim4pXJGlXWjrFDx7kNjNLd4dzFu8aeI9Cnpj7FNUN3gWnjx5HgQvSZJHJ9tNmyJmTMGTyGuHJ/A9/pCY4ZgQaBv5nkr/FTNcCJBpqOsWNx3ZjtQtbHAB5BN1kzV7E8FO1oyACq/wmVO7SBnGR7R3N8o+geKt5C5r8Is5lnbGNIm2/53ZnzbqL0A59UMy11UHQj9ZM5qS+XJQGkI4Jop0LJoD6H+ILzoTzHiiOiHUvDGPxdPbFB+jKzcKm3VnRrWzUiGxTCC7Yb8XvA7mN97x4IUsRV7sYOQJ73G/ot4JZSwMlkgmJc23PmAerjommGw7jBv2JyPAixAIt3FI31Dt9waL2AHhmfPdMjW3jjZbymAh3ed5vmNlGeUUTotmH4oGixOSh2jx02AYcxxVZFQp2kOXJ9lKVgsn/ACs5+osU1gpy5tzySY0lnBPHzlseSM/4MQYfUFkgHC66Zh8LZI765LmGGwlzrnmui4A+zbcEkqOnjleGGMhEYtwVX2xgbYEaqx4m7LIqq49Ccrm9kbo03eDpGwX6BD2SetesUWwD70EPbL66RYuhaInKMep3vrqh1vJE8wv9Y5a4pHuNHNMsZr9yoqWWz+MTEdnSOKR4rWb9+rRcrTcyjSSwyEN3m3U1H2ISllsw80ThVQHkjlknaCqZNDCXuNk7w+MsFiclPQUzGsvxWVNM7c3goS3kVqwGtlu6wUezdQRX04/icD3scFIIMrr3AKQiridyeL+hU4muyFlFuJ2WkPoHsRr25oCnPLkPYj3OXosmjSaL6Q5WcOberrGfcSq7O3deRrkCMsuOd+PBW2J+SqO1mIR05G9m5192MakcSOQ7VksmbAcXxBsETpH8NB+s46ALklZily57hcklxN9SSrFtRWuqDm4Na3Rlic+ZPEqi19t4tJyHDmSMjfvTV8i38Az8Qfc5658Fn5Qfxse5CPa78WWzYSeICp2QnVm5qzwACHmlJ1K8mYRxv2BbU1PvEC+vUUrkFRNTG/gCimTi2eR5Ky0dBUBnk07nNcMrtLgcrAtLc+4qt4lSmKQscxwec90gtOfURdJY9Hm+HENbfPXs4oyTIXtovcMoyxu87Jztb8ByUWISkn+Hh19anKVsKVCsneldnu3vy48EYyPNx18hhv5vch5mg7uX0hc8+pN8MbvtmbbPo7tt/DwWbwYEYpqeTdN1Cw5LR90phm6uvorRh9M18Yvx1VCgfZ1yrNhmLfNaDxzUuSFmLXFhwY24RtJU7jFHA+7RdSTNFlz9S3FdkEdW57tVHiTC4ElQdNu3UlRU3YmejU4vJffg/b+YQ9s3r5F4pdhG/mMPbL656xdC0Ts5NtJEXVdQ4cJ5h/3XJViEYTXHZwyoqufxifL61yRuqL5lSp3Y+yCM2TPAYhdxQDfKAATXC4CwE8CjN4GirYXTVJubnIHRWKPEm9HYqt0dNvOtw1TGqpCBlouadNi6JiQ7TRE4L5Ezb53cAPFA4e3mmlM3y2Hk9v8AcEvF+oo8xs6TA/TnYIyTgllM4akgADO+gF1I/Ew4jcGVvnOyB/lHFevRyohx/GhTtAHlSOvuN9pHJUTEKOpqDvOAaTrJK4Ny6gc7dg4K21AObnvazeyO78825nWyGY2PMiN0nMuybx18SqwWCc2VePZiM5Ple88WxMJudPnO9y53tNRiOskj3SAMwHW3h5Fxc88l13ENqGRggzwxfwxjpZB3NvbiuTbV1TZqvpWOc9rgPKeN1xsC0kjhpdaWjRKwZTz9C2ZIb5ZoiLDifKed1tzbi51uIHJEtc1mTG269XHtKnY9EMVO7V3k+lEtfb5uXXxQ75hxK1EwOhCVsIwa5u5q4SXuHBzhlyI9t08oKkvo5g4lxa+Mgk3NjlqeGSqwcn+yw33PhJA6RoAubC4c0jM96VrAfQsfQue8bvNNqjByG3twVm/JIgduuFiLHPXmtcQmFrLjnKVmObV9Pugm2hR2H18EJLn7z3EZNaQG7rhnvHnpkiccozuONsrXKSw4ZJIGlrSbgHIXJHYMzqunjl2jYUhtNHBKwvp95pbm6N3lEji4HkEA4XW4gMIINw5wLd35psRY7w5ZLenhJCMmZoHEYTKgaL5IV8Buiqd243tSPI0UWmhxLgToiq3EBbJUgV2acUj7gX4qcopFIPI0gl37KXEjugLShYGlaYnEXu6lJyH5VaOqbCH8xh+s9a9Ytdgm2oYfrfXPWLpWiDOMY7Sk1lYeHxio9a5LHsswFXfF4B01SSMjUT+tckeIUANt1R+6u1FKVCqCO9k8gmaGFvFaspWhpJyISGOp+UPag/zN+ksHx7ctkiPj7iBlqhaOMSOHUjaoBpA4ehSlsMw2nIFii21AD225j0pRUPsRY9yZUTRvNJ5g910sVk37S51hJs0C5yIbw7XKahju7jI7Q2+a3qvp3LZ9P0jyL2aPnkZF7uLAeAHH8WdwxhoAaA0DQBexdLBy1bAcSwt72Ho9xklsjug91zp22XPsXifu2mc8uBsQSbA9hyC6xGeaqfwg0V2dK1udwH/7Xea3gtGRpRs5pXUthwPYOr/wq3ilPm13AA3687hverayLfJ7MhySHF6XKx4Zp5aETKnVSyONyfcByAUckh3cijZaQ92fFASNIUWVBpHLZrQR1rYlSMWMERmwCNY2VkfTNa7dDtzeGWZGYvwyuo6ShLiMxbjzsnuIxkQOY3IboyHIZi/44o9QWOdn2kwhxdIQ6xbvhxaARazXu1+boMkVPa6FwapqHMiikLeiia7cAaWuG9uk6/OF+NuK2rY3B1+C4OZruGmR18O9HI3mxw77FJsEiD6eI8QCPBxCeCW6T4E2wfGPoPOXUdPahG+rD7FuLUm464XkE26EzxY3KVvgNrq0XayC2T3Ds1IIQ4JeyTgnFJHZqWf4jdsAYwk3B603+JmwsNEfTSNIATmFjdzgoucnsKdIrcNXY2Rs03k3QuIxAPuFBLJcI4YVJs698H770EJ65fXSLFH8HY/9Ph+t9fIvV1LQCg41VATVDTxnm9Y5IKutIt1JltKR8YqBx6eYj7RyRPfvNN9QuZQXayuNklRVF+mXNCMoA52RWkb80VG/dPIp6rQjlewyiJY+3ijppm38tLDUWdfmocRF81NxyaQyrbXaWlNMRmLI2ubqLFVKkc4vaOCsFdL5ICzVSSNFqmdZwweQOseJNiT3klOhFl4JJgzrxtP8AP8ApCfA+T3Bej6IoyJi2q4g+NzXfNcC09XWFtEcls5oPUgMcqmoBEXM+kHEHrPDxFiqtjLQTlwAHgupbb0dmNlYOO6824/RJ9HguYVkJz4qscolJUyt1jPJI55eKWVMKe1LEulhSyRosTmBexwpoYFr0SWhrDsPbYBO4GggjqSejCd0TCQTwsqehPYXSluVrXADesW+itK4uvZDzzWcLWCKik3ivKlspZAYbJdTjo6tzeEkYd3tNvenNVlmkWLODZIJL6P3D2OyR416CM67Cw4b180omgLRmnc7X7tr5JTOHHJVjONUBiY09zdWOCMdELIZlA46hO6Kh3Wi6jyzspFCelDgTcFNKWpOi2qbAZcFrSgWupudmSJpYATcrU0FwToo+lPuREc7iFkFbOj7Bx2oYhyMvrpFi32GH5lF2y+uesXangDOOY9ORW1IOnxif1rkPDSue6zRfiidp2/nVQ46fGJ/WuUWGYj0MwcdLWIUptq6HqlYA6B3S7pGilr6e+mqKxDEGOlLm6KSGm6S7wdEO0ts0Y2KWuOQKLNG85NzCj6QZjii6bGRGc0XkNI8oLNJDtVpWynuWrJxPNdvFFYhH0dkv7hEtnX9mD8jGecbP7ArF7h6FVtlpN6mhPONnnYrJGb2/lHoXdHRImiciiLhBMRL3G3IW86IyIqmhEkb43HJ48DwPauUYxhvRPdGdW5Ht5rrcRyyVb24wYvb0zB5TRZ4HFvB3cjFgkrOQ1kI3il8kCfVcGqXmO4VCIse3qWjqe9imMsK1dHYIUGwKJ26Vs/FC1jt3XQdWua8nbmhTQPeDu6ISusBQM2tJO8XEnVH4dNVS7wjc1rb/OdqMtAm2CbGh+7dxJI0Fha2pLjkB1pj8RYT0NMfkmkh9Rwc76TYb6/zLlnyJopSK/Bh5L7F7p5G5kuv0bDwy4lHbSUhNM9/FpY6/Ybe1WqgoY42brRYecniSeJQu0zAKOYDi32hcb8lykktGI5I96Np5tafEXSqKK0ljonGGsLqeE84o/7ApBRi91y/dcW0E2FMLBSPGVlNEw3sscLGyFu7HiyuTsJdZF01LYI+aBpN1DUwutkq9vkAvazNEPcAFA/yBnqgfj/NOlegWdi2I/QovrPWvWLTYR16GE/5nrXrF1xughtbgdM4vLqeF13Em8UZuSSSTcZlDu2cpDrS0/2MX3VixWRvR5/w1R2/RKf7GL7qnpsCpWizaaADqijHoCxYlkaJF/w7SX/Raf7GL7q1ds1RnWkpz9TF91eLEwDek2dpGm7aWnaeqGIehqnqcDpnfOp4T2xRn0hYsSv9Rloa0dFG1jQ2NjQAAAGtAAtkAAEU2Fv6o8AsWKwpt0Y5DwC23BbQeCxYgExrByHgti0WtbLksWLBEMuD051gi+zZ7lD+Q6b93h+yj9yxYnEMOB037vD9lH7lqcCpf3aD7KP3L1YsAiOz9J+6wfYx/dUsGBUwOVNAOyKMexYsWCjeXCKfoy3oIt05FvRssRcmxFlKzCIAABBEABkBGwAdgsvVi55bGNvyZD+xj/oZ7lDLhEBNjBEe2Nh9ixYpRS7GJIsJgDQBDEAAAAI2AAW0AsthhcP7GP8AoZ7lixK0rCbDDYf2Uf8AQ33LU4XB+xi/oZ7lixOkjGowmD9jF9mz3Lc4ZD+xj/oZ7l4sWaRgWXBKY608J+qj9ygds9SfusH2Mf3VixOkBj7DaSNkbWsYxrRezWtDQLkk2AFtSsWLFVGP/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6984" name="AutoShape 8" descr="data:image/jpeg;base64,/9j/4AAQSkZJRgABAQAAAQABAAD/2wCEAAkGBxQTEhUUExQWFRQVFhQVFhQXFxQVFRUUFxQWFhQVFBQYHCggGBolHBQUITEhJSkrLi4uFx8zODMsNygtLisBCgoKDg0OGxAQGywkICQsLCwsLCwsLCwsLCwsLCwsLCwsLCwsLCwsLCwsNiwsLCwsLCwsNywsLCw3LDIrNzcrN//AABEIAMIBAwMBIgACEQEDEQH/xAAcAAACAgMBAQAAAAAAAAAAAAAEBQMGAAIHAQj/xABMEAABAwIDBAUGCQoEBQUAAAABAAIDBBEFITEGEkFRE2FxgZEiobGzwdEHFCMyQoOT0vAVJDRSU1RicpKyM3OiwhaClKPxJURjdOH/xAAaAQADAQEBAQAAAAAAAAAAAAABAgMABAUG/8QAKREAAgICAgIBAwMFAAAAAAAAAAECESExAxIEQVEFEyIyQmEUFWJxkf/aAAwDAQACEQMRAD8AeVOydZJPK51fNGx0sjmtjkmJDC9xa0eUALCwsE5w3ZZsdi+prJSOMlTPb+lrgPFPZPnO/md6SsDknUADXzOYCGucA1v6zuJ7UjbUzbw+VeNNXv8AemuMuydyyslrDcgakE5nTmdUk9jx0Fw1cmfyj9f1ne9GQ1Dzby3f1O96WwNyR8Rtw01PsVYaEkGtqXAfOce8qfDpnF0ly45DUnzIFpujMN1dbktIyDIt42zOnMqVoOpJ8SvIFNu5JgEG+b/S10RhcbjrQJ7cwjS7IHvQGJQvHL0LV6xiMO61E4nPMqQNzUT1jA0sjuZ8SltTM8aOd/UUxmQNQ3JEQoW3+IzMiBZNK3ygLtke3mOBVMo8XqbEmrqD2zy/eVu+EllqUnkWns8oD2rmuH00rxvDRJONhHztpakC3xmft6WT07yDqdoau2VVUfbS/eULqWw8pevob6JXB7Mew7SVdjepqPtpfvIeTaatdkKmoy4iaUf7kBVAh1kdTbrW9qWw0QnH6397qf8AqJvvLIdpasHOrqT9fN95QSEXKClyKIUx3UY/Vu+bV1I+vmH+5BjaGtB/TKr/AKif7yEEvJQb+eaMQyLa3a6qdFY1E9+YlkB8boWHaOrBH51UHtmlP+5LoW3C33ReyXQrdlmj2jqHf+5n+1k+8isPxupLgDUTkE8ZZPekNCwXAKssbGsF+IUJOhmjquykrzSxlznOJ37lziSflHWuT1LFHsbUb1HEee/5pHheKy0YOqHeU7+Y+lQPm08VBV1IEjhf6TvSUHNVXNu5dAhvib7gDmfG3BLujd861rC3sReKPN2NB43tzOgW3RENsdTawy55kqMtlFo0pWfjkjWNJ0/HWoGN5aI2kCohGYRbye8o3DNXdQzQsnzkXhrflHciFmb2FQFSud+AooB+PapYnG7hbsTGIrW7yEU4gi/nUDhwtmeKljzb1IMJPFovXLyN1165Yxq0ISd9yUYgZNSsYgI1QlS6yYyCwSyp0KyFZRvhGj3qSW3K/gQfYue4PUuEQs0ZZDrXStrm3gmHNh9C55g4JAaLW4IuSjsFNgLZd9xvlbgihOA02TTEcI3WXAztmqrHLbI3SSlatGonpYRI83UdbSGN2RyTHDKIucCMiEZjMIDbki6i5DxZUZW5qCUoydyDkanQDGFSmNaRR3CMpo+C1hGtHCCy/UlkrfK709iHyfcl9LFd9u1JYWrPaZ9nBWKGXeKq1RJuyjknW67JzVOaBI7HsOLUUX1nrXrxQfB9ITQQk63l9dIsVUsAK/jGJkTyjlJIPBxUeHYjvysbfVw95Va2hqCamoF9J5vWOROw7S6sZfPdD3f6be1XvApfq8/KNHG3psppbi/C9gBxsNcvBDk3lJPD2Kad5JBOWvsUvZX0TQBGQlCU/NFRnI9hVRD0Z5o7DW+UexAxFMMOy11WYEFxdS9Nhcn8ZLWEreZt8r261gmkhyuDlop4BdqgDLNIC3hf5NusrBCIxbJbKOIZLZzbrGPHnIoQNRblA4WWMC1hyHals6PnN0DM5YBWtpWXheObHDzLm+yUDjnrZdPxUXa4dRVKw8NgsNFy+ZJqFIaGyPaKt3G2KptBEZZMgr1itG2pFh/4UOGbP9BcnNcnFzdYNexpZZCaTom3alOLU8rxctsFc6YMJz0Uu1TAYfIA0QhzMziqZx2pbY2UJCOr2XJvqtYIQdV6F4JWR04RtNHmvOiFlNCbJWxkGudYWCLw+huS7kELuJvhz7ROPaleikMsq9ay8p6k2o6ggAeKUtdvSOPWm+HUhcCtLWSL2dg2CP5jD9b66RerzYKMihhB1Bl9dIsVFVDZOVbRfpdR/nzescn3wbsvPI/9WK3e5w+6q/tBJarqf/sTescnWwuItjdLvWBeGAdYu4H0puwGi5xA3cefPr4qZzrkdTR6SoBI1tt4XBGQHGw4+KmYPKORGQGfZcpbyP6CokYPmoZiJvkrCGRhF4cbu7/YUGHImkOd9M7osCD2KOqrGRNdI82awFzjyAFysc4km2ioPwsYmY4mwA2Mp3nf5bdB3n+1YKKDtftpPVykh7o4gTuRtJblwLrauTfYP4RJIHiGqeXwusA9xLnRHgd45lnPkqBUHPJQMzKDYbPq1k5IuDcHMEaEdS96Qrm3wWbSFzPikrruZ/guJ+c3Ux35jUdVxwXRQSsA1rcRMbd61xex6kvO0IP0R4oyuj3o3t5tPjwVHEg5L0fD4OPli7WUeb5vkcnFJdXhloOMNPDzod9cDw84SDfHWs3wuv8AoOP4OP8AuHKMqobwNuKp+IbNzuddpZbtN/Qn++Oa9EnWpT+mcU92MvqXIgSgwURNBc5xdx3ACB4m57k9GBF7A9jw8EZZbpPV2pcJf4k72Ynzczn5Q7dHexcXkfSeLjg5ROvxvPlyT6yKrVRhgOWfLkUoqqmVzd0NvfjdWbbql3ZGvbo8Z/zD3hJhUBrRkvnOSPSVM9PsVOLZ9wcXSWz4LafBmjMDJMsRrHuNrAAomNo3LHWyp3fyKip19OAclGyNM5qAtdfVatiA1yV1LAUyBgNtE3povkD3qHDmbzrW42T2alDYyAjJluJZKNTUhuSEzoagtNrKfDoxvEdZRtTTg2CSU85I9Tp2w7r0UR/zPWvXik2JZaiiH+Z616xdEaoJyHHIi6rqSOFRP61yVuk3dFYcRiJqqkNz+XnP/dck0dLeQjhdSfJko4rBbKbauMOYZL/4bW2zsHAAE5DqurB/xrS7o3iHEcg66oFTRZ8LJYIBvEW04hNHkWwuDOnN28p75M77FRy/CHENIi7PgAMu9c4qImtbk437UL0xHWqLlJUdJf8ACKPowHtJaPYU8wHaUSt3jZtybN3gSfMOvwXGm1Q4hWf4P3NlqQNd1peByIsB5ynjOwNHbYn3v3LiHwnYh0tdML3Ee7GOrdAv/qLl2qkOZ7l837QTF9VUOP0ppT4yOVQehVO7NS0Md0PKmtBFkggNjPD7tc1zSQ4EEEagjQrs2CYwZomuPztHD+Ia+Oq5Jh8VyFdMBn3CRwcL94//ABM1gVMvAqlz84nna3F3LrtbzKyNrMwudfGr3PWfSvT+lRUpSTPL+rScYxaLB+Ux+ry7tL+3xWsuIZggZcrFIhUrPjK9l8EWeKvIkvS/4OfyhYZ314DO2fUerwXn5TH8WY0I0P8ASlIqV6KlI/H/AMmOvK+Yoa/lEcOvXXha+XarLsnVxOde5Ds2gZWJtnfqVH+Mpns9VfLs7T6FHn8d/alcnov4/lJ8sailkvuO4eKhrWBwB3iQSL8DwVdn2Kl+jIw9R3h7E8bWAOZfn/tKYtrm818pPhhN2z6coE+BWBBFnNOY60A3dBtxVi2ort2bLRzAe+5HsCoVRiO7KSdF58uL83EZywOMVp7C6rNeeIRWJY+HNsEqjqN4WVYxaEWyw7OSjcN9fSi/jBc4g6FC4BBdpyUr4yXZKh0qXWmKnHo5OoprC7fK0qqIOF+KXMdJGbgXHFTf5E5xzaOybHn80i+s9a9YhdhJS6hhPPpfXPXq6ksCHODWCKtqi/Qzz+tcgquW7y9uhRG18V6ibd/bSk/1lQx2EOeq4pNbL+sAoq3ONluywNjqVJQUtwUG1ji834I7GXwL8RhcXZaIORrhkU7AO9mFBU0pJVoyrZztZFkGeSs/wWutXOH/AMT/AO5irlPTEPIVy+D+h3KxruJjePQfYqxaTA1g7HQDVfP20+HFkj3cC9/jvFfQtLlc/jVc/wBq8CEhmZbMucWnkSd5vpXQBHGN27h2p7SR8hZLjTlsm6RYgkEciNVYMPp7p0hGxlhEHFOx5ILuQuocOp8tEZj0fQ0crzbeDfC+WXXe3nRejRQKMTHNUOlq7sab5kA+KimxnyXZ/RPoSOGssAOQsunwuX7cmzl8zh+7FIs3xtbCqVbFcthXL015qPNfgssnxpe/GlWxXda3Fd1p/wCsiK/BZYhVdaabP1PyzTyDj5iqWK7rTbAa6xc6+jfSQPek5vLT45f6G4fDa5Iv+S+Y1jQjY11/pDz5e1BR7WN/WVN2nxHpIw0HiPx5iq41p5r54986jUV/T3eDoQ3zAn+5KJqME3KM2fpd2lYDqbuPa439FltVURAvzXnTmnNjUVisw/U3UdLDui6PxCJ4Nr3BWszPIsrXgT2XDZiLeYOxGzUu67RJtl8S3Ggdyf1k9xeykdTX45EssJL8lo+zTZya0MG+N46hVPaeoeHWGXWjFAX4qzsOx278Titp8p6x69QnweNP5Pg7JPWvWLqWiVnNcTlJq6oH9tMB9o5J6iYtIBTjaKoa2qnbx6aXt/xHJXUtBGeq4v3D5oKp5tzPmhYp/lCeaEkJvmcgpKMgo9ayPWbQxrG2bvBAwvOpRM9RfyTwRVFQb4vyS6WSb2CUUFt5xCe7GkmqaTyeLf8AKVHBGACHKbApQK2EDQ74P2bim4pXJGlXWjrFDx7kNjNLd4dzFu8aeI9Cnpj7FNUN3gWnjx5HgQvSZJHJ9tNmyJmTMGTyGuHJ/A9/pCY4ZgQaBv5nkr/FTNcCJBpqOsWNx3ZjtQtbHAB5BN1kzV7E8FO1oyACq/wmVO7SBnGR7R3N8o+geKt5C5r8Is5lnbGNIm2/53ZnzbqL0A59UMy11UHQj9ZM5qS+XJQGkI4Jop0LJoD6H+ILzoTzHiiOiHUvDGPxdPbFB+jKzcKm3VnRrWzUiGxTCC7Yb8XvA7mN97x4IUsRV7sYOQJ73G/ot4JZSwMlkgmJc23PmAerjommGw7jBv2JyPAixAIt3FI31Dt9waL2AHhmfPdMjW3jjZbymAh3ed5vmNlGeUUTotmH4oGixOSh2jx02AYcxxVZFQp2kOXJ9lKVgsn/ACs5+osU1gpy5tzySY0lnBPHzlseSM/4MQYfUFkgHC66Zh8LZI765LmGGwlzrnmui4A+zbcEkqOnjleGGMhEYtwVX2xgbYEaqx4m7LIqq49Ccrm9kbo03eDpGwX6BD2SetesUWwD70EPbL66RYuhaInKMep3vrqh1vJE8wv9Y5a4pHuNHNMsZr9yoqWWz+MTEdnSOKR4rWb9+rRcrTcyjSSwyEN3m3U1H2ISllsw80ThVQHkjlknaCqZNDCXuNk7w+MsFiclPQUzGsvxWVNM7c3goS3kVqwGtlu6wUezdQRX04/icD3scFIIMrr3AKQiridyeL+hU4muyFlFuJ2WkPoHsRr25oCnPLkPYj3OXosmjSaL6Q5WcOberrGfcSq7O3deRrkCMsuOd+PBW2J+SqO1mIR05G9m5192MakcSOQ7VksmbAcXxBsETpH8NB+s46ALklZily57hcklxN9SSrFtRWuqDm4Na3Rlic+ZPEqi19t4tJyHDmSMjfvTV8i38Az8Qfc5658Fn5Qfxse5CPa78WWzYSeICp2QnVm5qzwACHmlJ1K8mYRxv2BbU1PvEC+vUUrkFRNTG/gCimTi2eR5Ky0dBUBnk07nNcMrtLgcrAtLc+4qt4lSmKQscxwec90gtOfURdJY9Hm+HENbfPXs4oyTIXtovcMoyxu87Jztb8ByUWISkn+Hh19anKVsKVCsneldnu3vy48EYyPNx18hhv5vch5mg7uX0hc8+pN8MbvtmbbPo7tt/DwWbwYEYpqeTdN1Cw5LR90phm6uvorRh9M18Yvx1VCgfZ1yrNhmLfNaDxzUuSFmLXFhwY24RtJU7jFHA+7RdSTNFlz9S3FdkEdW57tVHiTC4ElQdNu3UlRU3YmejU4vJffg/b+YQ9s3r5F4pdhG/mMPbL656xdC0Ts5NtJEXVdQ4cJ5h/3XJViEYTXHZwyoqufxifL61yRuqL5lSp3Y+yCM2TPAYhdxQDfKAATXC4CwE8CjN4GirYXTVJubnIHRWKPEm9HYqt0dNvOtw1TGqpCBlouadNi6JiQ7TRE4L5Ezb53cAPFA4e3mmlM3y2Hk9v8AcEvF+oo8xs6TA/TnYIyTgllM4akgADO+gF1I/Ew4jcGVvnOyB/lHFevRyohx/GhTtAHlSOvuN9pHJUTEKOpqDvOAaTrJK4Ny6gc7dg4K21AObnvazeyO78825nWyGY2PMiN0nMuybx18SqwWCc2VePZiM5Ple88WxMJudPnO9y53tNRiOskj3SAMwHW3h5Fxc88l13ENqGRggzwxfwxjpZB3NvbiuTbV1TZqvpWOc9rgPKeN1xsC0kjhpdaWjRKwZTz9C2ZIb5ZoiLDifKed1tzbi51uIHJEtc1mTG269XHtKnY9EMVO7V3k+lEtfb5uXXxQ75hxK1EwOhCVsIwa5u5q4SXuHBzhlyI9t08oKkvo5g4lxa+Mgk3NjlqeGSqwcn+yw33PhJA6RoAubC4c0jM96VrAfQsfQue8bvNNqjByG3twVm/JIgduuFiLHPXmtcQmFrLjnKVmObV9Pugm2hR2H18EJLn7z3EZNaQG7rhnvHnpkiccozuONsrXKSw4ZJIGlrSbgHIXJHYMzqunjl2jYUhtNHBKwvp95pbm6N3lEji4HkEA4XW4gMIINw5wLd35psRY7w5ZLenhJCMmZoHEYTKgaL5IV8Buiqd243tSPI0UWmhxLgToiq3EBbJUgV2acUj7gX4qcopFIPI0gl37KXEjugLShYGlaYnEXu6lJyH5VaOqbCH8xh+s9a9Ytdgm2oYfrfXPWLpWiDOMY7Sk1lYeHxio9a5LHsswFXfF4B01SSMjUT+tckeIUANt1R+6u1FKVCqCO9k8gmaGFvFaspWhpJyISGOp+UPag/zN+ksHx7ctkiPj7iBlqhaOMSOHUjaoBpA4ehSlsMw2nIFii21AD225j0pRUPsRY9yZUTRvNJ5g910sVk37S51hJs0C5yIbw7XKahju7jI7Q2+a3qvp3LZ9P0jyL2aPnkZF7uLAeAHH8WdwxhoAaA0DQBexdLBy1bAcSwt72Ho9xklsjug91zp22XPsXifu2mc8uBsQSbA9hyC6xGeaqfwg0V2dK1udwH/7Xea3gtGRpRs5pXUthwPYOr/wq3ilPm13AA3687hverayLfJ7MhySHF6XKx4Zp5aETKnVSyONyfcByAUckh3cijZaQ92fFASNIUWVBpHLZrQR1rYlSMWMERmwCNY2VkfTNa7dDtzeGWZGYvwyuo6ShLiMxbjzsnuIxkQOY3IboyHIZi/44o9QWOdn2kwhxdIQ6xbvhxaARazXu1+boMkVPa6FwapqHMiikLeiia7cAaWuG9uk6/OF+NuK2rY3B1+C4OZruGmR18O9HI3mxw77FJsEiD6eI8QCPBxCeCW6T4E2wfGPoPOXUdPahG+rD7FuLUm464XkE26EzxY3KVvgNrq0XayC2T3Ds1IIQ4JeyTgnFJHZqWf4jdsAYwk3B603+JmwsNEfTSNIATmFjdzgoucnsKdIrcNXY2Rs03k3QuIxAPuFBLJcI4YVJs698H770EJ65fXSLFH8HY/9Ph+t9fIvV1LQCg41VATVDTxnm9Y5IKutIt1JltKR8YqBx6eYj7RyRPfvNN9QuZQXayuNklRVF+mXNCMoA52RWkb80VG/dPIp6rQjlewyiJY+3ijppm38tLDUWdfmocRF81NxyaQyrbXaWlNMRmLI2ubqLFVKkc4vaOCsFdL5ICzVSSNFqmdZwweQOseJNiT3klOhFl4JJgzrxtP8AP8ApCfA+T3Bej6IoyJi2q4g+NzXfNcC09XWFtEcls5oPUgMcqmoBEXM+kHEHrPDxFiqtjLQTlwAHgupbb0dmNlYOO6824/RJ9HguYVkJz4qscolJUyt1jPJI55eKWVMKe1LEulhSyRosTmBexwpoYFr0SWhrDsPbYBO4GggjqSejCd0TCQTwsqehPYXSluVrXADesW+itK4uvZDzzWcLWCKik3ivKlspZAYbJdTjo6tzeEkYd3tNvenNVlmkWLODZIJL6P3D2OyR416CM67Cw4b180omgLRmnc7X7tr5JTOHHJVjONUBiY09zdWOCMdELIZlA46hO6Kh3Wi6jyzspFCelDgTcFNKWpOi2qbAZcFrSgWupudmSJpYATcrU0FwToo+lPuREc7iFkFbOj7Bx2oYhyMvrpFi32GH5lF2y+uesXangDOOY9ORW1IOnxif1rkPDSue6zRfiidp2/nVQ46fGJ/WuUWGYj0MwcdLWIUptq6HqlYA6B3S7pGilr6e+mqKxDEGOlLm6KSGm6S7wdEO0ts0Y2KWuOQKLNG85NzCj6QZjii6bGRGc0XkNI8oLNJDtVpWynuWrJxPNdvFFYhH0dkv7hEtnX9mD8jGecbP7ArF7h6FVtlpN6mhPONnnYrJGb2/lHoXdHRImiciiLhBMRL3G3IW86IyIqmhEkb43HJ48DwPauUYxhvRPdGdW5Ht5rrcRyyVb24wYvb0zB5TRZ4HFvB3cjFgkrOQ1kI3il8kCfVcGqXmO4VCIse3qWjqe9imMsK1dHYIUGwKJ26Vs/FC1jt3XQdWua8nbmhTQPeDu6ISusBQM2tJO8XEnVH4dNVS7wjc1rb/OdqMtAm2CbGh+7dxJI0Fha2pLjkB1pj8RYT0NMfkmkh9Rwc76TYb6/zLlnyJopSK/Bh5L7F7p5G5kuv0bDwy4lHbSUhNM9/FpY6/Ybe1WqgoY42brRYecniSeJQu0zAKOYDi32hcb8lykktGI5I96Np5tafEXSqKK0ljonGGsLqeE84o/7ApBRi91y/dcW0E2FMLBSPGVlNEw3sscLGyFu7HiyuTsJdZF01LYI+aBpN1DUwutkq9vkAvazNEPcAFA/yBnqgfj/NOlegWdi2I/QovrPWvWLTYR16GE/5nrXrF1xughtbgdM4vLqeF13Em8UZuSSSTcZlDu2cpDrS0/2MX3VixWRvR5/w1R2/RKf7GL7qnpsCpWizaaADqijHoCxYlkaJF/w7SX/Raf7GL7q1ds1RnWkpz9TF91eLEwDek2dpGm7aWnaeqGIehqnqcDpnfOp4T2xRn0hYsSv9Rloa0dFG1jQ2NjQAAAGtAAtkAAEU2Fv6o8AsWKwpt0Y5DwC23BbQeCxYgExrByHgti0WtbLksWLBEMuD051gi+zZ7lD+Q6b93h+yj9yxYnEMOB037vD9lH7lqcCpf3aD7KP3L1YsAiOz9J+6wfYx/dUsGBUwOVNAOyKMexYsWCjeXCKfoy3oIt05FvRssRcmxFlKzCIAABBEABkBGwAdgsvVi55bGNvyZD+xj/oZ7lDLhEBNjBEe2Nh9ixYpRS7GJIsJgDQBDEAAAAI2AAW0AsthhcP7GP8AoZ7lixK0rCbDDYf2Uf8AQ33LU4XB+xi/oZ7lixOkjGowmD9jF9mz3Lc4ZD+xj/oZ7l4sWaRgWXBKY608J+qj9ygds9SfusH2Mf3VixOkBj7DaSNkbWsYxrRezWtDQLkk2AFtSsWLFVGP/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9032"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0" name="Content Placeholder 2"/>
          <p:cNvSpPr>
            <a:spLocks noGrp="1"/>
          </p:cNvSpPr>
          <p:nvPr>
            <p:ph idx="1"/>
          </p:nvPr>
        </p:nvSpPr>
        <p:spPr>
          <a:xfrm>
            <a:off x="228600" y="1600200"/>
            <a:ext cx="8915400" cy="5029200"/>
          </a:xfrm>
        </p:spPr>
        <p:txBody>
          <a:bodyPr>
            <a:normAutofit/>
          </a:bodyPr>
          <a:lstStyle/>
          <a:p>
            <a:r>
              <a:rPr lang="en-US" dirty="0" smtClean="0"/>
              <a:t>What-if Analysis?</a:t>
            </a:r>
          </a:p>
          <a:p>
            <a:endParaRPr lang="en-US" dirty="0" smtClean="0"/>
          </a:p>
          <a:p>
            <a:r>
              <a:rPr lang="en-US" dirty="0" smtClean="0"/>
              <a:t>Some alternative intersection/interchange, as well as corridor analysis not well covered in the HCM/HCS 2010.</a:t>
            </a:r>
          </a:p>
          <a:p>
            <a:endParaRPr lang="en-US" dirty="0"/>
          </a:p>
          <a:p>
            <a:r>
              <a:rPr lang="en-US" dirty="0" smtClean="0"/>
              <a:t>Complicated scenarios are not able to be well represented by using macro-simulation.</a:t>
            </a:r>
          </a:p>
          <a:p>
            <a:endParaRPr lang="en-US" dirty="0"/>
          </a:p>
          <a:p>
            <a:r>
              <a:rPr lang="en-US" dirty="0" smtClean="0"/>
              <a:t>Stochastic (micro) vs. deterministic (macro)</a:t>
            </a:r>
          </a:p>
          <a:p>
            <a:pPr lvl="1"/>
            <a:endParaRPr lang="en-US" sz="2400" dirty="0" smtClean="0"/>
          </a:p>
          <a:p>
            <a:pPr lvl="1"/>
            <a:endParaRPr lang="en-US" sz="2400" dirty="0" smtClean="0"/>
          </a:p>
          <a:p>
            <a:endParaRPr lang="en-US" sz="2400" b="1" dirty="0" smtClean="0"/>
          </a:p>
          <a:p>
            <a:endParaRPr lang="en-US" sz="2400" b="1" dirty="0" smtClean="0"/>
          </a:p>
          <a:p>
            <a:endParaRPr lang="en-US" sz="2400" b="1" dirty="0" smtClean="0"/>
          </a:p>
          <a:p>
            <a:endParaRPr lang="en-US" sz="2600" dirty="0" smtClean="0"/>
          </a:p>
          <a:p>
            <a:endParaRPr lang="en-US" sz="2600" dirty="0" smtClean="0"/>
          </a:p>
          <a:p>
            <a:endParaRPr lang="en-US" sz="2600" dirty="0" smtClean="0"/>
          </a:p>
          <a:p>
            <a:endParaRPr lang="en-US" sz="2600" dirty="0" smtClean="0"/>
          </a:p>
          <a:p>
            <a:endParaRPr lang="en-US" sz="2600" dirty="0" smtClean="0"/>
          </a:p>
          <a:p>
            <a:endParaRPr lang="en-US" sz="2600" dirty="0" smtClean="0"/>
          </a:p>
          <a:p>
            <a:pPr lvl="1"/>
            <a:endParaRPr lang="en-US" sz="2400" dirty="0" smtClean="0"/>
          </a:p>
          <a:p>
            <a:pPr marL="365760" lvl="1" indent="-256032">
              <a:buClr>
                <a:schemeClr val="accent3"/>
              </a:buClr>
              <a:buFont typeface="Georgia"/>
              <a:buChar char="•"/>
            </a:pPr>
            <a:endParaRPr lang="en-US" dirty="0" smtClean="0">
              <a:solidFill>
                <a:schemeClr val="tx1"/>
              </a:solidFill>
            </a:endParaRPr>
          </a:p>
        </p:txBody>
      </p:sp>
    </p:spTree>
    <p:extLst>
      <p:ext uri="{BB962C8B-B14F-4D97-AF65-F5344CB8AC3E}">
        <p14:creationId xmlns:p14="http://schemas.microsoft.com/office/powerpoint/2010/main" val="47530686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Content Placeholder 3"/>
          <p:cNvSpPr>
            <a:spLocks noGrp="1"/>
          </p:cNvSpPr>
          <p:nvPr>
            <p:ph sz="half" idx="1"/>
          </p:nvPr>
        </p:nvSpPr>
        <p:spPr>
          <a:xfrm>
            <a:off x="152400" y="1066800"/>
            <a:ext cx="8991600" cy="4953000"/>
          </a:xfrm>
        </p:spPr>
        <p:txBody>
          <a:bodyPr/>
          <a:lstStyle/>
          <a:p>
            <a:pPr eaLnBrk="1" hangingPunct="1"/>
            <a:r>
              <a:rPr lang="en-US" altLang="en-US" dirty="0" smtClean="0"/>
              <a:t>Results of Sensitivity Analysis of VISSIM Parameters</a:t>
            </a:r>
          </a:p>
          <a:p>
            <a:pPr lvl="1" eaLnBrk="1" hangingPunct="1"/>
            <a:r>
              <a:rPr lang="en-US" altLang="en-US" dirty="0" smtClean="0"/>
              <a:t>Quantification of PR’s </a:t>
            </a:r>
            <a:r>
              <a:rPr lang="en-US" altLang="en-US" b="1" dirty="0" smtClean="0"/>
              <a:t>Minimum Gap</a:t>
            </a:r>
            <a:r>
              <a:rPr lang="en-US" altLang="en-US" dirty="0" smtClean="0"/>
              <a:t>’s Impact on Critical Gap (</a:t>
            </a:r>
            <a:r>
              <a:rPr lang="en-US" altLang="en-US" i="1" dirty="0" err="1" smtClean="0"/>
              <a:t>t</a:t>
            </a:r>
            <a:r>
              <a:rPr lang="en-US" altLang="en-US" i="1" baseline="-25000" dirty="0" err="1" smtClean="0"/>
              <a:t>c</a:t>
            </a:r>
            <a:r>
              <a:rPr lang="en-US" altLang="en-US" dirty="0" smtClean="0"/>
              <a:t>) and Follow-up Headway (</a:t>
            </a:r>
            <a:r>
              <a:rPr lang="en-US" altLang="en-US" i="1" dirty="0" err="1" smtClean="0"/>
              <a:t>t</a:t>
            </a:r>
            <a:r>
              <a:rPr lang="en-US" altLang="en-US" i="1" baseline="-25000" dirty="0" err="1" smtClean="0"/>
              <a:t>f</a:t>
            </a:r>
            <a:r>
              <a:rPr lang="en-US" altLang="en-US" dirty="0" smtClean="0"/>
              <a:t>)</a:t>
            </a:r>
          </a:p>
          <a:p>
            <a:pPr eaLnBrk="1" hangingPunct="1"/>
            <a:endParaRPr lang="en-US" altLang="en-US" dirty="0" smtClean="0"/>
          </a:p>
          <a:p>
            <a:pPr eaLnBrk="1" hangingPunct="1"/>
            <a:endParaRPr lang="en-US" altLang="en-US" dirty="0" smtClean="0"/>
          </a:p>
          <a:p>
            <a:pPr eaLnBrk="1" hangingPunct="1"/>
            <a:endParaRPr lang="en-US" altLang="en-US" dirty="0" smtClean="0"/>
          </a:p>
          <a:p>
            <a:pPr eaLnBrk="1" hangingPunct="1"/>
            <a:endParaRPr lang="en-US" altLang="en-US" dirty="0" smtClean="0"/>
          </a:p>
          <a:p>
            <a:pPr eaLnBrk="1" hangingPunct="1"/>
            <a:endParaRPr lang="en-US" altLang="en-US" dirty="0" smtClean="0"/>
          </a:p>
          <a:p>
            <a:pPr lvl="1" eaLnBrk="1" hangingPunct="1"/>
            <a:endParaRPr lang="en-US" altLang="en-US" dirty="0" smtClean="0"/>
          </a:p>
          <a:p>
            <a:pPr lvl="1" eaLnBrk="1" hangingPunct="1">
              <a:buFont typeface="Arial" panose="020B0604020202020204" pitchFamily="34" charset="0"/>
              <a:buNone/>
            </a:pPr>
            <a:r>
              <a:rPr lang="en-US" altLang="en-US" dirty="0" smtClean="0"/>
              <a:t>                                                                No significant impact identified</a:t>
            </a:r>
          </a:p>
          <a:p>
            <a:pPr eaLnBrk="1" hangingPunct="1"/>
            <a:endParaRPr lang="en-US" altLang="en-US" dirty="0" smtClean="0"/>
          </a:p>
          <a:p>
            <a:pPr eaLnBrk="1" hangingPunct="1"/>
            <a:endParaRPr lang="en-US" altLang="en-US" dirty="0" smtClean="0"/>
          </a:p>
        </p:txBody>
      </p:sp>
      <p:sp>
        <p:nvSpPr>
          <p:cNvPr id="3077" name="Rectangle 7"/>
          <p:cNvSpPr>
            <a:spLocks noChangeArrowheads="1"/>
          </p:cNvSpPr>
          <p:nvPr/>
        </p:nvSpPr>
        <p:spPr bwMode="auto">
          <a:xfrm>
            <a:off x="762000" y="2133600"/>
            <a:ext cx="31765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i="1">
                <a:latin typeface="Tahoma" panose="020B0604030504040204" pitchFamily="34" charset="0"/>
                <a:cs typeface="Tahoma" panose="020B0604030504040204" pitchFamily="34" charset="0"/>
              </a:rPr>
              <a:t>t</a:t>
            </a:r>
            <a:r>
              <a:rPr lang="en-US" altLang="en-US" b="1" i="1" baseline="-25000">
                <a:latin typeface="Tahoma" panose="020B0604030504040204" pitchFamily="34" charset="0"/>
                <a:cs typeface="Tahoma" panose="020B0604030504040204" pitchFamily="34" charset="0"/>
              </a:rPr>
              <a:t>c</a:t>
            </a:r>
            <a:r>
              <a:rPr lang="en-US" altLang="en-US" b="1" i="1">
                <a:latin typeface="Tahoma" panose="020B0604030504040204" pitchFamily="34" charset="0"/>
                <a:cs typeface="Tahoma" panose="020B0604030504040204" pitchFamily="34" charset="0"/>
              </a:rPr>
              <a:t> vs. Minimum Gap of PR</a:t>
            </a:r>
            <a:endParaRPr lang="en-US" altLang="en-US"/>
          </a:p>
        </p:txBody>
      </p:sp>
      <p:pic>
        <p:nvPicPr>
          <p:cNvPr id="307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514600"/>
            <a:ext cx="4114800"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074" name="Object 4"/>
          <p:cNvGraphicFramePr>
            <a:graphicFrameLocks noChangeAspect="1"/>
          </p:cNvGraphicFramePr>
          <p:nvPr/>
        </p:nvGraphicFramePr>
        <p:xfrm>
          <a:off x="609600" y="5105400"/>
          <a:ext cx="3429000" cy="914400"/>
        </p:xfrm>
        <a:graphic>
          <a:graphicData uri="http://schemas.openxmlformats.org/presentationml/2006/ole">
            <mc:AlternateContent xmlns:mc="http://schemas.openxmlformats.org/markup-compatibility/2006">
              <mc:Choice xmlns:v="urn:schemas-microsoft-com:vml" Requires="v">
                <p:oleObj spid="_x0000_s229396" name="Equation" r:id="rId4" imgW="1600200" imgH="431800" progId="">
                  <p:embed/>
                </p:oleObj>
              </mc:Choice>
              <mc:Fallback>
                <p:oleObj name="Equation" r:id="rId4" imgW="1600200" imgH="4318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5105400"/>
                        <a:ext cx="3429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079"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2514600"/>
            <a:ext cx="3810000"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0" name="Rectangle 11"/>
          <p:cNvSpPr>
            <a:spLocks noChangeArrowheads="1"/>
          </p:cNvSpPr>
          <p:nvPr/>
        </p:nvSpPr>
        <p:spPr bwMode="auto">
          <a:xfrm>
            <a:off x="5181600" y="2133600"/>
            <a:ext cx="3063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i="1">
                <a:latin typeface="Tahoma" panose="020B0604030504040204" pitchFamily="34" charset="0"/>
                <a:cs typeface="Tahoma" panose="020B0604030504040204" pitchFamily="34" charset="0"/>
              </a:rPr>
              <a:t>t</a:t>
            </a:r>
            <a:r>
              <a:rPr lang="en-US" altLang="en-US" b="1" i="1" baseline="-25000">
                <a:latin typeface="Tahoma" panose="020B0604030504040204" pitchFamily="34" charset="0"/>
                <a:cs typeface="Tahoma" panose="020B0604030504040204" pitchFamily="34" charset="0"/>
              </a:rPr>
              <a:t>f </a:t>
            </a:r>
            <a:r>
              <a:rPr lang="en-US" altLang="en-US" b="1" i="1">
                <a:latin typeface="Tahoma" panose="020B0604030504040204" pitchFamily="34" charset="0"/>
                <a:cs typeface="Tahoma" panose="020B0604030504040204" pitchFamily="34" charset="0"/>
              </a:rPr>
              <a:t>vs. Minimum Gap of PR</a:t>
            </a:r>
            <a:endParaRPr lang="en-US" altLang="en-US"/>
          </a:p>
        </p:txBody>
      </p:sp>
      <p:sp>
        <p:nvSpPr>
          <p:cNvPr id="9" name="Title 1"/>
          <p:cNvSpPr>
            <a:spLocks noGrp="1"/>
          </p:cNvSpPr>
          <p:nvPr>
            <p:ph type="title"/>
          </p:nvPr>
        </p:nvSpPr>
        <p:spPr>
          <a:xfrm>
            <a:off x="152400" y="447545"/>
            <a:ext cx="8839200" cy="619255"/>
          </a:xfrm>
        </p:spPr>
        <p:txBody>
          <a:bodyPr>
            <a:normAutofit/>
          </a:bodyPr>
          <a:lstStyle/>
          <a:p>
            <a:r>
              <a:rPr lang="en-US" sz="2800" dirty="0" smtClean="0"/>
              <a:t>Sensitivity Analysis</a:t>
            </a:r>
            <a:endParaRPr lang="en-US" sz="2800" dirty="0"/>
          </a:p>
        </p:txBody>
      </p:sp>
    </p:spTree>
    <p:extLst>
      <p:ext uri="{BB962C8B-B14F-4D97-AF65-F5344CB8AC3E}">
        <p14:creationId xmlns:p14="http://schemas.microsoft.com/office/powerpoint/2010/main" val="424652661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Content Placeholder 3"/>
          <p:cNvSpPr>
            <a:spLocks noGrp="1"/>
          </p:cNvSpPr>
          <p:nvPr>
            <p:ph sz="half" idx="1"/>
          </p:nvPr>
        </p:nvSpPr>
        <p:spPr>
          <a:xfrm>
            <a:off x="3748" y="1033072"/>
            <a:ext cx="8915400" cy="4953000"/>
          </a:xfrm>
        </p:spPr>
        <p:txBody>
          <a:bodyPr/>
          <a:lstStyle/>
          <a:p>
            <a:pPr eaLnBrk="1" hangingPunct="1"/>
            <a:r>
              <a:rPr lang="en-US" altLang="en-US" dirty="0" smtClean="0"/>
              <a:t>Results of Sensitivity Analysis of VISSIM Parameters</a:t>
            </a:r>
          </a:p>
          <a:p>
            <a:pPr lvl="1" eaLnBrk="1" hangingPunct="1"/>
            <a:r>
              <a:rPr lang="en-US" altLang="en-US" dirty="0" smtClean="0"/>
              <a:t>Quantification of RSA’s </a:t>
            </a:r>
            <a:r>
              <a:rPr lang="en-US" altLang="en-US" b="1" dirty="0" smtClean="0"/>
              <a:t>Speed Distribution</a:t>
            </a:r>
            <a:r>
              <a:rPr lang="en-US" altLang="en-US" dirty="0" smtClean="0"/>
              <a:t>’s impact on Critical Gap (</a:t>
            </a:r>
            <a:r>
              <a:rPr lang="en-US" altLang="en-US" i="1" dirty="0" err="1" smtClean="0"/>
              <a:t>t</a:t>
            </a:r>
            <a:r>
              <a:rPr lang="en-US" altLang="en-US" i="1" baseline="-25000" dirty="0" err="1" smtClean="0"/>
              <a:t>c</a:t>
            </a:r>
            <a:r>
              <a:rPr lang="en-US" altLang="en-US" dirty="0" smtClean="0"/>
              <a:t>) &amp; Follow-up Headway (</a:t>
            </a:r>
            <a:r>
              <a:rPr lang="en-US" altLang="en-US" i="1" dirty="0" err="1" smtClean="0"/>
              <a:t>t</a:t>
            </a:r>
            <a:r>
              <a:rPr lang="en-US" altLang="en-US" i="1" baseline="-25000" dirty="0" err="1" smtClean="0"/>
              <a:t>f</a:t>
            </a:r>
            <a:r>
              <a:rPr lang="en-US" altLang="en-US" dirty="0" smtClean="0"/>
              <a:t>)</a:t>
            </a:r>
          </a:p>
          <a:p>
            <a:pPr eaLnBrk="1" hangingPunct="1"/>
            <a:endParaRPr lang="en-US" altLang="en-US" dirty="0" smtClean="0"/>
          </a:p>
          <a:p>
            <a:pPr eaLnBrk="1" hangingPunct="1"/>
            <a:endParaRPr lang="en-US" altLang="en-US" dirty="0" smtClean="0"/>
          </a:p>
          <a:p>
            <a:pPr eaLnBrk="1" hangingPunct="1"/>
            <a:endParaRPr lang="en-US" altLang="en-US" dirty="0" smtClean="0"/>
          </a:p>
          <a:p>
            <a:pPr eaLnBrk="1" hangingPunct="1"/>
            <a:endParaRPr lang="en-US" altLang="en-US" dirty="0" smtClean="0"/>
          </a:p>
          <a:p>
            <a:pPr eaLnBrk="1" hangingPunct="1"/>
            <a:endParaRPr lang="en-US" altLang="en-US" dirty="0" smtClean="0"/>
          </a:p>
          <a:p>
            <a:pPr lvl="1" eaLnBrk="1" hangingPunct="1"/>
            <a:endParaRPr lang="en-US" altLang="en-US" dirty="0" smtClean="0"/>
          </a:p>
          <a:p>
            <a:pPr lvl="1" eaLnBrk="1" hangingPunct="1"/>
            <a:endParaRPr lang="en-US" altLang="en-US" dirty="0" smtClean="0"/>
          </a:p>
          <a:p>
            <a:pPr eaLnBrk="1" hangingPunct="1"/>
            <a:endParaRPr lang="en-US" altLang="en-US" dirty="0" smtClean="0"/>
          </a:p>
          <a:p>
            <a:pPr eaLnBrk="1" hangingPunct="1"/>
            <a:endParaRPr lang="en-US" altLang="en-US" dirty="0" smtClean="0"/>
          </a:p>
        </p:txBody>
      </p:sp>
      <p:sp>
        <p:nvSpPr>
          <p:cNvPr id="4102" name="Rectangle 7"/>
          <p:cNvSpPr>
            <a:spLocks noChangeArrowheads="1"/>
          </p:cNvSpPr>
          <p:nvPr/>
        </p:nvSpPr>
        <p:spPr bwMode="auto">
          <a:xfrm>
            <a:off x="228600" y="2133600"/>
            <a:ext cx="41322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i="1">
                <a:latin typeface="Tahoma" panose="020B0604030504040204" pitchFamily="34" charset="0"/>
                <a:cs typeface="Tahoma" panose="020B0604030504040204" pitchFamily="34" charset="0"/>
              </a:rPr>
              <a:t>t</a:t>
            </a:r>
            <a:r>
              <a:rPr lang="en-US" altLang="en-US" b="1" i="1" baseline="-25000">
                <a:latin typeface="Tahoma" panose="020B0604030504040204" pitchFamily="34" charset="0"/>
                <a:cs typeface="Tahoma" panose="020B0604030504040204" pitchFamily="34" charset="0"/>
              </a:rPr>
              <a:t>c</a:t>
            </a:r>
            <a:r>
              <a:rPr lang="en-US" altLang="en-US" b="1" i="1">
                <a:latin typeface="Tahoma" panose="020B0604030504040204" pitchFamily="34" charset="0"/>
                <a:cs typeface="Tahoma" panose="020B0604030504040204" pitchFamily="34" charset="0"/>
              </a:rPr>
              <a:t> vs. 50</a:t>
            </a:r>
            <a:r>
              <a:rPr lang="en-US" altLang="en-US" b="1" i="1" baseline="30000">
                <a:latin typeface="Tahoma" panose="020B0604030504040204" pitchFamily="34" charset="0"/>
                <a:cs typeface="Tahoma" panose="020B0604030504040204" pitchFamily="34" charset="0"/>
              </a:rPr>
              <a:t>th</a:t>
            </a:r>
            <a:r>
              <a:rPr lang="en-US" altLang="en-US" b="1" i="1">
                <a:latin typeface="Tahoma" panose="020B0604030504040204" pitchFamily="34" charset="0"/>
                <a:cs typeface="Tahoma" panose="020B0604030504040204" pitchFamily="34" charset="0"/>
              </a:rPr>
              <a:t> Percentile Speed of RSA</a:t>
            </a:r>
            <a:endParaRPr lang="en-US" altLang="en-US"/>
          </a:p>
        </p:txBody>
      </p:sp>
      <p:sp>
        <p:nvSpPr>
          <p:cNvPr id="4103" name="Rectangle 8"/>
          <p:cNvSpPr>
            <a:spLocks noChangeArrowheads="1"/>
          </p:cNvSpPr>
          <p:nvPr/>
        </p:nvSpPr>
        <p:spPr bwMode="auto">
          <a:xfrm>
            <a:off x="4724400" y="2133600"/>
            <a:ext cx="41322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i="1">
                <a:latin typeface="Tahoma" panose="020B0604030504040204" pitchFamily="34" charset="0"/>
                <a:cs typeface="Tahoma" panose="020B0604030504040204" pitchFamily="34" charset="0"/>
              </a:rPr>
              <a:t>t</a:t>
            </a:r>
            <a:r>
              <a:rPr lang="en-US" altLang="en-US" b="1" i="1" baseline="-25000">
                <a:latin typeface="Tahoma" panose="020B0604030504040204" pitchFamily="34" charset="0"/>
                <a:cs typeface="Tahoma" panose="020B0604030504040204" pitchFamily="34" charset="0"/>
              </a:rPr>
              <a:t>f</a:t>
            </a:r>
            <a:r>
              <a:rPr lang="en-US" altLang="en-US" b="1" i="1">
                <a:latin typeface="Tahoma" panose="020B0604030504040204" pitchFamily="34" charset="0"/>
                <a:cs typeface="Tahoma" panose="020B0604030504040204" pitchFamily="34" charset="0"/>
              </a:rPr>
              <a:t> vs. 50</a:t>
            </a:r>
            <a:r>
              <a:rPr lang="en-US" altLang="en-US" b="1" i="1" baseline="30000">
                <a:latin typeface="Tahoma" panose="020B0604030504040204" pitchFamily="34" charset="0"/>
                <a:cs typeface="Tahoma" panose="020B0604030504040204" pitchFamily="34" charset="0"/>
              </a:rPr>
              <a:t>th</a:t>
            </a:r>
            <a:r>
              <a:rPr lang="en-US" altLang="en-US" b="1" i="1">
                <a:latin typeface="Tahoma" panose="020B0604030504040204" pitchFamily="34" charset="0"/>
                <a:cs typeface="Tahoma" panose="020B0604030504040204" pitchFamily="34" charset="0"/>
              </a:rPr>
              <a:t> Percentile Speed of RSA</a:t>
            </a:r>
            <a:endParaRPr lang="en-US" altLang="en-US"/>
          </a:p>
        </p:txBody>
      </p:sp>
      <p:pic>
        <p:nvPicPr>
          <p:cNvPr id="410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514600"/>
            <a:ext cx="33528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2514600"/>
            <a:ext cx="374650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098" name="Object 7"/>
          <p:cNvGraphicFramePr>
            <a:graphicFrameLocks noChangeAspect="1"/>
          </p:cNvGraphicFramePr>
          <p:nvPr/>
        </p:nvGraphicFramePr>
        <p:xfrm>
          <a:off x="4953000" y="5105400"/>
          <a:ext cx="3886200" cy="990600"/>
        </p:xfrm>
        <a:graphic>
          <a:graphicData uri="http://schemas.openxmlformats.org/presentationml/2006/ole">
            <mc:AlternateContent xmlns:mc="http://schemas.openxmlformats.org/markup-compatibility/2006">
              <mc:Choice xmlns:v="urn:schemas-microsoft-com:vml" Requires="v">
                <p:oleObj spid="_x0000_s230438" name="Equation" r:id="rId5" imgW="2311400" imgH="482600" progId="">
                  <p:embed/>
                </p:oleObj>
              </mc:Choice>
              <mc:Fallback>
                <p:oleObj name="Equation" r:id="rId5" imgW="2311400" imgH="48260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5105400"/>
                        <a:ext cx="3886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099" name="Object 8"/>
          <p:cNvGraphicFramePr>
            <a:graphicFrameLocks noChangeAspect="1"/>
          </p:cNvGraphicFramePr>
          <p:nvPr/>
        </p:nvGraphicFramePr>
        <p:xfrm>
          <a:off x="914400" y="5105400"/>
          <a:ext cx="2971800" cy="914400"/>
        </p:xfrm>
        <a:graphic>
          <a:graphicData uri="http://schemas.openxmlformats.org/presentationml/2006/ole">
            <mc:AlternateContent xmlns:mc="http://schemas.openxmlformats.org/markup-compatibility/2006">
              <mc:Choice xmlns:v="urn:schemas-microsoft-com:vml" Requires="v">
                <p:oleObj spid="_x0000_s230439" name="Equation" r:id="rId7" imgW="1511300" imgH="431800" progId="">
                  <p:embed/>
                </p:oleObj>
              </mc:Choice>
              <mc:Fallback>
                <p:oleObj name="Equation" r:id="rId7" imgW="1511300" imgH="431800"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4400" y="5105400"/>
                        <a:ext cx="2971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Title 1"/>
          <p:cNvSpPr>
            <a:spLocks noGrp="1"/>
          </p:cNvSpPr>
          <p:nvPr>
            <p:ph type="title"/>
          </p:nvPr>
        </p:nvSpPr>
        <p:spPr>
          <a:xfrm>
            <a:off x="152400" y="447545"/>
            <a:ext cx="8839200" cy="619255"/>
          </a:xfrm>
        </p:spPr>
        <p:txBody>
          <a:bodyPr>
            <a:normAutofit/>
          </a:bodyPr>
          <a:lstStyle/>
          <a:p>
            <a:r>
              <a:rPr lang="en-US" sz="2800" dirty="0" smtClean="0"/>
              <a:t>Sensitivity Analysis</a:t>
            </a:r>
            <a:endParaRPr lang="en-US" sz="2800" dirty="0"/>
          </a:p>
        </p:txBody>
      </p:sp>
    </p:spTree>
    <p:extLst>
      <p:ext uri="{BB962C8B-B14F-4D97-AF65-F5344CB8AC3E}">
        <p14:creationId xmlns:p14="http://schemas.microsoft.com/office/powerpoint/2010/main" val="274130777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Content Placeholder 3"/>
          <p:cNvSpPr>
            <a:spLocks noGrp="1"/>
          </p:cNvSpPr>
          <p:nvPr>
            <p:ph sz="half" idx="1"/>
          </p:nvPr>
        </p:nvSpPr>
        <p:spPr>
          <a:xfrm>
            <a:off x="76200" y="1143000"/>
            <a:ext cx="8915400" cy="4800600"/>
          </a:xfrm>
        </p:spPr>
        <p:txBody>
          <a:bodyPr/>
          <a:lstStyle/>
          <a:p>
            <a:pPr eaLnBrk="1" hangingPunct="1"/>
            <a:r>
              <a:rPr lang="en-US" altLang="en-US" dirty="0" smtClean="0"/>
              <a:t>Results of Sensitivity Analysis of VISSIM Parameters</a:t>
            </a:r>
          </a:p>
          <a:p>
            <a:pPr lvl="1" eaLnBrk="1" hangingPunct="1"/>
            <a:r>
              <a:rPr lang="en-US" altLang="en-US" dirty="0" smtClean="0"/>
              <a:t>Quantification of RSA’s </a:t>
            </a:r>
            <a:r>
              <a:rPr lang="en-US" altLang="en-US" b="1" dirty="0" smtClean="0"/>
              <a:t>Deceleration Rate</a:t>
            </a:r>
            <a:r>
              <a:rPr lang="en-US" altLang="en-US" dirty="0" smtClean="0"/>
              <a:t>’s impact on Critical Gap (</a:t>
            </a:r>
            <a:r>
              <a:rPr lang="en-US" altLang="en-US" i="1" dirty="0" err="1" smtClean="0"/>
              <a:t>t</a:t>
            </a:r>
            <a:r>
              <a:rPr lang="en-US" altLang="en-US" i="1" baseline="-25000" dirty="0" err="1" smtClean="0"/>
              <a:t>c</a:t>
            </a:r>
            <a:r>
              <a:rPr lang="en-US" altLang="en-US" dirty="0" smtClean="0"/>
              <a:t>) &amp; Follow-up Headway (</a:t>
            </a:r>
            <a:r>
              <a:rPr lang="en-US" altLang="en-US" i="1" dirty="0" err="1" smtClean="0"/>
              <a:t>t</a:t>
            </a:r>
            <a:r>
              <a:rPr lang="en-US" altLang="en-US" i="1" baseline="-25000" dirty="0" err="1" smtClean="0"/>
              <a:t>f</a:t>
            </a:r>
            <a:r>
              <a:rPr lang="en-US" altLang="en-US" dirty="0" smtClean="0"/>
              <a:t>)</a:t>
            </a:r>
          </a:p>
          <a:p>
            <a:pPr eaLnBrk="1" hangingPunct="1"/>
            <a:endParaRPr lang="en-US" altLang="en-US" dirty="0" smtClean="0"/>
          </a:p>
          <a:p>
            <a:pPr eaLnBrk="1" hangingPunct="1"/>
            <a:endParaRPr lang="en-US" altLang="en-US" dirty="0" smtClean="0"/>
          </a:p>
          <a:p>
            <a:pPr eaLnBrk="1" hangingPunct="1"/>
            <a:endParaRPr lang="en-US" altLang="en-US" dirty="0" smtClean="0"/>
          </a:p>
          <a:p>
            <a:pPr eaLnBrk="1" hangingPunct="1"/>
            <a:endParaRPr lang="en-US" altLang="en-US" dirty="0" smtClean="0"/>
          </a:p>
          <a:p>
            <a:pPr eaLnBrk="1" hangingPunct="1"/>
            <a:endParaRPr lang="en-US" altLang="en-US" dirty="0" smtClean="0"/>
          </a:p>
          <a:p>
            <a:pPr lvl="1" eaLnBrk="1" hangingPunct="1"/>
            <a:endParaRPr lang="en-US" altLang="en-US" dirty="0" smtClean="0"/>
          </a:p>
          <a:p>
            <a:pPr lvl="1" eaLnBrk="1" hangingPunct="1"/>
            <a:endParaRPr lang="en-US" altLang="en-US" dirty="0" smtClean="0"/>
          </a:p>
          <a:p>
            <a:pPr lvl="1" eaLnBrk="1" hangingPunct="1">
              <a:buFont typeface="Arial" panose="020B0604020202020204" pitchFamily="34" charset="0"/>
              <a:buNone/>
            </a:pPr>
            <a:r>
              <a:rPr lang="en-US" altLang="en-US" dirty="0" smtClean="0"/>
              <a:t>  No significant impact identified               No significant impact identified</a:t>
            </a:r>
          </a:p>
          <a:p>
            <a:pPr eaLnBrk="1" hangingPunct="1"/>
            <a:endParaRPr lang="en-US" altLang="en-US" dirty="0" smtClean="0"/>
          </a:p>
          <a:p>
            <a:pPr eaLnBrk="1" hangingPunct="1"/>
            <a:endParaRPr lang="en-US" altLang="en-US" dirty="0" smtClean="0"/>
          </a:p>
        </p:txBody>
      </p:sp>
      <p:sp>
        <p:nvSpPr>
          <p:cNvPr id="29700" name="Rectangle 7"/>
          <p:cNvSpPr>
            <a:spLocks noChangeArrowheads="1"/>
          </p:cNvSpPr>
          <p:nvPr/>
        </p:nvSpPr>
        <p:spPr bwMode="auto">
          <a:xfrm>
            <a:off x="533400" y="2286000"/>
            <a:ext cx="3738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i="1">
                <a:latin typeface="Tahoma" panose="020B0604030504040204" pitchFamily="34" charset="0"/>
                <a:cs typeface="Tahoma" panose="020B0604030504040204" pitchFamily="34" charset="0"/>
              </a:rPr>
              <a:t>t</a:t>
            </a:r>
            <a:r>
              <a:rPr lang="en-US" altLang="en-US" b="1" i="1" baseline="-25000">
                <a:latin typeface="Tahoma" panose="020B0604030504040204" pitchFamily="34" charset="0"/>
                <a:cs typeface="Tahoma" panose="020B0604030504040204" pitchFamily="34" charset="0"/>
              </a:rPr>
              <a:t>c</a:t>
            </a:r>
            <a:r>
              <a:rPr lang="en-US" altLang="en-US" b="1" i="1">
                <a:latin typeface="Tahoma" panose="020B0604030504040204" pitchFamily="34" charset="0"/>
                <a:cs typeface="Tahoma" panose="020B0604030504040204" pitchFamily="34" charset="0"/>
              </a:rPr>
              <a:t> vs. Deceleration Rate of RSA</a:t>
            </a:r>
            <a:endParaRPr lang="en-US" altLang="en-US"/>
          </a:p>
        </p:txBody>
      </p:sp>
      <p:sp>
        <p:nvSpPr>
          <p:cNvPr id="29701" name="Rectangle 8"/>
          <p:cNvSpPr>
            <a:spLocks noChangeArrowheads="1"/>
          </p:cNvSpPr>
          <p:nvPr/>
        </p:nvSpPr>
        <p:spPr bwMode="auto">
          <a:xfrm>
            <a:off x="5029200" y="2286000"/>
            <a:ext cx="37163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i="1">
                <a:latin typeface="Tahoma" panose="020B0604030504040204" pitchFamily="34" charset="0"/>
                <a:cs typeface="Tahoma" panose="020B0604030504040204" pitchFamily="34" charset="0"/>
              </a:rPr>
              <a:t>t</a:t>
            </a:r>
            <a:r>
              <a:rPr lang="en-US" altLang="en-US" b="1" i="1" baseline="-25000">
                <a:latin typeface="Tahoma" panose="020B0604030504040204" pitchFamily="34" charset="0"/>
                <a:cs typeface="Tahoma" panose="020B0604030504040204" pitchFamily="34" charset="0"/>
              </a:rPr>
              <a:t>f</a:t>
            </a:r>
            <a:r>
              <a:rPr lang="en-US" altLang="en-US" b="1" i="1">
                <a:latin typeface="Tahoma" panose="020B0604030504040204" pitchFamily="34" charset="0"/>
                <a:cs typeface="Tahoma" panose="020B0604030504040204" pitchFamily="34" charset="0"/>
              </a:rPr>
              <a:t> vs. Deceleration Rate of RSA</a:t>
            </a:r>
            <a:endParaRPr lang="en-US" altLang="en-US"/>
          </a:p>
        </p:txBody>
      </p:sp>
      <p:pic>
        <p:nvPicPr>
          <p:cNvPr id="2970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743200"/>
            <a:ext cx="42672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743200"/>
            <a:ext cx="42672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a:xfrm>
            <a:off x="152400" y="447545"/>
            <a:ext cx="8839200" cy="619255"/>
          </a:xfrm>
        </p:spPr>
        <p:txBody>
          <a:bodyPr>
            <a:normAutofit/>
          </a:bodyPr>
          <a:lstStyle/>
          <a:p>
            <a:r>
              <a:rPr lang="en-US" sz="2800" dirty="0" smtClean="0"/>
              <a:t>Sensitivity Analysis</a:t>
            </a:r>
            <a:endParaRPr lang="en-US" sz="2800" dirty="0"/>
          </a:p>
        </p:txBody>
      </p:sp>
    </p:spTree>
    <p:extLst>
      <p:ext uri="{BB962C8B-B14F-4D97-AF65-F5344CB8AC3E}">
        <p14:creationId xmlns:p14="http://schemas.microsoft.com/office/powerpoint/2010/main" val="105339735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Content Placeholder 3"/>
          <p:cNvSpPr>
            <a:spLocks noGrp="1"/>
          </p:cNvSpPr>
          <p:nvPr>
            <p:ph sz="half" idx="1"/>
          </p:nvPr>
        </p:nvSpPr>
        <p:spPr>
          <a:xfrm>
            <a:off x="38100" y="1126396"/>
            <a:ext cx="8915400" cy="4953000"/>
          </a:xfrm>
        </p:spPr>
        <p:txBody>
          <a:bodyPr/>
          <a:lstStyle/>
          <a:p>
            <a:pPr eaLnBrk="1" hangingPunct="1"/>
            <a:r>
              <a:rPr lang="en-US" altLang="en-US" dirty="0" smtClean="0"/>
              <a:t>Results of Sensitivity Analysis of VISSIM Parameters</a:t>
            </a:r>
          </a:p>
          <a:p>
            <a:pPr lvl="1" eaLnBrk="1" hangingPunct="1"/>
            <a:r>
              <a:rPr lang="en-US" altLang="en-US" dirty="0" smtClean="0"/>
              <a:t>Quantification of </a:t>
            </a:r>
            <a:r>
              <a:rPr lang="en-US" altLang="en-US" dirty="0" err="1" smtClean="0"/>
              <a:t>Wiedemann</a:t>
            </a:r>
            <a:r>
              <a:rPr lang="en-US" altLang="en-US" dirty="0" smtClean="0"/>
              <a:t> 74’s </a:t>
            </a:r>
            <a:r>
              <a:rPr lang="en-US" altLang="en-US" b="1" dirty="0" err="1" smtClean="0"/>
              <a:t>Multiplicative</a:t>
            </a:r>
            <a:r>
              <a:rPr lang="en-US" altLang="en-US" dirty="0" err="1" smtClean="0"/>
              <a:t>’s</a:t>
            </a:r>
            <a:r>
              <a:rPr lang="en-US" altLang="en-US" dirty="0" smtClean="0"/>
              <a:t> impact on Critical Gap (</a:t>
            </a:r>
            <a:r>
              <a:rPr lang="en-US" altLang="en-US" i="1" dirty="0" err="1" smtClean="0"/>
              <a:t>t</a:t>
            </a:r>
            <a:r>
              <a:rPr lang="en-US" altLang="en-US" i="1" baseline="-25000" dirty="0" err="1" smtClean="0"/>
              <a:t>c</a:t>
            </a:r>
            <a:r>
              <a:rPr lang="en-US" altLang="en-US" dirty="0" smtClean="0"/>
              <a:t>) &amp; Follow-up Headway (</a:t>
            </a:r>
            <a:r>
              <a:rPr lang="en-US" altLang="en-US" i="1" dirty="0" err="1" smtClean="0"/>
              <a:t>t</a:t>
            </a:r>
            <a:r>
              <a:rPr lang="en-US" altLang="en-US" i="1" baseline="-25000" dirty="0" err="1" smtClean="0"/>
              <a:t>f</a:t>
            </a:r>
            <a:r>
              <a:rPr lang="en-US" altLang="en-US" dirty="0" smtClean="0"/>
              <a:t>)</a:t>
            </a:r>
          </a:p>
          <a:p>
            <a:pPr eaLnBrk="1" hangingPunct="1"/>
            <a:endParaRPr lang="en-US" altLang="en-US" dirty="0" smtClean="0"/>
          </a:p>
          <a:p>
            <a:pPr eaLnBrk="1" hangingPunct="1"/>
            <a:endParaRPr lang="en-US" altLang="en-US" dirty="0" smtClean="0"/>
          </a:p>
          <a:p>
            <a:pPr eaLnBrk="1" hangingPunct="1"/>
            <a:endParaRPr lang="en-US" altLang="en-US" dirty="0" smtClean="0"/>
          </a:p>
          <a:p>
            <a:pPr eaLnBrk="1" hangingPunct="1"/>
            <a:endParaRPr lang="en-US" altLang="en-US" dirty="0" smtClean="0"/>
          </a:p>
          <a:p>
            <a:pPr eaLnBrk="1" hangingPunct="1"/>
            <a:endParaRPr lang="en-US" altLang="en-US" dirty="0" smtClean="0"/>
          </a:p>
          <a:p>
            <a:pPr lvl="1" eaLnBrk="1" hangingPunct="1"/>
            <a:endParaRPr lang="en-US" altLang="en-US" dirty="0" smtClean="0"/>
          </a:p>
          <a:p>
            <a:pPr lvl="1" eaLnBrk="1" hangingPunct="1">
              <a:buFont typeface="Arial" panose="020B0604020202020204" pitchFamily="34" charset="0"/>
              <a:buNone/>
            </a:pPr>
            <a:r>
              <a:rPr lang="en-US" altLang="en-US" dirty="0" smtClean="0"/>
              <a:t>     No significant impact identified</a:t>
            </a:r>
          </a:p>
          <a:p>
            <a:pPr eaLnBrk="1" hangingPunct="1"/>
            <a:endParaRPr lang="en-US" altLang="en-US" dirty="0" smtClean="0"/>
          </a:p>
          <a:p>
            <a:pPr eaLnBrk="1" hangingPunct="1"/>
            <a:endParaRPr lang="en-US" altLang="en-US" dirty="0" smtClean="0"/>
          </a:p>
        </p:txBody>
      </p:sp>
      <p:sp>
        <p:nvSpPr>
          <p:cNvPr id="5125" name="Rectangle 7"/>
          <p:cNvSpPr>
            <a:spLocks noChangeArrowheads="1"/>
          </p:cNvSpPr>
          <p:nvPr/>
        </p:nvSpPr>
        <p:spPr bwMode="auto">
          <a:xfrm>
            <a:off x="533400" y="2133600"/>
            <a:ext cx="40560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i="1">
                <a:latin typeface="Tahoma" panose="020B0604030504040204" pitchFamily="34" charset="0"/>
                <a:cs typeface="Tahoma" panose="020B0604030504040204" pitchFamily="34" charset="0"/>
              </a:rPr>
              <a:t>t</a:t>
            </a:r>
            <a:r>
              <a:rPr lang="en-US" altLang="en-US" b="1" i="1" baseline="-25000">
                <a:latin typeface="Tahoma" panose="020B0604030504040204" pitchFamily="34" charset="0"/>
                <a:cs typeface="Tahoma" panose="020B0604030504040204" pitchFamily="34" charset="0"/>
              </a:rPr>
              <a:t>c</a:t>
            </a:r>
            <a:r>
              <a:rPr lang="en-US" altLang="en-US" b="1" i="1">
                <a:latin typeface="Tahoma" panose="020B0604030504040204" pitchFamily="34" charset="0"/>
                <a:cs typeface="Tahoma" panose="020B0604030504040204" pitchFamily="34" charset="0"/>
              </a:rPr>
              <a:t> vs. Multiplicative of W74 Model</a:t>
            </a:r>
            <a:endParaRPr lang="en-US" altLang="en-US"/>
          </a:p>
        </p:txBody>
      </p:sp>
      <p:sp>
        <p:nvSpPr>
          <p:cNvPr id="5126" name="Rectangle 8"/>
          <p:cNvSpPr>
            <a:spLocks noChangeArrowheads="1"/>
          </p:cNvSpPr>
          <p:nvPr/>
        </p:nvSpPr>
        <p:spPr bwMode="auto">
          <a:xfrm>
            <a:off x="4876800" y="2133600"/>
            <a:ext cx="4033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i="1">
                <a:latin typeface="Tahoma" panose="020B0604030504040204" pitchFamily="34" charset="0"/>
                <a:cs typeface="Tahoma" panose="020B0604030504040204" pitchFamily="34" charset="0"/>
              </a:rPr>
              <a:t>t</a:t>
            </a:r>
            <a:r>
              <a:rPr lang="en-US" altLang="en-US" b="1" i="1" baseline="-25000">
                <a:latin typeface="Tahoma" panose="020B0604030504040204" pitchFamily="34" charset="0"/>
                <a:cs typeface="Tahoma" panose="020B0604030504040204" pitchFamily="34" charset="0"/>
              </a:rPr>
              <a:t>f</a:t>
            </a:r>
            <a:r>
              <a:rPr lang="en-US" altLang="en-US" b="1" i="1">
                <a:latin typeface="Tahoma" panose="020B0604030504040204" pitchFamily="34" charset="0"/>
                <a:cs typeface="Tahoma" panose="020B0604030504040204" pitchFamily="34" charset="0"/>
              </a:rPr>
              <a:t> vs. Multiplicative of W74 Model</a:t>
            </a:r>
            <a:endParaRPr lang="en-US" altLang="en-US"/>
          </a:p>
        </p:txBody>
      </p:sp>
      <p:pic>
        <p:nvPicPr>
          <p:cNvPr id="512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514600"/>
            <a:ext cx="3962400"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2514600"/>
            <a:ext cx="38862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122" name="Object 6"/>
          <p:cNvGraphicFramePr>
            <a:graphicFrameLocks noChangeAspect="1"/>
          </p:cNvGraphicFramePr>
          <p:nvPr/>
        </p:nvGraphicFramePr>
        <p:xfrm>
          <a:off x="5638800" y="5105400"/>
          <a:ext cx="2286000" cy="1006475"/>
        </p:xfrm>
        <a:graphic>
          <a:graphicData uri="http://schemas.openxmlformats.org/presentationml/2006/ole">
            <mc:AlternateContent xmlns:mc="http://schemas.openxmlformats.org/markup-compatibility/2006">
              <mc:Choice xmlns:v="urn:schemas-microsoft-com:vml" Requires="v">
                <p:oleObj spid="_x0000_s231444" name="Equation" r:id="rId5" imgW="1091726" imgH="457002" progId="">
                  <p:embed/>
                </p:oleObj>
              </mc:Choice>
              <mc:Fallback>
                <p:oleObj name="Equation" r:id="rId5" imgW="1091726" imgH="457002"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5105400"/>
                        <a:ext cx="22860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Title 1"/>
          <p:cNvSpPr>
            <a:spLocks noGrp="1"/>
          </p:cNvSpPr>
          <p:nvPr>
            <p:ph type="title"/>
          </p:nvPr>
        </p:nvSpPr>
        <p:spPr>
          <a:xfrm>
            <a:off x="152400" y="447545"/>
            <a:ext cx="8839200" cy="619255"/>
          </a:xfrm>
        </p:spPr>
        <p:txBody>
          <a:bodyPr>
            <a:normAutofit/>
          </a:bodyPr>
          <a:lstStyle/>
          <a:p>
            <a:r>
              <a:rPr lang="en-US" sz="2800" dirty="0" smtClean="0"/>
              <a:t>Sensitivity Analysis</a:t>
            </a:r>
            <a:endParaRPr lang="en-US" sz="2800" dirty="0"/>
          </a:p>
        </p:txBody>
      </p:sp>
    </p:spTree>
    <p:extLst>
      <p:ext uri="{BB962C8B-B14F-4D97-AF65-F5344CB8AC3E}">
        <p14:creationId xmlns:p14="http://schemas.microsoft.com/office/powerpoint/2010/main" val="230370951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Content Placeholder 3"/>
          <p:cNvSpPr>
            <a:spLocks noGrp="1"/>
          </p:cNvSpPr>
          <p:nvPr>
            <p:ph sz="half" idx="1"/>
          </p:nvPr>
        </p:nvSpPr>
        <p:spPr>
          <a:xfrm>
            <a:off x="75602" y="1059474"/>
            <a:ext cx="8915400" cy="4953000"/>
          </a:xfrm>
        </p:spPr>
        <p:txBody>
          <a:bodyPr/>
          <a:lstStyle/>
          <a:p>
            <a:pPr eaLnBrk="1" hangingPunct="1"/>
            <a:r>
              <a:rPr lang="en-US" altLang="en-US" dirty="0" smtClean="0"/>
              <a:t>Results of Sensitivity Analysis of VISSIM Parameters</a:t>
            </a:r>
          </a:p>
          <a:p>
            <a:pPr lvl="1" eaLnBrk="1" hangingPunct="1"/>
            <a:r>
              <a:rPr lang="en-US" altLang="en-US" dirty="0" smtClean="0"/>
              <a:t>Quantification of </a:t>
            </a:r>
            <a:r>
              <a:rPr lang="en-US" altLang="en-US" dirty="0" err="1" smtClean="0"/>
              <a:t>Wiedemann</a:t>
            </a:r>
            <a:r>
              <a:rPr lang="en-US" altLang="en-US" dirty="0" smtClean="0"/>
              <a:t> 74’s </a:t>
            </a:r>
            <a:r>
              <a:rPr lang="en-US" altLang="en-US" b="1" dirty="0" smtClean="0"/>
              <a:t>Additive</a:t>
            </a:r>
            <a:r>
              <a:rPr lang="en-US" altLang="en-US" dirty="0" smtClean="0"/>
              <a:t>’s impact on Critical Gap (</a:t>
            </a:r>
            <a:r>
              <a:rPr lang="en-US" altLang="en-US" i="1" dirty="0" err="1" smtClean="0"/>
              <a:t>t</a:t>
            </a:r>
            <a:r>
              <a:rPr lang="en-US" altLang="en-US" i="1" baseline="-25000" dirty="0" err="1" smtClean="0"/>
              <a:t>c</a:t>
            </a:r>
            <a:r>
              <a:rPr lang="en-US" altLang="en-US" dirty="0" smtClean="0"/>
              <a:t>) &amp; Follow-up Headway (</a:t>
            </a:r>
            <a:r>
              <a:rPr lang="en-US" altLang="en-US" i="1" dirty="0" err="1" smtClean="0"/>
              <a:t>t</a:t>
            </a:r>
            <a:r>
              <a:rPr lang="en-US" altLang="en-US" i="1" baseline="-25000" dirty="0" err="1" smtClean="0"/>
              <a:t>f</a:t>
            </a:r>
            <a:r>
              <a:rPr lang="en-US" altLang="en-US" dirty="0" smtClean="0"/>
              <a:t>)</a:t>
            </a:r>
          </a:p>
          <a:p>
            <a:pPr eaLnBrk="1" hangingPunct="1"/>
            <a:endParaRPr lang="en-US" altLang="en-US" dirty="0" smtClean="0"/>
          </a:p>
          <a:p>
            <a:pPr eaLnBrk="1" hangingPunct="1"/>
            <a:endParaRPr lang="en-US" altLang="en-US" dirty="0" smtClean="0"/>
          </a:p>
          <a:p>
            <a:pPr eaLnBrk="1" hangingPunct="1"/>
            <a:endParaRPr lang="en-US" altLang="en-US" dirty="0" smtClean="0"/>
          </a:p>
          <a:p>
            <a:pPr eaLnBrk="1" hangingPunct="1"/>
            <a:endParaRPr lang="en-US" altLang="en-US" dirty="0" smtClean="0"/>
          </a:p>
          <a:p>
            <a:pPr eaLnBrk="1" hangingPunct="1"/>
            <a:endParaRPr lang="en-US" altLang="en-US" dirty="0" smtClean="0"/>
          </a:p>
          <a:p>
            <a:pPr lvl="1" eaLnBrk="1" hangingPunct="1"/>
            <a:endParaRPr lang="en-US" altLang="en-US" dirty="0" smtClean="0"/>
          </a:p>
          <a:p>
            <a:pPr eaLnBrk="1" hangingPunct="1"/>
            <a:endParaRPr lang="en-US" altLang="en-US" dirty="0" smtClean="0"/>
          </a:p>
          <a:p>
            <a:pPr eaLnBrk="1" hangingPunct="1"/>
            <a:endParaRPr lang="en-US" altLang="en-US" dirty="0" smtClean="0"/>
          </a:p>
        </p:txBody>
      </p:sp>
      <p:sp>
        <p:nvSpPr>
          <p:cNvPr id="6151" name="Rectangle 7"/>
          <p:cNvSpPr>
            <a:spLocks noChangeArrowheads="1"/>
          </p:cNvSpPr>
          <p:nvPr/>
        </p:nvSpPr>
        <p:spPr bwMode="auto">
          <a:xfrm>
            <a:off x="685800" y="2209800"/>
            <a:ext cx="3443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i="1">
                <a:latin typeface="Tahoma" panose="020B0604030504040204" pitchFamily="34" charset="0"/>
                <a:cs typeface="Tahoma" panose="020B0604030504040204" pitchFamily="34" charset="0"/>
              </a:rPr>
              <a:t>t</a:t>
            </a:r>
            <a:r>
              <a:rPr lang="en-US" altLang="en-US" b="1" i="1" baseline="-25000">
                <a:latin typeface="Tahoma" panose="020B0604030504040204" pitchFamily="34" charset="0"/>
                <a:cs typeface="Tahoma" panose="020B0604030504040204" pitchFamily="34" charset="0"/>
              </a:rPr>
              <a:t>c</a:t>
            </a:r>
            <a:r>
              <a:rPr lang="en-US" altLang="en-US" b="1" i="1">
                <a:latin typeface="Tahoma" panose="020B0604030504040204" pitchFamily="34" charset="0"/>
                <a:cs typeface="Tahoma" panose="020B0604030504040204" pitchFamily="34" charset="0"/>
              </a:rPr>
              <a:t> vs. Additive of W74 Model</a:t>
            </a:r>
            <a:endParaRPr lang="en-US" altLang="en-US"/>
          </a:p>
        </p:txBody>
      </p:sp>
      <p:sp>
        <p:nvSpPr>
          <p:cNvPr id="6152" name="Rectangle 8"/>
          <p:cNvSpPr>
            <a:spLocks noChangeArrowheads="1"/>
          </p:cNvSpPr>
          <p:nvPr/>
        </p:nvSpPr>
        <p:spPr bwMode="auto">
          <a:xfrm>
            <a:off x="5105400" y="2209800"/>
            <a:ext cx="34210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i="1">
                <a:latin typeface="Tahoma" panose="020B0604030504040204" pitchFamily="34" charset="0"/>
                <a:cs typeface="Tahoma" panose="020B0604030504040204" pitchFamily="34" charset="0"/>
              </a:rPr>
              <a:t>t</a:t>
            </a:r>
            <a:r>
              <a:rPr lang="en-US" altLang="en-US" b="1" i="1" baseline="-25000">
                <a:latin typeface="Tahoma" panose="020B0604030504040204" pitchFamily="34" charset="0"/>
                <a:cs typeface="Tahoma" panose="020B0604030504040204" pitchFamily="34" charset="0"/>
              </a:rPr>
              <a:t>f</a:t>
            </a:r>
            <a:r>
              <a:rPr lang="en-US" altLang="en-US" b="1" i="1">
                <a:latin typeface="Tahoma" panose="020B0604030504040204" pitchFamily="34" charset="0"/>
                <a:cs typeface="Tahoma" panose="020B0604030504040204" pitchFamily="34" charset="0"/>
              </a:rPr>
              <a:t> vs. Additive of W74 Model</a:t>
            </a:r>
            <a:endParaRPr lang="en-US" altLang="en-US"/>
          </a:p>
        </p:txBody>
      </p:sp>
      <p:graphicFrame>
        <p:nvGraphicFramePr>
          <p:cNvPr id="6146" name="Object 3"/>
          <p:cNvGraphicFramePr>
            <a:graphicFrameLocks noChangeAspect="1"/>
          </p:cNvGraphicFramePr>
          <p:nvPr/>
        </p:nvGraphicFramePr>
        <p:xfrm>
          <a:off x="685800" y="2590800"/>
          <a:ext cx="3449638" cy="2427288"/>
        </p:xfrm>
        <a:graphic>
          <a:graphicData uri="http://schemas.openxmlformats.org/presentationml/2006/ole">
            <mc:AlternateContent xmlns:mc="http://schemas.openxmlformats.org/markup-compatibility/2006">
              <mc:Choice xmlns:v="urn:schemas-microsoft-com:vml" Requires="v">
                <p:oleObj spid="_x0000_s232504" name="Bitmap Image" r:id="rId3" imgW="6609524" imgH="4277322" progId="PBrush">
                  <p:embed/>
                </p:oleObj>
              </mc:Choice>
              <mc:Fallback>
                <p:oleObj name="Bitmap Image" r:id="rId3" imgW="6609524" imgH="4277322" progId="PBrus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590800"/>
                        <a:ext cx="3449638" cy="24272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6153" name="Picture 17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2590800"/>
            <a:ext cx="3657600" cy="23304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6147" name="Object 4"/>
          <p:cNvGraphicFramePr>
            <a:graphicFrameLocks noChangeAspect="1"/>
          </p:cNvGraphicFramePr>
          <p:nvPr/>
        </p:nvGraphicFramePr>
        <p:xfrm>
          <a:off x="1371600" y="5181600"/>
          <a:ext cx="2527300" cy="914400"/>
        </p:xfrm>
        <a:graphic>
          <a:graphicData uri="http://schemas.openxmlformats.org/presentationml/2006/ole">
            <mc:AlternateContent xmlns:mc="http://schemas.openxmlformats.org/markup-compatibility/2006">
              <mc:Choice xmlns:v="urn:schemas-microsoft-com:vml" Requires="v">
                <p:oleObj spid="_x0000_s232505" name="Equation" r:id="rId6" imgW="1193800" imgH="431800" progId="">
                  <p:embed/>
                </p:oleObj>
              </mc:Choice>
              <mc:Fallback>
                <p:oleObj name="Equation" r:id="rId6" imgW="1193800" imgH="4318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71600" y="5181600"/>
                        <a:ext cx="25273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148" name="Object 5"/>
          <p:cNvGraphicFramePr>
            <a:graphicFrameLocks noChangeAspect="1"/>
          </p:cNvGraphicFramePr>
          <p:nvPr/>
        </p:nvGraphicFramePr>
        <p:xfrm>
          <a:off x="5791200" y="5105400"/>
          <a:ext cx="2438400" cy="954088"/>
        </p:xfrm>
        <a:graphic>
          <a:graphicData uri="http://schemas.openxmlformats.org/presentationml/2006/ole">
            <mc:AlternateContent xmlns:mc="http://schemas.openxmlformats.org/markup-compatibility/2006">
              <mc:Choice xmlns:v="urn:schemas-microsoft-com:vml" Requires="v">
                <p:oleObj spid="_x0000_s232506" name="Equation" r:id="rId8" imgW="1219200" imgH="457200" progId="">
                  <p:embed/>
                </p:oleObj>
              </mc:Choice>
              <mc:Fallback>
                <p:oleObj name="Equation" r:id="rId8" imgW="1219200" imgH="457200"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91200" y="5105400"/>
                        <a:ext cx="24384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Title 1"/>
          <p:cNvSpPr>
            <a:spLocks noGrp="1"/>
          </p:cNvSpPr>
          <p:nvPr>
            <p:ph type="title"/>
          </p:nvPr>
        </p:nvSpPr>
        <p:spPr>
          <a:xfrm>
            <a:off x="152400" y="447545"/>
            <a:ext cx="8839200" cy="619255"/>
          </a:xfrm>
        </p:spPr>
        <p:txBody>
          <a:bodyPr>
            <a:normAutofit/>
          </a:bodyPr>
          <a:lstStyle/>
          <a:p>
            <a:r>
              <a:rPr lang="en-US" sz="2800" dirty="0" smtClean="0"/>
              <a:t>Sensitivity Analysis</a:t>
            </a:r>
            <a:endParaRPr lang="en-US" sz="2800" dirty="0"/>
          </a:p>
        </p:txBody>
      </p:sp>
    </p:spTree>
    <p:extLst>
      <p:ext uri="{BB962C8B-B14F-4D97-AF65-F5344CB8AC3E}">
        <p14:creationId xmlns:p14="http://schemas.microsoft.com/office/powerpoint/2010/main" val="212682335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Content Placeholder 3"/>
          <p:cNvSpPr>
            <a:spLocks noGrp="1"/>
          </p:cNvSpPr>
          <p:nvPr>
            <p:ph sz="half" idx="1"/>
          </p:nvPr>
        </p:nvSpPr>
        <p:spPr>
          <a:xfrm>
            <a:off x="129915" y="1066800"/>
            <a:ext cx="8991600" cy="5486400"/>
          </a:xfrm>
        </p:spPr>
        <p:txBody>
          <a:bodyPr/>
          <a:lstStyle/>
          <a:p>
            <a:pPr eaLnBrk="1" hangingPunct="1">
              <a:defRPr/>
            </a:pPr>
            <a:r>
              <a:rPr lang="en-US" sz="2400" dirty="0" smtClean="0"/>
              <a:t>Step-by-step Calibration Guideline</a:t>
            </a:r>
          </a:p>
          <a:p>
            <a:pPr lvl="1" eaLnBrk="1" hangingPunct="1">
              <a:buFont typeface="Arial" charset="0"/>
              <a:buChar char="•"/>
              <a:defRPr/>
            </a:pPr>
            <a:r>
              <a:rPr lang="en-US" sz="2000" b="1" dirty="0" smtClean="0"/>
              <a:t>Step 1</a:t>
            </a:r>
            <a:r>
              <a:rPr lang="en-US" sz="2000" dirty="0" smtClean="0"/>
              <a:t>: Place entrance RSA approximately at 8 feet from the yield line, with a length of 17 feet. Speed distribution setting is recommended to conform to the observed speed cumulative curve. Deceleration Rate is recommended to be 4.19 ft/s</a:t>
            </a:r>
            <a:r>
              <a:rPr lang="en-US" sz="2000" baseline="30000" dirty="0" smtClean="0"/>
              <a:t>2</a:t>
            </a:r>
            <a:r>
              <a:rPr lang="en-US" sz="2000" dirty="0" smtClean="0"/>
              <a:t>.</a:t>
            </a:r>
          </a:p>
          <a:p>
            <a:pPr lvl="1" eaLnBrk="1" hangingPunct="1">
              <a:buFont typeface="Arial" charset="0"/>
              <a:buChar char="•"/>
              <a:defRPr/>
            </a:pPr>
            <a:endParaRPr lang="en-US" dirty="0" smtClean="0"/>
          </a:p>
          <a:p>
            <a:pPr lvl="1" eaLnBrk="1" hangingPunct="1">
              <a:buFont typeface="Arial" charset="0"/>
              <a:buChar char="•"/>
              <a:defRPr/>
            </a:pPr>
            <a:endParaRPr lang="en-US" dirty="0" smtClean="0"/>
          </a:p>
          <a:p>
            <a:pPr marL="342900" lvl="1" indent="-342900" eaLnBrk="1" hangingPunct="1">
              <a:buFont typeface="Wingdings" pitchFamily="2" charset="2"/>
              <a:buChar char="§"/>
              <a:defRPr/>
            </a:pPr>
            <a:endParaRPr lang="en-US" sz="2800" dirty="0">
              <a:solidFill>
                <a:srgbClr val="C00000"/>
              </a:solidFill>
            </a:endParaRPr>
          </a:p>
          <a:p>
            <a:pPr marL="457200" lvl="1" indent="0" eaLnBrk="1" hangingPunct="1">
              <a:buFont typeface="Arial" charset="0"/>
              <a:buNone/>
              <a:defRPr/>
            </a:pPr>
            <a:endParaRPr lang="en-US" sz="1800" dirty="0"/>
          </a:p>
          <a:p>
            <a:pPr marL="914400" lvl="2" indent="0" eaLnBrk="1" hangingPunct="1">
              <a:buFont typeface="Courier New" panose="02070309020205020404" pitchFamily="49" charset="0"/>
              <a:buNone/>
              <a:defRPr/>
            </a:pPr>
            <a:endParaRPr lang="en-US" sz="1400" dirty="0" smtClean="0"/>
          </a:p>
          <a:p>
            <a:pPr marL="0" indent="0" eaLnBrk="1" hangingPunct="1">
              <a:buFont typeface="Wingdings" panose="05000000000000000000" pitchFamily="2" charset="2"/>
              <a:buNone/>
              <a:defRPr/>
            </a:pPr>
            <a:endParaRPr lang="en-US" dirty="0"/>
          </a:p>
        </p:txBody>
      </p:sp>
      <p:pic>
        <p:nvPicPr>
          <p:cNvPr id="3072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2743200"/>
            <a:ext cx="6172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2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1800" y="2743200"/>
            <a:ext cx="2897188"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p:cNvSpPr/>
          <p:nvPr/>
        </p:nvSpPr>
        <p:spPr>
          <a:xfrm>
            <a:off x="3429000" y="5181600"/>
            <a:ext cx="6858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Title 1"/>
          <p:cNvSpPr>
            <a:spLocks noGrp="1"/>
          </p:cNvSpPr>
          <p:nvPr>
            <p:ph type="title"/>
          </p:nvPr>
        </p:nvSpPr>
        <p:spPr>
          <a:xfrm>
            <a:off x="206115" y="452372"/>
            <a:ext cx="8839200" cy="619255"/>
          </a:xfrm>
        </p:spPr>
        <p:txBody>
          <a:bodyPr>
            <a:normAutofit/>
          </a:bodyPr>
          <a:lstStyle/>
          <a:p>
            <a:r>
              <a:rPr lang="en-US" sz="2800" dirty="0" smtClean="0"/>
              <a:t>Quantitative Calibration Guidelines</a:t>
            </a:r>
            <a:endParaRPr lang="en-US" sz="2800" dirty="0"/>
          </a:p>
        </p:txBody>
      </p:sp>
    </p:spTree>
    <p:extLst>
      <p:ext uri="{BB962C8B-B14F-4D97-AF65-F5344CB8AC3E}">
        <p14:creationId xmlns:p14="http://schemas.microsoft.com/office/powerpoint/2010/main" val="403590469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Content Placeholder 3"/>
          <p:cNvSpPr>
            <a:spLocks noGrp="1"/>
          </p:cNvSpPr>
          <p:nvPr>
            <p:ph sz="half" idx="1"/>
          </p:nvPr>
        </p:nvSpPr>
        <p:spPr>
          <a:xfrm>
            <a:off x="152400" y="1143000"/>
            <a:ext cx="8991600" cy="5486400"/>
          </a:xfrm>
        </p:spPr>
        <p:txBody>
          <a:bodyPr/>
          <a:lstStyle/>
          <a:p>
            <a:pPr eaLnBrk="1" hangingPunct="1">
              <a:defRPr/>
            </a:pPr>
            <a:r>
              <a:rPr lang="en-US" sz="2400" dirty="0" smtClean="0"/>
              <a:t>Step-by-step Calibration Guideline</a:t>
            </a:r>
          </a:p>
          <a:p>
            <a:pPr lvl="1" eaLnBrk="1" hangingPunct="1">
              <a:buFont typeface="Arial" charset="0"/>
              <a:buChar char="•"/>
              <a:defRPr/>
            </a:pPr>
            <a:r>
              <a:rPr lang="en-US" sz="2000" b="1" dirty="0" smtClean="0"/>
              <a:t>Step 2</a:t>
            </a:r>
            <a:r>
              <a:rPr lang="en-US" sz="2000" dirty="0" smtClean="0"/>
              <a:t>: Priority Rule is recommended to model the yielding logics;</a:t>
            </a:r>
          </a:p>
          <a:p>
            <a:pPr lvl="1" eaLnBrk="1" hangingPunct="1">
              <a:buFont typeface="Arial" charset="0"/>
              <a:buChar char="•"/>
              <a:defRPr/>
            </a:pPr>
            <a:r>
              <a:rPr lang="en-US" sz="2000" b="1" dirty="0" smtClean="0"/>
              <a:t>Step 3</a:t>
            </a:r>
            <a:r>
              <a:rPr lang="en-US" sz="2000" dirty="0" smtClean="0"/>
              <a:t>: Minimum Gap of Priority Rule is recommended for calibrating </a:t>
            </a:r>
            <a:r>
              <a:rPr lang="en-US" sz="2000" i="1" dirty="0" smtClean="0"/>
              <a:t>t</a:t>
            </a:r>
            <a:r>
              <a:rPr lang="en-US" sz="2000" i="1" baseline="-25000" dirty="0" smtClean="0"/>
              <a:t>c</a:t>
            </a:r>
            <a:r>
              <a:rPr lang="en-US" sz="2000" dirty="0" smtClean="0"/>
              <a:t> and can be quantitatively estimated by the following equation; </a:t>
            </a:r>
          </a:p>
          <a:p>
            <a:pPr lvl="1" eaLnBrk="1" hangingPunct="1">
              <a:buFont typeface="Arial" charset="0"/>
              <a:buChar char="•"/>
              <a:defRPr/>
            </a:pPr>
            <a:endParaRPr lang="en-US" sz="2000" dirty="0" smtClean="0"/>
          </a:p>
          <a:p>
            <a:pPr lvl="1" eaLnBrk="1" hangingPunct="1">
              <a:buFont typeface="Arial" charset="0"/>
              <a:buChar char="•"/>
              <a:defRPr/>
            </a:pPr>
            <a:endParaRPr lang="en-US" sz="2000" dirty="0" smtClean="0"/>
          </a:p>
          <a:p>
            <a:pPr lvl="1" eaLnBrk="1" hangingPunct="1">
              <a:buFont typeface="Arial" charset="0"/>
              <a:buChar char="•"/>
              <a:defRPr/>
            </a:pPr>
            <a:endParaRPr lang="en-US" sz="2000" dirty="0" smtClean="0"/>
          </a:p>
          <a:p>
            <a:pPr lvl="1" eaLnBrk="1" hangingPunct="1">
              <a:buFont typeface="Arial" charset="0"/>
              <a:buChar char="•"/>
              <a:defRPr/>
            </a:pPr>
            <a:endParaRPr lang="en-US" sz="2000" b="1" dirty="0" smtClean="0"/>
          </a:p>
          <a:p>
            <a:pPr lvl="1" eaLnBrk="1" hangingPunct="1">
              <a:buFont typeface="Arial" charset="0"/>
              <a:buChar char="•"/>
              <a:defRPr/>
            </a:pPr>
            <a:r>
              <a:rPr lang="en-US" sz="2000" b="1" dirty="0" smtClean="0"/>
              <a:t>Step 4</a:t>
            </a:r>
            <a:r>
              <a:rPr lang="en-US" sz="2000" dirty="0" smtClean="0"/>
              <a:t>: The Multiplicative factor of W74 model is recommended for calibrating </a:t>
            </a:r>
            <a:r>
              <a:rPr lang="en-US" sz="2000" i="1" dirty="0" err="1" smtClean="0"/>
              <a:t>t</a:t>
            </a:r>
            <a:r>
              <a:rPr lang="en-US" sz="2000" i="1" baseline="-25000" dirty="0" err="1" smtClean="0"/>
              <a:t>f</a:t>
            </a:r>
            <a:r>
              <a:rPr lang="en-US" sz="2000" dirty="0" smtClean="0"/>
              <a:t> and can be estimated by the following equation.</a:t>
            </a:r>
          </a:p>
          <a:p>
            <a:pPr marL="342900" lvl="1" indent="-342900" eaLnBrk="1" hangingPunct="1">
              <a:buFont typeface="Wingdings" pitchFamily="2" charset="2"/>
              <a:buChar char="§"/>
              <a:defRPr/>
            </a:pPr>
            <a:endParaRPr lang="en-US" sz="2800" dirty="0">
              <a:solidFill>
                <a:srgbClr val="C00000"/>
              </a:solidFill>
            </a:endParaRPr>
          </a:p>
          <a:p>
            <a:pPr marL="457200" lvl="1" indent="0" eaLnBrk="1" hangingPunct="1">
              <a:buFont typeface="Arial" charset="0"/>
              <a:buNone/>
              <a:defRPr/>
            </a:pPr>
            <a:endParaRPr lang="en-US" sz="1800" dirty="0"/>
          </a:p>
          <a:p>
            <a:pPr marL="914400" lvl="2" indent="0" eaLnBrk="1" hangingPunct="1">
              <a:buFont typeface="Courier New" panose="02070309020205020404" pitchFamily="49" charset="0"/>
              <a:buNone/>
              <a:defRPr/>
            </a:pPr>
            <a:endParaRPr lang="en-US" sz="1400" dirty="0" smtClean="0"/>
          </a:p>
          <a:p>
            <a:pPr marL="0" indent="0" eaLnBrk="1" hangingPunct="1">
              <a:buFont typeface="Wingdings" panose="05000000000000000000" pitchFamily="2" charset="2"/>
              <a:buNone/>
              <a:defRPr/>
            </a:pPr>
            <a:endParaRPr lang="en-US" dirty="0"/>
          </a:p>
        </p:txBody>
      </p:sp>
      <p:grpSp>
        <p:nvGrpSpPr>
          <p:cNvPr id="7174" name="Group 8"/>
          <p:cNvGrpSpPr>
            <a:grpSpLocks/>
          </p:cNvGrpSpPr>
          <p:nvPr/>
        </p:nvGrpSpPr>
        <p:grpSpPr bwMode="auto">
          <a:xfrm>
            <a:off x="1600200" y="2667000"/>
            <a:ext cx="3505200" cy="1066800"/>
            <a:chOff x="1600200" y="2667000"/>
            <a:chExt cx="3505200" cy="1066800"/>
          </a:xfrm>
        </p:grpSpPr>
        <p:graphicFrame>
          <p:nvGraphicFramePr>
            <p:cNvPr id="7171" name="Object 2"/>
            <p:cNvGraphicFramePr>
              <a:graphicFrameLocks noChangeAspect="1"/>
            </p:cNvGraphicFramePr>
            <p:nvPr/>
          </p:nvGraphicFramePr>
          <p:xfrm>
            <a:off x="1676400" y="2667000"/>
            <a:ext cx="3429000" cy="914400"/>
          </p:xfrm>
          <a:graphic>
            <a:graphicData uri="http://schemas.openxmlformats.org/presentationml/2006/ole">
              <mc:AlternateContent xmlns:mc="http://schemas.openxmlformats.org/markup-compatibility/2006">
                <mc:Choice xmlns:v="urn:schemas-microsoft-com:vml" Requires="v">
                  <p:oleObj spid="_x0000_s233512" name="Equation" r:id="rId4" imgW="1600200" imgH="431800" progId="">
                    <p:embed/>
                  </p:oleObj>
                </mc:Choice>
                <mc:Fallback>
                  <p:oleObj name="Equation" r:id="rId4" imgW="1600200" imgH="4318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2667000"/>
                          <a:ext cx="3429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useBgFill="1">
          <p:nvSpPr>
            <p:cNvPr id="7" name="Rectangle 6"/>
            <p:cNvSpPr/>
            <p:nvPr/>
          </p:nvSpPr>
          <p:spPr>
            <a:xfrm>
              <a:off x="1600200" y="3124200"/>
              <a:ext cx="2590800" cy="60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7175" name="Group 9"/>
          <p:cNvGrpSpPr>
            <a:grpSpLocks/>
          </p:cNvGrpSpPr>
          <p:nvPr/>
        </p:nvGrpSpPr>
        <p:grpSpPr bwMode="auto">
          <a:xfrm>
            <a:off x="1219200" y="4800600"/>
            <a:ext cx="2819400" cy="1143000"/>
            <a:chOff x="1219200" y="4800600"/>
            <a:chExt cx="2819400" cy="1143000"/>
          </a:xfrm>
        </p:grpSpPr>
        <p:graphicFrame>
          <p:nvGraphicFramePr>
            <p:cNvPr id="7170" name="Object 4"/>
            <p:cNvGraphicFramePr>
              <a:graphicFrameLocks noChangeAspect="1"/>
            </p:cNvGraphicFramePr>
            <p:nvPr/>
          </p:nvGraphicFramePr>
          <p:xfrm>
            <a:off x="1752600" y="4800600"/>
            <a:ext cx="2286000" cy="1006475"/>
          </p:xfrm>
          <a:graphic>
            <a:graphicData uri="http://schemas.openxmlformats.org/presentationml/2006/ole">
              <mc:AlternateContent xmlns:mc="http://schemas.openxmlformats.org/markup-compatibility/2006">
                <mc:Choice xmlns:v="urn:schemas-microsoft-com:vml" Requires="v">
                  <p:oleObj spid="_x0000_s233513" name="Equation" r:id="rId6" imgW="1091726" imgH="457002" progId="">
                    <p:embed/>
                  </p:oleObj>
                </mc:Choice>
                <mc:Fallback>
                  <p:oleObj name="Equation" r:id="rId6" imgW="1091726" imgH="457002"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52600" y="4800600"/>
                          <a:ext cx="22860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useBgFill="1">
          <p:nvSpPr>
            <p:cNvPr id="8" name="Rectangle 7"/>
            <p:cNvSpPr/>
            <p:nvPr/>
          </p:nvSpPr>
          <p:spPr>
            <a:xfrm>
              <a:off x="1219200" y="5334000"/>
              <a:ext cx="2590800" cy="60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2" name="Title 1"/>
          <p:cNvSpPr txBox="1">
            <a:spLocks/>
          </p:cNvSpPr>
          <p:nvPr/>
        </p:nvSpPr>
        <p:spPr>
          <a:xfrm>
            <a:off x="206115" y="452372"/>
            <a:ext cx="8839200" cy="619255"/>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sz="2800" smtClean="0"/>
              <a:t>Quantitative Calibration Guidelines</a:t>
            </a:r>
            <a:endParaRPr lang="en-US" sz="2800" dirty="0"/>
          </a:p>
        </p:txBody>
      </p:sp>
    </p:spTree>
    <p:extLst>
      <p:ext uri="{BB962C8B-B14F-4D97-AF65-F5344CB8AC3E}">
        <p14:creationId xmlns:p14="http://schemas.microsoft.com/office/powerpoint/2010/main" val="149189232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Content Placeholder 3"/>
          <p:cNvSpPr>
            <a:spLocks noGrp="1"/>
          </p:cNvSpPr>
          <p:nvPr>
            <p:ph sz="half" idx="1"/>
          </p:nvPr>
        </p:nvSpPr>
        <p:spPr>
          <a:xfrm>
            <a:off x="152400" y="1143000"/>
            <a:ext cx="8991600" cy="5486400"/>
          </a:xfrm>
        </p:spPr>
        <p:txBody>
          <a:bodyPr/>
          <a:lstStyle/>
          <a:p>
            <a:pPr eaLnBrk="1" hangingPunct="1">
              <a:defRPr/>
            </a:pPr>
            <a:r>
              <a:rPr lang="en-US" sz="2400" dirty="0" smtClean="0"/>
              <a:t>Step-by-step Calibration Guideline</a:t>
            </a:r>
          </a:p>
          <a:p>
            <a:pPr lvl="1" eaLnBrk="1" hangingPunct="1">
              <a:buFont typeface="Arial" charset="0"/>
              <a:buChar char="•"/>
              <a:defRPr/>
            </a:pPr>
            <a:r>
              <a:rPr lang="en-US" sz="2000" b="1" dirty="0" smtClean="0"/>
              <a:t>Step 5</a:t>
            </a:r>
            <a:r>
              <a:rPr lang="en-US" sz="2000" dirty="0" smtClean="0"/>
              <a:t>: </a:t>
            </a:r>
            <a:r>
              <a:rPr lang="en-US" sz="2000" dirty="0" smtClean="0">
                <a:cs typeface="Tahoma" pitchFamily="34" charset="0"/>
              </a:rPr>
              <a:t>Speed Distribution of RSA and the Additive Factor for W74 model impact both </a:t>
            </a:r>
            <a:r>
              <a:rPr lang="en-US" sz="2000" i="1" dirty="0" smtClean="0">
                <a:cs typeface="Tahoma" pitchFamily="34" charset="0"/>
              </a:rPr>
              <a:t>t</a:t>
            </a:r>
            <a:r>
              <a:rPr lang="en-US" sz="2000" i="1" baseline="-25000" dirty="0" smtClean="0">
                <a:cs typeface="Tahoma" pitchFamily="34" charset="0"/>
              </a:rPr>
              <a:t>c</a:t>
            </a:r>
            <a:r>
              <a:rPr lang="en-US" sz="2000" i="1" dirty="0" smtClean="0">
                <a:cs typeface="Tahoma" pitchFamily="34" charset="0"/>
              </a:rPr>
              <a:t> </a:t>
            </a:r>
            <a:r>
              <a:rPr lang="en-US" sz="2000" dirty="0" smtClean="0">
                <a:cs typeface="Tahoma" pitchFamily="34" charset="0"/>
              </a:rPr>
              <a:t>and </a:t>
            </a:r>
            <a:r>
              <a:rPr lang="en-US" sz="2000" i="1" dirty="0" err="1" smtClean="0">
                <a:cs typeface="Tahoma" pitchFamily="34" charset="0"/>
              </a:rPr>
              <a:t>t</a:t>
            </a:r>
            <a:r>
              <a:rPr lang="en-US" sz="2000" i="1" baseline="-25000" dirty="0" err="1" smtClean="0">
                <a:cs typeface="Tahoma" pitchFamily="34" charset="0"/>
              </a:rPr>
              <a:t>f</a:t>
            </a:r>
            <a:r>
              <a:rPr lang="en-US" sz="2000" dirty="0" smtClean="0">
                <a:cs typeface="Tahoma" pitchFamily="34" charset="0"/>
              </a:rPr>
              <a:t>. </a:t>
            </a:r>
          </a:p>
          <a:p>
            <a:pPr lvl="1" eaLnBrk="1" hangingPunct="1">
              <a:buFont typeface="Arial" charset="0"/>
              <a:buNone/>
              <a:defRPr/>
            </a:pPr>
            <a:r>
              <a:rPr lang="en-US" sz="2000" dirty="0" smtClean="0">
                <a:cs typeface="Tahoma" pitchFamily="34" charset="0"/>
              </a:rPr>
              <a:t>   </a:t>
            </a:r>
          </a:p>
          <a:p>
            <a:pPr lvl="1" eaLnBrk="1" hangingPunct="1">
              <a:buFont typeface="Arial" charset="0"/>
              <a:buNone/>
              <a:defRPr/>
            </a:pPr>
            <a:r>
              <a:rPr lang="en-US" sz="2000" dirty="0" smtClean="0">
                <a:cs typeface="Tahoma" pitchFamily="34" charset="0"/>
              </a:rPr>
              <a:t>   Both are not recommended to be used in calibration unless applying Steps 1 through 4 cannot fulfill the calibration needs. </a:t>
            </a:r>
          </a:p>
          <a:p>
            <a:pPr marL="342900" lvl="1" indent="-342900" eaLnBrk="1" hangingPunct="1">
              <a:buFont typeface="Wingdings" pitchFamily="2" charset="2"/>
              <a:buChar char="§"/>
              <a:defRPr/>
            </a:pPr>
            <a:endParaRPr lang="en-US" sz="2800" dirty="0">
              <a:solidFill>
                <a:srgbClr val="C00000"/>
              </a:solidFill>
            </a:endParaRPr>
          </a:p>
          <a:p>
            <a:pPr marL="457200" lvl="1" indent="0" eaLnBrk="1" hangingPunct="1">
              <a:buFont typeface="Arial" charset="0"/>
              <a:buNone/>
              <a:defRPr/>
            </a:pPr>
            <a:endParaRPr lang="en-US" sz="1800" dirty="0"/>
          </a:p>
          <a:p>
            <a:pPr marL="914400" lvl="2" indent="0" eaLnBrk="1" hangingPunct="1">
              <a:buFont typeface="Courier New" panose="02070309020205020404" pitchFamily="49" charset="0"/>
              <a:buNone/>
              <a:defRPr/>
            </a:pPr>
            <a:endParaRPr lang="en-US" sz="1400" dirty="0" smtClean="0"/>
          </a:p>
          <a:p>
            <a:pPr marL="0" indent="0" eaLnBrk="1" hangingPunct="1">
              <a:buFont typeface="Wingdings" panose="05000000000000000000" pitchFamily="2" charset="2"/>
              <a:buNone/>
              <a:defRPr/>
            </a:pPr>
            <a:endParaRPr lang="en-US" dirty="0"/>
          </a:p>
        </p:txBody>
      </p:sp>
      <p:sp>
        <p:nvSpPr>
          <p:cNvPr id="4" name="Title 1"/>
          <p:cNvSpPr>
            <a:spLocks noGrp="1"/>
          </p:cNvSpPr>
          <p:nvPr>
            <p:ph type="title"/>
          </p:nvPr>
        </p:nvSpPr>
        <p:spPr>
          <a:xfrm>
            <a:off x="173636" y="539984"/>
            <a:ext cx="8839200" cy="619255"/>
          </a:xfrm>
        </p:spPr>
        <p:txBody>
          <a:bodyPr>
            <a:normAutofit/>
          </a:bodyPr>
          <a:lstStyle/>
          <a:p>
            <a:r>
              <a:rPr lang="en-US" sz="2800" dirty="0" smtClean="0"/>
              <a:t>Quantitative Calibration Guidelines</a:t>
            </a:r>
            <a:endParaRPr lang="en-US" sz="2800" dirty="0"/>
          </a:p>
        </p:txBody>
      </p:sp>
    </p:spTree>
    <p:extLst>
      <p:ext uri="{BB962C8B-B14F-4D97-AF65-F5344CB8AC3E}">
        <p14:creationId xmlns:p14="http://schemas.microsoft.com/office/powerpoint/2010/main" val="351777748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Content Placeholder 3"/>
          <p:cNvSpPr>
            <a:spLocks noGrp="1"/>
          </p:cNvSpPr>
          <p:nvPr>
            <p:ph sz="half" idx="1"/>
          </p:nvPr>
        </p:nvSpPr>
        <p:spPr>
          <a:xfrm>
            <a:off x="129915" y="1071627"/>
            <a:ext cx="8991600" cy="5486400"/>
          </a:xfrm>
        </p:spPr>
        <p:txBody>
          <a:bodyPr>
            <a:normAutofit lnSpcReduction="10000"/>
          </a:bodyPr>
          <a:lstStyle/>
          <a:p>
            <a:pPr eaLnBrk="1" hangingPunct="1">
              <a:defRPr/>
            </a:pPr>
            <a:r>
              <a:rPr lang="en-US" dirty="0" smtClean="0"/>
              <a:t>Case Study</a:t>
            </a:r>
          </a:p>
          <a:p>
            <a:pPr marL="742950" lvl="2" indent="-342900" eaLnBrk="1" hangingPunct="1">
              <a:buFont typeface="Wingdings" pitchFamily="2" charset="2"/>
              <a:buChar char="§"/>
              <a:defRPr/>
            </a:pPr>
            <a:r>
              <a:rPr lang="en-US" sz="2400" dirty="0" smtClean="0"/>
              <a:t>NB approach of a roundabout in </a:t>
            </a:r>
            <a:r>
              <a:rPr lang="en-US" sz="2400" dirty="0" err="1" smtClean="0"/>
              <a:t>DePere</a:t>
            </a:r>
            <a:r>
              <a:rPr lang="en-US" sz="2400" dirty="0" smtClean="0"/>
              <a:t>, Wisconsin</a:t>
            </a:r>
          </a:p>
          <a:p>
            <a:pPr marL="742950" lvl="2" indent="-342900" eaLnBrk="1" hangingPunct="1">
              <a:buFont typeface="Wingdings" pitchFamily="2" charset="2"/>
              <a:buChar char="§"/>
              <a:defRPr/>
            </a:pPr>
            <a:r>
              <a:rPr lang="en-US" sz="2400" dirty="0" smtClean="0"/>
              <a:t>Field observed data</a:t>
            </a:r>
          </a:p>
          <a:p>
            <a:pPr marL="1200150" lvl="3" indent="-342900" eaLnBrk="1" hangingPunct="1">
              <a:buFont typeface="Wingdings" pitchFamily="2" charset="2"/>
              <a:buChar char="§"/>
              <a:defRPr/>
            </a:pPr>
            <a:r>
              <a:rPr lang="en-US" sz="2400" i="1" dirty="0" smtClean="0"/>
              <a:t>t</a:t>
            </a:r>
            <a:r>
              <a:rPr lang="en-US" sz="2400" i="1" baseline="-25000" dirty="0" smtClean="0"/>
              <a:t>c</a:t>
            </a:r>
            <a:r>
              <a:rPr lang="en-US" sz="2400" dirty="0" smtClean="0"/>
              <a:t> = 4.3 s</a:t>
            </a:r>
          </a:p>
          <a:p>
            <a:pPr marL="1200150" lvl="3" indent="-342900" eaLnBrk="1" hangingPunct="1">
              <a:buFont typeface="Wingdings" pitchFamily="2" charset="2"/>
              <a:buChar char="§"/>
              <a:defRPr/>
            </a:pPr>
            <a:r>
              <a:rPr lang="en-US" sz="2400" i="1" dirty="0" err="1" smtClean="0"/>
              <a:t>t</a:t>
            </a:r>
            <a:r>
              <a:rPr lang="en-US" sz="2400" i="1" baseline="-25000" dirty="0" err="1" smtClean="0"/>
              <a:t>f</a:t>
            </a:r>
            <a:r>
              <a:rPr lang="en-US" sz="2400" i="1" dirty="0" smtClean="0"/>
              <a:t> </a:t>
            </a:r>
            <a:r>
              <a:rPr lang="en-US" sz="2400" dirty="0" smtClean="0"/>
              <a:t> = 3.1 s</a:t>
            </a:r>
            <a:endParaRPr lang="en-US" sz="2400" dirty="0"/>
          </a:p>
          <a:p>
            <a:pPr marL="742950" lvl="2" indent="-342900" eaLnBrk="1" hangingPunct="1">
              <a:buFont typeface="Wingdings" pitchFamily="2" charset="2"/>
              <a:buChar char="§"/>
              <a:defRPr/>
            </a:pPr>
            <a:r>
              <a:rPr lang="en-US" sz="2400" dirty="0" smtClean="0"/>
              <a:t>Applying the calibration guideline</a:t>
            </a:r>
          </a:p>
          <a:p>
            <a:pPr marL="1200150" lvl="3" indent="-342900" eaLnBrk="1" hangingPunct="1">
              <a:buFont typeface="Wingdings" pitchFamily="2" charset="2"/>
              <a:buChar char="§"/>
              <a:defRPr/>
            </a:pPr>
            <a:r>
              <a:rPr lang="en-US" sz="2400" dirty="0" smtClean="0"/>
              <a:t>Step 1: Place the RSA accordingly. </a:t>
            </a:r>
          </a:p>
          <a:p>
            <a:pPr marL="1200150" lvl="3" indent="-342900" eaLnBrk="1" hangingPunct="1">
              <a:buFont typeface="Wingdings" pitchFamily="2" charset="2"/>
              <a:buChar char="§"/>
              <a:defRPr/>
            </a:pPr>
            <a:r>
              <a:rPr lang="en-US" sz="2400" dirty="0" smtClean="0"/>
              <a:t>Step 2: Use Priority Rule;</a:t>
            </a:r>
          </a:p>
          <a:p>
            <a:pPr marL="1200150" lvl="3" indent="-342900" eaLnBrk="1" hangingPunct="1">
              <a:buFont typeface="Wingdings" pitchFamily="2" charset="2"/>
              <a:buChar char="§"/>
              <a:defRPr/>
            </a:pPr>
            <a:r>
              <a:rPr lang="en-US" sz="2400" dirty="0" smtClean="0"/>
              <a:t>Step 3: Compute the required Minimum Gap to achieve the 4.3 s </a:t>
            </a:r>
            <a:r>
              <a:rPr lang="en-US" sz="2400" i="1" dirty="0" smtClean="0"/>
              <a:t>t</a:t>
            </a:r>
            <a:r>
              <a:rPr lang="en-US" sz="2400" i="1" baseline="-25000" dirty="0" smtClean="0"/>
              <a:t>c.</a:t>
            </a:r>
          </a:p>
          <a:p>
            <a:pPr marL="1200150" lvl="3" indent="-342900" eaLnBrk="1" hangingPunct="1">
              <a:buFont typeface="Arial" charset="0"/>
              <a:buNone/>
              <a:defRPr/>
            </a:pPr>
            <a:r>
              <a:rPr lang="en-US" sz="2400" i="1" baseline="-25000" dirty="0" smtClean="0"/>
              <a:t>        </a:t>
            </a:r>
            <a:r>
              <a:rPr lang="en-US" sz="2400" dirty="0" smtClean="0"/>
              <a:t>using the given equation;</a:t>
            </a:r>
            <a:endParaRPr lang="en-US" sz="2400" i="1" baseline="-25000" dirty="0" smtClean="0"/>
          </a:p>
          <a:p>
            <a:pPr marL="1200150" lvl="3" indent="-342900" eaLnBrk="1" hangingPunct="1">
              <a:buFont typeface="Wingdings" pitchFamily="2" charset="2"/>
              <a:buChar char="§"/>
              <a:defRPr/>
            </a:pPr>
            <a:r>
              <a:rPr lang="en-US" sz="2400" dirty="0" smtClean="0"/>
              <a:t>Step 4: Compute the required Multiplicative to achieve the 3.1 s </a:t>
            </a:r>
            <a:r>
              <a:rPr lang="en-US" sz="2400" i="1" dirty="0" err="1" smtClean="0"/>
              <a:t>t</a:t>
            </a:r>
            <a:r>
              <a:rPr lang="en-US" sz="2400" i="1" baseline="-25000" dirty="0" err="1" smtClean="0"/>
              <a:t>f</a:t>
            </a:r>
            <a:r>
              <a:rPr lang="en-US" sz="2400" i="1" baseline="-25000" dirty="0" smtClean="0"/>
              <a:t>.</a:t>
            </a:r>
          </a:p>
          <a:p>
            <a:pPr marL="1200150" lvl="3" indent="-342900" eaLnBrk="1" hangingPunct="1">
              <a:buFont typeface="Arial" charset="0"/>
              <a:buNone/>
              <a:defRPr/>
            </a:pPr>
            <a:r>
              <a:rPr lang="en-US" sz="2400" dirty="0" smtClean="0"/>
              <a:t>      using the given equation;</a:t>
            </a:r>
          </a:p>
          <a:p>
            <a:pPr marL="457200" lvl="1" indent="0" eaLnBrk="1" hangingPunct="1">
              <a:buFont typeface="Arial" charset="0"/>
              <a:buNone/>
              <a:defRPr/>
            </a:pPr>
            <a:endParaRPr lang="en-US" sz="1800" dirty="0"/>
          </a:p>
          <a:p>
            <a:pPr marL="914400" lvl="2" indent="0" eaLnBrk="1" hangingPunct="1">
              <a:buFont typeface="Courier New" panose="02070309020205020404" pitchFamily="49" charset="0"/>
              <a:buNone/>
              <a:defRPr/>
            </a:pPr>
            <a:endParaRPr lang="en-US" sz="1400" dirty="0" smtClean="0"/>
          </a:p>
          <a:p>
            <a:pPr marL="0" indent="0" eaLnBrk="1" hangingPunct="1">
              <a:buFont typeface="Wingdings" panose="05000000000000000000" pitchFamily="2" charset="2"/>
              <a:buNone/>
              <a:defRPr/>
            </a:pPr>
            <a:endParaRPr lang="en-US" dirty="0"/>
          </a:p>
        </p:txBody>
      </p:sp>
      <p:pic>
        <p:nvPicPr>
          <p:cNvPr id="3277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1905000"/>
            <a:ext cx="1905000" cy="1859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206115" y="452372"/>
            <a:ext cx="8839200" cy="619255"/>
          </a:xfrm>
        </p:spPr>
        <p:txBody>
          <a:bodyPr>
            <a:normAutofit/>
          </a:bodyPr>
          <a:lstStyle/>
          <a:p>
            <a:r>
              <a:rPr lang="en-US" sz="2800" dirty="0" smtClean="0"/>
              <a:t>Case Study for the Calibration Guideline</a:t>
            </a:r>
            <a:endParaRPr lang="en-US" sz="2800" dirty="0"/>
          </a:p>
        </p:txBody>
      </p:sp>
    </p:spTree>
    <p:extLst>
      <p:ext uri="{BB962C8B-B14F-4D97-AF65-F5344CB8AC3E}">
        <p14:creationId xmlns:p14="http://schemas.microsoft.com/office/powerpoint/2010/main" val="286247878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Content Placeholder 3"/>
          <p:cNvSpPr>
            <a:spLocks noGrp="1"/>
          </p:cNvSpPr>
          <p:nvPr>
            <p:ph sz="half" idx="1"/>
          </p:nvPr>
        </p:nvSpPr>
        <p:spPr>
          <a:xfrm>
            <a:off x="152400" y="1037899"/>
            <a:ext cx="8991600" cy="5486400"/>
          </a:xfrm>
        </p:spPr>
        <p:txBody>
          <a:bodyPr/>
          <a:lstStyle/>
          <a:p>
            <a:pPr eaLnBrk="1" hangingPunct="1">
              <a:defRPr/>
            </a:pPr>
            <a:r>
              <a:rPr lang="en-US" dirty="0" smtClean="0"/>
              <a:t>Case Study</a:t>
            </a:r>
          </a:p>
          <a:p>
            <a:pPr marL="742950" lvl="2" indent="-342900" eaLnBrk="1" hangingPunct="1">
              <a:buFont typeface="Wingdings" pitchFamily="2" charset="2"/>
              <a:buChar char="§"/>
              <a:defRPr/>
            </a:pPr>
            <a:r>
              <a:rPr lang="en-US" sz="2400" dirty="0" smtClean="0"/>
              <a:t>Validation of the calibration result</a:t>
            </a:r>
          </a:p>
          <a:p>
            <a:pPr marL="457200" lvl="1" indent="0" eaLnBrk="1" hangingPunct="1">
              <a:buFont typeface="Arial" charset="0"/>
              <a:buNone/>
              <a:defRPr/>
            </a:pPr>
            <a:endParaRPr lang="en-US" sz="1800" dirty="0"/>
          </a:p>
          <a:p>
            <a:pPr marL="914400" lvl="2" indent="0" eaLnBrk="1" hangingPunct="1">
              <a:buFont typeface="Courier New" panose="02070309020205020404" pitchFamily="49" charset="0"/>
              <a:buNone/>
              <a:defRPr/>
            </a:pPr>
            <a:endParaRPr lang="en-US" sz="1400" dirty="0" smtClean="0"/>
          </a:p>
          <a:p>
            <a:pPr marL="0" indent="0" eaLnBrk="1" hangingPunct="1">
              <a:buFont typeface="Wingdings" panose="05000000000000000000" pitchFamily="2" charset="2"/>
              <a:buNone/>
              <a:defRPr/>
            </a:pPr>
            <a:endParaRPr lang="en-US" dirty="0"/>
          </a:p>
        </p:txBody>
      </p:sp>
      <p:pic>
        <p:nvPicPr>
          <p:cNvPr id="33796"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981200"/>
            <a:ext cx="7772400" cy="426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206115" y="452372"/>
            <a:ext cx="8839200" cy="619255"/>
          </a:xfrm>
        </p:spPr>
        <p:txBody>
          <a:bodyPr>
            <a:normAutofit/>
          </a:bodyPr>
          <a:lstStyle/>
          <a:p>
            <a:r>
              <a:rPr lang="en-US" sz="2800" dirty="0" smtClean="0"/>
              <a:t>Quantitative Calibration Guidelines</a:t>
            </a:r>
            <a:endParaRPr lang="en-US" sz="2800" dirty="0"/>
          </a:p>
        </p:txBody>
      </p:sp>
    </p:spTree>
    <p:extLst>
      <p:ext uri="{BB962C8B-B14F-4D97-AF65-F5344CB8AC3E}">
        <p14:creationId xmlns:p14="http://schemas.microsoft.com/office/powerpoint/2010/main" val="39622939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914400"/>
            <a:ext cx="8839200" cy="1066800"/>
          </a:xfrm>
        </p:spPr>
        <p:txBody>
          <a:bodyPr>
            <a:noAutofit/>
          </a:bodyPr>
          <a:lstStyle/>
          <a:p>
            <a:r>
              <a:rPr lang="en-US" sz="3600" dirty="0" smtClean="0"/>
              <a:t>Key to </a:t>
            </a:r>
            <a:r>
              <a:rPr lang="en-US" sz="3600" dirty="0" smtClean="0">
                <a:solidFill>
                  <a:srgbClr val="C00000"/>
                </a:solidFill>
              </a:rPr>
              <a:t>Usable</a:t>
            </a:r>
            <a:r>
              <a:rPr lang="en-US" sz="3600" dirty="0" smtClean="0"/>
              <a:t> Microsimulation Modeling: </a:t>
            </a:r>
            <a:r>
              <a:rPr lang="en-US" dirty="0" smtClean="0"/>
              <a:t/>
            </a:r>
            <a:br>
              <a:rPr lang="en-US" dirty="0" smtClean="0"/>
            </a:br>
            <a:endParaRPr lang="en-US" b="1" dirty="0"/>
          </a:p>
        </p:txBody>
      </p:sp>
      <p:sp>
        <p:nvSpPr>
          <p:cNvPr id="33828" name="Rectangle 3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68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8860" name="Rectangle 1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192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601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602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602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7045"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26980" name="AutoShape 4" descr="data:image/jpeg;base64,/9j/4AAQSkZJRgABAQAAAQABAAD/2wCEAAkGBxQTEhUUExQWFRQVFhQVFhQXFxQVFRUUFxQWFhQVFBQYHCggGBolHBQUITEhJSkrLi4uFx8zODMsNygtLisBCgoKDg0OGxAQGywkICQsLCwsLCwsLCwsLCwsLCwsLCwsLCwsLCwsLCwsNiwsLCwsLCwsNywsLCw3LDIrNzcrN//AABEIAMIBAwMBIgACEQEDEQH/xAAcAAACAgMBAQAAAAAAAAAAAAAEBQMGAAIHAQj/xABMEAABAwIDBAUGCQoEBQUAAAABAAIDBBEFITEGEkFRE2FxgZEiobGzwdEHFCMyQoOT0vAVJDRSU1RicpKyM3OiwhaClKPxJURjdOH/xAAaAQADAQEBAQAAAAAAAAAAAAABAgMABAUG/8QAKREAAgICAgIBAwMFAAAAAAAAAAECESExAxIEQVEFEyIyQmEUFWJxkf/aAAwDAQACEQMRAD8AeVOydZJPK51fNGx0sjmtjkmJDC9xa0eUALCwsE5w3ZZsdi+prJSOMlTPb+lrgPFPZPnO/md6SsDknUADXzOYCGucA1v6zuJ7UjbUzbw+VeNNXv8AemuMuydyyslrDcgakE5nTmdUk9jx0Fw1cmfyj9f1ne9GQ1Dzby3f1O96WwNyR8Rtw01PsVYaEkGtqXAfOce8qfDpnF0ly45DUnzIFpujMN1dbktIyDIt42zOnMqVoOpJ8SvIFNu5JgEG+b/S10RhcbjrQJ7cwjS7IHvQGJQvHL0LV6xiMO61E4nPMqQNzUT1jA0sjuZ8SltTM8aOd/UUxmQNQ3JEQoW3+IzMiBZNK3ygLtke3mOBVMo8XqbEmrqD2zy/eVu+EllqUnkWns8oD2rmuH00rxvDRJONhHztpakC3xmft6WT07yDqdoau2VVUfbS/eULqWw8pevob6JXB7Mew7SVdjepqPtpfvIeTaatdkKmoy4iaUf7kBVAh1kdTbrW9qWw0QnH6397qf8AqJvvLIdpasHOrqT9fN95QSEXKClyKIUx3UY/Vu+bV1I+vmH+5BjaGtB/TKr/AKif7yEEvJQb+eaMQyLa3a6qdFY1E9+YlkB8boWHaOrBH51UHtmlP+5LoW3C33ReyXQrdlmj2jqHf+5n+1k+8isPxupLgDUTkE8ZZPekNCwXAKssbGsF+IUJOhmjquykrzSxlznOJ37lziSflHWuT1LFHsbUb1HEee/5pHheKy0YOqHeU7+Y+lQPm08VBV1IEjhf6TvSUHNVXNu5dAhvib7gDmfG3BLujd861rC3sReKPN2NB43tzOgW3RENsdTawy55kqMtlFo0pWfjkjWNJ0/HWoGN5aI2kCohGYRbye8o3DNXdQzQsnzkXhrflHciFmb2FQFSud+AooB+PapYnG7hbsTGIrW7yEU4gi/nUDhwtmeKljzb1IMJPFovXLyN1165Yxq0ISd9yUYgZNSsYgI1QlS6yYyCwSyp0KyFZRvhGj3qSW3K/gQfYue4PUuEQs0ZZDrXStrm3gmHNh9C55g4JAaLW4IuSjsFNgLZd9xvlbgihOA02TTEcI3WXAztmqrHLbI3SSlatGonpYRI83UdbSGN2RyTHDKIucCMiEZjMIDbki6i5DxZUZW5qCUoydyDkanQDGFSmNaRR3CMpo+C1hGtHCCy/UlkrfK709iHyfcl9LFd9u1JYWrPaZ9nBWKGXeKq1RJuyjknW67JzVOaBI7HsOLUUX1nrXrxQfB9ITQQk63l9dIsVUsAK/jGJkTyjlJIPBxUeHYjvysbfVw95Va2hqCamoF9J5vWOROw7S6sZfPdD3f6be1XvApfq8/KNHG3psppbi/C9gBxsNcvBDk3lJPD2Kad5JBOWvsUvZX0TQBGQlCU/NFRnI9hVRD0Z5o7DW+UexAxFMMOy11WYEFxdS9Nhcn8ZLWEreZt8r261gmkhyuDlop4BdqgDLNIC3hf5NusrBCIxbJbKOIZLZzbrGPHnIoQNRblA4WWMC1hyHals6PnN0DM5YBWtpWXheObHDzLm+yUDjnrZdPxUXa4dRVKw8NgsNFy+ZJqFIaGyPaKt3G2KptBEZZMgr1itG2pFh/4UOGbP9BcnNcnFzdYNexpZZCaTom3alOLU8rxctsFc6YMJz0Uu1TAYfIA0QhzMziqZx2pbY2UJCOr2XJvqtYIQdV6F4JWR04RtNHmvOiFlNCbJWxkGudYWCLw+huS7kELuJvhz7ROPaleikMsq9ay8p6k2o6ggAeKUtdvSOPWm+HUhcCtLWSL2dg2CP5jD9b66RerzYKMihhB1Bl9dIsVFVDZOVbRfpdR/nzescn3wbsvPI/9WK3e5w+6q/tBJarqf/sTescnWwuItjdLvWBeGAdYu4H0puwGi5xA3cefPr4qZzrkdTR6SoBI1tt4XBGQHGw4+KmYPKORGQGfZcpbyP6CokYPmoZiJvkrCGRhF4cbu7/YUGHImkOd9M7osCD2KOqrGRNdI82awFzjyAFysc4km2ioPwsYmY4mwA2Mp3nf5bdB3n+1YKKDtftpPVykh7o4gTuRtJblwLrauTfYP4RJIHiGqeXwusA9xLnRHgd45lnPkqBUHPJQMzKDYbPq1k5IuDcHMEaEdS96Qrm3wWbSFzPikrruZ/guJ+c3Ux35jUdVxwXRQSsA1rcRMbd61xex6kvO0IP0R4oyuj3o3t5tPjwVHEg5L0fD4OPli7WUeb5vkcnFJdXhloOMNPDzod9cDw84SDfHWs3wuv8AoOP4OP8AuHKMqobwNuKp+IbNzuddpZbtN/Qn++Oa9EnWpT+mcU92MvqXIgSgwURNBc5xdx3ACB4m57k9GBF7A9jw8EZZbpPV2pcJf4k72Ynzczn5Q7dHexcXkfSeLjg5ROvxvPlyT6yKrVRhgOWfLkUoqqmVzd0NvfjdWbbql3ZGvbo8Z/zD3hJhUBrRkvnOSPSVM9PsVOLZ9wcXSWz4LafBmjMDJMsRrHuNrAAomNo3LHWyp3fyKip19OAclGyNM5qAtdfVatiA1yV1LAUyBgNtE3povkD3qHDmbzrW42T2alDYyAjJluJZKNTUhuSEzoagtNrKfDoxvEdZRtTTg2CSU85I9Tp2w7r0UR/zPWvXik2JZaiiH+Z616xdEaoJyHHIi6rqSOFRP61yVuk3dFYcRiJqqkNz+XnP/dck0dLeQjhdSfJko4rBbKbauMOYZL/4bW2zsHAAE5DqurB/xrS7o3iHEcg66oFTRZ8LJYIBvEW04hNHkWwuDOnN28p75M77FRy/CHENIi7PgAMu9c4qImtbk437UL0xHWqLlJUdJf8ACKPowHtJaPYU8wHaUSt3jZtybN3gSfMOvwXGm1Q4hWf4P3NlqQNd1peByIsB5ynjOwNHbYn3v3LiHwnYh0tdML3Ee7GOrdAv/qLl2qkOZ7l837QTF9VUOP0ppT4yOVQehVO7NS0Md0PKmtBFkggNjPD7tc1zSQ4EEEagjQrs2CYwZomuPztHD+Ia+Oq5Jh8VyFdMBn3CRwcL94//ABM1gVMvAqlz84nna3F3LrtbzKyNrMwudfGr3PWfSvT+lRUpSTPL+rScYxaLB+Ux+ry7tL+3xWsuIZggZcrFIhUrPjK9l8EWeKvIkvS/4OfyhYZ314DO2fUerwXn5TH8WY0I0P8ASlIqV6KlI/H/AMmOvK+Yoa/lEcOvXXha+XarLsnVxOde5Ds2gZWJtnfqVH+Mpns9VfLs7T6FHn8d/alcnov4/lJ8sailkvuO4eKhrWBwB3iQSL8DwVdn2Kl+jIw9R3h7E8bWAOZfn/tKYtrm818pPhhN2z6coE+BWBBFnNOY60A3dBtxVi2ort2bLRzAe+5HsCoVRiO7KSdF58uL83EZywOMVp7C6rNeeIRWJY+HNsEqjqN4WVYxaEWyw7OSjcN9fSi/jBc4g6FC4BBdpyUr4yXZKh0qXWmKnHo5OoprC7fK0qqIOF+KXMdJGbgXHFTf5E5xzaOybHn80i+s9a9YhdhJS6hhPPpfXPXq6ksCHODWCKtqi/Qzz+tcgquW7y9uhRG18V6ibd/bSk/1lQx2EOeq4pNbL+sAoq3ONluywNjqVJQUtwUG1ji834I7GXwL8RhcXZaIORrhkU7AO9mFBU0pJVoyrZztZFkGeSs/wWutXOH/AMT/AO5irlPTEPIVy+D+h3KxruJjePQfYqxaTA1g7HQDVfP20+HFkj3cC9/jvFfQtLlc/jVc/wBq8CEhmZbMucWnkSd5vpXQBHGN27h2p7SR8hZLjTlsm6RYgkEciNVYMPp7p0hGxlhEHFOx5ILuQuocOp8tEZj0fQ0crzbeDfC+WXXe3nRejRQKMTHNUOlq7sab5kA+KimxnyXZ/RPoSOGssAOQsunwuX7cmzl8zh+7FIs3xtbCqVbFcthXL015qPNfgssnxpe/GlWxXda3Fd1p/wCsiK/BZYhVdaabP1PyzTyDj5iqWK7rTbAa6xc6+jfSQPek5vLT45f6G4fDa5Iv+S+Y1jQjY11/pDz5e1BR7WN/WVN2nxHpIw0HiPx5iq41p5r54986jUV/T3eDoQ3zAn+5KJqME3KM2fpd2lYDqbuPa439FltVURAvzXnTmnNjUVisw/U3UdLDui6PxCJ4Nr3BWszPIsrXgT2XDZiLeYOxGzUu67RJtl8S3Ggdyf1k9xeykdTX45EssJL8lo+zTZya0MG+N46hVPaeoeHWGXWjFAX4qzsOx278Titp8p6x69QnweNP5Pg7JPWvWLqWiVnNcTlJq6oH9tMB9o5J6iYtIBTjaKoa2qnbx6aXt/xHJXUtBGeq4v3D5oKp5tzPmhYp/lCeaEkJvmcgpKMgo9ayPWbQxrG2bvBAwvOpRM9RfyTwRVFQb4vyS6WSb2CUUFt5xCe7GkmqaTyeLf8AKVHBGACHKbApQK2EDQ74P2bim4pXJGlXWjrFDx7kNjNLd4dzFu8aeI9Cnpj7FNUN3gWnjx5HgQvSZJHJ9tNmyJmTMGTyGuHJ/A9/pCY4ZgQaBv5nkr/FTNcCJBpqOsWNx3ZjtQtbHAB5BN1kzV7E8FO1oyACq/wmVO7SBnGR7R3N8o+geKt5C5r8Is5lnbGNIm2/53ZnzbqL0A59UMy11UHQj9ZM5qS+XJQGkI4Jop0LJoD6H+ILzoTzHiiOiHUvDGPxdPbFB+jKzcKm3VnRrWzUiGxTCC7Yb8XvA7mN97x4IUsRV7sYOQJ73G/ot4JZSwMlkgmJc23PmAerjommGw7jBv2JyPAixAIt3FI31Dt9waL2AHhmfPdMjW3jjZbymAh3ed5vmNlGeUUTotmH4oGixOSh2jx02AYcxxVZFQp2kOXJ9lKVgsn/ACs5+osU1gpy5tzySY0lnBPHzlseSM/4MQYfUFkgHC66Zh8LZI765LmGGwlzrnmui4A+zbcEkqOnjleGGMhEYtwVX2xgbYEaqx4m7LIqq49Ccrm9kbo03eDpGwX6BD2SetesUWwD70EPbL66RYuhaInKMep3vrqh1vJE8wv9Y5a4pHuNHNMsZr9yoqWWz+MTEdnSOKR4rWb9+rRcrTcyjSSwyEN3m3U1H2ISllsw80ThVQHkjlknaCqZNDCXuNk7w+MsFiclPQUzGsvxWVNM7c3goS3kVqwGtlu6wUezdQRX04/icD3scFIIMrr3AKQiridyeL+hU4muyFlFuJ2WkPoHsRr25oCnPLkPYj3OXosmjSaL6Q5WcOberrGfcSq7O3deRrkCMsuOd+PBW2J+SqO1mIR05G9m5192MakcSOQ7VksmbAcXxBsETpH8NB+s46ALklZily57hcklxN9SSrFtRWuqDm4Na3Rlic+ZPEqi19t4tJyHDmSMjfvTV8i38Az8Qfc5658Fn5Qfxse5CPa78WWzYSeICp2QnVm5qzwACHmlJ1K8mYRxv2BbU1PvEC+vUUrkFRNTG/gCimTi2eR5Ky0dBUBnk07nNcMrtLgcrAtLc+4qt4lSmKQscxwec90gtOfURdJY9Hm+HENbfPXs4oyTIXtovcMoyxu87Jztb8ByUWISkn+Hh19anKVsKVCsneldnu3vy48EYyPNx18hhv5vch5mg7uX0hc8+pN8MbvtmbbPo7tt/DwWbwYEYpqeTdN1Cw5LR90phm6uvorRh9M18Yvx1VCgfZ1yrNhmLfNaDxzUuSFmLXFhwY24RtJU7jFHA+7RdSTNFlz9S3FdkEdW57tVHiTC4ElQdNu3UlRU3YmejU4vJffg/b+YQ9s3r5F4pdhG/mMPbL656xdC0Ts5NtJEXVdQ4cJ5h/3XJViEYTXHZwyoqufxifL61yRuqL5lSp3Y+yCM2TPAYhdxQDfKAATXC4CwE8CjN4GirYXTVJubnIHRWKPEm9HYqt0dNvOtw1TGqpCBlouadNi6JiQ7TRE4L5Ezb53cAPFA4e3mmlM3y2Hk9v8AcEvF+oo8xs6TA/TnYIyTgllM4akgADO+gF1I/Ew4jcGVvnOyB/lHFevRyohx/GhTtAHlSOvuN9pHJUTEKOpqDvOAaTrJK4Ny6gc7dg4K21AObnvazeyO78825nWyGY2PMiN0nMuybx18SqwWCc2VePZiM5Ple88WxMJudPnO9y53tNRiOskj3SAMwHW3h5Fxc88l13ENqGRggzwxfwxjpZB3NvbiuTbV1TZqvpWOc9rgPKeN1xsC0kjhpdaWjRKwZTz9C2ZIb5ZoiLDifKed1tzbi51uIHJEtc1mTG269XHtKnY9EMVO7V3k+lEtfb5uXXxQ75hxK1EwOhCVsIwa5u5q4SXuHBzhlyI9t08oKkvo5g4lxa+Mgk3NjlqeGSqwcn+yw33PhJA6RoAubC4c0jM96VrAfQsfQue8bvNNqjByG3twVm/JIgduuFiLHPXmtcQmFrLjnKVmObV9Pugm2hR2H18EJLn7z3EZNaQG7rhnvHnpkiccozuONsrXKSw4ZJIGlrSbgHIXJHYMzqunjl2jYUhtNHBKwvp95pbm6N3lEji4HkEA4XW4gMIINw5wLd35psRY7w5ZLenhJCMmZoHEYTKgaL5IV8Buiqd243tSPI0UWmhxLgToiq3EBbJUgV2acUj7gX4qcopFIPI0gl37KXEjugLShYGlaYnEXu6lJyH5VaOqbCH8xh+s9a9Ytdgm2oYfrfXPWLpWiDOMY7Sk1lYeHxio9a5LHsswFXfF4B01SSMjUT+tckeIUANt1R+6u1FKVCqCO9k8gmaGFvFaspWhpJyISGOp+UPag/zN+ksHx7ctkiPj7iBlqhaOMSOHUjaoBpA4ehSlsMw2nIFii21AD225j0pRUPsRY9yZUTRvNJ5g910sVk37S51hJs0C5yIbw7XKahju7jI7Q2+a3qvp3LZ9P0jyL2aPnkZF7uLAeAHH8WdwxhoAaA0DQBexdLBy1bAcSwt72Ho9xklsjug91zp22XPsXifu2mc8uBsQSbA9hyC6xGeaqfwg0V2dK1udwH/7Xea3gtGRpRs5pXUthwPYOr/wq3ilPm13AA3687hverayLfJ7MhySHF6XKx4Zp5aETKnVSyONyfcByAUckh3cijZaQ92fFASNIUWVBpHLZrQR1rYlSMWMERmwCNY2VkfTNa7dDtzeGWZGYvwyuo6ShLiMxbjzsnuIxkQOY3IboyHIZi/44o9QWOdn2kwhxdIQ6xbvhxaARazXu1+boMkVPa6FwapqHMiikLeiia7cAaWuG9uk6/OF+NuK2rY3B1+C4OZruGmR18O9HI3mxw77FJsEiD6eI8QCPBxCeCW6T4E2wfGPoPOXUdPahG+rD7FuLUm464XkE26EzxY3KVvgNrq0XayC2T3Ds1IIQ4JeyTgnFJHZqWf4jdsAYwk3B603+JmwsNEfTSNIATmFjdzgoucnsKdIrcNXY2Rs03k3QuIxAPuFBLJcI4YVJs698H770EJ65fXSLFH8HY/9Ph+t9fIvV1LQCg41VATVDTxnm9Y5IKutIt1JltKR8YqBx6eYj7RyRPfvNN9QuZQXayuNklRVF+mXNCMoA52RWkb80VG/dPIp6rQjlewyiJY+3ijppm38tLDUWdfmocRF81NxyaQyrbXaWlNMRmLI2ubqLFVKkc4vaOCsFdL5ICzVSSNFqmdZwweQOseJNiT3klOhFl4JJgzrxtP8AP8ApCfA+T3Bej6IoyJi2q4g+NzXfNcC09XWFtEcls5oPUgMcqmoBEXM+kHEHrPDxFiqtjLQTlwAHgupbb0dmNlYOO6824/RJ9HguYVkJz4qscolJUyt1jPJI55eKWVMKe1LEulhSyRosTmBexwpoYFr0SWhrDsPbYBO4GggjqSejCd0TCQTwsqehPYXSluVrXADesW+itK4uvZDzzWcLWCKik3ivKlspZAYbJdTjo6tzeEkYd3tNvenNVlmkWLODZIJL6P3D2OyR416CM67Cw4b180omgLRmnc7X7tr5JTOHHJVjONUBiY09zdWOCMdELIZlA46hO6Kh3Wi6jyzspFCelDgTcFNKWpOi2qbAZcFrSgWupudmSJpYATcrU0FwToo+lPuREc7iFkFbOj7Bx2oYhyMvrpFi32GH5lF2y+uesXangDOOY9ORW1IOnxif1rkPDSue6zRfiidp2/nVQ46fGJ/WuUWGYj0MwcdLWIUptq6HqlYA6B3S7pGilr6e+mqKxDEGOlLm6KSGm6S7wdEO0ts0Y2KWuOQKLNG85NzCj6QZjii6bGRGc0XkNI8oLNJDtVpWynuWrJxPNdvFFYhH0dkv7hEtnX9mD8jGecbP7ArF7h6FVtlpN6mhPONnnYrJGb2/lHoXdHRImiciiLhBMRL3G3IW86IyIqmhEkb43HJ48DwPauUYxhvRPdGdW5Ht5rrcRyyVb24wYvb0zB5TRZ4HFvB3cjFgkrOQ1kI3il8kCfVcGqXmO4VCIse3qWjqe9imMsK1dHYIUGwKJ26Vs/FC1jt3XQdWua8nbmhTQPeDu6ISusBQM2tJO8XEnVH4dNVS7wjc1rb/OdqMtAm2CbGh+7dxJI0Fha2pLjkB1pj8RYT0NMfkmkh9Rwc76TYb6/zLlnyJopSK/Bh5L7F7p5G5kuv0bDwy4lHbSUhNM9/FpY6/Ybe1WqgoY42brRYecniSeJQu0zAKOYDi32hcb8lykktGI5I96Np5tafEXSqKK0ljonGGsLqeE84o/7ApBRi91y/dcW0E2FMLBSPGVlNEw3sscLGyFu7HiyuTsJdZF01LYI+aBpN1DUwutkq9vkAvazNEPcAFA/yBnqgfj/NOlegWdi2I/QovrPWvWLTYR16GE/5nrXrF1xughtbgdM4vLqeF13Em8UZuSSSTcZlDu2cpDrS0/2MX3VixWRvR5/w1R2/RKf7GL7qnpsCpWizaaADqijHoCxYlkaJF/w7SX/Raf7GL7q1ds1RnWkpz9TF91eLEwDek2dpGm7aWnaeqGIehqnqcDpnfOp4T2xRn0hYsSv9Rloa0dFG1jQ2NjQAAAGtAAtkAAEU2Fv6o8AsWKwpt0Y5DwC23BbQeCxYgExrByHgti0WtbLksWLBEMuD051gi+zZ7lD+Q6b93h+yj9yxYnEMOB037vD9lH7lqcCpf3aD7KP3L1YsAiOz9J+6wfYx/dUsGBUwOVNAOyKMexYsWCjeXCKfoy3oIt05FvRssRcmxFlKzCIAABBEABkBGwAdgsvVi55bGNvyZD+xj/oZ7lDLhEBNjBEe2Nh9ixYpRS7GJIsJgDQBDEAAAAI2AAW0AsthhcP7GP8AoZ7lixK0rCbDDYf2Uf8AQ33LU4XB+xi/oZ7lixOkjGowmD9jF9mz3Lc4ZD+xj/oZ7l4sWaRgWXBKY608J+qj9ygds9SfusH2Mf3VixOkBj7DaSNkbWsYxrRezWtDQLkk2AFtSsWLFVGP/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6982" name="AutoShape 6" descr="data:image/jpeg;base64,/9j/4AAQSkZJRgABAQAAAQABAAD/2wCEAAkGBxQTEhUUExQWFRQVFhQVFhQXFxQVFRUUFxQWFhQVFBQYHCggGBolHBQUITEhJSkrLi4uFx8zODMsNygtLisBCgoKDg0OGxAQGywkICQsLCwsLCwsLCwsLCwsLCwsLCwsLCwsLCwsLCwsNiwsLCwsLCwsNywsLCw3LDIrNzcrN//AABEIAMIBAwMBIgACEQEDEQH/xAAcAAACAgMBAQAAAAAAAAAAAAAEBQMGAAIHAQj/xABMEAABAwIDBAUGCQoEBQUAAAABAAIDBBEFITEGEkFRE2FxgZEiobGzwdEHFCMyQoOT0vAVJDRSU1RicpKyM3OiwhaClKPxJURjdOH/xAAaAQADAQEBAQAAAAAAAAAAAAABAgMABAUG/8QAKREAAgICAgIBAwMFAAAAAAAAAAECESExAxIEQVEFEyIyQmEUFWJxkf/aAAwDAQACEQMRAD8AeVOydZJPK51fNGx0sjmtjkmJDC9xa0eUALCwsE5w3ZZsdi+prJSOMlTPb+lrgPFPZPnO/md6SsDknUADXzOYCGucA1v6zuJ7UjbUzbw+VeNNXv8AemuMuydyyslrDcgakE5nTmdUk9jx0Fw1cmfyj9f1ne9GQ1Dzby3f1O96WwNyR8Rtw01PsVYaEkGtqXAfOce8qfDpnF0ly45DUnzIFpujMN1dbktIyDIt42zOnMqVoOpJ8SvIFNu5JgEG+b/S10RhcbjrQJ7cwjS7IHvQGJQvHL0LV6xiMO61E4nPMqQNzUT1jA0sjuZ8SltTM8aOd/UUxmQNQ3JEQoW3+IzMiBZNK3ygLtke3mOBVMo8XqbEmrqD2zy/eVu+EllqUnkWns8oD2rmuH00rxvDRJONhHztpakC3xmft6WT07yDqdoau2VVUfbS/eULqWw8pevob6JXB7Mew7SVdjepqPtpfvIeTaatdkKmoy4iaUf7kBVAh1kdTbrW9qWw0QnH6397qf8AqJvvLIdpasHOrqT9fN95QSEXKClyKIUx3UY/Vu+bV1I+vmH+5BjaGtB/TKr/AKif7yEEvJQb+eaMQyLa3a6qdFY1E9+YlkB8boWHaOrBH51UHtmlP+5LoW3C33ReyXQrdlmj2jqHf+5n+1k+8isPxupLgDUTkE8ZZPekNCwXAKssbGsF+IUJOhmjquykrzSxlznOJ37lziSflHWuT1LFHsbUb1HEee/5pHheKy0YOqHeU7+Y+lQPm08VBV1IEjhf6TvSUHNVXNu5dAhvib7gDmfG3BLujd861rC3sReKPN2NB43tzOgW3RENsdTawy55kqMtlFo0pWfjkjWNJ0/HWoGN5aI2kCohGYRbye8o3DNXdQzQsnzkXhrflHciFmb2FQFSud+AooB+PapYnG7hbsTGIrW7yEU4gi/nUDhwtmeKljzb1IMJPFovXLyN1165Yxq0ISd9yUYgZNSsYgI1QlS6yYyCwSyp0KyFZRvhGj3qSW3K/gQfYue4PUuEQs0ZZDrXStrm3gmHNh9C55g4JAaLW4IuSjsFNgLZd9xvlbgihOA02TTEcI3WXAztmqrHLbI3SSlatGonpYRI83UdbSGN2RyTHDKIucCMiEZjMIDbki6i5DxZUZW5qCUoydyDkanQDGFSmNaRR3CMpo+C1hGtHCCy/UlkrfK709iHyfcl9LFd9u1JYWrPaZ9nBWKGXeKq1RJuyjknW67JzVOaBI7HsOLUUX1nrXrxQfB9ITQQk63l9dIsVUsAK/jGJkTyjlJIPBxUeHYjvysbfVw95Va2hqCamoF9J5vWOROw7S6sZfPdD3f6be1XvApfq8/KNHG3psppbi/C9gBxsNcvBDk3lJPD2Kad5JBOWvsUvZX0TQBGQlCU/NFRnI9hVRD0Z5o7DW+UexAxFMMOy11WYEFxdS9Nhcn8ZLWEreZt8r261gmkhyuDlop4BdqgDLNIC3hf5NusrBCIxbJbKOIZLZzbrGPHnIoQNRblA4WWMC1hyHals6PnN0DM5YBWtpWXheObHDzLm+yUDjnrZdPxUXa4dRVKw8NgsNFy+ZJqFIaGyPaKt3G2KptBEZZMgr1itG2pFh/4UOGbP9BcnNcnFzdYNexpZZCaTom3alOLU8rxctsFc6YMJz0Uu1TAYfIA0QhzMziqZx2pbY2UJCOr2XJvqtYIQdV6F4JWR04RtNHmvOiFlNCbJWxkGudYWCLw+huS7kELuJvhz7ROPaleikMsq9ay8p6k2o6ggAeKUtdvSOPWm+HUhcCtLWSL2dg2CP5jD9b66RerzYKMihhB1Bl9dIsVFVDZOVbRfpdR/nzescn3wbsvPI/9WK3e5w+6q/tBJarqf/sTescnWwuItjdLvWBeGAdYu4H0puwGi5xA3cefPr4qZzrkdTR6SoBI1tt4XBGQHGw4+KmYPKORGQGfZcpbyP6CokYPmoZiJvkrCGRhF4cbu7/YUGHImkOd9M7osCD2KOqrGRNdI82awFzjyAFysc4km2ioPwsYmY4mwA2Mp3nf5bdB3n+1YKKDtftpPVykh7o4gTuRtJblwLrauTfYP4RJIHiGqeXwusA9xLnRHgd45lnPkqBUHPJQMzKDYbPq1k5IuDcHMEaEdS96Qrm3wWbSFzPikrruZ/guJ+c3Ux35jUdVxwXRQSsA1rcRMbd61xex6kvO0IP0R4oyuj3o3t5tPjwVHEg5L0fD4OPli7WUeb5vkcnFJdXhloOMNPDzod9cDw84SDfHWs3wuv8AoOP4OP8AuHKMqobwNuKp+IbNzuddpZbtN/Qn++Oa9EnWpT+mcU92MvqXIgSgwURNBc5xdx3ACB4m57k9GBF7A9jw8EZZbpPV2pcJf4k72Ynzczn5Q7dHexcXkfSeLjg5ROvxvPlyT6yKrVRhgOWfLkUoqqmVzd0NvfjdWbbql3ZGvbo8Z/zD3hJhUBrRkvnOSPSVM9PsVOLZ9wcXSWz4LafBmjMDJMsRrHuNrAAomNo3LHWyp3fyKip19OAclGyNM5qAtdfVatiA1yV1LAUyBgNtE3povkD3qHDmbzrW42T2alDYyAjJluJZKNTUhuSEzoagtNrKfDoxvEdZRtTTg2CSU85I9Tp2w7r0UR/zPWvXik2JZaiiH+Z616xdEaoJyHHIi6rqSOFRP61yVuk3dFYcRiJqqkNz+XnP/dck0dLeQjhdSfJko4rBbKbauMOYZL/4bW2zsHAAE5DqurB/xrS7o3iHEcg66oFTRZ8LJYIBvEW04hNHkWwuDOnN28p75M77FRy/CHENIi7PgAMu9c4qImtbk437UL0xHWqLlJUdJf8ACKPowHtJaPYU8wHaUSt3jZtybN3gSfMOvwXGm1Q4hWf4P3NlqQNd1peByIsB5ynjOwNHbYn3v3LiHwnYh0tdML3Ee7GOrdAv/qLl2qkOZ7l837QTF9VUOP0ppT4yOVQehVO7NS0Md0PKmtBFkggNjPD7tc1zSQ4EEEagjQrs2CYwZomuPztHD+Ia+Oq5Jh8VyFdMBn3CRwcL94//ABM1gVMvAqlz84nna3F3LrtbzKyNrMwudfGr3PWfSvT+lRUpSTPL+rScYxaLB+Ux+ry7tL+3xWsuIZggZcrFIhUrPjK9l8EWeKvIkvS/4OfyhYZ314DO2fUerwXn5TH8WY0I0P8ASlIqV6KlI/H/AMmOvK+Yoa/lEcOvXXha+XarLsnVxOde5Ds2gZWJtnfqVH+Mpns9VfLs7T6FHn8d/alcnov4/lJ8sailkvuO4eKhrWBwB3iQSL8DwVdn2Kl+jIw9R3h7E8bWAOZfn/tKYtrm818pPhhN2z6coE+BWBBFnNOY60A3dBtxVi2ort2bLRzAe+5HsCoVRiO7KSdF58uL83EZywOMVp7C6rNeeIRWJY+HNsEqjqN4WVYxaEWyw7OSjcN9fSi/jBc4g6FC4BBdpyUr4yXZKh0qXWmKnHo5OoprC7fK0qqIOF+KXMdJGbgXHFTf5E5xzaOybHn80i+s9a9YhdhJS6hhPPpfXPXq6ksCHODWCKtqi/Qzz+tcgquW7y9uhRG18V6ibd/bSk/1lQx2EOeq4pNbL+sAoq3ONluywNjqVJQUtwUG1ji834I7GXwL8RhcXZaIORrhkU7AO9mFBU0pJVoyrZztZFkGeSs/wWutXOH/AMT/AO5irlPTEPIVy+D+h3KxruJjePQfYqxaTA1g7HQDVfP20+HFkj3cC9/jvFfQtLlc/jVc/wBq8CEhmZbMucWnkSd5vpXQBHGN27h2p7SR8hZLjTlsm6RYgkEciNVYMPp7p0hGxlhEHFOx5ILuQuocOp8tEZj0fQ0crzbeDfC+WXXe3nRejRQKMTHNUOlq7sab5kA+KimxnyXZ/RPoSOGssAOQsunwuX7cmzl8zh+7FIs3xtbCqVbFcthXL015qPNfgssnxpe/GlWxXda3Fd1p/wCsiK/BZYhVdaabP1PyzTyDj5iqWK7rTbAa6xc6+jfSQPek5vLT45f6G4fDa5Iv+S+Y1jQjY11/pDz5e1BR7WN/WVN2nxHpIw0HiPx5iq41p5r54986jUV/T3eDoQ3zAn+5KJqME3KM2fpd2lYDqbuPa439FltVURAvzXnTmnNjUVisw/U3UdLDui6PxCJ4Nr3BWszPIsrXgT2XDZiLeYOxGzUu67RJtl8S3Ggdyf1k9xeykdTX45EssJL8lo+zTZya0MG+N46hVPaeoeHWGXWjFAX4qzsOx278Titp8p6x69QnweNP5Pg7JPWvWLqWiVnNcTlJq6oH9tMB9o5J6iYtIBTjaKoa2qnbx6aXt/xHJXUtBGeq4v3D5oKp5tzPmhYp/lCeaEkJvmcgpKMgo9ayPWbQxrG2bvBAwvOpRM9RfyTwRVFQb4vyS6WSb2CUUFt5xCe7GkmqaTyeLf8AKVHBGACHKbApQK2EDQ74P2bim4pXJGlXWjrFDx7kNjNLd4dzFu8aeI9Cnpj7FNUN3gWnjx5HgQvSZJHJ9tNmyJmTMGTyGuHJ/A9/pCY4ZgQaBv5nkr/FTNcCJBpqOsWNx3ZjtQtbHAB5BN1kzV7E8FO1oyACq/wmVO7SBnGR7R3N8o+geKt5C5r8Is5lnbGNIm2/53ZnzbqL0A59UMy11UHQj9ZM5qS+XJQGkI4Jop0LJoD6H+ILzoTzHiiOiHUvDGPxdPbFB+jKzcKm3VnRrWzUiGxTCC7Yb8XvA7mN97x4IUsRV7sYOQJ73G/ot4JZSwMlkgmJc23PmAerjommGw7jBv2JyPAixAIt3FI31Dt9waL2AHhmfPdMjW3jjZbymAh3ed5vmNlGeUUTotmH4oGixOSh2jx02AYcxxVZFQp2kOXJ9lKVgsn/ACs5+osU1gpy5tzySY0lnBPHzlseSM/4MQYfUFkgHC66Zh8LZI765LmGGwlzrnmui4A+zbcEkqOnjleGGMhEYtwVX2xgbYEaqx4m7LIqq49Ccrm9kbo03eDpGwX6BD2SetesUWwD70EPbL66RYuhaInKMep3vrqh1vJE8wv9Y5a4pHuNHNMsZr9yoqWWz+MTEdnSOKR4rWb9+rRcrTcyjSSwyEN3m3U1H2ISllsw80ThVQHkjlknaCqZNDCXuNk7w+MsFiclPQUzGsvxWVNM7c3goS3kVqwGtlu6wUezdQRX04/icD3scFIIMrr3AKQiridyeL+hU4muyFlFuJ2WkPoHsRr25oCnPLkPYj3OXosmjSaL6Q5WcOberrGfcSq7O3deRrkCMsuOd+PBW2J+SqO1mIR05G9m5192MakcSOQ7VksmbAcXxBsETpH8NB+s46ALklZily57hcklxN9SSrFtRWuqDm4Na3Rlic+ZPEqi19t4tJyHDmSMjfvTV8i38Az8Qfc5658Fn5Qfxse5CPa78WWzYSeICp2QnVm5qzwACHmlJ1K8mYRxv2BbU1PvEC+vUUrkFRNTG/gCimTi2eR5Ky0dBUBnk07nNcMrtLgcrAtLc+4qt4lSmKQscxwec90gtOfURdJY9Hm+HENbfPXs4oyTIXtovcMoyxu87Jztb8ByUWISkn+Hh19anKVsKVCsneldnu3vy48EYyPNx18hhv5vch5mg7uX0hc8+pN8MbvtmbbPo7tt/DwWbwYEYpqeTdN1Cw5LR90phm6uvorRh9M18Yvx1VCgfZ1yrNhmLfNaDxzUuSFmLXFhwY24RtJU7jFHA+7RdSTNFlz9S3FdkEdW57tVHiTC4ElQdNu3UlRU3YmejU4vJffg/b+YQ9s3r5F4pdhG/mMPbL656xdC0Ts5NtJEXVdQ4cJ5h/3XJViEYTXHZwyoqufxifL61yRuqL5lSp3Y+yCM2TPAYhdxQDfKAATXC4CwE8CjN4GirYXTVJubnIHRWKPEm9HYqt0dNvOtw1TGqpCBlouadNi6JiQ7TRE4L5Ezb53cAPFA4e3mmlM3y2Hk9v8AcEvF+oo8xs6TA/TnYIyTgllM4akgADO+gF1I/Ew4jcGVvnOyB/lHFevRyohx/GhTtAHlSOvuN9pHJUTEKOpqDvOAaTrJK4Ny6gc7dg4K21AObnvazeyO78825nWyGY2PMiN0nMuybx18SqwWCc2VePZiM5Ple88WxMJudPnO9y53tNRiOskj3SAMwHW3h5Fxc88l13ENqGRggzwxfwxjpZB3NvbiuTbV1TZqvpWOc9rgPKeN1xsC0kjhpdaWjRKwZTz9C2ZIb5ZoiLDifKed1tzbi51uIHJEtc1mTG269XHtKnY9EMVO7V3k+lEtfb5uXXxQ75hxK1EwOhCVsIwa5u5q4SXuHBzhlyI9t08oKkvo5g4lxa+Mgk3NjlqeGSqwcn+yw33PhJA6RoAubC4c0jM96VrAfQsfQue8bvNNqjByG3twVm/JIgduuFiLHPXmtcQmFrLjnKVmObV9Pugm2hR2H18EJLn7z3EZNaQG7rhnvHnpkiccozuONsrXKSw4ZJIGlrSbgHIXJHYMzqunjl2jYUhtNHBKwvp95pbm6N3lEji4HkEA4XW4gMIINw5wLd35psRY7w5ZLenhJCMmZoHEYTKgaL5IV8Buiqd243tSPI0UWmhxLgToiq3EBbJUgV2acUj7gX4qcopFIPI0gl37KXEjugLShYGlaYnEXu6lJyH5VaOqbCH8xh+s9a9Ytdgm2oYfrfXPWLpWiDOMY7Sk1lYeHxio9a5LHsswFXfF4B01SSMjUT+tckeIUANt1R+6u1FKVCqCO9k8gmaGFvFaspWhpJyISGOp+UPag/zN+ksHx7ctkiPj7iBlqhaOMSOHUjaoBpA4ehSlsMw2nIFii21AD225j0pRUPsRY9yZUTRvNJ5g910sVk37S51hJs0C5yIbw7XKahju7jI7Q2+a3qvp3LZ9P0jyL2aPnkZF7uLAeAHH8WdwxhoAaA0DQBexdLBy1bAcSwt72Ho9xklsjug91zp22XPsXifu2mc8uBsQSbA9hyC6xGeaqfwg0V2dK1udwH/7Xea3gtGRpRs5pXUthwPYOr/wq3ilPm13AA3687hverayLfJ7MhySHF6XKx4Zp5aETKnVSyONyfcByAUckh3cijZaQ92fFASNIUWVBpHLZrQR1rYlSMWMERmwCNY2VkfTNa7dDtzeGWZGYvwyuo6ShLiMxbjzsnuIxkQOY3IboyHIZi/44o9QWOdn2kwhxdIQ6xbvhxaARazXu1+boMkVPa6FwapqHMiikLeiia7cAaWuG9uk6/OF+NuK2rY3B1+C4OZruGmR18O9HI3mxw77FJsEiD6eI8QCPBxCeCW6T4E2wfGPoPOXUdPahG+rD7FuLUm464XkE26EzxY3KVvgNrq0XayC2T3Ds1IIQ4JeyTgnFJHZqWf4jdsAYwk3B603+JmwsNEfTSNIATmFjdzgoucnsKdIrcNXY2Rs03k3QuIxAPuFBLJcI4YVJs698H770EJ65fXSLFH8HY/9Ph+t9fIvV1LQCg41VATVDTxnm9Y5IKutIt1JltKR8YqBx6eYj7RyRPfvNN9QuZQXayuNklRVF+mXNCMoA52RWkb80VG/dPIp6rQjlewyiJY+3ijppm38tLDUWdfmocRF81NxyaQyrbXaWlNMRmLI2ubqLFVKkc4vaOCsFdL5ICzVSSNFqmdZwweQOseJNiT3klOhFl4JJgzrxtP8AP8ApCfA+T3Bej6IoyJi2q4g+NzXfNcC09XWFtEcls5oPUgMcqmoBEXM+kHEHrPDxFiqtjLQTlwAHgupbb0dmNlYOO6824/RJ9HguYVkJz4qscolJUyt1jPJI55eKWVMKe1LEulhSyRosTmBexwpoYFr0SWhrDsPbYBO4GggjqSejCd0TCQTwsqehPYXSluVrXADesW+itK4uvZDzzWcLWCKik3ivKlspZAYbJdTjo6tzeEkYd3tNvenNVlmkWLODZIJL6P3D2OyR416CM67Cw4b180omgLRmnc7X7tr5JTOHHJVjONUBiY09zdWOCMdELIZlA46hO6Kh3Wi6jyzspFCelDgTcFNKWpOi2qbAZcFrSgWupudmSJpYATcrU0FwToo+lPuREc7iFkFbOj7Bx2oYhyMvrpFi32GH5lF2y+uesXangDOOY9ORW1IOnxif1rkPDSue6zRfiidp2/nVQ46fGJ/WuUWGYj0MwcdLWIUptq6HqlYA6B3S7pGilr6e+mqKxDEGOlLm6KSGm6S7wdEO0ts0Y2KWuOQKLNG85NzCj6QZjii6bGRGc0XkNI8oLNJDtVpWynuWrJxPNdvFFYhH0dkv7hEtnX9mD8jGecbP7ArF7h6FVtlpN6mhPONnnYrJGb2/lHoXdHRImiciiLhBMRL3G3IW86IyIqmhEkb43HJ48DwPauUYxhvRPdGdW5Ht5rrcRyyVb24wYvb0zB5TRZ4HFvB3cjFgkrOQ1kI3il8kCfVcGqXmO4VCIse3qWjqe9imMsK1dHYIUGwKJ26Vs/FC1jt3XQdWua8nbmhTQPeDu6ISusBQM2tJO8XEnVH4dNVS7wjc1rb/OdqMtAm2CbGh+7dxJI0Fha2pLjkB1pj8RYT0NMfkmkh9Rwc76TYb6/zLlnyJopSK/Bh5L7F7p5G5kuv0bDwy4lHbSUhNM9/FpY6/Ybe1WqgoY42brRYecniSeJQu0zAKOYDi32hcb8lykktGI5I96Np5tafEXSqKK0ljonGGsLqeE84o/7ApBRi91y/dcW0E2FMLBSPGVlNEw3sscLGyFu7HiyuTsJdZF01LYI+aBpN1DUwutkq9vkAvazNEPcAFA/yBnqgfj/NOlegWdi2I/QovrPWvWLTYR16GE/5nrXrF1xughtbgdM4vLqeF13Em8UZuSSSTcZlDu2cpDrS0/2MX3VixWRvR5/w1R2/RKf7GL7qnpsCpWizaaADqijHoCxYlkaJF/w7SX/Raf7GL7q1ds1RnWkpz9TF91eLEwDek2dpGm7aWnaeqGIehqnqcDpnfOp4T2xRn0hYsSv9Rloa0dFG1jQ2NjQAAAGtAAtkAAEU2Fv6o8AsWKwpt0Y5DwC23BbQeCxYgExrByHgti0WtbLksWLBEMuD051gi+zZ7lD+Q6b93h+yj9yxYnEMOB037vD9lH7lqcCpf3aD7KP3L1YsAiOz9J+6wfYx/dUsGBUwOVNAOyKMexYsWCjeXCKfoy3oIt05FvRssRcmxFlKzCIAABBEABkBGwAdgsvVi55bGNvyZD+xj/oZ7lDLhEBNjBEe2Nh9ixYpRS7GJIsJgDQBDEAAAAI2AAW0AsthhcP7GP8AoZ7lixK0rCbDDYf2Uf8AQ33LU4XB+xi/oZ7lixOkjGowmD9jF9mz3Lc4ZD+xj/oZ7l4sWaRgWXBKY608J+qj9ygds9SfusH2Mf3VixOkBj7DaSNkbWsYxrRezWtDQLkk2AFtSsWLFVGP/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6984" name="AutoShape 8" descr="data:image/jpeg;base64,/9j/4AAQSkZJRgABAQAAAQABAAD/2wCEAAkGBxQTEhUUExQWFRQVFhQVFhQXFxQVFRUUFxQWFhQVFBQYHCggGBolHBQUITEhJSkrLi4uFx8zODMsNygtLisBCgoKDg0OGxAQGywkICQsLCwsLCwsLCwsLCwsLCwsLCwsLCwsLCwsLCwsNiwsLCwsLCwsNywsLCw3LDIrNzcrN//AABEIAMIBAwMBIgACEQEDEQH/xAAcAAACAgMBAQAAAAAAAAAAAAAEBQMGAAIHAQj/xABMEAABAwIDBAUGCQoEBQUAAAABAAIDBBEFITEGEkFRE2FxgZEiobGzwdEHFCMyQoOT0vAVJDRSU1RicpKyM3OiwhaClKPxJURjdOH/xAAaAQADAQEBAQAAAAAAAAAAAAABAgMABAUG/8QAKREAAgICAgIBAwMFAAAAAAAAAAECESExAxIEQVEFEyIyQmEUFWJxkf/aAAwDAQACEQMRAD8AeVOydZJPK51fNGx0sjmtjkmJDC9xa0eUALCwsE5w3ZZsdi+prJSOMlTPb+lrgPFPZPnO/md6SsDknUADXzOYCGucA1v6zuJ7UjbUzbw+VeNNXv8AemuMuydyyslrDcgakE5nTmdUk9jx0Fw1cmfyj9f1ne9GQ1Dzby3f1O96WwNyR8Rtw01PsVYaEkGtqXAfOce8qfDpnF0ly45DUnzIFpujMN1dbktIyDIt42zOnMqVoOpJ8SvIFNu5JgEG+b/S10RhcbjrQJ7cwjS7IHvQGJQvHL0LV6xiMO61E4nPMqQNzUT1jA0sjuZ8SltTM8aOd/UUxmQNQ3JEQoW3+IzMiBZNK3ygLtke3mOBVMo8XqbEmrqD2zy/eVu+EllqUnkWns8oD2rmuH00rxvDRJONhHztpakC3xmft6WT07yDqdoau2VVUfbS/eULqWw8pevob6JXB7Mew7SVdjepqPtpfvIeTaatdkKmoy4iaUf7kBVAh1kdTbrW9qWw0QnH6397qf8AqJvvLIdpasHOrqT9fN95QSEXKClyKIUx3UY/Vu+bV1I+vmH+5BjaGtB/TKr/AKif7yEEvJQb+eaMQyLa3a6qdFY1E9+YlkB8boWHaOrBH51UHtmlP+5LoW3C33ReyXQrdlmj2jqHf+5n+1k+8isPxupLgDUTkE8ZZPekNCwXAKssbGsF+IUJOhmjquykrzSxlznOJ37lziSflHWuT1LFHsbUb1HEee/5pHheKy0YOqHeU7+Y+lQPm08VBV1IEjhf6TvSUHNVXNu5dAhvib7gDmfG3BLujd861rC3sReKPN2NB43tzOgW3RENsdTawy55kqMtlFo0pWfjkjWNJ0/HWoGN5aI2kCohGYRbye8o3DNXdQzQsnzkXhrflHciFmb2FQFSud+AooB+PapYnG7hbsTGIrW7yEU4gi/nUDhwtmeKljzb1IMJPFovXLyN1165Yxq0ISd9yUYgZNSsYgI1QlS6yYyCwSyp0KyFZRvhGj3qSW3K/gQfYue4PUuEQs0ZZDrXStrm3gmHNh9C55g4JAaLW4IuSjsFNgLZd9xvlbgihOA02TTEcI3WXAztmqrHLbI3SSlatGonpYRI83UdbSGN2RyTHDKIucCMiEZjMIDbki6i5DxZUZW5qCUoydyDkanQDGFSmNaRR3CMpo+C1hGtHCCy/UlkrfK709iHyfcl9LFd9u1JYWrPaZ9nBWKGXeKq1RJuyjknW67JzVOaBI7HsOLUUX1nrXrxQfB9ITQQk63l9dIsVUsAK/jGJkTyjlJIPBxUeHYjvysbfVw95Va2hqCamoF9J5vWOROw7S6sZfPdD3f6be1XvApfq8/KNHG3psppbi/C9gBxsNcvBDk3lJPD2Kad5JBOWvsUvZX0TQBGQlCU/NFRnI9hVRD0Z5o7DW+UexAxFMMOy11WYEFxdS9Nhcn8ZLWEreZt8r261gmkhyuDlop4BdqgDLNIC3hf5NusrBCIxbJbKOIZLZzbrGPHnIoQNRblA4WWMC1hyHals6PnN0DM5YBWtpWXheObHDzLm+yUDjnrZdPxUXa4dRVKw8NgsNFy+ZJqFIaGyPaKt3G2KptBEZZMgr1itG2pFh/4UOGbP9BcnNcnFzdYNexpZZCaTom3alOLU8rxctsFc6YMJz0Uu1TAYfIA0QhzMziqZx2pbY2UJCOr2XJvqtYIQdV6F4JWR04RtNHmvOiFlNCbJWxkGudYWCLw+huS7kELuJvhz7ROPaleikMsq9ay8p6k2o6ggAeKUtdvSOPWm+HUhcCtLWSL2dg2CP5jD9b66RerzYKMihhB1Bl9dIsVFVDZOVbRfpdR/nzescn3wbsvPI/9WK3e5w+6q/tBJarqf/sTescnWwuItjdLvWBeGAdYu4H0puwGi5xA3cefPr4qZzrkdTR6SoBI1tt4XBGQHGw4+KmYPKORGQGfZcpbyP6CokYPmoZiJvkrCGRhF4cbu7/YUGHImkOd9M7osCD2KOqrGRNdI82awFzjyAFysc4km2ioPwsYmY4mwA2Mp3nf5bdB3n+1YKKDtftpPVykh7o4gTuRtJblwLrauTfYP4RJIHiGqeXwusA9xLnRHgd45lnPkqBUHPJQMzKDYbPq1k5IuDcHMEaEdS96Qrm3wWbSFzPikrruZ/guJ+c3Ux35jUdVxwXRQSsA1rcRMbd61xex6kvO0IP0R4oyuj3o3t5tPjwVHEg5L0fD4OPli7WUeb5vkcnFJdXhloOMNPDzod9cDw84SDfHWs3wuv8AoOP4OP8AuHKMqobwNuKp+IbNzuddpZbtN/Qn++Oa9EnWpT+mcU92MvqXIgSgwURNBc5xdx3ACB4m57k9GBF7A9jw8EZZbpPV2pcJf4k72Ynzczn5Q7dHexcXkfSeLjg5ROvxvPlyT6yKrVRhgOWfLkUoqqmVzd0NvfjdWbbql3ZGvbo8Z/zD3hJhUBrRkvnOSPSVM9PsVOLZ9wcXSWz4LafBmjMDJMsRrHuNrAAomNo3LHWyp3fyKip19OAclGyNM5qAtdfVatiA1yV1LAUyBgNtE3povkD3qHDmbzrW42T2alDYyAjJluJZKNTUhuSEzoagtNrKfDoxvEdZRtTTg2CSU85I9Tp2w7r0UR/zPWvXik2JZaiiH+Z616xdEaoJyHHIi6rqSOFRP61yVuk3dFYcRiJqqkNz+XnP/dck0dLeQjhdSfJko4rBbKbauMOYZL/4bW2zsHAAE5DqurB/xrS7o3iHEcg66oFTRZ8LJYIBvEW04hNHkWwuDOnN28p75M77FRy/CHENIi7PgAMu9c4qImtbk437UL0xHWqLlJUdJf8ACKPowHtJaPYU8wHaUSt3jZtybN3gSfMOvwXGm1Q4hWf4P3NlqQNd1peByIsB5ynjOwNHbYn3v3LiHwnYh0tdML3Ee7GOrdAv/qLl2qkOZ7l837QTF9VUOP0ppT4yOVQehVO7NS0Md0PKmtBFkggNjPD7tc1zSQ4EEEagjQrs2CYwZomuPztHD+Ia+Oq5Jh8VyFdMBn3CRwcL94//ABM1gVMvAqlz84nna3F3LrtbzKyNrMwudfGr3PWfSvT+lRUpSTPL+rScYxaLB+Ux+ry7tL+3xWsuIZggZcrFIhUrPjK9l8EWeKvIkvS/4OfyhYZ314DO2fUerwXn5TH8WY0I0P8ASlIqV6KlI/H/AMmOvK+Yoa/lEcOvXXha+XarLsnVxOde5Ds2gZWJtnfqVH+Mpns9VfLs7T6FHn8d/alcnov4/lJ8sailkvuO4eKhrWBwB3iQSL8DwVdn2Kl+jIw9R3h7E8bWAOZfn/tKYtrm818pPhhN2z6coE+BWBBFnNOY60A3dBtxVi2ort2bLRzAe+5HsCoVRiO7KSdF58uL83EZywOMVp7C6rNeeIRWJY+HNsEqjqN4WVYxaEWyw7OSjcN9fSi/jBc4g6FC4BBdpyUr4yXZKh0qXWmKnHo5OoprC7fK0qqIOF+KXMdJGbgXHFTf5E5xzaOybHn80i+s9a9YhdhJS6hhPPpfXPXq6ksCHODWCKtqi/Qzz+tcgquW7y9uhRG18V6ibd/bSk/1lQx2EOeq4pNbL+sAoq3ONluywNjqVJQUtwUG1ji834I7GXwL8RhcXZaIORrhkU7AO9mFBU0pJVoyrZztZFkGeSs/wWutXOH/AMT/AO5irlPTEPIVy+D+h3KxruJjePQfYqxaTA1g7HQDVfP20+HFkj3cC9/jvFfQtLlc/jVc/wBq8CEhmZbMucWnkSd5vpXQBHGN27h2p7SR8hZLjTlsm6RYgkEciNVYMPp7p0hGxlhEHFOx5ILuQuocOp8tEZj0fQ0crzbeDfC+WXXe3nRejRQKMTHNUOlq7sab5kA+KimxnyXZ/RPoSOGssAOQsunwuX7cmzl8zh+7FIs3xtbCqVbFcthXL015qPNfgssnxpe/GlWxXda3Fd1p/wCsiK/BZYhVdaabP1PyzTyDj5iqWK7rTbAa6xc6+jfSQPek5vLT45f6G4fDa5Iv+S+Y1jQjY11/pDz5e1BR7WN/WVN2nxHpIw0HiPx5iq41p5r54986jUV/T3eDoQ3zAn+5KJqME3KM2fpd2lYDqbuPa439FltVURAvzXnTmnNjUVisw/U3UdLDui6PxCJ4Nr3BWszPIsrXgT2XDZiLeYOxGzUu67RJtl8S3Ggdyf1k9xeykdTX45EssJL8lo+zTZya0MG+N46hVPaeoeHWGXWjFAX4qzsOx278Titp8p6x69QnweNP5Pg7JPWvWLqWiVnNcTlJq6oH9tMB9o5J6iYtIBTjaKoa2qnbx6aXt/xHJXUtBGeq4v3D5oKp5tzPmhYp/lCeaEkJvmcgpKMgo9ayPWbQxrG2bvBAwvOpRM9RfyTwRVFQb4vyS6WSb2CUUFt5xCe7GkmqaTyeLf8AKVHBGACHKbApQK2EDQ74P2bim4pXJGlXWjrFDx7kNjNLd4dzFu8aeI9Cnpj7FNUN3gWnjx5HgQvSZJHJ9tNmyJmTMGTyGuHJ/A9/pCY4ZgQaBv5nkr/FTNcCJBpqOsWNx3ZjtQtbHAB5BN1kzV7E8FO1oyACq/wmVO7SBnGR7R3N8o+geKt5C5r8Is5lnbGNIm2/53ZnzbqL0A59UMy11UHQj9ZM5qS+XJQGkI4Jop0LJoD6H+ILzoTzHiiOiHUvDGPxdPbFB+jKzcKm3VnRrWzUiGxTCC7Yb8XvA7mN97x4IUsRV7sYOQJ73G/ot4JZSwMlkgmJc23PmAerjommGw7jBv2JyPAixAIt3FI31Dt9waL2AHhmfPdMjW3jjZbymAh3ed5vmNlGeUUTotmH4oGixOSh2jx02AYcxxVZFQp2kOXJ9lKVgsn/ACs5+osU1gpy5tzySY0lnBPHzlseSM/4MQYfUFkgHC66Zh8LZI765LmGGwlzrnmui4A+zbcEkqOnjleGGMhEYtwVX2xgbYEaqx4m7LIqq49Ccrm9kbo03eDpGwX6BD2SetesUWwD70EPbL66RYuhaInKMep3vrqh1vJE8wv9Y5a4pHuNHNMsZr9yoqWWz+MTEdnSOKR4rWb9+rRcrTcyjSSwyEN3m3U1H2ISllsw80ThVQHkjlknaCqZNDCXuNk7w+MsFiclPQUzGsvxWVNM7c3goS3kVqwGtlu6wUezdQRX04/icD3scFIIMrr3AKQiridyeL+hU4muyFlFuJ2WkPoHsRr25oCnPLkPYj3OXosmjSaL6Q5WcOberrGfcSq7O3deRrkCMsuOd+PBW2J+SqO1mIR05G9m5192MakcSOQ7VksmbAcXxBsETpH8NB+s46ALklZily57hcklxN9SSrFtRWuqDm4Na3Rlic+ZPEqi19t4tJyHDmSMjfvTV8i38Az8Qfc5658Fn5Qfxse5CPa78WWzYSeICp2QnVm5qzwACHmlJ1K8mYRxv2BbU1PvEC+vUUrkFRNTG/gCimTi2eR5Ky0dBUBnk07nNcMrtLgcrAtLc+4qt4lSmKQscxwec90gtOfURdJY9Hm+HENbfPXs4oyTIXtovcMoyxu87Jztb8ByUWISkn+Hh19anKVsKVCsneldnu3vy48EYyPNx18hhv5vch5mg7uX0hc8+pN8MbvtmbbPo7tt/DwWbwYEYpqeTdN1Cw5LR90phm6uvorRh9M18Yvx1VCgfZ1yrNhmLfNaDxzUuSFmLXFhwY24RtJU7jFHA+7RdSTNFlz9S3FdkEdW57tVHiTC4ElQdNu3UlRU3YmejU4vJffg/b+YQ9s3r5F4pdhG/mMPbL656xdC0Ts5NtJEXVdQ4cJ5h/3XJViEYTXHZwyoqufxifL61yRuqL5lSp3Y+yCM2TPAYhdxQDfKAATXC4CwE8CjN4GirYXTVJubnIHRWKPEm9HYqt0dNvOtw1TGqpCBlouadNi6JiQ7TRE4L5Ezb53cAPFA4e3mmlM3y2Hk9v8AcEvF+oo8xs6TA/TnYIyTgllM4akgADO+gF1I/Ew4jcGVvnOyB/lHFevRyohx/GhTtAHlSOvuN9pHJUTEKOpqDvOAaTrJK4Ny6gc7dg4K21AObnvazeyO78825nWyGY2PMiN0nMuybx18SqwWCc2VePZiM5Ple88WxMJudPnO9y53tNRiOskj3SAMwHW3h5Fxc88l13ENqGRggzwxfwxjpZB3NvbiuTbV1TZqvpWOc9rgPKeN1xsC0kjhpdaWjRKwZTz9C2ZIb5ZoiLDifKed1tzbi51uIHJEtc1mTG269XHtKnY9EMVO7V3k+lEtfb5uXXxQ75hxK1EwOhCVsIwa5u5q4SXuHBzhlyI9t08oKkvo5g4lxa+Mgk3NjlqeGSqwcn+yw33PhJA6RoAubC4c0jM96VrAfQsfQue8bvNNqjByG3twVm/JIgduuFiLHPXmtcQmFrLjnKVmObV9Pugm2hR2H18EJLn7z3EZNaQG7rhnvHnpkiccozuONsrXKSw4ZJIGlrSbgHIXJHYMzqunjl2jYUhtNHBKwvp95pbm6N3lEji4HkEA4XW4gMIINw5wLd35psRY7w5ZLenhJCMmZoHEYTKgaL5IV8Buiqd243tSPI0UWmhxLgToiq3EBbJUgV2acUj7gX4qcopFIPI0gl37KXEjugLShYGlaYnEXu6lJyH5VaOqbCH8xh+s9a9Ytdgm2oYfrfXPWLpWiDOMY7Sk1lYeHxio9a5LHsswFXfF4B01SSMjUT+tckeIUANt1R+6u1FKVCqCO9k8gmaGFvFaspWhpJyISGOp+UPag/zN+ksHx7ctkiPj7iBlqhaOMSOHUjaoBpA4ehSlsMw2nIFii21AD225j0pRUPsRY9yZUTRvNJ5g910sVk37S51hJs0C5yIbw7XKahju7jI7Q2+a3qvp3LZ9P0jyL2aPnkZF7uLAeAHH8WdwxhoAaA0DQBexdLBy1bAcSwt72Ho9xklsjug91zp22XPsXifu2mc8uBsQSbA9hyC6xGeaqfwg0V2dK1udwH/7Xea3gtGRpRs5pXUthwPYOr/wq3ilPm13AA3687hverayLfJ7MhySHF6XKx4Zp5aETKnVSyONyfcByAUckh3cijZaQ92fFASNIUWVBpHLZrQR1rYlSMWMERmwCNY2VkfTNa7dDtzeGWZGYvwyuo6ShLiMxbjzsnuIxkQOY3IboyHIZi/44o9QWOdn2kwhxdIQ6xbvhxaARazXu1+boMkVPa6FwapqHMiikLeiia7cAaWuG9uk6/OF+NuK2rY3B1+C4OZruGmR18O9HI3mxw77FJsEiD6eI8QCPBxCeCW6T4E2wfGPoPOXUdPahG+rD7FuLUm464XkE26EzxY3KVvgNrq0XayC2T3Ds1IIQ4JeyTgnFJHZqWf4jdsAYwk3B603+JmwsNEfTSNIATmFjdzgoucnsKdIrcNXY2Rs03k3QuIxAPuFBLJcI4YVJs698H770EJ65fXSLFH8HY/9Ph+t9fIvV1LQCg41VATVDTxnm9Y5IKutIt1JltKR8YqBx6eYj7RyRPfvNN9QuZQXayuNklRVF+mXNCMoA52RWkb80VG/dPIp6rQjlewyiJY+3ijppm38tLDUWdfmocRF81NxyaQyrbXaWlNMRmLI2ubqLFVKkc4vaOCsFdL5ICzVSSNFqmdZwweQOseJNiT3klOhFl4JJgzrxtP8AP8ApCfA+T3Bej6IoyJi2q4g+NzXfNcC09XWFtEcls5oPUgMcqmoBEXM+kHEHrPDxFiqtjLQTlwAHgupbb0dmNlYOO6824/RJ9HguYVkJz4qscolJUyt1jPJI55eKWVMKe1LEulhSyRosTmBexwpoYFr0SWhrDsPbYBO4GggjqSejCd0TCQTwsqehPYXSluVrXADesW+itK4uvZDzzWcLWCKik3ivKlspZAYbJdTjo6tzeEkYd3tNvenNVlmkWLODZIJL6P3D2OyR416CM67Cw4b180omgLRmnc7X7tr5JTOHHJVjONUBiY09zdWOCMdELIZlA46hO6Kh3Wi6jyzspFCelDgTcFNKWpOi2qbAZcFrSgWupudmSJpYATcrU0FwToo+lPuREc7iFkFbOj7Bx2oYhyMvrpFi32GH5lF2y+uesXangDOOY9ORW1IOnxif1rkPDSue6zRfiidp2/nVQ46fGJ/WuUWGYj0MwcdLWIUptq6HqlYA6B3S7pGilr6e+mqKxDEGOlLm6KSGm6S7wdEO0ts0Y2KWuOQKLNG85NzCj6QZjii6bGRGc0XkNI8oLNJDtVpWynuWrJxPNdvFFYhH0dkv7hEtnX9mD8jGecbP7ArF7h6FVtlpN6mhPONnnYrJGb2/lHoXdHRImiciiLhBMRL3G3IW86IyIqmhEkb43HJ48DwPauUYxhvRPdGdW5Ht5rrcRyyVb24wYvb0zB5TRZ4HFvB3cjFgkrOQ1kI3il8kCfVcGqXmO4VCIse3qWjqe9imMsK1dHYIUGwKJ26Vs/FC1jt3XQdWua8nbmhTQPeDu6ISusBQM2tJO8XEnVH4dNVS7wjc1rb/OdqMtAm2CbGh+7dxJI0Fha2pLjkB1pj8RYT0NMfkmkh9Rwc76TYb6/zLlnyJopSK/Bh5L7F7p5G5kuv0bDwy4lHbSUhNM9/FpY6/Ybe1WqgoY42brRYecniSeJQu0zAKOYDi32hcb8lykktGI5I96Np5tafEXSqKK0ljonGGsLqeE84o/7ApBRi91y/dcW0E2FMLBSPGVlNEw3sscLGyFu7HiyuTsJdZF01LYI+aBpN1DUwutkq9vkAvazNEPcAFA/yBnqgfj/NOlegWdi2I/QovrPWvWLTYR16GE/5nrXrF1xughtbgdM4vLqeF13Em8UZuSSSTcZlDu2cpDrS0/2MX3VixWRvR5/w1R2/RKf7GL7qnpsCpWizaaADqijHoCxYlkaJF/w7SX/Raf7GL7q1ds1RnWkpz9TF91eLEwDek2dpGm7aWnaeqGIehqnqcDpnfOp4T2xRn0hYsSv9Rloa0dFG1jQ2NjQAAAGtAAtkAAEU2Fv6o8AsWKwpt0Y5DwC23BbQeCxYgExrByHgti0WtbLksWLBEMuD051gi+zZ7lD+Q6b93h+yj9yxYnEMOB037vD9lH7lqcCpf3aD7KP3L1YsAiOz9J+6wfYx/dUsGBUwOVNAOyKMexYsWCjeXCKfoy3oIt05FvRssRcmxFlKzCIAABBEABkBGwAdgsvVi55bGNvyZD+xj/oZ7lDLhEBNjBEe2Nh9ixYpRS7GJIsJgDQBDEAAAAI2AAW0AsthhcP7GP8AoZ7lixK0rCbDDYf2Uf8AQ33LU4XB+xi/oZ7lixOkjGowmD9jF9mz3Lc4ZD+xj/oZ7l4sWaRgWXBKY608J+qj9ygds9SfusH2Mf3VixOkBj7DaSNkbWsYxrRezWtDQLkk2AFtSsWLFVGP/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9032"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0" name="Content Placeholder 2"/>
          <p:cNvSpPr>
            <a:spLocks noGrp="1"/>
          </p:cNvSpPr>
          <p:nvPr>
            <p:ph idx="1"/>
          </p:nvPr>
        </p:nvSpPr>
        <p:spPr>
          <a:xfrm>
            <a:off x="153077" y="1600200"/>
            <a:ext cx="8915400" cy="5029200"/>
          </a:xfrm>
        </p:spPr>
        <p:txBody>
          <a:bodyPr>
            <a:normAutofit/>
          </a:bodyPr>
          <a:lstStyle/>
          <a:p>
            <a:pPr marL="109728" indent="0" algn="ctr">
              <a:buNone/>
            </a:pPr>
            <a:endParaRPr lang="en-US" dirty="0" smtClean="0"/>
          </a:p>
          <a:p>
            <a:pPr marL="109728" indent="0" algn="ctr">
              <a:buNone/>
            </a:pPr>
            <a:r>
              <a:rPr lang="en-US" sz="4000" dirty="0" smtClean="0">
                <a:solidFill>
                  <a:srgbClr val="C00000"/>
                </a:solidFill>
              </a:rPr>
              <a:t>Simulation </a:t>
            </a:r>
            <a:r>
              <a:rPr lang="en-US" sz="4000" dirty="0" smtClean="0">
                <a:solidFill>
                  <a:srgbClr val="C00000"/>
                </a:solidFill>
              </a:rPr>
              <a:t>Model Calibration and Validation!!</a:t>
            </a:r>
          </a:p>
          <a:p>
            <a:pPr marL="109728" indent="0" algn="ctr">
              <a:buNone/>
            </a:pPr>
            <a:endParaRPr lang="en-US" sz="4000" dirty="0" smtClean="0">
              <a:solidFill>
                <a:srgbClr val="C00000"/>
              </a:solidFill>
            </a:endParaRPr>
          </a:p>
          <a:p>
            <a:pPr marL="109728" indent="0" algn="ctr">
              <a:buNone/>
            </a:pPr>
            <a:endParaRPr lang="en-US" sz="4000" dirty="0">
              <a:solidFill>
                <a:srgbClr val="C00000"/>
              </a:solidFill>
            </a:endParaRPr>
          </a:p>
          <a:p>
            <a:pPr marL="109728" indent="0" algn="ctr">
              <a:buNone/>
            </a:pPr>
            <a:r>
              <a:rPr lang="en-US" sz="3200" dirty="0" smtClean="0">
                <a:solidFill>
                  <a:schemeClr val="accent3">
                    <a:lumMod val="75000"/>
                  </a:schemeClr>
                </a:solidFill>
              </a:rPr>
              <a:t>“There is a lack of </a:t>
            </a:r>
            <a:r>
              <a:rPr lang="en-US" sz="3200" b="1" u="sng" dirty="0" smtClean="0">
                <a:solidFill>
                  <a:schemeClr val="accent3">
                    <a:lumMod val="75000"/>
                  </a:schemeClr>
                </a:solidFill>
              </a:rPr>
              <a:t>quantitative</a:t>
            </a:r>
            <a:r>
              <a:rPr lang="en-US" sz="3200" dirty="0" smtClean="0">
                <a:solidFill>
                  <a:schemeClr val="accent3">
                    <a:lumMod val="75000"/>
                  </a:schemeClr>
                </a:solidFill>
              </a:rPr>
              <a:t> calibration guidelines for various facilities”</a:t>
            </a:r>
          </a:p>
          <a:p>
            <a:pPr lvl="1"/>
            <a:endParaRPr lang="en-US" sz="2400" dirty="0" smtClean="0"/>
          </a:p>
          <a:p>
            <a:pPr lvl="1"/>
            <a:endParaRPr lang="en-US" sz="2400" dirty="0" smtClean="0"/>
          </a:p>
          <a:p>
            <a:endParaRPr lang="en-US" sz="2400" b="1" dirty="0" smtClean="0"/>
          </a:p>
          <a:p>
            <a:endParaRPr lang="en-US" sz="2400" b="1" dirty="0" smtClean="0"/>
          </a:p>
          <a:p>
            <a:endParaRPr lang="en-US" sz="2400" b="1" dirty="0" smtClean="0"/>
          </a:p>
          <a:p>
            <a:endParaRPr lang="en-US" sz="2600" dirty="0" smtClean="0"/>
          </a:p>
          <a:p>
            <a:endParaRPr lang="en-US" sz="2600" dirty="0" smtClean="0"/>
          </a:p>
          <a:p>
            <a:endParaRPr lang="en-US" sz="2600" dirty="0" smtClean="0"/>
          </a:p>
          <a:p>
            <a:endParaRPr lang="en-US" sz="2600" dirty="0" smtClean="0"/>
          </a:p>
          <a:p>
            <a:endParaRPr lang="en-US" sz="2600" dirty="0" smtClean="0"/>
          </a:p>
          <a:p>
            <a:endParaRPr lang="en-US" sz="2600" dirty="0" smtClean="0"/>
          </a:p>
          <a:p>
            <a:pPr lvl="1"/>
            <a:endParaRPr lang="en-US" sz="2400" dirty="0" smtClean="0"/>
          </a:p>
          <a:p>
            <a:pPr marL="365760" lvl="1" indent="-256032">
              <a:buClr>
                <a:schemeClr val="accent3"/>
              </a:buClr>
              <a:buFont typeface="Georgia"/>
              <a:buChar char="•"/>
            </a:pPr>
            <a:endParaRPr lang="en-US" dirty="0" smtClean="0">
              <a:solidFill>
                <a:schemeClr val="tx1"/>
              </a:solidFill>
            </a:endParaRPr>
          </a:p>
        </p:txBody>
      </p:sp>
    </p:spTree>
    <p:extLst>
      <p:ext uri="{BB962C8B-B14F-4D97-AF65-F5344CB8AC3E}">
        <p14:creationId xmlns:p14="http://schemas.microsoft.com/office/powerpoint/2010/main" val="117462788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78C5CA0-D17F-48A6-8689-A2A96E4F3F76}" type="slidenum">
              <a:rPr lang="en-US" smtClean="0">
                <a:solidFill>
                  <a:prstClr val="black"/>
                </a:solidFill>
              </a:rPr>
              <a:pPr/>
              <a:t>40</a:t>
            </a:fld>
            <a:endParaRPr lang="en-US" dirty="0">
              <a:solidFill>
                <a:prstClr val="black"/>
              </a:solidFill>
            </a:endParaRPr>
          </a:p>
        </p:txBody>
      </p:sp>
      <p:sp>
        <p:nvSpPr>
          <p:cNvPr id="18" name="Rectangle 17"/>
          <p:cNvSpPr/>
          <p:nvPr/>
        </p:nvSpPr>
        <p:spPr>
          <a:xfrm>
            <a:off x="533400" y="2290227"/>
            <a:ext cx="8153400" cy="1077218"/>
          </a:xfrm>
          <a:prstGeom prst="rect">
            <a:avLst/>
          </a:prstGeom>
        </p:spPr>
        <p:txBody>
          <a:bodyPr wrap="square">
            <a:spAutoFit/>
          </a:bodyPr>
          <a:lstStyle/>
          <a:p>
            <a:pPr algn="ctr"/>
            <a:r>
              <a:rPr lang="en-US" sz="3200" b="1" cap="small" dirty="0" smtClean="0"/>
              <a:t>A Real Application of </a:t>
            </a:r>
            <a:endParaRPr lang="en-US" sz="3200" b="1" cap="small" dirty="0" smtClean="0"/>
          </a:p>
          <a:p>
            <a:pPr algn="ctr"/>
            <a:r>
              <a:rPr lang="en-US" sz="3200" b="1" cap="small" dirty="0">
                <a:solidFill>
                  <a:srgbClr val="C00000"/>
                </a:solidFill>
              </a:rPr>
              <a:t>T</a:t>
            </a:r>
            <a:r>
              <a:rPr lang="en-US" sz="3200" b="1" cap="small" dirty="0" smtClean="0">
                <a:solidFill>
                  <a:srgbClr val="C00000"/>
                </a:solidFill>
              </a:rPr>
              <a:t>he Roundabout </a:t>
            </a:r>
            <a:r>
              <a:rPr lang="en-US" sz="3200" b="1" cap="small" dirty="0" smtClean="0">
                <a:solidFill>
                  <a:srgbClr val="C00000"/>
                </a:solidFill>
              </a:rPr>
              <a:t>Simulation Model</a:t>
            </a:r>
            <a:endParaRPr lang="en-US" sz="3600" b="1" cap="small" dirty="0">
              <a:solidFill>
                <a:srgbClr val="C00000"/>
              </a:solidFill>
            </a:endParaRPr>
          </a:p>
        </p:txBody>
      </p:sp>
    </p:spTree>
    <p:extLst>
      <p:ext uri="{BB962C8B-B14F-4D97-AF65-F5344CB8AC3E}">
        <p14:creationId xmlns:p14="http://schemas.microsoft.com/office/powerpoint/2010/main" val="4266807190"/>
      </p:ext>
    </p:extLst>
  </p:cSld>
  <p:clrMapOvr>
    <a:masterClrMapping/>
  </p:clrMapOvr>
  <mc:AlternateContent xmlns:mc="http://schemas.openxmlformats.org/markup-compatibility/2006" xmlns:p14="http://schemas.microsoft.com/office/powerpoint/2010/main">
    <mc:Choice Requires="p14">
      <p:transition spd="slow" p14:dur="2000" advTm="94819"/>
    </mc:Choice>
    <mc:Fallback xmlns="">
      <p:transition spd="slow" advTm="94819"/>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ontent Placeholder 3"/>
          <p:cNvSpPr>
            <a:spLocks noGrp="1"/>
          </p:cNvSpPr>
          <p:nvPr>
            <p:ph sz="half" idx="1"/>
          </p:nvPr>
        </p:nvSpPr>
        <p:spPr>
          <a:xfrm>
            <a:off x="152400" y="914400"/>
            <a:ext cx="5334000" cy="4876800"/>
          </a:xfrm>
        </p:spPr>
        <p:txBody>
          <a:bodyPr>
            <a:noAutofit/>
          </a:bodyPr>
          <a:lstStyle/>
          <a:p>
            <a:pPr eaLnBrk="1" hangingPunct="1"/>
            <a:r>
              <a:rPr lang="en-US" sz="2800" dirty="0" smtClean="0"/>
              <a:t>Problem Statement</a:t>
            </a:r>
          </a:p>
          <a:p>
            <a:pPr lvl="1">
              <a:spcBef>
                <a:spcPts val="600"/>
              </a:spcBef>
              <a:spcAft>
                <a:spcPts val="600"/>
              </a:spcAft>
            </a:pPr>
            <a:r>
              <a:rPr lang="en-US" sz="2400" dirty="0" smtClean="0"/>
              <a:t>In the US, roundabouts have been constructed at ramp terminals, and more are planned.</a:t>
            </a:r>
          </a:p>
          <a:p>
            <a:pPr lvl="1"/>
            <a:r>
              <a:rPr lang="en-US" sz="2400" dirty="0" smtClean="0"/>
              <a:t>Potential </a:t>
            </a:r>
            <a:r>
              <a:rPr lang="en-US" sz="2400" dirty="0"/>
              <a:t>issues with the operational performances </a:t>
            </a:r>
            <a:r>
              <a:rPr lang="en-US" sz="2400" dirty="0" smtClean="0"/>
              <a:t>arise and need to be studied:</a:t>
            </a:r>
          </a:p>
          <a:p>
            <a:pPr lvl="2"/>
            <a:r>
              <a:rPr lang="en-US" sz="2400" dirty="0"/>
              <a:t>Queue spillback from roundabout </a:t>
            </a:r>
            <a:r>
              <a:rPr lang="en-US" sz="2400" dirty="0" smtClean="0"/>
              <a:t>off-ramps to </a:t>
            </a:r>
            <a:r>
              <a:rPr lang="en-US" sz="2400" dirty="0"/>
              <a:t>the </a:t>
            </a:r>
            <a:r>
              <a:rPr lang="en-US" sz="2400" dirty="0" smtClean="0"/>
              <a:t>highway: arterial traffic is less impeded; </a:t>
            </a:r>
          </a:p>
          <a:p>
            <a:pPr lvl="2"/>
            <a:r>
              <a:rPr lang="en-US" sz="2400" dirty="0" smtClean="0"/>
              <a:t>Effect of heavy vehicles: larger critical gap and follow-up headway for trucks.</a:t>
            </a:r>
            <a:endParaRPr lang="en-US" sz="2400" dirty="0"/>
          </a:p>
        </p:txBody>
      </p:sp>
      <p:sp>
        <p:nvSpPr>
          <p:cNvPr id="7" name="TextBox 6"/>
          <p:cNvSpPr txBox="1"/>
          <p:nvPr/>
        </p:nvSpPr>
        <p:spPr>
          <a:xfrm>
            <a:off x="8763000" y="5791200"/>
            <a:ext cx="284052" cy="307777"/>
          </a:xfrm>
          <a:prstGeom prst="rect">
            <a:avLst/>
          </a:prstGeom>
          <a:noFill/>
        </p:spPr>
        <p:txBody>
          <a:bodyPr wrap="none" rtlCol="0">
            <a:spAutoFit/>
          </a:bodyPr>
          <a:lstStyle/>
          <a:p>
            <a:fld id="{FF366973-F889-4C7E-88D5-C904FA0C04CE}" type="slidenum">
              <a:rPr lang="en-US" sz="1400" smtClean="0"/>
              <a:pPr/>
              <a:t>41</a:t>
            </a:fld>
            <a:endParaRPr lang="en-US" sz="1400" dirty="0"/>
          </a:p>
        </p:txBody>
      </p:sp>
      <p:sp>
        <p:nvSpPr>
          <p:cNvPr id="8" name="TextBox 7"/>
          <p:cNvSpPr txBox="1"/>
          <p:nvPr/>
        </p:nvSpPr>
        <p:spPr>
          <a:xfrm>
            <a:off x="5562600" y="5258916"/>
            <a:ext cx="3505200" cy="369332"/>
          </a:xfrm>
          <a:prstGeom prst="rect">
            <a:avLst/>
          </a:prstGeom>
          <a:noFill/>
        </p:spPr>
        <p:txBody>
          <a:bodyPr wrap="square" rtlCol="0">
            <a:spAutoFit/>
          </a:bodyPr>
          <a:lstStyle/>
          <a:p>
            <a:r>
              <a:rPr lang="en-US" sz="900" dirty="0" smtClean="0"/>
              <a:t>Source: http://www.mtjengineering.com/project/ih-94-and-county-highway-tt</a:t>
            </a:r>
            <a:r>
              <a:rPr lang="en-US" sz="900" dirty="0"/>
              <a:t>/</a:t>
            </a:r>
          </a:p>
        </p:txBody>
      </p:sp>
      <p:pic>
        <p:nvPicPr>
          <p:cNvPr id="1026" name="Picture 2" descr="http://www.mtjengineering.com/assets/thumb?img=uploads/assets/4971f2418a0c446703b61d923a0f783980553d09.jpg&amp;maxWidth=470&amp;maxHeight=700&amp;fit=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130300"/>
            <a:ext cx="3342426" cy="396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208054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Content Placeholder 3"/>
          <p:cNvSpPr>
            <a:spLocks noGrp="1"/>
          </p:cNvSpPr>
          <p:nvPr>
            <p:ph sz="half" idx="1"/>
          </p:nvPr>
        </p:nvSpPr>
        <p:spPr>
          <a:xfrm>
            <a:off x="152400" y="762000"/>
            <a:ext cx="8991600" cy="5486400"/>
          </a:xfrm>
        </p:spPr>
        <p:txBody>
          <a:bodyPr/>
          <a:lstStyle/>
          <a:p>
            <a:pPr marL="109728" indent="0" eaLnBrk="1" hangingPunct="1">
              <a:buNone/>
              <a:defRPr/>
            </a:pPr>
            <a:r>
              <a:rPr lang="en-US" sz="2800" dirty="0" smtClean="0"/>
              <a:t>Roundabouts </a:t>
            </a:r>
            <a:r>
              <a:rPr lang="en-US" sz="2800" dirty="0" smtClean="0"/>
              <a:t>at Ramp Terminals</a:t>
            </a:r>
          </a:p>
          <a:p>
            <a:pPr marL="457200" lvl="1" indent="0" eaLnBrk="1" hangingPunct="1">
              <a:buFont typeface="Arial" charset="0"/>
              <a:buNone/>
              <a:defRPr/>
            </a:pPr>
            <a:endParaRPr lang="en-US" sz="1800" dirty="0"/>
          </a:p>
          <a:p>
            <a:pPr marL="914400" lvl="2" indent="0" eaLnBrk="1" hangingPunct="1">
              <a:buFont typeface="Courier New" pitchFamily="49" charset="0"/>
              <a:buNone/>
              <a:defRPr/>
            </a:pPr>
            <a:endParaRPr lang="en-US" sz="1400" dirty="0" smtClean="0"/>
          </a:p>
          <a:p>
            <a:pPr marL="0" indent="0" eaLnBrk="1" hangingPunct="1">
              <a:buFont typeface="Wingdings" pitchFamily="2" charset="2"/>
              <a:buNone/>
              <a:defRPr/>
            </a:pPr>
            <a:endParaRPr lang="en-US" dirty="0"/>
          </a:p>
        </p:txBody>
      </p:sp>
      <p:pic>
        <p:nvPicPr>
          <p:cNvPr id="4" name="Q Spillback.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381000" y="1371600"/>
            <a:ext cx="8458200" cy="4757738"/>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Content Placeholder 3"/>
          <p:cNvSpPr>
            <a:spLocks noGrp="1"/>
          </p:cNvSpPr>
          <p:nvPr>
            <p:ph sz="half" idx="4294967295"/>
          </p:nvPr>
        </p:nvSpPr>
        <p:spPr>
          <a:xfrm>
            <a:off x="0" y="685799"/>
            <a:ext cx="9372599" cy="5413177"/>
          </a:xfrm>
        </p:spPr>
        <p:txBody>
          <a:bodyPr/>
          <a:lstStyle/>
          <a:p>
            <a:pPr marL="0" indent="0" eaLnBrk="1" hangingPunct="1">
              <a:buNone/>
            </a:pPr>
            <a:r>
              <a:rPr lang="en-US" sz="2800" dirty="0" smtClean="0"/>
              <a:t>  Modeling Single-Lane </a:t>
            </a:r>
            <a:r>
              <a:rPr lang="en-US" dirty="0"/>
              <a:t>R</a:t>
            </a:r>
            <a:r>
              <a:rPr lang="en-US" sz="2800" dirty="0" smtClean="0"/>
              <a:t>oundabout </a:t>
            </a:r>
            <a:r>
              <a:rPr lang="en-US" dirty="0"/>
              <a:t>I</a:t>
            </a:r>
            <a:r>
              <a:rPr lang="en-US" sz="2800" dirty="0" smtClean="0"/>
              <a:t>nterchange</a:t>
            </a:r>
          </a:p>
          <a:p>
            <a:pPr lvl="1"/>
            <a:r>
              <a:rPr lang="en-US" sz="2000" dirty="0" smtClean="0"/>
              <a:t>Developed based on interchange at Hwy 53 and CTH O, Wisconsin</a:t>
            </a:r>
          </a:p>
          <a:p>
            <a:pPr lvl="2"/>
            <a:endParaRPr lang="en-US" sz="1600" dirty="0" smtClean="0"/>
          </a:p>
          <a:p>
            <a:pPr lvl="1"/>
            <a:endParaRPr lang="en-US" sz="2000" dirty="0" smtClean="0"/>
          </a:p>
          <a:p>
            <a:pPr lvl="4"/>
            <a:endParaRPr lang="en-US" sz="1400" dirty="0" smtClean="0"/>
          </a:p>
          <a:p>
            <a:pPr lvl="1"/>
            <a:endParaRPr lang="en-US" sz="2000" dirty="0" smtClean="0"/>
          </a:p>
          <a:p>
            <a:pPr lvl="2">
              <a:buNone/>
            </a:pPr>
            <a:endParaRPr lang="en-US" sz="1600" dirty="0" smtClean="0"/>
          </a:p>
        </p:txBody>
      </p:sp>
      <p:sp>
        <p:nvSpPr>
          <p:cNvPr id="5" name="TextBox 4"/>
          <p:cNvSpPr txBox="1"/>
          <p:nvPr/>
        </p:nvSpPr>
        <p:spPr>
          <a:xfrm>
            <a:off x="8763000" y="5791200"/>
            <a:ext cx="284052" cy="307777"/>
          </a:xfrm>
          <a:prstGeom prst="rect">
            <a:avLst/>
          </a:prstGeom>
          <a:noFill/>
        </p:spPr>
        <p:txBody>
          <a:bodyPr wrap="none" rtlCol="0">
            <a:spAutoFit/>
          </a:bodyPr>
          <a:lstStyle/>
          <a:p>
            <a:fld id="{FF366973-F889-4C7E-88D5-C904FA0C04CE}" type="slidenum">
              <a:rPr lang="en-US" sz="1400" smtClean="0"/>
              <a:pPr/>
              <a:t>43</a:t>
            </a:fld>
            <a:endParaRPr lang="en-US" sz="1400" dirty="0"/>
          </a:p>
        </p:txBody>
      </p:sp>
      <p:sp>
        <p:nvSpPr>
          <p:cNvPr id="2" name="5-Point Star 1"/>
          <p:cNvSpPr/>
          <p:nvPr/>
        </p:nvSpPr>
        <p:spPr>
          <a:xfrm>
            <a:off x="2009898" y="2848268"/>
            <a:ext cx="457200" cy="4572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20986" y="2438400"/>
            <a:ext cx="4419600" cy="2590800"/>
          </a:xfrm>
          <a:prstGeom prst="rect">
            <a:avLst/>
          </a:prstGeom>
          <a:noFill/>
          <a:ln>
            <a:solidFill>
              <a:schemeClr val="tx1"/>
            </a:solidFill>
          </a:ln>
        </p:spPr>
      </p:pic>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974" y="1942774"/>
            <a:ext cx="3652248" cy="3862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p:nvPr/>
        </p:nvPicPr>
        <p:blipFill>
          <a:blip r:embed="rId4">
            <a:extLst>
              <a:ext uri="{28A0092B-C50C-407E-A947-70E740481C1C}">
                <a14:useLocalDpi xmlns:a14="http://schemas.microsoft.com/office/drawing/2010/main" val="0"/>
              </a:ext>
            </a:extLst>
          </a:blip>
          <a:srcRect/>
          <a:stretch>
            <a:fillRect/>
          </a:stretch>
        </p:blipFill>
        <p:spPr bwMode="auto">
          <a:xfrm>
            <a:off x="640974" y="1664092"/>
            <a:ext cx="8370518" cy="4156203"/>
          </a:xfrm>
          <a:prstGeom prst="rect">
            <a:avLst/>
          </a:prstGeom>
          <a:noFill/>
          <a:ln>
            <a:solidFill>
              <a:schemeClr val="tx1"/>
            </a:solidFill>
          </a:ln>
        </p:spPr>
      </p:pic>
    </p:spTree>
    <p:extLst>
      <p:ext uri="{BB962C8B-B14F-4D97-AF65-F5344CB8AC3E}">
        <p14:creationId xmlns:p14="http://schemas.microsoft.com/office/powerpoint/2010/main" val="2980004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Content Placeholder 3"/>
          <p:cNvSpPr>
            <a:spLocks noGrp="1"/>
          </p:cNvSpPr>
          <p:nvPr>
            <p:ph sz="half" idx="4294967295"/>
          </p:nvPr>
        </p:nvSpPr>
        <p:spPr>
          <a:xfrm>
            <a:off x="9526" y="650631"/>
            <a:ext cx="9372599" cy="5413177"/>
          </a:xfrm>
        </p:spPr>
        <p:txBody>
          <a:bodyPr/>
          <a:lstStyle/>
          <a:p>
            <a:pPr marL="0" indent="0" eaLnBrk="1" hangingPunct="1">
              <a:buNone/>
            </a:pPr>
            <a:r>
              <a:rPr lang="en-US" sz="2400" dirty="0"/>
              <a:t>Modeling </a:t>
            </a:r>
            <a:r>
              <a:rPr lang="en-US" sz="2400" dirty="0" smtClean="0"/>
              <a:t>S</a:t>
            </a:r>
            <a:r>
              <a:rPr lang="en-US" sz="2400" dirty="0" smtClean="0"/>
              <a:t>ingle-Lane </a:t>
            </a:r>
            <a:r>
              <a:rPr lang="en-US" sz="2400" dirty="0"/>
              <a:t>R</a:t>
            </a:r>
            <a:r>
              <a:rPr lang="en-US" sz="2400" dirty="0" smtClean="0"/>
              <a:t>oundabout </a:t>
            </a:r>
            <a:r>
              <a:rPr lang="en-US" sz="2400" dirty="0" smtClean="0"/>
              <a:t>and </a:t>
            </a:r>
            <a:r>
              <a:rPr lang="en-US" sz="2400" dirty="0" smtClean="0"/>
              <a:t>Signalized </a:t>
            </a:r>
            <a:r>
              <a:rPr lang="en-US" sz="2400" dirty="0"/>
              <a:t>I</a:t>
            </a:r>
            <a:r>
              <a:rPr lang="en-US" sz="2400" dirty="0" smtClean="0"/>
              <a:t>nterchanges</a:t>
            </a:r>
            <a:endParaRPr lang="en-US" sz="1800" dirty="0" smtClean="0"/>
          </a:p>
          <a:p>
            <a:pPr lvl="4"/>
            <a:endParaRPr lang="en-US" sz="1400" dirty="0" smtClean="0"/>
          </a:p>
          <a:p>
            <a:pPr lvl="1"/>
            <a:endParaRPr lang="en-US" sz="2000" dirty="0" smtClean="0"/>
          </a:p>
          <a:p>
            <a:pPr lvl="2">
              <a:buNone/>
            </a:pPr>
            <a:endParaRPr lang="en-US" sz="1600" dirty="0" smtClean="0"/>
          </a:p>
        </p:txBody>
      </p:sp>
      <p:sp>
        <p:nvSpPr>
          <p:cNvPr id="5" name="TextBox 4"/>
          <p:cNvSpPr txBox="1"/>
          <p:nvPr/>
        </p:nvSpPr>
        <p:spPr>
          <a:xfrm>
            <a:off x="8763000" y="5791200"/>
            <a:ext cx="284052" cy="307777"/>
          </a:xfrm>
          <a:prstGeom prst="rect">
            <a:avLst/>
          </a:prstGeom>
          <a:noFill/>
        </p:spPr>
        <p:txBody>
          <a:bodyPr wrap="none" rtlCol="0">
            <a:spAutoFit/>
          </a:bodyPr>
          <a:lstStyle/>
          <a:p>
            <a:fld id="{FF366973-F889-4C7E-88D5-C904FA0C04CE}" type="slidenum">
              <a:rPr lang="en-US" sz="1400" smtClean="0"/>
              <a:pPr/>
              <a:t>44</a:t>
            </a:fld>
            <a:endParaRPr lang="en-US" sz="1400" dirty="0"/>
          </a:p>
        </p:txBody>
      </p:sp>
      <p:pic>
        <p:nvPicPr>
          <p:cNvPr id="11" name="Picture 1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26" y="1219200"/>
            <a:ext cx="5143500" cy="2438400"/>
          </a:xfrm>
          <a:prstGeom prst="rect">
            <a:avLst/>
          </a:prstGeom>
          <a:noFill/>
          <a:ln>
            <a:solidFill>
              <a:schemeClr val="tx1"/>
            </a:solidFill>
          </a:ln>
        </p:spPr>
      </p:pic>
      <p:graphicFrame>
        <p:nvGraphicFramePr>
          <p:cNvPr id="3" name="Table 2"/>
          <p:cNvGraphicFramePr>
            <a:graphicFrameLocks noGrp="1"/>
          </p:cNvGraphicFramePr>
          <p:nvPr>
            <p:extLst/>
          </p:nvPr>
        </p:nvGraphicFramePr>
        <p:xfrm>
          <a:off x="5272826" y="1219200"/>
          <a:ext cx="3637280" cy="5619749"/>
        </p:xfrm>
        <a:graphic>
          <a:graphicData uri="http://schemas.openxmlformats.org/drawingml/2006/table">
            <a:tbl>
              <a:tblPr firstRow="1" firstCol="1" bandRow="1">
                <a:tableStyleId>{5C22544A-7EE6-4342-B048-85BDC9FD1C3A}</a:tableStyleId>
              </a:tblPr>
              <a:tblGrid>
                <a:gridCol w="1381192"/>
                <a:gridCol w="820396"/>
                <a:gridCol w="1435692"/>
              </a:tblGrid>
              <a:tr h="234789">
                <a:tc gridSpan="2">
                  <a:txBody>
                    <a:bodyPr/>
                    <a:lstStyle/>
                    <a:p>
                      <a:pPr marL="0" marR="0" algn="ctr">
                        <a:lnSpc>
                          <a:spcPct val="115000"/>
                        </a:lnSpc>
                        <a:spcBef>
                          <a:spcPts val="0"/>
                        </a:spcBef>
                        <a:spcAft>
                          <a:spcPts val="0"/>
                        </a:spcAft>
                      </a:pPr>
                      <a:r>
                        <a:rPr lang="en-US" sz="1000" dirty="0">
                          <a:effectLst/>
                        </a:rPr>
                        <a:t>Characteristic</a:t>
                      </a:r>
                      <a:endParaRPr lang="en-US" sz="1000" dirty="0">
                        <a:effectLst/>
                        <a:latin typeface="Times New Roman"/>
                        <a:ea typeface="宋体"/>
                        <a:cs typeface="Times New Roman"/>
                      </a:endParaRPr>
                    </a:p>
                  </a:txBody>
                  <a:tcPr marL="68580" marR="68580" marT="0" marB="0" anchor="ctr"/>
                </a:tc>
                <a:tc hMerge="1">
                  <a:txBody>
                    <a:bodyPr/>
                    <a:lstStyle/>
                    <a:p>
                      <a:endParaRPr lang="en-US"/>
                    </a:p>
                  </a:txBody>
                  <a:tcPr/>
                </a:tc>
                <a:tc>
                  <a:txBody>
                    <a:bodyPr/>
                    <a:lstStyle/>
                    <a:p>
                      <a:pPr marL="0" marR="0" algn="ctr">
                        <a:lnSpc>
                          <a:spcPct val="115000"/>
                        </a:lnSpc>
                        <a:spcBef>
                          <a:spcPts val="0"/>
                        </a:spcBef>
                        <a:spcAft>
                          <a:spcPts val="0"/>
                        </a:spcAft>
                      </a:pPr>
                      <a:r>
                        <a:rPr lang="en-US" sz="1000" dirty="0">
                          <a:effectLst/>
                        </a:rPr>
                        <a:t>Value</a:t>
                      </a:r>
                      <a:endParaRPr lang="en-US" sz="1000" dirty="0">
                        <a:effectLst/>
                        <a:latin typeface="Times New Roman"/>
                        <a:ea typeface="宋体"/>
                        <a:cs typeface="Times New Roman"/>
                      </a:endParaRPr>
                    </a:p>
                  </a:txBody>
                  <a:tcPr marL="68580" marR="68580" marT="0" marB="0" anchor="ctr"/>
                </a:tc>
              </a:tr>
              <a:tr h="317770">
                <a:tc gridSpan="2">
                  <a:txBody>
                    <a:bodyPr/>
                    <a:lstStyle/>
                    <a:p>
                      <a:pPr marL="0" marR="0" algn="ctr">
                        <a:lnSpc>
                          <a:spcPct val="115000"/>
                        </a:lnSpc>
                        <a:spcBef>
                          <a:spcPts val="0"/>
                        </a:spcBef>
                        <a:spcAft>
                          <a:spcPts val="0"/>
                        </a:spcAft>
                      </a:pPr>
                      <a:r>
                        <a:rPr lang="en-US" sz="1000" dirty="0">
                          <a:effectLst/>
                        </a:rPr>
                        <a:t>Off ramp length</a:t>
                      </a:r>
                      <a:endParaRPr lang="en-US" sz="1000" dirty="0">
                        <a:effectLst/>
                        <a:latin typeface="Times New Roman"/>
                        <a:ea typeface="宋体"/>
                        <a:cs typeface="Times New Roman"/>
                      </a:endParaRPr>
                    </a:p>
                  </a:txBody>
                  <a:tcPr marL="68580" marR="68580" marT="0" marB="0" anchor="ctr"/>
                </a:tc>
                <a:tc hMerge="1">
                  <a:txBody>
                    <a:bodyPr/>
                    <a:lstStyle/>
                    <a:p>
                      <a:endParaRPr lang="en-US"/>
                    </a:p>
                  </a:txBody>
                  <a:tcPr/>
                </a:tc>
                <a:tc>
                  <a:txBody>
                    <a:bodyPr/>
                    <a:lstStyle/>
                    <a:p>
                      <a:pPr marL="0" marR="0" algn="ctr">
                        <a:lnSpc>
                          <a:spcPct val="115000"/>
                        </a:lnSpc>
                        <a:spcBef>
                          <a:spcPts val="0"/>
                        </a:spcBef>
                        <a:spcAft>
                          <a:spcPts val="0"/>
                        </a:spcAft>
                      </a:pPr>
                      <a:r>
                        <a:rPr lang="en-US" sz="1000" dirty="0">
                          <a:effectLst/>
                        </a:rPr>
                        <a:t>2500 </a:t>
                      </a:r>
                      <a:r>
                        <a:rPr lang="en-US" sz="1000" dirty="0" err="1">
                          <a:effectLst/>
                        </a:rPr>
                        <a:t>ft</a:t>
                      </a:r>
                      <a:endParaRPr lang="en-US" sz="1000" dirty="0">
                        <a:effectLst/>
                        <a:latin typeface="Times New Roman"/>
                        <a:ea typeface="宋体"/>
                        <a:cs typeface="Times New Roman"/>
                      </a:endParaRPr>
                    </a:p>
                  </a:txBody>
                  <a:tcPr marL="68580" marR="68580" marT="0" marB="0" anchor="ctr"/>
                </a:tc>
              </a:tr>
              <a:tr h="317770">
                <a:tc gridSpan="2">
                  <a:txBody>
                    <a:bodyPr/>
                    <a:lstStyle/>
                    <a:p>
                      <a:pPr marL="0" marR="0" algn="ctr">
                        <a:lnSpc>
                          <a:spcPct val="115000"/>
                        </a:lnSpc>
                        <a:spcBef>
                          <a:spcPts val="0"/>
                        </a:spcBef>
                        <a:spcAft>
                          <a:spcPts val="0"/>
                        </a:spcAft>
                      </a:pPr>
                      <a:r>
                        <a:rPr lang="en-US" sz="1000" dirty="0">
                          <a:effectLst/>
                        </a:rPr>
                        <a:t>Arterial approach length</a:t>
                      </a:r>
                      <a:endParaRPr lang="en-US" sz="1000" dirty="0">
                        <a:effectLst/>
                        <a:latin typeface="Times New Roman"/>
                        <a:ea typeface="宋体"/>
                        <a:cs typeface="Times New Roman"/>
                      </a:endParaRPr>
                    </a:p>
                  </a:txBody>
                  <a:tcPr marL="68580" marR="68580" marT="0" marB="0" anchor="ctr"/>
                </a:tc>
                <a:tc hMerge="1">
                  <a:txBody>
                    <a:bodyPr/>
                    <a:lstStyle/>
                    <a:p>
                      <a:endParaRPr lang="en-US"/>
                    </a:p>
                  </a:txBody>
                  <a:tcPr/>
                </a:tc>
                <a:tc>
                  <a:txBody>
                    <a:bodyPr/>
                    <a:lstStyle/>
                    <a:p>
                      <a:pPr marL="0" marR="0" algn="ctr">
                        <a:lnSpc>
                          <a:spcPct val="115000"/>
                        </a:lnSpc>
                        <a:spcBef>
                          <a:spcPts val="0"/>
                        </a:spcBef>
                        <a:spcAft>
                          <a:spcPts val="0"/>
                        </a:spcAft>
                      </a:pPr>
                      <a:r>
                        <a:rPr lang="en-US" sz="1000">
                          <a:effectLst/>
                        </a:rPr>
                        <a:t>5000 ft</a:t>
                      </a:r>
                      <a:endParaRPr lang="en-US" sz="1000">
                        <a:effectLst/>
                        <a:latin typeface="Times New Roman"/>
                        <a:ea typeface="宋体"/>
                        <a:cs typeface="Times New Roman"/>
                      </a:endParaRPr>
                    </a:p>
                  </a:txBody>
                  <a:tcPr marL="68580" marR="68580" marT="0" marB="0" anchor="ctr"/>
                </a:tc>
              </a:tr>
              <a:tr h="317770">
                <a:tc gridSpan="2">
                  <a:txBody>
                    <a:bodyPr/>
                    <a:lstStyle/>
                    <a:p>
                      <a:pPr marL="0" marR="0" algn="ctr">
                        <a:lnSpc>
                          <a:spcPct val="115000"/>
                        </a:lnSpc>
                        <a:spcBef>
                          <a:spcPts val="0"/>
                        </a:spcBef>
                        <a:spcAft>
                          <a:spcPts val="0"/>
                        </a:spcAft>
                      </a:pPr>
                      <a:r>
                        <a:rPr lang="en-US" sz="1000" dirty="0">
                          <a:effectLst/>
                        </a:rPr>
                        <a:t>Distance between roundabouts</a:t>
                      </a:r>
                      <a:endParaRPr lang="en-US" sz="1000" dirty="0">
                        <a:effectLst/>
                        <a:latin typeface="Times New Roman"/>
                        <a:ea typeface="宋体"/>
                        <a:cs typeface="Times New Roman"/>
                      </a:endParaRPr>
                    </a:p>
                  </a:txBody>
                  <a:tcPr marL="68580" marR="68580" marT="0" marB="0" anchor="ctr"/>
                </a:tc>
                <a:tc hMerge="1">
                  <a:txBody>
                    <a:bodyPr/>
                    <a:lstStyle/>
                    <a:p>
                      <a:endParaRPr lang="en-US"/>
                    </a:p>
                  </a:txBody>
                  <a:tcPr/>
                </a:tc>
                <a:tc>
                  <a:txBody>
                    <a:bodyPr/>
                    <a:lstStyle/>
                    <a:p>
                      <a:pPr marL="0" marR="0" algn="ctr">
                        <a:lnSpc>
                          <a:spcPct val="115000"/>
                        </a:lnSpc>
                        <a:spcBef>
                          <a:spcPts val="0"/>
                        </a:spcBef>
                        <a:spcAft>
                          <a:spcPts val="0"/>
                        </a:spcAft>
                      </a:pPr>
                      <a:r>
                        <a:rPr lang="en-US" sz="1000">
                          <a:effectLst/>
                        </a:rPr>
                        <a:t>700 ft / 400 ft</a:t>
                      </a:r>
                      <a:endParaRPr lang="en-US" sz="1000">
                        <a:effectLst/>
                        <a:latin typeface="Times New Roman"/>
                        <a:ea typeface="宋体"/>
                        <a:cs typeface="Times New Roman"/>
                      </a:endParaRPr>
                    </a:p>
                  </a:txBody>
                  <a:tcPr marL="68580" marR="68580" marT="0" marB="0" anchor="ctr"/>
                </a:tc>
              </a:tr>
              <a:tr h="539203">
                <a:tc rowSpan="4">
                  <a:txBody>
                    <a:bodyPr/>
                    <a:lstStyle/>
                    <a:p>
                      <a:pPr marL="0" marR="0" algn="ctr">
                        <a:lnSpc>
                          <a:spcPct val="115000"/>
                        </a:lnSpc>
                        <a:spcBef>
                          <a:spcPts val="0"/>
                        </a:spcBef>
                        <a:spcAft>
                          <a:spcPts val="0"/>
                        </a:spcAft>
                      </a:pPr>
                      <a:r>
                        <a:rPr lang="en-US" sz="1000">
                          <a:effectLst/>
                        </a:rPr>
                        <a:t>Arterial movement</a:t>
                      </a:r>
                    </a:p>
                    <a:p>
                      <a:pPr marL="0" marR="0" algn="ctr">
                        <a:lnSpc>
                          <a:spcPct val="115000"/>
                        </a:lnSpc>
                        <a:spcBef>
                          <a:spcPts val="0"/>
                        </a:spcBef>
                        <a:spcAft>
                          <a:spcPts val="0"/>
                        </a:spcAft>
                      </a:pPr>
                      <a:r>
                        <a:rPr lang="en-US" sz="1000">
                          <a:effectLst/>
                        </a:rPr>
                        <a:t>distribution</a:t>
                      </a:r>
                      <a:endParaRPr lang="en-US" sz="1000">
                        <a:effectLst/>
                        <a:latin typeface="Times New Roman"/>
                        <a:ea typeface="宋体"/>
                        <a:cs typeface="Times New Roman"/>
                      </a:endParaRPr>
                    </a:p>
                  </a:txBody>
                  <a:tcPr marL="68580" marR="68580" marT="0" marB="0" anchor="ctr"/>
                </a:tc>
                <a:tc>
                  <a:txBody>
                    <a:bodyPr/>
                    <a:lstStyle/>
                    <a:p>
                      <a:pPr marL="0" marR="0" algn="ctr">
                        <a:lnSpc>
                          <a:spcPct val="115000"/>
                        </a:lnSpc>
                        <a:spcBef>
                          <a:spcPts val="0"/>
                        </a:spcBef>
                        <a:spcAft>
                          <a:spcPts val="0"/>
                        </a:spcAft>
                      </a:pPr>
                      <a:r>
                        <a:rPr lang="en-US" sz="1000" dirty="0">
                          <a:effectLst/>
                        </a:rPr>
                        <a:t>Left turn</a:t>
                      </a:r>
                      <a:endParaRPr lang="en-US" sz="1000" dirty="0">
                        <a:effectLst/>
                        <a:latin typeface="Times New Roman"/>
                        <a:ea typeface="宋体"/>
                        <a:cs typeface="Times New Roman"/>
                      </a:endParaRPr>
                    </a:p>
                  </a:txBody>
                  <a:tcPr marL="68580" marR="68580" marT="0" marB="0" anchor="ctr"/>
                </a:tc>
                <a:tc>
                  <a:txBody>
                    <a:bodyPr/>
                    <a:lstStyle/>
                    <a:p>
                      <a:pPr marL="0" marR="0" algn="ctr">
                        <a:lnSpc>
                          <a:spcPct val="115000"/>
                        </a:lnSpc>
                        <a:spcBef>
                          <a:spcPts val="0"/>
                        </a:spcBef>
                        <a:spcAft>
                          <a:spcPts val="0"/>
                        </a:spcAft>
                      </a:pPr>
                      <a:r>
                        <a:rPr lang="en-US" sz="1000" dirty="0">
                          <a:effectLst/>
                        </a:rPr>
                        <a:t>25% / 50% (heavy arterial left-turn mode)</a:t>
                      </a:r>
                      <a:endParaRPr lang="en-US" sz="1000" dirty="0">
                        <a:effectLst/>
                        <a:latin typeface="Times New Roman"/>
                        <a:ea typeface="宋体"/>
                        <a:cs typeface="Times New Roman"/>
                      </a:endParaRPr>
                    </a:p>
                  </a:txBody>
                  <a:tcPr marL="68580" marR="68580" marT="0" marB="0" anchor="ctr"/>
                </a:tc>
              </a:tr>
              <a:tr h="539203">
                <a:tc vMerge="1">
                  <a:txBody>
                    <a:bodyPr/>
                    <a:lstStyle/>
                    <a:p>
                      <a:endParaRPr lang="en-US"/>
                    </a:p>
                  </a:txBody>
                  <a:tcPr/>
                </a:tc>
                <a:tc>
                  <a:txBody>
                    <a:bodyPr/>
                    <a:lstStyle/>
                    <a:p>
                      <a:pPr marL="0" marR="0" algn="ctr">
                        <a:lnSpc>
                          <a:spcPct val="115000"/>
                        </a:lnSpc>
                        <a:spcBef>
                          <a:spcPts val="0"/>
                        </a:spcBef>
                        <a:spcAft>
                          <a:spcPts val="0"/>
                        </a:spcAft>
                      </a:pPr>
                      <a:r>
                        <a:rPr lang="en-US" sz="1000" dirty="0">
                          <a:effectLst/>
                        </a:rPr>
                        <a:t>Through</a:t>
                      </a:r>
                      <a:endParaRPr lang="en-US" sz="1000" dirty="0">
                        <a:effectLst/>
                        <a:latin typeface="Times New Roman"/>
                        <a:ea typeface="宋体"/>
                        <a:cs typeface="Times New Roman"/>
                      </a:endParaRPr>
                    </a:p>
                  </a:txBody>
                  <a:tcPr marL="68580" marR="68580" marT="0" marB="0" anchor="ctr"/>
                </a:tc>
                <a:tc>
                  <a:txBody>
                    <a:bodyPr/>
                    <a:lstStyle/>
                    <a:p>
                      <a:pPr marL="0" marR="0" algn="ctr">
                        <a:lnSpc>
                          <a:spcPct val="115000"/>
                        </a:lnSpc>
                        <a:spcBef>
                          <a:spcPts val="0"/>
                        </a:spcBef>
                        <a:spcAft>
                          <a:spcPts val="0"/>
                        </a:spcAft>
                      </a:pPr>
                      <a:r>
                        <a:rPr lang="en-US" sz="1000" dirty="0">
                          <a:effectLst/>
                        </a:rPr>
                        <a:t>49% / 24% (heavy arterial left-turn mode)</a:t>
                      </a:r>
                      <a:endParaRPr lang="en-US" sz="1000" dirty="0">
                        <a:effectLst/>
                        <a:latin typeface="Times New Roman"/>
                        <a:ea typeface="宋体"/>
                        <a:cs typeface="Times New Roman"/>
                      </a:endParaRPr>
                    </a:p>
                  </a:txBody>
                  <a:tcPr marL="68580" marR="68580" marT="0" marB="0" anchor="ctr"/>
                </a:tc>
              </a:tr>
              <a:tr h="317770">
                <a:tc vMerge="1">
                  <a:txBody>
                    <a:bodyPr/>
                    <a:lstStyle/>
                    <a:p>
                      <a:endParaRPr lang="en-US"/>
                    </a:p>
                  </a:txBody>
                  <a:tcPr/>
                </a:tc>
                <a:tc>
                  <a:txBody>
                    <a:bodyPr/>
                    <a:lstStyle/>
                    <a:p>
                      <a:pPr marL="0" marR="0" algn="ctr">
                        <a:lnSpc>
                          <a:spcPct val="115000"/>
                        </a:lnSpc>
                        <a:spcBef>
                          <a:spcPts val="0"/>
                        </a:spcBef>
                        <a:spcAft>
                          <a:spcPts val="0"/>
                        </a:spcAft>
                      </a:pPr>
                      <a:r>
                        <a:rPr lang="en-US" sz="1000" dirty="0">
                          <a:effectLst/>
                        </a:rPr>
                        <a:t>Right turn</a:t>
                      </a:r>
                      <a:endParaRPr lang="en-US" sz="1000" dirty="0">
                        <a:effectLst/>
                        <a:latin typeface="Times New Roman"/>
                        <a:ea typeface="宋体"/>
                        <a:cs typeface="Times New Roman"/>
                      </a:endParaRPr>
                    </a:p>
                  </a:txBody>
                  <a:tcPr marL="68580" marR="68580" marT="0" marB="0" anchor="ctr"/>
                </a:tc>
                <a:tc>
                  <a:txBody>
                    <a:bodyPr/>
                    <a:lstStyle/>
                    <a:p>
                      <a:pPr marL="0" marR="0" algn="ctr">
                        <a:lnSpc>
                          <a:spcPct val="115000"/>
                        </a:lnSpc>
                        <a:spcBef>
                          <a:spcPts val="0"/>
                        </a:spcBef>
                        <a:spcAft>
                          <a:spcPts val="0"/>
                        </a:spcAft>
                      </a:pPr>
                      <a:r>
                        <a:rPr lang="en-US" sz="1000" dirty="0">
                          <a:effectLst/>
                        </a:rPr>
                        <a:t>25%</a:t>
                      </a:r>
                      <a:endParaRPr lang="en-US" sz="1000" dirty="0">
                        <a:effectLst/>
                        <a:latin typeface="Times New Roman"/>
                        <a:ea typeface="宋体"/>
                        <a:cs typeface="Times New Roman"/>
                      </a:endParaRPr>
                    </a:p>
                  </a:txBody>
                  <a:tcPr marL="68580" marR="68580" marT="0" marB="0" anchor="ctr"/>
                </a:tc>
              </a:tr>
              <a:tr h="317770">
                <a:tc vMerge="1">
                  <a:txBody>
                    <a:bodyPr/>
                    <a:lstStyle/>
                    <a:p>
                      <a:endParaRPr lang="en-US"/>
                    </a:p>
                  </a:txBody>
                  <a:tcPr/>
                </a:tc>
                <a:tc>
                  <a:txBody>
                    <a:bodyPr/>
                    <a:lstStyle/>
                    <a:p>
                      <a:pPr marL="0" marR="0" algn="ctr">
                        <a:lnSpc>
                          <a:spcPct val="115000"/>
                        </a:lnSpc>
                        <a:spcBef>
                          <a:spcPts val="0"/>
                        </a:spcBef>
                        <a:spcAft>
                          <a:spcPts val="0"/>
                        </a:spcAft>
                      </a:pPr>
                      <a:r>
                        <a:rPr lang="en-US" sz="1000">
                          <a:effectLst/>
                        </a:rPr>
                        <a:t>U turn</a:t>
                      </a:r>
                      <a:endParaRPr lang="en-US" sz="1000">
                        <a:effectLst/>
                        <a:latin typeface="Times New Roman"/>
                        <a:ea typeface="宋体"/>
                        <a:cs typeface="Times New Roman"/>
                      </a:endParaRPr>
                    </a:p>
                  </a:txBody>
                  <a:tcPr marL="68580" marR="68580" marT="0" marB="0" anchor="ctr"/>
                </a:tc>
                <a:tc>
                  <a:txBody>
                    <a:bodyPr/>
                    <a:lstStyle/>
                    <a:p>
                      <a:pPr marL="0" marR="0" algn="ctr">
                        <a:lnSpc>
                          <a:spcPct val="115000"/>
                        </a:lnSpc>
                        <a:spcBef>
                          <a:spcPts val="0"/>
                        </a:spcBef>
                        <a:spcAft>
                          <a:spcPts val="0"/>
                        </a:spcAft>
                      </a:pPr>
                      <a:r>
                        <a:rPr lang="en-US" sz="1000" dirty="0">
                          <a:effectLst/>
                        </a:rPr>
                        <a:t>1%</a:t>
                      </a:r>
                      <a:endParaRPr lang="en-US" sz="1000" dirty="0">
                        <a:effectLst/>
                        <a:latin typeface="Times New Roman"/>
                        <a:ea typeface="宋体"/>
                        <a:cs typeface="Times New Roman"/>
                      </a:endParaRPr>
                    </a:p>
                  </a:txBody>
                  <a:tcPr marL="68580" marR="68580" marT="0" marB="0" anchor="ctr"/>
                </a:tc>
              </a:tr>
              <a:tr h="539203">
                <a:tc rowSpan="4">
                  <a:txBody>
                    <a:bodyPr/>
                    <a:lstStyle/>
                    <a:p>
                      <a:pPr marL="0" marR="0" algn="ctr">
                        <a:lnSpc>
                          <a:spcPct val="115000"/>
                        </a:lnSpc>
                        <a:spcBef>
                          <a:spcPts val="0"/>
                        </a:spcBef>
                        <a:spcAft>
                          <a:spcPts val="0"/>
                        </a:spcAft>
                      </a:pPr>
                      <a:r>
                        <a:rPr lang="en-US" sz="1000">
                          <a:effectLst/>
                        </a:rPr>
                        <a:t>Off-ramp movement distribution</a:t>
                      </a:r>
                      <a:endParaRPr lang="en-US" sz="1000">
                        <a:effectLst/>
                        <a:latin typeface="Times New Roman"/>
                        <a:ea typeface="宋体"/>
                        <a:cs typeface="Times New Roman"/>
                      </a:endParaRPr>
                    </a:p>
                  </a:txBody>
                  <a:tcPr marL="68580" marR="68580" marT="0" marB="0" anchor="ctr"/>
                </a:tc>
                <a:tc>
                  <a:txBody>
                    <a:bodyPr/>
                    <a:lstStyle/>
                    <a:p>
                      <a:pPr marL="0" marR="0" algn="ctr">
                        <a:lnSpc>
                          <a:spcPct val="115000"/>
                        </a:lnSpc>
                        <a:spcBef>
                          <a:spcPts val="0"/>
                        </a:spcBef>
                        <a:spcAft>
                          <a:spcPts val="0"/>
                        </a:spcAft>
                      </a:pPr>
                      <a:r>
                        <a:rPr lang="en-US" sz="1000">
                          <a:effectLst/>
                        </a:rPr>
                        <a:t>Left turn</a:t>
                      </a:r>
                      <a:endParaRPr lang="en-US" sz="1000">
                        <a:effectLst/>
                        <a:latin typeface="Times New Roman"/>
                        <a:ea typeface="宋体"/>
                        <a:cs typeface="Times New Roman"/>
                      </a:endParaRPr>
                    </a:p>
                  </a:txBody>
                  <a:tcPr marL="68580" marR="68580" marT="0" marB="0" anchor="ctr"/>
                </a:tc>
                <a:tc>
                  <a:txBody>
                    <a:bodyPr/>
                    <a:lstStyle/>
                    <a:p>
                      <a:pPr marL="0" marR="0" algn="ctr">
                        <a:lnSpc>
                          <a:spcPct val="115000"/>
                        </a:lnSpc>
                        <a:spcBef>
                          <a:spcPts val="0"/>
                        </a:spcBef>
                        <a:spcAft>
                          <a:spcPts val="0"/>
                        </a:spcAft>
                      </a:pPr>
                      <a:r>
                        <a:rPr lang="en-US" sz="1000" dirty="0">
                          <a:effectLst/>
                        </a:rPr>
                        <a:t>49% / 74% (heavy off ramp left-turn mode)</a:t>
                      </a:r>
                      <a:endParaRPr lang="en-US" sz="1000" dirty="0">
                        <a:effectLst/>
                        <a:latin typeface="Times New Roman"/>
                        <a:ea typeface="宋体"/>
                        <a:cs typeface="Times New Roman"/>
                      </a:endParaRPr>
                    </a:p>
                  </a:txBody>
                  <a:tcPr marL="68580" marR="68580" marT="0" marB="0" anchor="ctr"/>
                </a:tc>
              </a:tr>
              <a:tr h="317770">
                <a:tc vMerge="1">
                  <a:txBody>
                    <a:bodyPr/>
                    <a:lstStyle/>
                    <a:p>
                      <a:endParaRPr lang="en-US"/>
                    </a:p>
                  </a:txBody>
                  <a:tcPr/>
                </a:tc>
                <a:tc>
                  <a:txBody>
                    <a:bodyPr/>
                    <a:lstStyle/>
                    <a:p>
                      <a:pPr marL="0" marR="0" algn="ctr">
                        <a:lnSpc>
                          <a:spcPct val="115000"/>
                        </a:lnSpc>
                        <a:spcBef>
                          <a:spcPts val="0"/>
                        </a:spcBef>
                        <a:spcAft>
                          <a:spcPts val="0"/>
                        </a:spcAft>
                      </a:pPr>
                      <a:r>
                        <a:rPr lang="en-US" sz="1000">
                          <a:effectLst/>
                        </a:rPr>
                        <a:t>Through</a:t>
                      </a:r>
                      <a:endParaRPr lang="en-US" sz="1000">
                        <a:effectLst/>
                        <a:latin typeface="Times New Roman"/>
                        <a:ea typeface="宋体"/>
                        <a:cs typeface="Times New Roman"/>
                      </a:endParaRPr>
                    </a:p>
                  </a:txBody>
                  <a:tcPr marL="68580" marR="68580" marT="0" marB="0" anchor="ctr"/>
                </a:tc>
                <a:tc>
                  <a:txBody>
                    <a:bodyPr/>
                    <a:lstStyle/>
                    <a:p>
                      <a:pPr marL="0" marR="0" algn="ctr">
                        <a:lnSpc>
                          <a:spcPct val="115000"/>
                        </a:lnSpc>
                        <a:spcBef>
                          <a:spcPts val="0"/>
                        </a:spcBef>
                        <a:spcAft>
                          <a:spcPts val="0"/>
                        </a:spcAft>
                      </a:pPr>
                      <a:r>
                        <a:rPr lang="en-US" sz="1000" dirty="0">
                          <a:effectLst/>
                        </a:rPr>
                        <a:t>1%</a:t>
                      </a:r>
                      <a:endParaRPr lang="en-US" sz="1000" dirty="0">
                        <a:effectLst/>
                        <a:latin typeface="Times New Roman"/>
                        <a:ea typeface="宋体"/>
                        <a:cs typeface="Times New Roman"/>
                      </a:endParaRPr>
                    </a:p>
                  </a:txBody>
                  <a:tcPr marL="68580" marR="68580" marT="0" marB="0" anchor="ctr"/>
                </a:tc>
              </a:tr>
              <a:tr h="539203">
                <a:tc vMerge="1">
                  <a:txBody>
                    <a:bodyPr/>
                    <a:lstStyle/>
                    <a:p>
                      <a:endParaRPr lang="en-US"/>
                    </a:p>
                  </a:txBody>
                  <a:tcPr/>
                </a:tc>
                <a:tc>
                  <a:txBody>
                    <a:bodyPr/>
                    <a:lstStyle/>
                    <a:p>
                      <a:pPr marL="0" marR="0" algn="ctr">
                        <a:lnSpc>
                          <a:spcPct val="115000"/>
                        </a:lnSpc>
                        <a:spcBef>
                          <a:spcPts val="0"/>
                        </a:spcBef>
                        <a:spcAft>
                          <a:spcPts val="0"/>
                        </a:spcAft>
                      </a:pPr>
                      <a:r>
                        <a:rPr lang="en-US" sz="1000">
                          <a:effectLst/>
                        </a:rPr>
                        <a:t>Right turn</a:t>
                      </a:r>
                      <a:endParaRPr lang="en-US" sz="1000">
                        <a:effectLst/>
                        <a:latin typeface="Times New Roman"/>
                        <a:ea typeface="宋体"/>
                        <a:cs typeface="Times New Roman"/>
                      </a:endParaRPr>
                    </a:p>
                  </a:txBody>
                  <a:tcPr marL="68580" marR="68580" marT="0" marB="0" anchor="ctr"/>
                </a:tc>
                <a:tc>
                  <a:txBody>
                    <a:bodyPr/>
                    <a:lstStyle/>
                    <a:p>
                      <a:pPr marL="0" marR="0" algn="ctr">
                        <a:lnSpc>
                          <a:spcPct val="115000"/>
                        </a:lnSpc>
                        <a:spcBef>
                          <a:spcPts val="0"/>
                        </a:spcBef>
                        <a:spcAft>
                          <a:spcPts val="0"/>
                        </a:spcAft>
                      </a:pPr>
                      <a:r>
                        <a:rPr lang="en-US" sz="1000" dirty="0">
                          <a:effectLst/>
                        </a:rPr>
                        <a:t>49% / 24% (heavy off ramp left-turn mode)</a:t>
                      </a:r>
                      <a:endParaRPr lang="en-US" sz="1000" dirty="0">
                        <a:effectLst/>
                        <a:latin typeface="Times New Roman"/>
                        <a:ea typeface="宋体"/>
                        <a:cs typeface="Times New Roman"/>
                      </a:endParaRPr>
                    </a:p>
                  </a:txBody>
                  <a:tcPr marL="68580" marR="68580" marT="0" marB="0" anchor="ctr"/>
                </a:tc>
              </a:tr>
              <a:tr h="260775">
                <a:tc vMerge="1">
                  <a:txBody>
                    <a:bodyPr/>
                    <a:lstStyle/>
                    <a:p>
                      <a:endParaRPr lang="en-US"/>
                    </a:p>
                  </a:txBody>
                  <a:tcPr/>
                </a:tc>
                <a:tc>
                  <a:txBody>
                    <a:bodyPr/>
                    <a:lstStyle/>
                    <a:p>
                      <a:pPr marL="0" marR="0" algn="ctr">
                        <a:lnSpc>
                          <a:spcPct val="115000"/>
                        </a:lnSpc>
                        <a:spcBef>
                          <a:spcPts val="0"/>
                        </a:spcBef>
                        <a:spcAft>
                          <a:spcPts val="0"/>
                        </a:spcAft>
                      </a:pPr>
                      <a:r>
                        <a:rPr lang="en-US" sz="1000">
                          <a:effectLst/>
                        </a:rPr>
                        <a:t>U turn</a:t>
                      </a:r>
                      <a:endParaRPr lang="en-US" sz="1000">
                        <a:effectLst/>
                        <a:latin typeface="Times New Roman"/>
                        <a:ea typeface="宋体"/>
                        <a:cs typeface="Times New Roman"/>
                      </a:endParaRPr>
                    </a:p>
                  </a:txBody>
                  <a:tcPr marL="68580" marR="68580" marT="0" marB="0" anchor="ctr"/>
                </a:tc>
                <a:tc>
                  <a:txBody>
                    <a:bodyPr/>
                    <a:lstStyle/>
                    <a:p>
                      <a:pPr marL="0" marR="0" algn="ctr">
                        <a:lnSpc>
                          <a:spcPct val="115000"/>
                        </a:lnSpc>
                        <a:spcBef>
                          <a:spcPts val="0"/>
                        </a:spcBef>
                        <a:spcAft>
                          <a:spcPts val="0"/>
                        </a:spcAft>
                      </a:pPr>
                      <a:r>
                        <a:rPr lang="en-US" sz="1000" dirty="0">
                          <a:effectLst/>
                        </a:rPr>
                        <a:t>1%</a:t>
                      </a:r>
                      <a:endParaRPr lang="en-US" sz="1000" dirty="0">
                        <a:effectLst/>
                        <a:latin typeface="Times New Roman"/>
                        <a:ea typeface="宋体"/>
                        <a:cs typeface="Times New Roman"/>
                      </a:endParaRPr>
                    </a:p>
                  </a:txBody>
                  <a:tcPr marL="68580" marR="68580" marT="0" marB="0" anchor="ctr"/>
                </a:tc>
              </a:tr>
              <a:tr h="539203">
                <a:tc gridSpan="2">
                  <a:txBody>
                    <a:bodyPr/>
                    <a:lstStyle/>
                    <a:p>
                      <a:pPr marL="0" marR="0" algn="ctr">
                        <a:lnSpc>
                          <a:spcPct val="115000"/>
                        </a:lnSpc>
                        <a:spcBef>
                          <a:spcPts val="0"/>
                        </a:spcBef>
                        <a:spcAft>
                          <a:spcPts val="0"/>
                        </a:spcAft>
                      </a:pPr>
                      <a:r>
                        <a:rPr lang="en-US" sz="1000" dirty="0">
                          <a:effectLst/>
                        </a:rPr>
                        <a:t>Bypass right-turn lane</a:t>
                      </a:r>
                      <a:endParaRPr lang="en-US" sz="1000" dirty="0">
                        <a:effectLst/>
                        <a:latin typeface="Times New Roman"/>
                        <a:ea typeface="宋体"/>
                        <a:cs typeface="Times New Roman"/>
                      </a:endParaRPr>
                    </a:p>
                  </a:txBody>
                  <a:tcPr marL="68580" marR="68580" marT="0" marB="0" anchor="ctr"/>
                </a:tc>
                <a:tc hMerge="1">
                  <a:txBody>
                    <a:bodyPr/>
                    <a:lstStyle/>
                    <a:p>
                      <a:endParaRPr lang="en-US"/>
                    </a:p>
                  </a:txBody>
                  <a:tcPr/>
                </a:tc>
                <a:tc>
                  <a:txBody>
                    <a:bodyPr/>
                    <a:lstStyle/>
                    <a:p>
                      <a:pPr marL="0" marR="0" algn="ctr">
                        <a:lnSpc>
                          <a:spcPct val="115000"/>
                        </a:lnSpc>
                        <a:spcBef>
                          <a:spcPts val="0"/>
                        </a:spcBef>
                        <a:spcAft>
                          <a:spcPts val="0"/>
                        </a:spcAft>
                      </a:pPr>
                      <a:r>
                        <a:rPr lang="en-US" sz="1000" dirty="0">
                          <a:effectLst/>
                        </a:rPr>
                        <a:t>None for both arterial and off-ramp entrance</a:t>
                      </a:r>
                      <a:endParaRPr lang="en-US" sz="1000" dirty="0">
                        <a:effectLst/>
                        <a:latin typeface="Times New Roman"/>
                        <a:ea typeface="宋体"/>
                        <a:cs typeface="Times New Roman"/>
                      </a:endParaRPr>
                    </a:p>
                  </a:txBody>
                  <a:tcPr marL="68580" marR="68580" marT="0" marB="0" anchor="ctr"/>
                </a:tc>
              </a:tr>
              <a:tr h="260775">
                <a:tc gridSpan="2">
                  <a:txBody>
                    <a:bodyPr/>
                    <a:lstStyle/>
                    <a:p>
                      <a:pPr marL="0" marR="0" algn="ctr">
                        <a:lnSpc>
                          <a:spcPct val="115000"/>
                        </a:lnSpc>
                        <a:spcBef>
                          <a:spcPts val="0"/>
                        </a:spcBef>
                        <a:spcAft>
                          <a:spcPts val="0"/>
                        </a:spcAft>
                      </a:pPr>
                      <a:r>
                        <a:rPr lang="en-US" sz="1000">
                          <a:effectLst/>
                        </a:rPr>
                        <a:t>Freeway Speed</a:t>
                      </a:r>
                      <a:endParaRPr lang="en-US" sz="1000">
                        <a:effectLst/>
                        <a:latin typeface="Times New Roman"/>
                        <a:ea typeface="宋体"/>
                        <a:cs typeface="Times New Roman"/>
                      </a:endParaRPr>
                    </a:p>
                  </a:txBody>
                  <a:tcPr marL="68580" marR="68580" marT="0" marB="0" anchor="ctr"/>
                </a:tc>
                <a:tc hMerge="1">
                  <a:txBody>
                    <a:bodyPr/>
                    <a:lstStyle/>
                    <a:p>
                      <a:endParaRPr lang="en-US"/>
                    </a:p>
                  </a:txBody>
                  <a:tcPr/>
                </a:tc>
                <a:tc>
                  <a:txBody>
                    <a:bodyPr/>
                    <a:lstStyle/>
                    <a:p>
                      <a:pPr marL="0" marR="0" algn="ctr">
                        <a:lnSpc>
                          <a:spcPct val="115000"/>
                        </a:lnSpc>
                        <a:spcBef>
                          <a:spcPts val="0"/>
                        </a:spcBef>
                        <a:spcAft>
                          <a:spcPts val="0"/>
                        </a:spcAft>
                      </a:pPr>
                      <a:r>
                        <a:rPr lang="en-US" sz="1000" dirty="0">
                          <a:effectLst/>
                        </a:rPr>
                        <a:t>75 mph</a:t>
                      </a:r>
                      <a:endParaRPr lang="en-US" sz="1000" dirty="0">
                        <a:effectLst/>
                        <a:latin typeface="Times New Roman"/>
                        <a:ea typeface="宋体"/>
                        <a:cs typeface="Times New Roman"/>
                      </a:endParaRPr>
                    </a:p>
                  </a:txBody>
                  <a:tcPr marL="68580" marR="68580" marT="0" marB="0" anchor="ctr"/>
                </a:tc>
              </a:tr>
              <a:tr h="260775">
                <a:tc gridSpan="2">
                  <a:txBody>
                    <a:bodyPr/>
                    <a:lstStyle/>
                    <a:p>
                      <a:pPr marL="0" marR="0" algn="ctr">
                        <a:lnSpc>
                          <a:spcPct val="115000"/>
                        </a:lnSpc>
                        <a:spcBef>
                          <a:spcPts val="0"/>
                        </a:spcBef>
                        <a:spcAft>
                          <a:spcPts val="0"/>
                        </a:spcAft>
                      </a:pPr>
                      <a:r>
                        <a:rPr lang="en-US" sz="1000" dirty="0">
                          <a:effectLst/>
                        </a:rPr>
                        <a:t>Arterial Speed</a:t>
                      </a:r>
                      <a:endParaRPr lang="en-US" sz="1000" dirty="0">
                        <a:effectLst/>
                        <a:latin typeface="Times New Roman"/>
                        <a:ea typeface="宋体"/>
                        <a:cs typeface="Times New Roman"/>
                      </a:endParaRPr>
                    </a:p>
                  </a:txBody>
                  <a:tcPr marL="68580" marR="68580" marT="0" marB="0" anchor="ctr"/>
                </a:tc>
                <a:tc hMerge="1">
                  <a:txBody>
                    <a:bodyPr/>
                    <a:lstStyle/>
                    <a:p>
                      <a:endParaRPr lang="en-US"/>
                    </a:p>
                  </a:txBody>
                  <a:tcPr/>
                </a:tc>
                <a:tc>
                  <a:txBody>
                    <a:bodyPr/>
                    <a:lstStyle/>
                    <a:p>
                      <a:pPr marL="0" marR="0" algn="ctr">
                        <a:lnSpc>
                          <a:spcPct val="115000"/>
                        </a:lnSpc>
                        <a:spcBef>
                          <a:spcPts val="0"/>
                        </a:spcBef>
                        <a:spcAft>
                          <a:spcPts val="0"/>
                        </a:spcAft>
                      </a:pPr>
                      <a:r>
                        <a:rPr lang="en-US" sz="1000" dirty="0">
                          <a:effectLst/>
                        </a:rPr>
                        <a:t>45 mph</a:t>
                      </a:r>
                      <a:endParaRPr lang="en-US" sz="1000" dirty="0">
                        <a:effectLst/>
                        <a:latin typeface="Times New Roman"/>
                        <a:ea typeface="宋体"/>
                        <a:cs typeface="Times New Roman"/>
                      </a:endParaRPr>
                    </a:p>
                  </a:txBody>
                  <a:tcPr marL="68580" marR="68580" marT="0" marB="0" anchor="ctr"/>
                </a:tc>
              </a:tr>
            </a:tbl>
          </a:graphicData>
        </a:graphic>
      </p:graphicFrame>
      <p:pic>
        <p:nvPicPr>
          <p:cNvPr id="13" name="Picture 1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26" y="3752850"/>
            <a:ext cx="5143500" cy="3086100"/>
          </a:xfrm>
          <a:prstGeom prst="rect">
            <a:avLst/>
          </a:prstGeom>
          <a:noFill/>
          <a:ln>
            <a:solidFill>
              <a:schemeClr val="tx1"/>
            </a:solidFill>
          </a:ln>
        </p:spPr>
      </p:pic>
    </p:spTree>
    <p:extLst>
      <p:ext uri="{BB962C8B-B14F-4D97-AF65-F5344CB8AC3E}">
        <p14:creationId xmlns:p14="http://schemas.microsoft.com/office/powerpoint/2010/main" val="2683582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Content Placeholder 3"/>
          <p:cNvSpPr>
            <a:spLocks noGrp="1"/>
          </p:cNvSpPr>
          <p:nvPr>
            <p:ph sz="half" idx="4294967295"/>
          </p:nvPr>
        </p:nvSpPr>
        <p:spPr>
          <a:xfrm>
            <a:off x="0" y="685799"/>
            <a:ext cx="8686800" cy="5413177"/>
          </a:xfrm>
        </p:spPr>
        <p:txBody>
          <a:bodyPr/>
          <a:lstStyle/>
          <a:p>
            <a:pPr marL="533400" indent="-533400" eaLnBrk="1" hangingPunct="1"/>
            <a:r>
              <a:rPr lang="en-US" sz="2800" dirty="0" smtClean="0"/>
              <a:t>Calibration of the single-lane roundabout interchange simulation model</a:t>
            </a:r>
          </a:p>
          <a:p>
            <a:pPr lvl="1"/>
            <a:r>
              <a:rPr lang="en-US" sz="2400" dirty="0"/>
              <a:t>Target </a:t>
            </a:r>
            <a:r>
              <a:rPr lang="en-US" sz="2400" i="1" dirty="0" err="1" smtClean="0"/>
              <a:t>t</a:t>
            </a:r>
            <a:r>
              <a:rPr lang="en-US" sz="2400" i="1" baseline="-25000" dirty="0" err="1" smtClean="0"/>
              <a:t>c</a:t>
            </a:r>
            <a:r>
              <a:rPr lang="en-US" sz="2400" baseline="-25000" dirty="0" smtClean="0"/>
              <a:t> </a:t>
            </a:r>
            <a:r>
              <a:rPr lang="en-US" sz="2400" dirty="0" smtClean="0"/>
              <a:t>and</a:t>
            </a:r>
            <a:r>
              <a:rPr lang="en-US" sz="2400" baseline="-25000" dirty="0" smtClean="0"/>
              <a:t> </a:t>
            </a:r>
            <a:r>
              <a:rPr lang="en-US" sz="2400" i="1" dirty="0" err="1"/>
              <a:t>t</a:t>
            </a:r>
            <a:r>
              <a:rPr lang="en-US" sz="2400" i="1" baseline="-25000" dirty="0" err="1"/>
              <a:t>f</a:t>
            </a:r>
            <a:r>
              <a:rPr lang="en-US" sz="2400" dirty="0"/>
              <a:t> </a:t>
            </a:r>
            <a:endParaRPr lang="en-US" sz="2400" dirty="0" smtClean="0"/>
          </a:p>
          <a:p>
            <a:pPr lvl="2"/>
            <a:r>
              <a:rPr lang="en-US" sz="2000" dirty="0" smtClean="0"/>
              <a:t>Based on field observed gap acceptance data</a:t>
            </a:r>
          </a:p>
          <a:p>
            <a:pPr lvl="3"/>
            <a:r>
              <a:rPr lang="en-US" sz="1600" dirty="0" smtClean="0"/>
              <a:t>t</a:t>
            </a:r>
            <a:r>
              <a:rPr lang="en-US" sz="1600" baseline="-25000" dirty="0" smtClean="0"/>
              <a:t>c</a:t>
            </a:r>
            <a:r>
              <a:rPr lang="en-US" sz="1600" dirty="0" smtClean="0"/>
              <a:t> for cars = 4.2 s</a:t>
            </a:r>
          </a:p>
          <a:p>
            <a:pPr lvl="3"/>
            <a:r>
              <a:rPr lang="en-US" sz="1600" dirty="0" smtClean="0"/>
              <a:t>t</a:t>
            </a:r>
            <a:r>
              <a:rPr lang="en-US" sz="1600" baseline="-25000" dirty="0" smtClean="0"/>
              <a:t>f</a:t>
            </a:r>
            <a:r>
              <a:rPr lang="en-US" sz="1600" dirty="0" smtClean="0"/>
              <a:t> </a:t>
            </a:r>
            <a:r>
              <a:rPr lang="en-US" sz="1600" dirty="0"/>
              <a:t>for </a:t>
            </a:r>
            <a:r>
              <a:rPr lang="en-US" sz="1600" dirty="0" smtClean="0"/>
              <a:t>cars = 2.8 s</a:t>
            </a:r>
            <a:endParaRPr lang="en-US" sz="1600" dirty="0"/>
          </a:p>
          <a:p>
            <a:pPr lvl="3"/>
            <a:r>
              <a:rPr lang="en-US" sz="1600" dirty="0"/>
              <a:t>t</a:t>
            </a:r>
            <a:r>
              <a:rPr lang="en-US" sz="1600" baseline="-25000" dirty="0"/>
              <a:t>c</a:t>
            </a:r>
            <a:r>
              <a:rPr lang="en-US" sz="1600" dirty="0"/>
              <a:t> for </a:t>
            </a:r>
            <a:r>
              <a:rPr lang="en-US" sz="1600" dirty="0" smtClean="0"/>
              <a:t>heavy vehicles = 5.2 s</a:t>
            </a:r>
            <a:endParaRPr lang="en-US" sz="1600" dirty="0"/>
          </a:p>
          <a:p>
            <a:pPr lvl="3"/>
            <a:r>
              <a:rPr lang="en-US" sz="1600" dirty="0" smtClean="0"/>
              <a:t>t</a:t>
            </a:r>
            <a:r>
              <a:rPr lang="en-US" sz="1600" baseline="-25000" dirty="0"/>
              <a:t>f</a:t>
            </a:r>
            <a:r>
              <a:rPr lang="en-US" sz="1600" dirty="0" smtClean="0"/>
              <a:t> </a:t>
            </a:r>
            <a:r>
              <a:rPr lang="en-US" sz="1600" dirty="0"/>
              <a:t>for </a:t>
            </a:r>
            <a:r>
              <a:rPr lang="en-US" sz="1600" dirty="0" smtClean="0"/>
              <a:t>heavy vehicles = 3.8 s</a:t>
            </a:r>
            <a:endParaRPr lang="en-US" sz="1600" dirty="0"/>
          </a:p>
          <a:p>
            <a:pPr marL="914400" lvl="2" indent="0">
              <a:buNone/>
            </a:pPr>
            <a:endParaRPr lang="en-US" sz="1600" dirty="0" smtClean="0"/>
          </a:p>
          <a:p>
            <a:pPr lvl="2"/>
            <a:endParaRPr lang="en-US" sz="1600" dirty="0"/>
          </a:p>
          <a:p>
            <a:pPr lvl="1"/>
            <a:endParaRPr lang="en-US" sz="1600" dirty="0" smtClean="0"/>
          </a:p>
          <a:p>
            <a:pPr lvl="4"/>
            <a:endParaRPr lang="en-US" sz="1400" dirty="0" smtClean="0"/>
          </a:p>
          <a:p>
            <a:pPr lvl="1"/>
            <a:endParaRPr lang="en-US" sz="2000" dirty="0" smtClean="0"/>
          </a:p>
          <a:p>
            <a:pPr lvl="2">
              <a:buNone/>
            </a:pPr>
            <a:endParaRPr lang="en-US" sz="1600" dirty="0" smtClean="0"/>
          </a:p>
        </p:txBody>
      </p:sp>
      <p:sp>
        <p:nvSpPr>
          <p:cNvPr id="5" name="TextBox 4"/>
          <p:cNvSpPr txBox="1"/>
          <p:nvPr/>
        </p:nvSpPr>
        <p:spPr>
          <a:xfrm>
            <a:off x="8763000" y="5791200"/>
            <a:ext cx="284052" cy="307777"/>
          </a:xfrm>
          <a:prstGeom prst="rect">
            <a:avLst/>
          </a:prstGeom>
          <a:noFill/>
        </p:spPr>
        <p:txBody>
          <a:bodyPr wrap="none" rtlCol="0">
            <a:spAutoFit/>
          </a:bodyPr>
          <a:lstStyle/>
          <a:p>
            <a:fld id="{FF366973-F889-4C7E-88D5-C904FA0C04CE}" type="slidenum">
              <a:rPr lang="en-US" sz="1400" smtClean="0"/>
              <a:pPr/>
              <a:t>45</a:t>
            </a:fld>
            <a:endParaRPr lang="en-US" sz="1400" dirty="0"/>
          </a:p>
        </p:txBody>
      </p:sp>
      <p:graphicFrame>
        <p:nvGraphicFramePr>
          <p:cNvPr id="2" name="Table 1"/>
          <p:cNvGraphicFramePr>
            <a:graphicFrameLocks noGrp="1"/>
          </p:cNvGraphicFramePr>
          <p:nvPr>
            <p:extLst/>
          </p:nvPr>
        </p:nvGraphicFramePr>
        <p:xfrm>
          <a:off x="1295400" y="3657600"/>
          <a:ext cx="6934201" cy="3209856"/>
        </p:xfrm>
        <a:graphic>
          <a:graphicData uri="http://schemas.openxmlformats.org/drawingml/2006/table">
            <a:tbl>
              <a:tblPr firstRow="1" firstCol="1" bandRow="1">
                <a:tableStyleId>{5C22544A-7EE6-4342-B048-85BDC9FD1C3A}</a:tableStyleId>
              </a:tblPr>
              <a:tblGrid>
                <a:gridCol w="1725845"/>
                <a:gridCol w="1012327"/>
                <a:gridCol w="1012327"/>
                <a:gridCol w="964758"/>
                <a:gridCol w="1109472"/>
                <a:gridCol w="1109472"/>
              </a:tblGrid>
              <a:tr h="381000">
                <a:tc gridSpan="2">
                  <a:txBody>
                    <a:bodyPr/>
                    <a:lstStyle/>
                    <a:p>
                      <a:pPr marL="0" marR="0" algn="ctr">
                        <a:lnSpc>
                          <a:spcPct val="115000"/>
                        </a:lnSpc>
                        <a:spcBef>
                          <a:spcPts val="0"/>
                        </a:spcBef>
                        <a:spcAft>
                          <a:spcPts val="0"/>
                        </a:spcAft>
                      </a:pPr>
                      <a:r>
                        <a:rPr lang="en-US" sz="1050" dirty="0">
                          <a:effectLst/>
                        </a:rPr>
                        <a:t>Lane Calibrated </a:t>
                      </a:r>
                      <a:endParaRPr lang="en-US" sz="1400" dirty="0">
                        <a:effectLst/>
                        <a:latin typeface="Times New Roman"/>
                        <a:ea typeface="宋体"/>
                        <a:cs typeface="Times New Roman"/>
                      </a:endParaRPr>
                    </a:p>
                  </a:txBody>
                  <a:tcPr marL="68580" marR="68580" marT="0" marB="0" anchor="ctr"/>
                </a:tc>
                <a:tc hMerge="1">
                  <a:txBody>
                    <a:bodyPr/>
                    <a:lstStyle/>
                    <a:p>
                      <a:endParaRPr lang="en-US"/>
                    </a:p>
                  </a:txBody>
                  <a:tcPr/>
                </a:tc>
                <a:tc>
                  <a:txBody>
                    <a:bodyPr/>
                    <a:lstStyle/>
                    <a:p>
                      <a:pPr marL="0" marR="0" algn="ctr">
                        <a:lnSpc>
                          <a:spcPct val="115000"/>
                        </a:lnSpc>
                        <a:spcBef>
                          <a:spcPts val="0"/>
                        </a:spcBef>
                        <a:spcAft>
                          <a:spcPts val="0"/>
                        </a:spcAft>
                      </a:pPr>
                      <a:r>
                        <a:rPr lang="en-US" sz="1050" dirty="0">
                          <a:effectLst/>
                        </a:rPr>
                        <a:t>Target</a:t>
                      </a:r>
                      <a:endParaRPr lang="en-US" sz="1400" dirty="0">
                        <a:effectLst/>
                      </a:endParaRPr>
                    </a:p>
                    <a:p>
                      <a:pPr marL="0" marR="0" algn="ctr">
                        <a:lnSpc>
                          <a:spcPct val="115000"/>
                        </a:lnSpc>
                        <a:spcBef>
                          <a:spcPts val="0"/>
                        </a:spcBef>
                        <a:spcAft>
                          <a:spcPts val="0"/>
                        </a:spcAft>
                      </a:pPr>
                      <a:r>
                        <a:rPr lang="en-US" sz="1050" dirty="0" err="1">
                          <a:effectLst/>
                        </a:rPr>
                        <a:t>t</a:t>
                      </a:r>
                      <a:r>
                        <a:rPr lang="en-US" sz="1050" baseline="-25000" dirty="0" err="1">
                          <a:effectLst/>
                        </a:rPr>
                        <a:t>c</a:t>
                      </a:r>
                      <a:r>
                        <a:rPr lang="en-US" sz="1050" baseline="-25000" dirty="0">
                          <a:effectLst/>
                        </a:rPr>
                        <a:t> </a:t>
                      </a:r>
                      <a:r>
                        <a:rPr lang="en-US" sz="1050" dirty="0">
                          <a:effectLst/>
                        </a:rPr>
                        <a:t>(s)</a:t>
                      </a:r>
                      <a:endParaRPr lang="en-US" sz="1400" dirty="0">
                        <a:effectLst/>
                        <a:latin typeface="Times New Roman"/>
                        <a:ea typeface="宋体"/>
                        <a:cs typeface="Times New Roman"/>
                      </a:endParaRPr>
                    </a:p>
                  </a:txBody>
                  <a:tcPr marL="68580" marR="68580" marT="0" marB="0" anchor="ctr"/>
                </a:tc>
                <a:tc>
                  <a:txBody>
                    <a:bodyPr/>
                    <a:lstStyle/>
                    <a:p>
                      <a:pPr marL="0" marR="0" algn="ctr">
                        <a:lnSpc>
                          <a:spcPct val="115000"/>
                        </a:lnSpc>
                        <a:spcBef>
                          <a:spcPts val="0"/>
                        </a:spcBef>
                        <a:spcAft>
                          <a:spcPts val="0"/>
                        </a:spcAft>
                      </a:pPr>
                      <a:r>
                        <a:rPr lang="en-US" sz="1050">
                          <a:effectLst/>
                        </a:rPr>
                        <a:t>Simulated/</a:t>
                      </a:r>
                      <a:endParaRPr lang="en-US" sz="1400">
                        <a:effectLst/>
                      </a:endParaRPr>
                    </a:p>
                    <a:p>
                      <a:pPr marL="0" marR="0" algn="ctr">
                        <a:lnSpc>
                          <a:spcPct val="115000"/>
                        </a:lnSpc>
                        <a:spcBef>
                          <a:spcPts val="0"/>
                        </a:spcBef>
                        <a:spcAft>
                          <a:spcPts val="0"/>
                        </a:spcAft>
                      </a:pPr>
                      <a:r>
                        <a:rPr lang="en-US" sz="1050">
                          <a:effectLst/>
                        </a:rPr>
                        <a:t>Calibrated</a:t>
                      </a:r>
                      <a:endParaRPr lang="en-US" sz="1400">
                        <a:effectLst/>
                      </a:endParaRPr>
                    </a:p>
                    <a:p>
                      <a:pPr marL="0" marR="0" algn="ctr">
                        <a:lnSpc>
                          <a:spcPct val="115000"/>
                        </a:lnSpc>
                        <a:spcBef>
                          <a:spcPts val="0"/>
                        </a:spcBef>
                        <a:spcAft>
                          <a:spcPts val="0"/>
                        </a:spcAft>
                      </a:pPr>
                      <a:r>
                        <a:rPr lang="en-US" sz="1050">
                          <a:effectLst/>
                        </a:rPr>
                        <a:t>t</a:t>
                      </a:r>
                      <a:r>
                        <a:rPr lang="en-US" sz="1050" baseline="-25000">
                          <a:effectLst/>
                        </a:rPr>
                        <a:t>c </a:t>
                      </a:r>
                      <a:r>
                        <a:rPr lang="en-US" sz="1050">
                          <a:effectLst/>
                        </a:rPr>
                        <a:t>(s)</a:t>
                      </a:r>
                      <a:endParaRPr lang="en-US" sz="1400">
                        <a:effectLst/>
                        <a:latin typeface="Times New Roman"/>
                        <a:ea typeface="宋体"/>
                        <a:cs typeface="Times New Roman"/>
                      </a:endParaRPr>
                    </a:p>
                  </a:txBody>
                  <a:tcPr marL="68580" marR="68580" marT="0" marB="0" anchor="ctr"/>
                </a:tc>
                <a:tc>
                  <a:txBody>
                    <a:bodyPr/>
                    <a:lstStyle/>
                    <a:p>
                      <a:pPr marL="0" marR="0" algn="ctr">
                        <a:lnSpc>
                          <a:spcPct val="115000"/>
                        </a:lnSpc>
                        <a:spcBef>
                          <a:spcPts val="0"/>
                        </a:spcBef>
                        <a:spcAft>
                          <a:spcPts val="0"/>
                        </a:spcAft>
                      </a:pPr>
                      <a:r>
                        <a:rPr lang="en-US" sz="1050">
                          <a:effectLst/>
                        </a:rPr>
                        <a:t>Target </a:t>
                      </a:r>
                      <a:endParaRPr lang="en-US" sz="1400">
                        <a:effectLst/>
                      </a:endParaRPr>
                    </a:p>
                    <a:p>
                      <a:pPr marL="0" marR="0" algn="ctr">
                        <a:lnSpc>
                          <a:spcPct val="115000"/>
                        </a:lnSpc>
                        <a:spcBef>
                          <a:spcPts val="0"/>
                        </a:spcBef>
                        <a:spcAft>
                          <a:spcPts val="0"/>
                        </a:spcAft>
                      </a:pPr>
                      <a:r>
                        <a:rPr lang="en-US" sz="1050">
                          <a:effectLst/>
                        </a:rPr>
                        <a:t>t</a:t>
                      </a:r>
                      <a:r>
                        <a:rPr lang="en-US" sz="1050" baseline="-25000">
                          <a:effectLst/>
                        </a:rPr>
                        <a:t>f </a:t>
                      </a:r>
                      <a:r>
                        <a:rPr lang="en-US" sz="1050">
                          <a:effectLst/>
                        </a:rPr>
                        <a:t>(s)</a:t>
                      </a:r>
                      <a:endParaRPr lang="en-US" sz="1400">
                        <a:effectLst/>
                        <a:latin typeface="Times New Roman"/>
                        <a:ea typeface="宋体"/>
                        <a:cs typeface="Times New Roman"/>
                      </a:endParaRPr>
                    </a:p>
                  </a:txBody>
                  <a:tcPr marL="68580" marR="68580" marT="0" marB="0" anchor="ctr"/>
                </a:tc>
                <a:tc>
                  <a:txBody>
                    <a:bodyPr/>
                    <a:lstStyle/>
                    <a:p>
                      <a:pPr marL="0" marR="0" algn="ctr">
                        <a:lnSpc>
                          <a:spcPct val="115000"/>
                        </a:lnSpc>
                        <a:spcBef>
                          <a:spcPts val="0"/>
                        </a:spcBef>
                        <a:spcAft>
                          <a:spcPts val="0"/>
                        </a:spcAft>
                      </a:pPr>
                      <a:r>
                        <a:rPr lang="en-US" sz="1050">
                          <a:effectLst/>
                        </a:rPr>
                        <a:t>Simulated/</a:t>
                      </a:r>
                      <a:endParaRPr lang="en-US" sz="1400">
                        <a:effectLst/>
                      </a:endParaRPr>
                    </a:p>
                    <a:p>
                      <a:pPr marL="0" marR="0" algn="ctr">
                        <a:lnSpc>
                          <a:spcPct val="115000"/>
                        </a:lnSpc>
                        <a:spcBef>
                          <a:spcPts val="0"/>
                        </a:spcBef>
                        <a:spcAft>
                          <a:spcPts val="0"/>
                        </a:spcAft>
                      </a:pPr>
                      <a:r>
                        <a:rPr lang="en-US" sz="1050">
                          <a:effectLst/>
                        </a:rPr>
                        <a:t>Calibrated</a:t>
                      </a:r>
                      <a:endParaRPr lang="en-US" sz="1400">
                        <a:effectLst/>
                      </a:endParaRPr>
                    </a:p>
                    <a:p>
                      <a:pPr marL="0" marR="0" algn="ctr">
                        <a:lnSpc>
                          <a:spcPct val="115000"/>
                        </a:lnSpc>
                        <a:spcBef>
                          <a:spcPts val="0"/>
                        </a:spcBef>
                        <a:spcAft>
                          <a:spcPts val="0"/>
                        </a:spcAft>
                      </a:pPr>
                      <a:r>
                        <a:rPr lang="en-US" sz="1050">
                          <a:effectLst/>
                        </a:rPr>
                        <a:t>t</a:t>
                      </a:r>
                      <a:r>
                        <a:rPr lang="en-US" sz="1050" baseline="-25000">
                          <a:effectLst/>
                        </a:rPr>
                        <a:t>f </a:t>
                      </a:r>
                      <a:r>
                        <a:rPr lang="en-US" sz="1050">
                          <a:effectLst/>
                        </a:rPr>
                        <a:t>(s)</a:t>
                      </a:r>
                      <a:endParaRPr lang="en-US" sz="1400">
                        <a:effectLst/>
                        <a:latin typeface="Times New Roman"/>
                        <a:ea typeface="宋体"/>
                        <a:cs typeface="Times New Roman"/>
                      </a:endParaRPr>
                    </a:p>
                  </a:txBody>
                  <a:tcPr marL="68580" marR="68580" marT="0" marB="0" anchor="ctr"/>
                </a:tc>
              </a:tr>
              <a:tr h="69151">
                <a:tc rowSpan="2">
                  <a:txBody>
                    <a:bodyPr/>
                    <a:lstStyle/>
                    <a:p>
                      <a:pPr marL="0" marR="0" algn="ctr">
                        <a:lnSpc>
                          <a:spcPct val="115000"/>
                        </a:lnSpc>
                        <a:spcBef>
                          <a:spcPts val="0"/>
                        </a:spcBef>
                        <a:spcAft>
                          <a:spcPts val="0"/>
                        </a:spcAft>
                      </a:pPr>
                      <a:r>
                        <a:rPr lang="en-US" sz="1050" dirty="0">
                          <a:effectLst/>
                        </a:rPr>
                        <a:t>WB*Arterial</a:t>
                      </a:r>
                      <a:endParaRPr lang="en-US" sz="1400" dirty="0">
                        <a:effectLst/>
                      </a:endParaRPr>
                    </a:p>
                    <a:p>
                      <a:pPr marL="0" marR="0" algn="ctr">
                        <a:lnSpc>
                          <a:spcPct val="115000"/>
                        </a:lnSpc>
                        <a:spcBef>
                          <a:spcPts val="0"/>
                        </a:spcBef>
                        <a:spcAft>
                          <a:spcPts val="0"/>
                        </a:spcAft>
                      </a:pPr>
                      <a:r>
                        <a:rPr lang="en-US" sz="1050" dirty="0">
                          <a:effectLst/>
                        </a:rPr>
                        <a:t>(East RAB*)</a:t>
                      </a:r>
                      <a:endParaRPr lang="en-US" sz="1400" dirty="0">
                        <a:effectLst/>
                        <a:latin typeface="Times New Roman"/>
                        <a:ea typeface="宋体"/>
                        <a:cs typeface="Times New Roman"/>
                      </a:endParaRPr>
                    </a:p>
                  </a:txBody>
                  <a:tcPr marL="68580" marR="68580" marT="0" marB="0" anchor="ctr"/>
                </a:tc>
                <a:tc>
                  <a:txBody>
                    <a:bodyPr/>
                    <a:lstStyle/>
                    <a:p>
                      <a:pPr marL="0" marR="0" algn="ctr">
                        <a:lnSpc>
                          <a:spcPct val="115000"/>
                        </a:lnSpc>
                        <a:spcBef>
                          <a:spcPts val="0"/>
                        </a:spcBef>
                        <a:spcAft>
                          <a:spcPts val="0"/>
                        </a:spcAft>
                      </a:pPr>
                      <a:r>
                        <a:rPr lang="en-US" sz="1050">
                          <a:effectLst/>
                        </a:rPr>
                        <a:t>PC*</a:t>
                      </a:r>
                      <a:endParaRPr lang="en-US" sz="1400">
                        <a:effectLst/>
                        <a:latin typeface="Times New Roman"/>
                        <a:ea typeface="宋体"/>
                        <a:cs typeface="Times New Roman"/>
                      </a:endParaRPr>
                    </a:p>
                  </a:txBody>
                  <a:tcPr marL="68580" marR="68580" marT="0" marB="0" anchor="ctr"/>
                </a:tc>
                <a:tc>
                  <a:txBody>
                    <a:bodyPr/>
                    <a:lstStyle/>
                    <a:p>
                      <a:pPr marL="0" marR="0" algn="ctr">
                        <a:lnSpc>
                          <a:spcPct val="115000"/>
                        </a:lnSpc>
                        <a:spcBef>
                          <a:spcPts val="0"/>
                        </a:spcBef>
                        <a:spcAft>
                          <a:spcPts val="0"/>
                        </a:spcAft>
                      </a:pPr>
                      <a:r>
                        <a:rPr lang="en-US" sz="1050">
                          <a:effectLst/>
                        </a:rPr>
                        <a:t>4.2</a:t>
                      </a:r>
                      <a:endParaRPr lang="en-US" sz="1400">
                        <a:effectLst/>
                        <a:latin typeface="Times New Roman"/>
                        <a:ea typeface="宋体"/>
                        <a:cs typeface="Times New Roman"/>
                      </a:endParaRPr>
                    </a:p>
                  </a:txBody>
                  <a:tcPr marL="68580" marR="68580" marT="0" marB="0" anchor="ctr"/>
                </a:tc>
                <a:tc>
                  <a:txBody>
                    <a:bodyPr/>
                    <a:lstStyle/>
                    <a:p>
                      <a:pPr marL="0" marR="0" algn="ctr">
                        <a:lnSpc>
                          <a:spcPct val="115000"/>
                        </a:lnSpc>
                        <a:spcBef>
                          <a:spcPts val="0"/>
                        </a:spcBef>
                        <a:spcAft>
                          <a:spcPts val="0"/>
                        </a:spcAft>
                      </a:pPr>
                      <a:r>
                        <a:rPr lang="en-US" sz="1050">
                          <a:effectLst/>
                        </a:rPr>
                        <a:t>4.17 (0.26)*</a:t>
                      </a:r>
                      <a:endParaRPr lang="en-US" sz="1400">
                        <a:effectLst/>
                        <a:latin typeface="Times New Roman"/>
                        <a:ea typeface="宋体"/>
                        <a:cs typeface="Times New Roman"/>
                      </a:endParaRPr>
                    </a:p>
                  </a:txBody>
                  <a:tcPr marL="68580" marR="68580" marT="0" marB="0" anchor="ctr"/>
                </a:tc>
                <a:tc>
                  <a:txBody>
                    <a:bodyPr/>
                    <a:lstStyle/>
                    <a:p>
                      <a:pPr marL="0" marR="0" algn="ctr">
                        <a:lnSpc>
                          <a:spcPct val="115000"/>
                        </a:lnSpc>
                        <a:spcBef>
                          <a:spcPts val="0"/>
                        </a:spcBef>
                        <a:spcAft>
                          <a:spcPts val="0"/>
                        </a:spcAft>
                      </a:pPr>
                      <a:r>
                        <a:rPr lang="en-US" sz="1050">
                          <a:effectLst/>
                        </a:rPr>
                        <a:t>2.8</a:t>
                      </a:r>
                      <a:endParaRPr lang="en-US" sz="1400">
                        <a:effectLst/>
                        <a:latin typeface="Times New Roman"/>
                        <a:ea typeface="宋体"/>
                        <a:cs typeface="Times New Roman"/>
                      </a:endParaRPr>
                    </a:p>
                  </a:txBody>
                  <a:tcPr marL="68580" marR="68580" marT="0" marB="0" anchor="ctr"/>
                </a:tc>
                <a:tc>
                  <a:txBody>
                    <a:bodyPr/>
                    <a:lstStyle/>
                    <a:p>
                      <a:pPr marL="0" marR="0" algn="ctr">
                        <a:lnSpc>
                          <a:spcPct val="115000"/>
                        </a:lnSpc>
                        <a:spcBef>
                          <a:spcPts val="0"/>
                        </a:spcBef>
                        <a:spcAft>
                          <a:spcPts val="0"/>
                        </a:spcAft>
                      </a:pPr>
                      <a:r>
                        <a:rPr lang="en-US" sz="1050">
                          <a:effectLst/>
                        </a:rPr>
                        <a:t>2.77 (0.04)</a:t>
                      </a:r>
                      <a:endParaRPr lang="en-US" sz="1400">
                        <a:effectLst/>
                        <a:latin typeface="Times New Roman"/>
                        <a:ea typeface="宋体"/>
                        <a:cs typeface="Times New Roman"/>
                      </a:endParaRPr>
                    </a:p>
                  </a:txBody>
                  <a:tcPr marL="68580" marR="68580" marT="0" marB="0" anchor="ctr"/>
                </a:tc>
              </a:tr>
              <a:tr h="49148">
                <a:tc vMerge="1">
                  <a:txBody>
                    <a:bodyPr/>
                    <a:lstStyle/>
                    <a:p>
                      <a:endParaRPr lang="en-US"/>
                    </a:p>
                  </a:txBody>
                  <a:tcPr/>
                </a:tc>
                <a:tc>
                  <a:txBody>
                    <a:bodyPr/>
                    <a:lstStyle/>
                    <a:p>
                      <a:pPr marL="0" marR="0" algn="ctr">
                        <a:lnSpc>
                          <a:spcPct val="115000"/>
                        </a:lnSpc>
                        <a:spcBef>
                          <a:spcPts val="0"/>
                        </a:spcBef>
                        <a:spcAft>
                          <a:spcPts val="0"/>
                        </a:spcAft>
                      </a:pPr>
                      <a:r>
                        <a:rPr lang="en-US" sz="1050" dirty="0">
                          <a:effectLst/>
                        </a:rPr>
                        <a:t>HV*</a:t>
                      </a:r>
                      <a:endParaRPr lang="en-US" sz="1400" dirty="0">
                        <a:effectLst/>
                        <a:latin typeface="Times New Roman"/>
                        <a:ea typeface="宋体"/>
                        <a:cs typeface="Times New Roman"/>
                      </a:endParaRPr>
                    </a:p>
                  </a:txBody>
                  <a:tcPr marL="68580" marR="68580" marT="0" marB="0" anchor="ctr"/>
                </a:tc>
                <a:tc>
                  <a:txBody>
                    <a:bodyPr/>
                    <a:lstStyle/>
                    <a:p>
                      <a:pPr marL="0" marR="0" algn="ctr">
                        <a:lnSpc>
                          <a:spcPct val="115000"/>
                        </a:lnSpc>
                        <a:spcBef>
                          <a:spcPts val="0"/>
                        </a:spcBef>
                        <a:spcAft>
                          <a:spcPts val="0"/>
                        </a:spcAft>
                      </a:pPr>
                      <a:r>
                        <a:rPr lang="en-US" sz="1050">
                          <a:effectLst/>
                        </a:rPr>
                        <a:t>5.2</a:t>
                      </a:r>
                      <a:endParaRPr lang="en-US" sz="1400">
                        <a:effectLst/>
                        <a:latin typeface="Times New Roman"/>
                        <a:ea typeface="宋体"/>
                        <a:cs typeface="Times New Roman"/>
                      </a:endParaRPr>
                    </a:p>
                  </a:txBody>
                  <a:tcPr marL="68580" marR="68580" marT="0" marB="0" anchor="ctr"/>
                </a:tc>
                <a:tc>
                  <a:txBody>
                    <a:bodyPr/>
                    <a:lstStyle/>
                    <a:p>
                      <a:pPr marL="0" marR="0" algn="ctr">
                        <a:lnSpc>
                          <a:spcPct val="115000"/>
                        </a:lnSpc>
                        <a:spcBef>
                          <a:spcPts val="0"/>
                        </a:spcBef>
                        <a:spcAft>
                          <a:spcPts val="0"/>
                        </a:spcAft>
                      </a:pPr>
                      <a:r>
                        <a:rPr lang="en-US" sz="1050">
                          <a:effectLst/>
                        </a:rPr>
                        <a:t>5.20 (0.71)</a:t>
                      </a:r>
                      <a:endParaRPr lang="en-US" sz="1400">
                        <a:effectLst/>
                        <a:latin typeface="Times New Roman"/>
                        <a:ea typeface="宋体"/>
                        <a:cs typeface="Times New Roman"/>
                      </a:endParaRPr>
                    </a:p>
                  </a:txBody>
                  <a:tcPr marL="68580" marR="68580" marT="0" marB="0" anchor="ctr"/>
                </a:tc>
                <a:tc>
                  <a:txBody>
                    <a:bodyPr/>
                    <a:lstStyle/>
                    <a:p>
                      <a:pPr marL="0" marR="0" algn="ctr">
                        <a:lnSpc>
                          <a:spcPct val="115000"/>
                        </a:lnSpc>
                        <a:spcBef>
                          <a:spcPts val="0"/>
                        </a:spcBef>
                        <a:spcAft>
                          <a:spcPts val="0"/>
                        </a:spcAft>
                      </a:pPr>
                      <a:r>
                        <a:rPr lang="en-US" sz="1050">
                          <a:effectLst/>
                        </a:rPr>
                        <a:t>3.8</a:t>
                      </a:r>
                      <a:endParaRPr lang="en-US" sz="1400">
                        <a:effectLst/>
                        <a:latin typeface="Times New Roman"/>
                        <a:ea typeface="宋体"/>
                        <a:cs typeface="Times New Roman"/>
                      </a:endParaRPr>
                    </a:p>
                  </a:txBody>
                  <a:tcPr marL="68580" marR="68580" marT="0" marB="0" anchor="ctr"/>
                </a:tc>
                <a:tc>
                  <a:txBody>
                    <a:bodyPr/>
                    <a:lstStyle/>
                    <a:p>
                      <a:pPr marL="0" marR="0" algn="ctr">
                        <a:lnSpc>
                          <a:spcPct val="115000"/>
                        </a:lnSpc>
                        <a:spcBef>
                          <a:spcPts val="0"/>
                        </a:spcBef>
                        <a:spcAft>
                          <a:spcPts val="0"/>
                        </a:spcAft>
                      </a:pPr>
                      <a:r>
                        <a:rPr lang="en-US" sz="1050">
                          <a:effectLst/>
                        </a:rPr>
                        <a:t>3.84 (0.08)</a:t>
                      </a:r>
                      <a:endParaRPr lang="en-US" sz="1400">
                        <a:effectLst/>
                        <a:latin typeface="Times New Roman"/>
                        <a:ea typeface="宋体"/>
                        <a:cs typeface="Times New Roman"/>
                      </a:endParaRPr>
                    </a:p>
                  </a:txBody>
                  <a:tcPr marL="68580" marR="68580" marT="0" marB="0" anchor="ctr"/>
                </a:tc>
              </a:tr>
              <a:tr h="0">
                <a:tc rowSpan="2">
                  <a:txBody>
                    <a:bodyPr/>
                    <a:lstStyle/>
                    <a:p>
                      <a:pPr marL="0" marR="0" algn="ctr">
                        <a:lnSpc>
                          <a:spcPct val="115000"/>
                        </a:lnSpc>
                        <a:spcBef>
                          <a:spcPts val="0"/>
                        </a:spcBef>
                        <a:spcAft>
                          <a:spcPts val="0"/>
                        </a:spcAft>
                      </a:pPr>
                      <a:r>
                        <a:rPr lang="en-US" sz="1050" dirty="0">
                          <a:effectLst/>
                        </a:rPr>
                        <a:t>EB*Arterial</a:t>
                      </a:r>
                      <a:endParaRPr lang="en-US" sz="1400" dirty="0">
                        <a:effectLst/>
                      </a:endParaRPr>
                    </a:p>
                    <a:p>
                      <a:pPr marL="0" marR="0" algn="ctr">
                        <a:lnSpc>
                          <a:spcPct val="115000"/>
                        </a:lnSpc>
                        <a:spcBef>
                          <a:spcPts val="0"/>
                        </a:spcBef>
                        <a:spcAft>
                          <a:spcPts val="0"/>
                        </a:spcAft>
                      </a:pPr>
                      <a:r>
                        <a:rPr lang="en-US" sz="1050" dirty="0">
                          <a:effectLst/>
                        </a:rPr>
                        <a:t>(West RAB)</a:t>
                      </a:r>
                      <a:endParaRPr lang="en-US" sz="1400" dirty="0">
                        <a:effectLst/>
                        <a:latin typeface="Times New Roman"/>
                        <a:ea typeface="宋体"/>
                        <a:cs typeface="Times New Roman"/>
                      </a:endParaRPr>
                    </a:p>
                  </a:txBody>
                  <a:tcPr marL="68580" marR="68580" marT="0" marB="0" anchor="ctr"/>
                </a:tc>
                <a:tc>
                  <a:txBody>
                    <a:bodyPr/>
                    <a:lstStyle/>
                    <a:p>
                      <a:pPr marL="0" marR="0" algn="ctr">
                        <a:lnSpc>
                          <a:spcPct val="115000"/>
                        </a:lnSpc>
                        <a:spcBef>
                          <a:spcPts val="0"/>
                        </a:spcBef>
                        <a:spcAft>
                          <a:spcPts val="0"/>
                        </a:spcAft>
                      </a:pPr>
                      <a:r>
                        <a:rPr lang="en-US" sz="1050" dirty="0">
                          <a:effectLst/>
                        </a:rPr>
                        <a:t>PC</a:t>
                      </a:r>
                      <a:endParaRPr lang="en-US" sz="1400" dirty="0">
                        <a:effectLst/>
                        <a:latin typeface="Times New Roman"/>
                        <a:ea typeface="宋体"/>
                        <a:cs typeface="Times New Roman"/>
                      </a:endParaRPr>
                    </a:p>
                  </a:txBody>
                  <a:tcPr marL="68580" marR="68580" marT="0" marB="0" anchor="ctr"/>
                </a:tc>
                <a:tc>
                  <a:txBody>
                    <a:bodyPr/>
                    <a:lstStyle/>
                    <a:p>
                      <a:pPr marL="0" marR="0" algn="ctr">
                        <a:lnSpc>
                          <a:spcPct val="115000"/>
                        </a:lnSpc>
                        <a:spcBef>
                          <a:spcPts val="0"/>
                        </a:spcBef>
                        <a:spcAft>
                          <a:spcPts val="0"/>
                        </a:spcAft>
                      </a:pPr>
                      <a:r>
                        <a:rPr lang="en-US" sz="1050">
                          <a:effectLst/>
                        </a:rPr>
                        <a:t>4.2</a:t>
                      </a:r>
                      <a:endParaRPr lang="en-US" sz="1400">
                        <a:effectLst/>
                        <a:latin typeface="Times New Roman"/>
                        <a:ea typeface="宋体"/>
                        <a:cs typeface="Times New Roman"/>
                      </a:endParaRPr>
                    </a:p>
                  </a:txBody>
                  <a:tcPr marL="68580" marR="68580" marT="0" marB="0" anchor="ctr"/>
                </a:tc>
                <a:tc>
                  <a:txBody>
                    <a:bodyPr/>
                    <a:lstStyle/>
                    <a:p>
                      <a:pPr marL="0" marR="0" algn="ctr">
                        <a:lnSpc>
                          <a:spcPct val="115000"/>
                        </a:lnSpc>
                        <a:spcBef>
                          <a:spcPts val="0"/>
                        </a:spcBef>
                        <a:spcAft>
                          <a:spcPts val="0"/>
                        </a:spcAft>
                      </a:pPr>
                      <a:r>
                        <a:rPr lang="en-US" sz="1050">
                          <a:effectLst/>
                        </a:rPr>
                        <a:t>4.24 (0.22)</a:t>
                      </a:r>
                      <a:endParaRPr lang="en-US" sz="1400">
                        <a:effectLst/>
                        <a:latin typeface="Times New Roman"/>
                        <a:ea typeface="宋体"/>
                        <a:cs typeface="Times New Roman"/>
                      </a:endParaRPr>
                    </a:p>
                  </a:txBody>
                  <a:tcPr marL="68580" marR="68580" marT="0" marB="0" anchor="ctr"/>
                </a:tc>
                <a:tc>
                  <a:txBody>
                    <a:bodyPr/>
                    <a:lstStyle/>
                    <a:p>
                      <a:pPr marL="0" marR="0" algn="ctr">
                        <a:lnSpc>
                          <a:spcPct val="115000"/>
                        </a:lnSpc>
                        <a:spcBef>
                          <a:spcPts val="0"/>
                        </a:spcBef>
                        <a:spcAft>
                          <a:spcPts val="0"/>
                        </a:spcAft>
                      </a:pPr>
                      <a:r>
                        <a:rPr lang="en-US" sz="1050">
                          <a:effectLst/>
                        </a:rPr>
                        <a:t>2.8</a:t>
                      </a:r>
                      <a:endParaRPr lang="en-US" sz="1400">
                        <a:effectLst/>
                        <a:latin typeface="Times New Roman"/>
                        <a:ea typeface="宋体"/>
                        <a:cs typeface="Times New Roman"/>
                      </a:endParaRPr>
                    </a:p>
                  </a:txBody>
                  <a:tcPr marL="68580" marR="68580" marT="0" marB="0" anchor="ctr"/>
                </a:tc>
                <a:tc>
                  <a:txBody>
                    <a:bodyPr/>
                    <a:lstStyle/>
                    <a:p>
                      <a:pPr marL="0" marR="0" algn="ctr">
                        <a:lnSpc>
                          <a:spcPct val="115000"/>
                        </a:lnSpc>
                        <a:spcBef>
                          <a:spcPts val="0"/>
                        </a:spcBef>
                        <a:spcAft>
                          <a:spcPts val="0"/>
                        </a:spcAft>
                      </a:pPr>
                      <a:r>
                        <a:rPr lang="en-US" sz="1050">
                          <a:effectLst/>
                        </a:rPr>
                        <a:t>2.84 (0.07)</a:t>
                      </a:r>
                      <a:endParaRPr lang="en-US" sz="1400">
                        <a:effectLst/>
                        <a:latin typeface="Times New Roman"/>
                        <a:ea typeface="宋体"/>
                        <a:cs typeface="Times New Roman"/>
                      </a:endParaRPr>
                    </a:p>
                  </a:txBody>
                  <a:tcPr marL="68580" marR="68580" marT="0" marB="0" anchor="ctr"/>
                </a:tc>
              </a:tr>
              <a:tr h="0">
                <a:tc vMerge="1">
                  <a:txBody>
                    <a:bodyPr/>
                    <a:lstStyle/>
                    <a:p>
                      <a:endParaRPr lang="en-US"/>
                    </a:p>
                  </a:txBody>
                  <a:tcPr/>
                </a:tc>
                <a:tc>
                  <a:txBody>
                    <a:bodyPr/>
                    <a:lstStyle/>
                    <a:p>
                      <a:pPr marL="0" marR="0" algn="ctr">
                        <a:lnSpc>
                          <a:spcPct val="115000"/>
                        </a:lnSpc>
                        <a:spcBef>
                          <a:spcPts val="0"/>
                        </a:spcBef>
                        <a:spcAft>
                          <a:spcPts val="0"/>
                        </a:spcAft>
                      </a:pPr>
                      <a:r>
                        <a:rPr lang="en-US" sz="1050" dirty="0">
                          <a:effectLst/>
                        </a:rPr>
                        <a:t>HV</a:t>
                      </a:r>
                      <a:endParaRPr lang="en-US" sz="1400" dirty="0">
                        <a:effectLst/>
                        <a:latin typeface="Times New Roman"/>
                        <a:ea typeface="宋体"/>
                        <a:cs typeface="Times New Roman"/>
                      </a:endParaRPr>
                    </a:p>
                  </a:txBody>
                  <a:tcPr marL="68580" marR="68580" marT="0" marB="0" anchor="ctr"/>
                </a:tc>
                <a:tc>
                  <a:txBody>
                    <a:bodyPr/>
                    <a:lstStyle/>
                    <a:p>
                      <a:pPr marL="0" marR="0" algn="ctr">
                        <a:lnSpc>
                          <a:spcPct val="115000"/>
                        </a:lnSpc>
                        <a:spcBef>
                          <a:spcPts val="0"/>
                        </a:spcBef>
                        <a:spcAft>
                          <a:spcPts val="0"/>
                        </a:spcAft>
                      </a:pPr>
                      <a:r>
                        <a:rPr lang="en-US" sz="1050">
                          <a:effectLst/>
                        </a:rPr>
                        <a:t>5.2</a:t>
                      </a:r>
                      <a:endParaRPr lang="en-US" sz="1400">
                        <a:effectLst/>
                        <a:latin typeface="Times New Roman"/>
                        <a:ea typeface="宋体"/>
                        <a:cs typeface="Times New Roman"/>
                      </a:endParaRPr>
                    </a:p>
                  </a:txBody>
                  <a:tcPr marL="68580" marR="68580" marT="0" marB="0" anchor="ctr"/>
                </a:tc>
                <a:tc>
                  <a:txBody>
                    <a:bodyPr/>
                    <a:lstStyle/>
                    <a:p>
                      <a:pPr marL="0" marR="0" algn="ctr">
                        <a:lnSpc>
                          <a:spcPct val="115000"/>
                        </a:lnSpc>
                        <a:spcBef>
                          <a:spcPts val="0"/>
                        </a:spcBef>
                        <a:spcAft>
                          <a:spcPts val="0"/>
                        </a:spcAft>
                      </a:pPr>
                      <a:r>
                        <a:rPr lang="en-US" sz="1050">
                          <a:effectLst/>
                        </a:rPr>
                        <a:t>5.24 (0.48)</a:t>
                      </a:r>
                      <a:endParaRPr lang="en-US" sz="1400">
                        <a:effectLst/>
                        <a:latin typeface="Times New Roman"/>
                        <a:ea typeface="宋体"/>
                        <a:cs typeface="Times New Roman"/>
                      </a:endParaRPr>
                    </a:p>
                  </a:txBody>
                  <a:tcPr marL="68580" marR="68580" marT="0" marB="0" anchor="ctr"/>
                </a:tc>
                <a:tc>
                  <a:txBody>
                    <a:bodyPr/>
                    <a:lstStyle/>
                    <a:p>
                      <a:pPr marL="0" marR="0" algn="ctr">
                        <a:lnSpc>
                          <a:spcPct val="115000"/>
                        </a:lnSpc>
                        <a:spcBef>
                          <a:spcPts val="0"/>
                        </a:spcBef>
                        <a:spcAft>
                          <a:spcPts val="0"/>
                        </a:spcAft>
                      </a:pPr>
                      <a:r>
                        <a:rPr lang="en-US" sz="1050">
                          <a:effectLst/>
                        </a:rPr>
                        <a:t>3.8</a:t>
                      </a:r>
                      <a:endParaRPr lang="en-US" sz="1400">
                        <a:effectLst/>
                        <a:latin typeface="Times New Roman"/>
                        <a:ea typeface="宋体"/>
                        <a:cs typeface="Times New Roman"/>
                      </a:endParaRPr>
                    </a:p>
                  </a:txBody>
                  <a:tcPr marL="68580" marR="68580" marT="0" marB="0" anchor="ctr"/>
                </a:tc>
                <a:tc>
                  <a:txBody>
                    <a:bodyPr/>
                    <a:lstStyle/>
                    <a:p>
                      <a:pPr marL="0" marR="0" algn="ctr">
                        <a:lnSpc>
                          <a:spcPct val="115000"/>
                        </a:lnSpc>
                        <a:spcBef>
                          <a:spcPts val="0"/>
                        </a:spcBef>
                        <a:spcAft>
                          <a:spcPts val="0"/>
                        </a:spcAft>
                      </a:pPr>
                      <a:r>
                        <a:rPr lang="en-US" sz="1050">
                          <a:effectLst/>
                        </a:rPr>
                        <a:t>3.84 (0.11)</a:t>
                      </a:r>
                      <a:endParaRPr lang="en-US" sz="1400">
                        <a:effectLst/>
                        <a:latin typeface="Times New Roman"/>
                        <a:ea typeface="宋体"/>
                        <a:cs typeface="Times New Roman"/>
                      </a:endParaRPr>
                    </a:p>
                  </a:txBody>
                  <a:tcPr marL="68580" marR="68580" marT="0" marB="0" anchor="ctr"/>
                </a:tc>
              </a:tr>
              <a:tr h="42099">
                <a:tc rowSpan="2">
                  <a:txBody>
                    <a:bodyPr/>
                    <a:lstStyle/>
                    <a:p>
                      <a:pPr marL="0" marR="0" algn="ctr">
                        <a:lnSpc>
                          <a:spcPct val="115000"/>
                        </a:lnSpc>
                        <a:spcBef>
                          <a:spcPts val="0"/>
                        </a:spcBef>
                        <a:spcAft>
                          <a:spcPts val="0"/>
                        </a:spcAft>
                      </a:pPr>
                      <a:r>
                        <a:rPr lang="en-US" sz="1050">
                          <a:effectLst/>
                        </a:rPr>
                        <a:t>NB* Off Ramp</a:t>
                      </a:r>
                      <a:endParaRPr lang="en-US" sz="1400">
                        <a:effectLst/>
                      </a:endParaRPr>
                    </a:p>
                    <a:p>
                      <a:pPr marL="0" marR="0" algn="ctr">
                        <a:lnSpc>
                          <a:spcPct val="115000"/>
                        </a:lnSpc>
                        <a:spcBef>
                          <a:spcPts val="0"/>
                        </a:spcBef>
                        <a:spcAft>
                          <a:spcPts val="0"/>
                        </a:spcAft>
                      </a:pPr>
                      <a:r>
                        <a:rPr lang="en-US" sz="1050">
                          <a:effectLst/>
                        </a:rPr>
                        <a:t>(East RAB)</a:t>
                      </a:r>
                      <a:endParaRPr lang="en-US" sz="1400">
                        <a:effectLst/>
                        <a:latin typeface="Times New Roman"/>
                        <a:ea typeface="宋体"/>
                        <a:cs typeface="Times New Roman"/>
                      </a:endParaRPr>
                    </a:p>
                  </a:txBody>
                  <a:tcPr marL="68580" marR="68580" marT="0" marB="0" anchor="ctr"/>
                </a:tc>
                <a:tc>
                  <a:txBody>
                    <a:bodyPr/>
                    <a:lstStyle/>
                    <a:p>
                      <a:pPr marL="0" marR="0" algn="ctr">
                        <a:lnSpc>
                          <a:spcPct val="115000"/>
                        </a:lnSpc>
                        <a:spcBef>
                          <a:spcPts val="0"/>
                        </a:spcBef>
                        <a:spcAft>
                          <a:spcPts val="0"/>
                        </a:spcAft>
                      </a:pPr>
                      <a:r>
                        <a:rPr lang="en-US" sz="1050" dirty="0">
                          <a:effectLst/>
                        </a:rPr>
                        <a:t>PC</a:t>
                      </a:r>
                      <a:endParaRPr lang="en-US" sz="1400" dirty="0">
                        <a:effectLst/>
                        <a:latin typeface="Times New Roman"/>
                        <a:ea typeface="宋体"/>
                        <a:cs typeface="Times New Roman"/>
                      </a:endParaRPr>
                    </a:p>
                  </a:txBody>
                  <a:tcPr marL="68580" marR="68580" marT="0" marB="0" anchor="ctr"/>
                </a:tc>
                <a:tc>
                  <a:txBody>
                    <a:bodyPr/>
                    <a:lstStyle/>
                    <a:p>
                      <a:pPr marL="0" marR="0" algn="ctr">
                        <a:lnSpc>
                          <a:spcPct val="115000"/>
                        </a:lnSpc>
                        <a:spcBef>
                          <a:spcPts val="0"/>
                        </a:spcBef>
                        <a:spcAft>
                          <a:spcPts val="0"/>
                        </a:spcAft>
                      </a:pPr>
                      <a:r>
                        <a:rPr lang="en-US" sz="1050" dirty="0">
                          <a:effectLst/>
                        </a:rPr>
                        <a:t>4.2</a:t>
                      </a:r>
                      <a:endParaRPr lang="en-US" sz="1400" dirty="0">
                        <a:effectLst/>
                        <a:latin typeface="Times New Roman"/>
                        <a:ea typeface="宋体"/>
                        <a:cs typeface="Times New Roman"/>
                      </a:endParaRPr>
                    </a:p>
                  </a:txBody>
                  <a:tcPr marL="68580" marR="68580" marT="0" marB="0" anchor="ctr"/>
                </a:tc>
                <a:tc>
                  <a:txBody>
                    <a:bodyPr/>
                    <a:lstStyle/>
                    <a:p>
                      <a:pPr marL="0" marR="0" algn="ctr">
                        <a:lnSpc>
                          <a:spcPct val="115000"/>
                        </a:lnSpc>
                        <a:spcBef>
                          <a:spcPts val="0"/>
                        </a:spcBef>
                        <a:spcAft>
                          <a:spcPts val="0"/>
                        </a:spcAft>
                      </a:pPr>
                      <a:r>
                        <a:rPr lang="en-US" sz="1050">
                          <a:effectLst/>
                        </a:rPr>
                        <a:t>4.24 (0.30)</a:t>
                      </a:r>
                      <a:endParaRPr lang="en-US" sz="1400">
                        <a:effectLst/>
                        <a:latin typeface="Times New Roman"/>
                        <a:ea typeface="宋体"/>
                        <a:cs typeface="Times New Roman"/>
                      </a:endParaRPr>
                    </a:p>
                  </a:txBody>
                  <a:tcPr marL="68580" marR="68580" marT="0" marB="0" anchor="ctr"/>
                </a:tc>
                <a:tc>
                  <a:txBody>
                    <a:bodyPr/>
                    <a:lstStyle/>
                    <a:p>
                      <a:pPr marL="0" marR="0" algn="ctr">
                        <a:lnSpc>
                          <a:spcPct val="115000"/>
                        </a:lnSpc>
                        <a:spcBef>
                          <a:spcPts val="0"/>
                        </a:spcBef>
                        <a:spcAft>
                          <a:spcPts val="0"/>
                        </a:spcAft>
                      </a:pPr>
                      <a:r>
                        <a:rPr lang="en-US" sz="1050">
                          <a:effectLst/>
                        </a:rPr>
                        <a:t>2.8</a:t>
                      </a:r>
                      <a:endParaRPr lang="en-US" sz="1400">
                        <a:effectLst/>
                        <a:latin typeface="Times New Roman"/>
                        <a:ea typeface="宋体"/>
                        <a:cs typeface="Times New Roman"/>
                      </a:endParaRPr>
                    </a:p>
                  </a:txBody>
                  <a:tcPr marL="68580" marR="68580" marT="0" marB="0" anchor="ctr"/>
                </a:tc>
                <a:tc>
                  <a:txBody>
                    <a:bodyPr/>
                    <a:lstStyle/>
                    <a:p>
                      <a:pPr marL="0" marR="0" algn="ctr">
                        <a:lnSpc>
                          <a:spcPct val="115000"/>
                        </a:lnSpc>
                        <a:spcBef>
                          <a:spcPts val="0"/>
                        </a:spcBef>
                        <a:spcAft>
                          <a:spcPts val="0"/>
                        </a:spcAft>
                      </a:pPr>
                      <a:r>
                        <a:rPr lang="en-US" sz="1050">
                          <a:effectLst/>
                        </a:rPr>
                        <a:t>2.82 (0.08)</a:t>
                      </a:r>
                      <a:endParaRPr lang="en-US" sz="1400">
                        <a:effectLst/>
                        <a:latin typeface="Times New Roman"/>
                        <a:ea typeface="宋体"/>
                        <a:cs typeface="Times New Roman"/>
                      </a:endParaRPr>
                    </a:p>
                  </a:txBody>
                  <a:tcPr marL="68580" marR="68580" marT="0" marB="0" anchor="ctr"/>
                </a:tc>
              </a:tr>
              <a:tr h="0">
                <a:tc vMerge="1">
                  <a:txBody>
                    <a:bodyPr/>
                    <a:lstStyle/>
                    <a:p>
                      <a:endParaRPr lang="en-US"/>
                    </a:p>
                  </a:txBody>
                  <a:tcPr/>
                </a:tc>
                <a:tc>
                  <a:txBody>
                    <a:bodyPr/>
                    <a:lstStyle/>
                    <a:p>
                      <a:pPr marL="0" marR="0" algn="ctr">
                        <a:lnSpc>
                          <a:spcPct val="115000"/>
                        </a:lnSpc>
                        <a:spcBef>
                          <a:spcPts val="0"/>
                        </a:spcBef>
                        <a:spcAft>
                          <a:spcPts val="0"/>
                        </a:spcAft>
                      </a:pPr>
                      <a:r>
                        <a:rPr lang="en-US" sz="1050" dirty="0">
                          <a:effectLst/>
                        </a:rPr>
                        <a:t>HV</a:t>
                      </a:r>
                      <a:endParaRPr lang="en-US" sz="1400" dirty="0">
                        <a:effectLst/>
                        <a:latin typeface="Times New Roman"/>
                        <a:ea typeface="宋体"/>
                        <a:cs typeface="Times New Roman"/>
                      </a:endParaRPr>
                    </a:p>
                  </a:txBody>
                  <a:tcPr marL="68580" marR="68580" marT="0" marB="0" anchor="ctr"/>
                </a:tc>
                <a:tc>
                  <a:txBody>
                    <a:bodyPr/>
                    <a:lstStyle/>
                    <a:p>
                      <a:pPr marL="0" marR="0" algn="ctr">
                        <a:lnSpc>
                          <a:spcPct val="115000"/>
                        </a:lnSpc>
                        <a:spcBef>
                          <a:spcPts val="0"/>
                        </a:spcBef>
                        <a:spcAft>
                          <a:spcPts val="0"/>
                        </a:spcAft>
                      </a:pPr>
                      <a:r>
                        <a:rPr lang="en-US" sz="1050" dirty="0">
                          <a:effectLst/>
                        </a:rPr>
                        <a:t>5.2</a:t>
                      </a:r>
                      <a:endParaRPr lang="en-US" sz="1400" dirty="0">
                        <a:effectLst/>
                        <a:latin typeface="Times New Roman"/>
                        <a:ea typeface="宋体"/>
                        <a:cs typeface="Times New Roman"/>
                      </a:endParaRPr>
                    </a:p>
                  </a:txBody>
                  <a:tcPr marL="68580" marR="68580" marT="0" marB="0" anchor="ctr"/>
                </a:tc>
                <a:tc>
                  <a:txBody>
                    <a:bodyPr/>
                    <a:lstStyle/>
                    <a:p>
                      <a:pPr marL="0" marR="0" algn="ctr">
                        <a:lnSpc>
                          <a:spcPct val="115000"/>
                        </a:lnSpc>
                        <a:spcBef>
                          <a:spcPts val="0"/>
                        </a:spcBef>
                        <a:spcAft>
                          <a:spcPts val="0"/>
                        </a:spcAft>
                      </a:pPr>
                      <a:r>
                        <a:rPr lang="en-US" sz="1050">
                          <a:effectLst/>
                        </a:rPr>
                        <a:t>5.19 (0.43)</a:t>
                      </a:r>
                      <a:endParaRPr lang="en-US" sz="1400">
                        <a:effectLst/>
                        <a:latin typeface="Times New Roman"/>
                        <a:ea typeface="宋体"/>
                        <a:cs typeface="Times New Roman"/>
                      </a:endParaRPr>
                    </a:p>
                  </a:txBody>
                  <a:tcPr marL="68580" marR="68580" marT="0" marB="0" anchor="ctr"/>
                </a:tc>
                <a:tc>
                  <a:txBody>
                    <a:bodyPr/>
                    <a:lstStyle/>
                    <a:p>
                      <a:pPr marL="0" marR="0" algn="ctr">
                        <a:lnSpc>
                          <a:spcPct val="115000"/>
                        </a:lnSpc>
                        <a:spcBef>
                          <a:spcPts val="0"/>
                        </a:spcBef>
                        <a:spcAft>
                          <a:spcPts val="0"/>
                        </a:spcAft>
                      </a:pPr>
                      <a:r>
                        <a:rPr lang="en-US" sz="1050">
                          <a:effectLst/>
                        </a:rPr>
                        <a:t>3.8</a:t>
                      </a:r>
                      <a:endParaRPr lang="en-US" sz="1400">
                        <a:effectLst/>
                        <a:latin typeface="Times New Roman"/>
                        <a:ea typeface="宋体"/>
                        <a:cs typeface="Times New Roman"/>
                      </a:endParaRPr>
                    </a:p>
                  </a:txBody>
                  <a:tcPr marL="68580" marR="68580" marT="0" marB="0" anchor="ctr"/>
                </a:tc>
                <a:tc>
                  <a:txBody>
                    <a:bodyPr/>
                    <a:lstStyle/>
                    <a:p>
                      <a:pPr marL="0" marR="0" algn="ctr">
                        <a:lnSpc>
                          <a:spcPct val="115000"/>
                        </a:lnSpc>
                        <a:spcBef>
                          <a:spcPts val="0"/>
                        </a:spcBef>
                        <a:spcAft>
                          <a:spcPts val="0"/>
                        </a:spcAft>
                      </a:pPr>
                      <a:r>
                        <a:rPr lang="en-US" sz="1050">
                          <a:effectLst/>
                        </a:rPr>
                        <a:t>3.78 (0.09)</a:t>
                      </a:r>
                      <a:endParaRPr lang="en-US" sz="1400">
                        <a:effectLst/>
                        <a:latin typeface="Times New Roman"/>
                        <a:ea typeface="宋体"/>
                        <a:cs typeface="Times New Roman"/>
                      </a:endParaRPr>
                    </a:p>
                  </a:txBody>
                  <a:tcPr marL="68580" marR="68580" marT="0" marB="0" anchor="ctr"/>
                </a:tc>
              </a:tr>
              <a:tr h="192660">
                <a:tc rowSpan="2">
                  <a:txBody>
                    <a:bodyPr/>
                    <a:lstStyle/>
                    <a:p>
                      <a:pPr marL="0" marR="0" algn="ctr">
                        <a:lnSpc>
                          <a:spcPct val="115000"/>
                        </a:lnSpc>
                        <a:spcBef>
                          <a:spcPts val="0"/>
                        </a:spcBef>
                        <a:spcAft>
                          <a:spcPts val="0"/>
                        </a:spcAft>
                      </a:pPr>
                      <a:r>
                        <a:rPr lang="en-US" sz="1050">
                          <a:effectLst/>
                        </a:rPr>
                        <a:t>SB* Off Ramp</a:t>
                      </a:r>
                      <a:endParaRPr lang="en-US" sz="1400">
                        <a:effectLst/>
                      </a:endParaRPr>
                    </a:p>
                    <a:p>
                      <a:pPr marL="0" marR="0" algn="ctr">
                        <a:lnSpc>
                          <a:spcPct val="115000"/>
                        </a:lnSpc>
                        <a:spcBef>
                          <a:spcPts val="0"/>
                        </a:spcBef>
                        <a:spcAft>
                          <a:spcPts val="0"/>
                        </a:spcAft>
                      </a:pPr>
                      <a:r>
                        <a:rPr lang="en-US" sz="1050">
                          <a:effectLst/>
                        </a:rPr>
                        <a:t>(West RAB)</a:t>
                      </a:r>
                      <a:endParaRPr lang="en-US" sz="1400">
                        <a:effectLst/>
                        <a:latin typeface="Times New Roman"/>
                        <a:ea typeface="宋体"/>
                        <a:cs typeface="Times New Roman"/>
                      </a:endParaRPr>
                    </a:p>
                  </a:txBody>
                  <a:tcPr marL="68580" marR="68580" marT="0" marB="0" anchor="ctr"/>
                </a:tc>
                <a:tc>
                  <a:txBody>
                    <a:bodyPr/>
                    <a:lstStyle/>
                    <a:p>
                      <a:pPr marL="0" marR="0" algn="ctr">
                        <a:lnSpc>
                          <a:spcPct val="115000"/>
                        </a:lnSpc>
                        <a:spcBef>
                          <a:spcPts val="0"/>
                        </a:spcBef>
                        <a:spcAft>
                          <a:spcPts val="0"/>
                        </a:spcAft>
                      </a:pPr>
                      <a:r>
                        <a:rPr lang="en-US" sz="1050" dirty="0">
                          <a:effectLst/>
                        </a:rPr>
                        <a:t>PC</a:t>
                      </a:r>
                      <a:endParaRPr lang="en-US" sz="1400" dirty="0">
                        <a:effectLst/>
                        <a:latin typeface="Times New Roman"/>
                        <a:ea typeface="宋体"/>
                        <a:cs typeface="Times New Roman"/>
                      </a:endParaRPr>
                    </a:p>
                  </a:txBody>
                  <a:tcPr marL="68580" marR="68580" marT="0" marB="0" anchor="ctr"/>
                </a:tc>
                <a:tc>
                  <a:txBody>
                    <a:bodyPr/>
                    <a:lstStyle/>
                    <a:p>
                      <a:pPr marL="0" marR="0" algn="ctr">
                        <a:lnSpc>
                          <a:spcPct val="115000"/>
                        </a:lnSpc>
                        <a:spcBef>
                          <a:spcPts val="0"/>
                        </a:spcBef>
                        <a:spcAft>
                          <a:spcPts val="0"/>
                        </a:spcAft>
                      </a:pPr>
                      <a:r>
                        <a:rPr lang="en-US" sz="1050" dirty="0">
                          <a:effectLst/>
                        </a:rPr>
                        <a:t>4.2</a:t>
                      </a:r>
                      <a:endParaRPr lang="en-US" sz="1400" dirty="0">
                        <a:effectLst/>
                        <a:latin typeface="Times New Roman"/>
                        <a:ea typeface="宋体"/>
                        <a:cs typeface="Times New Roman"/>
                      </a:endParaRPr>
                    </a:p>
                  </a:txBody>
                  <a:tcPr marL="68580" marR="68580" marT="0" marB="0" anchor="ctr"/>
                </a:tc>
                <a:tc>
                  <a:txBody>
                    <a:bodyPr/>
                    <a:lstStyle/>
                    <a:p>
                      <a:pPr marL="0" marR="0" algn="ctr">
                        <a:lnSpc>
                          <a:spcPct val="115000"/>
                        </a:lnSpc>
                        <a:spcBef>
                          <a:spcPts val="0"/>
                        </a:spcBef>
                        <a:spcAft>
                          <a:spcPts val="0"/>
                        </a:spcAft>
                      </a:pPr>
                      <a:r>
                        <a:rPr lang="en-US" sz="1050">
                          <a:effectLst/>
                        </a:rPr>
                        <a:t>4.16 (0.24)</a:t>
                      </a:r>
                      <a:endParaRPr lang="en-US" sz="1400">
                        <a:effectLst/>
                        <a:latin typeface="Times New Roman"/>
                        <a:ea typeface="宋体"/>
                        <a:cs typeface="Times New Roman"/>
                      </a:endParaRPr>
                    </a:p>
                  </a:txBody>
                  <a:tcPr marL="68580" marR="68580" marT="0" marB="0" anchor="ctr"/>
                </a:tc>
                <a:tc>
                  <a:txBody>
                    <a:bodyPr/>
                    <a:lstStyle/>
                    <a:p>
                      <a:pPr marL="0" marR="0" algn="ctr">
                        <a:lnSpc>
                          <a:spcPct val="115000"/>
                        </a:lnSpc>
                        <a:spcBef>
                          <a:spcPts val="0"/>
                        </a:spcBef>
                        <a:spcAft>
                          <a:spcPts val="0"/>
                        </a:spcAft>
                      </a:pPr>
                      <a:r>
                        <a:rPr lang="en-US" sz="1050">
                          <a:effectLst/>
                        </a:rPr>
                        <a:t>2.8</a:t>
                      </a:r>
                      <a:endParaRPr lang="en-US" sz="1400">
                        <a:effectLst/>
                        <a:latin typeface="Times New Roman"/>
                        <a:ea typeface="宋体"/>
                        <a:cs typeface="Times New Roman"/>
                      </a:endParaRPr>
                    </a:p>
                  </a:txBody>
                  <a:tcPr marL="68580" marR="68580" marT="0" marB="0" anchor="ctr"/>
                </a:tc>
                <a:tc>
                  <a:txBody>
                    <a:bodyPr/>
                    <a:lstStyle/>
                    <a:p>
                      <a:pPr marL="0" marR="0" algn="ctr">
                        <a:lnSpc>
                          <a:spcPct val="115000"/>
                        </a:lnSpc>
                        <a:spcBef>
                          <a:spcPts val="0"/>
                        </a:spcBef>
                        <a:spcAft>
                          <a:spcPts val="0"/>
                        </a:spcAft>
                      </a:pPr>
                      <a:r>
                        <a:rPr lang="en-US" sz="1050">
                          <a:effectLst/>
                        </a:rPr>
                        <a:t>2.76 (0.38)</a:t>
                      </a:r>
                      <a:endParaRPr lang="en-US" sz="1400">
                        <a:effectLst/>
                        <a:latin typeface="Times New Roman"/>
                        <a:ea typeface="宋体"/>
                        <a:cs typeface="Times New Roman"/>
                      </a:endParaRPr>
                    </a:p>
                  </a:txBody>
                  <a:tcPr marL="68580" marR="68580" marT="0" marB="0" anchor="ctr"/>
                </a:tc>
              </a:tr>
              <a:tr h="205702">
                <a:tc vMerge="1">
                  <a:txBody>
                    <a:bodyPr/>
                    <a:lstStyle/>
                    <a:p>
                      <a:endParaRPr lang="en-US"/>
                    </a:p>
                  </a:txBody>
                  <a:tcPr/>
                </a:tc>
                <a:tc>
                  <a:txBody>
                    <a:bodyPr/>
                    <a:lstStyle/>
                    <a:p>
                      <a:pPr marL="0" marR="0" algn="ctr">
                        <a:lnSpc>
                          <a:spcPct val="115000"/>
                        </a:lnSpc>
                        <a:spcBef>
                          <a:spcPts val="0"/>
                        </a:spcBef>
                        <a:spcAft>
                          <a:spcPts val="0"/>
                        </a:spcAft>
                      </a:pPr>
                      <a:r>
                        <a:rPr lang="en-US" sz="1050">
                          <a:effectLst/>
                        </a:rPr>
                        <a:t>HV</a:t>
                      </a:r>
                      <a:endParaRPr lang="en-US" sz="1400">
                        <a:effectLst/>
                        <a:latin typeface="Times New Roman"/>
                        <a:ea typeface="宋体"/>
                        <a:cs typeface="Times New Roman"/>
                      </a:endParaRPr>
                    </a:p>
                  </a:txBody>
                  <a:tcPr marL="68580" marR="68580" marT="0" marB="0" anchor="ctr"/>
                </a:tc>
                <a:tc>
                  <a:txBody>
                    <a:bodyPr/>
                    <a:lstStyle/>
                    <a:p>
                      <a:pPr marL="0" marR="0" algn="ctr">
                        <a:lnSpc>
                          <a:spcPct val="115000"/>
                        </a:lnSpc>
                        <a:spcBef>
                          <a:spcPts val="0"/>
                        </a:spcBef>
                        <a:spcAft>
                          <a:spcPts val="0"/>
                        </a:spcAft>
                      </a:pPr>
                      <a:r>
                        <a:rPr lang="en-US" sz="1050" dirty="0">
                          <a:effectLst/>
                        </a:rPr>
                        <a:t>5.2</a:t>
                      </a:r>
                      <a:endParaRPr lang="en-US" sz="1400" dirty="0">
                        <a:effectLst/>
                        <a:latin typeface="Times New Roman"/>
                        <a:ea typeface="宋体"/>
                        <a:cs typeface="Times New Roman"/>
                      </a:endParaRPr>
                    </a:p>
                  </a:txBody>
                  <a:tcPr marL="68580" marR="68580" marT="0" marB="0" anchor="ctr"/>
                </a:tc>
                <a:tc>
                  <a:txBody>
                    <a:bodyPr/>
                    <a:lstStyle/>
                    <a:p>
                      <a:pPr marL="0" marR="0" algn="ctr">
                        <a:lnSpc>
                          <a:spcPct val="115000"/>
                        </a:lnSpc>
                        <a:spcBef>
                          <a:spcPts val="0"/>
                        </a:spcBef>
                        <a:spcAft>
                          <a:spcPts val="0"/>
                        </a:spcAft>
                      </a:pPr>
                      <a:r>
                        <a:rPr lang="en-US" sz="1050" dirty="0">
                          <a:effectLst/>
                        </a:rPr>
                        <a:t>5.21 (0.42)</a:t>
                      </a:r>
                      <a:endParaRPr lang="en-US" sz="1400" dirty="0">
                        <a:effectLst/>
                        <a:latin typeface="Times New Roman"/>
                        <a:ea typeface="宋体"/>
                        <a:cs typeface="Times New Roman"/>
                      </a:endParaRPr>
                    </a:p>
                  </a:txBody>
                  <a:tcPr marL="68580" marR="68580" marT="0" marB="0" anchor="ctr"/>
                </a:tc>
                <a:tc>
                  <a:txBody>
                    <a:bodyPr/>
                    <a:lstStyle/>
                    <a:p>
                      <a:pPr marL="0" marR="0" algn="ctr">
                        <a:lnSpc>
                          <a:spcPct val="115000"/>
                        </a:lnSpc>
                        <a:spcBef>
                          <a:spcPts val="0"/>
                        </a:spcBef>
                        <a:spcAft>
                          <a:spcPts val="0"/>
                        </a:spcAft>
                      </a:pPr>
                      <a:r>
                        <a:rPr lang="en-US" sz="1050">
                          <a:effectLst/>
                        </a:rPr>
                        <a:t>3.8</a:t>
                      </a:r>
                      <a:endParaRPr lang="en-US" sz="1400">
                        <a:effectLst/>
                        <a:latin typeface="Times New Roman"/>
                        <a:ea typeface="宋体"/>
                        <a:cs typeface="Times New Roman"/>
                      </a:endParaRPr>
                    </a:p>
                  </a:txBody>
                  <a:tcPr marL="68580" marR="68580" marT="0" marB="0" anchor="ctr"/>
                </a:tc>
                <a:tc>
                  <a:txBody>
                    <a:bodyPr/>
                    <a:lstStyle/>
                    <a:p>
                      <a:pPr marL="0" marR="0" algn="ctr">
                        <a:lnSpc>
                          <a:spcPct val="115000"/>
                        </a:lnSpc>
                        <a:spcBef>
                          <a:spcPts val="0"/>
                        </a:spcBef>
                        <a:spcAft>
                          <a:spcPts val="0"/>
                        </a:spcAft>
                      </a:pPr>
                      <a:r>
                        <a:rPr lang="en-US" sz="1050">
                          <a:effectLst/>
                        </a:rPr>
                        <a:t>3.80 (0.58)</a:t>
                      </a:r>
                      <a:endParaRPr lang="en-US" sz="1400">
                        <a:effectLst/>
                        <a:latin typeface="Times New Roman"/>
                        <a:ea typeface="宋体"/>
                        <a:cs typeface="Times New Roman"/>
                      </a:endParaRPr>
                    </a:p>
                  </a:txBody>
                  <a:tcPr marL="68580" marR="68580" marT="0" marB="0" anchor="ctr"/>
                </a:tc>
              </a:tr>
              <a:tr h="192660">
                <a:tc rowSpan="2">
                  <a:txBody>
                    <a:bodyPr/>
                    <a:lstStyle/>
                    <a:p>
                      <a:pPr marL="0" marR="0" algn="ctr">
                        <a:lnSpc>
                          <a:spcPct val="115000"/>
                        </a:lnSpc>
                        <a:spcBef>
                          <a:spcPts val="0"/>
                        </a:spcBef>
                        <a:spcAft>
                          <a:spcPts val="0"/>
                        </a:spcAft>
                      </a:pPr>
                      <a:r>
                        <a:rPr lang="en-US" sz="1050">
                          <a:effectLst/>
                        </a:rPr>
                        <a:t>WB* Interior</a:t>
                      </a:r>
                      <a:endParaRPr lang="en-US" sz="1400">
                        <a:effectLst/>
                      </a:endParaRPr>
                    </a:p>
                    <a:p>
                      <a:pPr marL="0" marR="0" algn="ctr">
                        <a:lnSpc>
                          <a:spcPct val="115000"/>
                        </a:lnSpc>
                        <a:spcBef>
                          <a:spcPts val="0"/>
                        </a:spcBef>
                        <a:spcAft>
                          <a:spcPts val="0"/>
                        </a:spcAft>
                      </a:pPr>
                      <a:r>
                        <a:rPr lang="en-US" sz="1050">
                          <a:effectLst/>
                        </a:rPr>
                        <a:t>(West RAB)</a:t>
                      </a:r>
                      <a:endParaRPr lang="en-US" sz="1400">
                        <a:effectLst/>
                        <a:latin typeface="Times New Roman"/>
                        <a:ea typeface="宋体"/>
                        <a:cs typeface="Times New Roman"/>
                      </a:endParaRPr>
                    </a:p>
                  </a:txBody>
                  <a:tcPr marL="68580" marR="68580" marT="0" marB="0" anchor="ctr"/>
                </a:tc>
                <a:tc>
                  <a:txBody>
                    <a:bodyPr/>
                    <a:lstStyle/>
                    <a:p>
                      <a:pPr marL="0" marR="0" algn="ctr">
                        <a:lnSpc>
                          <a:spcPct val="115000"/>
                        </a:lnSpc>
                        <a:spcBef>
                          <a:spcPts val="0"/>
                        </a:spcBef>
                        <a:spcAft>
                          <a:spcPts val="0"/>
                        </a:spcAft>
                      </a:pPr>
                      <a:r>
                        <a:rPr lang="en-US" sz="1050">
                          <a:effectLst/>
                        </a:rPr>
                        <a:t>PC</a:t>
                      </a:r>
                      <a:endParaRPr lang="en-US" sz="1400">
                        <a:effectLst/>
                        <a:latin typeface="Times New Roman"/>
                        <a:ea typeface="宋体"/>
                        <a:cs typeface="Times New Roman"/>
                      </a:endParaRPr>
                    </a:p>
                  </a:txBody>
                  <a:tcPr marL="68580" marR="68580" marT="0" marB="0" anchor="ctr"/>
                </a:tc>
                <a:tc>
                  <a:txBody>
                    <a:bodyPr/>
                    <a:lstStyle/>
                    <a:p>
                      <a:pPr marL="0" marR="0" algn="ctr">
                        <a:lnSpc>
                          <a:spcPct val="115000"/>
                        </a:lnSpc>
                        <a:spcBef>
                          <a:spcPts val="0"/>
                        </a:spcBef>
                        <a:spcAft>
                          <a:spcPts val="0"/>
                        </a:spcAft>
                      </a:pPr>
                      <a:r>
                        <a:rPr lang="en-US" sz="1050" dirty="0">
                          <a:effectLst/>
                        </a:rPr>
                        <a:t>4.2</a:t>
                      </a:r>
                      <a:endParaRPr lang="en-US" sz="1400" dirty="0">
                        <a:effectLst/>
                        <a:latin typeface="Times New Roman"/>
                        <a:ea typeface="宋体"/>
                        <a:cs typeface="Times New Roman"/>
                      </a:endParaRPr>
                    </a:p>
                  </a:txBody>
                  <a:tcPr marL="68580" marR="68580" marT="0" marB="0" anchor="ctr"/>
                </a:tc>
                <a:tc>
                  <a:txBody>
                    <a:bodyPr/>
                    <a:lstStyle/>
                    <a:p>
                      <a:pPr marL="0" marR="0" algn="ctr">
                        <a:lnSpc>
                          <a:spcPct val="115000"/>
                        </a:lnSpc>
                        <a:spcBef>
                          <a:spcPts val="0"/>
                        </a:spcBef>
                        <a:spcAft>
                          <a:spcPts val="0"/>
                        </a:spcAft>
                      </a:pPr>
                      <a:r>
                        <a:rPr lang="en-US" sz="1050" dirty="0">
                          <a:effectLst/>
                        </a:rPr>
                        <a:t>4.22 (0.28)</a:t>
                      </a:r>
                      <a:endParaRPr lang="en-US" sz="1400" dirty="0">
                        <a:effectLst/>
                        <a:latin typeface="Times New Roman"/>
                        <a:ea typeface="宋体"/>
                        <a:cs typeface="Times New Roman"/>
                      </a:endParaRPr>
                    </a:p>
                  </a:txBody>
                  <a:tcPr marL="68580" marR="68580" marT="0" marB="0" anchor="ctr"/>
                </a:tc>
                <a:tc>
                  <a:txBody>
                    <a:bodyPr/>
                    <a:lstStyle/>
                    <a:p>
                      <a:pPr marL="0" marR="0" algn="ctr">
                        <a:lnSpc>
                          <a:spcPct val="115000"/>
                        </a:lnSpc>
                        <a:spcBef>
                          <a:spcPts val="0"/>
                        </a:spcBef>
                        <a:spcAft>
                          <a:spcPts val="0"/>
                        </a:spcAft>
                      </a:pPr>
                      <a:r>
                        <a:rPr lang="en-US" sz="1050">
                          <a:effectLst/>
                        </a:rPr>
                        <a:t>2.8</a:t>
                      </a:r>
                      <a:endParaRPr lang="en-US" sz="1400">
                        <a:effectLst/>
                        <a:latin typeface="Times New Roman"/>
                        <a:ea typeface="宋体"/>
                        <a:cs typeface="Times New Roman"/>
                      </a:endParaRPr>
                    </a:p>
                  </a:txBody>
                  <a:tcPr marL="68580" marR="68580" marT="0" marB="0" anchor="ctr"/>
                </a:tc>
                <a:tc>
                  <a:txBody>
                    <a:bodyPr/>
                    <a:lstStyle/>
                    <a:p>
                      <a:pPr marL="0" marR="0" algn="ctr">
                        <a:lnSpc>
                          <a:spcPct val="115000"/>
                        </a:lnSpc>
                        <a:spcBef>
                          <a:spcPts val="0"/>
                        </a:spcBef>
                        <a:spcAft>
                          <a:spcPts val="0"/>
                        </a:spcAft>
                      </a:pPr>
                      <a:r>
                        <a:rPr lang="en-US" sz="1050">
                          <a:effectLst/>
                        </a:rPr>
                        <a:t>2.82 (0.11)</a:t>
                      </a:r>
                      <a:endParaRPr lang="en-US" sz="1400">
                        <a:effectLst/>
                        <a:latin typeface="Times New Roman"/>
                        <a:ea typeface="宋体"/>
                        <a:cs typeface="Times New Roman"/>
                      </a:endParaRPr>
                    </a:p>
                  </a:txBody>
                  <a:tcPr marL="68580" marR="68580" marT="0" marB="0" anchor="ctr"/>
                </a:tc>
              </a:tr>
              <a:tr h="205702">
                <a:tc vMerge="1">
                  <a:txBody>
                    <a:bodyPr/>
                    <a:lstStyle/>
                    <a:p>
                      <a:endParaRPr lang="en-US"/>
                    </a:p>
                  </a:txBody>
                  <a:tcPr/>
                </a:tc>
                <a:tc>
                  <a:txBody>
                    <a:bodyPr/>
                    <a:lstStyle/>
                    <a:p>
                      <a:pPr marL="0" marR="0" algn="ctr">
                        <a:lnSpc>
                          <a:spcPct val="115000"/>
                        </a:lnSpc>
                        <a:spcBef>
                          <a:spcPts val="0"/>
                        </a:spcBef>
                        <a:spcAft>
                          <a:spcPts val="0"/>
                        </a:spcAft>
                      </a:pPr>
                      <a:r>
                        <a:rPr lang="en-US" sz="1050">
                          <a:effectLst/>
                        </a:rPr>
                        <a:t>HV</a:t>
                      </a:r>
                      <a:endParaRPr lang="en-US" sz="1400">
                        <a:effectLst/>
                        <a:latin typeface="Times New Roman"/>
                        <a:ea typeface="宋体"/>
                        <a:cs typeface="Times New Roman"/>
                      </a:endParaRPr>
                    </a:p>
                  </a:txBody>
                  <a:tcPr marL="68580" marR="68580" marT="0" marB="0" anchor="ctr"/>
                </a:tc>
                <a:tc>
                  <a:txBody>
                    <a:bodyPr/>
                    <a:lstStyle/>
                    <a:p>
                      <a:pPr marL="0" marR="0" algn="ctr">
                        <a:lnSpc>
                          <a:spcPct val="115000"/>
                        </a:lnSpc>
                        <a:spcBef>
                          <a:spcPts val="0"/>
                        </a:spcBef>
                        <a:spcAft>
                          <a:spcPts val="0"/>
                        </a:spcAft>
                      </a:pPr>
                      <a:r>
                        <a:rPr lang="en-US" sz="1050" dirty="0">
                          <a:effectLst/>
                        </a:rPr>
                        <a:t>5.2</a:t>
                      </a:r>
                      <a:endParaRPr lang="en-US" sz="1400" dirty="0">
                        <a:effectLst/>
                        <a:latin typeface="Times New Roman"/>
                        <a:ea typeface="宋体"/>
                        <a:cs typeface="Times New Roman"/>
                      </a:endParaRPr>
                    </a:p>
                  </a:txBody>
                  <a:tcPr marL="68580" marR="68580" marT="0" marB="0" anchor="ctr"/>
                </a:tc>
                <a:tc>
                  <a:txBody>
                    <a:bodyPr/>
                    <a:lstStyle/>
                    <a:p>
                      <a:pPr marL="0" marR="0" algn="ctr">
                        <a:lnSpc>
                          <a:spcPct val="115000"/>
                        </a:lnSpc>
                        <a:spcBef>
                          <a:spcPts val="0"/>
                        </a:spcBef>
                        <a:spcAft>
                          <a:spcPts val="0"/>
                        </a:spcAft>
                      </a:pPr>
                      <a:r>
                        <a:rPr lang="en-US" sz="1050" dirty="0">
                          <a:effectLst/>
                        </a:rPr>
                        <a:t>5.21 (0.51)</a:t>
                      </a:r>
                      <a:endParaRPr lang="en-US" sz="1400" dirty="0">
                        <a:effectLst/>
                        <a:latin typeface="Times New Roman"/>
                        <a:ea typeface="宋体"/>
                        <a:cs typeface="Times New Roman"/>
                      </a:endParaRPr>
                    </a:p>
                  </a:txBody>
                  <a:tcPr marL="68580" marR="68580" marT="0" marB="0" anchor="ctr"/>
                </a:tc>
                <a:tc>
                  <a:txBody>
                    <a:bodyPr/>
                    <a:lstStyle/>
                    <a:p>
                      <a:pPr marL="0" marR="0" algn="ctr">
                        <a:lnSpc>
                          <a:spcPct val="115000"/>
                        </a:lnSpc>
                        <a:spcBef>
                          <a:spcPts val="0"/>
                        </a:spcBef>
                        <a:spcAft>
                          <a:spcPts val="0"/>
                        </a:spcAft>
                      </a:pPr>
                      <a:r>
                        <a:rPr lang="en-US" sz="1050" dirty="0">
                          <a:effectLst/>
                        </a:rPr>
                        <a:t>3.8</a:t>
                      </a:r>
                      <a:endParaRPr lang="en-US" sz="1400" dirty="0">
                        <a:effectLst/>
                        <a:latin typeface="Times New Roman"/>
                        <a:ea typeface="宋体"/>
                        <a:cs typeface="Times New Roman"/>
                      </a:endParaRPr>
                    </a:p>
                  </a:txBody>
                  <a:tcPr marL="68580" marR="68580" marT="0" marB="0" anchor="ctr"/>
                </a:tc>
                <a:tc>
                  <a:txBody>
                    <a:bodyPr/>
                    <a:lstStyle/>
                    <a:p>
                      <a:pPr marL="0" marR="0" algn="ctr">
                        <a:lnSpc>
                          <a:spcPct val="115000"/>
                        </a:lnSpc>
                        <a:spcBef>
                          <a:spcPts val="0"/>
                        </a:spcBef>
                        <a:spcAft>
                          <a:spcPts val="0"/>
                        </a:spcAft>
                      </a:pPr>
                      <a:r>
                        <a:rPr lang="en-US" sz="1050">
                          <a:effectLst/>
                        </a:rPr>
                        <a:t>3.81 (0.13)</a:t>
                      </a:r>
                      <a:endParaRPr lang="en-US" sz="1400">
                        <a:effectLst/>
                        <a:latin typeface="Times New Roman"/>
                        <a:ea typeface="宋体"/>
                        <a:cs typeface="Times New Roman"/>
                      </a:endParaRPr>
                    </a:p>
                  </a:txBody>
                  <a:tcPr marL="68580" marR="68580" marT="0" marB="0" anchor="ctr"/>
                </a:tc>
              </a:tr>
              <a:tr h="192660">
                <a:tc rowSpan="2">
                  <a:txBody>
                    <a:bodyPr/>
                    <a:lstStyle/>
                    <a:p>
                      <a:pPr marL="0" marR="0" algn="ctr">
                        <a:lnSpc>
                          <a:spcPct val="115000"/>
                        </a:lnSpc>
                        <a:spcBef>
                          <a:spcPts val="0"/>
                        </a:spcBef>
                        <a:spcAft>
                          <a:spcPts val="0"/>
                        </a:spcAft>
                      </a:pPr>
                      <a:r>
                        <a:rPr lang="en-US" sz="1050">
                          <a:effectLst/>
                        </a:rPr>
                        <a:t>EB Interior</a:t>
                      </a:r>
                      <a:endParaRPr lang="en-US" sz="1400">
                        <a:effectLst/>
                      </a:endParaRPr>
                    </a:p>
                    <a:p>
                      <a:pPr marL="0" marR="0" algn="ctr">
                        <a:lnSpc>
                          <a:spcPct val="115000"/>
                        </a:lnSpc>
                        <a:spcBef>
                          <a:spcPts val="0"/>
                        </a:spcBef>
                        <a:spcAft>
                          <a:spcPts val="0"/>
                        </a:spcAft>
                      </a:pPr>
                      <a:r>
                        <a:rPr lang="en-US" sz="1050">
                          <a:effectLst/>
                        </a:rPr>
                        <a:t>(East RAB)</a:t>
                      </a:r>
                      <a:endParaRPr lang="en-US" sz="1400">
                        <a:effectLst/>
                        <a:latin typeface="Times New Roman"/>
                        <a:ea typeface="宋体"/>
                        <a:cs typeface="Times New Roman"/>
                      </a:endParaRPr>
                    </a:p>
                  </a:txBody>
                  <a:tcPr marL="68580" marR="68580" marT="0" marB="0" anchor="ctr"/>
                </a:tc>
                <a:tc>
                  <a:txBody>
                    <a:bodyPr/>
                    <a:lstStyle/>
                    <a:p>
                      <a:pPr marL="0" marR="0" algn="ctr">
                        <a:lnSpc>
                          <a:spcPct val="115000"/>
                        </a:lnSpc>
                        <a:spcBef>
                          <a:spcPts val="0"/>
                        </a:spcBef>
                        <a:spcAft>
                          <a:spcPts val="0"/>
                        </a:spcAft>
                      </a:pPr>
                      <a:r>
                        <a:rPr lang="en-US" sz="1050">
                          <a:effectLst/>
                        </a:rPr>
                        <a:t>PC</a:t>
                      </a:r>
                      <a:endParaRPr lang="en-US" sz="1400">
                        <a:effectLst/>
                        <a:latin typeface="Times New Roman"/>
                        <a:ea typeface="宋体"/>
                        <a:cs typeface="Times New Roman"/>
                      </a:endParaRPr>
                    </a:p>
                  </a:txBody>
                  <a:tcPr marL="68580" marR="68580" marT="0" marB="0" anchor="ctr"/>
                </a:tc>
                <a:tc>
                  <a:txBody>
                    <a:bodyPr/>
                    <a:lstStyle/>
                    <a:p>
                      <a:pPr marL="0" marR="0" algn="ctr">
                        <a:lnSpc>
                          <a:spcPct val="115000"/>
                        </a:lnSpc>
                        <a:spcBef>
                          <a:spcPts val="0"/>
                        </a:spcBef>
                        <a:spcAft>
                          <a:spcPts val="0"/>
                        </a:spcAft>
                      </a:pPr>
                      <a:r>
                        <a:rPr lang="en-US" sz="1050" dirty="0">
                          <a:effectLst/>
                        </a:rPr>
                        <a:t>4.2</a:t>
                      </a:r>
                      <a:endParaRPr lang="en-US" sz="1400" dirty="0">
                        <a:effectLst/>
                        <a:latin typeface="Times New Roman"/>
                        <a:ea typeface="宋体"/>
                        <a:cs typeface="Times New Roman"/>
                      </a:endParaRPr>
                    </a:p>
                  </a:txBody>
                  <a:tcPr marL="68580" marR="68580" marT="0" marB="0" anchor="ctr"/>
                </a:tc>
                <a:tc>
                  <a:txBody>
                    <a:bodyPr/>
                    <a:lstStyle/>
                    <a:p>
                      <a:pPr marL="0" marR="0" algn="ctr">
                        <a:lnSpc>
                          <a:spcPct val="115000"/>
                        </a:lnSpc>
                        <a:spcBef>
                          <a:spcPts val="0"/>
                        </a:spcBef>
                        <a:spcAft>
                          <a:spcPts val="0"/>
                        </a:spcAft>
                      </a:pPr>
                      <a:r>
                        <a:rPr lang="en-US" sz="1050" dirty="0">
                          <a:effectLst/>
                        </a:rPr>
                        <a:t>4.19 (0.32)</a:t>
                      </a:r>
                      <a:endParaRPr lang="en-US" sz="1400" dirty="0">
                        <a:effectLst/>
                        <a:latin typeface="Times New Roman"/>
                        <a:ea typeface="宋体"/>
                        <a:cs typeface="Times New Roman"/>
                      </a:endParaRPr>
                    </a:p>
                  </a:txBody>
                  <a:tcPr marL="68580" marR="68580" marT="0" marB="0" anchor="ctr"/>
                </a:tc>
                <a:tc>
                  <a:txBody>
                    <a:bodyPr/>
                    <a:lstStyle/>
                    <a:p>
                      <a:pPr marL="0" marR="0" algn="ctr">
                        <a:lnSpc>
                          <a:spcPct val="115000"/>
                        </a:lnSpc>
                        <a:spcBef>
                          <a:spcPts val="0"/>
                        </a:spcBef>
                        <a:spcAft>
                          <a:spcPts val="0"/>
                        </a:spcAft>
                      </a:pPr>
                      <a:r>
                        <a:rPr lang="en-US" sz="1050" dirty="0">
                          <a:effectLst/>
                        </a:rPr>
                        <a:t>2.8</a:t>
                      </a:r>
                      <a:endParaRPr lang="en-US" sz="1400" dirty="0">
                        <a:effectLst/>
                        <a:latin typeface="Times New Roman"/>
                        <a:ea typeface="宋体"/>
                        <a:cs typeface="Times New Roman"/>
                      </a:endParaRPr>
                    </a:p>
                  </a:txBody>
                  <a:tcPr marL="68580" marR="68580" marT="0" marB="0" anchor="ctr"/>
                </a:tc>
                <a:tc>
                  <a:txBody>
                    <a:bodyPr/>
                    <a:lstStyle/>
                    <a:p>
                      <a:pPr marL="0" marR="0" algn="ctr">
                        <a:lnSpc>
                          <a:spcPct val="115000"/>
                        </a:lnSpc>
                        <a:spcBef>
                          <a:spcPts val="0"/>
                        </a:spcBef>
                        <a:spcAft>
                          <a:spcPts val="0"/>
                        </a:spcAft>
                      </a:pPr>
                      <a:r>
                        <a:rPr lang="en-US" sz="1050">
                          <a:effectLst/>
                        </a:rPr>
                        <a:t>2.80 (0.06)</a:t>
                      </a:r>
                      <a:endParaRPr lang="en-US" sz="1400">
                        <a:effectLst/>
                        <a:latin typeface="Times New Roman"/>
                        <a:ea typeface="宋体"/>
                        <a:cs typeface="Times New Roman"/>
                      </a:endParaRPr>
                    </a:p>
                  </a:txBody>
                  <a:tcPr marL="68580" marR="68580" marT="0" marB="0" anchor="ctr"/>
                </a:tc>
              </a:tr>
              <a:tr h="205702">
                <a:tc vMerge="1">
                  <a:txBody>
                    <a:bodyPr/>
                    <a:lstStyle/>
                    <a:p>
                      <a:endParaRPr lang="en-US"/>
                    </a:p>
                  </a:txBody>
                  <a:tcPr/>
                </a:tc>
                <a:tc>
                  <a:txBody>
                    <a:bodyPr/>
                    <a:lstStyle/>
                    <a:p>
                      <a:pPr marL="0" marR="0" algn="ctr">
                        <a:lnSpc>
                          <a:spcPct val="115000"/>
                        </a:lnSpc>
                        <a:spcBef>
                          <a:spcPts val="0"/>
                        </a:spcBef>
                        <a:spcAft>
                          <a:spcPts val="0"/>
                        </a:spcAft>
                      </a:pPr>
                      <a:r>
                        <a:rPr lang="en-US" sz="1050">
                          <a:effectLst/>
                        </a:rPr>
                        <a:t>HV</a:t>
                      </a:r>
                      <a:endParaRPr lang="en-US" sz="1400">
                        <a:effectLst/>
                        <a:latin typeface="Times New Roman"/>
                        <a:ea typeface="宋体"/>
                        <a:cs typeface="Times New Roman"/>
                      </a:endParaRPr>
                    </a:p>
                  </a:txBody>
                  <a:tcPr marL="68580" marR="68580" marT="0" marB="0" anchor="ctr"/>
                </a:tc>
                <a:tc>
                  <a:txBody>
                    <a:bodyPr/>
                    <a:lstStyle/>
                    <a:p>
                      <a:pPr marL="0" marR="0" algn="ctr">
                        <a:lnSpc>
                          <a:spcPct val="115000"/>
                        </a:lnSpc>
                        <a:spcBef>
                          <a:spcPts val="0"/>
                        </a:spcBef>
                        <a:spcAft>
                          <a:spcPts val="0"/>
                        </a:spcAft>
                      </a:pPr>
                      <a:r>
                        <a:rPr lang="en-US" sz="1050">
                          <a:effectLst/>
                        </a:rPr>
                        <a:t>5.2</a:t>
                      </a:r>
                      <a:endParaRPr lang="en-US" sz="1400">
                        <a:effectLst/>
                        <a:latin typeface="Times New Roman"/>
                        <a:ea typeface="宋体"/>
                        <a:cs typeface="Times New Roman"/>
                      </a:endParaRPr>
                    </a:p>
                  </a:txBody>
                  <a:tcPr marL="68580" marR="68580" marT="0" marB="0" anchor="ctr"/>
                </a:tc>
                <a:tc>
                  <a:txBody>
                    <a:bodyPr/>
                    <a:lstStyle/>
                    <a:p>
                      <a:pPr marL="0" marR="0" algn="ctr">
                        <a:lnSpc>
                          <a:spcPct val="115000"/>
                        </a:lnSpc>
                        <a:spcBef>
                          <a:spcPts val="0"/>
                        </a:spcBef>
                        <a:spcAft>
                          <a:spcPts val="0"/>
                        </a:spcAft>
                      </a:pPr>
                      <a:r>
                        <a:rPr lang="en-US" sz="1050" dirty="0">
                          <a:effectLst/>
                        </a:rPr>
                        <a:t>5.23 (0.41)</a:t>
                      </a:r>
                      <a:endParaRPr lang="en-US" sz="1400" dirty="0">
                        <a:effectLst/>
                        <a:latin typeface="Times New Roman"/>
                        <a:ea typeface="宋体"/>
                        <a:cs typeface="Times New Roman"/>
                      </a:endParaRPr>
                    </a:p>
                  </a:txBody>
                  <a:tcPr marL="68580" marR="68580" marT="0" marB="0" anchor="ctr"/>
                </a:tc>
                <a:tc>
                  <a:txBody>
                    <a:bodyPr/>
                    <a:lstStyle/>
                    <a:p>
                      <a:pPr marL="0" marR="0" algn="ctr">
                        <a:lnSpc>
                          <a:spcPct val="115000"/>
                        </a:lnSpc>
                        <a:spcBef>
                          <a:spcPts val="0"/>
                        </a:spcBef>
                        <a:spcAft>
                          <a:spcPts val="0"/>
                        </a:spcAft>
                      </a:pPr>
                      <a:r>
                        <a:rPr lang="en-US" sz="1050" dirty="0">
                          <a:effectLst/>
                        </a:rPr>
                        <a:t>3.8</a:t>
                      </a:r>
                      <a:endParaRPr lang="en-US" sz="1400" dirty="0">
                        <a:effectLst/>
                        <a:latin typeface="Times New Roman"/>
                        <a:ea typeface="宋体"/>
                        <a:cs typeface="Times New Roman"/>
                      </a:endParaRPr>
                    </a:p>
                  </a:txBody>
                  <a:tcPr marL="68580" marR="68580" marT="0" marB="0" anchor="ctr"/>
                </a:tc>
                <a:tc>
                  <a:txBody>
                    <a:bodyPr/>
                    <a:lstStyle/>
                    <a:p>
                      <a:pPr marL="0" marR="0" algn="ctr">
                        <a:lnSpc>
                          <a:spcPct val="115000"/>
                        </a:lnSpc>
                        <a:spcBef>
                          <a:spcPts val="0"/>
                        </a:spcBef>
                        <a:spcAft>
                          <a:spcPts val="0"/>
                        </a:spcAft>
                      </a:pPr>
                      <a:r>
                        <a:rPr lang="en-US" sz="1050" dirty="0">
                          <a:effectLst/>
                        </a:rPr>
                        <a:t>3.82 (0.17)</a:t>
                      </a:r>
                      <a:endParaRPr lang="en-US" sz="1400" dirty="0">
                        <a:effectLst/>
                        <a:latin typeface="Times New Roman"/>
                        <a:ea typeface="宋体"/>
                        <a:cs typeface="Times New Roman"/>
                      </a:endParaRPr>
                    </a:p>
                  </a:txBody>
                  <a:tcPr marL="68580" marR="68580" marT="0" marB="0" anchor="ctr"/>
                </a:tc>
              </a:tr>
              <a:tr h="358563">
                <a:tc gridSpan="6">
                  <a:txBody>
                    <a:bodyPr/>
                    <a:lstStyle/>
                    <a:p>
                      <a:pPr marL="0" marR="0">
                        <a:lnSpc>
                          <a:spcPct val="115000"/>
                        </a:lnSpc>
                        <a:spcBef>
                          <a:spcPts val="0"/>
                        </a:spcBef>
                        <a:spcAft>
                          <a:spcPts val="0"/>
                        </a:spcAft>
                      </a:pPr>
                      <a:r>
                        <a:rPr lang="en-US" sz="1000" dirty="0">
                          <a:effectLst/>
                        </a:rPr>
                        <a:t>* WB, EB, NB, SB denote westbound, eastbound, northbound, and southbound, respectively; PC denotes passenger car; HV denotes heavy vehicle; () denotes standard deviation.</a:t>
                      </a:r>
                      <a:endParaRPr lang="en-US" sz="1400" dirty="0">
                        <a:effectLst/>
                        <a:latin typeface="Times New Roman"/>
                        <a:ea typeface="宋体"/>
                        <a:cs typeface="Times New Roman"/>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Tree>
    <p:extLst>
      <p:ext uri="{BB962C8B-B14F-4D97-AF65-F5344CB8AC3E}">
        <p14:creationId xmlns:p14="http://schemas.microsoft.com/office/powerpoint/2010/main" val="179087945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Content Placeholder 3"/>
          <p:cNvSpPr>
            <a:spLocks noGrp="1"/>
          </p:cNvSpPr>
          <p:nvPr>
            <p:ph sz="half" idx="1"/>
          </p:nvPr>
        </p:nvSpPr>
        <p:spPr>
          <a:xfrm>
            <a:off x="152400" y="762000"/>
            <a:ext cx="3200400" cy="5486400"/>
          </a:xfrm>
        </p:spPr>
        <p:txBody>
          <a:bodyPr/>
          <a:lstStyle/>
          <a:p>
            <a:pPr marL="109728" indent="0" eaLnBrk="1" hangingPunct="1">
              <a:buNone/>
              <a:defRPr/>
            </a:pPr>
            <a:r>
              <a:rPr lang="en-US" sz="2400" dirty="0" smtClean="0"/>
              <a:t>Research Product: </a:t>
            </a:r>
          </a:p>
          <a:p>
            <a:pPr marL="109728" indent="0" eaLnBrk="1" hangingPunct="1">
              <a:buNone/>
              <a:defRPr/>
            </a:pPr>
            <a:r>
              <a:rPr lang="en-US" sz="2400" dirty="0" smtClean="0"/>
              <a:t>Off-ramp Queue Length Look-up Chart for Single-Lane Roundabouts at Ramp Terminals </a:t>
            </a:r>
          </a:p>
          <a:p>
            <a:pPr marL="457200" lvl="1" indent="0" eaLnBrk="1" hangingPunct="1">
              <a:buFont typeface="Arial" charset="0"/>
              <a:buNone/>
              <a:defRPr/>
            </a:pPr>
            <a:endParaRPr lang="en-US" sz="1800" dirty="0"/>
          </a:p>
          <a:p>
            <a:pPr marL="914400" lvl="2" indent="0" eaLnBrk="1" hangingPunct="1">
              <a:buFont typeface="Courier New" pitchFamily="49" charset="0"/>
              <a:buNone/>
              <a:defRPr/>
            </a:pPr>
            <a:endParaRPr lang="en-US" sz="1400" dirty="0" smtClean="0"/>
          </a:p>
          <a:p>
            <a:pPr marL="0" indent="0" eaLnBrk="1" hangingPunct="1">
              <a:buFont typeface="Wingdings" pitchFamily="2" charset="2"/>
              <a:buNone/>
              <a:defRPr/>
            </a:pPr>
            <a:endParaRPr lang="en-US" dirty="0"/>
          </a:p>
        </p:txBody>
      </p:sp>
      <p:pic>
        <p:nvPicPr>
          <p:cNvPr id="5" name="Picture 2"/>
          <p:cNvPicPr>
            <a:picLocks noChangeAspect="1" noChangeArrowheads="1"/>
          </p:cNvPicPr>
          <p:nvPr/>
        </p:nvPicPr>
        <p:blipFill>
          <a:blip r:embed="rId3" cstate="print">
            <a:lum bright="-40000" contrast="40000"/>
            <a:extLst>
              <a:ext uri="{28A0092B-C50C-407E-A947-70E740481C1C}">
                <a14:useLocalDpi xmlns:a14="http://schemas.microsoft.com/office/drawing/2010/main" val="0"/>
              </a:ext>
            </a:extLst>
          </a:blip>
          <a:srcRect/>
          <a:stretch>
            <a:fillRect/>
          </a:stretch>
        </p:blipFill>
        <p:spPr bwMode="auto">
          <a:xfrm>
            <a:off x="3346554" y="728795"/>
            <a:ext cx="5638800" cy="6129205"/>
          </a:xfrm>
          <a:prstGeom prst="rect">
            <a:avLst/>
          </a:prstGeom>
          <a:solidFill>
            <a:schemeClr val="bg1"/>
          </a:solidFill>
          <a:ln>
            <a:noFill/>
          </a:ln>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Content Placeholder 3"/>
          <p:cNvSpPr>
            <a:spLocks noGrp="1"/>
          </p:cNvSpPr>
          <p:nvPr>
            <p:ph sz="half" idx="1"/>
          </p:nvPr>
        </p:nvSpPr>
        <p:spPr>
          <a:xfrm>
            <a:off x="152400" y="609600"/>
            <a:ext cx="8991600" cy="5486400"/>
          </a:xfrm>
        </p:spPr>
        <p:txBody>
          <a:bodyPr/>
          <a:lstStyle/>
          <a:p>
            <a:pPr marL="109728" indent="0">
              <a:buNone/>
              <a:defRPr/>
            </a:pPr>
            <a:r>
              <a:rPr lang="en-US" sz="2400" dirty="0"/>
              <a:t>Research Product: </a:t>
            </a:r>
          </a:p>
          <a:p>
            <a:pPr marL="109728" indent="0">
              <a:buNone/>
              <a:defRPr/>
            </a:pPr>
            <a:r>
              <a:rPr lang="en-US" sz="2400" dirty="0" smtClean="0"/>
              <a:t>Selection Table to Assist Decision Making in Choosing Between  Single-lane Roundabout or Signalized Interchanges</a:t>
            </a:r>
            <a:endParaRPr lang="en-US" sz="1800" dirty="0"/>
          </a:p>
          <a:p>
            <a:pPr marL="914400" lvl="2" indent="0" eaLnBrk="1" hangingPunct="1">
              <a:buFont typeface="Courier New" pitchFamily="49" charset="0"/>
              <a:buNone/>
              <a:defRPr/>
            </a:pPr>
            <a:endParaRPr lang="en-US" sz="1400" dirty="0" smtClean="0"/>
          </a:p>
          <a:p>
            <a:pPr marL="0" indent="0" eaLnBrk="1" hangingPunct="1">
              <a:buFont typeface="Wingdings" pitchFamily="2" charset="2"/>
              <a:buNone/>
              <a:defRPr/>
            </a:pPr>
            <a:endParaRPr lang="en-US" dirty="0"/>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981200"/>
            <a:ext cx="8077200" cy="4709768"/>
          </a:xfrm>
          <a:prstGeom prst="rect">
            <a:avLst/>
          </a:prstGeom>
          <a:solidFill>
            <a:schemeClr val="bg1"/>
          </a:solidFill>
          <a:ln>
            <a:noFill/>
          </a:ln>
          <a:effec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78C5CA0-D17F-48A6-8689-A2A96E4F3F76}" type="slidenum">
              <a:rPr lang="en-US" smtClean="0">
                <a:solidFill>
                  <a:prstClr val="black"/>
                </a:solidFill>
              </a:rPr>
              <a:pPr/>
              <a:t>48</a:t>
            </a:fld>
            <a:endParaRPr lang="en-US" dirty="0">
              <a:solidFill>
                <a:prstClr val="black"/>
              </a:solidFill>
            </a:endParaRPr>
          </a:p>
        </p:txBody>
      </p:sp>
      <p:sp>
        <p:nvSpPr>
          <p:cNvPr id="18" name="Rectangle 17"/>
          <p:cNvSpPr/>
          <p:nvPr/>
        </p:nvSpPr>
        <p:spPr>
          <a:xfrm>
            <a:off x="533400" y="2290227"/>
            <a:ext cx="8153400" cy="2862322"/>
          </a:xfrm>
          <a:prstGeom prst="rect">
            <a:avLst/>
          </a:prstGeom>
        </p:spPr>
        <p:txBody>
          <a:bodyPr wrap="square">
            <a:spAutoFit/>
          </a:bodyPr>
          <a:lstStyle/>
          <a:p>
            <a:pPr algn="ctr"/>
            <a:r>
              <a:rPr lang="en-US" sz="3600" b="1" cap="small" dirty="0" smtClean="0"/>
              <a:t>Case </a:t>
            </a:r>
            <a:r>
              <a:rPr lang="en-US" sz="3600" b="1" cap="small" dirty="0" smtClean="0"/>
              <a:t>Study for Simulatio</a:t>
            </a:r>
            <a:r>
              <a:rPr lang="en-US" sz="3600" b="1" cap="small" dirty="0" smtClean="0"/>
              <a:t>n Model Customization</a:t>
            </a:r>
            <a:r>
              <a:rPr lang="en-US" sz="3600" b="1" cap="small" dirty="0" smtClean="0"/>
              <a:t>: </a:t>
            </a:r>
            <a:r>
              <a:rPr lang="en-US" sz="3600" b="1" cap="small" dirty="0" smtClean="0">
                <a:solidFill>
                  <a:srgbClr val="C00000"/>
                </a:solidFill>
              </a:rPr>
              <a:t>Microsimulation Modeling</a:t>
            </a:r>
          </a:p>
          <a:p>
            <a:pPr algn="ctr"/>
            <a:r>
              <a:rPr lang="en-US" sz="3600" b="1" cap="small" dirty="0" smtClean="0">
                <a:solidFill>
                  <a:srgbClr val="C00000"/>
                </a:solidFill>
              </a:rPr>
              <a:t>of</a:t>
            </a:r>
            <a:endParaRPr lang="en-US" sz="3600" b="1" cap="small" dirty="0">
              <a:solidFill>
                <a:srgbClr val="C00000"/>
              </a:solidFill>
            </a:endParaRPr>
          </a:p>
          <a:p>
            <a:pPr algn="ctr"/>
            <a:r>
              <a:rPr lang="en-US" sz="3600" b="1" cap="small" dirty="0" smtClean="0"/>
              <a:t>  </a:t>
            </a:r>
            <a:r>
              <a:rPr lang="en-US" sz="3600" b="1" cap="small" dirty="0" smtClean="0">
                <a:solidFill>
                  <a:srgbClr val="C00000"/>
                </a:solidFill>
              </a:rPr>
              <a:t>Next-Generation Intersection</a:t>
            </a:r>
            <a:endParaRPr lang="en-US" sz="3600" b="1" cap="small" dirty="0">
              <a:solidFill>
                <a:srgbClr val="C00000"/>
              </a:solidFill>
            </a:endParaRPr>
          </a:p>
        </p:txBody>
      </p:sp>
    </p:spTree>
    <p:extLst>
      <p:ext uri="{BB962C8B-B14F-4D97-AF65-F5344CB8AC3E}">
        <p14:creationId xmlns:p14="http://schemas.microsoft.com/office/powerpoint/2010/main" val="2310250464"/>
      </p:ext>
    </p:extLst>
  </p:cSld>
  <p:clrMapOvr>
    <a:masterClrMapping/>
  </p:clrMapOvr>
  <mc:AlternateContent xmlns:mc="http://schemas.openxmlformats.org/markup-compatibility/2006" xmlns:p14="http://schemas.microsoft.com/office/powerpoint/2010/main">
    <mc:Choice Requires="p14">
      <p:transition spd="slow" p14:dur="2000" advTm="94819"/>
    </mc:Choice>
    <mc:Fallback xmlns="">
      <p:transition spd="slow" advTm="94819"/>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8382000" cy="1069848"/>
          </a:xfrm>
        </p:spPr>
        <p:txBody>
          <a:bodyPr/>
          <a:lstStyle/>
          <a:p>
            <a:r>
              <a:rPr lang="en-US" dirty="0" smtClean="0"/>
              <a:t>Communications Revolution</a:t>
            </a:r>
            <a:endParaRPr lang="en-US" dirty="0"/>
          </a:p>
        </p:txBody>
      </p:sp>
      <p:pic>
        <p:nvPicPr>
          <p:cNvPr id="77826" name="Picture 2" descr="http://bloximages.chicago2.vip.townnews.com/nwitimes.com/content/tncms/assets/v3/editorial/e/ec/eeca140b-1ea0-565e-aa70-a4d9c0f45717/4e2b659041516.preview-620.jpg"/>
          <p:cNvPicPr>
            <a:picLocks noChangeAspect="1" noChangeArrowheads="1"/>
          </p:cNvPicPr>
          <p:nvPr/>
        </p:nvPicPr>
        <p:blipFill>
          <a:blip r:embed="rId2" cstate="print"/>
          <a:srcRect/>
          <a:stretch>
            <a:fillRect/>
          </a:stretch>
        </p:blipFill>
        <p:spPr bwMode="auto">
          <a:xfrm>
            <a:off x="457200" y="1524000"/>
            <a:ext cx="3505199" cy="2312300"/>
          </a:xfrm>
          <a:prstGeom prst="rect">
            <a:avLst/>
          </a:prstGeom>
          <a:noFill/>
        </p:spPr>
      </p:pic>
      <p:pic>
        <p:nvPicPr>
          <p:cNvPr id="77828" name="Picture 4" descr="http://buildipedia.com/media/k2/items/cache/6ac120fd0b4b143822d7f317faca5711_XL.jpg"/>
          <p:cNvPicPr>
            <a:picLocks noChangeAspect="1" noChangeArrowheads="1"/>
          </p:cNvPicPr>
          <p:nvPr/>
        </p:nvPicPr>
        <p:blipFill>
          <a:blip r:embed="rId3" cstate="print"/>
          <a:srcRect/>
          <a:stretch>
            <a:fillRect/>
          </a:stretch>
        </p:blipFill>
        <p:spPr bwMode="auto">
          <a:xfrm>
            <a:off x="4724400" y="1905001"/>
            <a:ext cx="3733800" cy="2133600"/>
          </a:xfrm>
          <a:prstGeom prst="rect">
            <a:avLst/>
          </a:prstGeom>
          <a:noFill/>
        </p:spPr>
      </p:pic>
      <p:sp>
        <p:nvSpPr>
          <p:cNvPr id="11" name="Down Arrow 10"/>
          <p:cNvSpPr/>
          <p:nvPr/>
        </p:nvSpPr>
        <p:spPr>
          <a:xfrm rot="16200000">
            <a:off x="4000500" y="2552700"/>
            <a:ext cx="685800"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4572000" y="1524000"/>
            <a:ext cx="4139275" cy="369332"/>
          </a:xfrm>
          <a:prstGeom prst="rect">
            <a:avLst/>
          </a:prstGeom>
          <a:noFill/>
        </p:spPr>
        <p:txBody>
          <a:bodyPr wrap="none" rtlCol="0">
            <a:spAutoFit/>
          </a:bodyPr>
          <a:lstStyle/>
          <a:p>
            <a:r>
              <a:rPr lang="en-US" dirty="0" smtClean="0">
                <a:solidFill>
                  <a:schemeClr val="accent2"/>
                </a:solidFill>
              </a:rPr>
              <a:t>Vehicle-Vehicle Communication (V2V)</a:t>
            </a:r>
            <a:endParaRPr lang="en-US" dirty="0">
              <a:solidFill>
                <a:schemeClr val="accent2"/>
              </a:solidFill>
            </a:endParaRPr>
          </a:p>
        </p:txBody>
      </p:sp>
      <p:pic>
        <p:nvPicPr>
          <p:cNvPr id="77834" name="Picture 10" descr="http://www.car-to-car.org/uploads/pics/GLOSA_top_web.jpg"/>
          <p:cNvPicPr>
            <a:picLocks noChangeAspect="1" noChangeArrowheads="1"/>
          </p:cNvPicPr>
          <p:nvPr/>
        </p:nvPicPr>
        <p:blipFill>
          <a:blip r:embed="rId4" cstate="print"/>
          <a:srcRect/>
          <a:stretch>
            <a:fillRect/>
          </a:stretch>
        </p:blipFill>
        <p:spPr bwMode="auto">
          <a:xfrm>
            <a:off x="381000" y="4563036"/>
            <a:ext cx="3733800" cy="2218764"/>
          </a:xfrm>
          <a:prstGeom prst="rect">
            <a:avLst/>
          </a:prstGeom>
          <a:noFill/>
        </p:spPr>
      </p:pic>
      <p:sp>
        <p:nvSpPr>
          <p:cNvPr id="17" name="TextBox 16"/>
          <p:cNvSpPr txBox="1"/>
          <p:nvPr/>
        </p:nvSpPr>
        <p:spPr>
          <a:xfrm>
            <a:off x="0" y="4191000"/>
            <a:ext cx="4759636" cy="369332"/>
          </a:xfrm>
          <a:prstGeom prst="rect">
            <a:avLst/>
          </a:prstGeom>
          <a:noFill/>
        </p:spPr>
        <p:txBody>
          <a:bodyPr wrap="none" rtlCol="0">
            <a:spAutoFit/>
          </a:bodyPr>
          <a:lstStyle/>
          <a:p>
            <a:r>
              <a:rPr lang="en-US" dirty="0" smtClean="0">
                <a:solidFill>
                  <a:schemeClr val="accent2"/>
                </a:solidFill>
              </a:rPr>
              <a:t>Vehicle-Infrastructure Communication (V2I)</a:t>
            </a:r>
            <a:endParaRPr lang="en-US" dirty="0">
              <a:solidFill>
                <a:schemeClr val="accent2"/>
              </a:solidFill>
            </a:endParaRPr>
          </a:p>
        </p:txBody>
      </p:sp>
      <p:sp>
        <p:nvSpPr>
          <p:cNvPr id="18" name="Down Arrow 17"/>
          <p:cNvSpPr/>
          <p:nvPr/>
        </p:nvSpPr>
        <p:spPr>
          <a:xfrm>
            <a:off x="1905000" y="3886200"/>
            <a:ext cx="685800" cy="3767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rot="18823744">
            <a:off x="4555119" y="4749205"/>
            <a:ext cx="685800"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781908" y="4191000"/>
            <a:ext cx="4362092" cy="369332"/>
          </a:xfrm>
          <a:prstGeom prst="rect">
            <a:avLst/>
          </a:prstGeom>
          <a:noFill/>
        </p:spPr>
        <p:txBody>
          <a:bodyPr wrap="none" rtlCol="0">
            <a:spAutoFit/>
          </a:bodyPr>
          <a:lstStyle/>
          <a:p>
            <a:r>
              <a:rPr lang="en-US" dirty="0" smtClean="0">
                <a:solidFill>
                  <a:schemeClr val="accent2"/>
                </a:solidFill>
              </a:rPr>
              <a:t>V2I plus V2V – V2X:</a:t>
            </a:r>
            <a:r>
              <a:rPr lang="zh-CN" altLang="en-US" dirty="0" smtClean="0">
                <a:solidFill>
                  <a:schemeClr val="accent2"/>
                </a:solidFill>
              </a:rPr>
              <a:t> </a:t>
            </a:r>
            <a:r>
              <a:rPr lang="en-US" altLang="zh-CN" dirty="0" smtClean="0">
                <a:solidFill>
                  <a:schemeClr val="accent2"/>
                </a:solidFill>
              </a:rPr>
              <a:t>Connected Vehicles</a:t>
            </a:r>
            <a:endParaRPr lang="en-US" dirty="0">
              <a:solidFill>
                <a:schemeClr val="accent2"/>
              </a:solidFill>
            </a:endParaRPr>
          </a:p>
        </p:txBody>
      </p:sp>
      <p:pic>
        <p:nvPicPr>
          <p:cNvPr id="5124" name="Picture 4" descr="http://www.overdriveonline.com/files/2014/02/Connected-Vehicle-Concept-v6.png"/>
          <p:cNvPicPr>
            <a:picLocks noChangeAspect="1" noChangeArrowheads="1"/>
          </p:cNvPicPr>
          <p:nvPr/>
        </p:nvPicPr>
        <p:blipFill>
          <a:blip r:embed="rId5" cstate="print"/>
          <a:srcRect/>
          <a:stretch>
            <a:fillRect/>
          </a:stretch>
        </p:blipFill>
        <p:spPr bwMode="auto">
          <a:xfrm>
            <a:off x="5410200" y="4572000"/>
            <a:ext cx="3048000" cy="2068286"/>
          </a:xfrm>
          <a:prstGeom prst="rect">
            <a:avLst/>
          </a:prstGeom>
          <a:noFill/>
        </p:spPr>
      </p:pic>
    </p:spTree>
    <p:extLst>
      <p:ext uri="{BB962C8B-B14F-4D97-AF65-F5344CB8AC3E}">
        <p14:creationId xmlns:p14="http://schemas.microsoft.com/office/powerpoint/2010/main" val="39991111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28" name="Rectangle 3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68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8860" name="Rectangle 1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192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601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602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602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7045"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26980" name="AutoShape 4" descr="data:image/jpeg;base64,/9j/4AAQSkZJRgABAQAAAQABAAD/2wCEAAkGBxQTEhUUExQWFRQVFhQVFhQXFxQVFRUUFxQWFhQVFBQYHCggGBolHBQUITEhJSkrLi4uFx8zODMsNygtLisBCgoKDg0OGxAQGywkICQsLCwsLCwsLCwsLCwsLCwsLCwsLCwsLCwsLCwsNiwsLCwsLCwsNywsLCw3LDIrNzcrN//AABEIAMIBAwMBIgACEQEDEQH/xAAcAAACAgMBAQAAAAAAAAAAAAAEBQMGAAIHAQj/xABMEAABAwIDBAUGCQoEBQUAAAABAAIDBBEFITEGEkFRE2FxgZEiobGzwdEHFCMyQoOT0vAVJDRSU1RicpKyM3OiwhaClKPxJURjdOH/xAAaAQADAQEBAQAAAAAAAAAAAAABAgMABAUG/8QAKREAAgICAgIBAwMFAAAAAAAAAAECESExAxIEQVEFEyIyQmEUFWJxkf/aAAwDAQACEQMRAD8AeVOydZJPK51fNGx0sjmtjkmJDC9xa0eUALCwsE5w3ZZsdi+prJSOMlTPb+lrgPFPZPnO/md6SsDknUADXzOYCGucA1v6zuJ7UjbUzbw+VeNNXv8AemuMuydyyslrDcgakE5nTmdUk9jx0Fw1cmfyj9f1ne9GQ1Dzby3f1O96WwNyR8Rtw01PsVYaEkGtqXAfOce8qfDpnF0ly45DUnzIFpujMN1dbktIyDIt42zOnMqVoOpJ8SvIFNu5JgEG+b/S10RhcbjrQJ7cwjS7IHvQGJQvHL0LV6xiMO61E4nPMqQNzUT1jA0sjuZ8SltTM8aOd/UUxmQNQ3JEQoW3+IzMiBZNK3ygLtke3mOBVMo8XqbEmrqD2zy/eVu+EllqUnkWns8oD2rmuH00rxvDRJONhHztpakC3xmft6WT07yDqdoau2VVUfbS/eULqWw8pevob6JXB7Mew7SVdjepqPtpfvIeTaatdkKmoy4iaUf7kBVAh1kdTbrW9qWw0QnH6397qf8AqJvvLIdpasHOrqT9fN95QSEXKClyKIUx3UY/Vu+bV1I+vmH+5BjaGtB/TKr/AKif7yEEvJQb+eaMQyLa3a6qdFY1E9+YlkB8boWHaOrBH51UHtmlP+5LoW3C33ReyXQrdlmj2jqHf+5n+1k+8isPxupLgDUTkE8ZZPekNCwXAKssbGsF+IUJOhmjquykrzSxlznOJ37lziSflHWuT1LFHsbUb1HEee/5pHheKy0YOqHeU7+Y+lQPm08VBV1IEjhf6TvSUHNVXNu5dAhvib7gDmfG3BLujd861rC3sReKPN2NB43tzOgW3RENsdTawy55kqMtlFo0pWfjkjWNJ0/HWoGN5aI2kCohGYRbye8o3DNXdQzQsnzkXhrflHciFmb2FQFSud+AooB+PapYnG7hbsTGIrW7yEU4gi/nUDhwtmeKljzb1IMJPFovXLyN1165Yxq0ISd9yUYgZNSsYgI1QlS6yYyCwSyp0KyFZRvhGj3qSW3K/gQfYue4PUuEQs0ZZDrXStrm3gmHNh9C55g4JAaLW4IuSjsFNgLZd9xvlbgihOA02TTEcI3WXAztmqrHLbI3SSlatGonpYRI83UdbSGN2RyTHDKIucCMiEZjMIDbki6i5DxZUZW5qCUoydyDkanQDGFSmNaRR3CMpo+C1hGtHCCy/UlkrfK709iHyfcl9LFd9u1JYWrPaZ9nBWKGXeKq1RJuyjknW67JzVOaBI7HsOLUUX1nrXrxQfB9ITQQk63l9dIsVUsAK/jGJkTyjlJIPBxUeHYjvysbfVw95Va2hqCamoF9J5vWOROw7S6sZfPdD3f6be1XvApfq8/KNHG3psppbi/C9gBxsNcvBDk3lJPD2Kad5JBOWvsUvZX0TQBGQlCU/NFRnI9hVRD0Z5o7DW+UexAxFMMOy11WYEFxdS9Nhcn8ZLWEreZt8r261gmkhyuDlop4BdqgDLNIC3hf5NusrBCIxbJbKOIZLZzbrGPHnIoQNRblA4WWMC1hyHals6PnN0DM5YBWtpWXheObHDzLm+yUDjnrZdPxUXa4dRVKw8NgsNFy+ZJqFIaGyPaKt3G2KptBEZZMgr1itG2pFh/4UOGbP9BcnNcnFzdYNexpZZCaTom3alOLU8rxctsFc6YMJz0Uu1TAYfIA0QhzMziqZx2pbY2UJCOr2XJvqtYIQdV6F4JWR04RtNHmvOiFlNCbJWxkGudYWCLw+huS7kELuJvhz7ROPaleikMsq9ay8p6k2o6ggAeKUtdvSOPWm+HUhcCtLWSL2dg2CP5jD9b66RerzYKMihhB1Bl9dIsVFVDZOVbRfpdR/nzescn3wbsvPI/9WK3e5w+6q/tBJarqf/sTescnWwuItjdLvWBeGAdYu4H0puwGi5xA3cefPr4qZzrkdTR6SoBI1tt4XBGQHGw4+KmYPKORGQGfZcpbyP6CokYPmoZiJvkrCGRhF4cbu7/YUGHImkOd9M7osCD2KOqrGRNdI82awFzjyAFysc4km2ioPwsYmY4mwA2Mp3nf5bdB3n+1YKKDtftpPVykh7o4gTuRtJblwLrauTfYP4RJIHiGqeXwusA9xLnRHgd45lnPkqBUHPJQMzKDYbPq1k5IuDcHMEaEdS96Qrm3wWbSFzPikrruZ/guJ+c3Ux35jUdVxwXRQSsA1rcRMbd61xex6kvO0IP0R4oyuj3o3t5tPjwVHEg5L0fD4OPli7WUeb5vkcnFJdXhloOMNPDzod9cDw84SDfHWs3wuv8AoOP4OP8AuHKMqobwNuKp+IbNzuddpZbtN/Qn++Oa9EnWpT+mcU92MvqXIgSgwURNBc5xdx3ACB4m57k9GBF7A9jw8EZZbpPV2pcJf4k72Ynzczn5Q7dHexcXkfSeLjg5ROvxvPlyT6yKrVRhgOWfLkUoqqmVzd0NvfjdWbbql3ZGvbo8Z/zD3hJhUBrRkvnOSPSVM9PsVOLZ9wcXSWz4LafBmjMDJMsRrHuNrAAomNo3LHWyp3fyKip19OAclGyNM5qAtdfVatiA1yV1LAUyBgNtE3povkD3qHDmbzrW42T2alDYyAjJluJZKNTUhuSEzoagtNrKfDoxvEdZRtTTg2CSU85I9Tp2w7r0UR/zPWvXik2JZaiiH+Z616xdEaoJyHHIi6rqSOFRP61yVuk3dFYcRiJqqkNz+XnP/dck0dLeQjhdSfJko4rBbKbauMOYZL/4bW2zsHAAE5DqurB/xrS7o3iHEcg66oFTRZ8LJYIBvEW04hNHkWwuDOnN28p75M77FRy/CHENIi7PgAMu9c4qImtbk437UL0xHWqLlJUdJf8ACKPowHtJaPYU8wHaUSt3jZtybN3gSfMOvwXGm1Q4hWf4P3NlqQNd1peByIsB5ynjOwNHbYn3v3LiHwnYh0tdML3Ee7GOrdAv/qLl2qkOZ7l837QTF9VUOP0ppT4yOVQehVO7NS0Md0PKmtBFkggNjPD7tc1zSQ4EEEagjQrs2CYwZomuPztHD+Ia+Oq5Jh8VyFdMBn3CRwcL94//ABM1gVMvAqlz84nna3F3LrtbzKyNrMwudfGr3PWfSvT+lRUpSTPL+rScYxaLB+Ux+ry7tL+3xWsuIZggZcrFIhUrPjK9l8EWeKvIkvS/4OfyhYZ314DO2fUerwXn5TH8WY0I0P8ASlIqV6KlI/H/AMmOvK+Yoa/lEcOvXXha+XarLsnVxOde5Ds2gZWJtnfqVH+Mpns9VfLs7T6FHn8d/alcnov4/lJ8sailkvuO4eKhrWBwB3iQSL8DwVdn2Kl+jIw9R3h7E8bWAOZfn/tKYtrm818pPhhN2z6coE+BWBBFnNOY60A3dBtxVi2ort2bLRzAe+5HsCoVRiO7KSdF58uL83EZywOMVp7C6rNeeIRWJY+HNsEqjqN4WVYxaEWyw7OSjcN9fSi/jBc4g6FC4BBdpyUr4yXZKh0qXWmKnHo5OoprC7fK0qqIOF+KXMdJGbgXHFTf5E5xzaOybHn80i+s9a9YhdhJS6hhPPpfXPXq6ksCHODWCKtqi/Qzz+tcgquW7y9uhRG18V6ibd/bSk/1lQx2EOeq4pNbL+sAoq3ONluywNjqVJQUtwUG1ji834I7GXwL8RhcXZaIORrhkU7AO9mFBU0pJVoyrZztZFkGeSs/wWutXOH/AMT/AO5irlPTEPIVy+D+h3KxruJjePQfYqxaTA1g7HQDVfP20+HFkj3cC9/jvFfQtLlc/jVc/wBq8CEhmZbMucWnkSd5vpXQBHGN27h2p7SR8hZLjTlsm6RYgkEciNVYMPp7p0hGxlhEHFOx5ILuQuocOp8tEZj0fQ0crzbeDfC+WXXe3nRejRQKMTHNUOlq7sab5kA+KimxnyXZ/RPoSOGssAOQsunwuX7cmzl8zh+7FIs3xtbCqVbFcthXL015qPNfgssnxpe/GlWxXda3Fd1p/wCsiK/BZYhVdaabP1PyzTyDj5iqWK7rTbAa6xc6+jfSQPek5vLT45f6G4fDa5Iv+S+Y1jQjY11/pDz5e1BR7WN/WVN2nxHpIw0HiPx5iq41p5r54986jUV/T3eDoQ3zAn+5KJqME3KM2fpd2lYDqbuPa439FltVURAvzXnTmnNjUVisw/U3UdLDui6PxCJ4Nr3BWszPIsrXgT2XDZiLeYOxGzUu67RJtl8S3Ggdyf1k9xeykdTX45EssJL8lo+zTZya0MG+N46hVPaeoeHWGXWjFAX4qzsOx278Titp8p6x69QnweNP5Pg7JPWvWLqWiVnNcTlJq6oH9tMB9o5J6iYtIBTjaKoa2qnbx6aXt/xHJXUtBGeq4v3D5oKp5tzPmhYp/lCeaEkJvmcgpKMgo9ayPWbQxrG2bvBAwvOpRM9RfyTwRVFQb4vyS6WSb2CUUFt5xCe7GkmqaTyeLf8AKVHBGACHKbApQK2EDQ74P2bim4pXJGlXWjrFDx7kNjNLd4dzFu8aeI9Cnpj7FNUN3gWnjx5HgQvSZJHJ9tNmyJmTMGTyGuHJ/A9/pCY4ZgQaBv5nkr/FTNcCJBpqOsWNx3ZjtQtbHAB5BN1kzV7E8FO1oyACq/wmVO7SBnGR7R3N8o+geKt5C5r8Is5lnbGNIm2/53ZnzbqL0A59UMy11UHQj9ZM5qS+XJQGkI4Jop0LJoD6H+ILzoTzHiiOiHUvDGPxdPbFB+jKzcKm3VnRrWzUiGxTCC7Yb8XvA7mN97x4IUsRV7sYOQJ73G/ot4JZSwMlkgmJc23PmAerjommGw7jBv2JyPAixAIt3FI31Dt9waL2AHhmfPdMjW3jjZbymAh3ed5vmNlGeUUTotmH4oGixOSh2jx02AYcxxVZFQp2kOXJ9lKVgsn/ACs5+osU1gpy5tzySY0lnBPHzlseSM/4MQYfUFkgHC66Zh8LZI765LmGGwlzrnmui4A+zbcEkqOnjleGGMhEYtwVX2xgbYEaqx4m7LIqq49Ccrm9kbo03eDpGwX6BD2SetesUWwD70EPbL66RYuhaInKMep3vrqh1vJE8wv9Y5a4pHuNHNMsZr9yoqWWz+MTEdnSOKR4rWb9+rRcrTcyjSSwyEN3m3U1H2ISllsw80ThVQHkjlknaCqZNDCXuNk7w+MsFiclPQUzGsvxWVNM7c3goS3kVqwGtlu6wUezdQRX04/icD3scFIIMrr3AKQiridyeL+hU4muyFlFuJ2WkPoHsRr25oCnPLkPYj3OXosmjSaL6Q5WcOberrGfcSq7O3deRrkCMsuOd+PBW2J+SqO1mIR05G9m5192MakcSOQ7VksmbAcXxBsETpH8NB+s46ALklZily57hcklxN9SSrFtRWuqDm4Na3Rlic+ZPEqi19t4tJyHDmSMjfvTV8i38Az8Qfc5658Fn5Qfxse5CPa78WWzYSeICp2QnVm5qzwACHmlJ1K8mYRxv2BbU1PvEC+vUUrkFRNTG/gCimTi2eR5Ky0dBUBnk07nNcMrtLgcrAtLc+4qt4lSmKQscxwec90gtOfURdJY9Hm+HENbfPXs4oyTIXtovcMoyxu87Jztb8ByUWISkn+Hh19anKVsKVCsneldnu3vy48EYyPNx18hhv5vch5mg7uX0hc8+pN8MbvtmbbPo7tt/DwWbwYEYpqeTdN1Cw5LR90phm6uvorRh9M18Yvx1VCgfZ1yrNhmLfNaDxzUuSFmLXFhwY24RtJU7jFHA+7RdSTNFlz9S3FdkEdW57tVHiTC4ElQdNu3UlRU3YmejU4vJffg/b+YQ9s3r5F4pdhG/mMPbL656xdC0Ts5NtJEXVdQ4cJ5h/3XJViEYTXHZwyoqufxifL61yRuqL5lSp3Y+yCM2TPAYhdxQDfKAATXC4CwE8CjN4GirYXTVJubnIHRWKPEm9HYqt0dNvOtw1TGqpCBlouadNi6JiQ7TRE4L5Ezb53cAPFA4e3mmlM3y2Hk9v8AcEvF+oo8xs6TA/TnYIyTgllM4akgADO+gF1I/Ew4jcGVvnOyB/lHFevRyohx/GhTtAHlSOvuN9pHJUTEKOpqDvOAaTrJK4Ny6gc7dg4K21AObnvazeyO78825nWyGY2PMiN0nMuybx18SqwWCc2VePZiM5Ple88WxMJudPnO9y53tNRiOskj3SAMwHW3h5Fxc88l13ENqGRggzwxfwxjpZB3NvbiuTbV1TZqvpWOc9rgPKeN1xsC0kjhpdaWjRKwZTz9C2ZIb5ZoiLDifKed1tzbi51uIHJEtc1mTG269XHtKnY9EMVO7V3k+lEtfb5uXXxQ75hxK1EwOhCVsIwa5u5q4SXuHBzhlyI9t08oKkvo5g4lxa+Mgk3NjlqeGSqwcn+yw33PhJA6RoAubC4c0jM96VrAfQsfQue8bvNNqjByG3twVm/JIgduuFiLHPXmtcQmFrLjnKVmObV9Pugm2hR2H18EJLn7z3EZNaQG7rhnvHnpkiccozuONsrXKSw4ZJIGlrSbgHIXJHYMzqunjl2jYUhtNHBKwvp95pbm6N3lEji4HkEA4XW4gMIINw5wLd35psRY7w5ZLenhJCMmZoHEYTKgaL5IV8Buiqd243tSPI0UWmhxLgToiq3EBbJUgV2acUj7gX4qcopFIPI0gl37KXEjugLShYGlaYnEXu6lJyH5VaOqbCH8xh+s9a9Ytdgm2oYfrfXPWLpWiDOMY7Sk1lYeHxio9a5LHsswFXfF4B01SSMjUT+tckeIUANt1R+6u1FKVCqCO9k8gmaGFvFaspWhpJyISGOp+UPag/zN+ksHx7ctkiPj7iBlqhaOMSOHUjaoBpA4ehSlsMw2nIFii21AD225j0pRUPsRY9yZUTRvNJ5g910sVk37S51hJs0C5yIbw7XKahju7jI7Q2+a3qvp3LZ9P0jyL2aPnkZF7uLAeAHH8WdwxhoAaA0DQBexdLBy1bAcSwt72Ho9xklsjug91zp22XPsXifu2mc8uBsQSbA9hyC6xGeaqfwg0V2dK1udwH/7Xea3gtGRpRs5pXUthwPYOr/wq3ilPm13AA3687hverayLfJ7MhySHF6XKx4Zp5aETKnVSyONyfcByAUckh3cijZaQ92fFASNIUWVBpHLZrQR1rYlSMWMERmwCNY2VkfTNa7dDtzeGWZGYvwyuo6ShLiMxbjzsnuIxkQOY3IboyHIZi/44o9QWOdn2kwhxdIQ6xbvhxaARazXu1+boMkVPa6FwapqHMiikLeiia7cAaWuG9uk6/OF+NuK2rY3B1+C4OZruGmR18O9HI3mxw77FJsEiD6eI8QCPBxCeCW6T4E2wfGPoPOXUdPahG+rD7FuLUm464XkE26EzxY3KVvgNrq0XayC2T3Ds1IIQ4JeyTgnFJHZqWf4jdsAYwk3B603+JmwsNEfTSNIATmFjdzgoucnsKdIrcNXY2Rs03k3QuIxAPuFBLJcI4YVJs698H770EJ65fXSLFH8HY/9Ph+t9fIvV1LQCg41VATVDTxnm9Y5IKutIt1JltKR8YqBx6eYj7RyRPfvNN9QuZQXayuNklRVF+mXNCMoA52RWkb80VG/dPIp6rQjlewyiJY+3ijppm38tLDUWdfmocRF81NxyaQyrbXaWlNMRmLI2ubqLFVKkc4vaOCsFdL5ICzVSSNFqmdZwweQOseJNiT3klOhFl4JJgzrxtP8AP8ApCfA+T3Bej6IoyJi2q4g+NzXfNcC09XWFtEcls5oPUgMcqmoBEXM+kHEHrPDxFiqtjLQTlwAHgupbb0dmNlYOO6824/RJ9HguYVkJz4qscolJUyt1jPJI55eKWVMKe1LEulhSyRosTmBexwpoYFr0SWhrDsPbYBO4GggjqSejCd0TCQTwsqehPYXSluVrXADesW+itK4uvZDzzWcLWCKik3ivKlspZAYbJdTjo6tzeEkYd3tNvenNVlmkWLODZIJL6P3D2OyR416CM67Cw4b180omgLRmnc7X7tr5JTOHHJVjONUBiY09zdWOCMdELIZlA46hO6Kh3Wi6jyzspFCelDgTcFNKWpOi2qbAZcFrSgWupudmSJpYATcrU0FwToo+lPuREc7iFkFbOj7Bx2oYhyMvrpFi32GH5lF2y+uesXangDOOY9ORW1IOnxif1rkPDSue6zRfiidp2/nVQ46fGJ/WuUWGYj0MwcdLWIUptq6HqlYA6B3S7pGilr6e+mqKxDEGOlLm6KSGm6S7wdEO0ts0Y2KWuOQKLNG85NzCj6QZjii6bGRGc0XkNI8oLNJDtVpWynuWrJxPNdvFFYhH0dkv7hEtnX9mD8jGecbP7ArF7h6FVtlpN6mhPONnnYrJGb2/lHoXdHRImiciiLhBMRL3G3IW86IyIqmhEkb43HJ48DwPauUYxhvRPdGdW5Ht5rrcRyyVb24wYvb0zB5TRZ4HFvB3cjFgkrOQ1kI3il8kCfVcGqXmO4VCIse3qWjqe9imMsK1dHYIUGwKJ26Vs/FC1jt3XQdWua8nbmhTQPeDu6ISusBQM2tJO8XEnVH4dNVS7wjc1rb/OdqMtAm2CbGh+7dxJI0Fha2pLjkB1pj8RYT0NMfkmkh9Rwc76TYb6/zLlnyJopSK/Bh5L7F7p5G5kuv0bDwy4lHbSUhNM9/FpY6/Ybe1WqgoY42brRYecniSeJQu0zAKOYDi32hcb8lykktGI5I96Np5tafEXSqKK0ljonGGsLqeE84o/7ApBRi91y/dcW0E2FMLBSPGVlNEw3sscLGyFu7HiyuTsJdZF01LYI+aBpN1DUwutkq9vkAvazNEPcAFA/yBnqgfj/NOlegWdi2I/QovrPWvWLTYR16GE/5nrXrF1xughtbgdM4vLqeF13Em8UZuSSSTcZlDu2cpDrS0/2MX3VixWRvR5/w1R2/RKf7GL7qnpsCpWizaaADqijHoCxYlkaJF/w7SX/Raf7GL7q1ds1RnWkpz9TF91eLEwDek2dpGm7aWnaeqGIehqnqcDpnfOp4T2xRn0hYsSv9Rloa0dFG1jQ2NjQAAAGtAAtkAAEU2Fv6o8AsWKwpt0Y5DwC23BbQeCxYgExrByHgti0WtbLksWLBEMuD051gi+zZ7lD+Q6b93h+yj9yxYnEMOB037vD9lH7lqcCpf3aD7KP3L1YsAiOz9J+6wfYx/dUsGBUwOVNAOyKMexYsWCjeXCKfoy3oIt05FvRssRcmxFlKzCIAABBEABkBGwAdgsvVi55bGNvyZD+xj/oZ7lDLhEBNjBEe2Nh9ixYpRS7GJIsJgDQBDEAAAAI2AAW0AsthhcP7GP8AoZ7lixK0rCbDDYf2Uf8AQ33LU4XB+xi/oZ7lixOkjGowmD9jF9mz3Lc4ZD+xj/oZ7l4sWaRgWXBKY608J+qj9ygds9SfusH2Mf3VixOkBj7DaSNkbWsYxrRezWtDQLkk2AFtSsWLFVGP/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6982" name="AutoShape 6" descr="data:image/jpeg;base64,/9j/4AAQSkZJRgABAQAAAQABAAD/2wCEAAkGBxQTEhUUExQWFRQVFhQVFhQXFxQVFRUUFxQWFhQVFBQYHCggGBolHBQUITEhJSkrLi4uFx8zODMsNygtLisBCgoKDg0OGxAQGywkICQsLCwsLCwsLCwsLCwsLCwsLCwsLCwsLCwsLCwsNiwsLCwsLCwsNywsLCw3LDIrNzcrN//AABEIAMIBAwMBIgACEQEDEQH/xAAcAAACAgMBAQAAAAAAAAAAAAAEBQMGAAIHAQj/xABMEAABAwIDBAUGCQoEBQUAAAABAAIDBBEFITEGEkFRE2FxgZEiobGzwdEHFCMyQoOT0vAVJDRSU1RicpKyM3OiwhaClKPxJURjdOH/xAAaAQADAQEBAQAAAAAAAAAAAAABAgMABAUG/8QAKREAAgICAgIBAwMFAAAAAAAAAAECESExAxIEQVEFEyIyQmEUFWJxkf/aAAwDAQACEQMRAD8AeVOydZJPK51fNGx0sjmtjkmJDC9xa0eUALCwsE5w3ZZsdi+prJSOMlTPb+lrgPFPZPnO/md6SsDknUADXzOYCGucA1v6zuJ7UjbUzbw+VeNNXv8AemuMuydyyslrDcgakE5nTmdUk9jx0Fw1cmfyj9f1ne9GQ1Dzby3f1O96WwNyR8Rtw01PsVYaEkGtqXAfOce8qfDpnF0ly45DUnzIFpujMN1dbktIyDIt42zOnMqVoOpJ8SvIFNu5JgEG+b/S10RhcbjrQJ7cwjS7IHvQGJQvHL0LV6xiMO61E4nPMqQNzUT1jA0sjuZ8SltTM8aOd/UUxmQNQ3JEQoW3+IzMiBZNK3ygLtke3mOBVMo8XqbEmrqD2zy/eVu+EllqUnkWns8oD2rmuH00rxvDRJONhHztpakC3xmft6WT07yDqdoau2VVUfbS/eULqWw8pevob6JXB7Mew7SVdjepqPtpfvIeTaatdkKmoy4iaUf7kBVAh1kdTbrW9qWw0QnH6397qf8AqJvvLIdpasHOrqT9fN95QSEXKClyKIUx3UY/Vu+bV1I+vmH+5BjaGtB/TKr/AKif7yEEvJQb+eaMQyLa3a6qdFY1E9+YlkB8boWHaOrBH51UHtmlP+5LoW3C33ReyXQrdlmj2jqHf+5n+1k+8isPxupLgDUTkE8ZZPekNCwXAKssbGsF+IUJOhmjquykrzSxlznOJ37lziSflHWuT1LFHsbUb1HEee/5pHheKy0YOqHeU7+Y+lQPm08VBV1IEjhf6TvSUHNVXNu5dAhvib7gDmfG3BLujd861rC3sReKPN2NB43tzOgW3RENsdTawy55kqMtlFo0pWfjkjWNJ0/HWoGN5aI2kCohGYRbye8o3DNXdQzQsnzkXhrflHciFmb2FQFSud+AooB+PapYnG7hbsTGIrW7yEU4gi/nUDhwtmeKljzb1IMJPFovXLyN1165Yxq0ISd9yUYgZNSsYgI1QlS6yYyCwSyp0KyFZRvhGj3qSW3K/gQfYue4PUuEQs0ZZDrXStrm3gmHNh9C55g4JAaLW4IuSjsFNgLZd9xvlbgihOA02TTEcI3WXAztmqrHLbI3SSlatGonpYRI83UdbSGN2RyTHDKIucCMiEZjMIDbki6i5DxZUZW5qCUoydyDkanQDGFSmNaRR3CMpo+C1hGtHCCy/UlkrfK709iHyfcl9LFd9u1JYWrPaZ9nBWKGXeKq1RJuyjknW67JzVOaBI7HsOLUUX1nrXrxQfB9ITQQk63l9dIsVUsAK/jGJkTyjlJIPBxUeHYjvysbfVw95Va2hqCamoF9J5vWOROw7S6sZfPdD3f6be1XvApfq8/KNHG3psppbi/C9gBxsNcvBDk3lJPD2Kad5JBOWvsUvZX0TQBGQlCU/NFRnI9hVRD0Z5o7DW+UexAxFMMOy11WYEFxdS9Nhcn8ZLWEreZt8r261gmkhyuDlop4BdqgDLNIC3hf5NusrBCIxbJbKOIZLZzbrGPHnIoQNRblA4WWMC1hyHals6PnN0DM5YBWtpWXheObHDzLm+yUDjnrZdPxUXa4dRVKw8NgsNFy+ZJqFIaGyPaKt3G2KptBEZZMgr1itG2pFh/4UOGbP9BcnNcnFzdYNexpZZCaTom3alOLU8rxctsFc6YMJz0Uu1TAYfIA0QhzMziqZx2pbY2UJCOr2XJvqtYIQdV6F4JWR04RtNHmvOiFlNCbJWxkGudYWCLw+huS7kELuJvhz7ROPaleikMsq9ay8p6k2o6ggAeKUtdvSOPWm+HUhcCtLWSL2dg2CP5jD9b66RerzYKMihhB1Bl9dIsVFVDZOVbRfpdR/nzescn3wbsvPI/9WK3e5w+6q/tBJarqf/sTescnWwuItjdLvWBeGAdYu4H0puwGi5xA3cefPr4qZzrkdTR6SoBI1tt4XBGQHGw4+KmYPKORGQGfZcpbyP6CokYPmoZiJvkrCGRhF4cbu7/YUGHImkOd9M7osCD2KOqrGRNdI82awFzjyAFysc4km2ioPwsYmY4mwA2Mp3nf5bdB3n+1YKKDtftpPVykh7o4gTuRtJblwLrauTfYP4RJIHiGqeXwusA9xLnRHgd45lnPkqBUHPJQMzKDYbPq1k5IuDcHMEaEdS96Qrm3wWbSFzPikrruZ/guJ+c3Ux35jUdVxwXRQSsA1rcRMbd61xex6kvO0IP0R4oyuj3o3t5tPjwVHEg5L0fD4OPli7WUeb5vkcnFJdXhloOMNPDzod9cDw84SDfHWs3wuv8AoOP4OP8AuHKMqobwNuKp+IbNzuddpZbtN/Qn++Oa9EnWpT+mcU92MvqXIgSgwURNBc5xdx3ACB4m57k9GBF7A9jw8EZZbpPV2pcJf4k72Ynzczn5Q7dHexcXkfSeLjg5ROvxvPlyT6yKrVRhgOWfLkUoqqmVzd0NvfjdWbbql3ZGvbo8Z/zD3hJhUBrRkvnOSPSVM9PsVOLZ9wcXSWz4LafBmjMDJMsRrHuNrAAomNo3LHWyp3fyKip19OAclGyNM5qAtdfVatiA1yV1LAUyBgNtE3povkD3qHDmbzrW42T2alDYyAjJluJZKNTUhuSEzoagtNrKfDoxvEdZRtTTg2CSU85I9Tp2w7r0UR/zPWvXik2JZaiiH+Z616xdEaoJyHHIi6rqSOFRP61yVuk3dFYcRiJqqkNz+XnP/dck0dLeQjhdSfJko4rBbKbauMOYZL/4bW2zsHAAE5DqurB/xrS7o3iHEcg66oFTRZ8LJYIBvEW04hNHkWwuDOnN28p75M77FRy/CHENIi7PgAMu9c4qImtbk437UL0xHWqLlJUdJf8ACKPowHtJaPYU8wHaUSt3jZtybN3gSfMOvwXGm1Q4hWf4P3NlqQNd1peByIsB5ynjOwNHbYn3v3LiHwnYh0tdML3Ee7GOrdAv/qLl2qkOZ7l837QTF9VUOP0ppT4yOVQehVO7NS0Md0PKmtBFkggNjPD7tc1zSQ4EEEagjQrs2CYwZomuPztHD+Ia+Oq5Jh8VyFdMBn3CRwcL94//ABM1gVMvAqlz84nna3F3LrtbzKyNrMwudfGr3PWfSvT+lRUpSTPL+rScYxaLB+Ux+ry7tL+3xWsuIZggZcrFIhUrPjK9l8EWeKvIkvS/4OfyhYZ314DO2fUerwXn5TH8WY0I0P8ASlIqV6KlI/H/AMmOvK+Yoa/lEcOvXXha+XarLsnVxOde5Ds2gZWJtnfqVH+Mpns9VfLs7T6FHn8d/alcnov4/lJ8sailkvuO4eKhrWBwB3iQSL8DwVdn2Kl+jIw9R3h7E8bWAOZfn/tKYtrm818pPhhN2z6coE+BWBBFnNOY60A3dBtxVi2ort2bLRzAe+5HsCoVRiO7KSdF58uL83EZywOMVp7C6rNeeIRWJY+HNsEqjqN4WVYxaEWyw7OSjcN9fSi/jBc4g6FC4BBdpyUr4yXZKh0qXWmKnHo5OoprC7fK0qqIOF+KXMdJGbgXHFTf5E5xzaOybHn80i+s9a9YhdhJS6hhPPpfXPXq6ksCHODWCKtqi/Qzz+tcgquW7y9uhRG18V6ibd/bSk/1lQx2EOeq4pNbL+sAoq3ONluywNjqVJQUtwUG1ji834I7GXwL8RhcXZaIORrhkU7AO9mFBU0pJVoyrZztZFkGeSs/wWutXOH/AMT/AO5irlPTEPIVy+D+h3KxruJjePQfYqxaTA1g7HQDVfP20+HFkj3cC9/jvFfQtLlc/jVc/wBq8CEhmZbMucWnkSd5vpXQBHGN27h2p7SR8hZLjTlsm6RYgkEciNVYMPp7p0hGxlhEHFOx5ILuQuocOp8tEZj0fQ0crzbeDfC+WXXe3nRejRQKMTHNUOlq7sab5kA+KimxnyXZ/RPoSOGssAOQsunwuX7cmzl8zh+7FIs3xtbCqVbFcthXL015qPNfgssnxpe/GlWxXda3Fd1p/wCsiK/BZYhVdaabP1PyzTyDj5iqWK7rTbAa6xc6+jfSQPek5vLT45f6G4fDa5Iv+S+Y1jQjY11/pDz5e1BR7WN/WVN2nxHpIw0HiPx5iq41p5r54986jUV/T3eDoQ3zAn+5KJqME3KM2fpd2lYDqbuPa439FltVURAvzXnTmnNjUVisw/U3UdLDui6PxCJ4Nr3BWszPIsrXgT2XDZiLeYOxGzUu67RJtl8S3Ggdyf1k9xeykdTX45EssJL8lo+zTZya0MG+N46hVPaeoeHWGXWjFAX4qzsOx278Titp8p6x69QnweNP5Pg7JPWvWLqWiVnNcTlJq6oH9tMB9o5J6iYtIBTjaKoa2qnbx6aXt/xHJXUtBGeq4v3D5oKp5tzPmhYp/lCeaEkJvmcgpKMgo9ayPWbQxrG2bvBAwvOpRM9RfyTwRVFQb4vyS6WSb2CUUFt5xCe7GkmqaTyeLf8AKVHBGACHKbApQK2EDQ74P2bim4pXJGlXWjrFDx7kNjNLd4dzFu8aeI9Cnpj7FNUN3gWnjx5HgQvSZJHJ9tNmyJmTMGTyGuHJ/A9/pCY4ZgQaBv5nkr/FTNcCJBpqOsWNx3ZjtQtbHAB5BN1kzV7E8FO1oyACq/wmVO7SBnGR7R3N8o+geKt5C5r8Is5lnbGNIm2/53ZnzbqL0A59UMy11UHQj9ZM5qS+XJQGkI4Jop0LJoD6H+ILzoTzHiiOiHUvDGPxdPbFB+jKzcKm3VnRrWzUiGxTCC7Yb8XvA7mN97x4IUsRV7sYOQJ73G/ot4JZSwMlkgmJc23PmAerjommGw7jBv2JyPAixAIt3FI31Dt9waL2AHhmfPdMjW3jjZbymAh3ed5vmNlGeUUTotmH4oGixOSh2jx02AYcxxVZFQp2kOXJ9lKVgsn/ACs5+osU1gpy5tzySY0lnBPHzlseSM/4MQYfUFkgHC66Zh8LZI765LmGGwlzrnmui4A+zbcEkqOnjleGGMhEYtwVX2xgbYEaqx4m7LIqq49Ccrm9kbo03eDpGwX6BD2SetesUWwD70EPbL66RYuhaInKMep3vrqh1vJE8wv9Y5a4pHuNHNMsZr9yoqWWz+MTEdnSOKR4rWb9+rRcrTcyjSSwyEN3m3U1H2ISllsw80ThVQHkjlknaCqZNDCXuNk7w+MsFiclPQUzGsvxWVNM7c3goS3kVqwGtlu6wUezdQRX04/icD3scFIIMrr3AKQiridyeL+hU4muyFlFuJ2WkPoHsRr25oCnPLkPYj3OXosmjSaL6Q5WcOberrGfcSq7O3deRrkCMsuOd+PBW2J+SqO1mIR05G9m5192MakcSOQ7VksmbAcXxBsETpH8NB+s46ALklZily57hcklxN9SSrFtRWuqDm4Na3Rlic+ZPEqi19t4tJyHDmSMjfvTV8i38Az8Qfc5658Fn5Qfxse5CPa78WWzYSeICp2QnVm5qzwACHmlJ1K8mYRxv2BbU1PvEC+vUUrkFRNTG/gCimTi2eR5Ky0dBUBnk07nNcMrtLgcrAtLc+4qt4lSmKQscxwec90gtOfURdJY9Hm+HENbfPXs4oyTIXtovcMoyxu87Jztb8ByUWISkn+Hh19anKVsKVCsneldnu3vy48EYyPNx18hhv5vch5mg7uX0hc8+pN8MbvtmbbPo7tt/DwWbwYEYpqeTdN1Cw5LR90phm6uvorRh9M18Yvx1VCgfZ1yrNhmLfNaDxzUuSFmLXFhwY24RtJU7jFHA+7RdSTNFlz9S3FdkEdW57tVHiTC4ElQdNu3UlRU3YmejU4vJffg/b+YQ9s3r5F4pdhG/mMPbL656xdC0Ts5NtJEXVdQ4cJ5h/3XJViEYTXHZwyoqufxifL61yRuqL5lSp3Y+yCM2TPAYhdxQDfKAATXC4CwE8CjN4GirYXTVJubnIHRWKPEm9HYqt0dNvOtw1TGqpCBlouadNi6JiQ7TRE4L5Ezb53cAPFA4e3mmlM3y2Hk9v8AcEvF+oo8xs6TA/TnYIyTgllM4akgADO+gF1I/Ew4jcGVvnOyB/lHFevRyohx/GhTtAHlSOvuN9pHJUTEKOpqDvOAaTrJK4Ny6gc7dg4K21AObnvazeyO78825nWyGY2PMiN0nMuybx18SqwWCc2VePZiM5Ple88WxMJudPnO9y53tNRiOskj3SAMwHW3h5Fxc88l13ENqGRggzwxfwxjpZB3NvbiuTbV1TZqvpWOc9rgPKeN1xsC0kjhpdaWjRKwZTz9C2ZIb5ZoiLDifKed1tzbi51uIHJEtc1mTG269XHtKnY9EMVO7V3k+lEtfb5uXXxQ75hxK1EwOhCVsIwa5u5q4SXuHBzhlyI9t08oKkvo5g4lxa+Mgk3NjlqeGSqwcn+yw33PhJA6RoAubC4c0jM96VrAfQsfQue8bvNNqjByG3twVm/JIgduuFiLHPXmtcQmFrLjnKVmObV9Pugm2hR2H18EJLn7z3EZNaQG7rhnvHnpkiccozuONsrXKSw4ZJIGlrSbgHIXJHYMzqunjl2jYUhtNHBKwvp95pbm6N3lEji4HkEA4XW4gMIINw5wLd35psRY7w5ZLenhJCMmZoHEYTKgaL5IV8Buiqd243tSPI0UWmhxLgToiq3EBbJUgV2acUj7gX4qcopFIPI0gl37KXEjugLShYGlaYnEXu6lJyH5VaOqbCH8xh+s9a9Ytdgm2oYfrfXPWLpWiDOMY7Sk1lYeHxio9a5LHsswFXfF4B01SSMjUT+tckeIUANt1R+6u1FKVCqCO9k8gmaGFvFaspWhpJyISGOp+UPag/zN+ksHx7ctkiPj7iBlqhaOMSOHUjaoBpA4ehSlsMw2nIFii21AD225j0pRUPsRY9yZUTRvNJ5g910sVk37S51hJs0C5yIbw7XKahju7jI7Q2+a3qvp3LZ9P0jyL2aPnkZF7uLAeAHH8WdwxhoAaA0DQBexdLBy1bAcSwt72Ho9xklsjug91zp22XPsXifu2mc8uBsQSbA9hyC6xGeaqfwg0V2dK1udwH/7Xea3gtGRpRs5pXUthwPYOr/wq3ilPm13AA3687hverayLfJ7MhySHF6XKx4Zp5aETKnVSyONyfcByAUckh3cijZaQ92fFASNIUWVBpHLZrQR1rYlSMWMERmwCNY2VkfTNa7dDtzeGWZGYvwyuo6ShLiMxbjzsnuIxkQOY3IboyHIZi/44o9QWOdn2kwhxdIQ6xbvhxaARazXu1+boMkVPa6FwapqHMiikLeiia7cAaWuG9uk6/OF+NuK2rY3B1+C4OZruGmR18O9HI3mxw77FJsEiD6eI8QCPBxCeCW6T4E2wfGPoPOXUdPahG+rD7FuLUm464XkE26EzxY3KVvgNrq0XayC2T3Ds1IIQ4JeyTgnFJHZqWf4jdsAYwk3B603+JmwsNEfTSNIATmFjdzgoucnsKdIrcNXY2Rs03k3QuIxAPuFBLJcI4YVJs698H770EJ65fXSLFH8HY/9Ph+t9fIvV1LQCg41VATVDTxnm9Y5IKutIt1JltKR8YqBx6eYj7RyRPfvNN9QuZQXayuNklRVF+mXNCMoA52RWkb80VG/dPIp6rQjlewyiJY+3ijppm38tLDUWdfmocRF81NxyaQyrbXaWlNMRmLI2ubqLFVKkc4vaOCsFdL5ICzVSSNFqmdZwweQOseJNiT3klOhFl4JJgzrxtP8AP8ApCfA+T3Bej6IoyJi2q4g+NzXfNcC09XWFtEcls5oPUgMcqmoBEXM+kHEHrPDxFiqtjLQTlwAHgupbb0dmNlYOO6824/RJ9HguYVkJz4qscolJUyt1jPJI55eKWVMKe1LEulhSyRosTmBexwpoYFr0SWhrDsPbYBO4GggjqSejCd0TCQTwsqehPYXSluVrXADesW+itK4uvZDzzWcLWCKik3ivKlspZAYbJdTjo6tzeEkYd3tNvenNVlmkWLODZIJL6P3D2OyR416CM67Cw4b180omgLRmnc7X7tr5JTOHHJVjONUBiY09zdWOCMdELIZlA46hO6Kh3Wi6jyzspFCelDgTcFNKWpOi2qbAZcFrSgWupudmSJpYATcrU0FwToo+lPuREc7iFkFbOj7Bx2oYhyMvrpFi32GH5lF2y+uesXangDOOY9ORW1IOnxif1rkPDSue6zRfiidp2/nVQ46fGJ/WuUWGYj0MwcdLWIUptq6HqlYA6B3S7pGilr6e+mqKxDEGOlLm6KSGm6S7wdEO0ts0Y2KWuOQKLNG85NzCj6QZjii6bGRGc0XkNI8oLNJDtVpWynuWrJxPNdvFFYhH0dkv7hEtnX9mD8jGecbP7ArF7h6FVtlpN6mhPONnnYrJGb2/lHoXdHRImiciiLhBMRL3G3IW86IyIqmhEkb43HJ48DwPauUYxhvRPdGdW5Ht5rrcRyyVb24wYvb0zB5TRZ4HFvB3cjFgkrOQ1kI3il8kCfVcGqXmO4VCIse3qWjqe9imMsK1dHYIUGwKJ26Vs/FC1jt3XQdWua8nbmhTQPeDu6ISusBQM2tJO8XEnVH4dNVS7wjc1rb/OdqMtAm2CbGh+7dxJI0Fha2pLjkB1pj8RYT0NMfkmkh9Rwc76TYb6/zLlnyJopSK/Bh5L7F7p5G5kuv0bDwy4lHbSUhNM9/FpY6/Ybe1WqgoY42brRYecniSeJQu0zAKOYDi32hcb8lykktGI5I96Np5tafEXSqKK0ljonGGsLqeE84o/7ApBRi91y/dcW0E2FMLBSPGVlNEw3sscLGyFu7HiyuTsJdZF01LYI+aBpN1DUwutkq9vkAvazNEPcAFA/yBnqgfj/NOlegWdi2I/QovrPWvWLTYR16GE/5nrXrF1xughtbgdM4vLqeF13Em8UZuSSSTcZlDu2cpDrS0/2MX3VixWRvR5/w1R2/RKf7GL7qnpsCpWizaaADqijHoCxYlkaJF/w7SX/Raf7GL7q1ds1RnWkpz9TF91eLEwDek2dpGm7aWnaeqGIehqnqcDpnfOp4T2xRn0hYsSv9Rloa0dFG1jQ2NjQAAAGtAAtkAAEU2Fv6o8AsWKwpt0Y5DwC23BbQeCxYgExrByHgti0WtbLksWLBEMuD051gi+zZ7lD+Q6b93h+yj9yxYnEMOB037vD9lH7lqcCpf3aD7KP3L1YsAiOz9J+6wfYx/dUsGBUwOVNAOyKMexYsWCjeXCKfoy3oIt05FvRssRcmxFlKzCIAABBEABkBGwAdgsvVi55bGNvyZD+xj/oZ7lDLhEBNjBEe2Nh9ixYpRS7GJIsJgDQBDEAAAAI2AAW0AsthhcP7GP8AoZ7lixK0rCbDDYf2Uf8AQ33LU4XB+xi/oZ7lixOkjGowmD9jF9mz3Lc4ZD+xj/oZ7l4sWaRgWXBKY608J+qj9ygds9SfusH2Mf3VixOkBj7DaSNkbWsYxrRezWtDQLkk2AFtSsWLFVGP/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6984" name="AutoShape 8" descr="data:image/jpeg;base64,/9j/4AAQSkZJRgABAQAAAQABAAD/2wCEAAkGBxQTEhUUExQWFRQVFhQVFhQXFxQVFRUUFxQWFhQVFBQYHCggGBolHBQUITEhJSkrLi4uFx8zODMsNygtLisBCgoKDg0OGxAQGywkICQsLCwsLCwsLCwsLCwsLCwsLCwsLCwsLCwsLCwsNiwsLCwsLCwsNywsLCw3LDIrNzcrN//AABEIAMIBAwMBIgACEQEDEQH/xAAcAAACAgMBAQAAAAAAAAAAAAAEBQMGAAIHAQj/xABMEAABAwIDBAUGCQoEBQUAAAABAAIDBBEFITEGEkFRE2FxgZEiobGzwdEHFCMyQoOT0vAVJDRSU1RicpKyM3OiwhaClKPxJURjdOH/xAAaAQADAQEBAQAAAAAAAAAAAAABAgMABAUG/8QAKREAAgICAgIBAwMFAAAAAAAAAAECESExAxIEQVEFEyIyQmEUFWJxkf/aAAwDAQACEQMRAD8AeVOydZJPK51fNGx0sjmtjkmJDC9xa0eUALCwsE5w3ZZsdi+prJSOMlTPb+lrgPFPZPnO/md6SsDknUADXzOYCGucA1v6zuJ7UjbUzbw+VeNNXv8AemuMuydyyslrDcgakE5nTmdUk9jx0Fw1cmfyj9f1ne9GQ1Dzby3f1O96WwNyR8Rtw01PsVYaEkGtqXAfOce8qfDpnF0ly45DUnzIFpujMN1dbktIyDIt42zOnMqVoOpJ8SvIFNu5JgEG+b/S10RhcbjrQJ7cwjS7IHvQGJQvHL0LV6xiMO61E4nPMqQNzUT1jA0sjuZ8SltTM8aOd/UUxmQNQ3JEQoW3+IzMiBZNK3ygLtke3mOBVMo8XqbEmrqD2zy/eVu+EllqUnkWns8oD2rmuH00rxvDRJONhHztpakC3xmft6WT07yDqdoau2VVUfbS/eULqWw8pevob6JXB7Mew7SVdjepqPtpfvIeTaatdkKmoy4iaUf7kBVAh1kdTbrW9qWw0QnH6397qf8AqJvvLIdpasHOrqT9fN95QSEXKClyKIUx3UY/Vu+bV1I+vmH+5BjaGtB/TKr/AKif7yEEvJQb+eaMQyLa3a6qdFY1E9+YlkB8boWHaOrBH51UHtmlP+5LoW3C33ReyXQrdlmj2jqHf+5n+1k+8isPxupLgDUTkE8ZZPekNCwXAKssbGsF+IUJOhmjquykrzSxlznOJ37lziSflHWuT1LFHsbUb1HEee/5pHheKy0YOqHeU7+Y+lQPm08VBV1IEjhf6TvSUHNVXNu5dAhvib7gDmfG3BLujd861rC3sReKPN2NB43tzOgW3RENsdTawy55kqMtlFo0pWfjkjWNJ0/HWoGN5aI2kCohGYRbye8o3DNXdQzQsnzkXhrflHciFmb2FQFSud+AooB+PapYnG7hbsTGIrW7yEU4gi/nUDhwtmeKljzb1IMJPFovXLyN1165Yxq0ISd9yUYgZNSsYgI1QlS6yYyCwSyp0KyFZRvhGj3qSW3K/gQfYue4PUuEQs0ZZDrXStrm3gmHNh9C55g4JAaLW4IuSjsFNgLZd9xvlbgihOA02TTEcI3WXAztmqrHLbI3SSlatGonpYRI83UdbSGN2RyTHDKIucCMiEZjMIDbki6i5DxZUZW5qCUoydyDkanQDGFSmNaRR3CMpo+C1hGtHCCy/UlkrfK709iHyfcl9LFd9u1JYWrPaZ9nBWKGXeKq1RJuyjknW67JzVOaBI7HsOLUUX1nrXrxQfB9ITQQk63l9dIsVUsAK/jGJkTyjlJIPBxUeHYjvysbfVw95Va2hqCamoF9J5vWOROw7S6sZfPdD3f6be1XvApfq8/KNHG3psppbi/C9gBxsNcvBDk3lJPD2Kad5JBOWvsUvZX0TQBGQlCU/NFRnI9hVRD0Z5o7DW+UexAxFMMOy11WYEFxdS9Nhcn8ZLWEreZt8r261gmkhyuDlop4BdqgDLNIC3hf5NusrBCIxbJbKOIZLZzbrGPHnIoQNRblA4WWMC1hyHals6PnN0DM5YBWtpWXheObHDzLm+yUDjnrZdPxUXa4dRVKw8NgsNFy+ZJqFIaGyPaKt3G2KptBEZZMgr1itG2pFh/4UOGbP9BcnNcnFzdYNexpZZCaTom3alOLU8rxctsFc6YMJz0Uu1TAYfIA0QhzMziqZx2pbY2UJCOr2XJvqtYIQdV6F4JWR04RtNHmvOiFlNCbJWxkGudYWCLw+huS7kELuJvhz7ROPaleikMsq9ay8p6k2o6ggAeKUtdvSOPWm+HUhcCtLWSL2dg2CP5jD9b66RerzYKMihhB1Bl9dIsVFVDZOVbRfpdR/nzescn3wbsvPI/9WK3e5w+6q/tBJarqf/sTescnWwuItjdLvWBeGAdYu4H0puwGi5xA3cefPr4qZzrkdTR6SoBI1tt4XBGQHGw4+KmYPKORGQGfZcpbyP6CokYPmoZiJvkrCGRhF4cbu7/YUGHImkOd9M7osCD2KOqrGRNdI82awFzjyAFysc4km2ioPwsYmY4mwA2Mp3nf5bdB3n+1YKKDtftpPVykh7o4gTuRtJblwLrauTfYP4RJIHiGqeXwusA9xLnRHgd45lnPkqBUHPJQMzKDYbPq1k5IuDcHMEaEdS96Qrm3wWbSFzPikrruZ/guJ+c3Ux35jUdVxwXRQSsA1rcRMbd61xex6kvO0IP0R4oyuj3o3t5tPjwVHEg5L0fD4OPli7WUeb5vkcnFJdXhloOMNPDzod9cDw84SDfHWs3wuv8AoOP4OP8AuHKMqobwNuKp+IbNzuddpZbtN/Qn++Oa9EnWpT+mcU92MvqXIgSgwURNBc5xdx3ACB4m57k9GBF7A9jw8EZZbpPV2pcJf4k72Ynzczn5Q7dHexcXkfSeLjg5ROvxvPlyT6yKrVRhgOWfLkUoqqmVzd0NvfjdWbbql3ZGvbo8Z/zD3hJhUBrRkvnOSPSVM9PsVOLZ9wcXSWz4LafBmjMDJMsRrHuNrAAomNo3LHWyp3fyKip19OAclGyNM5qAtdfVatiA1yV1LAUyBgNtE3povkD3qHDmbzrW42T2alDYyAjJluJZKNTUhuSEzoagtNrKfDoxvEdZRtTTg2CSU85I9Tp2w7r0UR/zPWvXik2JZaiiH+Z616xdEaoJyHHIi6rqSOFRP61yVuk3dFYcRiJqqkNz+XnP/dck0dLeQjhdSfJko4rBbKbauMOYZL/4bW2zsHAAE5DqurB/xrS7o3iHEcg66oFTRZ8LJYIBvEW04hNHkWwuDOnN28p75M77FRy/CHENIi7PgAMu9c4qImtbk437UL0xHWqLlJUdJf8ACKPowHtJaPYU8wHaUSt3jZtybN3gSfMOvwXGm1Q4hWf4P3NlqQNd1peByIsB5ynjOwNHbYn3v3LiHwnYh0tdML3Ee7GOrdAv/qLl2qkOZ7l837QTF9VUOP0ppT4yOVQehVO7NS0Md0PKmtBFkggNjPD7tc1zSQ4EEEagjQrs2CYwZomuPztHD+Ia+Oq5Jh8VyFdMBn3CRwcL94//ABM1gVMvAqlz84nna3F3LrtbzKyNrMwudfGr3PWfSvT+lRUpSTPL+rScYxaLB+Ux+ry7tL+3xWsuIZggZcrFIhUrPjK9l8EWeKvIkvS/4OfyhYZ314DO2fUerwXn5TH8WY0I0P8ASlIqV6KlI/H/AMmOvK+Yoa/lEcOvXXha+XarLsnVxOde5Ds2gZWJtnfqVH+Mpns9VfLs7T6FHn8d/alcnov4/lJ8sailkvuO4eKhrWBwB3iQSL8DwVdn2Kl+jIw9R3h7E8bWAOZfn/tKYtrm818pPhhN2z6coE+BWBBFnNOY60A3dBtxVi2ort2bLRzAe+5HsCoVRiO7KSdF58uL83EZywOMVp7C6rNeeIRWJY+HNsEqjqN4WVYxaEWyw7OSjcN9fSi/jBc4g6FC4BBdpyUr4yXZKh0qXWmKnHo5OoprC7fK0qqIOF+KXMdJGbgXHFTf5E5xzaOybHn80i+s9a9YhdhJS6hhPPpfXPXq6ksCHODWCKtqi/Qzz+tcgquW7y9uhRG18V6ibd/bSk/1lQx2EOeq4pNbL+sAoq3ONluywNjqVJQUtwUG1ji834I7GXwL8RhcXZaIORrhkU7AO9mFBU0pJVoyrZztZFkGeSs/wWutXOH/AMT/AO5irlPTEPIVy+D+h3KxruJjePQfYqxaTA1g7HQDVfP20+HFkj3cC9/jvFfQtLlc/jVc/wBq8CEhmZbMucWnkSd5vpXQBHGN27h2p7SR8hZLjTlsm6RYgkEciNVYMPp7p0hGxlhEHFOx5ILuQuocOp8tEZj0fQ0crzbeDfC+WXXe3nRejRQKMTHNUOlq7sab5kA+KimxnyXZ/RPoSOGssAOQsunwuX7cmzl8zh+7FIs3xtbCqVbFcthXL015qPNfgssnxpe/GlWxXda3Fd1p/wCsiK/BZYhVdaabP1PyzTyDj5iqWK7rTbAa6xc6+jfSQPek5vLT45f6G4fDa5Iv+S+Y1jQjY11/pDz5e1BR7WN/WVN2nxHpIw0HiPx5iq41p5r54986jUV/T3eDoQ3zAn+5KJqME3KM2fpd2lYDqbuPa439FltVURAvzXnTmnNjUVisw/U3UdLDui6PxCJ4Nr3BWszPIsrXgT2XDZiLeYOxGzUu67RJtl8S3Ggdyf1k9xeykdTX45EssJL8lo+zTZya0MG+N46hVPaeoeHWGXWjFAX4qzsOx278Titp8p6x69QnweNP5Pg7JPWvWLqWiVnNcTlJq6oH9tMB9o5J6iYtIBTjaKoa2qnbx6aXt/xHJXUtBGeq4v3D5oKp5tzPmhYp/lCeaEkJvmcgpKMgo9ayPWbQxrG2bvBAwvOpRM9RfyTwRVFQb4vyS6WSb2CUUFt5xCe7GkmqaTyeLf8AKVHBGACHKbApQK2EDQ74P2bim4pXJGlXWjrFDx7kNjNLd4dzFu8aeI9Cnpj7FNUN3gWnjx5HgQvSZJHJ9tNmyJmTMGTyGuHJ/A9/pCY4ZgQaBv5nkr/FTNcCJBpqOsWNx3ZjtQtbHAB5BN1kzV7E8FO1oyACq/wmVO7SBnGR7R3N8o+geKt5C5r8Is5lnbGNIm2/53ZnzbqL0A59UMy11UHQj9ZM5qS+XJQGkI4Jop0LJoD6H+ILzoTzHiiOiHUvDGPxdPbFB+jKzcKm3VnRrWzUiGxTCC7Yb8XvA7mN97x4IUsRV7sYOQJ73G/ot4JZSwMlkgmJc23PmAerjommGw7jBv2JyPAixAIt3FI31Dt9waL2AHhmfPdMjW3jjZbymAh3ed5vmNlGeUUTotmH4oGixOSh2jx02AYcxxVZFQp2kOXJ9lKVgsn/ACs5+osU1gpy5tzySY0lnBPHzlseSM/4MQYfUFkgHC66Zh8LZI765LmGGwlzrnmui4A+zbcEkqOnjleGGMhEYtwVX2xgbYEaqx4m7LIqq49Ccrm9kbo03eDpGwX6BD2SetesUWwD70EPbL66RYuhaInKMep3vrqh1vJE8wv9Y5a4pHuNHNMsZr9yoqWWz+MTEdnSOKR4rWb9+rRcrTcyjSSwyEN3m3U1H2ISllsw80ThVQHkjlknaCqZNDCXuNk7w+MsFiclPQUzGsvxWVNM7c3goS3kVqwGtlu6wUezdQRX04/icD3scFIIMrr3AKQiridyeL+hU4muyFlFuJ2WkPoHsRr25oCnPLkPYj3OXosmjSaL6Q5WcOberrGfcSq7O3deRrkCMsuOd+PBW2J+SqO1mIR05G9m5192MakcSOQ7VksmbAcXxBsETpH8NB+s46ALklZily57hcklxN9SSrFtRWuqDm4Na3Rlic+ZPEqi19t4tJyHDmSMjfvTV8i38Az8Qfc5658Fn5Qfxse5CPa78WWzYSeICp2QnVm5qzwACHmlJ1K8mYRxv2BbU1PvEC+vUUrkFRNTG/gCimTi2eR5Ky0dBUBnk07nNcMrtLgcrAtLc+4qt4lSmKQscxwec90gtOfURdJY9Hm+HENbfPXs4oyTIXtovcMoyxu87Jztb8ByUWISkn+Hh19anKVsKVCsneldnu3vy48EYyPNx18hhv5vch5mg7uX0hc8+pN8MbvtmbbPo7tt/DwWbwYEYpqeTdN1Cw5LR90phm6uvorRh9M18Yvx1VCgfZ1yrNhmLfNaDxzUuSFmLXFhwY24RtJU7jFHA+7RdSTNFlz9S3FdkEdW57tVHiTC4ElQdNu3UlRU3YmejU4vJffg/b+YQ9s3r5F4pdhG/mMPbL656xdC0Ts5NtJEXVdQ4cJ5h/3XJViEYTXHZwyoqufxifL61yRuqL5lSp3Y+yCM2TPAYhdxQDfKAATXC4CwE8CjN4GirYXTVJubnIHRWKPEm9HYqt0dNvOtw1TGqpCBlouadNi6JiQ7TRE4L5Ezb53cAPFA4e3mmlM3y2Hk9v8AcEvF+oo8xs6TA/TnYIyTgllM4akgADO+gF1I/Ew4jcGVvnOyB/lHFevRyohx/GhTtAHlSOvuN9pHJUTEKOpqDvOAaTrJK4Ny6gc7dg4K21AObnvazeyO78825nWyGY2PMiN0nMuybx18SqwWCc2VePZiM5Ple88WxMJudPnO9y53tNRiOskj3SAMwHW3h5Fxc88l13ENqGRggzwxfwxjpZB3NvbiuTbV1TZqvpWOc9rgPKeN1xsC0kjhpdaWjRKwZTz9C2ZIb5ZoiLDifKed1tzbi51uIHJEtc1mTG269XHtKnY9EMVO7V3k+lEtfb5uXXxQ75hxK1EwOhCVsIwa5u5q4SXuHBzhlyI9t08oKkvo5g4lxa+Mgk3NjlqeGSqwcn+yw33PhJA6RoAubC4c0jM96VrAfQsfQue8bvNNqjByG3twVm/JIgduuFiLHPXmtcQmFrLjnKVmObV9Pugm2hR2H18EJLn7z3EZNaQG7rhnvHnpkiccozuONsrXKSw4ZJIGlrSbgHIXJHYMzqunjl2jYUhtNHBKwvp95pbm6N3lEji4HkEA4XW4gMIINw5wLd35psRY7w5ZLenhJCMmZoHEYTKgaL5IV8Buiqd243tSPI0UWmhxLgToiq3EBbJUgV2acUj7gX4qcopFIPI0gl37KXEjugLShYGlaYnEXu6lJyH5VaOqbCH8xh+s9a9Ytdgm2oYfrfXPWLpWiDOMY7Sk1lYeHxio9a5LHsswFXfF4B01SSMjUT+tckeIUANt1R+6u1FKVCqCO9k8gmaGFvFaspWhpJyISGOp+UPag/zN+ksHx7ctkiPj7iBlqhaOMSOHUjaoBpA4ehSlsMw2nIFii21AD225j0pRUPsRY9yZUTRvNJ5g910sVk37S51hJs0C5yIbw7XKahju7jI7Q2+a3qvp3LZ9P0jyL2aPnkZF7uLAeAHH8WdwxhoAaA0DQBexdLBy1bAcSwt72Ho9xklsjug91zp22XPsXifu2mc8uBsQSbA9hyC6xGeaqfwg0V2dK1udwH/7Xea3gtGRpRs5pXUthwPYOr/wq3ilPm13AA3687hverayLfJ7MhySHF6XKx4Zp5aETKnVSyONyfcByAUckh3cijZaQ92fFASNIUWVBpHLZrQR1rYlSMWMERmwCNY2VkfTNa7dDtzeGWZGYvwyuo6ShLiMxbjzsnuIxkQOY3IboyHIZi/44o9QWOdn2kwhxdIQ6xbvhxaARazXu1+boMkVPa6FwapqHMiikLeiia7cAaWuG9uk6/OF+NuK2rY3B1+C4OZruGmR18O9HI3mxw77FJsEiD6eI8QCPBxCeCW6T4E2wfGPoPOXUdPahG+rD7FuLUm464XkE26EzxY3KVvgNrq0XayC2T3Ds1IIQ4JeyTgnFJHZqWf4jdsAYwk3B603+JmwsNEfTSNIATmFjdzgoucnsKdIrcNXY2Rs03k3QuIxAPuFBLJcI4YVJs698H770EJ65fXSLFH8HY/9Ph+t9fIvV1LQCg41VATVDTxnm9Y5IKutIt1JltKR8YqBx6eYj7RyRPfvNN9QuZQXayuNklRVF+mXNCMoA52RWkb80VG/dPIp6rQjlewyiJY+3ijppm38tLDUWdfmocRF81NxyaQyrbXaWlNMRmLI2ubqLFVKkc4vaOCsFdL5ICzVSSNFqmdZwweQOseJNiT3klOhFl4JJgzrxtP8AP8ApCfA+T3Bej6IoyJi2q4g+NzXfNcC09XWFtEcls5oPUgMcqmoBEXM+kHEHrPDxFiqtjLQTlwAHgupbb0dmNlYOO6824/RJ9HguYVkJz4qscolJUyt1jPJI55eKWVMKe1LEulhSyRosTmBexwpoYFr0SWhrDsPbYBO4GggjqSejCd0TCQTwsqehPYXSluVrXADesW+itK4uvZDzzWcLWCKik3ivKlspZAYbJdTjo6tzeEkYd3tNvenNVlmkWLODZIJL6P3D2OyR416CM67Cw4b180omgLRmnc7X7tr5JTOHHJVjONUBiY09zdWOCMdELIZlA46hO6Kh3Wi6jyzspFCelDgTcFNKWpOi2qbAZcFrSgWupudmSJpYATcrU0FwToo+lPuREc7iFkFbOj7Bx2oYhyMvrpFi32GH5lF2y+uesXangDOOY9ORW1IOnxif1rkPDSue6zRfiidp2/nVQ46fGJ/WuUWGYj0MwcdLWIUptq6HqlYA6B3S7pGilr6e+mqKxDEGOlLm6KSGm6S7wdEO0ts0Y2KWuOQKLNG85NzCj6QZjii6bGRGc0XkNI8oLNJDtVpWynuWrJxPNdvFFYhH0dkv7hEtnX9mD8jGecbP7ArF7h6FVtlpN6mhPONnnYrJGb2/lHoXdHRImiciiLhBMRL3G3IW86IyIqmhEkb43HJ48DwPauUYxhvRPdGdW5Ht5rrcRyyVb24wYvb0zB5TRZ4HFvB3cjFgkrOQ1kI3il8kCfVcGqXmO4VCIse3qWjqe9imMsK1dHYIUGwKJ26Vs/FC1jt3XQdWua8nbmhTQPeDu6ISusBQM2tJO8XEnVH4dNVS7wjc1rb/OdqMtAm2CbGh+7dxJI0Fha2pLjkB1pj8RYT0NMfkmkh9Rwc76TYb6/zLlnyJopSK/Bh5L7F7p5G5kuv0bDwy4lHbSUhNM9/FpY6/Ybe1WqgoY42brRYecniSeJQu0zAKOYDi32hcb8lykktGI5I96Np5tafEXSqKK0ljonGGsLqeE84o/7ApBRi91y/dcW0E2FMLBSPGVlNEw3sscLGyFu7HiyuTsJdZF01LYI+aBpN1DUwutkq9vkAvazNEPcAFA/yBnqgfj/NOlegWdi2I/QovrPWvWLTYR16GE/5nrXrF1xughtbgdM4vLqeF13Em8UZuSSSTcZlDu2cpDrS0/2MX3VixWRvR5/w1R2/RKf7GL7qnpsCpWizaaADqijHoCxYlkaJF/w7SX/Raf7GL7q1ds1RnWkpz9TF91eLEwDek2dpGm7aWnaeqGIehqnqcDpnfOp4T2xRn0hYsSv9Rloa0dFG1jQ2NjQAAAGtAAtkAAEU2Fv6o8AsWKwpt0Y5DwC23BbQeCxYgExrByHgti0WtbLksWLBEMuD051gi+zZ7lD+Q6b93h+yj9yxYnEMOB037vD9lH7lqcCpf3aD7KP3L1YsAiOz9J+6wfYx/dUsGBUwOVNAOyKMexYsWCjeXCKfoy3oIt05FvRssRcmxFlKzCIAABBEABkBGwAdgsvVi55bGNvyZD+xj/oZ7lDLhEBNjBEe2Nh9ixYpRS7GJIsJgDQBDEAAAAI2AAW0AsthhcP7GP8AoZ7lixK0rCbDDYf2Uf8AQ33LU4XB+xi/oZ7lixOkjGowmD9jF9mz3Lc4ZD+xj/oZ7l4sWaRgWXBKY608J+qj9ygds9SfusH2Mf3VixOkBj7DaSNkbWsYxrRezWtDQLkk2AFtSsWLFVGP/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9032"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0" name="Content Placeholder 2"/>
          <p:cNvSpPr>
            <a:spLocks noGrp="1"/>
          </p:cNvSpPr>
          <p:nvPr>
            <p:ph idx="1"/>
          </p:nvPr>
        </p:nvSpPr>
        <p:spPr>
          <a:xfrm>
            <a:off x="153077" y="1600200"/>
            <a:ext cx="8915400" cy="5029200"/>
          </a:xfrm>
        </p:spPr>
        <p:txBody>
          <a:bodyPr>
            <a:normAutofit/>
          </a:bodyPr>
          <a:lstStyle/>
          <a:p>
            <a:pPr lvl="1"/>
            <a:endParaRPr lang="en-US" sz="2400" dirty="0" smtClean="0"/>
          </a:p>
          <a:p>
            <a:pPr lvl="1"/>
            <a:endParaRPr lang="en-US" sz="2400" dirty="0" smtClean="0"/>
          </a:p>
          <a:p>
            <a:endParaRPr lang="en-US" sz="2400" b="1" dirty="0" smtClean="0"/>
          </a:p>
          <a:p>
            <a:endParaRPr lang="en-US" sz="2400" b="1" dirty="0" smtClean="0"/>
          </a:p>
          <a:p>
            <a:endParaRPr lang="en-US" sz="2400" b="1" dirty="0" smtClean="0"/>
          </a:p>
          <a:p>
            <a:endParaRPr lang="en-US" sz="2600" dirty="0" smtClean="0"/>
          </a:p>
          <a:p>
            <a:endParaRPr lang="en-US" sz="2600" dirty="0" smtClean="0"/>
          </a:p>
          <a:p>
            <a:endParaRPr lang="en-US" sz="2600" dirty="0" smtClean="0"/>
          </a:p>
          <a:p>
            <a:endParaRPr lang="en-US" sz="2600" dirty="0" smtClean="0"/>
          </a:p>
          <a:p>
            <a:endParaRPr lang="en-US" sz="2600" dirty="0" smtClean="0"/>
          </a:p>
          <a:p>
            <a:endParaRPr lang="en-US" sz="2600" dirty="0" smtClean="0"/>
          </a:p>
          <a:p>
            <a:pPr lvl="1"/>
            <a:endParaRPr lang="en-US" sz="2400" dirty="0" smtClean="0"/>
          </a:p>
          <a:p>
            <a:pPr marL="365760" lvl="1" indent="-256032">
              <a:buClr>
                <a:schemeClr val="accent3"/>
              </a:buClr>
              <a:buFont typeface="Georgia"/>
              <a:buChar char="•"/>
            </a:pPr>
            <a:endParaRPr lang="en-US" dirty="0" smtClean="0">
              <a:solidFill>
                <a:schemeClr val="tx1"/>
              </a:solidFill>
            </a:endParaRPr>
          </a:p>
        </p:txBody>
      </p:sp>
      <p:sp>
        <p:nvSpPr>
          <p:cNvPr id="16" name="Title 1"/>
          <p:cNvSpPr>
            <a:spLocks noGrp="1"/>
          </p:cNvSpPr>
          <p:nvPr>
            <p:ph type="title"/>
          </p:nvPr>
        </p:nvSpPr>
        <p:spPr>
          <a:xfrm>
            <a:off x="191177" y="685800"/>
            <a:ext cx="8839200" cy="1066800"/>
          </a:xfrm>
        </p:spPr>
        <p:txBody>
          <a:bodyPr>
            <a:noAutofit/>
          </a:bodyPr>
          <a:lstStyle/>
          <a:p>
            <a:r>
              <a:rPr lang="en-US" sz="3200" dirty="0" smtClean="0"/>
              <a:t>Demo of Calibrated vs. Uncalibrated Roundabout Microsimulation Models</a:t>
            </a:r>
            <a:endParaRPr lang="en-US" sz="3600" b="1" dirty="0"/>
          </a:p>
        </p:txBody>
      </p:sp>
    </p:spTree>
    <p:extLst>
      <p:ext uri="{BB962C8B-B14F-4D97-AF65-F5344CB8AC3E}">
        <p14:creationId xmlns:p14="http://schemas.microsoft.com/office/powerpoint/2010/main" val="133809156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8229600" cy="1066800"/>
          </a:xfrm>
        </p:spPr>
        <p:txBody>
          <a:bodyPr>
            <a:normAutofit/>
          </a:bodyPr>
          <a:lstStyle/>
          <a:p>
            <a:r>
              <a:rPr lang="en-US" dirty="0" smtClean="0"/>
              <a:t>Autonomous Vehicle Era is Coming</a:t>
            </a:r>
            <a:endParaRPr lang="en-US" b="1" dirty="0"/>
          </a:p>
        </p:txBody>
      </p:sp>
      <p:sp>
        <p:nvSpPr>
          <p:cNvPr id="3" name="Content Placeholder 2"/>
          <p:cNvSpPr>
            <a:spLocks noGrp="1"/>
          </p:cNvSpPr>
          <p:nvPr>
            <p:ph idx="1"/>
          </p:nvPr>
        </p:nvSpPr>
        <p:spPr>
          <a:xfrm>
            <a:off x="457200" y="1524000"/>
            <a:ext cx="4267200" cy="5181600"/>
          </a:xfrm>
        </p:spPr>
        <p:txBody>
          <a:bodyPr>
            <a:normAutofit/>
          </a:bodyPr>
          <a:lstStyle/>
          <a:p>
            <a:r>
              <a:rPr lang="en-US" sz="2200" dirty="0" smtClean="0"/>
              <a:t>Autonomous Vehicle: capable of sensing its environment and navigating without human input</a:t>
            </a:r>
            <a:endParaRPr lang="en-US" sz="2600" b="1" dirty="0" smtClean="0"/>
          </a:p>
          <a:p>
            <a:endParaRPr lang="en-US" sz="2200" b="1" dirty="0" smtClean="0"/>
          </a:p>
          <a:p>
            <a:r>
              <a:rPr lang="en-US" sz="2200" dirty="0" smtClean="0"/>
              <a:t>As of today Nevada, Florida, California, Michigan, and Washington D.C. have passed laws permitting autonomous cars.</a:t>
            </a:r>
          </a:p>
          <a:p>
            <a:endParaRPr lang="en-US" sz="2200" dirty="0" smtClean="0"/>
          </a:p>
          <a:p>
            <a:r>
              <a:rPr lang="en-US" sz="2200" dirty="0" smtClean="0"/>
              <a:t>Most auto manufacturers plan to sell their autonomous cars by 2017-2020.</a:t>
            </a:r>
          </a:p>
          <a:p>
            <a:endParaRPr lang="en-US" sz="2400" dirty="0" smtClean="0"/>
          </a:p>
        </p:txBody>
      </p:sp>
      <p:pic>
        <p:nvPicPr>
          <p:cNvPr id="21506" name="Picture 2" descr="http://www.standard.co.uk/incoming/article9315104.ece/alternates/w620/googlecar.jpg"/>
          <p:cNvPicPr>
            <a:picLocks noChangeAspect="1" noChangeArrowheads="1"/>
          </p:cNvPicPr>
          <p:nvPr/>
        </p:nvPicPr>
        <p:blipFill>
          <a:blip r:embed="rId3" cstate="print"/>
          <a:srcRect/>
          <a:stretch>
            <a:fillRect/>
          </a:stretch>
        </p:blipFill>
        <p:spPr bwMode="auto">
          <a:xfrm>
            <a:off x="5334000" y="4572000"/>
            <a:ext cx="3200400" cy="2131880"/>
          </a:xfrm>
          <a:prstGeom prst="rect">
            <a:avLst/>
          </a:prstGeom>
          <a:noFill/>
        </p:spPr>
      </p:pic>
      <p:sp>
        <p:nvSpPr>
          <p:cNvPr id="5" name="TextBox 4"/>
          <p:cNvSpPr txBox="1"/>
          <p:nvPr/>
        </p:nvSpPr>
        <p:spPr>
          <a:xfrm>
            <a:off x="5638800" y="1447800"/>
            <a:ext cx="2401619" cy="369332"/>
          </a:xfrm>
          <a:prstGeom prst="rect">
            <a:avLst/>
          </a:prstGeom>
          <a:noFill/>
        </p:spPr>
        <p:txBody>
          <a:bodyPr wrap="square" rtlCol="0">
            <a:spAutoFit/>
          </a:bodyPr>
          <a:lstStyle/>
          <a:p>
            <a:r>
              <a:rPr lang="en-US" dirty="0" smtClean="0">
                <a:solidFill>
                  <a:schemeClr val="accent2"/>
                </a:solidFill>
              </a:rPr>
              <a:t>Google Driverless Car</a:t>
            </a:r>
            <a:endParaRPr lang="en-US" dirty="0">
              <a:solidFill>
                <a:schemeClr val="accent2"/>
              </a:solidFill>
            </a:endParaRPr>
          </a:p>
        </p:txBody>
      </p:sp>
      <p:pic>
        <p:nvPicPr>
          <p:cNvPr id="21508" name="Picture 4" descr="http://i.telegraph.co.uk/multimedia/archive/02990/carGraf_2990521b.jpg"/>
          <p:cNvPicPr>
            <a:picLocks noChangeAspect="1" noChangeArrowheads="1"/>
          </p:cNvPicPr>
          <p:nvPr/>
        </p:nvPicPr>
        <p:blipFill>
          <a:blip r:embed="rId4" cstate="print"/>
          <a:srcRect/>
          <a:stretch>
            <a:fillRect/>
          </a:stretch>
        </p:blipFill>
        <p:spPr bwMode="auto">
          <a:xfrm>
            <a:off x="4876800" y="1905000"/>
            <a:ext cx="4038600" cy="2520869"/>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381000" y="609600"/>
            <a:ext cx="8229600" cy="1066800"/>
          </a:xfrm>
        </p:spPr>
        <p:txBody>
          <a:bodyPr>
            <a:normAutofit/>
          </a:bodyPr>
          <a:lstStyle/>
          <a:p>
            <a:r>
              <a:rPr lang="en-US" sz="3200" dirty="0" smtClean="0"/>
              <a:t>Will This be Cooperative Intersections in the Future?</a:t>
            </a:r>
            <a:endParaRPr lang="en-US" sz="3200" b="1" dirty="0"/>
          </a:p>
        </p:txBody>
      </p:sp>
      <p:pic>
        <p:nvPicPr>
          <p:cNvPr id="7" name="Opperative_Intersec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33399" y="1828800"/>
            <a:ext cx="8300357" cy="4648200"/>
          </a:xfrm>
          <a:prstGeom prst="rect">
            <a:avLst/>
          </a:prstGeom>
        </p:spPr>
      </p:pic>
    </p:spTree>
    <p:extLst>
      <p:ext uri="{BB962C8B-B14F-4D97-AF65-F5344CB8AC3E}">
        <p14:creationId xmlns:p14="http://schemas.microsoft.com/office/powerpoint/2010/main" val="1352752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457200" y="2438400"/>
            <a:ext cx="8229600" cy="1066800"/>
          </a:xfrm>
        </p:spPr>
        <p:txBody>
          <a:bodyPr>
            <a:normAutofit fontScale="90000"/>
          </a:bodyPr>
          <a:lstStyle/>
          <a:p>
            <a:pPr algn="ctr"/>
            <a:r>
              <a:rPr lang="en-US" sz="5400" b="1" dirty="0" smtClean="0">
                <a:solidFill>
                  <a:srgbClr val="C00000"/>
                </a:solidFill>
              </a:rPr>
              <a:t>Possibly?!</a:t>
            </a:r>
            <a:br>
              <a:rPr lang="en-US" sz="5400" b="1" dirty="0" smtClean="0">
                <a:solidFill>
                  <a:srgbClr val="C00000"/>
                </a:solidFill>
              </a:rPr>
            </a:br>
            <a:r>
              <a:rPr lang="en-US" sz="5400" b="1" dirty="0">
                <a:solidFill>
                  <a:srgbClr val="C00000"/>
                </a:solidFill>
              </a:rPr>
              <a:t/>
            </a:r>
            <a:br>
              <a:rPr lang="en-US" sz="5400" b="1" dirty="0">
                <a:solidFill>
                  <a:srgbClr val="C00000"/>
                </a:solidFill>
              </a:rPr>
            </a:br>
            <a:r>
              <a:rPr lang="en-US" sz="5400" b="1" dirty="0" smtClean="0">
                <a:solidFill>
                  <a:srgbClr val="C00000"/>
                </a:solidFill>
              </a:rPr>
              <a:t>Can we simulate that? </a:t>
            </a:r>
            <a:endParaRPr lang="en-US" sz="5400" b="1" dirty="0">
              <a:solidFill>
                <a:srgbClr val="C00000"/>
              </a:solidFill>
            </a:endParaRPr>
          </a:p>
        </p:txBody>
      </p:sp>
    </p:spTree>
    <p:extLst>
      <p:ext uri="{BB962C8B-B14F-4D97-AF65-F5344CB8AC3E}">
        <p14:creationId xmlns:p14="http://schemas.microsoft.com/office/powerpoint/2010/main" val="166036050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838200"/>
            <a:ext cx="8229600" cy="1066800"/>
          </a:xfrm>
        </p:spPr>
        <p:txBody>
          <a:bodyPr>
            <a:normAutofit fontScale="90000"/>
          </a:bodyPr>
          <a:lstStyle/>
          <a:p>
            <a:r>
              <a:rPr lang="en-US" sz="3600" dirty="0" smtClean="0"/>
              <a:t>Modeling Next-Generation Intersection Control of Autonomous Vehicles</a:t>
            </a:r>
            <a:r>
              <a:rPr lang="en-US" dirty="0" smtClean="0"/>
              <a:t/>
            </a:r>
            <a:br>
              <a:rPr lang="en-US" dirty="0" smtClean="0"/>
            </a:br>
            <a:endParaRPr lang="en-US" b="1" dirty="0"/>
          </a:p>
        </p:txBody>
      </p:sp>
      <p:sp>
        <p:nvSpPr>
          <p:cNvPr id="3" name="Content Placeholder 2"/>
          <p:cNvSpPr>
            <a:spLocks noGrp="1"/>
          </p:cNvSpPr>
          <p:nvPr>
            <p:ph idx="1"/>
          </p:nvPr>
        </p:nvSpPr>
        <p:spPr>
          <a:xfrm>
            <a:off x="228600" y="1676400"/>
            <a:ext cx="7848600" cy="4953000"/>
          </a:xfrm>
        </p:spPr>
        <p:txBody>
          <a:bodyPr>
            <a:normAutofit lnSpcReduction="10000"/>
          </a:bodyPr>
          <a:lstStyle/>
          <a:p>
            <a:r>
              <a:rPr lang="en-US" sz="2600" dirty="0" smtClean="0"/>
              <a:t>Centralized control algorithm</a:t>
            </a:r>
          </a:p>
          <a:p>
            <a:pPr lvl="1"/>
            <a:r>
              <a:rPr lang="en-US" sz="2400" dirty="0" smtClean="0"/>
              <a:t>Step 1: Vehicle requesting reservation</a:t>
            </a:r>
          </a:p>
          <a:p>
            <a:pPr lvl="1">
              <a:buNone/>
            </a:pPr>
            <a:endParaRPr lang="en-US" sz="2400" dirty="0" smtClean="0"/>
          </a:p>
          <a:p>
            <a:pPr lvl="1" algn="r">
              <a:buNone/>
            </a:pPr>
            <a:endParaRPr lang="en-US" sz="2400" dirty="0" smtClean="0"/>
          </a:p>
          <a:p>
            <a:pPr lvl="1"/>
            <a:endParaRPr lang="en-US" sz="2400" dirty="0" smtClean="0"/>
          </a:p>
          <a:p>
            <a:pPr lvl="1"/>
            <a:endParaRPr lang="en-US" sz="2400" dirty="0" smtClean="0"/>
          </a:p>
          <a:p>
            <a:pPr lvl="1"/>
            <a:endParaRPr lang="en-US" sz="2400" dirty="0" smtClean="0"/>
          </a:p>
          <a:p>
            <a:pPr lvl="1"/>
            <a:endParaRPr lang="en-US" sz="2400" dirty="0" smtClean="0"/>
          </a:p>
          <a:p>
            <a:pPr lvl="1"/>
            <a:r>
              <a:rPr lang="en-US" sz="2400" dirty="0" smtClean="0"/>
              <a:t>Step 2: CIC processing a reservation request</a:t>
            </a:r>
          </a:p>
          <a:p>
            <a:pPr lvl="2"/>
            <a:r>
              <a:rPr lang="en-US" sz="2200" dirty="0" smtClean="0"/>
              <a:t>Internal simulation to check conflicts </a:t>
            </a:r>
          </a:p>
          <a:p>
            <a:pPr lvl="2"/>
            <a:r>
              <a:rPr lang="en-US" sz="2000" dirty="0" smtClean="0"/>
              <a:t>Minimum speed to allow fixed-speed reservation</a:t>
            </a:r>
            <a:endParaRPr lang="en-US" sz="2200" dirty="0" smtClean="0"/>
          </a:p>
          <a:p>
            <a:pPr lvl="1"/>
            <a:r>
              <a:rPr lang="en-US" sz="2400" dirty="0" smtClean="0"/>
              <a:t>Step 3: CIC declining and approving the reservation request</a:t>
            </a:r>
          </a:p>
          <a:p>
            <a:pPr lvl="1"/>
            <a:endParaRPr lang="en-US" sz="2400" dirty="0" smtClean="0"/>
          </a:p>
          <a:p>
            <a:endParaRPr lang="en-US" sz="2600" dirty="0" smtClean="0"/>
          </a:p>
          <a:p>
            <a:endParaRPr lang="en-US" sz="2600" dirty="0" smtClean="0"/>
          </a:p>
          <a:p>
            <a:endParaRPr lang="en-US" sz="2600" dirty="0" smtClean="0"/>
          </a:p>
          <a:p>
            <a:endParaRPr lang="en-US" sz="2600" dirty="0" smtClean="0"/>
          </a:p>
          <a:p>
            <a:endParaRPr lang="en-US" sz="2600" dirty="0" smtClean="0"/>
          </a:p>
          <a:p>
            <a:endParaRPr lang="en-US" sz="2600" dirty="0" smtClean="0"/>
          </a:p>
          <a:p>
            <a:pPr lvl="1"/>
            <a:endParaRPr lang="en-US" sz="2400" dirty="0" smtClean="0"/>
          </a:p>
          <a:p>
            <a:pPr marL="365760" lvl="1" indent="-256032">
              <a:buClr>
                <a:schemeClr val="accent3"/>
              </a:buClr>
              <a:buFont typeface="Georgia"/>
              <a:buChar char="•"/>
            </a:pPr>
            <a:endParaRPr lang="en-US" dirty="0" smtClean="0">
              <a:solidFill>
                <a:schemeClr val="tx1"/>
              </a:solidFill>
            </a:endParaRPr>
          </a:p>
        </p:txBody>
      </p:sp>
      <p:pic>
        <p:nvPicPr>
          <p:cNvPr id="33823" name="Picture 31"/>
          <p:cNvPicPr>
            <a:picLocks noChangeAspect="1" noChangeArrowheads="1"/>
          </p:cNvPicPr>
          <p:nvPr/>
        </p:nvPicPr>
        <p:blipFill>
          <a:blip r:embed="rId4" cstate="print"/>
          <a:srcRect/>
          <a:stretch>
            <a:fillRect/>
          </a:stretch>
        </p:blipFill>
        <p:spPr bwMode="auto">
          <a:xfrm>
            <a:off x="990600" y="2590800"/>
            <a:ext cx="4572000" cy="2040610"/>
          </a:xfrm>
          <a:prstGeom prst="rect">
            <a:avLst/>
          </a:prstGeom>
          <a:noFill/>
          <a:ln w="9525">
            <a:noFill/>
            <a:miter lim="800000"/>
            <a:headEnd/>
            <a:tailEnd/>
          </a:ln>
        </p:spPr>
      </p:pic>
      <p:pic>
        <p:nvPicPr>
          <p:cNvPr id="33825" name="Picture 33" descr="c:\DOCUME~1\zhixia\LOCALS~1\APPLIC~1\360CHR~1\Chrome\USERDA~1\Temp\computer.gif"/>
          <p:cNvPicPr>
            <a:picLocks noChangeAspect="1" noChangeArrowheads="1"/>
          </p:cNvPicPr>
          <p:nvPr/>
        </p:nvPicPr>
        <p:blipFill>
          <a:blip r:embed="rId5" cstate="print"/>
          <a:srcRect/>
          <a:stretch>
            <a:fillRect/>
          </a:stretch>
        </p:blipFill>
        <p:spPr bwMode="auto">
          <a:xfrm>
            <a:off x="2667000" y="2514600"/>
            <a:ext cx="533400" cy="493740"/>
          </a:xfrm>
          <a:prstGeom prst="rect">
            <a:avLst/>
          </a:prstGeom>
          <a:noFill/>
        </p:spPr>
      </p:pic>
      <p:cxnSp>
        <p:nvCxnSpPr>
          <p:cNvPr id="39" name="Straight Arrow Connector 38"/>
          <p:cNvCxnSpPr>
            <a:endCxn id="33825" idx="3"/>
          </p:cNvCxnSpPr>
          <p:nvPr/>
        </p:nvCxnSpPr>
        <p:spPr>
          <a:xfrm rot="10800000">
            <a:off x="3200400" y="2761470"/>
            <a:ext cx="1295400" cy="66753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rot="1699996">
            <a:off x="3427593" y="2826646"/>
            <a:ext cx="1059906" cy="261610"/>
          </a:xfrm>
          <a:prstGeom prst="rect">
            <a:avLst/>
          </a:prstGeom>
          <a:noFill/>
        </p:spPr>
        <p:txBody>
          <a:bodyPr wrap="none" rtlCol="0">
            <a:spAutoFit/>
          </a:bodyPr>
          <a:lstStyle/>
          <a:p>
            <a:r>
              <a:rPr lang="en-US" sz="1100" dirty="0" smtClean="0"/>
              <a:t>Communicate</a:t>
            </a:r>
            <a:endParaRPr lang="en-US" dirty="0"/>
          </a:p>
        </p:txBody>
      </p:sp>
      <p:pic>
        <p:nvPicPr>
          <p:cNvPr id="33826" name="Picture 34"/>
          <p:cNvPicPr>
            <a:picLocks noChangeAspect="1" noChangeArrowheads="1"/>
          </p:cNvPicPr>
          <p:nvPr/>
        </p:nvPicPr>
        <p:blipFill>
          <a:blip r:embed="rId6" cstate="print"/>
          <a:srcRect/>
          <a:stretch>
            <a:fillRect/>
          </a:stretch>
        </p:blipFill>
        <p:spPr bwMode="auto">
          <a:xfrm>
            <a:off x="6096000" y="1600200"/>
            <a:ext cx="2750821" cy="1447800"/>
          </a:xfrm>
          <a:prstGeom prst="rect">
            <a:avLst/>
          </a:prstGeom>
          <a:noFill/>
          <a:ln w="9525">
            <a:noFill/>
            <a:miter lim="800000"/>
            <a:headEnd/>
            <a:tailEnd/>
          </a:ln>
        </p:spPr>
      </p:pic>
      <p:sp>
        <p:nvSpPr>
          <p:cNvPr id="33828" name="Rectangle 3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3827" name="Object 35"/>
          <p:cNvGraphicFramePr>
            <a:graphicFrameLocks noChangeAspect="1"/>
          </p:cNvGraphicFramePr>
          <p:nvPr/>
        </p:nvGraphicFramePr>
        <p:xfrm>
          <a:off x="5867400" y="3657600"/>
          <a:ext cx="3128319" cy="1066800"/>
        </p:xfrm>
        <a:graphic>
          <a:graphicData uri="http://schemas.openxmlformats.org/presentationml/2006/ole">
            <mc:AlternateContent xmlns:mc="http://schemas.openxmlformats.org/markup-compatibility/2006">
              <mc:Choice xmlns:v="urn:schemas-microsoft-com:vml" Requires="v">
                <p:oleObj spid="_x0000_s216110" name="Equation" r:id="rId7" imgW="1967646" imgH="634725" progId="">
                  <p:embed/>
                </p:oleObj>
              </mc:Choice>
              <mc:Fallback>
                <p:oleObj name="Equation" r:id="rId7" imgW="1967646" imgH="634725" progId="">
                  <p:embed/>
                  <p:pic>
                    <p:nvPicPr>
                      <p:cNvPr id="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67400" y="3657600"/>
                        <a:ext cx="3128319" cy="1066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5" name="TextBox 44"/>
          <p:cNvSpPr txBox="1"/>
          <p:nvPr/>
        </p:nvSpPr>
        <p:spPr>
          <a:xfrm>
            <a:off x="6096000" y="3048000"/>
            <a:ext cx="2791149" cy="646331"/>
          </a:xfrm>
          <a:prstGeom prst="rect">
            <a:avLst/>
          </a:prstGeom>
          <a:noFill/>
        </p:spPr>
        <p:txBody>
          <a:bodyPr wrap="none" rtlCol="0">
            <a:spAutoFit/>
          </a:bodyPr>
          <a:lstStyle/>
          <a:p>
            <a:r>
              <a:rPr lang="en-US" dirty="0" smtClean="0"/>
              <a:t>CIC’s Internal Simulation</a:t>
            </a:r>
          </a:p>
          <a:p>
            <a:pPr algn="ctr"/>
            <a:r>
              <a:rPr lang="en-US" i="1" dirty="0" smtClean="0"/>
              <a:t>n</a:t>
            </a:r>
            <a:r>
              <a:rPr lang="en-US" dirty="0" smtClean="0"/>
              <a:t> trials of different </a:t>
            </a:r>
            <a:r>
              <a:rPr lang="en-US" i="1" dirty="0" smtClean="0"/>
              <a:t>a</a:t>
            </a:r>
            <a:endParaRPr lang="en-US" i="1" dirty="0"/>
          </a:p>
        </p:txBody>
      </p:sp>
      <p:sp>
        <p:nvSpPr>
          <p:cNvPr id="7168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1683" name="Object 3"/>
          <p:cNvGraphicFramePr>
            <a:graphicFrameLocks noChangeAspect="1"/>
          </p:cNvGraphicFramePr>
          <p:nvPr/>
        </p:nvGraphicFramePr>
        <p:xfrm>
          <a:off x="2362200" y="6096000"/>
          <a:ext cx="2743200" cy="609600"/>
        </p:xfrm>
        <a:graphic>
          <a:graphicData uri="http://schemas.openxmlformats.org/presentationml/2006/ole">
            <mc:AlternateContent xmlns:mc="http://schemas.openxmlformats.org/markup-compatibility/2006">
              <mc:Choice xmlns:v="urn:schemas-microsoft-com:vml" Requires="v">
                <p:oleObj spid="_x0000_s216111" r:id="rId9" imgW="1548728" imgH="393529" progId="">
                  <p:embed/>
                </p:oleObj>
              </mc:Choice>
              <mc:Fallback>
                <p:oleObj r:id="rId9" imgW="1548728" imgH="393529" progId="">
                  <p:embed/>
                  <p:pic>
                    <p:nvPicPr>
                      <p:cNvPr id="0"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62200" y="6096000"/>
                        <a:ext cx="2743200" cy="609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85800"/>
            <a:ext cx="8229600" cy="1066800"/>
          </a:xfrm>
        </p:spPr>
        <p:txBody>
          <a:bodyPr>
            <a:normAutofit fontScale="90000"/>
          </a:bodyPr>
          <a:lstStyle/>
          <a:p>
            <a:r>
              <a:rPr lang="en-US" sz="3600" dirty="0" smtClean="0"/>
              <a:t>Modeled in </a:t>
            </a:r>
            <a:r>
              <a:rPr lang="en-US" sz="3600" dirty="0" smtClean="0"/>
              <a:t>Microsimulation </a:t>
            </a:r>
            <a:r>
              <a:rPr lang="en-US" sz="3600" dirty="0" smtClean="0"/>
              <a:t>Platform: </a:t>
            </a:r>
            <a:r>
              <a:rPr lang="en-US" sz="3600" dirty="0" smtClean="0"/>
              <a:t>VISSIM</a:t>
            </a:r>
            <a:r>
              <a:rPr lang="en-US" dirty="0" smtClean="0"/>
              <a:t> </a:t>
            </a:r>
            <a:endParaRPr lang="en-US" b="1" dirty="0"/>
          </a:p>
        </p:txBody>
      </p:sp>
      <p:sp>
        <p:nvSpPr>
          <p:cNvPr id="3" name="Content Placeholder 2"/>
          <p:cNvSpPr>
            <a:spLocks noGrp="1"/>
          </p:cNvSpPr>
          <p:nvPr>
            <p:ph idx="1"/>
          </p:nvPr>
        </p:nvSpPr>
        <p:spPr>
          <a:xfrm>
            <a:off x="228600" y="1676400"/>
            <a:ext cx="3657600" cy="4953000"/>
          </a:xfrm>
        </p:spPr>
        <p:txBody>
          <a:bodyPr>
            <a:normAutofit/>
          </a:bodyPr>
          <a:lstStyle/>
          <a:p>
            <a:r>
              <a:rPr lang="en-US" sz="3200" dirty="0" smtClean="0"/>
              <a:t>External Driver Model</a:t>
            </a:r>
          </a:p>
          <a:p>
            <a:pPr lvl="1"/>
            <a:r>
              <a:rPr lang="en-US" sz="2400" dirty="0" smtClean="0"/>
              <a:t>Overriding the driver’s behavior models in VISSIM to realize centralized control</a:t>
            </a:r>
          </a:p>
          <a:p>
            <a:pPr lvl="1"/>
            <a:endParaRPr lang="en-US" sz="2400" dirty="0" smtClean="0"/>
          </a:p>
          <a:p>
            <a:pPr lvl="1"/>
            <a:endParaRPr lang="en-US" sz="2400" dirty="0" smtClean="0"/>
          </a:p>
          <a:p>
            <a:pPr lvl="1"/>
            <a:endParaRPr lang="en-US" sz="2400" dirty="0" smtClean="0"/>
          </a:p>
          <a:p>
            <a:pPr lvl="1"/>
            <a:endParaRPr lang="en-US" sz="2400" dirty="0" smtClean="0"/>
          </a:p>
          <a:p>
            <a:endParaRPr lang="en-US" sz="2600" dirty="0" smtClean="0"/>
          </a:p>
          <a:p>
            <a:endParaRPr lang="en-US" sz="2600" dirty="0" smtClean="0"/>
          </a:p>
          <a:p>
            <a:endParaRPr lang="en-US" sz="2600" dirty="0" smtClean="0"/>
          </a:p>
          <a:p>
            <a:endParaRPr lang="en-US" sz="2600" dirty="0" smtClean="0"/>
          </a:p>
          <a:p>
            <a:endParaRPr lang="en-US" sz="2600" dirty="0" smtClean="0"/>
          </a:p>
          <a:p>
            <a:endParaRPr lang="en-US" sz="2600" dirty="0" smtClean="0"/>
          </a:p>
          <a:p>
            <a:pPr lvl="1"/>
            <a:endParaRPr lang="en-US" sz="2400" dirty="0" smtClean="0"/>
          </a:p>
          <a:p>
            <a:pPr marL="365760" lvl="1" indent="-256032">
              <a:buClr>
                <a:schemeClr val="accent3"/>
              </a:buClr>
              <a:buFont typeface="Georgia"/>
              <a:buChar char="•"/>
            </a:pPr>
            <a:endParaRPr lang="en-US" dirty="0" smtClean="0">
              <a:solidFill>
                <a:schemeClr val="tx1"/>
              </a:solidFill>
            </a:endParaRPr>
          </a:p>
        </p:txBody>
      </p:sp>
      <p:sp>
        <p:nvSpPr>
          <p:cNvPr id="33828" name="Rectangle 3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68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8860" name="Rectangle 1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192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601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602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602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7045"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2288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22881" name="Object 1"/>
          <p:cNvGraphicFramePr>
            <a:graphicFrameLocks noChangeAspect="1"/>
          </p:cNvGraphicFramePr>
          <p:nvPr/>
        </p:nvGraphicFramePr>
        <p:xfrm>
          <a:off x="4038600" y="2057400"/>
          <a:ext cx="4381500" cy="3627438"/>
        </p:xfrm>
        <a:graphic>
          <a:graphicData uri="http://schemas.openxmlformats.org/presentationml/2006/ole">
            <mc:AlternateContent xmlns:mc="http://schemas.openxmlformats.org/markup-compatibility/2006">
              <mc:Choice xmlns:v="urn:schemas-microsoft-com:vml" Requires="v">
                <p:oleObj spid="_x0000_s236564" name="Bitmap Image" r:id="rId4" imgW="9457143" imgH="7590476" progId="PBrush">
                  <p:embed/>
                </p:oleObj>
              </mc:Choice>
              <mc:Fallback>
                <p:oleObj name="Bitmap Image" r:id="rId4" imgW="9457143" imgH="7590476"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2057400"/>
                        <a:ext cx="4381500" cy="36274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45637452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838200"/>
            <a:ext cx="8229600" cy="1066800"/>
          </a:xfrm>
        </p:spPr>
        <p:txBody>
          <a:bodyPr>
            <a:normAutofit fontScale="90000"/>
          </a:bodyPr>
          <a:lstStyle/>
          <a:p>
            <a:r>
              <a:rPr lang="en-US" sz="3600" dirty="0" smtClean="0"/>
              <a:t>Agent-based</a:t>
            </a:r>
            <a:r>
              <a:rPr lang="en-US" sz="3100" b="1" dirty="0" smtClean="0"/>
              <a:t> </a:t>
            </a:r>
            <a:r>
              <a:rPr lang="en-US" sz="3600" dirty="0" smtClean="0"/>
              <a:t>Next-Generation Intersection Control of Autonomous Vehicles</a:t>
            </a:r>
            <a:r>
              <a:rPr lang="en-US" dirty="0" smtClean="0"/>
              <a:t/>
            </a:r>
            <a:br>
              <a:rPr lang="en-US" dirty="0" smtClean="0"/>
            </a:br>
            <a:endParaRPr lang="en-US" b="1" dirty="0"/>
          </a:p>
        </p:txBody>
      </p:sp>
      <p:sp>
        <p:nvSpPr>
          <p:cNvPr id="3" name="Content Placeholder 2"/>
          <p:cNvSpPr>
            <a:spLocks noGrp="1"/>
          </p:cNvSpPr>
          <p:nvPr>
            <p:ph idx="1"/>
          </p:nvPr>
        </p:nvSpPr>
        <p:spPr>
          <a:xfrm>
            <a:off x="228600" y="1676400"/>
            <a:ext cx="8534400" cy="4953000"/>
          </a:xfrm>
        </p:spPr>
        <p:txBody>
          <a:bodyPr>
            <a:normAutofit/>
          </a:bodyPr>
          <a:lstStyle/>
          <a:p>
            <a:r>
              <a:rPr lang="en-US" sz="2400" dirty="0" smtClean="0"/>
              <a:t>Multi-tile ACUTA</a:t>
            </a:r>
          </a:p>
          <a:p>
            <a:endParaRPr lang="en-US" sz="2400" dirty="0" smtClean="0"/>
          </a:p>
          <a:p>
            <a:pPr lvl="1"/>
            <a:endParaRPr lang="en-US" sz="2400" dirty="0" smtClean="0"/>
          </a:p>
          <a:p>
            <a:pPr lvl="1"/>
            <a:endParaRPr lang="en-US" sz="2400" dirty="0" smtClean="0"/>
          </a:p>
          <a:p>
            <a:pPr lvl="1"/>
            <a:endParaRPr lang="en-US" sz="2400" dirty="0" smtClean="0"/>
          </a:p>
          <a:p>
            <a:pPr lvl="1"/>
            <a:endParaRPr lang="en-US" sz="2400" dirty="0" smtClean="0"/>
          </a:p>
          <a:p>
            <a:endParaRPr lang="en-US" sz="2600" dirty="0" smtClean="0"/>
          </a:p>
          <a:p>
            <a:endParaRPr lang="en-US" sz="2600" dirty="0" smtClean="0"/>
          </a:p>
          <a:p>
            <a:endParaRPr lang="en-US" sz="2600" dirty="0" smtClean="0"/>
          </a:p>
          <a:p>
            <a:endParaRPr lang="en-US" sz="2600" dirty="0" smtClean="0"/>
          </a:p>
          <a:p>
            <a:endParaRPr lang="en-US" sz="2600" dirty="0" smtClean="0"/>
          </a:p>
          <a:p>
            <a:endParaRPr lang="en-US" sz="2600" dirty="0" smtClean="0"/>
          </a:p>
          <a:p>
            <a:pPr lvl="1"/>
            <a:endParaRPr lang="en-US" sz="2400" dirty="0" smtClean="0"/>
          </a:p>
          <a:p>
            <a:pPr marL="365760" lvl="1" indent="-256032">
              <a:buClr>
                <a:schemeClr val="accent3"/>
              </a:buClr>
              <a:buFont typeface="Georgia"/>
              <a:buChar char="•"/>
            </a:pPr>
            <a:endParaRPr lang="en-US" dirty="0" smtClean="0">
              <a:solidFill>
                <a:schemeClr val="tx1"/>
              </a:solidFill>
            </a:endParaRPr>
          </a:p>
        </p:txBody>
      </p:sp>
      <p:sp>
        <p:nvSpPr>
          <p:cNvPr id="33828" name="Rectangle 3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68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8860" name="Rectangle 1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192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601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602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602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7045"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3" name="TextBox 12"/>
          <p:cNvSpPr txBox="1"/>
          <p:nvPr/>
        </p:nvSpPr>
        <p:spPr>
          <a:xfrm>
            <a:off x="4495800" y="1752600"/>
            <a:ext cx="1861407" cy="369332"/>
          </a:xfrm>
          <a:prstGeom prst="rect">
            <a:avLst/>
          </a:prstGeom>
          <a:noFill/>
        </p:spPr>
        <p:txBody>
          <a:bodyPr wrap="none" rtlCol="0">
            <a:spAutoFit/>
          </a:bodyPr>
          <a:lstStyle/>
          <a:p>
            <a:r>
              <a:rPr lang="en-US" dirty="0" smtClean="0">
                <a:solidFill>
                  <a:srgbClr val="C00000"/>
                </a:solidFill>
              </a:rPr>
              <a:t>Granularity = 12</a:t>
            </a:r>
            <a:endParaRPr lang="en-US" dirty="0">
              <a:solidFill>
                <a:srgbClr val="C00000"/>
              </a:solidFill>
            </a:endParaRPr>
          </a:p>
        </p:txBody>
      </p:sp>
      <p:pic>
        <p:nvPicPr>
          <p:cNvPr id="4" name="Next-Ge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20002" y="2198132"/>
            <a:ext cx="8077200" cy="4652804"/>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78C5CA0-D17F-48A6-8689-A2A96E4F3F76}" type="slidenum">
              <a:rPr lang="en-US" smtClean="0">
                <a:solidFill>
                  <a:prstClr val="black"/>
                </a:solidFill>
              </a:rPr>
              <a:pPr/>
              <a:t>56</a:t>
            </a:fld>
            <a:endParaRPr lang="en-US" dirty="0">
              <a:solidFill>
                <a:prstClr val="black"/>
              </a:solidFill>
            </a:endParaRPr>
          </a:p>
        </p:txBody>
      </p:sp>
      <p:sp>
        <p:nvSpPr>
          <p:cNvPr id="18" name="Rectangle 17"/>
          <p:cNvSpPr/>
          <p:nvPr/>
        </p:nvSpPr>
        <p:spPr>
          <a:xfrm>
            <a:off x="533400" y="2667000"/>
            <a:ext cx="8153400" cy="1200329"/>
          </a:xfrm>
          <a:prstGeom prst="rect">
            <a:avLst/>
          </a:prstGeom>
        </p:spPr>
        <p:txBody>
          <a:bodyPr wrap="square">
            <a:spAutoFit/>
          </a:bodyPr>
          <a:lstStyle/>
          <a:p>
            <a:pPr algn="ctr"/>
            <a:r>
              <a:rPr lang="en-US" sz="3600" b="1" cap="small" dirty="0" smtClean="0"/>
              <a:t>On-going and Future </a:t>
            </a:r>
          </a:p>
          <a:p>
            <a:pPr algn="ctr"/>
            <a:r>
              <a:rPr lang="en-US" sz="3600" b="1" cap="small" dirty="0" smtClean="0">
                <a:solidFill>
                  <a:srgbClr val="C00000"/>
                </a:solidFill>
              </a:rPr>
              <a:t>Research Efforts</a:t>
            </a:r>
            <a:endParaRPr lang="en-US" sz="3600" b="1" cap="small" dirty="0">
              <a:solidFill>
                <a:srgbClr val="C00000"/>
              </a:solidFill>
            </a:endParaRPr>
          </a:p>
        </p:txBody>
      </p:sp>
    </p:spTree>
    <p:extLst>
      <p:ext uri="{BB962C8B-B14F-4D97-AF65-F5344CB8AC3E}">
        <p14:creationId xmlns:p14="http://schemas.microsoft.com/office/powerpoint/2010/main" val="2690871345"/>
      </p:ext>
    </p:extLst>
  </p:cSld>
  <p:clrMapOvr>
    <a:masterClrMapping/>
  </p:clrMapOvr>
  <mc:AlternateContent xmlns:mc="http://schemas.openxmlformats.org/markup-compatibility/2006" xmlns:p14="http://schemas.microsoft.com/office/powerpoint/2010/main">
    <mc:Choice Requires="p14">
      <p:transition spd="slow" p14:dur="2000" advTm="94819"/>
    </mc:Choice>
    <mc:Fallback xmlns="">
      <p:transition spd="slow" advTm="94819"/>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ontent Placeholder 3"/>
          <p:cNvSpPr>
            <a:spLocks noGrp="1"/>
          </p:cNvSpPr>
          <p:nvPr>
            <p:ph sz="half" idx="1"/>
          </p:nvPr>
        </p:nvSpPr>
        <p:spPr>
          <a:xfrm>
            <a:off x="152400" y="685800"/>
            <a:ext cx="8610600" cy="5105400"/>
          </a:xfrm>
        </p:spPr>
        <p:txBody>
          <a:bodyPr>
            <a:noAutofit/>
          </a:bodyPr>
          <a:lstStyle/>
          <a:p>
            <a:pPr marL="365760" lvl="1" indent="-256032">
              <a:buClr>
                <a:schemeClr val="accent3"/>
              </a:buClr>
              <a:buFont typeface="Georgia"/>
              <a:buChar char="•"/>
            </a:pPr>
            <a:r>
              <a:rPr lang="en-US" sz="2400" dirty="0">
                <a:solidFill>
                  <a:schemeClr val="tx1"/>
                </a:solidFill>
              </a:rPr>
              <a:t>Develop automated calibration </a:t>
            </a:r>
            <a:r>
              <a:rPr lang="en-US" sz="2400" dirty="0" smtClean="0">
                <a:solidFill>
                  <a:schemeClr val="tx1"/>
                </a:solidFill>
              </a:rPr>
              <a:t>method </a:t>
            </a:r>
            <a:r>
              <a:rPr lang="en-US" sz="2400" dirty="0">
                <a:solidFill>
                  <a:schemeClr val="tx1"/>
                </a:solidFill>
              </a:rPr>
              <a:t>that can be customized </a:t>
            </a:r>
            <a:r>
              <a:rPr lang="en-US" sz="2400" dirty="0" smtClean="0">
                <a:solidFill>
                  <a:schemeClr val="tx1"/>
                </a:solidFill>
              </a:rPr>
              <a:t>for various applications. </a:t>
            </a:r>
            <a:endParaRPr lang="en-US" sz="2400" dirty="0">
              <a:solidFill>
                <a:schemeClr val="tx1"/>
              </a:solidFill>
            </a:endParaRPr>
          </a:p>
          <a:p>
            <a:pPr eaLnBrk="1" hangingPunct="1"/>
            <a:endParaRPr lang="en-US" sz="2400" dirty="0" smtClean="0"/>
          </a:p>
          <a:p>
            <a:pPr eaLnBrk="1" hangingPunct="1"/>
            <a:r>
              <a:rPr lang="en-US" sz="2400" dirty="0" smtClean="0"/>
              <a:t>Develop </a:t>
            </a:r>
            <a:r>
              <a:rPr lang="en-US" sz="2400" dirty="0" smtClean="0"/>
              <a:t>easy-to-implement quantitative calibration guidelines for various facilities.</a:t>
            </a:r>
          </a:p>
          <a:p>
            <a:pPr lvl="1"/>
            <a:r>
              <a:rPr lang="en-US" sz="2000" dirty="0" smtClean="0"/>
              <a:t>Signalized intersections</a:t>
            </a:r>
          </a:p>
          <a:p>
            <a:pPr lvl="1"/>
            <a:r>
              <a:rPr lang="en-US" sz="2000" dirty="0" smtClean="0"/>
              <a:t>Conventional and alternative interchanges</a:t>
            </a:r>
          </a:p>
          <a:p>
            <a:pPr lvl="1"/>
            <a:r>
              <a:rPr lang="en-US" sz="2000" dirty="0" smtClean="0"/>
              <a:t>Corridor</a:t>
            </a:r>
          </a:p>
          <a:p>
            <a:pPr lvl="1"/>
            <a:r>
              <a:rPr lang="en-US" sz="2000" dirty="0" smtClean="0"/>
              <a:t>Network</a:t>
            </a:r>
          </a:p>
          <a:p>
            <a:pPr lvl="1"/>
            <a:endParaRPr lang="en-US" sz="2800" dirty="0" smtClean="0"/>
          </a:p>
          <a:p>
            <a:pPr eaLnBrk="1" hangingPunct="1"/>
            <a:r>
              <a:rPr lang="en-US" sz="2400" dirty="0" smtClean="0"/>
              <a:t>Develop short courses for training of  microsimulation model calibration for various facilities.</a:t>
            </a:r>
          </a:p>
          <a:p>
            <a:pPr lvl="1"/>
            <a:r>
              <a:rPr lang="en-US" sz="2000" dirty="0" smtClean="0"/>
              <a:t>Lecture slides</a:t>
            </a:r>
          </a:p>
          <a:p>
            <a:pPr lvl="1"/>
            <a:r>
              <a:rPr lang="en-US" sz="2000" dirty="0" smtClean="0"/>
              <a:t>Tutorial handouts</a:t>
            </a:r>
          </a:p>
          <a:p>
            <a:pPr lvl="1"/>
            <a:r>
              <a:rPr lang="en-US" sz="2000" dirty="0" smtClean="0"/>
              <a:t>Hands-on </a:t>
            </a:r>
            <a:r>
              <a:rPr lang="en-US" sz="2000" dirty="0"/>
              <a:t>l</a:t>
            </a:r>
            <a:r>
              <a:rPr lang="en-US" sz="2000" dirty="0" smtClean="0"/>
              <a:t>ab exercises</a:t>
            </a:r>
          </a:p>
          <a:p>
            <a:pPr marL="365760" lvl="1" indent="-256032">
              <a:buClr>
                <a:schemeClr val="accent3"/>
              </a:buClr>
              <a:buFont typeface="Georgia"/>
              <a:buChar char="•"/>
            </a:pPr>
            <a:endParaRPr lang="en-US" sz="2400" dirty="0">
              <a:solidFill>
                <a:schemeClr val="tx1"/>
              </a:solidFill>
            </a:endParaRPr>
          </a:p>
          <a:p>
            <a:pPr marL="411480" lvl="1" indent="0">
              <a:buNone/>
            </a:pPr>
            <a:endParaRPr lang="en-US" sz="2700" dirty="0" smtClean="0"/>
          </a:p>
          <a:p>
            <a:pPr lvl="1"/>
            <a:endParaRPr lang="en-US" sz="2700" dirty="0" smtClean="0"/>
          </a:p>
          <a:p>
            <a:pPr lvl="1"/>
            <a:endParaRPr lang="en-US" sz="2700" dirty="0" smtClean="0"/>
          </a:p>
          <a:p>
            <a:pPr lvl="1"/>
            <a:endParaRPr lang="en-US" sz="2700" dirty="0" smtClean="0"/>
          </a:p>
          <a:p>
            <a:pPr eaLnBrk="1" hangingPunct="1"/>
            <a:endParaRPr lang="en-US" sz="2800" dirty="0" smtClean="0"/>
          </a:p>
        </p:txBody>
      </p:sp>
    </p:spTree>
    <p:extLst>
      <p:ext uri="{BB962C8B-B14F-4D97-AF65-F5344CB8AC3E}">
        <p14:creationId xmlns:p14="http://schemas.microsoft.com/office/powerpoint/2010/main" val="417615839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ontent Placeholder 3"/>
          <p:cNvSpPr>
            <a:spLocks noGrp="1"/>
          </p:cNvSpPr>
          <p:nvPr>
            <p:ph sz="half" idx="1"/>
          </p:nvPr>
        </p:nvSpPr>
        <p:spPr>
          <a:xfrm>
            <a:off x="190500" y="1371600"/>
            <a:ext cx="3619500" cy="4191000"/>
          </a:xfrm>
        </p:spPr>
        <p:txBody>
          <a:bodyPr>
            <a:noAutofit/>
          </a:bodyPr>
          <a:lstStyle/>
          <a:p>
            <a:pPr eaLnBrk="1" hangingPunct="1"/>
            <a:r>
              <a:rPr lang="en-US" sz="2400" dirty="0" smtClean="0"/>
              <a:t>Via Excel’s VBA functions or </a:t>
            </a:r>
            <a:r>
              <a:rPr lang="en-US" sz="2400" dirty="0" err="1" smtClean="0"/>
              <a:t>MatLab</a:t>
            </a:r>
            <a:endParaRPr lang="en-US" sz="2400" dirty="0" smtClean="0"/>
          </a:p>
          <a:p>
            <a:pPr lvl="1"/>
            <a:r>
              <a:rPr lang="en-US" sz="2000" dirty="0" smtClean="0"/>
              <a:t>Programming to access the simulation software.</a:t>
            </a:r>
            <a:endParaRPr lang="en-US" sz="2000" dirty="0" smtClean="0"/>
          </a:p>
          <a:p>
            <a:pPr lvl="1"/>
            <a:r>
              <a:rPr lang="en-US" sz="2000" dirty="0" smtClean="0"/>
              <a:t>Automatically obtains MOE output from simulations. </a:t>
            </a:r>
            <a:endParaRPr lang="en-US" sz="2000" dirty="0" smtClean="0"/>
          </a:p>
          <a:p>
            <a:pPr lvl="1"/>
            <a:r>
              <a:rPr lang="en-US" sz="2000" dirty="0" smtClean="0"/>
              <a:t>Automatically sets parameters in simulations.</a:t>
            </a:r>
            <a:endParaRPr lang="en-US" sz="2000" dirty="0" smtClean="0"/>
          </a:p>
          <a:p>
            <a:pPr lvl="1"/>
            <a:r>
              <a:rPr lang="en-US" sz="2000" dirty="0" smtClean="0"/>
              <a:t>Iterations allowed to calibrate the simulation parameters </a:t>
            </a:r>
            <a:endParaRPr lang="en-US" sz="2000" dirty="0" smtClean="0"/>
          </a:p>
          <a:p>
            <a:pPr lvl="1"/>
            <a:endParaRPr lang="en-US" sz="2000" dirty="0"/>
          </a:p>
          <a:p>
            <a:pPr lvl="1"/>
            <a:endParaRPr lang="en-US" sz="2800" dirty="0" smtClean="0"/>
          </a:p>
        </p:txBody>
      </p:sp>
      <p:sp>
        <p:nvSpPr>
          <p:cNvPr id="3" name="Title 1"/>
          <p:cNvSpPr>
            <a:spLocks noGrp="1"/>
          </p:cNvSpPr>
          <p:nvPr>
            <p:ph type="title"/>
          </p:nvPr>
        </p:nvSpPr>
        <p:spPr>
          <a:xfrm>
            <a:off x="381000" y="838200"/>
            <a:ext cx="8229600" cy="533400"/>
          </a:xfrm>
        </p:spPr>
        <p:txBody>
          <a:bodyPr>
            <a:normAutofit fontScale="90000"/>
          </a:bodyPr>
          <a:lstStyle/>
          <a:p>
            <a:r>
              <a:rPr lang="en-US" sz="3600" dirty="0" smtClean="0"/>
              <a:t>Automated Calibration</a:t>
            </a:r>
            <a:r>
              <a:rPr lang="en-US" dirty="0" smtClean="0"/>
              <a:t/>
            </a:r>
            <a:br>
              <a:rPr lang="en-US" dirty="0" smtClean="0"/>
            </a:br>
            <a:endParaRPr lang="en-US" b="1" dirty="0"/>
          </a:p>
        </p:txBody>
      </p:sp>
      <p:pic>
        <p:nvPicPr>
          <p:cNvPr id="2" name="Picture 1"/>
          <p:cNvPicPr>
            <a:picLocks noChangeAspect="1"/>
          </p:cNvPicPr>
          <p:nvPr/>
        </p:nvPicPr>
        <p:blipFill>
          <a:blip r:embed="rId3"/>
          <a:stretch>
            <a:fillRect/>
          </a:stretch>
        </p:blipFill>
        <p:spPr>
          <a:xfrm>
            <a:off x="3733800" y="1676400"/>
            <a:ext cx="5324475" cy="4019724"/>
          </a:xfrm>
          <a:prstGeom prst="rect">
            <a:avLst/>
          </a:prstGeom>
        </p:spPr>
      </p:pic>
    </p:spTree>
    <p:extLst>
      <p:ext uri="{BB962C8B-B14F-4D97-AF65-F5344CB8AC3E}">
        <p14:creationId xmlns:p14="http://schemas.microsoft.com/office/powerpoint/2010/main" val="110841299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ontent Placeholder 3"/>
          <p:cNvSpPr>
            <a:spLocks noGrp="1"/>
          </p:cNvSpPr>
          <p:nvPr>
            <p:ph sz="half" idx="1"/>
          </p:nvPr>
        </p:nvSpPr>
        <p:spPr>
          <a:xfrm>
            <a:off x="215900" y="1104900"/>
            <a:ext cx="8953500" cy="4191000"/>
          </a:xfrm>
        </p:spPr>
        <p:txBody>
          <a:bodyPr>
            <a:noAutofit/>
          </a:bodyPr>
          <a:lstStyle/>
          <a:p>
            <a:pPr eaLnBrk="1" hangingPunct="1"/>
            <a:r>
              <a:rPr lang="en-US" sz="2400" dirty="0" smtClean="0"/>
              <a:t>Calibration based on optimization implemented using Genetic Algorithm (GA)</a:t>
            </a:r>
            <a:endParaRPr lang="en-US" sz="2400" dirty="0" smtClean="0"/>
          </a:p>
          <a:p>
            <a:pPr lvl="1"/>
            <a:r>
              <a:rPr lang="en-US" sz="1800" dirty="0" smtClean="0"/>
              <a:t>GA is widely used in transportation engineering to solve optimization problem.</a:t>
            </a:r>
          </a:p>
          <a:p>
            <a:pPr lvl="1"/>
            <a:r>
              <a:rPr lang="en-US" sz="1800" dirty="0" smtClean="0"/>
              <a:t>Optimization is to minimize the difference between the </a:t>
            </a:r>
            <a:r>
              <a:rPr lang="en-US" sz="1800" i="1" dirty="0" smtClean="0">
                <a:solidFill>
                  <a:schemeClr val="tx1"/>
                </a:solidFill>
              </a:rPr>
              <a:t>MOE values output from the simulation</a:t>
            </a:r>
            <a:r>
              <a:rPr lang="en-US" sz="1800" dirty="0" smtClean="0">
                <a:solidFill>
                  <a:schemeClr val="tx1"/>
                </a:solidFill>
              </a:rPr>
              <a:t> </a:t>
            </a:r>
            <a:r>
              <a:rPr lang="en-US" sz="1800" dirty="0"/>
              <a:t>and the </a:t>
            </a:r>
            <a:r>
              <a:rPr lang="en-US" sz="1800" i="1" dirty="0" smtClean="0">
                <a:solidFill>
                  <a:schemeClr val="tx1"/>
                </a:solidFill>
              </a:rPr>
              <a:t>target MOE values observed in field</a:t>
            </a:r>
            <a:r>
              <a:rPr lang="en-US" sz="1800" i="1" dirty="0" smtClean="0"/>
              <a:t>.  </a:t>
            </a:r>
            <a:endParaRPr lang="en-US" sz="1800" i="1" dirty="0"/>
          </a:p>
          <a:p>
            <a:pPr lvl="1"/>
            <a:endParaRPr lang="en-US" sz="2800" dirty="0" smtClean="0"/>
          </a:p>
        </p:txBody>
      </p:sp>
      <p:sp>
        <p:nvSpPr>
          <p:cNvPr id="3" name="Title 1"/>
          <p:cNvSpPr>
            <a:spLocks noGrp="1"/>
          </p:cNvSpPr>
          <p:nvPr>
            <p:ph type="title"/>
          </p:nvPr>
        </p:nvSpPr>
        <p:spPr>
          <a:xfrm>
            <a:off x="381000" y="838200"/>
            <a:ext cx="8229600" cy="533400"/>
          </a:xfrm>
        </p:spPr>
        <p:txBody>
          <a:bodyPr>
            <a:normAutofit fontScale="90000"/>
          </a:bodyPr>
          <a:lstStyle/>
          <a:p>
            <a:r>
              <a:rPr lang="en-US" sz="3600" dirty="0" smtClean="0"/>
              <a:t>Automated Calibration</a:t>
            </a:r>
            <a:r>
              <a:rPr lang="en-US" dirty="0" smtClean="0"/>
              <a:t/>
            </a:r>
            <a:br>
              <a:rPr lang="en-US" dirty="0" smtClean="0"/>
            </a:br>
            <a:endParaRPr lang="en-US" b="1" dirty="0"/>
          </a:p>
        </p:txBody>
      </p:sp>
      <p:pic>
        <p:nvPicPr>
          <p:cNvPr id="2" name="Picture 1"/>
          <p:cNvPicPr>
            <a:picLocks noChangeAspect="1"/>
          </p:cNvPicPr>
          <p:nvPr/>
        </p:nvPicPr>
        <p:blipFill>
          <a:blip r:embed="rId3"/>
          <a:stretch>
            <a:fillRect/>
          </a:stretch>
        </p:blipFill>
        <p:spPr>
          <a:xfrm>
            <a:off x="1582737" y="2819400"/>
            <a:ext cx="6219825" cy="3940308"/>
          </a:xfrm>
          <a:prstGeom prst="rect">
            <a:avLst/>
          </a:prstGeom>
        </p:spPr>
      </p:pic>
    </p:spTree>
    <p:extLst>
      <p:ext uri="{BB962C8B-B14F-4D97-AF65-F5344CB8AC3E}">
        <p14:creationId xmlns:p14="http://schemas.microsoft.com/office/powerpoint/2010/main" val="10530950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838200"/>
            <a:ext cx="8839200" cy="1066800"/>
          </a:xfrm>
        </p:spPr>
        <p:txBody>
          <a:bodyPr>
            <a:normAutofit fontScale="90000"/>
          </a:bodyPr>
          <a:lstStyle/>
          <a:p>
            <a:r>
              <a:rPr lang="en-US" sz="3600" dirty="0" smtClean="0"/>
              <a:t>How to Calibrate the Microsimulation Model?</a:t>
            </a:r>
            <a:r>
              <a:rPr lang="en-US" dirty="0" smtClean="0"/>
              <a:t/>
            </a:r>
            <a:br>
              <a:rPr lang="en-US" dirty="0" smtClean="0"/>
            </a:br>
            <a:endParaRPr lang="en-US" b="1" dirty="0"/>
          </a:p>
        </p:txBody>
      </p:sp>
      <p:sp>
        <p:nvSpPr>
          <p:cNvPr id="33828" name="Rectangle 3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68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8860" name="Rectangle 1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192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601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602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602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7045"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26980" name="AutoShape 4" descr="data:image/jpeg;base64,/9j/4AAQSkZJRgABAQAAAQABAAD/2wCEAAkGBxQTEhUUExQWFRQVFhQVFhQXFxQVFRUUFxQWFhQVFBQYHCggGBolHBQUITEhJSkrLi4uFx8zODMsNygtLisBCgoKDg0OGxAQGywkICQsLCwsLCwsLCwsLCwsLCwsLCwsLCwsLCwsLCwsNiwsLCwsLCwsNywsLCw3LDIrNzcrN//AABEIAMIBAwMBIgACEQEDEQH/xAAcAAACAgMBAQAAAAAAAAAAAAAEBQMGAAIHAQj/xABMEAABAwIDBAUGCQoEBQUAAAABAAIDBBEFITEGEkFRE2FxgZEiobGzwdEHFCMyQoOT0vAVJDRSU1RicpKyM3OiwhaClKPxJURjdOH/xAAaAQADAQEBAQAAAAAAAAAAAAABAgMABAUG/8QAKREAAgICAgIBAwMFAAAAAAAAAAECESExAxIEQVEFEyIyQmEUFWJxkf/aAAwDAQACEQMRAD8AeVOydZJPK51fNGx0sjmtjkmJDC9xa0eUALCwsE5w3ZZsdi+prJSOMlTPb+lrgPFPZPnO/md6SsDknUADXzOYCGucA1v6zuJ7UjbUzbw+VeNNXv8AemuMuydyyslrDcgakE5nTmdUk9jx0Fw1cmfyj9f1ne9GQ1Dzby3f1O96WwNyR8Rtw01PsVYaEkGtqXAfOce8qfDpnF0ly45DUnzIFpujMN1dbktIyDIt42zOnMqVoOpJ8SvIFNu5JgEG+b/S10RhcbjrQJ7cwjS7IHvQGJQvHL0LV6xiMO61E4nPMqQNzUT1jA0sjuZ8SltTM8aOd/UUxmQNQ3JEQoW3+IzMiBZNK3ygLtke3mOBVMo8XqbEmrqD2zy/eVu+EllqUnkWns8oD2rmuH00rxvDRJONhHztpakC3xmft6WT07yDqdoau2VVUfbS/eULqWw8pevob6JXB7Mew7SVdjepqPtpfvIeTaatdkKmoy4iaUf7kBVAh1kdTbrW9qWw0QnH6397qf8AqJvvLIdpasHOrqT9fN95QSEXKClyKIUx3UY/Vu+bV1I+vmH+5BjaGtB/TKr/AKif7yEEvJQb+eaMQyLa3a6qdFY1E9+YlkB8boWHaOrBH51UHtmlP+5LoW3C33ReyXQrdlmj2jqHf+5n+1k+8isPxupLgDUTkE8ZZPekNCwXAKssbGsF+IUJOhmjquykrzSxlznOJ37lziSflHWuT1LFHsbUb1HEee/5pHheKy0YOqHeU7+Y+lQPm08VBV1IEjhf6TvSUHNVXNu5dAhvib7gDmfG3BLujd861rC3sReKPN2NB43tzOgW3RENsdTawy55kqMtlFo0pWfjkjWNJ0/HWoGN5aI2kCohGYRbye8o3DNXdQzQsnzkXhrflHciFmb2FQFSud+AooB+PapYnG7hbsTGIrW7yEU4gi/nUDhwtmeKljzb1IMJPFovXLyN1165Yxq0ISd9yUYgZNSsYgI1QlS6yYyCwSyp0KyFZRvhGj3qSW3K/gQfYue4PUuEQs0ZZDrXStrm3gmHNh9C55g4JAaLW4IuSjsFNgLZd9xvlbgihOA02TTEcI3WXAztmqrHLbI3SSlatGonpYRI83UdbSGN2RyTHDKIucCMiEZjMIDbki6i5DxZUZW5qCUoydyDkanQDGFSmNaRR3CMpo+C1hGtHCCy/UlkrfK709iHyfcl9LFd9u1JYWrPaZ9nBWKGXeKq1RJuyjknW67JzVOaBI7HsOLUUX1nrXrxQfB9ITQQk63l9dIsVUsAK/jGJkTyjlJIPBxUeHYjvysbfVw95Va2hqCamoF9J5vWOROw7S6sZfPdD3f6be1XvApfq8/KNHG3psppbi/C9gBxsNcvBDk3lJPD2Kad5JBOWvsUvZX0TQBGQlCU/NFRnI9hVRD0Z5o7DW+UexAxFMMOy11WYEFxdS9Nhcn8ZLWEreZt8r261gmkhyuDlop4BdqgDLNIC3hf5NusrBCIxbJbKOIZLZzbrGPHnIoQNRblA4WWMC1hyHals6PnN0DM5YBWtpWXheObHDzLm+yUDjnrZdPxUXa4dRVKw8NgsNFy+ZJqFIaGyPaKt3G2KptBEZZMgr1itG2pFh/4UOGbP9BcnNcnFzdYNexpZZCaTom3alOLU8rxctsFc6YMJz0Uu1TAYfIA0QhzMziqZx2pbY2UJCOr2XJvqtYIQdV6F4JWR04RtNHmvOiFlNCbJWxkGudYWCLw+huS7kELuJvhz7ROPaleikMsq9ay8p6k2o6ggAeKUtdvSOPWm+HUhcCtLWSL2dg2CP5jD9b66RerzYKMihhB1Bl9dIsVFVDZOVbRfpdR/nzescn3wbsvPI/9WK3e5w+6q/tBJarqf/sTescnWwuItjdLvWBeGAdYu4H0puwGi5xA3cefPr4qZzrkdTR6SoBI1tt4XBGQHGw4+KmYPKORGQGfZcpbyP6CokYPmoZiJvkrCGRhF4cbu7/YUGHImkOd9M7osCD2KOqrGRNdI82awFzjyAFysc4km2ioPwsYmY4mwA2Mp3nf5bdB3n+1YKKDtftpPVykh7o4gTuRtJblwLrauTfYP4RJIHiGqeXwusA9xLnRHgd45lnPkqBUHPJQMzKDYbPq1k5IuDcHMEaEdS96Qrm3wWbSFzPikrruZ/guJ+c3Ux35jUdVxwXRQSsA1rcRMbd61xex6kvO0IP0R4oyuj3o3t5tPjwVHEg5L0fD4OPli7WUeb5vkcnFJdXhloOMNPDzod9cDw84SDfHWs3wuv8AoOP4OP8AuHKMqobwNuKp+IbNzuddpZbtN/Qn++Oa9EnWpT+mcU92MvqXIgSgwURNBc5xdx3ACB4m57k9GBF7A9jw8EZZbpPV2pcJf4k72Ynzczn5Q7dHexcXkfSeLjg5ROvxvPlyT6yKrVRhgOWfLkUoqqmVzd0NvfjdWbbql3ZGvbo8Z/zD3hJhUBrRkvnOSPSVM9PsVOLZ9wcXSWz4LafBmjMDJMsRrHuNrAAomNo3LHWyp3fyKip19OAclGyNM5qAtdfVatiA1yV1LAUyBgNtE3povkD3qHDmbzrW42T2alDYyAjJluJZKNTUhuSEzoagtNrKfDoxvEdZRtTTg2CSU85I9Tp2w7r0UR/zPWvXik2JZaiiH+Z616xdEaoJyHHIi6rqSOFRP61yVuk3dFYcRiJqqkNz+XnP/dck0dLeQjhdSfJko4rBbKbauMOYZL/4bW2zsHAAE5DqurB/xrS7o3iHEcg66oFTRZ8LJYIBvEW04hNHkWwuDOnN28p75M77FRy/CHENIi7PgAMu9c4qImtbk437UL0xHWqLlJUdJf8ACKPowHtJaPYU8wHaUSt3jZtybN3gSfMOvwXGm1Q4hWf4P3NlqQNd1peByIsB5ynjOwNHbYn3v3LiHwnYh0tdML3Ee7GOrdAv/qLl2qkOZ7l837QTF9VUOP0ppT4yOVQehVO7NS0Md0PKmtBFkggNjPD7tc1zSQ4EEEagjQrs2CYwZomuPztHD+Ia+Oq5Jh8VyFdMBn3CRwcL94//ABM1gVMvAqlz84nna3F3LrtbzKyNrMwudfGr3PWfSvT+lRUpSTPL+rScYxaLB+Ux+ry7tL+3xWsuIZggZcrFIhUrPjK9l8EWeKvIkvS/4OfyhYZ314DO2fUerwXn5TH8WY0I0P8ASlIqV6KlI/H/AMmOvK+Yoa/lEcOvXXha+XarLsnVxOde5Ds2gZWJtnfqVH+Mpns9VfLs7T6FHn8d/alcnov4/lJ8sailkvuO4eKhrWBwB3iQSL8DwVdn2Kl+jIw9R3h7E8bWAOZfn/tKYtrm818pPhhN2z6coE+BWBBFnNOY60A3dBtxVi2ort2bLRzAe+5HsCoVRiO7KSdF58uL83EZywOMVp7C6rNeeIRWJY+HNsEqjqN4WVYxaEWyw7OSjcN9fSi/jBc4g6FC4BBdpyUr4yXZKh0qXWmKnHo5OoprC7fK0qqIOF+KXMdJGbgXHFTf5E5xzaOybHn80i+s9a9YhdhJS6hhPPpfXPXq6ksCHODWCKtqi/Qzz+tcgquW7y9uhRG18V6ibd/bSk/1lQx2EOeq4pNbL+sAoq3ONluywNjqVJQUtwUG1ji834I7GXwL8RhcXZaIORrhkU7AO9mFBU0pJVoyrZztZFkGeSs/wWutXOH/AMT/AO5irlPTEPIVy+D+h3KxruJjePQfYqxaTA1g7HQDVfP20+HFkj3cC9/jvFfQtLlc/jVc/wBq8CEhmZbMucWnkSd5vpXQBHGN27h2p7SR8hZLjTlsm6RYgkEciNVYMPp7p0hGxlhEHFOx5ILuQuocOp8tEZj0fQ0crzbeDfC+WXXe3nRejRQKMTHNUOlq7sab5kA+KimxnyXZ/RPoSOGssAOQsunwuX7cmzl8zh+7FIs3xtbCqVbFcthXL015qPNfgssnxpe/GlWxXda3Fd1p/wCsiK/BZYhVdaabP1PyzTyDj5iqWK7rTbAa6xc6+jfSQPek5vLT45f6G4fDa5Iv+S+Y1jQjY11/pDz5e1BR7WN/WVN2nxHpIw0HiPx5iq41p5r54986jUV/T3eDoQ3zAn+5KJqME3KM2fpd2lYDqbuPa439FltVURAvzXnTmnNjUVisw/U3UdLDui6PxCJ4Nr3BWszPIsrXgT2XDZiLeYOxGzUu67RJtl8S3Ggdyf1k9xeykdTX45EssJL8lo+zTZya0MG+N46hVPaeoeHWGXWjFAX4qzsOx278Titp8p6x69QnweNP5Pg7JPWvWLqWiVnNcTlJq6oH9tMB9o5J6iYtIBTjaKoa2qnbx6aXt/xHJXUtBGeq4v3D5oKp5tzPmhYp/lCeaEkJvmcgpKMgo9ayPWbQxrG2bvBAwvOpRM9RfyTwRVFQb4vyS6WSb2CUUFt5xCe7GkmqaTyeLf8AKVHBGACHKbApQK2EDQ74P2bim4pXJGlXWjrFDx7kNjNLd4dzFu8aeI9Cnpj7FNUN3gWnjx5HgQvSZJHJ9tNmyJmTMGTyGuHJ/A9/pCY4ZgQaBv5nkr/FTNcCJBpqOsWNx3ZjtQtbHAB5BN1kzV7E8FO1oyACq/wmVO7SBnGR7R3N8o+geKt5C5r8Is5lnbGNIm2/53ZnzbqL0A59UMy11UHQj9ZM5qS+XJQGkI4Jop0LJoD6H+ILzoTzHiiOiHUvDGPxdPbFB+jKzcKm3VnRrWzUiGxTCC7Yb8XvA7mN97x4IUsRV7sYOQJ73G/ot4JZSwMlkgmJc23PmAerjommGw7jBv2JyPAixAIt3FI31Dt9waL2AHhmfPdMjW3jjZbymAh3ed5vmNlGeUUTotmH4oGixOSh2jx02AYcxxVZFQp2kOXJ9lKVgsn/ACs5+osU1gpy5tzySY0lnBPHzlseSM/4MQYfUFkgHC66Zh8LZI765LmGGwlzrnmui4A+zbcEkqOnjleGGMhEYtwVX2xgbYEaqx4m7LIqq49Ccrm9kbo03eDpGwX6BD2SetesUWwD70EPbL66RYuhaInKMep3vrqh1vJE8wv9Y5a4pHuNHNMsZr9yoqWWz+MTEdnSOKR4rWb9+rRcrTcyjSSwyEN3m3U1H2ISllsw80ThVQHkjlknaCqZNDCXuNk7w+MsFiclPQUzGsvxWVNM7c3goS3kVqwGtlu6wUezdQRX04/icD3scFIIMrr3AKQiridyeL+hU4muyFlFuJ2WkPoHsRr25oCnPLkPYj3OXosmjSaL6Q5WcOberrGfcSq7O3deRrkCMsuOd+PBW2J+SqO1mIR05G9m5192MakcSOQ7VksmbAcXxBsETpH8NB+s46ALklZily57hcklxN9SSrFtRWuqDm4Na3Rlic+ZPEqi19t4tJyHDmSMjfvTV8i38Az8Qfc5658Fn5Qfxse5CPa78WWzYSeICp2QnVm5qzwACHmlJ1K8mYRxv2BbU1PvEC+vUUrkFRNTG/gCimTi2eR5Ky0dBUBnk07nNcMrtLgcrAtLc+4qt4lSmKQscxwec90gtOfURdJY9Hm+HENbfPXs4oyTIXtovcMoyxu87Jztb8ByUWISkn+Hh19anKVsKVCsneldnu3vy48EYyPNx18hhv5vch5mg7uX0hc8+pN8MbvtmbbPo7tt/DwWbwYEYpqeTdN1Cw5LR90phm6uvorRh9M18Yvx1VCgfZ1yrNhmLfNaDxzUuSFmLXFhwY24RtJU7jFHA+7RdSTNFlz9S3FdkEdW57tVHiTC4ElQdNu3UlRU3YmejU4vJffg/b+YQ9s3r5F4pdhG/mMPbL656xdC0Ts5NtJEXVdQ4cJ5h/3XJViEYTXHZwyoqufxifL61yRuqL5lSp3Y+yCM2TPAYhdxQDfKAATXC4CwE8CjN4GirYXTVJubnIHRWKPEm9HYqt0dNvOtw1TGqpCBlouadNi6JiQ7TRE4L5Ezb53cAPFA4e3mmlM3y2Hk9v8AcEvF+oo8xs6TA/TnYIyTgllM4akgADO+gF1I/Ew4jcGVvnOyB/lHFevRyohx/GhTtAHlSOvuN9pHJUTEKOpqDvOAaTrJK4Ny6gc7dg4K21AObnvazeyO78825nWyGY2PMiN0nMuybx18SqwWCc2VePZiM5Ple88WxMJudPnO9y53tNRiOskj3SAMwHW3h5Fxc88l13ENqGRggzwxfwxjpZB3NvbiuTbV1TZqvpWOc9rgPKeN1xsC0kjhpdaWjRKwZTz9C2ZIb5ZoiLDifKed1tzbi51uIHJEtc1mTG269XHtKnY9EMVO7V3k+lEtfb5uXXxQ75hxK1EwOhCVsIwa5u5q4SXuHBzhlyI9t08oKkvo5g4lxa+Mgk3NjlqeGSqwcn+yw33PhJA6RoAubC4c0jM96VrAfQsfQue8bvNNqjByG3twVm/JIgduuFiLHPXmtcQmFrLjnKVmObV9Pugm2hR2H18EJLn7z3EZNaQG7rhnvHnpkiccozuONsrXKSw4ZJIGlrSbgHIXJHYMzqunjl2jYUhtNHBKwvp95pbm6N3lEji4HkEA4XW4gMIINw5wLd35psRY7w5ZLenhJCMmZoHEYTKgaL5IV8Buiqd243tSPI0UWmhxLgToiq3EBbJUgV2acUj7gX4qcopFIPI0gl37KXEjugLShYGlaYnEXu6lJyH5VaOqbCH8xh+s9a9Ytdgm2oYfrfXPWLpWiDOMY7Sk1lYeHxio9a5LHsswFXfF4B01SSMjUT+tckeIUANt1R+6u1FKVCqCO9k8gmaGFvFaspWhpJyISGOp+UPag/zN+ksHx7ctkiPj7iBlqhaOMSOHUjaoBpA4ehSlsMw2nIFii21AD225j0pRUPsRY9yZUTRvNJ5g910sVk37S51hJs0C5yIbw7XKahju7jI7Q2+a3qvp3LZ9P0jyL2aPnkZF7uLAeAHH8WdwxhoAaA0DQBexdLBy1bAcSwt72Ho9xklsjug91zp22XPsXifu2mc8uBsQSbA9hyC6xGeaqfwg0V2dK1udwH/7Xea3gtGRpRs5pXUthwPYOr/wq3ilPm13AA3687hverayLfJ7MhySHF6XKx4Zp5aETKnVSyONyfcByAUckh3cijZaQ92fFASNIUWVBpHLZrQR1rYlSMWMERmwCNY2VkfTNa7dDtzeGWZGYvwyuo6ShLiMxbjzsnuIxkQOY3IboyHIZi/44o9QWOdn2kwhxdIQ6xbvhxaARazXu1+boMkVPa6FwapqHMiikLeiia7cAaWuG9uk6/OF+NuK2rY3B1+C4OZruGmR18O9HI3mxw77FJsEiD6eI8QCPBxCeCW6T4E2wfGPoPOXUdPahG+rD7FuLUm464XkE26EzxY3KVvgNrq0XayC2T3Ds1IIQ4JeyTgnFJHZqWf4jdsAYwk3B603+JmwsNEfTSNIATmFjdzgoucnsKdIrcNXY2Rs03k3QuIxAPuFBLJcI4YVJs698H770EJ65fXSLFH8HY/9Ph+t9fIvV1LQCg41VATVDTxnm9Y5IKutIt1JltKR8YqBx6eYj7RyRPfvNN9QuZQXayuNklRVF+mXNCMoA52RWkb80VG/dPIp6rQjlewyiJY+3ijppm38tLDUWdfmocRF81NxyaQyrbXaWlNMRmLI2ubqLFVKkc4vaOCsFdL5ICzVSSNFqmdZwweQOseJNiT3klOhFl4JJgzrxtP8AP8ApCfA+T3Bej6IoyJi2q4g+NzXfNcC09XWFtEcls5oPUgMcqmoBEXM+kHEHrPDxFiqtjLQTlwAHgupbb0dmNlYOO6824/RJ9HguYVkJz4qscolJUyt1jPJI55eKWVMKe1LEulhSyRosTmBexwpoYFr0SWhrDsPbYBO4GggjqSejCd0TCQTwsqehPYXSluVrXADesW+itK4uvZDzzWcLWCKik3ivKlspZAYbJdTjo6tzeEkYd3tNvenNVlmkWLODZIJL6P3D2OyR416CM67Cw4b180omgLRmnc7X7tr5JTOHHJVjONUBiY09zdWOCMdELIZlA46hO6Kh3Wi6jyzspFCelDgTcFNKWpOi2qbAZcFrSgWupudmSJpYATcrU0FwToo+lPuREc7iFkFbOj7Bx2oYhyMvrpFi32GH5lF2y+uesXangDOOY9ORW1IOnxif1rkPDSue6zRfiidp2/nVQ46fGJ/WuUWGYj0MwcdLWIUptq6HqlYA6B3S7pGilr6e+mqKxDEGOlLm6KSGm6S7wdEO0ts0Y2KWuOQKLNG85NzCj6QZjii6bGRGc0XkNI8oLNJDtVpWynuWrJxPNdvFFYhH0dkv7hEtnX9mD8jGecbP7ArF7h6FVtlpN6mhPONnnYrJGb2/lHoXdHRImiciiLhBMRL3G3IW86IyIqmhEkb43HJ48DwPauUYxhvRPdGdW5Ht5rrcRyyVb24wYvb0zB5TRZ4HFvB3cjFgkrOQ1kI3il8kCfVcGqXmO4VCIse3qWjqe9imMsK1dHYIUGwKJ26Vs/FC1jt3XQdWua8nbmhTQPeDu6ISusBQM2tJO8XEnVH4dNVS7wjc1rb/OdqMtAm2CbGh+7dxJI0Fha2pLjkB1pj8RYT0NMfkmkh9Rwc76TYb6/zLlnyJopSK/Bh5L7F7p5G5kuv0bDwy4lHbSUhNM9/FpY6/Ybe1WqgoY42brRYecniSeJQu0zAKOYDi32hcb8lykktGI5I96Np5tafEXSqKK0ljonGGsLqeE84o/7ApBRi91y/dcW0E2FMLBSPGVlNEw3sscLGyFu7HiyuTsJdZF01LYI+aBpN1DUwutkq9vkAvazNEPcAFA/yBnqgfj/NOlegWdi2I/QovrPWvWLTYR16GE/5nrXrF1xughtbgdM4vLqeF13Em8UZuSSSTcZlDu2cpDrS0/2MX3VixWRvR5/w1R2/RKf7GL7qnpsCpWizaaADqijHoCxYlkaJF/w7SX/Raf7GL7q1ds1RnWkpz9TF91eLEwDek2dpGm7aWnaeqGIehqnqcDpnfOp4T2xRn0hYsSv9Rloa0dFG1jQ2NjQAAAGtAAtkAAEU2Fv6o8AsWKwpt0Y5DwC23BbQeCxYgExrByHgti0WtbLksWLBEMuD051gi+zZ7lD+Q6b93h+yj9yxYnEMOB037vD9lH7lqcCpf3aD7KP3L1YsAiOz9J+6wfYx/dUsGBUwOVNAOyKMexYsWCjeXCKfoy3oIt05FvRssRcmxFlKzCIAABBEABkBGwAdgsvVi55bGNvyZD+xj/oZ7lDLhEBNjBEe2Nh9ixYpRS7GJIsJgDQBDEAAAAI2AAW0AsthhcP7GP8AoZ7lixK0rCbDDYf2Uf8AQ33LU4XB+xi/oZ7lixOkjGowmD9jF9mz3Lc4ZD+xj/oZ7l4sWaRgWXBKY608J+qj9ygds9SfusH2Mf3VixOkBj7DaSNkbWsYxrRezWtDQLkk2AFtSsWLFVGP/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6982" name="AutoShape 6" descr="data:image/jpeg;base64,/9j/4AAQSkZJRgABAQAAAQABAAD/2wCEAAkGBxQTEhUUExQWFRQVFhQVFhQXFxQVFRUUFxQWFhQVFBQYHCggGBolHBQUITEhJSkrLi4uFx8zODMsNygtLisBCgoKDg0OGxAQGywkICQsLCwsLCwsLCwsLCwsLCwsLCwsLCwsLCwsLCwsNiwsLCwsLCwsNywsLCw3LDIrNzcrN//AABEIAMIBAwMBIgACEQEDEQH/xAAcAAACAgMBAQAAAAAAAAAAAAAEBQMGAAIHAQj/xABMEAABAwIDBAUGCQoEBQUAAAABAAIDBBEFITEGEkFRE2FxgZEiobGzwdEHFCMyQoOT0vAVJDRSU1RicpKyM3OiwhaClKPxJURjdOH/xAAaAQADAQEBAQAAAAAAAAAAAAABAgMABAUG/8QAKREAAgICAgIBAwMFAAAAAAAAAAECESExAxIEQVEFEyIyQmEUFWJxkf/aAAwDAQACEQMRAD8AeVOydZJPK51fNGx0sjmtjkmJDC9xa0eUALCwsE5w3ZZsdi+prJSOMlTPb+lrgPFPZPnO/md6SsDknUADXzOYCGucA1v6zuJ7UjbUzbw+VeNNXv8AemuMuydyyslrDcgakE5nTmdUk9jx0Fw1cmfyj9f1ne9GQ1Dzby3f1O96WwNyR8Rtw01PsVYaEkGtqXAfOce8qfDpnF0ly45DUnzIFpujMN1dbktIyDIt42zOnMqVoOpJ8SvIFNu5JgEG+b/S10RhcbjrQJ7cwjS7IHvQGJQvHL0LV6xiMO61E4nPMqQNzUT1jA0sjuZ8SltTM8aOd/UUxmQNQ3JEQoW3+IzMiBZNK3ygLtke3mOBVMo8XqbEmrqD2zy/eVu+EllqUnkWns8oD2rmuH00rxvDRJONhHztpakC3xmft6WT07yDqdoau2VVUfbS/eULqWw8pevob6JXB7Mew7SVdjepqPtpfvIeTaatdkKmoy4iaUf7kBVAh1kdTbrW9qWw0QnH6397qf8AqJvvLIdpasHOrqT9fN95QSEXKClyKIUx3UY/Vu+bV1I+vmH+5BjaGtB/TKr/AKif7yEEvJQb+eaMQyLa3a6qdFY1E9+YlkB8boWHaOrBH51UHtmlP+5LoW3C33ReyXQrdlmj2jqHf+5n+1k+8isPxupLgDUTkE8ZZPekNCwXAKssbGsF+IUJOhmjquykrzSxlznOJ37lziSflHWuT1LFHsbUb1HEee/5pHheKy0YOqHeU7+Y+lQPm08VBV1IEjhf6TvSUHNVXNu5dAhvib7gDmfG3BLujd861rC3sReKPN2NB43tzOgW3RENsdTawy55kqMtlFo0pWfjkjWNJ0/HWoGN5aI2kCohGYRbye8o3DNXdQzQsnzkXhrflHciFmb2FQFSud+AooB+PapYnG7hbsTGIrW7yEU4gi/nUDhwtmeKljzb1IMJPFovXLyN1165Yxq0ISd9yUYgZNSsYgI1QlS6yYyCwSyp0KyFZRvhGj3qSW3K/gQfYue4PUuEQs0ZZDrXStrm3gmHNh9C55g4JAaLW4IuSjsFNgLZd9xvlbgihOA02TTEcI3WXAztmqrHLbI3SSlatGonpYRI83UdbSGN2RyTHDKIucCMiEZjMIDbki6i5DxZUZW5qCUoydyDkanQDGFSmNaRR3CMpo+C1hGtHCCy/UlkrfK709iHyfcl9LFd9u1JYWrPaZ9nBWKGXeKq1RJuyjknW67JzVOaBI7HsOLUUX1nrXrxQfB9ITQQk63l9dIsVUsAK/jGJkTyjlJIPBxUeHYjvysbfVw95Va2hqCamoF9J5vWOROw7S6sZfPdD3f6be1XvApfq8/KNHG3psppbi/C9gBxsNcvBDk3lJPD2Kad5JBOWvsUvZX0TQBGQlCU/NFRnI9hVRD0Z5o7DW+UexAxFMMOy11WYEFxdS9Nhcn8ZLWEreZt8r261gmkhyuDlop4BdqgDLNIC3hf5NusrBCIxbJbKOIZLZzbrGPHnIoQNRblA4WWMC1hyHals6PnN0DM5YBWtpWXheObHDzLm+yUDjnrZdPxUXa4dRVKw8NgsNFy+ZJqFIaGyPaKt3G2KptBEZZMgr1itG2pFh/4UOGbP9BcnNcnFzdYNexpZZCaTom3alOLU8rxctsFc6YMJz0Uu1TAYfIA0QhzMziqZx2pbY2UJCOr2XJvqtYIQdV6F4JWR04RtNHmvOiFlNCbJWxkGudYWCLw+huS7kELuJvhz7ROPaleikMsq9ay8p6k2o6ggAeKUtdvSOPWm+HUhcCtLWSL2dg2CP5jD9b66RerzYKMihhB1Bl9dIsVFVDZOVbRfpdR/nzescn3wbsvPI/9WK3e5w+6q/tBJarqf/sTescnWwuItjdLvWBeGAdYu4H0puwGi5xA3cefPr4qZzrkdTR6SoBI1tt4XBGQHGw4+KmYPKORGQGfZcpbyP6CokYPmoZiJvkrCGRhF4cbu7/YUGHImkOd9M7osCD2KOqrGRNdI82awFzjyAFysc4km2ioPwsYmY4mwA2Mp3nf5bdB3n+1YKKDtftpPVykh7o4gTuRtJblwLrauTfYP4RJIHiGqeXwusA9xLnRHgd45lnPkqBUHPJQMzKDYbPq1k5IuDcHMEaEdS96Qrm3wWbSFzPikrruZ/guJ+c3Ux35jUdVxwXRQSsA1rcRMbd61xex6kvO0IP0R4oyuj3o3t5tPjwVHEg5L0fD4OPli7WUeb5vkcnFJdXhloOMNPDzod9cDw84SDfHWs3wuv8AoOP4OP8AuHKMqobwNuKp+IbNzuddpZbtN/Qn++Oa9EnWpT+mcU92MvqXIgSgwURNBc5xdx3ACB4m57k9GBF7A9jw8EZZbpPV2pcJf4k72Ynzczn5Q7dHexcXkfSeLjg5ROvxvPlyT6yKrVRhgOWfLkUoqqmVzd0NvfjdWbbql3ZGvbo8Z/zD3hJhUBrRkvnOSPSVM9PsVOLZ9wcXSWz4LafBmjMDJMsRrHuNrAAomNo3LHWyp3fyKip19OAclGyNM5qAtdfVatiA1yV1LAUyBgNtE3povkD3qHDmbzrW42T2alDYyAjJluJZKNTUhuSEzoagtNrKfDoxvEdZRtTTg2CSU85I9Tp2w7r0UR/zPWvXik2JZaiiH+Z616xdEaoJyHHIi6rqSOFRP61yVuk3dFYcRiJqqkNz+XnP/dck0dLeQjhdSfJko4rBbKbauMOYZL/4bW2zsHAAE5DqurB/xrS7o3iHEcg66oFTRZ8LJYIBvEW04hNHkWwuDOnN28p75M77FRy/CHENIi7PgAMu9c4qImtbk437UL0xHWqLlJUdJf8ACKPowHtJaPYU8wHaUSt3jZtybN3gSfMOvwXGm1Q4hWf4P3NlqQNd1peByIsB5ynjOwNHbYn3v3LiHwnYh0tdML3Ee7GOrdAv/qLl2qkOZ7l837QTF9VUOP0ppT4yOVQehVO7NS0Md0PKmtBFkggNjPD7tc1zSQ4EEEagjQrs2CYwZomuPztHD+Ia+Oq5Jh8VyFdMBn3CRwcL94//ABM1gVMvAqlz84nna3F3LrtbzKyNrMwudfGr3PWfSvT+lRUpSTPL+rScYxaLB+Ux+ry7tL+3xWsuIZggZcrFIhUrPjK9l8EWeKvIkvS/4OfyhYZ314DO2fUerwXn5TH8WY0I0P8ASlIqV6KlI/H/AMmOvK+Yoa/lEcOvXXha+XarLsnVxOde5Ds2gZWJtnfqVH+Mpns9VfLs7T6FHn8d/alcnov4/lJ8sailkvuO4eKhrWBwB3iQSL8DwVdn2Kl+jIw9R3h7E8bWAOZfn/tKYtrm818pPhhN2z6coE+BWBBFnNOY60A3dBtxVi2ort2bLRzAe+5HsCoVRiO7KSdF58uL83EZywOMVp7C6rNeeIRWJY+HNsEqjqN4WVYxaEWyw7OSjcN9fSi/jBc4g6FC4BBdpyUr4yXZKh0qXWmKnHo5OoprC7fK0qqIOF+KXMdJGbgXHFTf5E5xzaOybHn80i+s9a9YhdhJS6hhPPpfXPXq6ksCHODWCKtqi/Qzz+tcgquW7y9uhRG18V6ibd/bSk/1lQx2EOeq4pNbL+sAoq3ONluywNjqVJQUtwUG1ji834I7GXwL8RhcXZaIORrhkU7AO9mFBU0pJVoyrZztZFkGeSs/wWutXOH/AMT/AO5irlPTEPIVy+D+h3KxruJjePQfYqxaTA1g7HQDVfP20+HFkj3cC9/jvFfQtLlc/jVc/wBq8CEhmZbMucWnkSd5vpXQBHGN27h2p7SR8hZLjTlsm6RYgkEciNVYMPp7p0hGxlhEHFOx5ILuQuocOp8tEZj0fQ0crzbeDfC+WXXe3nRejRQKMTHNUOlq7sab5kA+KimxnyXZ/RPoSOGssAOQsunwuX7cmzl8zh+7FIs3xtbCqVbFcthXL015qPNfgssnxpe/GlWxXda3Fd1p/wCsiK/BZYhVdaabP1PyzTyDj5iqWK7rTbAa6xc6+jfSQPek5vLT45f6G4fDa5Iv+S+Y1jQjY11/pDz5e1BR7WN/WVN2nxHpIw0HiPx5iq41p5r54986jUV/T3eDoQ3zAn+5KJqME3KM2fpd2lYDqbuPa439FltVURAvzXnTmnNjUVisw/U3UdLDui6PxCJ4Nr3BWszPIsrXgT2XDZiLeYOxGzUu67RJtl8S3Ggdyf1k9xeykdTX45EssJL8lo+zTZya0MG+N46hVPaeoeHWGXWjFAX4qzsOx278Titp8p6x69QnweNP5Pg7JPWvWLqWiVnNcTlJq6oH9tMB9o5J6iYtIBTjaKoa2qnbx6aXt/xHJXUtBGeq4v3D5oKp5tzPmhYp/lCeaEkJvmcgpKMgo9ayPWbQxrG2bvBAwvOpRM9RfyTwRVFQb4vyS6WSb2CUUFt5xCe7GkmqaTyeLf8AKVHBGACHKbApQK2EDQ74P2bim4pXJGlXWjrFDx7kNjNLd4dzFu8aeI9Cnpj7FNUN3gWnjx5HgQvSZJHJ9tNmyJmTMGTyGuHJ/A9/pCY4ZgQaBv5nkr/FTNcCJBpqOsWNx3ZjtQtbHAB5BN1kzV7E8FO1oyACq/wmVO7SBnGR7R3N8o+geKt5C5r8Is5lnbGNIm2/53ZnzbqL0A59UMy11UHQj9ZM5qS+XJQGkI4Jop0LJoD6H+ILzoTzHiiOiHUvDGPxdPbFB+jKzcKm3VnRrWzUiGxTCC7Yb8XvA7mN97x4IUsRV7sYOQJ73G/ot4JZSwMlkgmJc23PmAerjommGw7jBv2JyPAixAIt3FI31Dt9waL2AHhmfPdMjW3jjZbymAh3ed5vmNlGeUUTotmH4oGixOSh2jx02AYcxxVZFQp2kOXJ9lKVgsn/ACs5+osU1gpy5tzySY0lnBPHzlseSM/4MQYfUFkgHC66Zh8LZI765LmGGwlzrnmui4A+zbcEkqOnjleGGMhEYtwVX2xgbYEaqx4m7LIqq49Ccrm9kbo03eDpGwX6BD2SetesUWwD70EPbL66RYuhaInKMep3vrqh1vJE8wv9Y5a4pHuNHNMsZr9yoqWWz+MTEdnSOKR4rWb9+rRcrTcyjSSwyEN3m3U1H2ISllsw80ThVQHkjlknaCqZNDCXuNk7w+MsFiclPQUzGsvxWVNM7c3goS3kVqwGtlu6wUezdQRX04/icD3scFIIMrr3AKQiridyeL+hU4muyFlFuJ2WkPoHsRr25oCnPLkPYj3OXosmjSaL6Q5WcOberrGfcSq7O3deRrkCMsuOd+PBW2J+SqO1mIR05G9m5192MakcSOQ7VksmbAcXxBsETpH8NB+s46ALklZily57hcklxN9SSrFtRWuqDm4Na3Rlic+ZPEqi19t4tJyHDmSMjfvTV8i38Az8Qfc5658Fn5Qfxse5CPa78WWzYSeICp2QnVm5qzwACHmlJ1K8mYRxv2BbU1PvEC+vUUrkFRNTG/gCimTi2eR5Ky0dBUBnk07nNcMrtLgcrAtLc+4qt4lSmKQscxwec90gtOfURdJY9Hm+HENbfPXs4oyTIXtovcMoyxu87Jztb8ByUWISkn+Hh19anKVsKVCsneldnu3vy48EYyPNx18hhv5vch5mg7uX0hc8+pN8MbvtmbbPo7tt/DwWbwYEYpqeTdN1Cw5LR90phm6uvorRh9M18Yvx1VCgfZ1yrNhmLfNaDxzUuSFmLXFhwY24RtJU7jFHA+7RdSTNFlz9S3FdkEdW57tVHiTC4ElQdNu3UlRU3YmejU4vJffg/b+YQ9s3r5F4pdhG/mMPbL656xdC0Ts5NtJEXVdQ4cJ5h/3XJViEYTXHZwyoqufxifL61yRuqL5lSp3Y+yCM2TPAYhdxQDfKAATXC4CwE8CjN4GirYXTVJubnIHRWKPEm9HYqt0dNvOtw1TGqpCBlouadNi6JiQ7TRE4L5Ezb53cAPFA4e3mmlM3y2Hk9v8AcEvF+oo8xs6TA/TnYIyTgllM4akgADO+gF1I/Ew4jcGVvnOyB/lHFevRyohx/GhTtAHlSOvuN9pHJUTEKOpqDvOAaTrJK4Ny6gc7dg4K21AObnvazeyO78825nWyGY2PMiN0nMuybx18SqwWCc2VePZiM5Ple88WxMJudPnO9y53tNRiOskj3SAMwHW3h5Fxc88l13ENqGRggzwxfwxjpZB3NvbiuTbV1TZqvpWOc9rgPKeN1xsC0kjhpdaWjRKwZTz9C2ZIb5ZoiLDifKed1tzbi51uIHJEtc1mTG269XHtKnY9EMVO7V3k+lEtfb5uXXxQ75hxK1EwOhCVsIwa5u5q4SXuHBzhlyI9t08oKkvo5g4lxa+Mgk3NjlqeGSqwcn+yw33PhJA6RoAubC4c0jM96VrAfQsfQue8bvNNqjByG3twVm/JIgduuFiLHPXmtcQmFrLjnKVmObV9Pugm2hR2H18EJLn7z3EZNaQG7rhnvHnpkiccozuONsrXKSw4ZJIGlrSbgHIXJHYMzqunjl2jYUhtNHBKwvp95pbm6N3lEji4HkEA4XW4gMIINw5wLd35psRY7w5ZLenhJCMmZoHEYTKgaL5IV8Buiqd243tSPI0UWmhxLgToiq3EBbJUgV2acUj7gX4qcopFIPI0gl37KXEjugLShYGlaYnEXu6lJyH5VaOqbCH8xh+s9a9Ytdgm2oYfrfXPWLpWiDOMY7Sk1lYeHxio9a5LHsswFXfF4B01SSMjUT+tckeIUANt1R+6u1FKVCqCO9k8gmaGFvFaspWhpJyISGOp+UPag/zN+ksHx7ctkiPj7iBlqhaOMSOHUjaoBpA4ehSlsMw2nIFii21AD225j0pRUPsRY9yZUTRvNJ5g910sVk37S51hJs0C5yIbw7XKahju7jI7Q2+a3qvp3LZ9P0jyL2aPnkZF7uLAeAHH8WdwxhoAaA0DQBexdLBy1bAcSwt72Ho9xklsjug91zp22XPsXifu2mc8uBsQSbA9hyC6xGeaqfwg0V2dK1udwH/7Xea3gtGRpRs5pXUthwPYOr/wq3ilPm13AA3687hverayLfJ7MhySHF6XKx4Zp5aETKnVSyONyfcByAUckh3cijZaQ92fFASNIUWVBpHLZrQR1rYlSMWMERmwCNY2VkfTNa7dDtzeGWZGYvwyuo6ShLiMxbjzsnuIxkQOY3IboyHIZi/44o9QWOdn2kwhxdIQ6xbvhxaARazXu1+boMkVPa6FwapqHMiikLeiia7cAaWuG9uk6/OF+NuK2rY3B1+C4OZruGmR18O9HI3mxw77FJsEiD6eI8QCPBxCeCW6T4E2wfGPoPOXUdPahG+rD7FuLUm464XkE26EzxY3KVvgNrq0XayC2T3Ds1IIQ4JeyTgnFJHZqWf4jdsAYwk3B603+JmwsNEfTSNIATmFjdzgoucnsKdIrcNXY2Rs03k3QuIxAPuFBLJcI4YVJs698H770EJ65fXSLFH8HY/9Ph+t9fIvV1LQCg41VATVDTxnm9Y5IKutIt1JltKR8YqBx6eYj7RyRPfvNN9QuZQXayuNklRVF+mXNCMoA52RWkb80VG/dPIp6rQjlewyiJY+3ijppm38tLDUWdfmocRF81NxyaQyrbXaWlNMRmLI2ubqLFVKkc4vaOCsFdL5ICzVSSNFqmdZwweQOseJNiT3klOhFl4JJgzrxtP8AP8ApCfA+T3Bej6IoyJi2q4g+NzXfNcC09XWFtEcls5oPUgMcqmoBEXM+kHEHrPDxFiqtjLQTlwAHgupbb0dmNlYOO6824/RJ9HguYVkJz4qscolJUyt1jPJI55eKWVMKe1LEulhSyRosTmBexwpoYFr0SWhrDsPbYBO4GggjqSejCd0TCQTwsqehPYXSluVrXADesW+itK4uvZDzzWcLWCKik3ivKlspZAYbJdTjo6tzeEkYd3tNvenNVlmkWLODZIJL6P3D2OyR416CM67Cw4b180omgLRmnc7X7tr5JTOHHJVjONUBiY09zdWOCMdELIZlA46hO6Kh3Wi6jyzspFCelDgTcFNKWpOi2qbAZcFrSgWupudmSJpYATcrU0FwToo+lPuREc7iFkFbOj7Bx2oYhyMvrpFi32GH5lF2y+uesXangDOOY9ORW1IOnxif1rkPDSue6zRfiidp2/nVQ46fGJ/WuUWGYj0MwcdLWIUptq6HqlYA6B3S7pGilr6e+mqKxDEGOlLm6KSGm6S7wdEO0ts0Y2KWuOQKLNG85NzCj6QZjii6bGRGc0XkNI8oLNJDtVpWynuWrJxPNdvFFYhH0dkv7hEtnX9mD8jGecbP7ArF7h6FVtlpN6mhPONnnYrJGb2/lHoXdHRImiciiLhBMRL3G3IW86IyIqmhEkb43HJ48DwPauUYxhvRPdGdW5Ht5rrcRyyVb24wYvb0zB5TRZ4HFvB3cjFgkrOQ1kI3il8kCfVcGqXmO4VCIse3qWjqe9imMsK1dHYIUGwKJ26Vs/FC1jt3XQdWua8nbmhTQPeDu6ISusBQM2tJO8XEnVH4dNVS7wjc1rb/OdqMtAm2CbGh+7dxJI0Fha2pLjkB1pj8RYT0NMfkmkh9Rwc76TYb6/zLlnyJopSK/Bh5L7F7p5G5kuv0bDwy4lHbSUhNM9/FpY6/Ybe1WqgoY42brRYecniSeJQu0zAKOYDi32hcb8lykktGI5I96Np5tafEXSqKK0ljonGGsLqeE84o/7ApBRi91y/dcW0E2FMLBSPGVlNEw3sscLGyFu7HiyuTsJdZF01LYI+aBpN1DUwutkq9vkAvazNEPcAFA/yBnqgfj/NOlegWdi2I/QovrPWvWLTYR16GE/5nrXrF1xughtbgdM4vLqeF13Em8UZuSSSTcZlDu2cpDrS0/2MX3VixWRvR5/w1R2/RKf7GL7qnpsCpWizaaADqijHoCxYlkaJF/w7SX/Raf7GL7q1ds1RnWkpz9TF91eLEwDek2dpGm7aWnaeqGIehqnqcDpnfOp4T2xRn0hYsSv9Rloa0dFG1jQ2NjQAAAGtAAtkAAEU2Fv6o8AsWKwpt0Y5DwC23BbQeCxYgExrByHgti0WtbLksWLBEMuD051gi+zZ7lD+Q6b93h+yj9yxYnEMOB037vD9lH7lqcCpf3aD7KP3L1YsAiOz9J+6wfYx/dUsGBUwOVNAOyKMexYsWCjeXCKfoy3oIt05FvRssRcmxFlKzCIAABBEABkBGwAdgsvVi55bGNvyZD+xj/oZ7lDLhEBNjBEe2Nh9ixYpRS7GJIsJgDQBDEAAAAI2AAW0AsthhcP7GP8AoZ7lixK0rCbDDYf2Uf8AQ33LU4XB+xi/oZ7lixOkjGowmD9jF9mz3Lc4ZD+xj/oZ7l4sWaRgWXBKY608J+qj9ygds9SfusH2Mf3VixOkBj7DaSNkbWsYxrRezWtDQLkk2AFtSsWLFVGP/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6984" name="AutoShape 8" descr="data:image/jpeg;base64,/9j/4AAQSkZJRgABAQAAAQABAAD/2wCEAAkGBxQTEhUUExQWFRQVFhQVFhQXFxQVFRUUFxQWFhQVFBQYHCggGBolHBQUITEhJSkrLi4uFx8zODMsNygtLisBCgoKDg0OGxAQGywkICQsLCwsLCwsLCwsLCwsLCwsLCwsLCwsLCwsLCwsNiwsLCwsLCwsNywsLCw3LDIrNzcrN//AABEIAMIBAwMBIgACEQEDEQH/xAAcAAACAgMBAQAAAAAAAAAAAAAEBQMGAAIHAQj/xABMEAABAwIDBAUGCQoEBQUAAAABAAIDBBEFITEGEkFRE2FxgZEiobGzwdEHFCMyQoOT0vAVJDRSU1RicpKyM3OiwhaClKPxJURjdOH/xAAaAQADAQEBAQAAAAAAAAAAAAABAgMABAUG/8QAKREAAgICAgIBAwMFAAAAAAAAAAECESExAxIEQVEFEyIyQmEUFWJxkf/aAAwDAQACEQMRAD8AeVOydZJPK51fNGx0sjmtjkmJDC9xa0eUALCwsE5w3ZZsdi+prJSOMlTPb+lrgPFPZPnO/md6SsDknUADXzOYCGucA1v6zuJ7UjbUzbw+VeNNXv8AemuMuydyyslrDcgakE5nTmdUk9jx0Fw1cmfyj9f1ne9GQ1Dzby3f1O96WwNyR8Rtw01PsVYaEkGtqXAfOce8qfDpnF0ly45DUnzIFpujMN1dbktIyDIt42zOnMqVoOpJ8SvIFNu5JgEG+b/S10RhcbjrQJ7cwjS7IHvQGJQvHL0LV6xiMO61E4nPMqQNzUT1jA0sjuZ8SltTM8aOd/UUxmQNQ3JEQoW3+IzMiBZNK3ygLtke3mOBVMo8XqbEmrqD2zy/eVu+EllqUnkWns8oD2rmuH00rxvDRJONhHztpakC3xmft6WT07yDqdoau2VVUfbS/eULqWw8pevob6JXB7Mew7SVdjepqPtpfvIeTaatdkKmoy4iaUf7kBVAh1kdTbrW9qWw0QnH6397qf8AqJvvLIdpasHOrqT9fN95QSEXKClyKIUx3UY/Vu+bV1I+vmH+5BjaGtB/TKr/AKif7yEEvJQb+eaMQyLa3a6qdFY1E9+YlkB8boWHaOrBH51UHtmlP+5LoW3C33ReyXQrdlmj2jqHf+5n+1k+8isPxupLgDUTkE8ZZPekNCwXAKssbGsF+IUJOhmjquykrzSxlznOJ37lziSflHWuT1LFHsbUb1HEee/5pHheKy0YOqHeU7+Y+lQPm08VBV1IEjhf6TvSUHNVXNu5dAhvib7gDmfG3BLujd861rC3sReKPN2NB43tzOgW3RENsdTawy55kqMtlFo0pWfjkjWNJ0/HWoGN5aI2kCohGYRbye8o3DNXdQzQsnzkXhrflHciFmb2FQFSud+AooB+PapYnG7hbsTGIrW7yEU4gi/nUDhwtmeKljzb1IMJPFovXLyN1165Yxq0ISd9yUYgZNSsYgI1QlS6yYyCwSyp0KyFZRvhGj3qSW3K/gQfYue4PUuEQs0ZZDrXStrm3gmHNh9C55g4JAaLW4IuSjsFNgLZd9xvlbgihOA02TTEcI3WXAztmqrHLbI3SSlatGonpYRI83UdbSGN2RyTHDKIucCMiEZjMIDbki6i5DxZUZW5qCUoydyDkanQDGFSmNaRR3CMpo+C1hGtHCCy/UlkrfK709iHyfcl9LFd9u1JYWrPaZ9nBWKGXeKq1RJuyjknW67JzVOaBI7HsOLUUX1nrXrxQfB9ITQQk63l9dIsVUsAK/jGJkTyjlJIPBxUeHYjvysbfVw95Va2hqCamoF9J5vWOROw7S6sZfPdD3f6be1XvApfq8/KNHG3psppbi/C9gBxsNcvBDk3lJPD2Kad5JBOWvsUvZX0TQBGQlCU/NFRnI9hVRD0Z5o7DW+UexAxFMMOy11WYEFxdS9Nhcn8ZLWEreZt8r261gmkhyuDlop4BdqgDLNIC3hf5NusrBCIxbJbKOIZLZzbrGPHnIoQNRblA4WWMC1hyHals6PnN0DM5YBWtpWXheObHDzLm+yUDjnrZdPxUXa4dRVKw8NgsNFy+ZJqFIaGyPaKt3G2KptBEZZMgr1itG2pFh/4UOGbP9BcnNcnFzdYNexpZZCaTom3alOLU8rxctsFc6YMJz0Uu1TAYfIA0QhzMziqZx2pbY2UJCOr2XJvqtYIQdV6F4JWR04RtNHmvOiFlNCbJWxkGudYWCLw+huS7kELuJvhz7ROPaleikMsq9ay8p6k2o6ggAeKUtdvSOPWm+HUhcCtLWSL2dg2CP5jD9b66RerzYKMihhB1Bl9dIsVFVDZOVbRfpdR/nzescn3wbsvPI/9WK3e5w+6q/tBJarqf/sTescnWwuItjdLvWBeGAdYu4H0puwGi5xA3cefPr4qZzrkdTR6SoBI1tt4XBGQHGw4+KmYPKORGQGfZcpbyP6CokYPmoZiJvkrCGRhF4cbu7/YUGHImkOd9M7osCD2KOqrGRNdI82awFzjyAFysc4km2ioPwsYmY4mwA2Mp3nf5bdB3n+1YKKDtftpPVykh7o4gTuRtJblwLrauTfYP4RJIHiGqeXwusA9xLnRHgd45lnPkqBUHPJQMzKDYbPq1k5IuDcHMEaEdS96Qrm3wWbSFzPikrruZ/guJ+c3Ux35jUdVxwXRQSsA1rcRMbd61xex6kvO0IP0R4oyuj3o3t5tPjwVHEg5L0fD4OPli7WUeb5vkcnFJdXhloOMNPDzod9cDw84SDfHWs3wuv8AoOP4OP8AuHKMqobwNuKp+IbNzuddpZbtN/Qn++Oa9EnWpT+mcU92MvqXIgSgwURNBc5xdx3ACB4m57k9GBF7A9jw8EZZbpPV2pcJf4k72Ynzczn5Q7dHexcXkfSeLjg5ROvxvPlyT6yKrVRhgOWfLkUoqqmVzd0NvfjdWbbql3ZGvbo8Z/zD3hJhUBrRkvnOSPSVM9PsVOLZ9wcXSWz4LafBmjMDJMsRrHuNrAAomNo3LHWyp3fyKip19OAclGyNM5qAtdfVatiA1yV1LAUyBgNtE3povkD3qHDmbzrW42T2alDYyAjJluJZKNTUhuSEzoagtNrKfDoxvEdZRtTTg2CSU85I9Tp2w7r0UR/zPWvXik2JZaiiH+Z616xdEaoJyHHIi6rqSOFRP61yVuk3dFYcRiJqqkNz+XnP/dck0dLeQjhdSfJko4rBbKbauMOYZL/4bW2zsHAAE5DqurB/xrS7o3iHEcg66oFTRZ8LJYIBvEW04hNHkWwuDOnN28p75M77FRy/CHENIi7PgAMu9c4qImtbk437UL0xHWqLlJUdJf8ACKPowHtJaPYU8wHaUSt3jZtybN3gSfMOvwXGm1Q4hWf4P3NlqQNd1peByIsB5ynjOwNHbYn3v3LiHwnYh0tdML3Ee7GOrdAv/qLl2qkOZ7l837QTF9VUOP0ppT4yOVQehVO7NS0Md0PKmtBFkggNjPD7tc1zSQ4EEEagjQrs2CYwZomuPztHD+Ia+Oq5Jh8VyFdMBn3CRwcL94//ABM1gVMvAqlz84nna3F3LrtbzKyNrMwudfGr3PWfSvT+lRUpSTPL+rScYxaLB+Ux+ry7tL+3xWsuIZggZcrFIhUrPjK9l8EWeKvIkvS/4OfyhYZ314DO2fUerwXn5TH8WY0I0P8ASlIqV6KlI/H/AMmOvK+Yoa/lEcOvXXha+XarLsnVxOde5Ds2gZWJtnfqVH+Mpns9VfLs7T6FHn8d/alcnov4/lJ8sailkvuO4eKhrWBwB3iQSL8DwVdn2Kl+jIw9R3h7E8bWAOZfn/tKYtrm818pPhhN2z6coE+BWBBFnNOY60A3dBtxVi2ort2bLRzAe+5HsCoVRiO7KSdF58uL83EZywOMVp7C6rNeeIRWJY+HNsEqjqN4WVYxaEWyw7OSjcN9fSi/jBc4g6FC4BBdpyUr4yXZKh0qXWmKnHo5OoprC7fK0qqIOF+KXMdJGbgXHFTf5E5xzaOybHn80i+s9a9YhdhJS6hhPPpfXPXq6ksCHODWCKtqi/Qzz+tcgquW7y9uhRG18V6ibd/bSk/1lQx2EOeq4pNbL+sAoq3ONluywNjqVJQUtwUG1ji834I7GXwL8RhcXZaIORrhkU7AO9mFBU0pJVoyrZztZFkGeSs/wWutXOH/AMT/AO5irlPTEPIVy+D+h3KxruJjePQfYqxaTA1g7HQDVfP20+HFkj3cC9/jvFfQtLlc/jVc/wBq8CEhmZbMucWnkSd5vpXQBHGN27h2p7SR8hZLjTlsm6RYgkEciNVYMPp7p0hGxlhEHFOx5ILuQuocOp8tEZj0fQ0crzbeDfC+WXXe3nRejRQKMTHNUOlq7sab5kA+KimxnyXZ/RPoSOGssAOQsunwuX7cmzl8zh+7FIs3xtbCqVbFcthXL015qPNfgssnxpe/GlWxXda3Fd1p/wCsiK/BZYhVdaabP1PyzTyDj5iqWK7rTbAa6xc6+jfSQPek5vLT45f6G4fDa5Iv+S+Y1jQjY11/pDz5e1BR7WN/WVN2nxHpIw0HiPx5iq41p5r54986jUV/T3eDoQ3zAn+5KJqME3KM2fpd2lYDqbuPa439FltVURAvzXnTmnNjUVisw/U3UdLDui6PxCJ4Nr3BWszPIsrXgT2XDZiLeYOxGzUu67RJtl8S3Ggdyf1k9xeykdTX45EssJL8lo+zTZya0MG+N46hVPaeoeHWGXWjFAX4qzsOx278Titp8p6x69QnweNP5Pg7JPWvWLqWiVnNcTlJq6oH9tMB9o5J6iYtIBTjaKoa2qnbx6aXt/xHJXUtBGeq4v3D5oKp5tzPmhYp/lCeaEkJvmcgpKMgo9ayPWbQxrG2bvBAwvOpRM9RfyTwRVFQb4vyS6WSb2CUUFt5xCe7GkmqaTyeLf8AKVHBGACHKbApQK2EDQ74P2bim4pXJGlXWjrFDx7kNjNLd4dzFu8aeI9Cnpj7FNUN3gWnjx5HgQvSZJHJ9tNmyJmTMGTyGuHJ/A9/pCY4ZgQaBv5nkr/FTNcCJBpqOsWNx3ZjtQtbHAB5BN1kzV7E8FO1oyACq/wmVO7SBnGR7R3N8o+geKt5C5r8Is5lnbGNIm2/53ZnzbqL0A59UMy11UHQj9ZM5qS+XJQGkI4Jop0LJoD6H+ILzoTzHiiOiHUvDGPxdPbFB+jKzcKm3VnRrWzUiGxTCC7Yb8XvA7mN97x4IUsRV7sYOQJ73G/ot4JZSwMlkgmJc23PmAerjommGw7jBv2JyPAixAIt3FI31Dt9waL2AHhmfPdMjW3jjZbymAh3ed5vmNlGeUUTotmH4oGixOSh2jx02AYcxxVZFQp2kOXJ9lKVgsn/ACs5+osU1gpy5tzySY0lnBPHzlseSM/4MQYfUFkgHC66Zh8LZI765LmGGwlzrnmui4A+zbcEkqOnjleGGMhEYtwVX2xgbYEaqx4m7LIqq49Ccrm9kbo03eDpGwX6BD2SetesUWwD70EPbL66RYuhaInKMep3vrqh1vJE8wv9Y5a4pHuNHNMsZr9yoqWWz+MTEdnSOKR4rWb9+rRcrTcyjSSwyEN3m3U1H2ISllsw80ThVQHkjlknaCqZNDCXuNk7w+MsFiclPQUzGsvxWVNM7c3goS3kVqwGtlu6wUezdQRX04/icD3scFIIMrr3AKQiridyeL+hU4muyFlFuJ2WkPoHsRr25oCnPLkPYj3OXosmjSaL6Q5WcOberrGfcSq7O3deRrkCMsuOd+PBW2J+SqO1mIR05G9m5192MakcSOQ7VksmbAcXxBsETpH8NB+s46ALklZily57hcklxN9SSrFtRWuqDm4Na3Rlic+ZPEqi19t4tJyHDmSMjfvTV8i38Az8Qfc5658Fn5Qfxse5CPa78WWzYSeICp2QnVm5qzwACHmlJ1K8mYRxv2BbU1PvEC+vUUrkFRNTG/gCimTi2eR5Ky0dBUBnk07nNcMrtLgcrAtLc+4qt4lSmKQscxwec90gtOfURdJY9Hm+HENbfPXs4oyTIXtovcMoyxu87Jztb8ByUWISkn+Hh19anKVsKVCsneldnu3vy48EYyPNx18hhv5vch5mg7uX0hc8+pN8MbvtmbbPo7tt/DwWbwYEYpqeTdN1Cw5LR90phm6uvorRh9M18Yvx1VCgfZ1yrNhmLfNaDxzUuSFmLXFhwY24RtJU7jFHA+7RdSTNFlz9S3FdkEdW57tVHiTC4ElQdNu3UlRU3YmejU4vJffg/b+YQ9s3r5F4pdhG/mMPbL656xdC0Ts5NtJEXVdQ4cJ5h/3XJViEYTXHZwyoqufxifL61yRuqL5lSp3Y+yCM2TPAYhdxQDfKAATXC4CwE8CjN4GirYXTVJubnIHRWKPEm9HYqt0dNvOtw1TGqpCBlouadNi6JiQ7TRE4L5Ezb53cAPFA4e3mmlM3y2Hk9v8AcEvF+oo8xs6TA/TnYIyTgllM4akgADO+gF1I/Ew4jcGVvnOyB/lHFevRyohx/GhTtAHlSOvuN9pHJUTEKOpqDvOAaTrJK4Ny6gc7dg4K21AObnvazeyO78825nWyGY2PMiN0nMuybx18SqwWCc2VePZiM5Ple88WxMJudPnO9y53tNRiOskj3SAMwHW3h5Fxc88l13ENqGRggzwxfwxjpZB3NvbiuTbV1TZqvpWOc9rgPKeN1xsC0kjhpdaWjRKwZTz9C2ZIb5ZoiLDifKed1tzbi51uIHJEtc1mTG269XHtKnY9EMVO7V3k+lEtfb5uXXxQ75hxK1EwOhCVsIwa5u5q4SXuHBzhlyI9t08oKkvo5g4lxa+Mgk3NjlqeGSqwcn+yw33PhJA6RoAubC4c0jM96VrAfQsfQue8bvNNqjByG3twVm/JIgduuFiLHPXmtcQmFrLjnKVmObV9Pugm2hR2H18EJLn7z3EZNaQG7rhnvHnpkiccozuONsrXKSw4ZJIGlrSbgHIXJHYMzqunjl2jYUhtNHBKwvp95pbm6N3lEji4HkEA4XW4gMIINw5wLd35psRY7w5ZLenhJCMmZoHEYTKgaL5IV8Buiqd243tSPI0UWmhxLgToiq3EBbJUgV2acUj7gX4qcopFIPI0gl37KXEjugLShYGlaYnEXu6lJyH5VaOqbCH8xh+s9a9Ytdgm2oYfrfXPWLpWiDOMY7Sk1lYeHxio9a5LHsswFXfF4B01SSMjUT+tckeIUANt1R+6u1FKVCqCO9k8gmaGFvFaspWhpJyISGOp+UPag/zN+ksHx7ctkiPj7iBlqhaOMSOHUjaoBpA4ehSlsMw2nIFii21AD225j0pRUPsRY9yZUTRvNJ5g910sVk37S51hJs0C5yIbw7XKahju7jI7Q2+a3qvp3LZ9P0jyL2aPnkZF7uLAeAHH8WdwxhoAaA0DQBexdLBy1bAcSwt72Ho9xklsjug91zp22XPsXifu2mc8uBsQSbA9hyC6xGeaqfwg0V2dK1udwH/7Xea3gtGRpRs5pXUthwPYOr/wq3ilPm13AA3687hverayLfJ7MhySHF6XKx4Zp5aETKnVSyONyfcByAUckh3cijZaQ92fFASNIUWVBpHLZrQR1rYlSMWMERmwCNY2VkfTNa7dDtzeGWZGYvwyuo6ShLiMxbjzsnuIxkQOY3IboyHIZi/44o9QWOdn2kwhxdIQ6xbvhxaARazXu1+boMkVPa6FwapqHMiikLeiia7cAaWuG9uk6/OF+NuK2rY3B1+C4OZruGmR18O9HI3mxw77FJsEiD6eI8QCPBxCeCW6T4E2wfGPoPOXUdPahG+rD7FuLUm464XkE26EzxY3KVvgNrq0XayC2T3Ds1IIQ4JeyTgnFJHZqWf4jdsAYwk3B603+JmwsNEfTSNIATmFjdzgoucnsKdIrcNXY2Rs03k3QuIxAPuFBLJcI4YVJs698H770EJ65fXSLFH8HY/9Ph+t9fIvV1LQCg41VATVDTxnm9Y5IKutIt1JltKR8YqBx6eYj7RyRPfvNN9QuZQXayuNklRVF+mXNCMoA52RWkb80VG/dPIp6rQjlewyiJY+3ijppm38tLDUWdfmocRF81NxyaQyrbXaWlNMRmLI2ubqLFVKkc4vaOCsFdL5ICzVSSNFqmdZwweQOseJNiT3klOhFl4JJgzrxtP8AP8ApCfA+T3Bej6IoyJi2q4g+NzXfNcC09XWFtEcls5oPUgMcqmoBEXM+kHEHrPDxFiqtjLQTlwAHgupbb0dmNlYOO6824/RJ9HguYVkJz4qscolJUyt1jPJI55eKWVMKe1LEulhSyRosTmBexwpoYFr0SWhrDsPbYBO4GggjqSejCd0TCQTwsqehPYXSluVrXADesW+itK4uvZDzzWcLWCKik3ivKlspZAYbJdTjo6tzeEkYd3tNvenNVlmkWLODZIJL6P3D2OyR416CM67Cw4b180omgLRmnc7X7tr5JTOHHJVjONUBiY09zdWOCMdELIZlA46hO6Kh3Wi6jyzspFCelDgTcFNKWpOi2qbAZcFrSgWupudmSJpYATcrU0FwToo+lPuREc7iFkFbOj7Bx2oYhyMvrpFi32GH5lF2y+uesXangDOOY9ORW1IOnxif1rkPDSue6zRfiidp2/nVQ46fGJ/WuUWGYj0MwcdLWIUptq6HqlYA6B3S7pGilr6e+mqKxDEGOlLm6KSGm6S7wdEO0ts0Y2KWuOQKLNG85NzCj6QZjii6bGRGc0XkNI8oLNJDtVpWynuWrJxPNdvFFYhH0dkv7hEtnX9mD8jGecbP7ArF7h6FVtlpN6mhPONnnYrJGb2/lHoXdHRImiciiLhBMRL3G3IW86IyIqmhEkb43HJ48DwPauUYxhvRPdGdW5Ht5rrcRyyVb24wYvb0zB5TRZ4HFvB3cjFgkrOQ1kI3il8kCfVcGqXmO4VCIse3qWjqe9imMsK1dHYIUGwKJ26Vs/FC1jt3XQdWua8nbmhTQPeDu6ISusBQM2tJO8XEnVH4dNVS7wjc1rb/OdqMtAm2CbGh+7dxJI0Fha2pLjkB1pj8RYT0NMfkmkh9Rwc76TYb6/zLlnyJopSK/Bh5L7F7p5G5kuv0bDwy4lHbSUhNM9/FpY6/Ybe1WqgoY42brRYecniSeJQu0zAKOYDi32hcb8lykktGI5I96Np5tafEXSqKK0ljonGGsLqeE84o/7ApBRi91y/dcW0E2FMLBSPGVlNEw3sscLGyFu7HiyuTsJdZF01LYI+aBpN1DUwutkq9vkAvazNEPcAFA/yBnqgfj/NOlegWdi2I/QovrPWvWLTYR16GE/5nrXrF1xughtbgdM4vLqeF13Em8UZuSSSTcZlDu2cpDrS0/2MX3VixWRvR5/w1R2/RKf7GL7qnpsCpWizaaADqijHoCxYlkaJF/w7SX/Raf7GL7q1ds1RnWkpz9TF91eLEwDek2dpGm7aWnaeqGIehqnqcDpnfOp4T2xRn0hYsSv9Rloa0dFG1jQ2NjQAAAGtAAtkAAEU2Fv6o8AsWKwpt0Y5DwC23BbQeCxYgExrByHgti0WtbLksWLBEMuD051gi+zZ7lD+Q6b93h+yj9yxYnEMOB037vD9lH7lqcCpf3aD7KP3L1YsAiOz9J+6wfYx/dUsGBUwOVNAOyKMexYsWCjeXCKfoy3oIt05FvRssRcmxFlKzCIAABBEABkBGwAdgsvVi55bGNvyZD+xj/oZ7lDLhEBNjBEe2Nh9ixYpRS7GJIsJgDQBDEAAAAI2AAW0AsthhcP7GP8AoZ7lixK0rCbDDYf2Uf8AQ33LU4XB+xi/oZ7lixOkjGowmD9jF9mz3Lc4ZD+xj/oZ7l4sWaRgWXBKY608J+qj9ygds9SfusH2Mf3VixOkBj7DaSNkbWsYxrRezWtDQLkk2AFtSsWLFVGP/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9032"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0" name="Content Placeholder 2"/>
          <p:cNvSpPr>
            <a:spLocks noGrp="1"/>
          </p:cNvSpPr>
          <p:nvPr>
            <p:ph idx="1"/>
          </p:nvPr>
        </p:nvSpPr>
        <p:spPr>
          <a:xfrm>
            <a:off x="228600" y="1600200"/>
            <a:ext cx="8610600" cy="5029200"/>
          </a:xfrm>
        </p:spPr>
        <p:txBody>
          <a:bodyPr>
            <a:normAutofit/>
          </a:bodyPr>
          <a:lstStyle/>
          <a:p>
            <a:r>
              <a:rPr lang="en-US" dirty="0" smtClean="0"/>
              <a:t>Adjust/Fine-tune </a:t>
            </a:r>
            <a:r>
              <a:rPr lang="en-US" dirty="0" smtClean="0">
                <a:solidFill>
                  <a:srgbClr val="C00000"/>
                </a:solidFill>
              </a:rPr>
              <a:t>simulation parameters </a:t>
            </a:r>
            <a:r>
              <a:rPr lang="en-US" dirty="0" smtClean="0"/>
              <a:t>to match the simulated MOE values to the field-observed MOE values. </a:t>
            </a:r>
          </a:p>
          <a:p>
            <a:pPr lvl="1"/>
            <a:r>
              <a:rPr lang="en-US" dirty="0" smtClean="0"/>
              <a:t>For example: To calibrate the MOE “saturation flow rate” in a freeway microsimulation, we need to adjust the car following model parameters to minimize the . </a:t>
            </a:r>
            <a:endParaRPr lang="en-US" dirty="0" smtClean="0"/>
          </a:p>
          <a:p>
            <a:pPr lvl="1"/>
            <a:endParaRPr lang="en-US" sz="2400" dirty="0" smtClean="0"/>
          </a:p>
          <a:p>
            <a:r>
              <a:rPr lang="en-US" dirty="0" smtClean="0"/>
              <a:t>Calibration objective function: </a:t>
            </a:r>
          </a:p>
          <a:p>
            <a:pPr lvl="1"/>
            <a:r>
              <a:rPr lang="en-US" i="1" dirty="0" smtClean="0"/>
              <a:t>Min (MSE)  </a:t>
            </a:r>
            <a:r>
              <a:rPr lang="en-US" dirty="0" smtClean="0"/>
              <a:t>subject to </a:t>
            </a:r>
            <a:r>
              <a:rPr lang="en-US" i="1" dirty="0" err="1" smtClean="0"/>
              <a:t>p</a:t>
            </a:r>
            <a:r>
              <a:rPr lang="en-US" i="1" baseline="-25000" dirty="0" err="1" smtClean="0"/>
              <a:t>m</a:t>
            </a:r>
            <a:r>
              <a:rPr lang="en-US" i="1" baseline="30000" dirty="0" err="1" smtClean="0"/>
              <a:t>Min</a:t>
            </a:r>
            <a:r>
              <a:rPr lang="en-US" dirty="0" smtClean="0"/>
              <a:t> ≤ </a:t>
            </a:r>
            <a:r>
              <a:rPr lang="en-US" i="1" dirty="0" smtClean="0"/>
              <a:t>p</a:t>
            </a:r>
            <a:r>
              <a:rPr lang="en-US" i="1" baseline="-25000" dirty="0" smtClean="0"/>
              <a:t>m</a:t>
            </a:r>
            <a:r>
              <a:rPr lang="en-US" i="1" dirty="0"/>
              <a:t> </a:t>
            </a:r>
            <a:r>
              <a:rPr lang="en-US" dirty="0" smtClean="0"/>
              <a:t>≤ </a:t>
            </a:r>
            <a:r>
              <a:rPr lang="en-US" i="1" dirty="0" err="1" smtClean="0"/>
              <a:t>p</a:t>
            </a:r>
            <a:r>
              <a:rPr lang="en-US" i="1" baseline="-25000" dirty="0" err="1" smtClean="0"/>
              <a:t>m</a:t>
            </a:r>
            <a:r>
              <a:rPr lang="en-US" i="1" baseline="30000" dirty="0" err="1" smtClean="0"/>
              <a:t>Max</a:t>
            </a:r>
            <a:r>
              <a:rPr lang="en-US" dirty="0" smtClean="0"/>
              <a:t> </a:t>
            </a:r>
          </a:p>
          <a:p>
            <a:pPr lvl="1"/>
            <a:r>
              <a:rPr lang="en-US" dirty="0" smtClean="0"/>
              <a:t>Where </a:t>
            </a:r>
            <a:r>
              <a:rPr lang="en-US" i="1" dirty="0" smtClean="0"/>
              <a:t>MSE</a:t>
            </a:r>
            <a:r>
              <a:rPr lang="en-US" dirty="0" smtClean="0"/>
              <a:t> = Mean square error between the simulated and observed MOE values. </a:t>
            </a:r>
          </a:p>
          <a:p>
            <a:pPr marL="411480" lvl="1" indent="0">
              <a:buNone/>
            </a:pPr>
            <a:endParaRPr lang="en-US" dirty="0"/>
          </a:p>
          <a:p>
            <a:pPr lvl="1"/>
            <a:endParaRPr lang="en-US" sz="2400" dirty="0" smtClean="0"/>
          </a:p>
          <a:p>
            <a:endParaRPr lang="en-US" sz="2400" b="1" dirty="0" smtClean="0"/>
          </a:p>
          <a:p>
            <a:endParaRPr lang="en-US" sz="2400" b="1" dirty="0" smtClean="0"/>
          </a:p>
          <a:p>
            <a:endParaRPr lang="en-US" sz="2400" b="1" dirty="0" smtClean="0"/>
          </a:p>
          <a:p>
            <a:endParaRPr lang="en-US" sz="2600" dirty="0" smtClean="0"/>
          </a:p>
          <a:p>
            <a:endParaRPr lang="en-US" sz="2600" dirty="0" smtClean="0"/>
          </a:p>
          <a:p>
            <a:endParaRPr lang="en-US" sz="2600" dirty="0" smtClean="0"/>
          </a:p>
          <a:p>
            <a:endParaRPr lang="en-US" sz="2600" dirty="0" smtClean="0"/>
          </a:p>
          <a:p>
            <a:endParaRPr lang="en-US" sz="2600" dirty="0" smtClean="0"/>
          </a:p>
          <a:p>
            <a:endParaRPr lang="en-US" sz="2600" dirty="0" smtClean="0"/>
          </a:p>
          <a:p>
            <a:pPr lvl="1"/>
            <a:endParaRPr lang="en-US" sz="2400" dirty="0" smtClean="0"/>
          </a:p>
          <a:p>
            <a:pPr marL="365760" lvl="1" indent="-256032">
              <a:buClr>
                <a:schemeClr val="accent3"/>
              </a:buClr>
              <a:buFont typeface="Georgia"/>
              <a:buChar char="•"/>
            </a:pPr>
            <a:endParaRPr lang="en-US" dirty="0" smtClean="0">
              <a:solidFill>
                <a:schemeClr val="tx1"/>
              </a:solidFill>
            </a:endParaRPr>
          </a:p>
        </p:txBody>
      </p:sp>
    </p:spTree>
    <p:extLst>
      <p:ext uri="{BB962C8B-B14F-4D97-AF65-F5344CB8AC3E}">
        <p14:creationId xmlns:p14="http://schemas.microsoft.com/office/powerpoint/2010/main" val="350719000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0"/>
            <a:ext cx="8839200" cy="3048000"/>
          </a:xfrm>
        </p:spPr>
        <p:txBody>
          <a:bodyPr>
            <a:noAutofit/>
          </a:bodyPr>
          <a:lstStyle/>
          <a:p>
            <a:pPr algn="ctr"/>
            <a:r>
              <a:rPr lang="en-US" dirty="0" smtClean="0">
                <a:solidFill>
                  <a:srgbClr val="C00000"/>
                </a:solidFill>
              </a:rPr>
              <a:t>Thank You! </a:t>
            </a:r>
            <a:br>
              <a:rPr lang="en-US" dirty="0" smtClean="0">
                <a:solidFill>
                  <a:srgbClr val="C00000"/>
                </a:solidFill>
              </a:rPr>
            </a:br>
            <a:r>
              <a:rPr lang="en-US" dirty="0" smtClean="0">
                <a:solidFill>
                  <a:srgbClr val="C00000"/>
                </a:solidFill>
              </a:rPr>
              <a:t>&amp;</a:t>
            </a:r>
            <a:br>
              <a:rPr lang="en-US" dirty="0" smtClean="0">
                <a:solidFill>
                  <a:srgbClr val="C00000"/>
                </a:solidFill>
              </a:rPr>
            </a:br>
            <a:r>
              <a:rPr lang="en-US" dirty="0" smtClean="0">
                <a:solidFill>
                  <a:srgbClr val="C00000"/>
                </a:solidFill>
              </a:rPr>
              <a:t>Questions and discussions are very welcome!</a:t>
            </a:r>
            <a:endParaRPr lang="en-US" sz="4400" b="1" dirty="0">
              <a:solidFill>
                <a:srgbClr val="C00000"/>
              </a:solidFill>
            </a:endParaRPr>
          </a:p>
        </p:txBody>
      </p:sp>
      <p:sp>
        <p:nvSpPr>
          <p:cNvPr id="33828" name="Rectangle 3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68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8860" name="Rectangle 1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192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601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602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602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7045"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26980" name="AutoShape 4" descr="data:image/jpeg;base64,/9j/4AAQSkZJRgABAQAAAQABAAD/2wCEAAkGBxQTEhUUExQWFRQVFhQVFhQXFxQVFRUUFxQWFhQVFBQYHCggGBolHBQUITEhJSkrLi4uFx8zODMsNygtLisBCgoKDg0OGxAQGywkICQsLCwsLCwsLCwsLCwsLCwsLCwsLCwsLCwsLCwsNiwsLCwsLCwsNywsLCw3LDIrNzcrN//AABEIAMIBAwMBIgACEQEDEQH/xAAcAAACAgMBAQAAAAAAAAAAAAAEBQMGAAIHAQj/xABMEAABAwIDBAUGCQoEBQUAAAABAAIDBBEFITEGEkFRE2FxgZEiobGzwdEHFCMyQoOT0vAVJDRSU1RicpKyM3OiwhaClKPxJURjdOH/xAAaAQADAQEBAQAAAAAAAAAAAAABAgMABAUG/8QAKREAAgICAgIBAwMFAAAAAAAAAAECESExAxIEQVEFEyIyQmEUFWJxkf/aAAwDAQACEQMRAD8AeVOydZJPK51fNGx0sjmtjkmJDC9xa0eUALCwsE5w3ZZsdi+prJSOMlTPb+lrgPFPZPnO/md6SsDknUADXzOYCGucA1v6zuJ7UjbUzbw+VeNNXv8AemuMuydyyslrDcgakE5nTmdUk9jx0Fw1cmfyj9f1ne9GQ1Dzby3f1O96WwNyR8Rtw01PsVYaEkGtqXAfOce8qfDpnF0ly45DUnzIFpujMN1dbktIyDIt42zOnMqVoOpJ8SvIFNu5JgEG+b/S10RhcbjrQJ7cwjS7IHvQGJQvHL0LV6xiMO61E4nPMqQNzUT1jA0sjuZ8SltTM8aOd/UUxmQNQ3JEQoW3+IzMiBZNK3ygLtke3mOBVMo8XqbEmrqD2zy/eVu+EllqUnkWns8oD2rmuH00rxvDRJONhHztpakC3xmft6WT07yDqdoau2VVUfbS/eULqWw8pevob6JXB7Mew7SVdjepqPtpfvIeTaatdkKmoy4iaUf7kBVAh1kdTbrW9qWw0QnH6397qf8AqJvvLIdpasHOrqT9fN95QSEXKClyKIUx3UY/Vu+bV1I+vmH+5BjaGtB/TKr/AKif7yEEvJQb+eaMQyLa3a6qdFY1E9+YlkB8boWHaOrBH51UHtmlP+5LoW3C33ReyXQrdlmj2jqHf+5n+1k+8isPxupLgDUTkE8ZZPekNCwXAKssbGsF+IUJOhmjquykrzSxlznOJ37lziSflHWuT1LFHsbUb1HEee/5pHheKy0YOqHeU7+Y+lQPm08VBV1IEjhf6TvSUHNVXNu5dAhvib7gDmfG3BLujd861rC3sReKPN2NB43tzOgW3RENsdTawy55kqMtlFo0pWfjkjWNJ0/HWoGN5aI2kCohGYRbye8o3DNXdQzQsnzkXhrflHciFmb2FQFSud+AooB+PapYnG7hbsTGIrW7yEU4gi/nUDhwtmeKljzb1IMJPFovXLyN1165Yxq0ISd9yUYgZNSsYgI1QlS6yYyCwSyp0KyFZRvhGj3qSW3K/gQfYue4PUuEQs0ZZDrXStrm3gmHNh9C55g4JAaLW4IuSjsFNgLZd9xvlbgihOA02TTEcI3WXAztmqrHLbI3SSlatGonpYRI83UdbSGN2RyTHDKIucCMiEZjMIDbki6i5DxZUZW5qCUoydyDkanQDGFSmNaRR3CMpo+C1hGtHCCy/UlkrfK709iHyfcl9LFd9u1JYWrPaZ9nBWKGXeKq1RJuyjknW67JzVOaBI7HsOLUUX1nrXrxQfB9ITQQk63l9dIsVUsAK/jGJkTyjlJIPBxUeHYjvysbfVw95Va2hqCamoF9J5vWOROw7S6sZfPdD3f6be1XvApfq8/KNHG3psppbi/C9gBxsNcvBDk3lJPD2Kad5JBOWvsUvZX0TQBGQlCU/NFRnI9hVRD0Z5o7DW+UexAxFMMOy11WYEFxdS9Nhcn8ZLWEreZt8r261gmkhyuDlop4BdqgDLNIC3hf5NusrBCIxbJbKOIZLZzbrGPHnIoQNRblA4WWMC1hyHals6PnN0DM5YBWtpWXheObHDzLm+yUDjnrZdPxUXa4dRVKw8NgsNFy+ZJqFIaGyPaKt3G2KptBEZZMgr1itG2pFh/4UOGbP9BcnNcnFzdYNexpZZCaTom3alOLU8rxctsFc6YMJz0Uu1TAYfIA0QhzMziqZx2pbY2UJCOr2XJvqtYIQdV6F4JWR04RtNHmvOiFlNCbJWxkGudYWCLw+huS7kELuJvhz7ROPaleikMsq9ay8p6k2o6ggAeKUtdvSOPWm+HUhcCtLWSL2dg2CP5jD9b66RerzYKMihhB1Bl9dIsVFVDZOVbRfpdR/nzescn3wbsvPI/9WK3e5w+6q/tBJarqf/sTescnWwuItjdLvWBeGAdYu4H0puwGi5xA3cefPr4qZzrkdTR6SoBI1tt4XBGQHGw4+KmYPKORGQGfZcpbyP6CokYPmoZiJvkrCGRhF4cbu7/YUGHImkOd9M7osCD2KOqrGRNdI82awFzjyAFysc4km2ioPwsYmY4mwA2Mp3nf5bdB3n+1YKKDtftpPVykh7o4gTuRtJblwLrauTfYP4RJIHiGqeXwusA9xLnRHgd45lnPkqBUHPJQMzKDYbPq1k5IuDcHMEaEdS96Qrm3wWbSFzPikrruZ/guJ+c3Ux35jUdVxwXRQSsA1rcRMbd61xex6kvO0IP0R4oyuj3o3t5tPjwVHEg5L0fD4OPli7WUeb5vkcnFJdXhloOMNPDzod9cDw84SDfHWs3wuv8AoOP4OP8AuHKMqobwNuKp+IbNzuddpZbtN/Qn++Oa9EnWpT+mcU92MvqXIgSgwURNBc5xdx3ACB4m57k9GBF7A9jw8EZZbpPV2pcJf4k72Ynzczn5Q7dHexcXkfSeLjg5ROvxvPlyT6yKrVRhgOWfLkUoqqmVzd0NvfjdWbbql3ZGvbo8Z/zD3hJhUBrRkvnOSPSVM9PsVOLZ9wcXSWz4LafBmjMDJMsRrHuNrAAomNo3LHWyp3fyKip19OAclGyNM5qAtdfVatiA1yV1LAUyBgNtE3povkD3qHDmbzrW42T2alDYyAjJluJZKNTUhuSEzoagtNrKfDoxvEdZRtTTg2CSU85I9Tp2w7r0UR/zPWvXik2JZaiiH+Z616xdEaoJyHHIi6rqSOFRP61yVuk3dFYcRiJqqkNz+XnP/dck0dLeQjhdSfJko4rBbKbauMOYZL/4bW2zsHAAE5DqurB/xrS7o3iHEcg66oFTRZ8LJYIBvEW04hNHkWwuDOnN28p75M77FRy/CHENIi7PgAMu9c4qImtbk437UL0xHWqLlJUdJf8ACKPowHtJaPYU8wHaUSt3jZtybN3gSfMOvwXGm1Q4hWf4P3NlqQNd1peByIsB5ynjOwNHbYn3v3LiHwnYh0tdML3Ee7GOrdAv/qLl2qkOZ7l837QTF9VUOP0ppT4yOVQehVO7NS0Md0PKmtBFkggNjPD7tc1zSQ4EEEagjQrs2CYwZomuPztHD+Ia+Oq5Jh8VyFdMBn3CRwcL94//ABM1gVMvAqlz84nna3F3LrtbzKyNrMwudfGr3PWfSvT+lRUpSTPL+rScYxaLB+Ux+ry7tL+3xWsuIZggZcrFIhUrPjK9l8EWeKvIkvS/4OfyhYZ314DO2fUerwXn5TH8WY0I0P8ASlIqV6KlI/H/AMmOvK+Yoa/lEcOvXXha+XarLsnVxOde5Ds2gZWJtnfqVH+Mpns9VfLs7T6FHn8d/alcnov4/lJ8sailkvuO4eKhrWBwB3iQSL8DwVdn2Kl+jIw9R3h7E8bWAOZfn/tKYtrm818pPhhN2z6coE+BWBBFnNOY60A3dBtxVi2ort2bLRzAe+5HsCoVRiO7KSdF58uL83EZywOMVp7C6rNeeIRWJY+HNsEqjqN4WVYxaEWyw7OSjcN9fSi/jBc4g6FC4BBdpyUr4yXZKh0qXWmKnHo5OoprC7fK0qqIOF+KXMdJGbgXHFTf5E5xzaOybHn80i+s9a9YhdhJS6hhPPpfXPXq6ksCHODWCKtqi/Qzz+tcgquW7y9uhRG18V6ibd/bSk/1lQx2EOeq4pNbL+sAoq3ONluywNjqVJQUtwUG1ji834I7GXwL8RhcXZaIORrhkU7AO9mFBU0pJVoyrZztZFkGeSs/wWutXOH/AMT/AO5irlPTEPIVy+D+h3KxruJjePQfYqxaTA1g7HQDVfP20+HFkj3cC9/jvFfQtLlc/jVc/wBq8CEhmZbMucWnkSd5vpXQBHGN27h2p7SR8hZLjTlsm6RYgkEciNVYMPp7p0hGxlhEHFOx5ILuQuocOp8tEZj0fQ0crzbeDfC+WXXe3nRejRQKMTHNUOlq7sab5kA+KimxnyXZ/RPoSOGssAOQsunwuX7cmzl8zh+7FIs3xtbCqVbFcthXL015qPNfgssnxpe/GlWxXda3Fd1p/wCsiK/BZYhVdaabP1PyzTyDj5iqWK7rTbAa6xc6+jfSQPek5vLT45f6G4fDa5Iv+S+Y1jQjY11/pDz5e1BR7WN/WVN2nxHpIw0HiPx5iq41p5r54986jUV/T3eDoQ3zAn+5KJqME3KM2fpd2lYDqbuPa439FltVURAvzXnTmnNjUVisw/U3UdLDui6PxCJ4Nr3BWszPIsrXgT2XDZiLeYOxGzUu67RJtl8S3Ggdyf1k9xeykdTX45EssJL8lo+zTZya0MG+N46hVPaeoeHWGXWjFAX4qzsOx278Titp8p6x69QnweNP5Pg7JPWvWLqWiVnNcTlJq6oH9tMB9o5J6iYtIBTjaKoa2qnbx6aXt/xHJXUtBGeq4v3D5oKp5tzPmhYp/lCeaEkJvmcgpKMgo9ayPWbQxrG2bvBAwvOpRM9RfyTwRVFQb4vyS6WSb2CUUFt5xCe7GkmqaTyeLf8AKVHBGACHKbApQK2EDQ74P2bim4pXJGlXWjrFDx7kNjNLd4dzFu8aeI9Cnpj7FNUN3gWnjx5HgQvSZJHJ9tNmyJmTMGTyGuHJ/A9/pCY4ZgQaBv5nkr/FTNcCJBpqOsWNx3ZjtQtbHAB5BN1kzV7E8FO1oyACq/wmVO7SBnGR7R3N8o+geKt5C5r8Is5lnbGNIm2/53ZnzbqL0A59UMy11UHQj9ZM5qS+XJQGkI4Jop0LJoD6H+ILzoTzHiiOiHUvDGPxdPbFB+jKzcKm3VnRrWzUiGxTCC7Yb8XvA7mN97x4IUsRV7sYOQJ73G/ot4JZSwMlkgmJc23PmAerjommGw7jBv2JyPAixAIt3FI31Dt9waL2AHhmfPdMjW3jjZbymAh3ed5vmNlGeUUTotmH4oGixOSh2jx02AYcxxVZFQp2kOXJ9lKVgsn/ACs5+osU1gpy5tzySY0lnBPHzlseSM/4MQYfUFkgHC66Zh8LZI765LmGGwlzrnmui4A+zbcEkqOnjleGGMhEYtwVX2xgbYEaqx4m7LIqq49Ccrm9kbo03eDpGwX6BD2SetesUWwD70EPbL66RYuhaInKMep3vrqh1vJE8wv9Y5a4pHuNHNMsZr9yoqWWz+MTEdnSOKR4rWb9+rRcrTcyjSSwyEN3m3U1H2ISllsw80ThVQHkjlknaCqZNDCXuNk7w+MsFiclPQUzGsvxWVNM7c3goS3kVqwGtlu6wUezdQRX04/icD3scFIIMrr3AKQiridyeL+hU4muyFlFuJ2WkPoHsRr25oCnPLkPYj3OXosmjSaL6Q5WcOberrGfcSq7O3deRrkCMsuOd+PBW2J+SqO1mIR05G9m5192MakcSOQ7VksmbAcXxBsETpH8NB+s46ALklZily57hcklxN9SSrFtRWuqDm4Na3Rlic+ZPEqi19t4tJyHDmSMjfvTV8i38Az8Qfc5658Fn5Qfxse5CPa78WWzYSeICp2QnVm5qzwACHmlJ1K8mYRxv2BbU1PvEC+vUUrkFRNTG/gCimTi2eR5Ky0dBUBnk07nNcMrtLgcrAtLc+4qt4lSmKQscxwec90gtOfURdJY9Hm+HENbfPXs4oyTIXtovcMoyxu87Jztb8ByUWISkn+Hh19anKVsKVCsneldnu3vy48EYyPNx18hhv5vch5mg7uX0hc8+pN8MbvtmbbPo7tt/DwWbwYEYpqeTdN1Cw5LR90phm6uvorRh9M18Yvx1VCgfZ1yrNhmLfNaDxzUuSFmLXFhwY24RtJU7jFHA+7RdSTNFlz9S3FdkEdW57tVHiTC4ElQdNu3UlRU3YmejU4vJffg/b+YQ9s3r5F4pdhG/mMPbL656xdC0Ts5NtJEXVdQ4cJ5h/3XJViEYTXHZwyoqufxifL61yRuqL5lSp3Y+yCM2TPAYhdxQDfKAATXC4CwE8CjN4GirYXTVJubnIHRWKPEm9HYqt0dNvOtw1TGqpCBlouadNi6JiQ7TRE4L5Ezb53cAPFA4e3mmlM3y2Hk9v8AcEvF+oo8xs6TA/TnYIyTgllM4akgADO+gF1I/Ew4jcGVvnOyB/lHFevRyohx/GhTtAHlSOvuN9pHJUTEKOpqDvOAaTrJK4Ny6gc7dg4K21AObnvazeyO78825nWyGY2PMiN0nMuybx18SqwWCc2VePZiM5Ple88WxMJudPnO9y53tNRiOskj3SAMwHW3h5Fxc88l13ENqGRggzwxfwxjpZB3NvbiuTbV1TZqvpWOc9rgPKeN1xsC0kjhpdaWjRKwZTz9C2ZIb5ZoiLDifKed1tzbi51uIHJEtc1mTG269XHtKnY9EMVO7V3k+lEtfb5uXXxQ75hxK1EwOhCVsIwa5u5q4SXuHBzhlyI9t08oKkvo5g4lxa+Mgk3NjlqeGSqwcn+yw33PhJA6RoAubC4c0jM96VrAfQsfQue8bvNNqjByG3twVm/JIgduuFiLHPXmtcQmFrLjnKVmObV9Pugm2hR2H18EJLn7z3EZNaQG7rhnvHnpkiccozuONsrXKSw4ZJIGlrSbgHIXJHYMzqunjl2jYUhtNHBKwvp95pbm6N3lEji4HkEA4XW4gMIINw5wLd35psRY7w5ZLenhJCMmZoHEYTKgaL5IV8Buiqd243tSPI0UWmhxLgToiq3EBbJUgV2acUj7gX4qcopFIPI0gl37KXEjugLShYGlaYnEXu6lJyH5VaOqbCH8xh+s9a9Ytdgm2oYfrfXPWLpWiDOMY7Sk1lYeHxio9a5LHsswFXfF4B01SSMjUT+tckeIUANt1R+6u1FKVCqCO9k8gmaGFvFaspWhpJyISGOp+UPag/zN+ksHx7ctkiPj7iBlqhaOMSOHUjaoBpA4ehSlsMw2nIFii21AD225j0pRUPsRY9yZUTRvNJ5g910sVk37S51hJs0C5yIbw7XKahju7jI7Q2+a3qvp3LZ9P0jyL2aPnkZF7uLAeAHH8WdwxhoAaA0DQBexdLBy1bAcSwt72Ho9xklsjug91zp22XPsXifu2mc8uBsQSbA9hyC6xGeaqfwg0V2dK1udwH/7Xea3gtGRpRs5pXUthwPYOr/wq3ilPm13AA3687hverayLfJ7MhySHF6XKx4Zp5aETKnVSyONyfcByAUckh3cijZaQ92fFASNIUWVBpHLZrQR1rYlSMWMERmwCNY2VkfTNa7dDtzeGWZGYvwyuo6ShLiMxbjzsnuIxkQOY3IboyHIZi/44o9QWOdn2kwhxdIQ6xbvhxaARazXu1+boMkVPa6FwapqHMiikLeiia7cAaWuG9uk6/OF+NuK2rY3B1+C4OZruGmR18O9HI3mxw77FJsEiD6eI8QCPBxCeCW6T4E2wfGPoPOXUdPahG+rD7FuLUm464XkE26EzxY3KVvgNrq0XayC2T3Ds1IIQ4JeyTgnFJHZqWf4jdsAYwk3B603+JmwsNEfTSNIATmFjdzgoucnsKdIrcNXY2Rs03k3QuIxAPuFBLJcI4YVJs698H770EJ65fXSLFH8HY/9Ph+t9fIvV1LQCg41VATVDTxnm9Y5IKutIt1JltKR8YqBx6eYj7RyRPfvNN9QuZQXayuNklRVF+mXNCMoA52RWkb80VG/dPIp6rQjlewyiJY+3ijppm38tLDUWdfmocRF81NxyaQyrbXaWlNMRmLI2ubqLFVKkc4vaOCsFdL5ICzVSSNFqmdZwweQOseJNiT3klOhFl4JJgzrxtP8AP8ApCfA+T3Bej6IoyJi2q4g+NzXfNcC09XWFtEcls5oPUgMcqmoBEXM+kHEHrPDxFiqtjLQTlwAHgupbb0dmNlYOO6824/RJ9HguYVkJz4qscolJUyt1jPJI55eKWVMKe1LEulhSyRosTmBexwpoYFr0SWhrDsPbYBO4GggjqSejCd0TCQTwsqehPYXSluVrXADesW+itK4uvZDzzWcLWCKik3ivKlspZAYbJdTjo6tzeEkYd3tNvenNVlmkWLODZIJL6P3D2OyR416CM67Cw4b180omgLRmnc7X7tr5JTOHHJVjONUBiY09zdWOCMdELIZlA46hO6Kh3Wi6jyzspFCelDgTcFNKWpOi2qbAZcFrSgWupudmSJpYATcrU0FwToo+lPuREc7iFkFbOj7Bx2oYhyMvrpFi32GH5lF2y+uesXangDOOY9ORW1IOnxif1rkPDSue6zRfiidp2/nVQ46fGJ/WuUWGYj0MwcdLWIUptq6HqlYA6B3S7pGilr6e+mqKxDEGOlLm6KSGm6S7wdEO0ts0Y2KWuOQKLNG85NzCj6QZjii6bGRGc0XkNI8oLNJDtVpWynuWrJxPNdvFFYhH0dkv7hEtnX9mD8jGecbP7ArF7h6FVtlpN6mhPONnnYrJGb2/lHoXdHRImiciiLhBMRL3G3IW86IyIqmhEkb43HJ48DwPauUYxhvRPdGdW5Ht5rrcRyyVb24wYvb0zB5TRZ4HFvB3cjFgkrOQ1kI3il8kCfVcGqXmO4VCIse3qWjqe9imMsK1dHYIUGwKJ26Vs/FC1jt3XQdWua8nbmhTQPeDu6ISusBQM2tJO8XEnVH4dNVS7wjc1rb/OdqMtAm2CbGh+7dxJI0Fha2pLjkB1pj8RYT0NMfkmkh9Rwc76TYb6/zLlnyJopSK/Bh5L7F7p5G5kuv0bDwy4lHbSUhNM9/FpY6/Ybe1WqgoY42brRYecniSeJQu0zAKOYDi32hcb8lykktGI5I96Np5tafEXSqKK0ljonGGsLqeE84o/7ApBRi91y/dcW0E2FMLBSPGVlNEw3sscLGyFu7HiyuTsJdZF01LYI+aBpN1DUwutkq9vkAvazNEPcAFA/yBnqgfj/NOlegWdi2I/QovrPWvWLTYR16GE/5nrXrF1xughtbgdM4vLqeF13Em8UZuSSSTcZlDu2cpDrS0/2MX3VixWRvR5/w1R2/RKf7GL7qnpsCpWizaaADqijHoCxYlkaJF/w7SX/Raf7GL7q1ds1RnWkpz9TF91eLEwDek2dpGm7aWnaeqGIehqnqcDpnfOp4T2xRn0hYsSv9Rloa0dFG1jQ2NjQAAAGtAAtkAAEU2Fv6o8AsWKwpt0Y5DwC23BbQeCxYgExrByHgti0WtbLksWLBEMuD051gi+zZ7lD+Q6b93h+yj9yxYnEMOB037vD9lH7lqcCpf3aD7KP3L1YsAiOz9J+6wfYx/dUsGBUwOVNAOyKMexYsWCjeXCKfoy3oIt05FvRssRcmxFlKzCIAABBEABkBGwAdgsvVi55bGNvyZD+xj/oZ7lDLhEBNjBEe2Nh9ixYpRS7GJIsJgDQBDEAAAAI2AAW0AsthhcP7GP8AoZ7lixK0rCbDDYf2Uf8AQ33LU4XB+xi/oZ7lixOkjGowmD9jF9mz3Lc4ZD+xj/oZ7l4sWaRgWXBKY608J+qj9ygds9SfusH2Mf3VixOkBj7DaSNkbWsYxrRezWtDQLkk2AFtSsWLFVGP/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6982" name="AutoShape 6" descr="data:image/jpeg;base64,/9j/4AAQSkZJRgABAQAAAQABAAD/2wCEAAkGBxQTEhUUExQWFRQVFhQVFhQXFxQVFRUUFxQWFhQVFBQYHCggGBolHBQUITEhJSkrLi4uFx8zODMsNygtLisBCgoKDg0OGxAQGywkICQsLCwsLCwsLCwsLCwsLCwsLCwsLCwsLCwsLCwsNiwsLCwsLCwsNywsLCw3LDIrNzcrN//AABEIAMIBAwMBIgACEQEDEQH/xAAcAAACAgMBAQAAAAAAAAAAAAAEBQMGAAIHAQj/xABMEAABAwIDBAUGCQoEBQUAAAABAAIDBBEFITEGEkFRE2FxgZEiobGzwdEHFCMyQoOT0vAVJDRSU1RicpKyM3OiwhaClKPxJURjdOH/xAAaAQADAQEBAQAAAAAAAAAAAAABAgMABAUG/8QAKREAAgICAgIBAwMFAAAAAAAAAAECESExAxIEQVEFEyIyQmEUFWJxkf/aAAwDAQACEQMRAD8AeVOydZJPK51fNGx0sjmtjkmJDC9xa0eUALCwsE5w3ZZsdi+prJSOMlTPb+lrgPFPZPnO/md6SsDknUADXzOYCGucA1v6zuJ7UjbUzbw+VeNNXv8AemuMuydyyslrDcgakE5nTmdUk9jx0Fw1cmfyj9f1ne9GQ1Dzby3f1O96WwNyR8Rtw01PsVYaEkGtqXAfOce8qfDpnF0ly45DUnzIFpujMN1dbktIyDIt42zOnMqVoOpJ8SvIFNu5JgEG+b/S10RhcbjrQJ7cwjS7IHvQGJQvHL0LV6xiMO61E4nPMqQNzUT1jA0sjuZ8SltTM8aOd/UUxmQNQ3JEQoW3+IzMiBZNK3ygLtke3mOBVMo8XqbEmrqD2zy/eVu+EllqUnkWns8oD2rmuH00rxvDRJONhHztpakC3xmft6WT07yDqdoau2VVUfbS/eULqWw8pevob6JXB7Mew7SVdjepqPtpfvIeTaatdkKmoy4iaUf7kBVAh1kdTbrW9qWw0QnH6397qf8AqJvvLIdpasHOrqT9fN95QSEXKClyKIUx3UY/Vu+bV1I+vmH+5BjaGtB/TKr/AKif7yEEvJQb+eaMQyLa3a6qdFY1E9+YlkB8boWHaOrBH51UHtmlP+5LoW3C33ReyXQrdlmj2jqHf+5n+1k+8isPxupLgDUTkE8ZZPekNCwXAKssbGsF+IUJOhmjquykrzSxlznOJ37lziSflHWuT1LFHsbUb1HEee/5pHheKy0YOqHeU7+Y+lQPm08VBV1IEjhf6TvSUHNVXNu5dAhvib7gDmfG3BLujd861rC3sReKPN2NB43tzOgW3RENsdTawy55kqMtlFo0pWfjkjWNJ0/HWoGN5aI2kCohGYRbye8o3DNXdQzQsnzkXhrflHciFmb2FQFSud+AooB+PapYnG7hbsTGIrW7yEU4gi/nUDhwtmeKljzb1IMJPFovXLyN1165Yxq0ISd9yUYgZNSsYgI1QlS6yYyCwSyp0KyFZRvhGj3qSW3K/gQfYue4PUuEQs0ZZDrXStrm3gmHNh9C55g4JAaLW4IuSjsFNgLZd9xvlbgihOA02TTEcI3WXAztmqrHLbI3SSlatGonpYRI83UdbSGN2RyTHDKIucCMiEZjMIDbki6i5DxZUZW5qCUoydyDkanQDGFSmNaRR3CMpo+C1hGtHCCy/UlkrfK709iHyfcl9LFd9u1JYWrPaZ9nBWKGXeKq1RJuyjknW67JzVOaBI7HsOLUUX1nrXrxQfB9ITQQk63l9dIsVUsAK/jGJkTyjlJIPBxUeHYjvysbfVw95Va2hqCamoF9J5vWOROw7S6sZfPdD3f6be1XvApfq8/KNHG3psppbi/C9gBxsNcvBDk3lJPD2Kad5JBOWvsUvZX0TQBGQlCU/NFRnI9hVRD0Z5o7DW+UexAxFMMOy11WYEFxdS9Nhcn8ZLWEreZt8r261gmkhyuDlop4BdqgDLNIC3hf5NusrBCIxbJbKOIZLZzbrGPHnIoQNRblA4WWMC1hyHals6PnN0DM5YBWtpWXheObHDzLm+yUDjnrZdPxUXa4dRVKw8NgsNFy+ZJqFIaGyPaKt3G2KptBEZZMgr1itG2pFh/4UOGbP9BcnNcnFzdYNexpZZCaTom3alOLU8rxctsFc6YMJz0Uu1TAYfIA0QhzMziqZx2pbY2UJCOr2XJvqtYIQdV6F4JWR04RtNHmvOiFlNCbJWxkGudYWCLw+huS7kELuJvhz7ROPaleikMsq9ay8p6k2o6ggAeKUtdvSOPWm+HUhcCtLWSL2dg2CP5jD9b66RerzYKMihhB1Bl9dIsVFVDZOVbRfpdR/nzescn3wbsvPI/9WK3e5w+6q/tBJarqf/sTescnWwuItjdLvWBeGAdYu4H0puwGi5xA3cefPr4qZzrkdTR6SoBI1tt4XBGQHGw4+KmYPKORGQGfZcpbyP6CokYPmoZiJvkrCGRhF4cbu7/YUGHImkOd9M7osCD2KOqrGRNdI82awFzjyAFysc4km2ioPwsYmY4mwA2Mp3nf5bdB3n+1YKKDtftpPVykh7o4gTuRtJblwLrauTfYP4RJIHiGqeXwusA9xLnRHgd45lnPkqBUHPJQMzKDYbPq1k5IuDcHMEaEdS96Qrm3wWbSFzPikrruZ/guJ+c3Ux35jUdVxwXRQSsA1rcRMbd61xex6kvO0IP0R4oyuj3o3t5tPjwVHEg5L0fD4OPli7WUeb5vkcnFJdXhloOMNPDzod9cDw84SDfHWs3wuv8AoOP4OP8AuHKMqobwNuKp+IbNzuddpZbtN/Qn++Oa9EnWpT+mcU92MvqXIgSgwURNBc5xdx3ACB4m57k9GBF7A9jw8EZZbpPV2pcJf4k72Ynzczn5Q7dHexcXkfSeLjg5ROvxvPlyT6yKrVRhgOWfLkUoqqmVzd0NvfjdWbbql3ZGvbo8Z/zD3hJhUBrRkvnOSPSVM9PsVOLZ9wcXSWz4LafBmjMDJMsRrHuNrAAomNo3LHWyp3fyKip19OAclGyNM5qAtdfVatiA1yV1LAUyBgNtE3povkD3qHDmbzrW42T2alDYyAjJluJZKNTUhuSEzoagtNrKfDoxvEdZRtTTg2CSU85I9Tp2w7r0UR/zPWvXik2JZaiiH+Z616xdEaoJyHHIi6rqSOFRP61yVuk3dFYcRiJqqkNz+XnP/dck0dLeQjhdSfJko4rBbKbauMOYZL/4bW2zsHAAE5DqurB/xrS7o3iHEcg66oFTRZ8LJYIBvEW04hNHkWwuDOnN28p75M77FRy/CHENIi7PgAMu9c4qImtbk437UL0xHWqLlJUdJf8ACKPowHtJaPYU8wHaUSt3jZtybN3gSfMOvwXGm1Q4hWf4P3NlqQNd1peByIsB5ynjOwNHbYn3v3LiHwnYh0tdML3Ee7GOrdAv/qLl2qkOZ7l837QTF9VUOP0ppT4yOVQehVO7NS0Md0PKmtBFkggNjPD7tc1zSQ4EEEagjQrs2CYwZomuPztHD+Ia+Oq5Jh8VyFdMBn3CRwcL94//ABM1gVMvAqlz84nna3F3LrtbzKyNrMwudfGr3PWfSvT+lRUpSTPL+rScYxaLB+Ux+ry7tL+3xWsuIZggZcrFIhUrPjK9l8EWeKvIkvS/4OfyhYZ314DO2fUerwXn5TH8WY0I0P8ASlIqV6KlI/H/AMmOvK+Yoa/lEcOvXXha+XarLsnVxOde5Ds2gZWJtnfqVH+Mpns9VfLs7T6FHn8d/alcnov4/lJ8sailkvuO4eKhrWBwB3iQSL8DwVdn2Kl+jIw9R3h7E8bWAOZfn/tKYtrm818pPhhN2z6coE+BWBBFnNOY60A3dBtxVi2ort2bLRzAe+5HsCoVRiO7KSdF58uL83EZywOMVp7C6rNeeIRWJY+HNsEqjqN4WVYxaEWyw7OSjcN9fSi/jBc4g6FC4BBdpyUr4yXZKh0qXWmKnHo5OoprC7fK0qqIOF+KXMdJGbgXHFTf5E5xzaOybHn80i+s9a9YhdhJS6hhPPpfXPXq6ksCHODWCKtqi/Qzz+tcgquW7y9uhRG18V6ibd/bSk/1lQx2EOeq4pNbL+sAoq3ONluywNjqVJQUtwUG1ji834I7GXwL8RhcXZaIORrhkU7AO9mFBU0pJVoyrZztZFkGeSs/wWutXOH/AMT/AO5irlPTEPIVy+D+h3KxruJjePQfYqxaTA1g7HQDVfP20+HFkj3cC9/jvFfQtLlc/jVc/wBq8CEhmZbMucWnkSd5vpXQBHGN27h2p7SR8hZLjTlsm6RYgkEciNVYMPp7p0hGxlhEHFOx5ILuQuocOp8tEZj0fQ0crzbeDfC+WXXe3nRejRQKMTHNUOlq7sab5kA+KimxnyXZ/RPoSOGssAOQsunwuX7cmzl8zh+7FIs3xtbCqVbFcthXL015qPNfgssnxpe/GlWxXda3Fd1p/wCsiK/BZYhVdaabP1PyzTyDj5iqWK7rTbAa6xc6+jfSQPek5vLT45f6G4fDa5Iv+S+Y1jQjY11/pDz5e1BR7WN/WVN2nxHpIw0HiPx5iq41p5r54986jUV/T3eDoQ3zAn+5KJqME3KM2fpd2lYDqbuPa439FltVURAvzXnTmnNjUVisw/U3UdLDui6PxCJ4Nr3BWszPIsrXgT2XDZiLeYOxGzUu67RJtl8S3Ggdyf1k9xeykdTX45EssJL8lo+zTZya0MG+N46hVPaeoeHWGXWjFAX4qzsOx278Titp8p6x69QnweNP5Pg7JPWvWLqWiVnNcTlJq6oH9tMB9o5J6iYtIBTjaKoa2qnbx6aXt/xHJXUtBGeq4v3D5oKp5tzPmhYp/lCeaEkJvmcgpKMgo9ayPWbQxrG2bvBAwvOpRM9RfyTwRVFQb4vyS6WSb2CUUFt5xCe7GkmqaTyeLf8AKVHBGACHKbApQK2EDQ74P2bim4pXJGlXWjrFDx7kNjNLd4dzFu8aeI9Cnpj7FNUN3gWnjx5HgQvSZJHJ9tNmyJmTMGTyGuHJ/A9/pCY4ZgQaBv5nkr/FTNcCJBpqOsWNx3ZjtQtbHAB5BN1kzV7E8FO1oyACq/wmVO7SBnGR7R3N8o+geKt5C5r8Is5lnbGNIm2/53ZnzbqL0A59UMy11UHQj9ZM5qS+XJQGkI4Jop0LJoD6H+ILzoTzHiiOiHUvDGPxdPbFB+jKzcKm3VnRrWzUiGxTCC7Yb8XvA7mN97x4IUsRV7sYOQJ73G/ot4JZSwMlkgmJc23PmAerjommGw7jBv2JyPAixAIt3FI31Dt9waL2AHhmfPdMjW3jjZbymAh3ed5vmNlGeUUTotmH4oGixOSh2jx02AYcxxVZFQp2kOXJ9lKVgsn/ACs5+osU1gpy5tzySY0lnBPHzlseSM/4MQYfUFkgHC66Zh8LZI765LmGGwlzrnmui4A+zbcEkqOnjleGGMhEYtwVX2xgbYEaqx4m7LIqq49Ccrm9kbo03eDpGwX6BD2SetesUWwD70EPbL66RYuhaInKMep3vrqh1vJE8wv9Y5a4pHuNHNMsZr9yoqWWz+MTEdnSOKR4rWb9+rRcrTcyjSSwyEN3m3U1H2ISllsw80ThVQHkjlknaCqZNDCXuNk7w+MsFiclPQUzGsvxWVNM7c3goS3kVqwGtlu6wUezdQRX04/icD3scFIIMrr3AKQiridyeL+hU4muyFlFuJ2WkPoHsRr25oCnPLkPYj3OXosmjSaL6Q5WcOberrGfcSq7O3deRrkCMsuOd+PBW2J+SqO1mIR05G9m5192MakcSOQ7VksmbAcXxBsETpH8NB+s46ALklZily57hcklxN9SSrFtRWuqDm4Na3Rlic+ZPEqi19t4tJyHDmSMjfvTV8i38Az8Qfc5658Fn5Qfxse5CPa78WWzYSeICp2QnVm5qzwACHmlJ1K8mYRxv2BbU1PvEC+vUUrkFRNTG/gCimTi2eR5Ky0dBUBnk07nNcMrtLgcrAtLc+4qt4lSmKQscxwec90gtOfURdJY9Hm+HENbfPXs4oyTIXtovcMoyxu87Jztb8ByUWISkn+Hh19anKVsKVCsneldnu3vy48EYyPNx18hhv5vch5mg7uX0hc8+pN8MbvtmbbPo7tt/DwWbwYEYpqeTdN1Cw5LR90phm6uvorRh9M18Yvx1VCgfZ1yrNhmLfNaDxzUuSFmLXFhwY24RtJU7jFHA+7RdSTNFlz9S3FdkEdW57tVHiTC4ElQdNu3UlRU3YmejU4vJffg/b+YQ9s3r5F4pdhG/mMPbL656xdC0Ts5NtJEXVdQ4cJ5h/3XJViEYTXHZwyoqufxifL61yRuqL5lSp3Y+yCM2TPAYhdxQDfKAATXC4CwE8CjN4GirYXTVJubnIHRWKPEm9HYqt0dNvOtw1TGqpCBlouadNi6JiQ7TRE4L5Ezb53cAPFA4e3mmlM3y2Hk9v8AcEvF+oo8xs6TA/TnYIyTgllM4akgADO+gF1I/Ew4jcGVvnOyB/lHFevRyohx/GhTtAHlSOvuN9pHJUTEKOpqDvOAaTrJK4Ny6gc7dg4K21AObnvazeyO78825nWyGY2PMiN0nMuybx18SqwWCc2VePZiM5Ple88WxMJudPnO9y53tNRiOskj3SAMwHW3h5Fxc88l13ENqGRggzwxfwxjpZB3NvbiuTbV1TZqvpWOc9rgPKeN1xsC0kjhpdaWjRKwZTz9C2ZIb5ZoiLDifKed1tzbi51uIHJEtc1mTG269XHtKnY9EMVO7V3k+lEtfb5uXXxQ75hxK1EwOhCVsIwa5u5q4SXuHBzhlyI9t08oKkvo5g4lxa+Mgk3NjlqeGSqwcn+yw33PhJA6RoAubC4c0jM96VrAfQsfQue8bvNNqjByG3twVm/JIgduuFiLHPXmtcQmFrLjnKVmObV9Pugm2hR2H18EJLn7z3EZNaQG7rhnvHnpkiccozuONsrXKSw4ZJIGlrSbgHIXJHYMzqunjl2jYUhtNHBKwvp95pbm6N3lEji4HkEA4XW4gMIINw5wLd35psRY7w5ZLenhJCMmZoHEYTKgaL5IV8Buiqd243tSPI0UWmhxLgToiq3EBbJUgV2acUj7gX4qcopFIPI0gl37KXEjugLShYGlaYnEXu6lJyH5VaOqbCH8xh+s9a9Ytdgm2oYfrfXPWLpWiDOMY7Sk1lYeHxio9a5LHsswFXfF4B01SSMjUT+tckeIUANt1R+6u1FKVCqCO9k8gmaGFvFaspWhpJyISGOp+UPag/zN+ksHx7ctkiPj7iBlqhaOMSOHUjaoBpA4ehSlsMw2nIFii21AD225j0pRUPsRY9yZUTRvNJ5g910sVk37S51hJs0C5yIbw7XKahju7jI7Q2+a3qvp3LZ9P0jyL2aPnkZF7uLAeAHH8WdwxhoAaA0DQBexdLBy1bAcSwt72Ho9xklsjug91zp22XPsXifu2mc8uBsQSbA9hyC6xGeaqfwg0V2dK1udwH/7Xea3gtGRpRs5pXUthwPYOr/wq3ilPm13AA3687hverayLfJ7MhySHF6XKx4Zp5aETKnVSyONyfcByAUckh3cijZaQ92fFASNIUWVBpHLZrQR1rYlSMWMERmwCNY2VkfTNa7dDtzeGWZGYvwyuo6ShLiMxbjzsnuIxkQOY3IboyHIZi/44o9QWOdn2kwhxdIQ6xbvhxaARazXu1+boMkVPa6FwapqHMiikLeiia7cAaWuG9uk6/OF+NuK2rY3B1+C4OZruGmR18O9HI3mxw77FJsEiD6eI8QCPBxCeCW6T4E2wfGPoPOXUdPahG+rD7FuLUm464XkE26EzxY3KVvgNrq0XayC2T3Ds1IIQ4JeyTgnFJHZqWf4jdsAYwk3B603+JmwsNEfTSNIATmFjdzgoucnsKdIrcNXY2Rs03k3QuIxAPuFBLJcI4YVJs698H770EJ65fXSLFH8HY/9Ph+t9fIvV1LQCg41VATVDTxnm9Y5IKutIt1JltKR8YqBx6eYj7RyRPfvNN9QuZQXayuNklRVF+mXNCMoA52RWkb80VG/dPIp6rQjlewyiJY+3ijppm38tLDUWdfmocRF81NxyaQyrbXaWlNMRmLI2ubqLFVKkc4vaOCsFdL5ICzVSSNFqmdZwweQOseJNiT3klOhFl4JJgzrxtP8AP8ApCfA+T3Bej6IoyJi2q4g+NzXfNcC09XWFtEcls5oPUgMcqmoBEXM+kHEHrPDxFiqtjLQTlwAHgupbb0dmNlYOO6824/RJ9HguYVkJz4qscolJUyt1jPJI55eKWVMKe1LEulhSyRosTmBexwpoYFr0SWhrDsPbYBO4GggjqSejCd0TCQTwsqehPYXSluVrXADesW+itK4uvZDzzWcLWCKik3ivKlspZAYbJdTjo6tzeEkYd3tNvenNVlmkWLODZIJL6P3D2OyR416CM67Cw4b180omgLRmnc7X7tr5JTOHHJVjONUBiY09zdWOCMdELIZlA46hO6Kh3Wi6jyzspFCelDgTcFNKWpOi2qbAZcFrSgWupudmSJpYATcrU0FwToo+lPuREc7iFkFbOj7Bx2oYhyMvrpFi32GH5lF2y+uesXangDOOY9ORW1IOnxif1rkPDSue6zRfiidp2/nVQ46fGJ/WuUWGYj0MwcdLWIUptq6HqlYA6B3S7pGilr6e+mqKxDEGOlLm6KSGm6S7wdEO0ts0Y2KWuOQKLNG85NzCj6QZjii6bGRGc0XkNI8oLNJDtVpWynuWrJxPNdvFFYhH0dkv7hEtnX9mD8jGecbP7ArF7h6FVtlpN6mhPONnnYrJGb2/lHoXdHRImiciiLhBMRL3G3IW86IyIqmhEkb43HJ48DwPauUYxhvRPdGdW5Ht5rrcRyyVb24wYvb0zB5TRZ4HFvB3cjFgkrOQ1kI3il8kCfVcGqXmO4VCIse3qWjqe9imMsK1dHYIUGwKJ26Vs/FC1jt3XQdWua8nbmhTQPeDu6ISusBQM2tJO8XEnVH4dNVS7wjc1rb/OdqMtAm2CbGh+7dxJI0Fha2pLjkB1pj8RYT0NMfkmkh9Rwc76TYb6/zLlnyJopSK/Bh5L7F7p5G5kuv0bDwy4lHbSUhNM9/FpY6/Ybe1WqgoY42brRYecniSeJQu0zAKOYDi32hcb8lykktGI5I96Np5tafEXSqKK0ljonGGsLqeE84o/7ApBRi91y/dcW0E2FMLBSPGVlNEw3sscLGyFu7HiyuTsJdZF01LYI+aBpN1DUwutkq9vkAvazNEPcAFA/yBnqgfj/NOlegWdi2I/QovrPWvWLTYR16GE/5nrXrF1xughtbgdM4vLqeF13Em8UZuSSSTcZlDu2cpDrS0/2MX3VixWRvR5/w1R2/RKf7GL7qnpsCpWizaaADqijHoCxYlkaJF/w7SX/Raf7GL7q1ds1RnWkpz9TF91eLEwDek2dpGm7aWnaeqGIehqnqcDpnfOp4T2xRn0hYsSv9Rloa0dFG1jQ2NjQAAAGtAAtkAAEU2Fv6o8AsWKwpt0Y5DwC23BbQeCxYgExrByHgti0WtbLksWLBEMuD051gi+zZ7lD+Q6b93h+yj9yxYnEMOB037vD9lH7lqcCpf3aD7KP3L1YsAiOz9J+6wfYx/dUsGBUwOVNAOyKMexYsWCjeXCKfoy3oIt05FvRssRcmxFlKzCIAABBEABkBGwAdgsvVi55bGNvyZD+xj/oZ7lDLhEBNjBEe2Nh9ixYpRS7GJIsJgDQBDEAAAAI2AAW0AsthhcP7GP8AoZ7lixK0rCbDDYf2Uf8AQ33LU4XB+xi/oZ7lixOkjGowmD9jF9mz3Lc4ZD+xj/oZ7l4sWaRgWXBKY608J+qj9ygds9SfusH2Mf3VixOkBj7DaSNkbWsYxrRezWtDQLkk2AFtSsWLFVGP/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6984" name="AutoShape 8" descr="data:image/jpeg;base64,/9j/4AAQSkZJRgABAQAAAQABAAD/2wCEAAkGBxQTEhUUExQWFRQVFhQVFhQXFxQVFRUUFxQWFhQVFBQYHCggGBolHBQUITEhJSkrLi4uFx8zODMsNygtLisBCgoKDg0OGxAQGywkICQsLCwsLCwsLCwsLCwsLCwsLCwsLCwsLCwsLCwsNiwsLCwsLCwsNywsLCw3LDIrNzcrN//AABEIAMIBAwMBIgACEQEDEQH/xAAcAAACAgMBAQAAAAAAAAAAAAAEBQMGAAIHAQj/xABMEAABAwIDBAUGCQoEBQUAAAABAAIDBBEFITEGEkFRE2FxgZEiobGzwdEHFCMyQoOT0vAVJDRSU1RicpKyM3OiwhaClKPxJURjdOH/xAAaAQADAQEBAQAAAAAAAAAAAAABAgMABAUG/8QAKREAAgICAgIBAwMFAAAAAAAAAAECESExAxIEQVEFEyIyQmEUFWJxkf/aAAwDAQACEQMRAD8AeVOydZJPK51fNGx0sjmtjkmJDC9xa0eUALCwsE5w3ZZsdi+prJSOMlTPb+lrgPFPZPnO/md6SsDknUADXzOYCGucA1v6zuJ7UjbUzbw+VeNNXv8AemuMuydyyslrDcgakE5nTmdUk9jx0Fw1cmfyj9f1ne9GQ1Dzby3f1O96WwNyR8Rtw01PsVYaEkGtqXAfOce8qfDpnF0ly45DUnzIFpujMN1dbktIyDIt42zOnMqVoOpJ8SvIFNu5JgEG+b/S10RhcbjrQJ7cwjS7IHvQGJQvHL0LV6xiMO61E4nPMqQNzUT1jA0sjuZ8SltTM8aOd/UUxmQNQ3JEQoW3+IzMiBZNK3ygLtke3mOBVMo8XqbEmrqD2zy/eVu+EllqUnkWns8oD2rmuH00rxvDRJONhHztpakC3xmft6WT07yDqdoau2VVUfbS/eULqWw8pevob6JXB7Mew7SVdjepqPtpfvIeTaatdkKmoy4iaUf7kBVAh1kdTbrW9qWw0QnH6397qf8AqJvvLIdpasHOrqT9fN95QSEXKClyKIUx3UY/Vu+bV1I+vmH+5BjaGtB/TKr/AKif7yEEvJQb+eaMQyLa3a6qdFY1E9+YlkB8boWHaOrBH51UHtmlP+5LoW3C33ReyXQrdlmj2jqHf+5n+1k+8isPxupLgDUTkE8ZZPekNCwXAKssbGsF+IUJOhmjquykrzSxlznOJ37lziSflHWuT1LFHsbUb1HEee/5pHheKy0YOqHeU7+Y+lQPm08VBV1IEjhf6TvSUHNVXNu5dAhvib7gDmfG3BLujd861rC3sReKPN2NB43tzOgW3RENsdTawy55kqMtlFo0pWfjkjWNJ0/HWoGN5aI2kCohGYRbye8o3DNXdQzQsnzkXhrflHciFmb2FQFSud+AooB+PapYnG7hbsTGIrW7yEU4gi/nUDhwtmeKljzb1IMJPFovXLyN1165Yxq0ISd9yUYgZNSsYgI1QlS6yYyCwSyp0KyFZRvhGj3qSW3K/gQfYue4PUuEQs0ZZDrXStrm3gmHNh9C55g4JAaLW4IuSjsFNgLZd9xvlbgihOA02TTEcI3WXAztmqrHLbI3SSlatGonpYRI83UdbSGN2RyTHDKIucCMiEZjMIDbki6i5DxZUZW5qCUoydyDkanQDGFSmNaRR3CMpo+C1hGtHCCy/UlkrfK709iHyfcl9LFd9u1JYWrPaZ9nBWKGXeKq1RJuyjknW67JzVOaBI7HsOLUUX1nrXrxQfB9ITQQk63l9dIsVUsAK/jGJkTyjlJIPBxUeHYjvysbfVw95Va2hqCamoF9J5vWOROw7S6sZfPdD3f6be1XvApfq8/KNHG3psppbi/C9gBxsNcvBDk3lJPD2Kad5JBOWvsUvZX0TQBGQlCU/NFRnI9hVRD0Z5o7DW+UexAxFMMOy11WYEFxdS9Nhcn8ZLWEreZt8r261gmkhyuDlop4BdqgDLNIC3hf5NusrBCIxbJbKOIZLZzbrGPHnIoQNRblA4WWMC1hyHals6PnN0DM5YBWtpWXheObHDzLm+yUDjnrZdPxUXa4dRVKw8NgsNFy+ZJqFIaGyPaKt3G2KptBEZZMgr1itG2pFh/4UOGbP9BcnNcnFzdYNexpZZCaTom3alOLU8rxctsFc6YMJz0Uu1TAYfIA0QhzMziqZx2pbY2UJCOr2XJvqtYIQdV6F4JWR04RtNHmvOiFlNCbJWxkGudYWCLw+huS7kELuJvhz7ROPaleikMsq9ay8p6k2o6ggAeKUtdvSOPWm+HUhcCtLWSL2dg2CP5jD9b66RerzYKMihhB1Bl9dIsVFVDZOVbRfpdR/nzescn3wbsvPI/9WK3e5w+6q/tBJarqf/sTescnWwuItjdLvWBeGAdYu4H0puwGi5xA3cefPr4qZzrkdTR6SoBI1tt4XBGQHGw4+KmYPKORGQGfZcpbyP6CokYPmoZiJvkrCGRhF4cbu7/YUGHImkOd9M7osCD2KOqrGRNdI82awFzjyAFysc4km2ioPwsYmY4mwA2Mp3nf5bdB3n+1YKKDtftpPVykh7o4gTuRtJblwLrauTfYP4RJIHiGqeXwusA9xLnRHgd45lnPkqBUHPJQMzKDYbPq1k5IuDcHMEaEdS96Qrm3wWbSFzPikrruZ/guJ+c3Ux35jUdVxwXRQSsA1rcRMbd61xex6kvO0IP0R4oyuj3o3t5tPjwVHEg5L0fD4OPli7WUeb5vkcnFJdXhloOMNPDzod9cDw84SDfHWs3wuv8AoOP4OP8AuHKMqobwNuKp+IbNzuddpZbtN/Qn++Oa9EnWpT+mcU92MvqXIgSgwURNBc5xdx3ACB4m57k9GBF7A9jw8EZZbpPV2pcJf4k72Ynzczn5Q7dHexcXkfSeLjg5ROvxvPlyT6yKrVRhgOWfLkUoqqmVzd0NvfjdWbbql3ZGvbo8Z/zD3hJhUBrRkvnOSPSVM9PsVOLZ9wcXSWz4LafBmjMDJMsRrHuNrAAomNo3LHWyp3fyKip19OAclGyNM5qAtdfVatiA1yV1LAUyBgNtE3povkD3qHDmbzrW42T2alDYyAjJluJZKNTUhuSEzoagtNrKfDoxvEdZRtTTg2CSU85I9Tp2w7r0UR/zPWvXik2JZaiiH+Z616xdEaoJyHHIi6rqSOFRP61yVuk3dFYcRiJqqkNz+XnP/dck0dLeQjhdSfJko4rBbKbauMOYZL/4bW2zsHAAE5DqurB/xrS7o3iHEcg66oFTRZ8LJYIBvEW04hNHkWwuDOnN28p75M77FRy/CHENIi7PgAMu9c4qImtbk437UL0xHWqLlJUdJf8ACKPowHtJaPYU8wHaUSt3jZtybN3gSfMOvwXGm1Q4hWf4P3NlqQNd1peByIsB5ynjOwNHbYn3v3LiHwnYh0tdML3Ee7GOrdAv/qLl2qkOZ7l837QTF9VUOP0ppT4yOVQehVO7NS0Md0PKmtBFkggNjPD7tc1zSQ4EEEagjQrs2CYwZomuPztHD+Ia+Oq5Jh8VyFdMBn3CRwcL94//ABM1gVMvAqlz84nna3F3LrtbzKyNrMwudfGr3PWfSvT+lRUpSTPL+rScYxaLB+Ux+ry7tL+3xWsuIZggZcrFIhUrPjK9l8EWeKvIkvS/4OfyhYZ314DO2fUerwXn5TH8WY0I0P8ASlIqV6KlI/H/AMmOvK+Yoa/lEcOvXXha+XarLsnVxOde5Ds2gZWJtnfqVH+Mpns9VfLs7T6FHn8d/alcnov4/lJ8sailkvuO4eKhrWBwB3iQSL8DwVdn2Kl+jIw9R3h7E8bWAOZfn/tKYtrm818pPhhN2z6coE+BWBBFnNOY60A3dBtxVi2ort2bLRzAe+5HsCoVRiO7KSdF58uL83EZywOMVp7C6rNeeIRWJY+HNsEqjqN4WVYxaEWyw7OSjcN9fSi/jBc4g6FC4BBdpyUr4yXZKh0qXWmKnHo5OoprC7fK0qqIOF+KXMdJGbgXHFTf5E5xzaOybHn80i+s9a9YhdhJS6hhPPpfXPXq6ksCHODWCKtqi/Qzz+tcgquW7y9uhRG18V6ibd/bSk/1lQx2EOeq4pNbL+sAoq3ONluywNjqVJQUtwUG1ji834I7GXwL8RhcXZaIORrhkU7AO9mFBU0pJVoyrZztZFkGeSs/wWutXOH/AMT/AO5irlPTEPIVy+D+h3KxruJjePQfYqxaTA1g7HQDVfP20+HFkj3cC9/jvFfQtLlc/jVc/wBq8CEhmZbMucWnkSd5vpXQBHGN27h2p7SR8hZLjTlsm6RYgkEciNVYMPp7p0hGxlhEHFOx5ILuQuocOp8tEZj0fQ0crzbeDfC+WXXe3nRejRQKMTHNUOlq7sab5kA+KimxnyXZ/RPoSOGssAOQsunwuX7cmzl8zh+7FIs3xtbCqVbFcthXL015qPNfgssnxpe/GlWxXda3Fd1p/wCsiK/BZYhVdaabP1PyzTyDj5iqWK7rTbAa6xc6+jfSQPek5vLT45f6G4fDa5Iv+S+Y1jQjY11/pDz5e1BR7WN/WVN2nxHpIw0HiPx5iq41p5r54986jUV/T3eDoQ3zAn+5KJqME3KM2fpd2lYDqbuPa439FltVURAvzXnTmnNjUVisw/U3UdLDui6PxCJ4Nr3BWszPIsrXgT2XDZiLeYOxGzUu67RJtl8S3Ggdyf1k9xeykdTX45EssJL8lo+zTZya0MG+N46hVPaeoeHWGXWjFAX4qzsOx278Titp8p6x69QnweNP5Pg7JPWvWLqWiVnNcTlJq6oH9tMB9o5J6iYtIBTjaKoa2qnbx6aXt/xHJXUtBGeq4v3D5oKp5tzPmhYp/lCeaEkJvmcgpKMgo9ayPWbQxrG2bvBAwvOpRM9RfyTwRVFQb4vyS6WSb2CUUFt5xCe7GkmqaTyeLf8AKVHBGACHKbApQK2EDQ74P2bim4pXJGlXWjrFDx7kNjNLd4dzFu8aeI9Cnpj7FNUN3gWnjx5HgQvSZJHJ9tNmyJmTMGTyGuHJ/A9/pCY4ZgQaBv5nkr/FTNcCJBpqOsWNx3ZjtQtbHAB5BN1kzV7E8FO1oyACq/wmVO7SBnGR7R3N8o+geKt5C5r8Is5lnbGNIm2/53ZnzbqL0A59UMy11UHQj9ZM5qS+XJQGkI4Jop0LJoD6H+ILzoTzHiiOiHUvDGPxdPbFB+jKzcKm3VnRrWzUiGxTCC7Yb8XvA7mN97x4IUsRV7sYOQJ73G/ot4JZSwMlkgmJc23PmAerjommGw7jBv2JyPAixAIt3FI31Dt9waL2AHhmfPdMjW3jjZbymAh3ed5vmNlGeUUTotmH4oGixOSh2jx02AYcxxVZFQp2kOXJ9lKVgsn/ACs5+osU1gpy5tzySY0lnBPHzlseSM/4MQYfUFkgHC66Zh8LZI765LmGGwlzrnmui4A+zbcEkqOnjleGGMhEYtwVX2xgbYEaqx4m7LIqq49Ccrm9kbo03eDpGwX6BD2SetesUWwD70EPbL66RYuhaInKMep3vrqh1vJE8wv9Y5a4pHuNHNMsZr9yoqWWz+MTEdnSOKR4rWb9+rRcrTcyjSSwyEN3m3U1H2ISllsw80ThVQHkjlknaCqZNDCXuNk7w+MsFiclPQUzGsvxWVNM7c3goS3kVqwGtlu6wUezdQRX04/icD3scFIIMrr3AKQiridyeL+hU4muyFlFuJ2WkPoHsRr25oCnPLkPYj3OXosmjSaL6Q5WcOberrGfcSq7O3deRrkCMsuOd+PBW2J+SqO1mIR05G9m5192MakcSOQ7VksmbAcXxBsETpH8NB+s46ALklZily57hcklxN9SSrFtRWuqDm4Na3Rlic+ZPEqi19t4tJyHDmSMjfvTV8i38Az8Qfc5658Fn5Qfxse5CPa78WWzYSeICp2QnVm5qzwACHmlJ1K8mYRxv2BbU1PvEC+vUUrkFRNTG/gCimTi2eR5Ky0dBUBnk07nNcMrtLgcrAtLc+4qt4lSmKQscxwec90gtOfURdJY9Hm+HENbfPXs4oyTIXtovcMoyxu87Jztb8ByUWISkn+Hh19anKVsKVCsneldnu3vy48EYyPNx18hhv5vch5mg7uX0hc8+pN8MbvtmbbPo7tt/DwWbwYEYpqeTdN1Cw5LR90phm6uvorRh9M18Yvx1VCgfZ1yrNhmLfNaDxzUuSFmLXFhwY24RtJU7jFHA+7RdSTNFlz9S3FdkEdW57tVHiTC4ElQdNu3UlRU3YmejU4vJffg/b+YQ9s3r5F4pdhG/mMPbL656xdC0Ts5NtJEXVdQ4cJ5h/3XJViEYTXHZwyoqufxifL61yRuqL5lSp3Y+yCM2TPAYhdxQDfKAATXC4CwE8CjN4GirYXTVJubnIHRWKPEm9HYqt0dNvOtw1TGqpCBlouadNi6JiQ7TRE4L5Ezb53cAPFA4e3mmlM3y2Hk9v8AcEvF+oo8xs6TA/TnYIyTgllM4akgADO+gF1I/Ew4jcGVvnOyB/lHFevRyohx/GhTtAHlSOvuN9pHJUTEKOpqDvOAaTrJK4Ny6gc7dg4K21AObnvazeyO78825nWyGY2PMiN0nMuybx18SqwWCc2VePZiM5Ple88WxMJudPnO9y53tNRiOskj3SAMwHW3h5Fxc88l13ENqGRggzwxfwxjpZB3NvbiuTbV1TZqvpWOc9rgPKeN1xsC0kjhpdaWjRKwZTz9C2ZIb5ZoiLDifKed1tzbi51uIHJEtc1mTG269XHtKnY9EMVO7V3k+lEtfb5uXXxQ75hxK1EwOhCVsIwa5u5q4SXuHBzhlyI9t08oKkvo5g4lxa+Mgk3NjlqeGSqwcn+yw33PhJA6RoAubC4c0jM96VrAfQsfQue8bvNNqjByG3twVm/JIgduuFiLHPXmtcQmFrLjnKVmObV9Pugm2hR2H18EJLn7z3EZNaQG7rhnvHnpkiccozuONsrXKSw4ZJIGlrSbgHIXJHYMzqunjl2jYUhtNHBKwvp95pbm6N3lEji4HkEA4XW4gMIINw5wLd35psRY7w5ZLenhJCMmZoHEYTKgaL5IV8Buiqd243tSPI0UWmhxLgToiq3EBbJUgV2acUj7gX4qcopFIPI0gl37KXEjugLShYGlaYnEXu6lJyH5VaOqbCH8xh+s9a9Ytdgm2oYfrfXPWLpWiDOMY7Sk1lYeHxio9a5LHsswFXfF4B01SSMjUT+tckeIUANt1R+6u1FKVCqCO9k8gmaGFvFaspWhpJyISGOp+UPag/zN+ksHx7ctkiPj7iBlqhaOMSOHUjaoBpA4ehSlsMw2nIFii21AD225j0pRUPsRY9yZUTRvNJ5g910sVk37S51hJs0C5yIbw7XKahju7jI7Q2+a3qvp3LZ9P0jyL2aPnkZF7uLAeAHH8WdwxhoAaA0DQBexdLBy1bAcSwt72Ho9xklsjug91zp22XPsXifu2mc8uBsQSbA9hyC6xGeaqfwg0V2dK1udwH/7Xea3gtGRpRs5pXUthwPYOr/wq3ilPm13AA3687hverayLfJ7MhySHF6XKx4Zp5aETKnVSyONyfcByAUckh3cijZaQ92fFASNIUWVBpHLZrQR1rYlSMWMERmwCNY2VkfTNa7dDtzeGWZGYvwyuo6ShLiMxbjzsnuIxkQOY3IboyHIZi/44o9QWOdn2kwhxdIQ6xbvhxaARazXu1+boMkVPa6FwapqHMiikLeiia7cAaWuG9uk6/OF+NuK2rY3B1+C4OZruGmR18O9HI3mxw77FJsEiD6eI8QCPBxCeCW6T4E2wfGPoPOXUdPahG+rD7FuLUm464XkE26EzxY3KVvgNrq0XayC2T3Ds1IIQ4JeyTgnFJHZqWf4jdsAYwk3B603+JmwsNEfTSNIATmFjdzgoucnsKdIrcNXY2Rs03k3QuIxAPuFBLJcI4YVJs698H770EJ65fXSLFH8HY/9Ph+t9fIvV1LQCg41VATVDTxnm9Y5IKutIt1JltKR8YqBx6eYj7RyRPfvNN9QuZQXayuNklRVF+mXNCMoA52RWkb80VG/dPIp6rQjlewyiJY+3ijppm38tLDUWdfmocRF81NxyaQyrbXaWlNMRmLI2ubqLFVKkc4vaOCsFdL5ICzVSSNFqmdZwweQOseJNiT3klOhFl4JJgzrxtP8AP8ApCfA+T3Bej6IoyJi2q4g+NzXfNcC09XWFtEcls5oPUgMcqmoBEXM+kHEHrPDxFiqtjLQTlwAHgupbb0dmNlYOO6824/RJ9HguYVkJz4qscolJUyt1jPJI55eKWVMKe1LEulhSyRosTmBexwpoYFr0SWhrDsPbYBO4GggjqSejCd0TCQTwsqehPYXSluVrXADesW+itK4uvZDzzWcLWCKik3ivKlspZAYbJdTjo6tzeEkYd3tNvenNVlmkWLODZIJL6P3D2OyR416CM67Cw4b180omgLRmnc7X7tr5JTOHHJVjONUBiY09zdWOCMdELIZlA46hO6Kh3Wi6jyzspFCelDgTcFNKWpOi2qbAZcFrSgWupudmSJpYATcrU0FwToo+lPuREc7iFkFbOj7Bx2oYhyMvrpFi32GH5lF2y+uesXangDOOY9ORW1IOnxif1rkPDSue6zRfiidp2/nVQ46fGJ/WuUWGYj0MwcdLWIUptq6HqlYA6B3S7pGilr6e+mqKxDEGOlLm6KSGm6S7wdEO0ts0Y2KWuOQKLNG85NzCj6QZjii6bGRGc0XkNI8oLNJDtVpWynuWrJxPNdvFFYhH0dkv7hEtnX9mD8jGecbP7ArF7h6FVtlpN6mhPONnnYrJGb2/lHoXdHRImiciiLhBMRL3G3IW86IyIqmhEkb43HJ48DwPauUYxhvRPdGdW5Ht5rrcRyyVb24wYvb0zB5TRZ4HFvB3cjFgkrOQ1kI3il8kCfVcGqXmO4VCIse3qWjqe9imMsK1dHYIUGwKJ26Vs/FC1jt3XQdWua8nbmhTQPeDu6ISusBQM2tJO8XEnVH4dNVS7wjc1rb/OdqMtAm2CbGh+7dxJI0Fha2pLjkB1pj8RYT0NMfkmkh9Rwc76TYb6/zLlnyJopSK/Bh5L7F7p5G5kuv0bDwy4lHbSUhNM9/FpY6/Ybe1WqgoY42brRYecniSeJQu0zAKOYDi32hcb8lykktGI5I96Np5tafEXSqKK0ljonGGsLqeE84o/7ApBRi91y/dcW0E2FMLBSPGVlNEw3sscLGyFu7HiyuTsJdZF01LYI+aBpN1DUwutkq9vkAvazNEPcAFA/yBnqgfj/NOlegWdi2I/QovrPWvWLTYR16GE/5nrXrF1xughtbgdM4vLqeF13Em8UZuSSSTcZlDu2cpDrS0/2MX3VixWRvR5/w1R2/RKf7GL7qnpsCpWizaaADqijHoCxYlkaJF/w7SX/Raf7GL7q1ds1RnWkpz9TF91eLEwDek2dpGm7aWnaeqGIehqnqcDpnfOp4T2xRn0hYsSv9Rloa0dFG1jQ2NjQAAAGtAAtkAAEU2Fv6o8AsWKwpt0Y5DwC23BbQeCxYgExrByHgti0WtbLksWLBEMuD051gi+zZ7lD+Q6b93h+yj9yxYnEMOB037vD9lH7lqcCpf3aD7KP3L1YsAiOz9J+6wfYx/dUsGBUwOVNAOyKMexYsWCjeXCKfoy3oIt05FvRssRcmxFlKzCIAABBEABkBGwAdgsvVi55bGNvyZD+xj/oZ7lDLhEBNjBEe2Nh9ixYpRS7GJIsJgDQBDEAAAAI2AAW0AsthhcP7GP8AoZ7lixK0rCbDDYf2Uf8AQ33LU4XB+xi/oZ7lixOkjGowmD9jF9mz3Lc4ZD+xj/oZ7l4sWaRgWXBKY608J+qj9ygds9SfusH2Mf3VixOkBj7DaSNkbWsYxrRezWtDQLkk2AFtSsWLFVGP/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9032"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28" name="Rectangle 3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68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8860" name="Rectangle 1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192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601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602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602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7045"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26980" name="AutoShape 4" descr="data:image/jpeg;base64,/9j/4AAQSkZJRgABAQAAAQABAAD/2wCEAAkGBxQTEhUUExQWFRQVFhQVFhQXFxQVFRUUFxQWFhQVFBQYHCggGBolHBQUITEhJSkrLi4uFx8zODMsNygtLisBCgoKDg0OGxAQGywkICQsLCwsLCwsLCwsLCwsLCwsLCwsLCwsLCwsLCwsNiwsLCwsLCwsNywsLCw3LDIrNzcrN//AABEIAMIBAwMBIgACEQEDEQH/xAAcAAACAgMBAQAAAAAAAAAAAAAEBQMGAAIHAQj/xABMEAABAwIDBAUGCQoEBQUAAAABAAIDBBEFITEGEkFRE2FxgZEiobGzwdEHFCMyQoOT0vAVJDRSU1RicpKyM3OiwhaClKPxJURjdOH/xAAaAQADAQEBAQAAAAAAAAAAAAABAgMABAUG/8QAKREAAgICAgIBAwMFAAAAAAAAAAECESExAxIEQVEFEyIyQmEUFWJxkf/aAAwDAQACEQMRAD8AeVOydZJPK51fNGx0sjmtjkmJDC9xa0eUALCwsE5w3ZZsdi+prJSOMlTPb+lrgPFPZPnO/md6SsDknUADXzOYCGucA1v6zuJ7UjbUzbw+VeNNXv8AemuMuydyyslrDcgakE5nTmdUk9jx0Fw1cmfyj9f1ne9GQ1Dzby3f1O96WwNyR8Rtw01PsVYaEkGtqXAfOce8qfDpnF0ly45DUnzIFpujMN1dbktIyDIt42zOnMqVoOpJ8SvIFNu5JgEG+b/S10RhcbjrQJ7cwjS7IHvQGJQvHL0LV6xiMO61E4nPMqQNzUT1jA0sjuZ8SltTM8aOd/UUxmQNQ3JEQoW3+IzMiBZNK3ygLtke3mOBVMo8XqbEmrqD2zy/eVu+EllqUnkWns8oD2rmuH00rxvDRJONhHztpakC3xmft6WT07yDqdoau2VVUfbS/eULqWw8pevob6JXB7Mew7SVdjepqPtpfvIeTaatdkKmoy4iaUf7kBVAh1kdTbrW9qWw0QnH6397qf8AqJvvLIdpasHOrqT9fN95QSEXKClyKIUx3UY/Vu+bV1I+vmH+5BjaGtB/TKr/AKif7yEEvJQb+eaMQyLa3a6qdFY1E9+YlkB8boWHaOrBH51UHtmlP+5LoW3C33ReyXQrdlmj2jqHf+5n+1k+8isPxupLgDUTkE8ZZPekNCwXAKssbGsF+IUJOhmjquykrzSxlznOJ37lziSflHWuT1LFHsbUb1HEee/5pHheKy0YOqHeU7+Y+lQPm08VBV1IEjhf6TvSUHNVXNu5dAhvib7gDmfG3BLujd861rC3sReKPN2NB43tzOgW3RENsdTawy55kqMtlFo0pWfjkjWNJ0/HWoGN5aI2kCohGYRbye8o3DNXdQzQsnzkXhrflHciFmb2FQFSud+AooB+PapYnG7hbsTGIrW7yEU4gi/nUDhwtmeKljzb1IMJPFovXLyN1165Yxq0ISd9yUYgZNSsYgI1QlS6yYyCwSyp0KyFZRvhGj3qSW3K/gQfYue4PUuEQs0ZZDrXStrm3gmHNh9C55g4JAaLW4IuSjsFNgLZd9xvlbgihOA02TTEcI3WXAztmqrHLbI3SSlatGonpYRI83UdbSGN2RyTHDKIucCMiEZjMIDbki6i5DxZUZW5qCUoydyDkanQDGFSmNaRR3CMpo+C1hGtHCCy/UlkrfK709iHyfcl9LFd9u1JYWrPaZ9nBWKGXeKq1RJuyjknW67JzVOaBI7HsOLUUX1nrXrxQfB9ITQQk63l9dIsVUsAK/jGJkTyjlJIPBxUeHYjvysbfVw95Va2hqCamoF9J5vWOROw7S6sZfPdD3f6be1XvApfq8/KNHG3psppbi/C9gBxsNcvBDk3lJPD2Kad5JBOWvsUvZX0TQBGQlCU/NFRnI9hVRD0Z5o7DW+UexAxFMMOy11WYEFxdS9Nhcn8ZLWEreZt8r261gmkhyuDlop4BdqgDLNIC3hf5NusrBCIxbJbKOIZLZzbrGPHnIoQNRblA4WWMC1hyHals6PnN0DM5YBWtpWXheObHDzLm+yUDjnrZdPxUXa4dRVKw8NgsNFy+ZJqFIaGyPaKt3G2KptBEZZMgr1itG2pFh/4UOGbP9BcnNcnFzdYNexpZZCaTom3alOLU8rxctsFc6YMJz0Uu1TAYfIA0QhzMziqZx2pbY2UJCOr2XJvqtYIQdV6F4JWR04RtNHmvOiFlNCbJWxkGudYWCLw+huS7kELuJvhz7ROPaleikMsq9ay8p6k2o6ggAeKUtdvSOPWm+HUhcCtLWSL2dg2CP5jD9b66RerzYKMihhB1Bl9dIsVFVDZOVbRfpdR/nzescn3wbsvPI/9WK3e5w+6q/tBJarqf/sTescnWwuItjdLvWBeGAdYu4H0puwGi5xA3cefPr4qZzrkdTR6SoBI1tt4XBGQHGw4+KmYPKORGQGfZcpbyP6CokYPmoZiJvkrCGRhF4cbu7/YUGHImkOd9M7osCD2KOqrGRNdI82awFzjyAFysc4km2ioPwsYmY4mwA2Mp3nf5bdB3n+1YKKDtftpPVykh7o4gTuRtJblwLrauTfYP4RJIHiGqeXwusA9xLnRHgd45lnPkqBUHPJQMzKDYbPq1k5IuDcHMEaEdS96Qrm3wWbSFzPikrruZ/guJ+c3Ux35jUdVxwXRQSsA1rcRMbd61xex6kvO0IP0R4oyuj3o3t5tPjwVHEg5L0fD4OPli7WUeb5vkcnFJdXhloOMNPDzod9cDw84SDfHWs3wuv8AoOP4OP8AuHKMqobwNuKp+IbNzuddpZbtN/Qn++Oa9EnWpT+mcU92MvqXIgSgwURNBc5xdx3ACB4m57k9GBF7A9jw8EZZbpPV2pcJf4k72Ynzczn5Q7dHexcXkfSeLjg5ROvxvPlyT6yKrVRhgOWfLkUoqqmVzd0NvfjdWbbql3ZGvbo8Z/zD3hJhUBrRkvnOSPSVM9PsVOLZ9wcXSWz4LafBmjMDJMsRrHuNrAAomNo3LHWyp3fyKip19OAclGyNM5qAtdfVatiA1yV1LAUyBgNtE3povkD3qHDmbzrW42T2alDYyAjJluJZKNTUhuSEzoagtNrKfDoxvEdZRtTTg2CSU85I9Tp2w7r0UR/zPWvXik2JZaiiH+Z616xdEaoJyHHIi6rqSOFRP61yVuk3dFYcRiJqqkNz+XnP/dck0dLeQjhdSfJko4rBbKbauMOYZL/4bW2zsHAAE5DqurB/xrS7o3iHEcg66oFTRZ8LJYIBvEW04hNHkWwuDOnN28p75M77FRy/CHENIi7PgAMu9c4qImtbk437UL0xHWqLlJUdJf8ACKPowHtJaPYU8wHaUSt3jZtybN3gSfMOvwXGm1Q4hWf4P3NlqQNd1peByIsB5ynjOwNHbYn3v3LiHwnYh0tdML3Ee7GOrdAv/qLl2qkOZ7l837QTF9VUOP0ppT4yOVQehVO7NS0Md0PKmtBFkggNjPD7tc1zSQ4EEEagjQrs2CYwZomuPztHD+Ia+Oq5Jh8VyFdMBn3CRwcL94//ABM1gVMvAqlz84nna3F3LrtbzKyNrMwudfGr3PWfSvT+lRUpSTPL+rScYxaLB+Ux+ry7tL+3xWsuIZggZcrFIhUrPjK9l8EWeKvIkvS/4OfyhYZ314DO2fUerwXn5TH8WY0I0P8ASlIqV6KlI/H/AMmOvK+Yoa/lEcOvXXha+XarLsnVxOde5Ds2gZWJtnfqVH+Mpns9VfLs7T6FHn8d/alcnov4/lJ8sailkvuO4eKhrWBwB3iQSL8DwVdn2Kl+jIw9R3h7E8bWAOZfn/tKYtrm818pPhhN2z6coE+BWBBFnNOY60A3dBtxVi2ort2bLRzAe+5HsCoVRiO7KSdF58uL83EZywOMVp7C6rNeeIRWJY+HNsEqjqN4WVYxaEWyw7OSjcN9fSi/jBc4g6FC4BBdpyUr4yXZKh0qXWmKnHo5OoprC7fK0qqIOF+KXMdJGbgXHFTf5E5xzaOybHn80i+s9a9YhdhJS6hhPPpfXPXq6ksCHODWCKtqi/Qzz+tcgquW7y9uhRG18V6ibd/bSk/1lQx2EOeq4pNbL+sAoq3ONluywNjqVJQUtwUG1ji834I7GXwL8RhcXZaIORrhkU7AO9mFBU0pJVoyrZztZFkGeSs/wWutXOH/AMT/AO5irlPTEPIVy+D+h3KxruJjePQfYqxaTA1g7HQDVfP20+HFkj3cC9/jvFfQtLlc/jVc/wBq8CEhmZbMucWnkSd5vpXQBHGN27h2p7SR8hZLjTlsm6RYgkEciNVYMPp7p0hGxlhEHFOx5ILuQuocOp8tEZj0fQ0crzbeDfC+WXXe3nRejRQKMTHNUOlq7sab5kA+KimxnyXZ/RPoSOGssAOQsunwuX7cmzl8zh+7FIs3xtbCqVbFcthXL015qPNfgssnxpe/GlWxXda3Fd1p/wCsiK/BZYhVdaabP1PyzTyDj5iqWK7rTbAa6xc6+jfSQPek5vLT45f6G4fDa5Iv+S+Y1jQjY11/pDz5e1BR7WN/WVN2nxHpIw0HiPx5iq41p5r54986jUV/T3eDoQ3zAn+5KJqME3KM2fpd2lYDqbuPa439FltVURAvzXnTmnNjUVisw/U3UdLDui6PxCJ4Nr3BWszPIsrXgT2XDZiLeYOxGzUu67RJtl8S3Ggdyf1k9xeykdTX45EssJL8lo+zTZya0MG+N46hVPaeoeHWGXWjFAX4qzsOx278Titp8p6x69QnweNP5Pg7JPWvWLqWiVnNcTlJq6oH9tMB9o5J6iYtIBTjaKoa2qnbx6aXt/xHJXUtBGeq4v3D5oKp5tzPmhYp/lCeaEkJvmcgpKMgo9ayPWbQxrG2bvBAwvOpRM9RfyTwRVFQb4vyS6WSb2CUUFt5xCe7GkmqaTyeLf8AKVHBGACHKbApQK2EDQ74P2bim4pXJGlXWjrFDx7kNjNLd4dzFu8aeI9Cnpj7FNUN3gWnjx5HgQvSZJHJ9tNmyJmTMGTyGuHJ/A9/pCY4ZgQaBv5nkr/FTNcCJBpqOsWNx3ZjtQtbHAB5BN1kzV7E8FO1oyACq/wmVO7SBnGR7R3N8o+geKt5C5r8Is5lnbGNIm2/53ZnzbqL0A59UMy11UHQj9ZM5qS+XJQGkI4Jop0LJoD6H+ILzoTzHiiOiHUvDGPxdPbFB+jKzcKm3VnRrWzUiGxTCC7Yb8XvA7mN97x4IUsRV7sYOQJ73G/ot4JZSwMlkgmJc23PmAerjommGw7jBv2JyPAixAIt3FI31Dt9waL2AHhmfPdMjW3jjZbymAh3ed5vmNlGeUUTotmH4oGixOSh2jx02AYcxxVZFQp2kOXJ9lKVgsn/ACs5+osU1gpy5tzySY0lnBPHzlseSM/4MQYfUFkgHC66Zh8LZI765LmGGwlzrnmui4A+zbcEkqOnjleGGMhEYtwVX2xgbYEaqx4m7LIqq49Ccrm9kbo03eDpGwX6BD2SetesUWwD70EPbL66RYuhaInKMep3vrqh1vJE8wv9Y5a4pHuNHNMsZr9yoqWWz+MTEdnSOKR4rWb9+rRcrTcyjSSwyEN3m3U1H2ISllsw80ThVQHkjlknaCqZNDCXuNk7w+MsFiclPQUzGsvxWVNM7c3goS3kVqwGtlu6wUezdQRX04/icD3scFIIMrr3AKQiridyeL+hU4muyFlFuJ2WkPoHsRr25oCnPLkPYj3OXosmjSaL6Q5WcOberrGfcSq7O3deRrkCMsuOd+PBW2J+SqO1mIR05G9m5192MakcSOQ7VksmbAcXxBsETpH8NB+s46ALklZily57hcklxN9SSrFtRWuqDm4Na3Rlic+ZPEqi19t4tJyHDmSMjfvTV8i38Az8Qfc5658Fn5Qfxse5CPa78WWzYSeICp2QnVm5qzwACHmlJ1K8mYRxv2BbU1PvEC+vUUrkFRNTG/gCimTi2eR5Ky0dBUBnk07nNcMrtLgcrAtLc+4qt4lSmKQscxwec90gtOfURdJY9Hm+HENbfPXs4oyTIXtovcMoyxu87Jztb8ByUWISkn+Hh19anKVsKVCsneldnu3vy48EYyPNx18hhv5vch5mg7uX0hc8+pN8MbvtmbbPo7tt/DwWbwYEYpqeTdN1Cw5LR90phm6uvorRh9M18Yvx1VCgfZ1yrNhmLfNaDxzUuSFmLXFhwY24RtJU7jFHA+7RdSTNFlz9S3FdkEdW57tVHiTC4ElQdNu3UlRU3YmejU4vJffg/b+YQ9s3r5F4pdhG/mMPbL656xdC0Ts5NtJEXVdQ4cJ5h/3XJViEYTXHZwyoqufxifL61yRuqL5lSp3Y+yCM2TPAYhdxQDfKAATXC4CwE8CjN4GirYXTVJubnIHRWKPEm9HYqt0dNvOtw1TGqpCBlouadNi6JiQ7TRE4L5Ezb53cAPFA4e3mmlM3y2Hk9v8AcEvF+oo8xs6TA/TnYIyTgllM4akgADO+gF1I/Ew4jcGVvnOyB/lHFevRyohx/GhTtAHlSOvuN9pHJUTEKOpqDvOAaTrJK4Ny6gc7dg4K21AObnvazeyO78825nWyGY2PMiN0nMuybx18SqwWCc2VePZiM5Ple88WxMJudPnO9y53tNRiOskj3SAMwHW3h5Fxc88l13ENqGRggzwxfwxjpZB3NvbiuTbV1TZqvpWOc9rgPKeN1xsC0kjhpdaWjRKwZTz9C2ZIb5ZoiLDifKed1tzbi51uIHJEtc1mTG269XHtKnY9EMVO7V3k+lEtfb5uXXxQ75hxK1EwOhCVsIwa5u5q4SXuHBzhlyI9t08oKkvo5g4lxa+Mgk3NjlqeGSqwcn+yw33PhJA6RoAubC4c0jM96VrAfQsfQue8bvNNqjByG3twVm/JIgduuFiLHPXmtcQmFrLjnKVmObV9Pugm2hR2H18EJLn7z3EZNaQG7rhnvHnpkiccozuONsrXKSw4ZJIGlrSbgHIXJHYMzqunjl2jYUhtNHBKwvp95pbm6N3lEji4HkEA4XW4gMIINw5wLd35psRY7w5ZLenhJCMmZoHEYTKgaL5IV8Buiqd243tSPI0UWmhxLgToiq3EBbJUgV2acUj7gX4qcopFIPI0gl37KXEjugLShYGlaYnEXu6lJyH5VaOqbCH8xh+s9a9Ytdgm2oYfrfXPWLpWiDOMY7Sk1lYeHxio9a5LHsswFXfF4B01SSMjUT+tckeIUANt1R+6u1FKVCqCO9k8gmaGFvFaspWhpJyISGOp+UPag/zN+ksHx7ctkiPj7iBlqhaOMSOHUjaoBpA4ehSlsMw2nIFii21AD225j0pRUPsRY9yZUTRvNJ5g910sVk37S51hJs0C5yIbw7XKahju7jI7Q2+a3qvp3LZ9P0jyL2aPnkZF7uLAeAHH8WdwxhoAaA0DQBexdLBy1bAcSwt72Ho9xklsjug91zp22XPsXifu2mc8uBsQSbA9hyC6xGeaqfwg0V2dK1udwH/7Xea3gtGRpRs5pXUthwPYOr/wq3ilPm13AA3687hverayLfJ7MhySHF6XKx4Zp5aETKnVSyONyfcByAUckh3cijZaQ92fFASNIUWVBpHLZrQR1rYlSMWMERmwCNY2VkfTNa7dDtzeGWZGYvwyuo6ShLiMxbjzsnuIxkQOY3IboyHIZi/44o9QWOdn2kwhxdIQ6xbvhxaARazXu1+boMkVPa6FwapqHMiikLeiia7cAaWuG9uk6/OF+NuK2rY3B1+C4OZruGmR18O9HI3mxw77FJsEiD6eI8QCPBxCeCW6T4E2wfGPoPOXUdPahG+rD7FuLUm464XkE26EzxY3KVvgNrq0XayC2T3Ds1IIQ4JeyTgnFJHZqWf4jdsAYwk3B603+JmwsNEfTSNIATmFjdzgoucnsKdIrcNXY2Rs03k3QuIxAPuFBLJcI4YVJs698H770EJ65fXSLFH8HY/9Ph+t9fIvV1LQCg41VATVDTxnm9Y5IKutIt1JltKR8YqBx6eYj7RyRPfvNN9QuZQXayuNklRVF+mXNCMoA52RWkb80VG/dPIp6rQjlewyiJY+3ijppm38tLDUWdfmocRF81NxyaQyrbXaWlNMRmLI2ubqLFVKkc4vaOCsFdL5ICzVSSNFqmdZwweQOseJNiT3klOhFl4JJgzrxtP8AP8ApCfA+T3Bej6IoyJi2q4g+NzXfNcC09XWFtEcls5oPUgMcqmoBEXM+kHEHrPDxFiqtjLQTlwAHgupbb0dmNlYOO6824/RJ9HguYVkJz4qscolJUyt1jPJI55eKWVMKe1LEulhSyRosTmBexwpoYFr0SWhrDsPbYBO4GggjqSejCd0TCQTwsqehPYXSluVrXADesW+itK4uvZDzzWcLWCKik3ivKlspZAYbJdTjo6tzeEkYd3tNvenNVlmkWLODZIJL6P3D2OyR416CM67Cw4b180omgLRmnc7X7tr5JTOHHJVjONUBiY09zdWOCMdELIZlA46hO6Kh3Wi6jyzspFCelDgTcFNKWpOi2qbAZcFrSgWupudmSJpYATcrU0FwToo+lPuREc7iFkFbOj7Bx2oYhyMvrpFi32GH5lF2y+uesXangDOOY9ORW1IOnxif1rkPDSue6zRfiidp2/nVQ46fGJ/WuUWGYj0MwcdLWIUptq6HqlYA6B3S7pGilr6e+mqKxDEGOlLm6KSGm6S7wdEO0ts0Y2KWuOQKLNG85NzCj6QZjii6bGRGc0XkNI8oLNJDtVpWynuWrJxPNdvFFYhH0dkv7hEtnX9mD8jGecbP7ArF7h6FVtlpN6mhPONnnYrJGb2/lHoXdHRImiciiLhBMRL3G3IW86IyIqmhEkb43HJ48DwPauUYxhvRPdGdW5Ht5rrcRyyVb24wYvb0zB5TRZ4HFvB3cjFgkrOQ1kI3il8kCfVcGqXmO4VCIse3qWjqe9imMsK1dHYIUGwKJ26Vs/FC1jt3XQdWua8nbmhTQPeDu6ISusBQM2tJO8XEnVH4dNVS7wjc1rb/OdqMtAm2CbGh+7dxJI0Fha2pLjkB1pj8RYT0NMfkmkh9Rwc76TYb6/zLlnyJopSK/Bh5L7F7p5G5kuv0bDwy4lHbSUhNM9/FpY6/Ybe1WqgoY42brRYecniSeJQu0zAKOYDi32hcb8lykktGI5I96Np5tafEXSqKK0ljonGGsLqeE84o/7ApBRi91y/dcW0E2FMLBSPGVlNEw3sscLGyFu7HiyuTsJdZF01LYI+aBpN1DUwutkq9vkAvazNEPcAFA/yBnqgfj/NOlegWdi2I/QovrPWvWLTYR16GE/5nrXrF1xughtbgdM4vLqeF13Em8UZuSSSTcZlDu2cpDrS0/2MX3VixWRvR5/w1R2/RKf7GL7qnpsCpWizaaADqijHoCxYlkaJF/w7SX/Raf7GL7q1ds1RnWkpz9TF91eLEwDek2dpGm7aWnaeqGIehqnqcDpnfOp4T2xRn0hYsSv9Rloa0dFG1jQ2NjQAAAGtAAtkAAEU2Fv6o8AsWKwpt0Y5DwC23BbQeCxYgExrByHgti0WtbLksWLBEMuD051gi+zZ7lD+Q6b93h+yj9yxYnEMOB037vD9lH7lqcCpf3aD7KP3L1YsAiOz9J+6wfYx/dUsGBUwOVNAOyKMexYsWCjeXCKfoy3oIt05FvRssRcmxFlKzCIAABBEABkBGwAdgsvVi55bGNvyZD+xj/oZ7lDLhEBNjBEe2Nh9ixYpRS7GJIsJgDQBDEAAAAI2AAW0AsthhcP7GP8AoZ7lixK0rCbDDYf2Uf8AQ33LU4XB+xi/oZ7lixOkjGowmD9jF9mz3Lc4ZD+xj/oZ7l4sWaRgWXBKY608J+qj9ygds9SfusH2Mf3VixOkBj7DaSNkbWsYxrRezWtDQLkk2AFtSsWLFVGP/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6982" name="AutoShape 6" descr="data:image/jpeg;base64,/9j/4AAQSkZJRgABAQAAAQABAAD/2wCEAAkGBxQTEhUUExQWFRQVFhQVFhQXFxQVFRUUFxQWFhQVFBQYHCggGBolHBQUITEhJSkrLi4uFx8zODMsNygtLisBCgoKDg0OGxAQGywkICQsLCwsLCwsLCwsLCwsLCwsLCwsLCwsLCwsLCwsNiwsLCwsLCwsNywsLCw3LDIrNzcrN//AABEIAMIBAwMBIgACEQEDEQH/xAAcAAACAgMBAQAAAAAAAAAAAAAEBQMGAAIHAQj/xABMEAABAwIDBAUGCQoEBQUAAAABAAIDBBEFITEGEkFRE2FxgZEiobGzwdEHFCMyQoOT0vAVJDRSU1RicpKyM3OiwhaClKPxJURjdOH/xAAaAQADAQEBAQAAAAAAAAAAAAABAgMABAUG/8QAKREAAgICAgIBAwMFAAAAAAAAAAECESExAxIEQVEFEyIyQmEUFWJxkf/aAAwDAQACEQMRAD8AeVOydZJPK51fNGx0sjmtjkmJDC9xa0eUALCwsE5w3ZZsdi+prJSOMlTPb+lrgPFPZPnO/md6SsDknUADXzOYCGucA1v6zuJ7UjbUzbw+VeNNXv8AemuMuydyyslrDcgakE5nTmdUk9jx0Fw1cmfyj9f1ne9GQ1Dzby3f1O96WwNyR8Rtw01PsVYaEkGtqXAfOce8qfDpnF0ly45DUnzIFpujMN1dbktIyDIt42zOnMqVoOpJ8SvIFNu5JgEG+b/S10RhcbjrQJ7cwjS7IHvQGJQvHL0LV6xiMO61E4nPMqQNzUT1jA0sjuZ8SltTM8aOd/UUxmQNQ3JEQoW3+IzMiBZNK3ygLtke3mOBVMo8XqbEmrqD2zy/eVu+EllqUnkWns8oD2rmuH00rxvDRJONhHztpakC3xmft6WT07yDqdoau2VVUfbS/eULqWw8pevob6JXB7Mew7SVdjepqPtpfvIeTaatdkKmoy4iaUf7kBVAh1kdTbrW9qWw0QnH6397qf8AqJvvLIdpasHOrqT9fN95QSEXKClyKIUx3UY/Vu+bV1I+vmH+5BjaGtB/TKr/AKif7yEEvJQb+eaMQyLa3a6qdFY1E9+YlkB8boWHaOrBH51UHtmlP+5LoW3C33ReyXQrdlmj2jqHf+5n+1k+8isPxupLgDUTkE8ZZPekNCwXAKssbGsF+IUJOhmjquykrzSxlznOJ37lziSflHWuT1LFHsbUb1HEee/5pHheKy0YOqHeU7+Y+lQPm08VBV1IEjhf6TvSUHNVXNu5dAhvib7gDmfG3BLujd861rC3sReKPN2NB43tzOgW3RENsdTawy55kqMtlFo0pWfjkjWNJ0/HWoGN5aI2kCohGYRbye8o3DNXdQzQsnzkXhrflHciFmb2FQFSud+AooB+PapYnG7hbsTGIrW7yEU4gi/nUDhwtmeKljzb1IMJPFovXLyN1165Yxq0ISd9yUYgZNSsYgI1QlS6yYyCwSyp0KyFZRvhGj3qSW3K/gQfYue4PUuEQs0ZZDrXStrm3gmHNh9C55g4JAaLW4IuSjsFNgLZd9xvlbgihOA02TTEcI3WXAztmqrHLbI3SSlatGonpYRI83UdbSGN2RyTHDKIucCMiEZjMIDbki6i5DxZUZW5qCUoydyDkanQDGFSmNaRR3CMpo+C1hGtHCCy/UlkrfK709iHyfcl9LFd9u1JYWrPaZ9nBWKGXeKq1RJuyjknW67JzVOaBI7HsOLUUX1nrXrxQfB9ITQQk63l9dIsVUsAK/jGJkTyjlJIPBxUeHYjvysbfVw95Va2hqCamoF9J5vWOROw7S6sZfPdD3f6be1XvApfq8/KNHG3psppbi/C9gBxsNcvBDk3lJPD2Kad5JBOWvsUvZX0TQBGQlCU/NFRnI9hVRD0Z5o7DW+UexAxFMMOy11WYEFxdS9Nhcn8ZLWEreZt8r261gmkhyuDlop4BdqgDLNIC3hf5NusrBCIxbJbKOIZLZzbrGPHnIoQNRblA4WWMC1hyHals6PnN0DM5YBWtpWXheObHDzLm+yUDjnrZdPxUXa4dRVKw8NgsNFy+ZJqFIaGyPaKt3G2KptBEZZMgr1itG2pFh/4UOGbP9BcnNcnFzdYNexpZZCaTom3alOLU8rxctsFc6YMJz0Uu1TAYfIA0QhzMziqZx2pbY2UJCOr2XJvqtYIQdV6F4JWR04RtNHmvOiFlNCbJWxkGudYWCLw+huS7kELuJvhz7ROPaleikMsq9ay8p6k2o6ggAeKUtdvSOPWm+HUhcCtLWSL2dg2CP5jD9b66RerzYKMihhB1Bl9dIsVFVDZOVbRfpdR/nzescn3wbsvPI/9WK3e5w+6q/tBJarqf/sTescnWwuItjdLvWBeGAdYu4H0puwGi5xA3cefPr4qZzrkdTR6SoBI1tt4XBGQHGw4+KmYPKORGQGfZcpbyP6CokYPmoZiJvkrCGRhF4cbu7/YUGHImkOd9M7osCD2KOqrGRNdI82awFzjyAFysc4km2ioPwsYmY4mwA2Mp3nf5bdB3n+1YKKDtftpPVykh7o4gTuRtJblwLrauTfYP4RJIHiGqeXwusA9xLnRHgd45lnPkqBUHPJQMzKDYbPq1k5IuDcHMEaEdS96Qrm3wWbSFzPikrruZ/guJ+c3Ux35jUdVxwXRQSsA1rcRMbd61xex6kvO0IP0R4oyuj3o3t5tPjwVHEg5L0fD4OPli7WUeb5vkcnFJdXhloOMNPDzod9cDw84SDfHWs3wuv8AoOP4OP8AuHKMqobwNuKp+IbNzuddpZbtN/Qn++Oa9EnWpT+mcU92MvqXIgSgwURNBc5xdx3ACB4m57k9GBF7A9jw8EZZbpPV2pcJf4k72Ynzczn5Q7dHexcXkfSeLjg5ROvxvPlyT6yKrVRhgOWfLkUoqqmVzd0NvfjdWbbql3ZGvbo8Z/zD3hJhUBrRkvnOSPSVM9PsVOLZ9wcXSWz4LafBmjMDJMsRrHuNrAAomNo3LHWyp3fyKip19OAclGyNM5qAtdfVatiA1yV1LAUyBgNtE3povkD3qHDmbzrW42T2alDYyAjJluJZKNTUhuSEzoagtNrKfDoxvEdZRtTTg2CSU85I9Tp2w7r0UR/zPWvXik2JZaiiH+Z616xdEaoJyHHIi6rqSOFRP61yVuk3dFYcRiJqqkNz+XnP/dck0dLeQjhdSfJko4rBbKbauMOYZL/4bW2zsHAAE5DqurB/xrS7o3iHEcg66oFTRZ8LJYIBvEW04hNHkWwuDOnN28p75M77FRy/CHENIi7PgAMu9c4qImtbk437UL0xHWqLlJUdJf8ACKPowHtJaPYU8wHaUSt3jZtybN3gSfMOvwXGm1Q4hWf4P3NlqQNd1peByIsB5ynjOwNHbYn3v3LiHwnYh0tdML3Ee7GOrdAv/qLl2qkOZ7l837QTF9VUOP0ppT4yOVQehVO7NS0Md0PKmtBFkggNjPD7tc1zSQ4EEEagjQrs2CYwZomuPztHD+Ia+Oq5Jh8VyFdMBn3CRwcL94//ABM1gVMvAqlz84nna3F3LrtbzKyNrMwudfGr3PWfSvT+lRUpSTPL+rScYxaLB+Ux+ry7tL+3xWsuIZggZcrFIhUrPjK9l8EWeKvIkvS/4OfyhYZ314DO2fUerwXn5TH8WY0I0P8ASlIqV6KlI/H/AMmOvK+Yoa/lEcOvXXha+XarLsnVxOde5Ds2gZWJtnfqVH+Mpns9VfLs7T6FHn8d/alcnov4/lJ8sailkvuO4eKhrWBwB3iQSL8DwVdn2Kl+jIw9R3h7E8bWAOZfn/tKYtrm818pPhhN2z6coE+BWBBFnNOY60A3dBtxVi2ort2bLRzAe+5HsCoVRiO7KSdF58uL83EZywOMVp7C6rNeeIRWJY+HNsEqjqN4WVYxaEWyw7OSjcN9fSi/jBc4g6FC4BBdpyUr4yXZKh0qXWmKnHo5OoprC7fK0qqIOF+KXMdJGbgXHFTf5E5xzaOybHn80i+s9a9YhdhJS6hhPPpfXPXq6ksCHODWCKtqi/Qzz+tcgquW7y9uhRG18V6ibd/bSk/1lQx2EOeq4pNbL+sAoq3ONluywNjqVJQUtwUG1ji834I7GXwL8RhcXZaIORrhkU7AO9mFBU0pJVoyrZztZFkGeSs/wWutXOH/AMT/AO5irlPTEPIVy+D+h3KxruJjePQfYqxaTA1g7HQDVfP20+HFkj3cC9/jvFfQtLlc/jVc/wBq8CEhmZbMucWnkSd5vpXQBHGN27h2p7SR8hZLjTlsm6RYgkEciNVYMPp7p0hGxlhEHFOx5ILuQuocOp8tEZj0fQ0crzbeDfC+WXXe3nRejRQKMTHNUOlq7sab5kA+KimxnyXZ/RPoSOGssAOQsunwuX7cmzl8zh+7FIs3xtbCqVbFcthXL015qPNfgssnxpe/GlWxXda3Fd1p/wCsiK/BZYhVdaabP1PyzTyDj5iqWK7rTbAa6xc6+jfSQPek5vLT45f6G4fDa5Iv+S+Y1jQjY11/pDz5e1BR7WN/WVN2nxHpIw0HiPx5iq41p5r54986jUV/T3eDoQ3zAn+5KJqME3KM2fpd2lYDqbuPa439FltVURAvzXnTmnNjUVisw/U3UdLDui6PxCJ4Nr3BWszPIsrXgT2XDZiLeYOxGzUu67RJtl8S3Ggdyf1k9xeykdTX45EssJL8lo+zTZya0MG+N46hVPaeoeHWGXWjFAX4qzsOx278Titp8p6x69QnweNP5Pg7JPWvWLqWiVnNcTlJq6oH9tMB9o5J6iYtIBTjaKoa2qnbx6aXt/xHJXUtBGeq4v3D5oKp5tzPmhYp/lCeaEkJvmcgpKMgo9ayPWbQxrG2bvBAwvOpRM9RfyTwRVFQb4vyS6WSb2CUUFt5xCe7GkmqaTyeLf8AKVHBGACHKbApQK2EDQ74P2bim4pXJGlXWjrFDx7kNjNLd4dzFu8aeI9Cnpj7FNUN3gWnjx5HgQvSZJHJ9tNmyJmTMGTyGuHJ/A9/pCY4ZgQaBv5nkr/FTNcCJBpqOsWNx3ZjtQtbHAB5BN1kzV7E8FO1oyACq/wmVO7SBnGR7R3N8o+geKt5C5r8Is5lnbGNIm2/53ZnzbqL0A59UMy11UHQj9ZM5qS+XJQGkI4Jop0LJoD6H+ILzoTzHiiOiHUvDGPxdPbFB+jKzcKm3VnRrWzUiGxTCC7Yb8XvA7mN97x4IUsRV7sYOQJ73G/ot4JZSwMlkgmJc23PmAerjommGw7jBv2JyPAixAIt3FI31Dt9waL2AHhmfPdMjW3jjZbymAh3ed5vmNlGeUUTotmH4oGixOSh2jx02AYcxxVZFQp2kOXJ9lKVgsn/ACs5+osU1gpy5tzySY0lnBPHzlseSM/4MQYfUFkgHC66Zh8LZI765LmGGwlzrnmui4A+zbcEkqOnjleGGMhEYtwVX2xgbYEaqx4m7LIqq49Ccrm9kbo03eDpGwX6BD2SetesUWwD70EPbL66RYuhaInKMep3vrqh1vJE8wv9Y5a4pHuNHNMsZr9yoqWWz+MTEdnSOKR4rWb9+rRcrTcyjSSwyEN3m3U1H2ISllsw80ThVQHkjlknaCqZNDCXuNk7w+MsFiclPQUzGsvxWVNM7c3goS3kVqwGtlu6wUezdQRX04/icD3scFIIMrr3AKQiridyeL+hU4muyFlFuJ2WkPoHsRr25oCnPLkPYj3OXosmjSaL6Q5WcOberrGfcSq7O3deRrkCMsuOd+PBW2J+SqO1mIR05G9m5192MakcSOQ7VksmbAcXxBsETpH8NB+s46ALklZily57hcklxN9SSrFtRWuqDm4Na3Rlic+ZPEqi19t4tJyHDmSMjfvTV8i38Az8Qfc5658Fn5Qfxse5CPa78WWzYSeICp2QnVm5qzwACHmlJ1K8mYRxv2BbU1PvEC+vUUrkFRNTG/gCimTi2eR5Ky0dBUBnk07nNcMrtLgcrAtLc+4qt4lSmKQscxwec90gtOfURdJY9Hm+HENbfPXs4oyTIXtovcMoyxu87Jztb8ByUWISkn+Hh19anKVsKVCsneldnu3vy48EYyPNx18hhv5vch5mg7uX0hc8+pN8MbvtmbbPo7tt/DwWbwYEYpqeTdN1Cw5LR90phm6uvorRh9M18Yvx1VCgfZ1yrNhmLfNaDxzUuSFmLXFhwY24RtJU7jFHA+7RdSTNFlz9S3FdkEdW57tVHiTC4ElQdNu3UlRU3YmejU4vJffg/b+YQ9s3r5F4pdhG/mMPbL656xdC0Ts5NtJEXVdQ4cJ5h/3XJViEYTXHZwyoqufxifL61yRuqL5lSp3Y+yCM2TPAYhdxQDfKAATXC4CwE8CjN4GirYXTVJubnIHRWKPEm9HYqt0dNvOtw1TGqpCBlouadNi6JiQ7TRE4L5Ezb53cAPFA4e3mmlM3y2Hk9v8AcEvF+oo8xs6TA/TnYIyTgllM4akgADO+gF1I/Ew4jcGVvnOyB/lHFevRyohx/GhTtAHlSOvuN9pHJUTEKOpqDvOAaTrJK4Ny6gc7dg4K21AObnvazeyO78825nWyGY2PMiN0nMuybx18SqwWCc2VePZiM5Ple88WxMJudPnO9y53tNRiOskj3SAMwHW3h5Fxc88l13ENqGRggzwxfwxjpZB3NvbiuTbV1TZqvpWOc9rgPKeN1xsC0kjhpdaWjRKwZTz9C2ZIb5ZoiLDifKed1tzbi51uIHJEtc1mTG269XHtKnY9EMVO7V3k+lEtfb5uXXxQ75hxK1EwOhCVsIwa5u5q4SXuHBzhlyI9t08oKkvo5g4lxa+Mgk3NjlqeGSqwcn+yw33PhJA6RoAubC4c0jM96VrAfQsfQue8bvNNqjByG3twVm/JIgduuFiLHPXmtcQmFrLjnKVmObV9Pugm2hR2H18EJLn7z3EZNaQG7rhnvHnpkiccozuONsrXKSw4ZJIGlrSbgHIXJHYMzqunjl2jYUhtNHBKwvp95pbm6N3lEji4HkEA4XW4gMIINw5wLd35psRY7w5ZLenhJCMmZoHEYTKgaL5IV8Buiqd243tSPI0UWmhxLgToiq3EBbJUgV2acUj7gX4qcopFIPI0gl37KXEjugLShYGlaYnEXu6lJyH5VaOqbCH8xh+s9a9Ytdgm2oYfrfXPWLpWiDOMY7Sk1lYeHxio9a5LHsswFXfF4B01SSMjUT+tckeIUANt1R+6u1FKVCqCO9k8gmaGFvFaspWhpJyISGOp+UPag/zN+ksHx7ctkiPj7iBlqhaOMSOHUjaoBpA4ehSlsMw2nIFii21AD225j0pRUPsRY9yZUTRvNJ5g910sVk37S51hJs0C5yIbw7XKahju7jI7Q2+a3qvp3LZ9P0jyL2aPnkZF7uLAeAHH8WdwxhoAaA0DQBexdLBy1bAcSwt72Ho9xklsjug91zp22XPsXifu2mc8uBsQSbA9hyC6xGeaqfwg0V2dK1udwH/7Xea3gtGRpRs5pXUthwPYOr/wq3ilPm13AA3687hverayLfJ7MhySHF6XKx4Zp5aETKnVSyONyfcByAUckh3cijZaQ92fFASNIUWVBpHLZrQR1rYlSMWMERmwCNY2VkfTNa7dDtzeGWZGYvwyuo6ShLiMxbjzsnuIxkQOY3IboyHIZi/44o9QWOdn2kwhxdIQ6xbvhxaARazXu1+boMkVPa6FwapqHMiikLeiia7cAaWuG9uk6/OF+NuK2rY3B1+C4OZruGmR18O9HI3mxw77FJsEiD6eI8QCPBxCeCW6T4E2wfGPoPOXUdPahG+rD7FuLUm464XkE26EzxY3KVvgNrq0XayC2T3Ds1IIQ4JeyTgnFJHZqWf4jdsAYwk3B603+JmwsNEfTSNIATmFjdzgoucnsKdIrcNXY2Rs03k3QuIxAPuFBLJcI4YVJs698H770EJ65fXSLFH8HY/9Ph+t9fIvV1LQCg41VATVDTxnm9Y5IKutIt1JltKR8YqBx6eYj7RyRPfvNN9QuZQXayuNklRVF+mXNCMoA52RWkb80VG/dPIp6rQjlewyiJY+3ijppm38tLDUWdfmocRF81NxyaQyrbXaWlNMRmLI2ubqLFVKkc4vaOCsFdL5ICzVSSNFqmdZwweQOseJNiT3klOhFl4JJgzrxtP8AP8ApCfA+T3Bej6IoyJi2q4g+NzXfNcC09XWFtEcls5oPUgMcqmoBEXM+kHEHrPDxFiqtjLQTlwAHgupbb0dmNlYOO6824/RJ9HguYVkJz4qscolJUyt1jPJI55eKWVMKe1LEulhSyRosTmBexwpoYFr0SWhrDsPbYBO4GggjqSejCd0TCQTwsqehPYXSluVrXADesW+itK4uvZDzzWcLWCKik3ivKlspZAYbJdTjo6tzeEkYd3tNvenNVlmkWLODZIJL6P3D2OyR416CM67Cw4b180omgLRmnc7X7tr5JTOHHJVjONUBiY09zdWOCMdELIZlA46hO6Kh3Wi6jyzspFCelDgTcFNKWpOi2qbAZcFrSgWupudmSJpYATcrU0FwToo+lPuREc7iFkFbOj7Bx2oYhyMvrpFi32GH5lF2y+uesXangDOOY9ORW1IOnxif1rkPDSue6zRfiidp2/nVQ46fGJ/WuUWGYj0MwcdLWIUptq6HqlYA6B3S7pGilr6e+mqKxDEGOlLm6KSGm6S7wdEO0ts0Y2KWuOQKLNG85NzCj6QZjii6bGRGc0XkNI8oLNJDtVpWynuWrJxPNdvFFYhH0dkv7hEtnX9mD8jGecbP7ArF7h6FVtlpN6mhPONnnYrJGb2/lHoXdHRImiciiLhBMRL3G3IW86IyIqmhEkb43HJ48DwPauUYxhvRPdGdW5Ht5rrcRyyVb24wYvb0zB5TRZ4HFvB3cjFgkrOQ1kI3il8kCfVcGqXmO4VCIse3qWjqe9imMsK1dHYIUGwKJ26Vs/FC1jt3XQdWua8nbmhTQPeDu6ISusBQM2tJO8XEnVH4dNVS7wjc1rb/OdqMtAm2CbGh+7dxJI0Fha2pLjkB1pj8RYT0NMfkmkh9Rwc76TYb6/zLlnyJopSK/Bh5L7F7p5G5kuv0bDwy4lHbSUhNM9/FpY6/Ybe1WqgoY42brRYecniSeJQu0zAKOYDi32hcb8lykktGI5I96Np5tafEXSqKK0ljonGGsLqeE84o/7ApBRi91y/dcW0E2FMLBSPGVlNEw3sscLGyFu7HiyuTsJdZF01LYI+aBpN1DUwutkq9vkAvazNEPcAFA/yBnqgfj/NOlegWdi2I/QovrPWvWLTYR16GE/5nrXrF1xughtbgdM4vLqeF13Em8UZuSSSTcZlDu2cpDrS0/2MX3VixWRvR5/w1R2/RKf7GL7qnpsCpWizaaADqijHoCxYlkaJF/w7SX/Raf7GL7q1ds1RnWkpz9TF91eLEwDek2dpGm7aWnaeqGIehqnqcDpnfOp4T2xRn0hYsSv9Rloa0dFG1jQ2NjQAAAGtAAtkAAEU2Fv6o8AsWKwpt0Y5DwC23BbQeCxYgExrByHgti0WtbLksWLBEMuD051gi+zZ7lD+Q6b93h+yj9yxYnEMOB037vD9lH7lqcCpf3aD7KP3L1YsAiOz9J+6wfYx/dUsGBUwOVNAOyKMexYsWCjeXCKfoy3oIt05FvRssRcmxFlKzCIAABBEABkBGwAdgsvVi55bGNvyZD+xj/oZ7lDLhEBNjBEe2Nh9ixYpRS7GJIsJgDQBDEAAAAI2AAW0AsthhcP7GP8AoZ7lixK0rCbDDYf2Uf8AQ33LU4XB+xi/oZ7lixOkjGowmD9jF9mz3Lc4ZD+xj/oZ7l4sWaRgWXBKY608J+qj9ygds9SfusH2Mf3VixOkBj7DaSNkbWsYxrRezWtDQLkk2AFtSsWLFVGP/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6984" name="AutoShape 8" descr="data:image/jpeg;base64,/9j/4AAQSkZJRgABAQAAAQABAAD/2wCEAAkGBxQTEhUUExQWFRQVFhQVFhQXFxQVFRUUFxQWFhQVFBQYHCggGBolHBQUITEhJSkrLi4uFx8zODMsNygtLisBCgoKDg0OGxAQGywkICQsLCwsLCwsLCwsLCwsLCwsLCwsLCwsLCwsLCwsNiwsLCwsLCwsNywsLCw3LDIrNzcrN//AABEIAMIBAwMBIgACEQEDEQH/xAAcAAACAgMBAQAAAAAAAAAAAAAEBQMGAAIHAQj/xABMEAABAwIDBAUGCQoEBQUAAAABAAIDBBEFITEGEkFRE2FxgZEiobGzwdEHFCMyQoOT0vAVJDRSU1RicpKyM3OiwhaClKPxJURjdOH/xAAaAQADAQEBAQAAAAAAAAAAAAABAgMABAUG/8QAKREAAgICAgIBAwMFAAAAAAAAAAECESExAxIEQVEFEyIyQmEUFWJxkf/aAAwDAQACEQMRAD8AeVOydZJPK51fNGx0sjmtjkmJDC9xa0eUALCwsE5w3ZZsdi+prJSOMlTPb+lrgPFPZPnO/md6SsDknUADXzOYCGucA1v6zuJ7UjbUzbw+VeNNXv8AemuMuydyyslrDcgakE5nTmdUk9jx0Fw1cmfyj9f1ne9GQ1Dzby3f1O96WwNyR8Rtw01PsVYaEkGtqXAfOce8qfDpnF0ly45DUnzIFpujMN1dbktIyDIt42zOnMqVoOpJ8SvIFNu5JgEG+b/S10RhcbjrQJ7cwjS7IHvQGJQvHL0LV6xiMO61E4nPMqQNzUT1jA0sjuZ8SltTM8aOd/UUxmQNQ3JEQoW3+IzMiBZNK3ygLtke3mOBVMo8XqbEmrqD2zy/eVu+EllqUnkWns8oD2rmuH00rxvDRJONhHztpakC3xmft6WT07yDqdoau2VVUfbS/eULqWw8pevob6JXB7Mew7SVdjepqPtpfvIeTaatdkKmoy4iaUf7kBVAh1kdTbrW9qWw0QnH6397qf8AqJvvLIdpasHOrqT9fN95QSEXKClyKIUx3UY/Vu+bV1I+vmH+5BjaGtB/TKr/AKif7yEEvJQb+eaMQyLa3a6qdFY1E9+YlkB8boWHaOrBH51UHtmlP+5LoW3C33ReyXQrdlmj2jqHf+5n+1k+8isPxupLgDUTkE8ZZPekNCwXAKssbGsF+IUJOhmjquykrzSxlznOJ37lziSflHWuT1LFHsbUb1HEee/5pHheKy0YOqHeU7+Y+lQPm08VBV1IEjhf6TvSUHNVXNu5dAhvib7gDmfG3BLujd861rC3sReKPN2NB43tzOgW3RENsdTawy55kqMtlFo0pWfjkjWNJ0/HWoGN5aI2kCohGYRbye8o3DNXdQzQsnzkXhrflHciFmb2FQFSud+AooB+PapYnG7hbsTGIrW7yEU4gi/nUDhwtmeKljzb1IMJPFovXLyN1165Yxq0ISd9yUYgZNSsYgI1QlS6yYyCwSyp0KyFZRvhGj3qSW3K/gQfYue4PUuEQs0ZZDrXStrm3gmHNh9C55g4JAaLW4IuSjsFNgLZd9xvlbgihOA02TTEcI3WXAztmqrHLbI3SSlatGonpYRI83UdbSGN2RyTHDKIucCMiEZjMIDbki6i5DxZUZW5qCUoydyDkanQDGFSmNaRR3CMpo+C1hGtHCCy/UlkrfK709iHyfcl9LFd9u1JYWrPaZ9nBWKGXeKq1RJuyjknW67JzVOaBI7HsOLUUX1nrXrxQfB9ITQQk63l9dIsVUsAK/jGJkTyjlJIPBxUeHYjvysbfVw95Va2hqCamoF9J5vWOROw7S6sZfPdD3f6be1XvApfq8/KNHG3psppbi/C9gBxsNcvBDk3lJPD2Kad5JBOWvsUvZX0TQBGQlCU/NFRnI9hVRD0Z5o7DW+UexAxFMMOy11WYEFxdS9Nhcn8ZLWEreZt8r261gmkhyuDlop4BdqgDLNIC3hf5NusrBCIxbJbKOIZLZzbrGPHnIoQNRblA4WWMC1hyHals6PnN0DM5YBWtpWXheObHDzLm+yUDjnrZdPxUXa4dRVKw8NgsNFy+ZJqFIaGyPaKt3G2KptBEZZMgr1itG2pFh/4UOGbP9BcnNcnFzdYNexpZZCaTom3alOLU8rxctsFc6YMJz0Uu1TAYfIA0QhzMziqZx2pbY2UJCOr2XJvqtYIQdV6F4JWR04RtNHmvOiFlNCbJWxkGudYWCLw+huS7kELuJvhz7ROPaleikMsq9ay8p6k2o6ggAeKUtdvSOPWm+HUhcCtLWSL2dg2CP5jD9b66RerzYKMihhB1Bl9dIsVFVDZOVbRfpdR/nzescn3wbsvPI/9WK3e5w+6q/tBJarqf/sTescnWwuItjdLvWBeGAdYu4H0puwGi5xA3cefPr4qZzrkdTR6SoBI1tt4XBGQHGw4+KmYPKORGQGfZcpbyP6CokYPmoZiJvkrCGRhF4cbu7/YUGHImkOd9M7osCD2KOqrGRNdI82awFzjyAFysc4km2ioPwsYmY4mwA2Mp3nf5bdB3n+1YKKDtftpPVykh7o4gTuRtJblwLrauTfYP4RJIHiGqeXwusA9xLnRHgd45lnPkqBUHPJQMzKDYbPq1k5IuDcHMEaEdS96Qrm3wWbSFzPikrruZ/guJ+c3Ux35jUdVxwXRQSsA1rcRMbd61xex6kvO0IP0R4oyuj3o3t5tPjwVHEg5L0fD4OPli7WUeb5vkcnFJdXhloOMNPDzod9cDw84SDfHWs3wuv8AoOP4OP8AuHKMqobwNuKp+IbNzuddpZbtN/Qn++Oa9EnWpT+mcU92MvqXIgSgwURNBc5xdx3ACB4m57k9GBF7A9jw8EZZbpPV2pcJf4k72Ynzczn5Q7dHexcXkfSeLjg5ROvxvPlyT6yKrVRhgOWfLkUoqqmVzd0NvfjdWbbql3ZGvbo8Z/zD3hJhUBrRkvnOSPSVM9PsVOLZ9wcXSWz4LafBmjMDJMsRrHuNrAAomNo3LHWyp3fyKip19OAclGyNM5qAtdfVatiA1yV1LAUyBgNtE3povkD3qHDmbzrW42T2alDYyAjJluJZKNTUhuSEzoagtNrKfDoxvEdZRtTTg2CSU85I9Tp2w7r0UR/zPWvXik2JZaiiH+Z616xdEaoJyHHIi6rqSOFRP61yVuk3dFYcRiJqqkNz+XnP/dck0dLeQjhdSfJko4rBbKbauMOYZL/4bW2zsHAAE5DqurB/xrS7o3iHEcg66oFTRZ8LJYIBvEW04hNHkWwuDOnN28p75M77FRy/CHENIi7PgAMu9c4qImtbk437UL0xHWqLlJUdJf8ACKPowHtJaPYU8wHaUSt3jZtybN3gSfMOvwXGm1Q4hWf4P3NlqQNd1peByIsB5ynjOwNHbYn3v3LiHwnYh0tdML3Ee7GOrdAv/qLl2qkOZ7l837QTF9VUOP0ppT4yOVQehVO7NS0Md0PKmtBFkggNjPD7tc1zSQ4EEEagjQrs2CYwZomuPztHD+Ia+Oq5Jh8VyFdMBn3CRwcL94//ABM1gVMvAqlz84nna3F3LrtbzKyNrMwudfGr3PWfSvT+lRUpSTPL+rScYxaLB+Ux+ry7tL+3xWsuIZggZcrFIhUrPjK9l8EWeKvIkvS/4OfyhYZ314DO2fUerwXn5TH8WY0I0P8ASlIqV6KlI/H/AMmOvK+Yoa/lEcOvXXha+XarLsnVxOde5Ds2gZWJtnfqVH+Mpns9VfLs7T6FHn8d/alcnov4/lJ8sailkvuO4eKhrWBwB3iQSL8DwVdn2Kl+jIw9R3h7E8bWAOZfn/tKYtrm818pPhhN2z6coE+BWBBFnNOY60A3dBtxVi2ort2bLRzAe+5HsCoVRiO7KSdF58uL83EZywOMVp7C6rNeeIRWJY+HNsEqjqN4WVYxaEWyw7OSjcN9fSi/jBc4g6FC4BBdpyUr4yXZKh0qXWmKnHo5OoprC7fK0qqIOF+KXMdJGbgXHFTf5E5xzaOybHn80i+s9a9YhdhJS6hhPPpfXPXq6ksCHODWCKtqi/Qzz+tcgquW7y9uhRG18V6ibd/bSk/1lQx2EOeq4pNbL+sAoq3ONluywNjqVJQUtwUG1ji834I7GXwL8RhcXZaIORrhkU7AO9mFBU0pJVoyrZztZFkGeSs/wWutXOH/AMT/AO5irlPTEPIVy+D+h3KxruJjePQfYqxaTA1g7HQDVfP20+HFkj3cC9/jvFfQtLlc/jVc/wBq8CEhmZbMucWnkSd5vpXQBHGN27h2p7SR8hZLjTlsm6RYgkEciNVYMPp7p0hGxlhEHFOx5ILuQuocOp8tEZj0fQ0crzbeDfC+WXXe3nRejRQKMTHNUOlq7sab5kA+KimxnyXZ/RPoSOGssAOQsunwuX7cmzl8zh+7FIs3xtbCqVbFcthXL015qPNfgssnxpe/GlWxXda3Fd1p/wCsiK/BZYhVdaabP1PyzTyDj5iqWK7rTbAa6xc6+jfSQPek5vLT45f6G4fDa5Iv+S+Y1jQjY11/pDz5e1BR7WN/WVN2nxHpIw0HiPx5iq41p5r54986jUV/T3eDoQ3zAn+5KJqME3KM2fpd2lYDqbuPa439FltVURAvzXnTmnNjUVisw/U3UdLDui6PxCJ4Nr3BWszPIsrXgT2XDZiLeYOxGzUu67RJtl8S3Ggdyf1k9xeykdTX45EssJL8lo+zTZya0MG+N46hVPaeoeHWGXWjFAX4qzsOx278Titp8p6x69QnweNP5Pg7JPWvWLqWiVnNcTlJq6oH9tMB9o5J6iYtIBTjaKoa2qnbx6aXt/xHJXUtBGeq4v3D5oKp5tzPmhYp/lCeaEkJvmcgpKMgo9ayPWbQxrG2bvBAwvOpRM9RfyTwRVFQb4vyS6WSb2CUUFt5xCe7GkmqaTyeLf8AKVHBGACHKbApQK2EDQ74P2bim4pXJGlXWjrFDx7kNjNLd4dzFu8aeI9Cnpj7FNUN3gWnjx5HgQvSZJHJ9tNmyJmTMGTyGuHJ/A9/pCY4ZgQaBv5nkr/FTNcCJBpqOsWNx3ZjtQtbHAB5BN1kzV7E8FO1oyACq/wmVO7SBnGR7R3N8o+geKt5C5r8Is5lnbGNIm2/53ZnzbqL0A59UMy11UHQj9ZM5qS+XJQGkI4Jop0LJoD6H+ILzoTzHiiOiHUvDGPxdPbFB+jKzcKm3VnRrWzUiGxTCC7Yb8XvA7mN97x4IUsRV7sYOQJ73G/ot4JZSwMlkgmJc23PmAerjommGw7jBv2JyPAixAIt3FI31Dt9waL2AHhmfPdMjW3jjZbymAh3ed5vmNlGeUUTotmH4oGixOSh2jx02AYcxxVZFQp2kOXJ9lKVgsn/ACs5+osU1gpy5tzySY0lnBPHzlseSM/4MQYfUFkgHC66Zh8LZI765LmGGwlzrnmui4A+zbcEkqOnjleGGMhEYtwVX2xgbYEaqx4m7LIqq49Ccrm9kbo03eDpGwX6BD2SetesUWwD70EPbL66RYuhaInKMep3vrqh1vJE8wv9Y5a4pHuNHNMsZr9yoqWWz+MTEdnSOKR4rWb9+rRcrTcyjSSwyEN3m3U1H2ISllsw80ThVQHkjlknaCqZNDCXuNk7w+MsFiclPQUzGsvxWVNM7c3goS3kVqwGtlu6wUezdQRX04/icD3scFIIMrr3AKQiridyeL+hU4muyFlFuJ2WkPoHsRr25oCnPLkPYj3OXosmjSaL6Q5WcOberrGfcSq7O3deRrkCMsuOd+PBW2J+SqO1mIR05G9m5192MakcSOQ7VksmbAcXxBsETpH8NB+s46ALklZily57hcklxN9SSrFtRWuqDm4Na3Rlic+ZPEqi19t4tJyHDmSMjfvTV8i38Az8Qfc5658Fn5Qfxse5CPa78WWzYSeICp2QnVm5qzwACHmlJ1K8mYRxv2BbU1PvEC+vUUrkFRNTG/gCimTi2eR5Ky0dBUBnk07nNcMrtLgcrAtLc+4qt4lSmKQscxwec90gtOfURdJY9Hm+HENbfPXs4oyTIXtovcMoyxu87Jztb8ByUWISkn+Hh19anKVsKVCsneldnu3vy48EYyPNx18hhv5vch5mg7uX0hc8+pN8MbvtmbbPo7tt/DwWbwYEYpqeTdN1Cw5LR90phm6uvorRh9M18Yvx1VCgfZ1yrNhmLfNaDxzUuSFmLXFhwY24RtJU7jFHA+7RdSTNFlz9S3FdkEdW57tVHiTC4ElQdNu3UlRU3YmejU4vJffg/b+YQ9s3r5F4pdhG/mMPbL656xdC0Ts5NtJEXVdQ4cJ5h/3XJViEYTXHZwyoqufxifL61yRuqL5lSp3Y+yCM2TPAYhdxQDfKAATXC4CwE8CjN4GirYXTVJubnIHRWKPEm9HYqt0dNvOtw1TGqpCBlouadNi6JiQ7TRE4L5Ezb53cAPFA4e3mmlM3y2Hk9v8AcEvF+oo8xs6TA/TnYIyTgllM4akgADO+gF1I/Ew4jcGVvnOyB/lHFevRyohx/GhTtAHlSOvuN9pHJUTEKOpqDvOAaTrJK4Ny6gc7dg4K21AObnvazeyO78825nWyGY2PMiN0nMuybx18SqwWCc2VePZiM5Ple88WxMJudPnO9y53tNRiOskj3SAMwHW3h5Fxc88l13ENqGRggzwxfwxjpZB3NvbiuTbV1TZqvpWOc9rgPKeN1xsC0kjhpdaWjRKwZTz9C2ZIb5ZoiLDifKed1tzbi51uIHJEtc1mTG269XHtKnY9EMVO7V3k+lEtfb5uXXxQ75hxK1EwOhCVsIwa5u5q4SXuHBzhlyI9t08oKkvo5g4lxa+Mgk3NjlqeGSqwcn+yw33PhJA6RoAubC4c0jM96VrAfQsfQue8bvNNqjByG3twVm/JIgduuFiLHPXmtcQmFrLjnKVmObV9Pugm2hR2H18EJLn7z3EZNaQG7rhnvHnpkiccozuONsrXKSw4ZJIGlrSbgHIXJHYMzqunjl2jYUhtNHBKwvp95pbm6N3lEji4HkEA4XW4gMIINw5wLd35psRY7w5ZLenhJCMmZoHEYTKgaL5IV8Buiqd243tSPI0UWmhxLgToiq3EBbJUgV2acUj7gX4qcopFIPI0gl37KXEjugLShYGlaYnEXu6lJyH5VaOqbCH8xh+s9a9Ytdgm2oYfrfXPWLpWiDOMY7Sk1lYeHxio9a5LHsswFXfF4B01SSMjUT+tckeIUANt1R+6u1FKVCqCO9k8gmaGFvFaspWhpJyISGOp+UPag/zN+ksHx7ctkiPj7iBlqhaOMSOHUjaoBpA4ehSlsMw2nIFii21AD225j0pRUPsRY9yZUTRvNJ5g910sVk37S51hJs0C5yIbw7XKahju7jI7Q2+a3qvp3LZ9P0jyL2aPnkZF7uLAeAHH8WdwxhoAaA0DQBexdLBy1bAcSwt72Ho9xklsjug91zp22XPsXifu2mc8uBsQSbA9hyC6xGeaqfwg0V2dK1udwH/7Xea3gtGRpRs5pXUthwPYOr/wq3ilPm13AA3687hverayLfJ7MhySHF6XKx4Zp5aETKnVSyONyfcByAUckh3cijZaQ92fFASNIUWVBpHLZrQR1rYlSMWMERmwCNY2VkfTNa7dDtzeGWZGYvwyuo6ShLiMxbjzsnuIxkQOY3IboyHIZi/44o9QWOdn2kwhxdIQ6xbvhxaARazXu1+boMkVPa6FwapqHMiikLeiia7cAaWuG9uk6/OF+NuK2rY3B1+C4OZruGmR18O9HI3mxw77FJsEiD6eI8QCPBxCeCW6T4E2wfGPoPOXUdPahG+rD7FuLUm464XkE26EzxY3KVvgNrq0XayC2T3Ds1IIQ4JeyTgnFJHZqWf4jdsAYwk3B603+JmwsNEfTSNIATmFjdzgoucnsKdIrcNXY2Rs03k3QuIxAPuFBLJcI4YVJs698H770EJ65fXSLFH8HY/9Ph+t9fIvV1LQCg41VATVDTxnm9Y5IKutIt1JltKR8YqBx6eYj7RyRPfvNN9QuZQXayuNklRVF+mXNCMoA52RWkb80VG/dPIp6rQjlewyiJY+3ijppm38tLDUWdfmocRF81NxyaQyrbXaWlNMRmLI2ubqLFVKkc4vaOCsFdL5ICzVSSNFqmdZwweQOseJNiT3klOhFl4JJgzrxtP8AP8ApCfA+T3Bej6IoyJi2q4g+NzXfNcC09XWFtEcls5oPUgMcqmoBEXM+kHEHrPDxFiqtjLQTlwAHgupbb0dmNlYOO6824/RJ9HguYVkJz4qscolJUyt1jPJI55eKWVMKe1LEulhSyRosTmBexwpoYFr0SWhrDsPbYBO4GggjqSejCd0TCQTwsqehPYXSluVrXADesW+itK4uvZDzzWcLWCKik3ivKlspZAYbJdTjo6tzeEkYd3tNvenNVlmkWLODZIJL6P3D2OyR416CM67Cw4b180omgLRmnc7X7tr5JTOHHJVjONUBiY09zdWOCMdELIZlA46hO6Kh3Wi6jyzspFCelDgTcFNKWpOi2qbAZcFrSgWupudmSJpYATcrU0FwToo+lPuREc7iFkFbOj7Bx2oYhyMvrpFi32GH5lF2y+uesXangDOOY9ORW1IOnxif1rkPDSue6zRfiidp2/nVQ46fGJ/WuUWGYj0MwcdLWIUptq6HqlYA6B3S7pGilr6e+mqKxDEGOlLm6KSGm6S7wdEO0ts0Y2KWuOQKLNG85NzCj6QZjii6bGRGc0XkNI8oLNJDtVpWynuWrJxPNdvFFYhH0dkv7hEtnX9mD8jGecbP7ArF7h6FVtlpN6mhPONnnYrJGb2/lHoXdHRImiciiLhBMRL3G3IW86IyIqmhEkb43HJ48DwPauUYxhvRPdGdW5Ht5rrcRyyVb24wYvb0zB5TRZ4HFvB3cjFgkrOQ1kI3il8kCfVcGqXmO4VCIse3qWjqe9imMsK1dHYIUGwKJ26Vs/FC1jt3XQdWua8nbmhTQPeDu6ISusBQM2tJO8XEnVH4dNVS7wjc1rb/OdqMtAm2CbGh+7dxJI0Fha2pLjkB1pj8RYT0NMfkmkh9Rwc76TYb6/zLlnyJopSK/Bh5L7F7p5G5kuv0bDwy4lHbSUhNM9/FpY6/Ybe1WqgoY42brRYecniSeJQu0zAKOYDi32hcb8lykktGI5I96Np5tafEXSqKK0ljonGGsLqeE84o/7ApBRi91y/dcW0E2FMLBSPGVlNEw3sscLGyFu7HiyuTsJdZF01LYI+aBpN1DUwutkq9vkAvazNEPcAFA/yBnqgfj/NOlegWdi2I/QovrPWvWLTYR16GE/5nrXrF1xughtbgdM4vLqeF13Em8UZuSSSTcZlDu2cpDrS0/2MX3VixWRvR5/w1R2/RKf7GL7qnpsCpWizaaADqijHoCxYlkaJF/w7SX/Raf7GL7q1ds1RnWkpz9TF91eLEwDek2dpGm7aWnaeqGIehqnqcDpnfOp4T2xRn0hYsSv9Rloa0dFG1jQ2NjQAAAGtAAtkAAEU2Fv6o8AsWKwpt0Y5DwC23BbQeCxYgExrByHgti0WtbLksWLBEMuD051gi+zZ7lD+Q6b93h+yj9yxYnEMOB037vD9lH7lqcCpf3aD7KP3L1YsAiOz9J+6wfYx/dUsGBUwOVNAOyKMexYsWCjeXCKfoy3oIt05FvRssRcmxFlKzCIAABBEABkBGwAdgsvVi55bGNvyZD+xj/oZ7lDLhEBNjBEe2Nh9ixYpRS7GJIsJgDQBDEAAAAI2AAW0AsthhcP7GP8AoZ7lixK0rCbDDYf2Uf8AQ33LU4XB+xi/oZ7lixOkjGowmD9jF9mz3Lc4ZD+xj/oZ7l4sWaRgWXBKY608J+qj9ygds9SfusH2Mf3VixOkBj7DaSNkbWsYxrRezWtDQLkk2AFtSsWLFVGP/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9032"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0" name="Content Placeholder 2"/>
          <p:cNvSpPr>
            <a:spLocks noGrp="1"/>
          </p:cNvSpPr>
          <p:nvPr>
            <p:ph idx="1"/>
          </p:nvPr>
        </p:nvSpPr>
        <p:spPr>
          <a:xfrm>
            <a:off x="153077" y="1600200"/>
            <a:ext cx="8915400" cy="5029200"/>
          </a:xfrm>
        </p:spPr>
        <p:txBody>
          <a:bodyPr>
            <a:normAutofit/>
          </a:bodyPr>
          <a:lstStyle/>
          <a:p>
            <a:pPr lvl="1"/>
            <a:endParaRPr lang="en-US" sz="2400" dirty="0" smtClean="0"/>
          </a:p>
          <a:p>
            <a:pPr lvl="1"/>
            <a:endParaRPr lang="en-US" sz="2400" dirty="0" smtClean="0"/>
          </a:p>
          <a:p>
            <a:endParaRPr lang="en-US" sz="2400" b="1" dirty="0" smtClean="0"/>
          </a:p>
          <a:p>
            <a:endParaRPr lang="en-US" sz="2400" b="1" dirty="0" smtClean="0"/>
          </a:p>
          <a:p>
            <a:endParaRPr lang="en-US" sz="2400" b="1" dirty="0" smtClean="0"/>
          </a:p>
          <a:p>
            <a:endParaRPr lang="en-US" sz="2600" dirty="0" smtClean="0"/>
          </a:p>
          <a:p>
            <a:endParaRPr lang="en-US" sz="2600" dirty="0" smtClean="0"/>
          </a:p>
          <a:p>
            <a:endParaRPr lang="en-US" sz="2600" dirty="0" smtClean="0"/>
          </a:p>
          <a:p>
            <a:endParaRPr lang="en-US" sz="2600" dirty="0" smtClean="0"/>
          </a:p>
          <a:p>
            <a:endParaRPr lang="en-US" sz="2600" dirty="0" smtClean="0"/>
          </a:p>
          <a:p>
            <a:endParaRPr lang="en-US" sz="2600" dirty="0" smtClean="0"/>
          </a:p>
          <a:p>
            <a:pPr lvl="1"/>
            <a:endParaRPr lang="en-US" sz="2400" dirty="0" smtClean="0"/>
          </a:p>
          <a:p>
            <a:pPr marL="365760" lvl="1" indent="-256032">
              <a:buClr>
                <a:schemeClr val="accent3"/>
              </a:buClr>
              <a:buFont typeface="Georgia"/>
              <a:buChar char="•"/>
            </a:pPr>
            <a:endParaRPr lang="en-US" dirty="0" smtClean="0">
              <a:solidFill>
                <a:schemeClr val="tx1"/>
              </a:solidFill>
            </a:endParaRPr>
          </a:p>
        </p:txBody>
      </p:sp>
      <p:sp>
        <p:nvSpPr>
          <p:cNvPr id="16" name="Title 1"/>
          <p:cNvSpPr>
            <a:spLocks noGrp="1"/>
          </p:cNvSpPr>
          <p:nvPr>
            <p:ph type="title"/>
          </p:nvPr>
        </p:nvSpPr>
        <p:spPr>
          <a:xfrm>
            <a:off x="191177" y="685800"/>
            <a:ext cx="8839200" cy="1066800"/>
          </a:xfrm>
        </p:spPr>
        <p:txBody>
          <a:bodyPr>
            <a:noAutofit/>
          </a:bodyPr>
          <a:lstStyle/>
          <a:p>
            <a:r>
              <a:rPr lang="en-US" sz="3200" dirty="0" smtClean="0"/>
              <a:t>Demo of Calibration of Freeway Saturation Flow Rate</a:t>
            </a:r>
            <a:endParaRPr lang="en-US" sz="3600" b="1" dirty="0"/>
          </a:p>
        </p:txBody>
      </p:sp>
    </p:spTree>
    <p:extLst>
      <p:ext uri="{BB962C8B-B14F-4D97-AF65-F5344CB8AC3E}">
        <p14:creationId xmlns:p14="http://schemas.microsoft.com/office/powerpoint/2010/main" val="42586782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838200"/>
            <a:ext cx="8839200" cy="1066800"/>
          </a:xfrm>
        </p:spPr>
        <p:txBody>
          <a:bodyPr>
            <a:normAutofit fontScale="90000"/>
          </a:bodyPr>
          <a:lstStyle/>
          <a:p>
            <a:r>
              <a:rPr lang="en-US" sz="3600" dirty="0" smtClean="0"/>
              <a:t>What MOEs are of Concern?</a:t>
            </a:r>
            <a:r>
              <a:rPr lang="en-US" dirty="0" smtClean="0"/>
              <a:t/>
            </a:r>
            <a:br>
              <a:rPr lang="en-US" dirty="0" smtClean="0"/>
            </a:br>
            <a:endParaRPr lang="en-US" b="1" dirty="0"/>
          </a:p>
        </p:txBody>
      </p:sp>
      <p:sp>
        <p:nvSpPr>
          <p:cNvPr id="33828" name="Rectangle 3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68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8860" name="Rectangle 1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192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601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602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602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7045"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26980" name="AutoShape 4" descr="data:image/jpeg;base64,/9j/4AAQSkZJRgABAQAAAQABAAD/2wCEAAkGBxQTEhUUExQWFRQVFhQVFhQXFxQVFRUUFxQWFhQVFBQYHCggGBolHBQUITEhJSkrLi4uFx8zODMsNygtLisBCgoKDg0OGxAQGywkICQsLCwsLCwsLCwsLCwsLCwsLCwsLCwsLCwsLCwsNiwsLCwsLCwsNywsLCw3LDIrNzcrN//AABEIAMIBAwMBIgACEQEDEQH/xAAcAAACAgMBAQAAAAAAAAAAAAAEBQMGAAIHAQj/xABMEAABAwIDBAUGCQoEBQUAAAABAAIDBBEFITEGEkFRE2FxgZEiobGzwdEHFCMyQoOT0vAVJDRSU1RicpKyM3OiwhaClKPxJURjdOH/xAAaAQADAQEBAQAAAAAAAAAAAAABAgMABAUG/8QAKREAAgICAgIBAwMFAAAAAAAAAAECESExAxIEQVEFEyIyQmEUFWJxkf/aAAwDAQACEQMRAD8AeVOydZJPK51fNGx0sjmtjkmJDC9xa0eUALCwsE5w3ZZsdi+prJSOMlTPb+lrgPFPZPnO/md6SsDknUADXzOYCGucA1v6zuJ7UjbUzbw+VeNNXv8AemuMuydyyslrDcgakE5nTmdUk9jx0Fw1cmfyj9f1ne9GQ1Dzby3f1O96WwNyR8Rtw01PsVYaEkGtqXAfOce8qfDpnF0ly45DUnzIFpujMN1dbktIyDIt42zOnMqVoOpJ8SvIFNu5JgEG+b/S10RhcbjrQJ7cwjS7IHvQGJQvHL0LV6xiMO61E4nPMqQNzUT1jA0sjuZ8SltTM8aOd/UUxmQNQ3JEQoW3+IzMiBZNK3ygLtke3mOBVMo8XqbEmrqD2zy/eVu+EllqUnkWns8oD2rmuH00rxvDRJONhHztpakC3xmft6WT07yDqdoau2VVUfbS/eULqWw8pevob6JXB7Mew7SVdjepqPtpfvIeTaatdkKmoy4iaUf7kBVAh1kdTbrW9qWw0QnH6397qf8AqJvvLIdpasHOrqT9fN95QSEXKClyKIUx3UY/Vu+bV1I+vmH+5BjaGtB/TKr/AKif7yEEvJQb+eaMQyLa3a6qdFY1E9+YlkB8boWHaOrBH51UHtmlP+5LoW3C33ReyXQrdlmj2jqHf+5n+1k+8isPxupLgDUTkE8ZZPekNCwXAKssbGsF+IUJOhmjquykrzSxlznOJ37lziSflHWuT1LFHsbUb1HEee/5pHheKy0YOqHeU7+Y+lQPm08VBV1IEjhf6TvSUHNVXNu5dAhvib7gDmfG3BLujd861rC3sReKPN2NB43tzOgW3RENsdTawy55kqMtlFo0pWfjkjWNJ0/HWoGN5aI2kCohGYRbye8o3DNXdQzQsnzkXhrflHciFmb2FQFSud+AooB+PapYnG7hbsTGIrW7yEU4gi/nUDhwtmeKljzb1IMJPFovXLyN1165Yxq0ISd9yUYgZNSsYgI1QlS6yYyCwSyp0KyFZRvhGj3qSW3K/gQfYue4PUuEQs0ZZDrXStrm3gmHNh9C55g4JAaLW4IuSjsFNgLZd9xvlbgihOA02TTEcI3WXAztmqrHLbI3SSlatGonpYRI83UdbSGN2RyTHDKIucCMiEZjMIDbki6i5DxZUZW5qCUoydyDkanQDGFSmNaRR3CMpo+C1hGtHCCy/UlkrfK709iHyfcl9LFd9u1JYWrPaZ9nBWKGXeKq1RJuyjknW67JzVOaBI7HsOLUUX1nrXrxQfB9ITQQk63l9dIsVUsAK/jGJkTyjlJIPBxUeHYjvysbfVw95Va2hqCamoF9J5vWOROw7S6sZfPdD3f6be1XvApfq8/KNHG3psppbi/C9gBxsNcvBDk3lJPD2Kad5JBOWvsUvZX0TQBGQlCU/NFRnI9hVRD0Z5o7DW+UexAxFMMOy11WYEFxdS9Nhcn8ZLWEreZt8r261gmkhyuDlop4BdqgDLNIC3hf5NusrBCIxbJbKOIZLZzbrGPHnIoQNRblA4WWMC1hyHals6PnN0DM5YBWtpWXheObHDzLm+yUDjnrZdPxUXa4dRVKw8NgsNFy+ZJqFIaGyPaKt3G2KptBEZZMgr1itG2pFh/4UOGbP9BcnNcnFzdYNexpZZCaTom3alOLU8rxctsFc6YMJz0Uu1TAYfIA0QhzMziqZx2pbY2UJCOr2XJvqtYIQdV6F4JWR04RtNHmvOiFlNCbJWxkGudYWCLw+huS7kELuJvhz7ROPaleikMsq9ay8p6k2o6ggAeKUtdvSOPWm+HUhcCtLWSL2dg2CP5jD9b66RerzYKMihhB1Bl9dIsVFVDZOVbRfpdR/nzescn3wbsvPI/9WK3e5w+6q/tBJarqf/sTescnWwuItjdLvWBeGAdYu4H0puwGi5xA3cefPr4qZzrkdTR6SoBI1tt4XBGQHGw4+KmYPKORGQGfZcpbyP6CokYPmoZiJvkrCGRhF4cbu7/YUGHImkOd9M7osCD2KOqrGRNdI82awFzjyAFysc4km2ioPwsYmY4mwA2Mp3nf5bdB3n+1YKKDtftpPVykh7o4gTuRtJblwLrauTfYP4RJIHiGqeXwusA9xLnRHgd45lnPkqBUHPJQMzKDYbPq1k5IuDcHMEaEdS96Qrm3wWbSFzPikrruZ/guJ+c3Ux35jUdVxwXRQSsA1rcRMbd61xex6kvO0IP0R4oyuj3o3t5tPjwVHEg5L0fD4OPli7WUeb5vkcnFJdXhloOMNPDzod9cDw84SDfHWs3wuv8AoOP4OP8AuHKMqobwNuKp+IbNzuddpZbtN/Qn++Oa9EnWpT+mcU92MvqXIgSgwURNBc5xdx3ACB4m57k9GBF7A9jw8EZZbpPV2pcJf4k72Ynzczn5Q7dHexcXkfSeLjg5ROvxvPlyT6yKrVRhgOWfLkUoqqmVzd0NvfjdWbbql3ZGvbo8Z/zD3hJhUBrRkvnOSPSVM9PsVOLZ9wcXSWz4LafBmjMDJMsRrHuNrAAomNo3LHWyp3fyKip19OAclGyNM5qAtdfVatiA1yV1LAUyBgNtE3povkD3qHDmbzrW42T2alDYyAjJluJZKNTUhuSEzoagtNrKfDoxvEdZRtTTg2CSU85I9Tp2w7r0UR/zPWvXik2JZaiiH+Z616xdEaoJyHHIi6rqSOFRP61yVuk3dFYcRiJqqkNz+XnP/dck0dLeQjhdSfJko4rBbKbauMOYZL/4bW2zsHAAE5DqurB/xrS7o3iHEcg66oFTRZ8LJYIBvEW04hNHkWwuDOnN28p75M77FRy/CHENIi7PgAMu9c4qImtbk437UL0xHWqLlJUdJf8ACKPowHtJaPYU8wHaUSt3jZtybN3gSfMOvwXGm1Q4hWf4P3NlqQNd1peByIsB5ynjOwNHbYn3v3LiHwnYh0tdML3Ee7GOrdAv/qLl2qkOZ7l837QTF9VUOP0ppT4yOVQehVO7NS0Md0PKmtBFkggNjPD7tc1zSQ4EEEagjQrs2CYwZomuPztHD+Ia+Oq5Jh8VyFdMBn3CRwcL94//ABM1gVMvAqlz84nna3F3LrtbzKyNrMwudfGr3PWfSvT+lRUpSTPL+rScYxaLB+Ux+ry7tL+3xWsuIZggZcrFIhUrPjK9l8EWeKvIkvS/4OfyhYZ314DO2fUerwXn5TH8WY0I0P8ASlIqV6KlI/H/AMmOvK+Yoa/lEcOvXXha+XarLsnVxOde5Ds2gZWJtnfqVH+Mpns9VfLs7T6FHn8d/alcnov4/lJ8sailkvuO4eKhrWBwB3iQSL8DwVdn2Kl+jIw9R3h7E8bWAOZfn/tKYtrm818pPhhN2z6coE+BWBBFnNOY60A3dBtxVi2ort2bLRzAe+5HsCoVRiO7KSdF58uL83EZywOMVp7C6rNeeIRWJY+HNsEqjqN4WVYxaEWyw7OSjcN9fSi/jBc4g6FC4BBdpyUr4yXZKh0qXWmKnHo5OoprC7fK0qqIOF+KXMdJGbgXHFTf5E5xzaOybHn80i+s9a9YhdhJS6hhPPpfXPXq6ksCHODWCKtqi/Qzz+tcgquW7y9uhRG18V6ibd/bSk/1lQx2EOeq4pNbL+sAoq3ONluywNjqVJQUtwUG1ji834I7GXwL8RhcXZaIORrhkU7AO9mFBU0pJVoyrZztZFkGeSs/wWutXOH/AMT/AO5irlPTEPIVy+D+h3KxruJjePQfYqxaTA1g7HQDVfP20+HFkj3cC9/jvFfQtLlc/jVc/wBq8CEhmZbMucWnkSd5vpXQBHGN27h2p7SR8hZLjTlsm6RYgkEciNVYMPp7p0hGxlhEHFOx5ILuQuocOp8tEZj0fQ0crzbeDfC+WXXe3nRejRQKMTHNUOlq7sab5kA+KimxnyXZ/RPoSOGssAOQsunwuX7cmzl8zh+7FIs3xtbCqVbFcthXL015qPNfgssnxpe/GlWxXda3Fd1p/wCsiK/BZYhVdaabP1PyzTyDj5iqWK7rTbAa6xc6+jfSQPek5vLT45f6G4fDa5Iv+S+Y1jQjY11/pDz5e1BR7WN/WVN2nxHpIw0HiPx5iq41p5r54986jUV/T3eDoQ3zAn+5KJqME3KM2fpd2lYDqbuPa439FltVURAvzXnTmnNjUVisw/U3UdLDui6PxCJ4Nr3BWszPIsrXgT2XDZiLeYOxGzUu67RJtl8S3Ggdyf1k9xeykdTX45EssJL8lo+zTZya0MG+N46hVPaeoeHWGXWjFAX4qzsOx278Titp8p6x69QnweNP5Pg7JPWvWLqWiVnNcTlJq6oH9tMB9o5J6iYtIBTjaKoa2qnbx6aXt/xHJXUtBGeq4v3D5oKp5tzPmhYp/lCeaEkJvmcgpKMgo9ayPWbQxrG2bvBAwvOpRM9RfyTwRVFQb4vyS6WSb2CUUFt5xCe7GkmqaTyeLf8AKVHBGACHKbApQK2EDQ74P2bim4pXJGlXWjrFDx7kNjNLd4dzFu8aeI9Cnpj7FNUN3gWnjx5HgQvSZJHJ9tNmyJmTMGTyGuHJ/A9/pCY4ZgQaBv5nkr/FTNcCJBpqOsWNx3ZjtQtbHAB5BN1kzV7E8FO1oyACq/wmVO7SBnGR7R3N8o+geKt5C5r8Is5lnbGNIm2/53ZnzbqL0A59UMy11UHQj9ZM5qS+XJQGkI4Jop0LJoD6H+ILzoTzHiiOiHUvDGPxdPbFB+jKzcKm3VnRrWzUiGxTCC7Yb8XvA7mN97x4IUsRV7sYOQJ73G/ot4JZSwMlkgmJc23PmAerjommGw7jBv2JyPAixAIt3FI31Dt9waL2AHhmfPdMjW3jjZbymAh3ed5vmNlGeUUTotmH4oGixOSh2jx02AYcxxVZFQp2kOXJ9lKVgsn/ACs5+osU1gpy5tzySY0lnBPHzlseSM/4MQYfUFkgHC66Zh8LZI765LmGGwlzrnmui4A+zbcEkqOnjleGGMhEYtwVX2xgbYEaqx4m7LIqq49Ccrm9kbo03eDpGwX6BD2SetesUWwD70EPbL66RYuhaInKMep3vrqh1vJE8wv9Y5a4pHuNHNMsZr9yoqWWz+MTEdnSOKR4rWb9+rRcrTcyjSSwyEN3m3U1H2ISllsw80ThVQHkjlknaCqZNDCXuNk7w+MsFiclPQUzGsvxWVNM7c3goS3kVqwGtlu6wUezdQRX04/icD3scFIIMrr3AKQiridyeL+hU4muyFlFuJ2WkPoHsRr25oCnPLkPYj3OXosmjSaL6Q5WcOberrGfcSq7O3deRrkCMsuOd+PBW2J+SqO1mIR05G9m5192MakcSOQ7VksmbAcXxBsETpH8NB+s46ALklZily57hcklxN9SSrFtRWuqDm4Na3Rlic+ZPEqi19t4tJyHDmSMjfvTV8i38Az8Qfc5658Fn5Qfxse5CPa78WWzYSeICp2QnVm5qzwACHmlJ1K8mYRxv2BbU1PvEC+vUUrkFRNTG/gCimTi2eR5Ky0dBUBnk07nNcMrtLgcrAtLc+4qt4lSmKQscxwec90gtOfURdJY9Hm+HENbfPXs4oyTIXtovcMoyxu87Jztb8ByUWISkn+Hh19anKVsKVCsneldnu3vy48EYyPNx18hhv5vch5mg7uX0hc8+pN8MbvtmbbPo7tt/DwWbwYEYpqeTdN1Cw5LR90phm6uvorRh9M18Yvx1VCgfZ1yrNhmLfNaDxzUuSFmLXFhwY24RtJU7jFHA+7RdSTNFlz9S3FdkEdW57tVHiTC4ElQdNu3UlRU3YmejU4vJffg/b+YQ9s3r5F4pdhG/mMPbL656xdC0Ts5NtJEXVdQ4cJ5h/3XJViEYTXHZwyoqufxifL61yRuqL5lSp3Y+yCM2TPAYhdxQDfKAATXC4CwE8CjN4GirYXTVJubnIHRWKPEm9HYqt0dNvOtw1TGqpCBlouadNi6JiQ7TRE4L5Ezb53cAPFA4e3mmlM3y2Hk9v8AcEvF+oo8xs6TA/TnYIyTgllM4akgADO+gF1I/Ew4jcGVvnOyB/lHFevRyohx/GhTtAHlSOvuN9pHJUTEKOpqDvOAaTrJK4Ny6gc7dg4K21AObnvazeyO78825nWyGY2PMiN0nMuybx18SqwWCc2VePZiM5Ple88WxMJudPnO9y53tNRiOskj3SAMwHW3h5Fxc88l13ENqGRggzwxfwxjpZB3NvbiuTbV1TZqvpWOc9rgPKeN1xsC0kjhpdaWjRKwZTz9C2ZIb5ZoiLDifKed1tzbi51uIHJEtc1mTG269XHtKnY9EMVO7V3k+lEtfb5uXXxQ75hxK1EwOhCVsIwa5u5q4SXuHBzhlyI9t08oKkvo5g4lxa+Mgk3NjlqeGSqwcn+yw33PhJA6RoAubC4c0jM96VrAfQsfQue8bvNNqjByG3twVm/JIgduuFiLHPXmtcQmFrLjnKVmObV9Pugm2hR2H18EJLn7z3EZNaQG7rhnvHnpkiccozuONsrXKSw4ZJIGlrSbgHIXJHYMzqunjl2jYUhtNHBKwvp95pbm6N3lEji4HkEA4XW4gMIINw5wLd35psRY7w5ZLenhJCMmZoHEYTKgaL5IV8Buiqd243tSPI0UWmhxLgToiq3EBbJUgV2acUj7gX4qcopFIPI0gl37KXEjugLShYGlaYnEXu6lJyH5VaOqbCH8xh+s9a9Ytdgm2oYfrfXPWLpWiDOMY7Sk1lYeHxio9a5LHsswFXfF4B01SSMjUT+tckeIUANt1R+6u1FKVCqCO9k8gmaGFvFaspWhpJyISGOp+UPag/zN+ksHx7ctkiPj7iBlqhaOMSOHUjaoBpA4ehSlsMw2nIFii21AD225j0pRUPsRY9yZUTRvNJ5g910sVk37S51hJs0C5yIbw7XKahju7jI7Q2+a3qvp3LZ9P0jyL2aPnkZF7uLAeAHH8WdwxhoAaA0DQBexdLBy1bAcSwt72Ho9xklsjug91zp22XPsXifu2mc8uBsQSbA9hyC6xGeaqfwg0V2dK1udwH/7Xea3gtGRpRs5pXUthwPYOr/wq3ilPm13AA3687hverayLfJ7MhySHF6XKx4Zp5aETKnVSyONyfcByAUckh3cijZaQ92fFASNIUWVBpHLZrQR1rYlSMWMERmwCNY2VkfTNa7dDtzeGWZGYvwyuo6ShLiMxbjzsnuIxkQOY3IboyHIZi/44o9QWOdn2kwhxdIQ6xbvhxaARazXu1+boMkVPa6FwapqHMiikLeiia7cAaWuG9uk6/OF+NuK2rY3B1+C4OZruGmR18O9HI3mxw77FJsEiD6eI8QCPBxCeCW6T4E2wfGPoPOXUdPahG+rD7FuLUm464XkE26EzxY3KVvgNrq0XayC2T3Ds1IIQ4JeyTgnFJHZqWf4jdsAYwk3B603+JmwsNEfTSNIATmFjdzgoucnsKdIrcNXY2Rs03k3QuIxAPuFBLJcI4YVJs698H770EJ65fXSLFH8HY/9Ph+t9fIvV1LQCg41VATVDTxnm9Y5IKutIt1JltKR8YqBx6eYj7RyRPfvNN9QuZQXayuNklRVF+mXNCMoA52RWkb80VG/dPIp6rQjlewyiJY+3ijppm38tLDUWdfmocRF81NxyaQyrbXaWlNMRmLI2ubqLFVKkc4vaOCsFdL5ICzVSSNFqmdZwweQOseJNiT3klOhFl4JJgzrxtP8AP8ApCfA+T3Bej6IoyJi2q4g+NzXfNcC09XWFtEcls5oPUgMcqmoBEXM+kHEHrPDxFiqtjLQTlwAHgupbb0dmNlYOO6824/RJ9HguYVkJz4qscolJUyt1jPJI55eKWVMKe1LEulhSyRosTmBexwpoYFr0SWhrDsPbYBO4GggjqSejCd0TCQTwsqehPYXSluVrXADesW+itK4uvZDzzWcLWCKik3ivKlspZAYbJdTjo6tzeEkYd3tNvenNVlmkWLODZIJL6P3D2OyR416CM67Cw4b180omgLRmnc7X7tr5JTOHHJVjONUBiY09zdWOCMdELIZlA46hO6Kh3Wi6jyzspFCelDgTcFNKWpOi2qbAZcFrSgWupudmSJpYATcrU0FwToo+lPuREc7iFkFbOj7Bx2oYhyMvrpFi32GH5lF2y+uesXangDOOY9ORW1IOnxif1rkPDSue6zRfiidp2/nVQ46fGJ/WuUWGYj0MwcdLWIUptq6HqlYA6B3S7pGilr6e+mqKxDEGOlLm6KSGm6S7wdEO0ts0Y2KWuOQKLNG85NzCj6QZjii6bGRGc0XkNI8oLNJDtVpWynuWrJxPNdvFFYhH0dkv7hEtnX9mD8jGecbP7ArF7h6FVtlpN6mhPONnnYrJGb2/lHoXdHRImiciiLhBMRL3G3IW86IyIqmhEkb43HJ48DwPauUYxhvRPdGdW5Ht5rrcRyyVb24wYvb0zB5TRZ4HFvB3cjFgkrOQ1kI3il8kCfVcGqXmO4VCIse3qWjqe9imMsK1dHYIUGwKJ26Vs/FC1jt3XQdWua8nbmhTQPeDu6ISusBQM2tJO8XEnVH4dNVS7wjc1rb/OdqMtAm2CbGh+7dxJI0Fha2pLjkB1pj8RYT0NMfkmkh9Rwc76TYb6/zLlnyJopSK/Bh5L7F7p5G5kuv0bDwy4lHbSUhNM9/FpY6/Ybe1WqgoY42brRYecniSeJQu0zAKOYDi32hcb8lykktGI5I96Np5tafEXSqKK0ljonGGsLqeE84o/7ApBRi91y/dcW0E2FMLBSPGVlNEw3sscLGyFu7HiyuTsJdZF01LYI+aBpN1DUwutkq9vkAvazNEPcAFA/yBnqgfj/NOlegWdi2I/QovrPWvWLTYR16GE/5nrXrF1xughtbgdM4vLqeF13Em8UZuSSSTcZlDu2cpDrS0/2MX3VixWRvR5/w1R2/RKf7GL7qnpsCpWizaaADqijHoCxYlkaJF/w7SX/Raf7GL7q1ds1RnWkpz9TF91eLEwDek2dpGm7aWnaeqGIehqnqcDpnfOp4T2xRn0hYsSv9Rloa0dFG1jQ2NjQAAAGtAAtkAAEU2Fv6o8AsWKwpt0Y5DwC23BbQeCxYgExrByHgti0WtbLksWLBEMuD051gi+zZ7lD+Q6b93h+yj9yxYnEMOB037vD9lH7lqcCpf3aD7KP3L1YsAiOz9J+6wfYx/dUsGBUwOVNAOyKMexYsWCjeXCKfoy3oIt05FvRssRcmxFlKzCIAABBEABkBGwAdgsvVi55bGNvyZD+xj/oZ7lDLhEBNjBEe2Nh9ixYpRS7GJIsJgDQBDEAAAAI2AAW0AsthhcP7GP8AoZ7lixK0rCbDDYf2Uf8AQ33LU4XB+xi/oZ7lixOkjGowmD9jF9mz3Lc4ZD+xj/oZ7l4sWaRgWXBKY608J+qj9ygds9SfusH2Mf3VixOkBj7DaSNkbWsYxrRezWtDQLkk2AFtSsWLFVGP/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6982" name="AutoShape 6" descr="data:image/jpeg;base64,/9j/4AAQSkZJRgABAQAAAQABAAD/2wCEAAkGBxQTEhUUExQWFRQVFhQVFhQXFxQVFRUUFxQWFhQVFBQYHCggGBolHBQUITEhJSkrLi4uFx8zODMsNygtLisBCgoKDg0OGxAQGywkICQsLCwsLCwsLCwsLCwsLCwsLCwsLCwsLCwsLCwsNiwsLCwsLCwsNywsLCw3LDIrNzcrN//AABEIAMIBAwMBIgACEQEDEQH/xAAcAAACAgMBAQAAAAAAAAAAAAAEBQMGAAIHAQj/xABMEAABAwIDBAUGCQoEBQUAAAABAAIDBBEFITEGEkFRE2FxgZEiobGzwdEHFCMyQoOT0vAVJDRSU1RicpKyM3OiwhaClKPxJURjdOH/xAAaAQADAQEBAQAAAAAAAAAAAAABAgMABAUG/8QAKREAAgICAgIBAwMFAAAAAAAAAAECESExAxIEQVEFEyIyQmEUFWJxkf/aAAwDAQACEQMRAD8AeVOydZJPK51fNGx0sjmtjkmJDC9xa0eUALCwsE5w3ZZsdi+prJSOMlTPb+lrgPFPZPnO/md6SsDknUADXzOYCGucA1v6zuJ7UjbUzbw+VeNNXv8AemuMuydyyslrDcgakE5nTmdUk9jx0Fw1cmfyj9f1ne9GQ1Dzby3f1O96WwNyR8Rtw01PsVYaEkGtqXAfOce8qfDpnF0ly45DUnzIFpujMN1dbktIyDIt42zOnMqVoOpJ8SvIFNu5JgEG+b/S10RhcbjrQJ7cwjS7IHvQGJQvHL0LV6xiMO61E4nPMqQNzUT1jA0sjuZ8SltTM8aOd/UUxmQNQ3JEQoW3+IzMiBZNK3ygLtke3mOBVMo8XqbEmrqD2zy/eVu+EllqUnkWns8oD2rmuH00rxvDRJONhHztpakC3xmft6WT07yDqdoau2VVUfbS/eULqWw8pevob6JXB7Mew7SVdjepqPtpfvIeTaatdkKmoy4iaUf7kBVAh1kdTbrW9qWw0QnH6397qf8AqJvvLIdpasHOrqT9fN95QSEXKClyKIUx3UY/Vu+bV1I+vmH+5BjaGtB/TKr/AKif7yEEvJQb+eaMQyLa3a6qdFY1E9+YlkB8boWHaOrBH51UHtmlP+5LoW3C33ReyXQrdlmj2jqHf+5n+1k+8isPxupLgDUTkE8ZZPekNCwXAKssbGsF+IUJOhmjquykrzSxlznOJ37lziSflHWuT1LFHsbUb1HEee/5pHheKy0YOqHeU7+Y+lQPm08VBV1IEjhf6TvSUHNVXNu5dAhvib7gDmfG3BLujd861rC3sReKPN2NB43tzOgW3RENsdTawy55kqMtlFo0pWfjkjWNJ0/HWoGN5aI2kCohGYRbye8o3DNXdQzQsnzkXhrflHciFmb2FQFSud+AooB+PapYnG7hbsTGIrW7yEU4gi/nUDhwtmeKljzb1IMJPFovXLyN1165Yxq0ISd9yUYgZNSsYgI1QlS6yYyCwSyp0KyFZRvhGj3qSW3K/gQfYue4PUuEQs0ZZDrXStrm3gmHNh9C55g4JAaLW4IuSjsFNgLZd9xvlbgihOA02TTEcI3WXAztmqrHLbI3SSlatGonpYRI83UdbSGN2RyTHDKIucCMiEZjMIDbki6i5DxZUZW5qCUoydyDkanQDGFSmNaRR3CMpo+C1hGtHCCy/UlkrfK709iHyfcl9LFd9u1JYWrPaZ9nBWKGXeKq1RJuyjknW67JzVOaBI7HsOLUUX1nrXrxQfB9ITQQk63l9dIsVUsAK/jGJkTyjlJIPBxUeHYjvysbfVw95Va2hqCamoF9J5vWOROw7S6sZfPdD3f6be1XvApfq8/KNHG3psppbi/C9gBxsNcvBDk3lJPD2Kad5JBOWvsUvZX0TQBGQlCU/NFRnI9hVRD0Z5o7DW+UexAxFMMOy11WYEFxdS9Nhcn8ZLWEreZt8r261gmkhyuDlop4BdqgDLNIC3hf5NusrBCIxbJbKOIZLZzbrGPHnIoQNRblA4WWMC1hyHals6PnN0DM5YBWtpWXheObHDzLm+yUDjnrZdPxUXa4dRVKw8NgsNFy+ZJqFIaGyPaKt3G2KptBEZZMgr1itG2pFh/4UOGbP9BcnNcnFzdYNexpZZCaTom3alOLU8rxctsFc6YMJz0Uu1TAYfIA0QhzMziqZx2pbY2UJCOr2XJvqtYIQdV6F4JWR04RtNHmvOiFlNCbJWxkGudYWCLw+huS7kELuJvhz7ROPaleikMsq9ay8p6k2o6ggAeKUtdvSOPWm+HUhcCtLWSL2dg2CP5jD9b66RerzYKMihhB1Bl9dIsVFVDZOVbRfpdR/nzescn3wbsvPI/9WK3e5w+6q/tBJarqf/sTescnWwuItjdLvWBeGAdYu4H0puwGi5xA3cefPr4qZzrkdTR6SoBI1tt4XBGQHGw4+KmYPKORGQGfZcpbyP6CokYPmoZiJvkrCGRhF4cbu7/YUGHImkOd9M7osCD2KOqrGRNdI82awFzjyAFysc4km2ioPwsYmY4mwA2Mp3nf5bdB3n+1YKKDtftpPVykh7o4gTuRtJblwLrauTfYP4RJIHiGqeXwusA9xLnRHgd45lnPkqBUHPJQMzKDYbPq1k5IuDcHMEaEdS96Qrm3wWbSFzPikrruZ/guJ+c3Ux35jUdVxwXRQSsA1rcRMbd61xex6kvO0IP0R4oyuj3o3t5tPjwVHEg5L0fD4OPli7WUeb5vkcnFJdXhloOMNPDzod9cDw84SDfHWs3wuv8AoOP4OP8AuHKMqobwNuKp+IbNzuddpZbtN/Qn++Oa9EnWpT+mcU92MvqXIgSgwURNBc5xdx3ACB4m57k9GBF7A9jw8EZZbpPV2pcJf4k72Ynzczn5Q7dHexcXkfSeLjg5ROvxvPlyT6yKrVRhgOWfLkUoqqmVzd0NvfjdWbbql3ZGvbo8Z/zD3hJhUBrRkvnOSPSVM9PsVOLZ9wcXSWz4LafBmjMDJMsRrHuNrAAomNo3LHWyp3fyKip19OAclGyNM5qAtdfVatiA1yV1LAUyBgNtE3povkD3qHDmbzrW42T2alDYyAjJluJZKNTUhuSEzoagtNrKfDoxvEdZRtTTg2CSU85I9Tp2w7r0UR/zPWvXik2JZaiiH+Z616xdEaoJyHHIi6rqSOFRP61yVuk3dFYcRiJqqkNz+XnP/dck0dLeQjhdSfJko4rBbKbauMOYZL/4bW2zsHAAE5DqurB/xrS7o3iHEcg66oFTRZ8LJYIBvEW04hNHkWwuDOnN28p75M77FRy/CHENIi7PgAMu9c4qImtbk437UL0xHWqLlJUdJf8ACKPowHtJaPYU8wHaUSt3jZtybN3gSfMOvwXGm1Q4hWf4P3NlqQNd1peByIsB5ynjOwNHbYn3v3LiHwnYh0tdML3Ee7GOrdAv/qLl2qkOZ7l837QTF9VUOP0ppT4yOVQehVO7NS0Md0PKmtBFkggNjPD7tc1zSQ4EEEagjQrs2CYwZomuPztHD+Ia+Oq5Jh8VyFdMBn3CRwcL94//ABM1gVMvAqlz84nna3F3LrtbzKyNrMwudfGr3PWfSvT+lRUpSTPL+rScYxaLB+Ux+ry7tL+3xWsuIZggZcrFIhUrPjK9l8EWeKvIkvS/4OfyhYZ314DO2fUerwXn5TH8WY0I0P8ASlIqV6KlI/H/AMmOvK+Yoa/lEcOvXXha+XarLsnVxOde5Ds2gZWJtnfqVH+Mpns9VfLs7T6FHn8d/alcnov4/lJ8sailkvuO4eKhrWBwB3iQSL8DwVdn2Kl+jIw9R3h7E8bWAOZfn/tKYtrm818pPhhN2z6coE+BWBBFnNOY60A3dBtxVi2ort2bLRzAe+5HsCoVRiO7KSdF58uL83EZywOMVp7C6rNeeIRWJY+HNsEqjqN4WVYxaEWyw7OSjcN9fSi/jBc4g6FC4BBdpyUr4yXZKh0qXWmKnHo5OoprC7fK0qqIOF+KXMdJGbgXHFTf5E5xzaOybHn80i+s9a9YhdhJS6hhPPpfXPXq6ksCHODWCKtqi/Qzz+tcgquW7y9uhRG18V6ibd/bSk/1lQx2EOeq4pNbL+sAoq3ONluywNjqVJQUtwUG1ji834I7GXwL8RhcXZaIORrhkU7AO9mFBU0pJVoyrZztZFkGeSs/wWutXOH/AMT/AO5irlPTEPIVy+D+h3KxruJjePQfYqxaTA1g7HQDVfP20+HFkj3cC9/jvFfQtLlc/jVc/wBq8CEhmZbMucWnkSd5vpXQBHGN27h2p7SR8hZLjTlsm6RYgkEciNVYMPp7p0hGxlhEHFOx5ILuQuocOp8tEZj0fQ0crzbeDfC+WXXe3nRejRQKMTHNUOlq7sab5kA+KimxnyXZ/RPoSOGssAOQsunwuX7cmzl8zh+7FIs3xtbCqVbFcthXL015qPNfgssnxpe/GlWxXda3Fd1p/wCsiK/BZYhVdaabP1PyzTyDj5iqWK7rTbAa6xc6+jfSQPek5vLT45f6G4fDa5Iv+S+Y1jQjY11/pDz5e1BR7WN/WVN2nxHpIw0HiPx5iq41p5r54986jUV/T3eDoQ3zAn+5KJqME3KM2fpd2lYDqbuPa439FltVURAvzXnTmnNjUVisw/U3UdLDui6PxCJ4Nr3BWszPIsrXgT2XDZiLeYOxGzUu67RJtl8S3Ggdyf1k9xeykdTX45EssJL8lo+zTZya0MG+N46hVPaeoeHWGXWjFAX4qzsOx278Titp8p6x69QnweNP5Pg7JPWvWLqWiVnNcTlJq6oH9tMB9o5J6iYtIBTjaKoa2qnbx6aXt/xHJXUtBGeq4v3D5oKp5tzPmhYp/lCeaEkJvmcgpKMgo9ayPWbQxrG2bvBAwvOpRM9RfyTwRVFQb4vyS6WSb2CUUFt5xCe7GkmqaTyeLf8AKVHBGACHKbApQK2EDQ74P2bim4pXJGlXWjrFDx7kNjNLd4dzFu8aeI9Cnpj7FNUN3gWnjx5HgQvSZJHJ9tNmyJmTMGTyGuHJ/A9/pCY4ZgQaBv5nkr/FTNcCJBpqOsWNx3ZjtQtbHAB5BN1kzV7E8FO1oyACq/wmVO7SBnGR7R3N8o+geKt5C5r8Is5lnbGNIm2/53ZnzbqL0A59UMy11UHQj9ZM5qS+XJQGkI4Jop0LJoD6H+ILzoTzHiiOiHUvDGPxdPbFB+jKzcKm3VnRrWzUiGxTCC7Yb8XvA7mN97x4IUsRV7sYOQJ73G/ot4JZSwMlkgmJc23PmAerjommGw7jBv2JyPAixAIt3FI31Dt9waL2AHhmfPdMjW3jjZbymAh3ed5vmNlGeUUTotmH4oGixOSh2jx02AYcxxVZFQp2kOXJ9lKVgsn/ACs5+osU1gpy5tzySY0lnBPHzlseSM/4MQYfUFkgHC66Zh8LZI765LmGGwlzrnmui4A+zbcEkqOnjleGGMhEYtwVX2xgbYEaqx4m7LIqq49Ccrm9kbo03eDpGwX6BD2SetesUWwD70EPbL66RYuhaInKMep3vrqh1vJE8wv9Y5a4pHuNHNMsZr9yoqWWz+MTEdnSOKR4rWb9+rRcrTcyjSSwyEN3m3U1H2ISllsw80ThVQHkjlknaCqZNDCXuNk7w+MsFiclPQUzGsvxWVNM7c3goS3kVqwGtlu6wUezdQRX04/icD3scFIIMrr3AKQiridyeL+hU4muyFlFuJ2WkPoHsRr25oCnPLkPYj3OXosmjSaL6Q5WcOberrGfcSq7O3deRrkCMsuOd+PBW2J+SqO1mIR05G9m5192MakcSOQ7VksmbAcXxBsETpH8NB+s46ALklZily57hcklxN9SSrFtRWuqDm4Na3Rlic+ZPEqi19t4tJyHDmSMjfvTV8i38Az8Qfc5658Fn5Qfxse5CPa78WWzYSeICp2QnVm5qzwACHmlJ1K8mYRxv2BbU1PvEC+vUUrkFRNTG/gCimTi2eR5Ky0dBUBnk07nNcMrtLgcrAtLc+4qt4lSmKQscxwec90gtOfURdJY9Hm+HENbfPXs4oyTIXtovcMoyxu87Jztb8ByUWISkn+Hh19anKVsKVCsneldnu3vy48EYyPNx18hhv5vch5mg7uX0hc8+pN8MbvtmbbPo7tt/DwWbwYEYpqeTdN1Cw5LR90phm6uvorRh9M18Yvx1VCgfZ1yrNhmLfNaDxzUuSFmLXFhwY24RtJU7jFHA+7RdSTNFlz9S3FdkEdW57tVHiTC4ElQdNu3UlRU3YmejU4vJffg/b+YQ9s3r5F4pdhG/mMPbL656xdC0Ts5NtJEXVdQ4cJ5h/3XJViEYTXHZwyoqufxifL61yRuqL5lSp3Y+yCM2TPAYhdxQDfKAATXC4CwE8CjN4GirYXTVJubnIHRWKPEm9HYqt0dNvOtw1TGqpCBlouadNi6JiQ7TRE4L5Ezb53cAPFA4e3mmlM3y2Hk9v8AcEvF+oo8xs6TA/TnYIyTgllM4akgADO+gF1I/Ew4jcGVvnOyB/lHFevRyohx/GhTtAHlSOvuN9pHJUTEKOpqDvOAaTrJK4Ny6gc7dg4K21AObnvazeyO78825nWyGY2PMiN0nMuybx18SqwWCc2VePZiM5Ple88WxMJudPnO9y53tNRiOskj3SAMwHW3h5Fxc88l13ENqGRggzwxfwxjpZB3NvbiuTbV1TZqvpWOc9rgPKeN1xsC0kjhpdaWjRKwZTz9C2ZIb5ZoiLDifKed1tzbi51uIHJEtc1mTG269XHtKnY9EMVO7V3k+lEtfb5uXXxQ75hxK1EwOhCVsIwa5u5q4SXuHBzhlyI9t08oKkvo5g4lxa+Mgk3NjlqeGSqwcn+yw33PhJA6RoAubC4c0jM96VrAfQsfQue8bvNNqjByG3twVm/JIgduuFiLHPXmtcQmFrLjnKVmObV9Pugm2hR2H18EJLn7z3EZNaQG7rhnvHnpkiccozuONsrXKSw4ZJIGlrSbgHIXJHYMzqunjl2jYUhtNHBKwvp95pbm6N3lEji4HkEA4XW4gMIINw5wLd35psRY7w5ZLenhJCMmZoHEYTKgaL5IV8Buiqd243tSPI0UWmhxLgToiq3EBbJUgV2acUj7gX4qcopFIPI0gl37KXEjugLShYGlaYnEXu6lJyH5VaOqbCH8xh+s9a9Ytdgm2oYfrfXPWLpWiDOMY7Sk1lYeHxio9a5LHsswFXfF4B01SSMjUT+tckeIUANt1R+6u1FKVCqCO9k8gmaGFvFaspWhpJyISGOp+UPag/zN+ksHx7ctkiPj7iBlqhaOMSOHUjaoBpA4ehSlsMw2nIFii21AD225j0pRUPsRY9yZUTRvNJ5g910sVk37S51hJs0C5yIbw7XKahju7jI7Q2+a3qvp3LZ9P0jyL2aPnkZF7uLAeAHH8WdwxhoAaA0DQBexdLBy1bAcSwt72Ho9xklsjug91zp22XPsXifu2mc8uBsQSbA9hyC6xGeaqfwg0V2dK1udwH/7Xea3gtGRpRs5pXUthwPYOr/wq3ilPm13AA3687hverayLfJ7MhySHF6XKx4Zp5aETKnVSyONyfcByAUckh3cijZaQ92fFASNIUWVBpHLZrQR1rYlSMWMERmwCNY2VkfTNa7dDtzeGWZGYvwyuo6ShLiMxbjzsnuIxkQOY3IboyHIZi/44o9QWOdn2kwhxdIQ6xbvhxaARazXu1+boMkVPa6FwapqHMiikLeiia7cAaWuG9uk6/OF+NuK2rY3B1+C4OZruGmR18O9HI3mxw77FJsEiD6eI8QCPBxCeCW6T4E2wfGPoPOXUdPahG+rD7FuLUm464XkE26EzxY3KVvgNrq0XayC2T3Ds1IIQ4JeyTgnFJHZqWf4jdsAYwk3B603+JmwsNEfTSNIATmFjdzgoucnsKdIrcNXY2Rs03k3QuIxAPuFBLJcI4YVJs698H770EJ65fXSLFH8HY/9Ph+t9fIvV1LQCg41VATVDTxnm9Y5IKutIt1JltKR8YqBx6eYj7RyRPfvNN9QuZQXayuNklRVF+mXNCMoA52RWkb80VG/dPIp6rQjlewyiJY+3ijppm38tLDUWdfmocRF81NxyaQyrbXaWlNMRmLI2ubqLFVKkc4vaOCsFdL5ICzVSSNFqmdZwweQOseJNiT3klOhFl4JJgzrxtP8AP8ApCfA+T3Bej6IoyJi2q4g+NzXfNcC09XWFtEcls5oPUgMcqmoBEXM+kHEHrPDxFiqtjLQTlwAHgupbb0dmNlYOO6824/RJ9HguYVkJz4qscolJUyt1jPJI55eKWVMKe1LEulhSyRosTmBexwpoYFr0SWhrDsPbYBO4GggjqSejCd0TCQTwsqehPYXSluVrXADesW+itK4uvZDzzWcLWCKik3ivKlspZAYbJdTjo6tzeEkYd3tNvenNVlmkWLODZIJL6P3D2OyR416CM67Cw4b180omgLRmnc7X7tr5JTOHHJVjONUBiY09zdWOCMdELIZlA46hO6Kh3Wi6jyzspFCelDgTcFNKWpOi2qbAZcFrSgWupudmSJpYATcrU0FwToo+lPuREc7iFkFbOj7Bx2oYhyMvrpFi32GH5lF2y+uesXangDOOY9ORW1IOnxif1rkPDSue6zRfiidp2/nVQ46fGJ/WuUWGYj0MwcdLWIUptq6HqlYA6B3S7pGilr6e+mqKxDEGOlLm6KSGm6S7wdEO0ts0Y2KWuOQKLNG85NzCj6QZjii6bGRGc0XkNI8oLNJDtVpWynuWrJxPNdvFFYhH0dkv7hEtnX9mD8jGecbP7ArF7h6FVtlpN6mhPONnnYrJGb2/lHoXdHRImiciiLhBMRL3G3IW86IyIqmhEkb43HJ48DwPauUYxhvRPdGdW5Ht5rrcRyyVb24wYvb0zB5TRZ4HFvB3cjFgkrOQ1kI3il8kCfVcGqXmO4VCIse3qWjqe9imMsK1dHYIUGwKJ26Vs/FC1jt3XQdWua8nbmhTQPeDu6ISusBQM2tJO8XEnVH4dNVS7wjc1rb/OdqMtAm2CbGh+7dxJI0Fha2pLjkB1pj8RYT0NMfkmkh9Rwc76TYb6/zLlnyJopSK/Bh5L7F7p5G5kuv0bDwy4lHbSUhNM9/FpY6/Ybe1WqgoY42brRYecniSeJQu0zAKOYDi32hcb8lykktGI5I96Np5tafEXSqKK0ljonGGsLqeE84o/7ApBRi91y/dcW0E2FMLBSPGVlNEw3sscLGyFu7HiyuTsJdZF01LYI+aBpN1DUwutkq9vkAvazNEPcAFA/yBnqgfj/NOlegWdi2I/QovrPWvWLTYR16GE/5nrXrF1xughtbgdM4vLqeF13Em8UZuSSSTcZlDu2cpDrS0/2MX3VixWRvR5/w1R2/RKf7GL7qnpsCpWizaaADqijHoCxYlkaJF/w7SX/Raf7GL7q1ds1RnWkpz9TF91eLEwDek2dpGm7aWnaeqGIehqnqcDpnfOp4T2xRn0hYsSv9Rloa0dFG1jQ2NjQAAAGtAAtkAAEU2Fv6o8AsWKwpt0Y5DwC23BbQeCxYgExrByHgti0WtbLksWLBEMuD051gi+zZ7lD+Q6b93h+yj9yxYnEMOB037vD9lH7lqcCpf3aD7KP3L1YsAiOz9J+6wfYx/dUsGBUwOVNAOyKMexYsWCjeXCKfoy3oIt05FvRssRcmxFlKzCIAABBEABkBGwAdgsvVi55bGNvyZD+xj/oZ7lDLhEBNjBEe2Nh9ixYpRS7GJIsJgDQBDEAAAAI2AAW0AsthhcP7GP8AoZ7lixK0rCbDDYf2Uf8AQ33LU4XB+xi/oZ7lixOkjGowmD9jF9mz3Lc4ZD+xj/oZ7l4sWaRgWXBKY608J+qj9ygds9SfusH2Mf3VixOkBj7DaSNkbWsYxrRezWtDQLkk2AFtSsWLFVGP/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6984" name="AutoShape 8" descr="data:image/jpeg;base64,/9j/4AAQSkZJRgABAQAAAQABAAD/2wCEAAkGBxQTEhUUExQWFRQVFhQVFhQXFxQVFRUUFxQWFhQVFBQYHCggGBolHBQUITEhJSkrLi4uFx8zODMsNygtLisBCgoKDg0OGxAQGywkICQsLCwsLCwsLCwsLCwsLCwsLCwsLCwsLCwsLCwsNiwsLCwsLCwsNywsLCw3LDIrNzcrN//AABEIAMIBAwMBIgACEQEDEQH/xAAcAAACAgMBAQAAAAAAAAAAAAAEBQMGAAIHAQj/xABMEAABAwIDBAUGCQoEBQUAAAABAAIDBBEFITEGEkFRE2FxgZEiobGzwdEHFCMyQoOT0vAVJDRSU1RicpKyM3OiwhaClKPxJURjdOH/xAAaAQADAQEBAQAAAAAAAAAAAAABAgMABAUG/8QAKREAAgICAgIBAwMFAAAAAAAAAAECESExAxIEQVEFEyIyQmEUFWJxkf/aAAwDAQACEQMRAD8AeVOydZJPK51fNGx0sjmtjkmJDC9xa0eUALCwsE5w3ZZsdi+prJSOMlTPb+lrgPFPZPnO/md6SsDknUADXzOYCGucA1v6zuJ7UjbUzbw+VeNNXv8AemuMuydyyslrDcgakE5nTmdUk9jx0Fw1cmfyj9f1ne9GQ1Dzby3f1O96WwNyR8Rtw01PsVYaEkGtqXAfOce8qfDpnF0ly45DUnzIFpujMN1dbktIyDIt42zOnMqVoOpJ8SvIFNu5JgEG+b/S10RhcbjrQJ7cwjS7IHvQGJQvHL0LV6xiMO61E4nPMqQNzUT1jA0sjuZ8SltTM8aOd/UUxmQNQ3JEQoW3+IzMiBZNK3ygLtke3mOBVMo8XqbEmrqD2zy/eVu+EllqUnkWns8oD2rmuH00rxvDRJONhHztpakC3xmft6WT07yDqdoau2VVUfbS/eULqWw8pevob6JXB7Mew7SVdjepqPtpfvIeTaatdkKmoy4iaUf7kBVAh1kdTbrW9qWw0QnH6397qf8AqJvvLIdpasHOrqT9fN95QSEXKClyKIUx3UY/Vu+bV1I+vmH+5BjaGtB/TKr/AKif7yEEvJQb+eaMQyLa3a6qdFY1E9+YlkB8boWHaOrBH51UHtmlP+5LoW3C33ReyXQrdlmj2jqHf+5n+1k+8isPxupLgDUTkE8ZZPekNCwXAKssbGsF+IUJOhmjquykrzSxlznOJ37lziSflHWuT1LFHsbUb1HEee/5pHheKy0YOqHeU7+Y+lQPm08VBV1IEjhf6TvSUHNVXNu5dAhvib7gDmfG3BLujd861rC3sReKPN2NB43tzOgW3RENsdTawy55kqMtlFo0pWfjkjWNJ0/HWoGN5aI2kCohGYRbye8o3DNXdQzQsnzkXhrflHciFmb2FQFSud+AooB+PapYnG7hbsTGIrW7yEU4gi/nUDhwtmeKljzb1IMJPFovXLyN1165Yxq0ISd9yUYgZNSsYgI1QlS6yYyCwSyp0KyFZRvhGj3qSW3K/gQfYue4PUuEQs0ZZDrXStrm3gmHNh9C55g4JAaLW4IuSjsFNgLZd9xvlbgihOA02TTEcI3WXAztmqrHLbI3SSlatGonpYRI83UdbSGN2RyTHDKIucCMiEZjMIDbki6i5DxZUZW5qCUoydyDkanQDGFSmNaRR3CMpo+C1hGtHCCy/UlkrfK709iHyfcl9LFd9u1JYWrPaZ9nBWKGXeKq1RJuyjknW67JzVOaBI7HsOLUUX1nrXrxQfB9ITQQk63l9dIsVUsAK/jGJkTyjlJIPBxUeHYjvysbfVw95Va2hqCamoF9J5vWOROw7S6sZfPdD3f6be1XvApfq8/KNHG3psppbi/C9gBxsNcvBDk3lJPD2Kad5JBOWvsUvZX0TQBGQlCU/NFRnI9hVRD0Z5o7DW+UexAxFMMOy11WYEFxdS9Nhcn8ZLWEreZt8r261gmkhyuDlop4BdqgDLNIC3hf5NusrBCIxbJbKOIZLZzbrGPHnIoQNRblA4WWMC1hyHals6PnN0DM5YBWtpWXheObHDzLm+yUDjnrZdPxUXa4dRVKw8NgsNFy+ZJqFIaGyPaKt3G2KptBEZZMgr1itG2pFh/4UOGbP9BcnNcnFzdYNexpZZCaTom3alOLU8rxctsFc6YMJz0Uu1TAYfIA0QhzMziqZx2pbY2UJCOr2XJvqtYIQdV6F4JWR04RtNHmvOiFlNCbJWxkGudYWCLw+huS7kELuJvhz7ROPaleikMsq9ay8p6k2o6ggAeKUtdvSOPWm+HUhcCtLWSL2dg2CP5jD9b66RerzYKMihhB1Bl9dIsVFVDZOVbRfpdR/nzescn3wbsvPI/9WK3e5w+6q/tBJarqf/sTescnWwuItjdLvWBeGAdYu4H0puwGi5xA3cefPr4qZzrkdTR6SoBI1tt4XBGQHGw4+KmYPKORGQGfZcpbyP6CokYPmoZiJvkrCGRhF4cbu7/YUGHImkOd9M7osCD2KOqrGRNdI82awFzjyAFysc4km2ioPwsYmY4mwA2Mp3nf5bdB3n+1YKKDtftpPVykh7o4gTuRtJblwLrauTfYP4RJIHiGqeXwusA9xLnRHgd45lnPkqBUHPJQMzKDYbPq1k5IuDcHMEaEdS96Qrm3wWbSFzPikrruZ/guJ+c3Ux35jUdVxwXRQSsA1rcRMbd61xex6kvO0IP0R4oyuj3o3t5tPjwVHEg5L0fD4OPli7WUeb5vkcnFJdXhloOMNPDzod9cDw84SDfHWs3wuv8AoOP4OP8AuHKMqobwNuKp+IbNzuddpZbtN/Qn++Oa9EnWpT+mcU92MvqXIgSgwURNBc5xdx3ACB4m57k9GBF7A9jw8EZZbpPV2pcJf4k72Ynzczn5Q7dHexcXkfSeLjg5ROvxvPlyT6yKrVRhgOWfLkUoqqmVzd0NvfjdWbbql3ZGvbo8Z/zD3hJhUBrRkvnOSPSVM9PsVOLZ9wcXSWz4LafBmjMDJMsRrHuNrAAomNo3LHWyp3fyKip19OAclGyNM5qAtdfVatiA1yV1LAUyBgNtE3povkD3qHDmbzrW42T2alDYyAjJluJZKNTUhuSEzoagtNrKfDoxvEdZRtTTg2CSU85I9Tp2w7r0UR/zPWvXik2JZaiiH+Z616xdEaoJyHHIi6rqSOFRP61yVuk3dFYcRiJqqkNz+XnP/dck0dLeQjhdSfJko4rBbKbauMOYZL/4bW2zsHAAE5DqurB/xrS7o3iHEcg66oFTRZ8LJYIBvEW04hNHkWwuDOnN28p75M77FRy/CHENIi7PgAMu9c4qImtbk437UL0xHWqLlJUdJf8ACKPowHtJaPYU8wHaUSt3jZtybN3gSfMOvwXGm1Q4hWf4P3NlqQNd1peByIsB5ynjOwNHbYn3v3LiHwnYh0tdML3Ee7GOrdAv/qLl2qkOZ7l837QTF9VUOP0ppT4yOVQehVO7NS0Md0PKmtBFkggNjPD7tc1zSQ4EEEagjQrs2CYwZomuPztHD+Ia+Oq5Jh8VyFdMBn3CRwcL94//ABM1gVMvAqlz84nna3F3LrtbzKyNrMwudfGr3PWfSvT+lRUpSTPL+rScYxaLB+Ux+ry7tL+3xWsuIZggZcrFIhUrPjK9l8EWeKvIkvS/4OfyhYZ314DO2fUerwXn5TH8WY0I0P8ASlIqV6KlI/H/AMmOvK+Yoa/lEcOvXXha+XarLsnVxOde5Ds2gZWJtnfqVH+Mpns9VfLs7T6FHn8d/alcnov4/lJ8sailkvuO4eKhrWBwB3iQSL8DwVdn2Kl+jIw9R3h7E8bWAOZfn/tKYtrm818pPhhN2z6coE+BWBBFnNOY60A3dBtxVi2ort2bLRzAe+5HsCoVRiO7KSdF58uL83EZywOMVp7C6rNeeIRWJY+HNsEqjqN4WVYxaEWyw7OSjcN9fSi/jBc4g6FC4BBdpyUr4yXZKh0qXWmKnHo5OoprC7fK0qqIOF+KXMdJGbgXHFTf5E5xzaOybHn80i+s9a9YhdhJS6hhPPpfXPXq6ksCHODWCKtqi/Qzz+tcgquW7y9uhRG18V6ibd/bSk/1lQx2EOeq4pNbL+sAoq3ONluywNjqVJQUtwUG1ji834I7GXwL8RhcXZaIORrhkU7AO9mFBU0pJVoyrZztZFkGeSs/wWutXOH/AMT/AO5irlPTEPIVy+D+h3KxruJjePQfYqxaTA1g7HQDVfP20+HFkj3cC9/jvFfQtLlc/jVc/wBq8CEhmZbMucWnkSd5vpXQBHGN27h2p7SR8hZLjTlsm6RYgkEciNVYMPp7p0hGxlhEHFOx5ILuQuocOp8tEZj0fQ0crzbeDfC+WXXe3nRejRQKMTHNUOlq7sab5kA+KimxnyXZ/RPoSOGssAOQsunwuX7cmzl8zh+7FIs3xtbCqVbFcthXL015qPNfgssnxpe/GlWxXda3Fd1p/wCsiK/BZYhVdaabP1PyzTyDj5iqWK7rTbAa6xc6+jfSQPek5vLT45f6G4fDa5Iv+S+Y1jQjY11/pDz5e1BR7WN/WVN2nxHpIw0HiPx5iq41p5r54986jUV/T3eDoQ3zAn+5KJqME3KM2fpd2lYDqbuPa439FltVURAvzXnTmnNjUVisw/U3UdLDui6PxCJ4Nr3BWszPIsrXgT2XDZiLeYOxGzUu67RJtl8S3Ggdyf1k9xeykdTX45EssJL8lo+zTZya0MG+N46hVPaeoeHWGXWjFAX4qzsOx278Titp8p6x69QnweNP5Pg7JPWvWLqWiVnNcTlJq6oH9tMB9o5J6iYtIBTjaKoa2qnbx6aXt/xHJXUtBGeq4v3D5oKp5tzPmhYp/lCeaEkJvmcgpKMgo9ayPWbQxrG2bvBAwvOpRM9RfyTwRVFQb4vyS6WSb2CUUFt5xCe7GkmqaTyeLf8AKVHBGACHKbApQK2EDQ74P2bim4pXJGlXWjrFDx7kNjNLd4dzFu8aeI9Cnpj7FNUN3gWnjx5HgQvSZJHJ9tNmyJmTMGTyGuHJ/A9/pCY4ZgQaBv5nkr/FTNcCJBpqOsWNx3ZjtQtbHAB5BN1kzV7E8FO1oyACq/wmVO7SBnGR7R3N8o+geKt5C5r8Is5lnbGNIm2/53ZnzbqL0A59UMy11UHQj9ZM5qS+XJQGkI4Jop0LJoD6H+ILzoTzHiiOiHUvDGPxdPbFB+jKzcKm3VnRrWzUiGxTCC7Yb8XvA7mN97x4IUsRV7sYOQJ73G/ot4JZSwMlkgmJc23PmAerjommGw7jBv2JyPAixAIt3FI31Dt9waL2AHhmfPdMjW3jjZbymAh3ed5vmNlGeUUTotmH4oGixOSh2jx02AYcxxVZFQp2kOXJ9lKVgsn/ACs5+osU1gpy5tzySY0lnBPHzlseSM/4MQYfUFkgHC66Zh8LZI765LmGGwlzrnmui4A+zbcEkqOnjleGGMhEYtwVX2xgbYEaqx4m7LIqq49Ccrm9kbo03eDpGwX6BD2SetesUWwD70EPbL66RYuhaInKMep3vrqh1vJE8wv9Y5a4pHuNHNMsZr9yoqWWz+MTEdnSOKR4rWb9+rRcrTcyjSSwyEN3m3U1H2ISllsw80ThVQHkjlknaCqZNDCXuNk7w+MsFiclPQUzGsvxWVNM7c3goS3kVqwGtlu6wUezdQRX04/icD3scFIIMrr3AKQiridyeL+hU4muyFlFuJ2WkPoHsRr25oCnPLkPYj3OXosmjSaL6Q5WcOberrGfcSq7O3deRrkCMsuOd+PBW2J+SqO1mIR05G9m5192MakcSOQ7VksmbAcXxBsETpH8NB+s46ALklZily57hcklxN9SSrFtRWuqDm4Na3Rlic+ZPEqi19t4tJyHDmSMjfvTV8i38Az8Qfc5658Fn5Qfxse5CPa78WWzYSeICp2QnVm5qzwACHmlJ1K8mYRxv2BbU1PvEC+vUUrkFRNTG/gCimTi2eR5Ky0dBUBnk07nNcMrtLgcrAtLc+4qt4lSmKQscxwec90gtOfURdJY9Hm+HENbfPXs4oyTIXtovcMoyxu87Jztb8ByUWISkn+Hh19anKVsKVCsneldnu3vy48EYyPNx18hhv5vch5mg7uX0hc8+pN8MbvtmbbPo7tt/DwWbwYEYpqeTdN1Cw5LR90phm6uvorRh9M18Yvx1VCgfZ1yrNhmLfNaDxzUuSFmLXFhwY24RtJU7jFHA+7RdSTNFlz9S3FdkEdW57tVHiTC4ElQdNu3UlRU3YmejU4vJffg/b+YQ9s3r5F4pdhG/mMPbL656xdC0Ts5NtJEXVdQ4cJ5h/3XJViEYTXHZwyoqufxifL61yRuqL5lSp3Y+yCM2TPAYhdxQDfKAATXC4CwE8CjN4GirYXTVJubnIHRWKPEm9HYqt0dNvOtw1TGqpCBlouadNi6JiQ7TRE4L5Ezb53cAPFA4e3mmlM3y2Hk9v8AcEvF+oo8xs6TA/TnYIyTgllM4akgADO+gF1I/Ew4jcGVvnOyB/lHFevRyohx/GhTtAHlSOvuN9pHJUTEKOpqDvOAaTrJK4Ny6gc7dg4K21AObnvazeyO78825nWyGY2PMiN0nMuybx18SqwWCc2VePZiM5Ple88WxMJudPnO9y53tNRiOskj3SAMwHW3h5Fxc88l13ENqGRggzwxfwxjpZB3NvbiuTbV1TZqvpWOc9rgPKeN1xsC0kjhpdaWjRKwZTz9C2ZIb5ZoiLDifKed1tzbi51uIHJEtc1mTG269XHtKnY9EMVO7V3k+lEtfb5uXXxQ75hxK1EwOhCVsIwa5u5q4SXuHBzhlyI9t08oKkvo5g4lxa+Mgk3NjlqeGSqwcn+yw33PhJA6RoAubC4c0jM96VrAfQsfQue8bvNNqjByG3twVm/JIgduuFiLHPXmtcQmFrLjnKVmObV9Pugm2hR2H18EJLn7z3EZNaQG7rhnvHnpkiccozuONsrXKSw4ZJIGlrSbgHIXJHYMzqunjl2jYUhtNHBKwvp95pbm6N3lEji4HkEA4XW4gMIINw5wLd35psRY7w5ZLenhJCMmZoHEYTKgaL5IV8Buiqd243tSPI0UWmhxLgToiq3EBbJUgV2acUj7gX4qcopFIPI0gl37KXEjugLShYGlaYnEXu6lJyH5VaOqbCH8xh+s9a9Ytdgm2oYfrfXPWLpWiDOMY7Sk1lYeHxio9a5LHsswFXfF4B01SSMjUT+tckeIUANt1R+6u1FKVCqCO9k8gmaGFvFaspWhpJyISGOp+UPag/zN+ksHx7ctkiPj7iBlqhaOMSOHUjaoBpA4ehSlsMw2nIFii21AD225j0pRUPsRY9yZUTRvNJ5g910sVk37S51hJs0C5yIbw7XKahju7jI7Q2+a3qvp3LZ9P0jyL2aPnkZF7uLAeAHH8WdwxhoAaA0DQBexdLBy1bAcSwt72Ho9xklsjug91zp22XPsXifu2mc8uBsQSbA9hyC6xGeaqfwg0V2dK1udwH/7Xea3gtGRpRs5pXUthwPYOr/wq3ilPm13AA3687hverayLfJ7MhySHF6XKx4Zp5aETKnVSyONyfcByAUckh3cijZaQ92fFASNIUWVBpHLZrQR1rYlSMWMERmwCNY2VkfTNa7dDtzeGWZGYvwyuo6ShLiMxbjzsnuIxkQOY3IboyHIZi/44o9QWOdn2kwhxdIQ6xbvhxaARazXu1+boMkVPa6FwapqHMiikLeiia7cAaWuG9uk6/OF+NuK2rY3B1+C4OZruGmR18O9HI3mxw77FJsEiD6eI8QCPBxCeCW6T4E2wfGPoPOXUdPahG+rD7FuLUm464XkE26EzxY3KVvgNrq0XayC2T3Ds1IIQ4JeyTgnFJHZqWf4jdsAYwk3B603+JmwsNEfTSNIATmFjdzgoucnsKdIrcNXY2Rs03k3QuIxAPuFBLJcI4YVJs698H770EJ65fXSLFH8HY/9Ph+t9fIvV1LQCg41VATVDTxnm9Y5IKutIt1JltKR8YqBx6eYj7RyRPfvNN9QuZQXayuNklRVF+mXNCMoA52RWkb80VG/dPIp6rQjlewyiJY+3ijppm38tLDUWdfmocRF81NxyaQyrbXaWlNMRmLI2ubqLFVKkc4vaOCsFdL5ICzVSSNFqmdZwweQOseJNiT3klOhFl4JJgzrxtP8AP8ApCfA+T3Bej6IoyJi2q4g+NzXfNcC09XWFtEcls5oPUgMcqmoBEXM+kHEHrPDxFiqtjLQTlwAHgupbb0dmNlYOO6824/RJ9HguYVkJz4qscolJUyt1jPJI55eKWVMKe1LEulhSyRosTmBexwpoYFr0SWhrDsPbYBO4GggjqSejCd0TCQTwsqehPYXSluVrXADesW+itK4uvZDzzWcLWCKik3ivKlspZAYbJdTjo6tzeEkYd3tNvenNVlmkWLODZIJL6P3D2OyR416CM67Cw4b180omgLRmnc7X7tr5JTOHHJVjONUBiY09zdWOCMdELIZlA46hO6Kh3Wi6jyzspFCelDgTcFNKWpOi2qbAZcFrSgWupudmSJpYATcrU0FwToo+lPuREc7iFkFbOj7Bx2oYhyMvrpFi32GH5lF2y+uesXangDOOY9ORW1IOnxif1rkPDSue6zRfiidp2/nVQ46fGJ/WuUWGYj0MwcdLWIUptq6HqlYA6B3S7pGilr6e+mqKxDEGOlLm6KSGm6S7wdEO0ts0Y2KWuOQKLNG85NzCj6QZjii6bGRGc0XkNI8oLNJDtVpWynuWrJxPNdvFFYhH0dkv7hEtnX9mD8jGecbP7ArF7h6FVtlpN6mhPONnnYrJGb2/lHoXdHRImiciiLhBMRL3G3IW86IyIqmhEkb43HJ48DwPauUYxhvRPdGdW5Ht5rrcRyyVb24wYvb0zB5TRZ4HFvB3cjFgkrOQ1kI3il8kCfVcGqXmO4VCIse3qWjqe9imMsK1dHYIUGwKJ26Vs/FC1jt3XQdWua8nbmhTQPeDu6ISusBQM2tJO8XEnVH4dNVS7wjc1rb/OdqMtAm2CbGh+7dxJI0Fha2pLjkB1pj8RYT0NMfkmkh9Rwc76TYb6/zLlnyJopSK/Bh5L7F7p5G5kuv0bDwy4lHbSUhNM9/FpY6/Ybe1WqgoY42brRYecniSeJQu0zAKOYDi32hcb8lykktGI5I96Np5tafEXSqKK0ljonGGsLqeE84o/7ApBRi91y/dcW0E2FMLBSPGVlNEw3sscLGyFu7HiyuTsJdZF01LYI+aBpN1DUwutkq9vkAvazNEPcAFA/yBnqgfj/NOlegWdi2I/QovrPWvWLTYR16GE/5nrXrF1xughtbgdM4vLqeF13Em8UZuSSSTcZlDu2cpDrS0/2MX3VixWRvR5/w1R2/RKf7GL7qnpsCpWizaaADqijHoCxYlkaJF/w7SX/Raf7GL7q1ds1RnWkpz9TF91eLEwDek2dpGm7aWnaeqGIehqnqcDpnfOp4T2xRn0hYsSv9Rloa0dFG1jQ2NjQAAAGtAAtkAAEU2Fv6o8AsWKwpt0Y5DwC23BbQeCxYgExrByHgti0WtbLksWLBEMuD051gi+zZ7lD+Q6b93h+yj9yxYnEMOB037vD9lH7lqcCpf3aD7KP3L1YsAiOz9J+6wfYx/dUsGBUwOVNAOyKMexYsWCjeXCKfoy3oIt05FvRssRcmxFlKzCIAABBEABkBGwAdgsvVi55bGNvyZD+xj/oZ7lDLhEBNjBEe2Nh9ixYpRS7GJIsJgDQBDEAAAAI2AAW0AsthhcP7GP8AoZ7lixK0rCbDDYf2Uf8AQ33LU4XB+xi/oZ7lixOkjGowmD9jF9mz3Lc4ZD+xj/oZ7l4sWaRgWXBKY608J+qj9ygds9SfusH2Mf3VixOkBj7DaSNkbWsYxrRezWtDQLkk2AFtSsWLFVGP/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9032"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0" name="Content Placeholder 2"/>
          <p:cNvSpPr>
            <a:spLocks noGrp="1"/>
          </p:cNvSpPr>
          <p:nvPr>
            <p:ph idx="1"/>
          </p:nvPr>
        </p:nvSpPr>
        <p:spPr>
          <a:xfrm>
            <a:off x="266700" y="1524000"/>
            <a:ext cx="8610600" cy="5029200"/>
          </a:xfrm>
        </p:spPr>
        <p:txBody>
          <a:bodyPr>
            <a:normAutofit lnSpcReduction="10000"/>
          </a:bodyPr>
          <a:lstStyle/>
          <a:p>
            <a:r>
              <a:rPr lang="en-US" dirty="0" smtClean="0"/>
              <a:t>Performance MOEs</a:t>
            </a:r>
          </a:p>
          <a:p>
            <a:pPr lvl="1"/>
            <a:r>
              <a:rPr lang="en-US" dirty="0" smtClean="0"/>
              <a:t>Corridor</a:t>
            </a:r>
            <a:r>
              <a:rPr lang="en-US" dirty="0" smtClean="0"/>
              <a:t>/network models</a:t>
            </a:r>
          </a:p>
          <a:p>
            <a:pPr lvl="2"/>
            <a:r>
              <a:rPr lang="en-US" dirty="0" smtClean="0"/>
              <a:t>Travel time</a:t>
            </a:r>
          </a:p>
          <a:p>
            <a:pPr lvl="2"/>
            <a:r>
              <a:rPr lang="en-US" dirty="0" smtClean="0"/>
              <a:t>Capacity/throughput</a:t>
            </a:r>
          </a:p>
          <a:p>
            <a:pPr lvl="2"/>
            <a:r>
              <a:rPr lang="en-US" dirty="0" smtClean="0"/>
              <a:t>Average speed</a:t>
            </a:r>
          </a:p>
          <a:p>
            <a:pPr marL="630936" lvl="2" indent="-256032">
              <a:buClr>
                <a:schemeClr val="accent3"/>
              </a:buClr>
              <a:buFont typeface="Georgia"/>
              <a:buChar char="•"/>
            </a:pPr>
            <a:endParaRPr lang="en-US" dirty="0" smtClean="0">
              <a:solidFill>
                <a:schemeClr val="tx1"/>
              </a:solidFill>
            </a:endParaRPr>
          </a:p>
          <a:p>
            <a:pPr marL="630936" lvl="2" indent="-256032">
              <a:buClr>
                <a:schemeClr val="accent3"/>
              </a:buClr>
              <a:buFont typeface="Georgia"/>
              <a:buChar char="•"/>
            </a:pPr>
            <a:r>
              <a:rPr lang="en-US" dirty="0" smtClean="0">
                <a:solidFill>
                  <a:schemeClr val="tx1"/>
                </a:solidFill>
              </a:rPr>
              <a:t>Intersection/interchange models</a:t>
            </a:r>
          </a:p>
          <a:p>
            <a:pPr lvl="2"/>
            <a:r>
              <a:rPr lang="en-US" dirty="0"/>
              <a:t>Capacity/throughput</a:t>
            </a:r>
          </a:p>
          <a:p>
            <a:pPr lvl="2"/>
            <a:r>
              <a:rPr lang="en-US" dirty="0" smtClean="0"/>
              <a:t>O-D control delay</a:t>
            </a:r>
          </a:p>
          <a:p>
            <a:pPr lvl="2"/>
            <a:r>
              <a:rPr lang="en-US" dirty="0" smtClean="0"/>
              <a:t>Queue length</a:t>
            </a:r>
            <a:endParaRPr lang="en-US" dirty="0"/>
          </a:p>
          <a:p>
            <a:pPr marL="886968" lvl="3" indent="-256032">
              <a:buClr>
                <a:schemeClr val="accent3"/>
              </a:buClr>
              <a:buFont typeface="Georgia"/>
              <a:buChar char="•"/>
            </a:pPr>
            <a:endParaRPr lang="en-US" dirty="0">
              <a:solidFill>
                <a:schemeClr val="tx1"/>
              </a:solidFill>
            </a:endParaRPr>
          </a:p>
          <a:p>
            <a:pPr marL="630936" lvl="2" indent="-256032">
              <a:buClr>
                <a:schemeClr val="accent3"/>
              </a:buClr>
              <a:buFont typeface="Georgia"/>
              <a:buChar char="•"/>
            </a:pPr>
            <a:r>
              <a:rPr lang="en-US" dirty="0" smtClean="0">
                <a:solidFill>
                  <a:schemeClr val="tx1"/>
                </a:solidFill>
              </a:rPr>
              <a:t>If safety is a concern</a:t>
            </a:r>
          </a:p>
          <a:p>
            <a:pPr lvl="2"/>
            <a:r>
              <a:rPr lang="en-US" dirty="0" smtClean="0"/>
              <a:t>Traffic conflicts</a:t>
            </a:r>
          </a:p>
          <a:p>
            <a:pPr lvl="1"/>
            <a:endParaRPr lang="en-US" dirty="0"/>
          </a:p>
          <a:p>
            <a:pPr marL="411480" lvl="1" indent="0">
              <a:buNone/>
            </a:pPr>
            <a:endParaRPr lang="en-US" dirty="0" smtClean="0"/>
          </a:p>
          <a:p>
            <a:pPr lvl="1"/>
            <a:endParaRPr lang="en-US" dirty="0" smtClean="0"/>
          </a:p>
          <a:p>
            <a:pPr marL="411480" lvl="1" indent="0">
              <a:buNone/>
            </a:pPr>
            <a:endParaRPr lang="en-US" dirty="0"/>
          </a:p>
          <a:p>
            <a:pPr lvl="1"/>
            <a:endParaRPr lang="en-US" sz="2400" dirty="0" smtClean="0"/>
          </a:p>
          <a:p>
            <a:endParaRPr lang="en-US" sz="2400" b="1" dirty="0" smtClean="0"/>
          </a:p>
          <a:p>
            <a:endParaRPr lang="en-US" sz="2400" b="1" dirty="0" smtClean="0"/>
          </a:p>
          <a:p>
            <a:endParaRPr lang="en-US" sz="2400" b="1" dirty="0" smtClean="0"/>
          </a:p>
          <a:p>
            <a:endParaRPr lang="en-US" sz="2600" dirty="0" smtClean="0"/>
          </a:p>
          <a:p>
            <a:endParaRPr lang="en-US" sz="2600" dirty="0" smtClean="0"/>
          </a:p>
          <a:p>
            <a:endParaRPr lang="en-US" sz="2600" dirty="0" smtClean="0"/>
          </a:p>
          <a:p>
            <a:endParaRPr lang="en-US" sz="2600" dirty="0" smtClean="0"/>
          </a:p>
          <a:p>
            <a:endParaRPr lang="en-US" sz="2600" dirty="0" smtClean="0"/>
          </a:p>
          <a:p>
            <a:endParaRPr lang="en-US" sz="2600" dirty="0" smtClean="0"/>
          </a:p>
          <a:p>
            <a:pPr lvl="1"/>
            <a:endParaRPr lang="en-US" sz="2400" dirty="0" smtClean="0"/>
          </a:p>
          <a:p>
            <a:pPr marL="365760" lvl="1" indent="-256032">
              <a:buClr>
                <a:schemeClr val="accent3"/>
              </a:buClr>
              <a:buFont typeface="Georgia"/>
              <a:buChar char="•"/>
            </a:pPr>
            <a:endParaRPr lang="en-US" dirty="0" smtClean="0">
              <a:solidFill>
                <a:schemeClr val="tx1"/>
              </a:solidFill>
            </a:endParaRPr>
          </a:p>
        </p:txBody>
      </p:sp>
    </p:spTree>
    <p:extLst>
      <p:ext uri="{BB962C8B-B14F-4D97-AF65-F5344CB8AC3E}">
        <p14:creationId xmlns:p14="http://schemas.microsoft.com/office/powerpoint/2010/main" val="40553524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838200"/>
            <a:ext cx="8839200" cy="1066800"/>
          </a:xfrm>
        </p:spPr>
        <p:txBody>
          <a:bodyPr>
            <a:normAutofit fontScale="90000"/>
          </a:bodyPr>
          <a:lstStyle/>
          <a:p>
            <a:r>
              <a:rPr lang="en-US" sz="3600" dirty="0" smtClean="0"/>
              <a:t>What MOEs are of Concern?</a:t>
            </a:r>
            <a:r>
              <a:rPr lang="en-US" dirty="0" smtClean="0"/>
              <a:t/>
            </a:r>
            <a:br>
              <a:rPr lang="en-US" dirty="0" smtClean="0"/>
            </a:br>
            <a:endParaRPr lang="en-US" b="1" dirty="0"/>
          </a:p>
        </p:txBody>
      </p:sp>
      <p:sp>
        <p:nvSpPr>
          <p:cNvPr id="33828" name="Rectangle 3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68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8860" name="Rectangle 1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192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601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602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602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7045"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26980" name="AutoShape 4" descr="data:image/jpeg;base64,/9j/4AAQSkZJRgABAQAAAQABAAD/2wCEAAkGBxQTEhUUExQWFRQVFhQVFhQXFxQVFRUUFxQWFhQVFBQYHCggGBolHBQUITEhJSkrLi4uFx8zODMsNygtLisBCgoKDg0OGxAQGywkICQsLCwsLCwsLCwsLCwsLCwsLCwsLCwsLCwsLCwsNiwsLCwsLCwsNywsLCw3LDIrNzcrN//AABEIAMIBAwMBIgACEQEDEQH/xAAcAAACAgMBAQAAAAAAAAAAAAAEBQMGAAIHAQj/xABMEAABAwIDBAUGCQoEBQUAAAABAAIDBBEFITEGEkFRE2FxgZEiobGzwdEHFCMyQoOT0vAVJDRSU1RicpKyM3OiwhaClKPxJURjdOH/xAAaAQADAQEBAQAAAAAAAAAAAAABAgMABAUG/8QAKREAAgICAgIBAwMFAAAAAAAAAAECESExAxIEQVEFEyIyQmEUFWJxkf/aAAwDAQACEQMRAD8AeVOydZJPK51fNGx0sjmtjkmJDC9xa0eUALCwsE5w3ZZsdi+prJSOMlTPb+lrgPFPZPnO/md6SsDknUADXzOYCGucA1v6zuJ7UjbUzbw+VeNNXv8AemuMuydyyslrDcgakE5nTmdUk9jx0Fw1cmfyj9f1ne9GQ1Dzby3f1O96WwNyR8Rtw01PsVYaEkGtqXAfOce8qfDpnF0ly45DUnzIFpujMN1dbktIyDIt42zOnMqVoOpJ8SvIFNu5JgEG+b/S10RhcbjrQJ7cwjS7IHvQGJQvHL0LV6xiMO61E4nPMqQNzUT1jA0sjuZ8SltTM8aOd/UUxmQNQ3JEQoW3+IzMiBZNK3ygLtke3mOBVMo8XqbEmrqD2zy/eVu+EllqUnkWns8oD2rmuH00rxvDRJONhHztpakC3xmft6WT07yDqdoau2VVUfbS/eULqWw8pevob6JXB7Mew7SVdjepqPtpfvIeTaatdkKmoy4iaUf7kBVAh1kdTbrW9qWw0QnH6397qf8AqJvvLIdpasHOrqT9fN95QSEXKClyKIUx3UY/Vu+bV1I+vmH+5BjaGtB/TKr/AKif7yEEvJQb+eaMQyLa3a6qdFY1E9+YlkB8boWHaOrBH51UHtmlP+5LoW3C33ReyXQrdlmj2jqHf+5n+1k+8isPxupLgDUTkE8ZZPekNCwXAKssbGsF+IUJOhmjquykrzSxlznOJ37lziSflHWuT1LFHsbUb1HEee/5pHheKy0YOqHeU7+Y+lQPm08VBV1IEjhf6TvSUHNVXNu5dAhvib7gDmfG3BLujd861rC3sReKPN2NB43tzOgW3RENsdTawy55kqMtlFo0pWfjkjWNJ0/HWoGN5aI2kCohGYRbye8o3DNXdQzQsnzkXhrflHciFmb2FQFSud+AooB+PapYnG7hbsTGIrW7yEU4gi/nUDhwtmeKljzb1IMJPFovXLyN1165Yxq0ISd9yUYgZNSsYgI1QlS6yYyCwSyp0KyFZRvhGj3qSW3K/gQfYue4PUuEQs0ZZDrXStrm3gmHNh9C55g4JAaLW4IuSjsFNgLZd9xvlbgihOA02TTEcI3WXAztmqrHLbI3SSlatGonpYRI83UdbSGN2RyTHDKIucCMiEZjMIDbki6i5DxZUZW5qCUoydyDkanQDGFSmNaRR3CMpo+C1hGtHCCy/UlkrfK709iHyfcl9LFd9u1JYWrPaZ9nBWKGXeKq1RJuyjknW67JzVOaBI7HsOLUUX1nrXrxQfB9ITQQk63l9dIsVUsAK/jGJkTyjlJIPBxUeHYjvysbfVw95Va2hqCamoF9J5vWOROw7S6sZfPdD3f6be1XvApfq8/KNHG3psppbi/C9gBxsNcvBDk3lJPD2Kad5JBOWvsUvZX0TQBGQlCU/NFRnI9hVRD0Z5o7DW+UexAxFMMOy11WYEFxdS9Nhcn8ZLWEreZt8r261gmkhyuDlop4BdqgDLNIC3hf5NusrBCIxbJbKOIZLZzbrGPHnIoQNRblA4WWMC1hyHals6PnN0DM5YBWtpWXheObHDzLm+yUDjnrZdPxUXa4dRVKw8NgsNFy+ZJqFIaGyPaKt3G2KptBEZZMgr1itG2pFh/4UOGbP9BcnNcnFzdYNexpZZCaTom3alOLU8rxctsFc6YMJz0Uu1TAYfIA0QhzMziqZx2pbY2UJCOr2XJvqtYIQdV6F4JWR04RtNHmvOiFlNCbJWxkGudYWCLw+huS7kELuJvhz7ROPaleikMsq9ay8p6k2o6ggAeKUtdvSOPWm+HUhcCtLWSL2dg2CP5jD9b66RerzYKMihhB1Bl9dIsVFVDZOVbRfpdR/nzescn3wbsvPI/9WK3e5w+6q/tBJarqf/sTescnWwuItjdLvWBeGAdYu4H0puwGi5xA3cefPr4qZzrkdTR6SoBI1tt4XBGQHGw4+KmYPKORGQGfZcpbyP6CokYPmoZiJvkrCGRhF4cbu7/YUGHImkOd9M7osCD2KOqrGRNdI82awFzjyAFysc4km2ioPwsYmY4mwA2Mp3nf5bdB3n+1YKKDtftpPVykh7o4gTuRtJblwLrauTfYP4RJIHiGqeXwusA9xLnRHgd45lnPkqBUHPJQMzKDYbPq1k5IuDcHMEaEdS96Qrm3wWbSFzPikrruZ/guJ+c3Ux35jUdVxwXRQSsA1rcRMbd61xex6kvO0IP0R4oyuj3o3t5tPjwVHEg5L0fD4OPli7WUeb5vkcnFJdXhloOMNPDzod9cDw84SDfHWs3wuv8AoOP4OP8AuHKMqobwNuKp+IbNzuddpZbtN/Qn++Oa9EnWpT+mcU92MvqXIgSgwURNBc5xdx3ACB4m57k9GBF7A9jw8EZZbpPV2pcJf4k72Ynzczn5Q7dHexcXkfSeLjg5ROvxvPlyT6yKrVRhgOWfLkUoqqmVzd0NvfjdWbbql3ZGvbo8Z/zD3hJhUBrRkvnOSPSVM9PsVOLZ9wcXSWz4LafBmjMDJMsRrHuNrAAomNo3LHWyp3fyKip19OAclGyNM5qAtdfVatiA1yV1LAUyBgNtE3povkD3qHDmbzrW42T2alDYyAjJluJZKNTUhuSEzoagtNrKfDoxvEdZRtTTg2CSU85I9Tp2w7r0UR/zPWvXik2JZaiiH+Z616xdEaoJyHHIi6rqSOFRP61yVuk3dFYcRiJqqkNz+XnP/dck0dLeQjhdSfJko4rBbKbauMOYZL/4bW2zsHAAE5DqurB/xrS7o3iHEcg66oFTRZ8LJYIBvEW04hNHkWwuDOnN28p75M77FRy/CHENIi7PgAMu9c4qImtbk437UL0xHWqLlJUdJf8ACKPowHtJaPYU8wHaUSt3jZtybN3gSfMOvwXGm1Q4hWf4P3NlqQNd1peByIsB5ynjOwNHbYn3v3LiHwnYh0tdML3Ee7GOrdAv/qLl2qkOZ7l837QTF9VUOP0ppT4yOVQehVO7NS0Md0PKmtBFkggNjPD7tc1zSQ4EEEagjQrs2CYwZomuPztHD+Ia+Oq5Jh8VyFdMBn3CRwcL94//ABM1gVMvAqlz84nna3F3LrtbzKyNrMwudfGr3PWfSvT+lRUpSTPL+rScYxaLB+Ux+ry7tL+3xWsuIZggZcrFIhUrPjK9l8EWeKvIkvS/4OfyhYZ314DO2fUerwXn5TH8WY0I0P8ASlIqV6KlI/H/AMmOvK+Yoa/lEcOvXXha+XarLsnVxOde5Ds2gZWJtnfqVH+Mpns9VfLs7T6FHn8d/alcnov4/lJ8sailkvuO4eKhrWBwB3iQSL8DwVdn2Kl+jIw9R3h7E8bWAOZfn/tKYtrm818pPhhN2z6coE+BWBBFnNOY60A3dBtxVi2ort2bLRzAe+5HsCoVRiO7KSdF58uL83EZywOMVp7C6rNeeIRWJY+HNsEqjqN4WVYxaEWyw7OSjcN9fSi/jBc4g6FC4BBdpyUr4yXZKh0qXWmKnHo5OoprC7fK0qqIOF+KXMdJGbgXHFTf5E5xzaOybHn80i+s9a9YhdhJS6hhPPpfXPXq6ksCHODWCKtqi/Qzz+tcgquW7y9uhRG18V6ibd/bSk/1lQx2EOeq4pNbL+sAoq3ONluywNjqVJQUtwUG1ji834I7GXwL8RhcXZaIORrhkU7AO9mFBU0pJVoyrZztZFkGeSs/wWutXOH/AMT/AO5irlPTEPIVy+D+h3KxruJjePQfYqxaTA1g7HQDVfP20+HFkj3cC9/jvFfQtLlc/jVc/wBq8CEhmZbMucWnkSd5vpXQBHGN27h2p7SR8hZLjTlsm6RYgkEciNVYMPp7p0hGxlhEHFOx5ILuQuocOp8tEZj0fQ0crzbeDfC+WXXe3nRejRQKMTHNUOlq7sab5kA+KimxnyXZ/RPoSOGssAOQsunwuX7cmzl8zh+7FIs3xtbCqVbFcthXL015qPNfgssnxpe/GlWxXda3Fd1p/wCsiK/BZYhVdaabP1PyzTyDj5iqWK7rTbAa6xc6+jfSQPek5vLT45f6G4fDa5Iv+S+Y1jQjY11/pDz5e1BR7WN/WVN2nxHpIw0HiPx5iq41p5r54986jUV/T3eDoQ3zAn+5KJqME3KM2fpd2lYDqbuPa439FltVURAvzXnTmnNjUVisw/U3UdLDui6PxCJ4Nr3BWszPIsrXgT2XDZiLeYOxGzUu67RJtl8S3Ggdyf1k9xeykdTX45EssJL8lo+zTZya0MG+N46hVPaeoeHWGXWjFAX4qzsOx278Titp8p6x69QnweNP5Pg7JPWvWLqWiVnNcTlJq6oH9tMB9o5J6iYtIBTjaKoa2qnbx6aXt/xHJXUtBGeq4v3D5oKp5tzPmhYp/lCeaEkJvmcgpKMgo9ayPWbQxrG2bvBAwvOpRM9RfyTwRVFQb4vyS6WSb2CUUFt5xCe7GkmqaTyeLf8AKVHBGACHKbApQK2EDQ74P2bim4pXJGlXWjrFDx7kNjNLd4dzFu8aeI9Cnpj7FNUN3gWnjx5HgQvSZJHJ9tNmyJmTMGTyGuHJ/A9/pCY4ZgQaBv5nkr/FTNcCJBpqOsWNx3ZjtQtbHAB5BN1kzV7E8FO1oyACq/wmVO7SBnGR7R3N8o+geKt5C5r8Is5lnbGNIm2/53ZnzbqL0A59UMy11UHQj9ZM5qS+XJQGkI4Jop0LJoD6H+ILzoTzHiiOiHUvDGPxdPbFB+jKzcKm3VnRrWzUiGxTCC7Yb8XvA7mN97x4IUsRV7sYOQJ73G/ot4JZSwMlkgmJc23PmAerjommGw7jBv2JyPAixAIt3FI31Dt9waL2AHhmfPdMjW3jjZbymAh3ed5vmNlGeUUTotmH4oGixOSh2jx02AYcxxVZFQp2kOXJ9lKVgsn/ACs5+osU1gpy5tzySY0lnBPHzlseSM/4MQYfUFkgHC66Zh8LZI765LmGGwlzrnmui4A+zbcEkqOnjleGGMhEYtwVX2xgbYEaqx4m7LIqq49Ccrm9kbo03eDpGwX6BD2SetesUWwD70EPbL66RYuhaInKMep3vrqh1vJE8wv9Y5a4pHuNHNMsZr9yoqWWz+MTEdnSOKR4rWb9+rRcrTcyjSSwyEN3m3U1H2ISllsw80ThVQHkjlknaCqZNDCXuNk7w+MsFiclPQUzGsvxWVNM7c3goS3kVqwGtlu6wUezdQRX04/icD3scFIIMrr3AKQiridyeL+hU4muyFlFuJ2WkPoHsRr25oCnPLkPYj3OXosmjSaL6Q5WcOberrGfcSq7O3deRrkCMsuOd+PBW2J+SqO1mIR05G9m5192MakcSOQ7VksmbAcXxBsETpH8NB+s46ALklZily57hcklxN9SSrFtRWuqDm4Na3Rlic+ZPEqi19t4tJyHDmSMjfvTV8i38Az8Qfc5658Fn5Qfxse5CPa78WWzYSeICp2QnVm5qzwACHmlJ1K8mYRxv2BbU1PvEC+vUUrkFRNTG/gCimTi2eR5Ky0dBUBnk07nNcMrtLgcrAtLc+4qt4lSmKQscxwec90gtOfURdJY9Hm+HENbfPXs4oyTIXtovcMoyxu87Jztb8ByUWISkn+Hh19anKVsKVCsneldnu3vy48EYyPNx18hhv5vch5mg7uX0hc8+pN8MbvtmbbPo7tt/DwWbwYEYpqeTdN1Cw5LR90phm6uvorRh9M18Yvx1VCgfZ1yrNhmLfNaDxzUuSFmLXFhwY24RtJU7jFHA+7RdSTNFlz9S3FdkEdW57tVHiTC4ElQdNu3UlRU3YmejU4vJffg/b+YQ9s3r5F4pdhG/mMPbL656xdC0Ts5NtJEXVdQ4cJ5h/3XJViEYTXHZwyoqufxifL61yRuqL5lSp3Y+yCM2TPAYhdxQDfKAATXC4CwE8CjN4GirYXTVJubnIHRWKPEm9HYqt0dNvOtw1TGqpCBlouadNi6JiQ7TRE4L5Ezb53cAPFA4e3mmlM3y2Hk9v8AcEvF+oo8xs6TA/TnYIyTgllM4akgADO+gF1I/Ew4jcGVvnOyB/lHFevRyohx/GhTtAHlSOvuN9pHJUTEKOpqDvOAaTrJK4Ny6gc7dg4K21AObnvazeyO78825nWyGY2PMiN0nMuybx18SqwWCc2VePZiM5Ple88WxMJudPnO9y53tNRiOskj3SAMwHW3h5Fxc88l13ENqGRggzwxfwxjpZB3NvbiuTbV1TZqvpWOc9rgPKeN1xsC0kjhpdaWjRKwZTz9C2ZIb5ZoiLDifKed1tzbi51uIHJEtc1mTG269XHtKnY9EMVO7V3k+lEtfb5uXXxQ75hxK1EwOhCVsIwa5u5q4SXuHBzhlyI9t08oKkvo5g4lxa+Mgk3NjlqeGSqwcn+yw33PhJA6RoAubC4c0jM96VrAfQsfQue8bvNNqjByG3twVm/JIgduuFiLHPXmtcQmFrLjnKVmObV9Pugm2hR2H18EJLn7z3EZNaQG7rhnvHnpkiccozuONsrXKSw4ZJIGlrSbgHIXJHYMzqunjl2jYUhtNHBKwvp95pbm6N3lEji4HkEA4XW4gMIINw5wLd35psRY7w5ZLenhJCMmZoHEYTKgaL5IV8Buiqd243tSPI0UWmhxLgToiq3EBbJUgV2acUj7gX4qcopFIPI0gl37KXEjugLShYGlaYnEXu6lJyH5VaOqbCH8xh+s9a9Ytdgm2oYfrfXPWLpWiDOMY7Sk1lYeHxio9a5LHsswFXfF4B01SSMjUT+tckeIUANt1R+6u1FKVCqCO9k8gmaGFvFaspWhpJyISGOp+UPag/zN+ksHx7ctkiPj7iBlqhaOMSOHUjaoBpA4ehSlsMw2nIFii21AD225j0pRUPsRY9yZUTRvNJ5g910sVk37S51hJs0C5yIbw7XKahju7jI7Q2+a3qvp3LZ9P0jyL2aPnkZF7uLAeAHH8WdwxhoAaA0DQBexdLBy1bAcSwt72Ho9xklsjug91zp22XPsXifu2mc8uBsQSbA9hyC6xGeaqfwg0V2dK1udwH/7Xea3gtGRpRs5pXUthwPYOr/wq3ilPm13AA3687hverayLfJ7MhySHF6XKx4Zp5aETKnVSyONyfcByAUckh3cijZaQ92fFASNIUWVBpHLZrQR1rYlSMWMERmwCNY2VkfTNa7dDtzeGWZGYvwyuo6ShLiMxbjzsnuIxkQOY3IboyHIZi/44o9QWOdn2kwhxdIQ6xbvhxaARazXu1+boMkVPa6FwapqHMiikLeiia7cAaWuG9uk6/OF+NuK2rY3B1+C4OZruGmR18O9HI3mxw77FJsEiD6eI8QCPBxCeCW6T4E2wfGPoPOXUdPahG+rD7FuLUm464XkE26EzxY3KVvgNrq0XayC2T3Ds1IIQ4JeyTgnFJHZqWf4jdsAYwk3B603+JmwsNEfTSNIATmFjdzgoucnsKdIrcNXY2Rs03k3QuIxAPuFBLJcI4YVJs698H770EJ65fXSLFH8HY/9Ph+t9fIvV1LQCg41VATVDTxnm9Y5IKutIt1JltKR8YqBx6eYj7RyRPfvNN9QuZQXayuNklRVF+mXNCMoA52RWkb80VG/dPIp6rQjlewyiJY+3ijppm38tLDUWdfmocRF81NxyaQyrbXaWlNMRmLI2ubqLFVKkc4vaOCsFdL5ICzVSSNFqmdZwweQOseJNiT3klOhFl4JJgzrxtP8AP8ApCfA+T3Bej6IoyJi2q4g+NzXfNcC09XWFtEcls5oPUgMcqmoBEXM+kHEHrPDxFiqtjLQTlwAHgupbb0dmNlYOO6824/RJ9HguYVkJz4qscolJUyt1jPJI55eKWVMKe1LEulhSyRosTmBexwpoYFr0SWhrDsPbYBO4GggjqSejCd0TCQTwsqehPYXSluVrXADesW+itK4uvZDzzWcLWCKik3ivKlspZAYbJdTjo6tzeEkYd3tNvenNVlmkWLODZIJL6P3D2OyR416CM67Cw4b180omgLRmnc7X7tr5JTOHHJVjONUBiY09zdWOCMdELIZlA46hO6Kh3Wi6jyzspFCelDgTcFNKWpOi2qbAZcFrSgWupudmSJpYATcrU0FwToo+lPuREc7iFkFbOj7Bx2oYhyMvrpFi32GH5lF2y+uesXangDOOY9ORW1IOnxif1rkPDSue6zRfiidp2/nVQ46fGJ/WuUWGYj0MwcdLWIUptq6HqlYA6B3S7pGilr6e+mqKxDEGOlLm6KSGm6S7wdEO0ts0Y2KWuOQKLNG85NzCj6QZjii6bGRGc0XkNI8oLNJDtVpWynuWrJxPNdvFFYhH0dkv7hEtnX9mD8jGecbP7ArF7h6FVtlpN6mhPONnnYrJGb2/lHoXdHRImiciiLhBMRL3G3IW86IyIqmhEkb43HJ48DwPauUYxhvRPdGdW5Ht5rrcRyyVb24wYvb0zB5TRZ4HFvB3cjFgkrOQ1kI3il8kCfVcGqXmO4VCIse3qWjqe9imMsK1dHYIUGwKJ26Vs/FC1jt3XQdWua8nbmhTQPeDu6ISusBQM2tJO8XEnVH4dNVS7wjc1rb/OdqMtAm2CbGh+7dxJI0Fha2pLjkB1pj8RYT0NMfkmkh9Rwc76TYb6/zLlnyJopSK/Bh5L7F7p5G5kuv0bDwy4lHbSUhNM9/FpY6/Ybe1WqgoY42brRYecniSeJQu0zAKOYDi32hcb8lykktGI5I96Np5tafEXSqKK0ljonGGsLqeE84o/7ApBRi91y/dcW0E2FMLBSPGVlNEw3sscLGyFu7HiyuTsJdZF01LYI+aBpN1DUwutkq9vkAvazNEPcAFA/yBnqgfj/NOlegWdi2I/QovrPWvWLTYR16GE/5nrXrF1xughtbgdM4vLqeF13Em8UZuSSSTcZlDu2cpDrS0/2MX3VixWRvR5/w1R2/RKf7GL7qnpsCpWizaaADqijHoCxYlkaJF/w7SX/Raf7GL7q1ds1RnWkpz9TF91eLEwDek2dpGm7aWnaeqGIehqnqcDpnfOp4T2xRn0hYsSv9Rloa0dFG1jQ2NjQAAAGtAAtkAAEU2Fv6o8AsWKwpt0Y5DwC23BbQeCxYgExrByHgti0WtbLksWLBEMuD051gi+zZ7lD+Q6b93h+yj9yxYnEMOB037vD9lH7lqcCpf3aD7KP3L1YsAiOz9J+6wfYx/dUsGBUwOVNAOyKMexYsWCjeXCKfoy3oIt05FvRssRcmxFlKzCIAABBEABkBGwAdgsvVi55bGNvyZD+xj/oZ7lDLhEBNjBEe2Nh9ixYpRS7GJIsJgDQBDEAAAAI2AAW0AsthhcP7GP8AoZ7lixK0rCbDDYf2Uf8AQ33LU4XB+xi/oZ7lixOkjGowmD9jF9mz3Lc4ZD+xj/oZ7l4sWaRgWXBKY608J+qj9ygds9SfusH2Mf3VixOkBj7DaSNkbWsYxrRezWtDQLkk2AFtSsWLFVGP/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6982" name="AutoShape 6" descr="data:image/jpeg;base64,/9j/4AAQSkZJRgABAQAAAQABAAD/2wCEAAkGBxQTEhUUExQWFRQVFhQVFhQXFxQVFRUUFxQWFhQVFBQYHCggGBolHBQUITEhJSkrLi4uFx8zODMsNygtLisBCgoKDg0OGxAQGywkICQsLCwsLCwsLCwsLCwsLCwsLCwsLCwsLCwsLCwsNiwsLCwsLCwsNywsLCw3LDIrNzcrN//AABEIAMIBAwMBIgACEQEDEQH/xAAcAAACAgMBAQAAAAAAAAAAAAAEBQMGAAIHAQj/xABMEAABAwIDBAUGCQoEBQUAAAABAAIDBBEFITEGEkFRE2FxgZEiobGzwdEHFCMyQoOT0vAVJDRSU1RicpKyM3OiwhaClKPxJURjdOH/xAAaAQADAQEBAQAAAAAAAAAAAAABAgMABAUG/8QAKREAAgICAgIBAwMFAAAAAAAAAAECESExAxIEQVEFEyIyQmEUFWJxkf/aAAwDAQACEQMRAD8AeVOydZJPK51fNGx0sjmtjkmJDC9xa0eUALCwsE5w3ZZsdi+prJSOMlTPb+lrgPFPZPnO/md6SsDknUADXzOYCGucA1v6zuJ7UjbUzbw+VeNNXv8AemuMuydyyslrDcgakE5nTmdUk9jx0Fw1cmfyj9f1ne9GQ1Dzby3f1O96WwNyR8Rtw01PsVYaEkGtqXAfOce8qfDpnF0ly45DUnzIFpujMN1dbktIyDIt42zOnMqVoOpJ8SvIFNu5JgEG+b/S10RhcbjrQJ7cwjS7IHvQGJQvHL0LV6xiMO61E4nPMqQNzUT1jA0sjuZ8SltTM8aOd/UUxmQNQ3JEQoW3+IzMiBZNK3ygLtke3mOBVMo8XqbEmrqD2zy/eVu+EllqUnkWns8oD2rmuH00rxvDRJONhHztpakC3xmft6WT07yDqdoau2VVUfbS/eULqWw8pevob6JXB7Mew7SVdjepqPtpfvIeTaatdkKmoy4iaUf7kBVAh1kdTbrW9qWw0QnH6397qf8AqJvvLIdpasHOrqT9fN95QSEXKClyKIUx3UY/Vu+bV1I+vmH+5BjaGtB/TKr/AKif7yEEvJQb+eaMQyLa3a6qdFY1E9+YlkB8boWHaOrBH51UHtmlP+5LoW3C33ReyXQrdlmj2jqHf+5n+1k+8isPxupLgDUTkE8ZZPekNCwXAKssbGsF+IUJOhmjquykrzSxlznOJ37lziSflHWuT1LFHsbUb1HEee/5pHheKy0YOqHeU7+Y+lQPm08VBV1IEjhf6TvSUHNVXNu5dAhvib7gDmfG3BLujd861rC3sReKPN2NB43tzOgW3RENsdTawy55kqMtlFo0pWfjkjWNJ0/HWoGN5aI2kCohGYRbye8o3DNXdQzQsnzkXhrflHciFmb2FQFSud+AooB+PapYnG7hbsTGIrW7yEU4gi/nUDhwtmeKljzb1IMJPFovXLyN1165Yxq0ISd9yUYgZNSsYgI1QlS6yYyCwSyp0KyFZRvhGj3qSW3K/gQfYue4PUuEQs0ZZDrXStrm3gmHNh9C55g4JAaLW4IuSjsFNgLZd9xvlbgihOA02TTEcI3WXAztmqrHLbI3SSlatGonpYRI83UdbSGN2RyTHDKIucCMiEZjMIDbki6i5DxZUZW5qCUoydyDkanQDGFSmNaRR3CMpo+C1hGtHCCy/UlkrfK709iHyfcl9LFd9u1JYWrPaZ9nBWKGXeKq1RJuyjknW67JzVOaBI7HsOLUUX1nrXrxQfB9ITQQk63l9dIsVUsAK/jGJkTyjlJIPBxUeHYjvysbfVw95Va2hqCamoF9J5vWOROw7S6sZfPdD3f6be1XvApfq8/KNHG3psppbi/C9gBxsNcvBDk3lJPD2Kad5JBOWvsUvZX0TQBGQlCU/NFRnI9hVRD0Z5o7DW+UexAxFMMOy11WYEFxdS9Nhcn8ZLWEreZt8r261gmkhyuDlop4BdqgDLNIC3hf5NusrBCIxbJbKOIZLZzbrGPHnIoQNRblA4WWMC1hyHals6PnN0DM5YBWtpWXheObHDzLm+yUDjnrZdPxUXa4dRVKw8NgsNFy+ZJqFIaGyPaKt3G2KptBEZZMgr1itG2pFh/4UOGbP9BcnNcnFzdYNexpZZCaTom3alOLU8rxctsFc6YMJz0Uu1TAYfIA0QhzMziqZx2pbY2UJCOr2XJvqtYIQdV6F4JWR04RtNHmvOiFlNCbJWxkGudYWCLw+huS7kELuJvhz7ROPaleikMsq9ay8p6k2o6ggAeKUtdvSOPWm+HUhcCtLWSL2dg2CP5jD9b66RerzYKMihhB1Bl9dIsVFVDZOVbRfpdR/nzescn3wbsvPI/9WK3e5w+6q/tBJarqf/sTescnWwuItjdLvWBeGAdYu4H0puwGi5xA3cefPr4qZzrkdTR6SoBI1tt4XBGQHGw4+KmYPKORGQGfZcpbyP6CokYPmoZiJvkrCGRhF4cbu7/YUGHImkOd9M7osCD2KOqrGRNdI82awFzjyAFysc4km2ioPwsYmY4mwA2Mp3nf5bdB3n+1YKKDtftpPVykh7o4gTuRtJblwLrauTfYP4RJIHiGqeXwusA9xLnRHgd45lnPkqBUHPJQMzKDYbPq1k5IuDcHMEaEdS96Qrm3wWbSFzPikrruZ/guJ+c3Ux35jUdVxwXRQSsA1rcRMbd61xex6kvO0IP0R4oyuj3o3t5tPjwVHEg5L0fD4OPli7WUeb5vkcnFJdXhloOMNPDzod9cDw84SDfHWs3wuv8AoOP4OP8AuHKMqobwNuKp+IbNzuddpZbtN/Qn++Oa9EnWpT+mcU92MvqXIgSgwURNBc5xdx3ACB4m57k9GBF7A9jw8EZZbpPV2pcJf4k72Ynzczn5Q7dHexcXkfSeLjg5ROvxvPlyT6yKrVRhgOWfLkUoqqmVzd0NvfjdWbbql3ZGvbo8Z/zD3hJhUBrRkvnOSPSVM9PsVOLZ9wcXSWz4LafBmjMDJMsRrHuNrAAomNo3LHWyp3fyKip19OAclGyNM5qAtdfVatiA1yV1LAUyBgNtE3povkD3qHDmbzrW42T2alDYyAjJluJZKNTUhuSEzoagtNrKfDoxvEdZRtTTg2CSU85I9Tp2w7r0UR/zPWvXik2JZaiiH+Z616xdEaoJyHHIi6rqSOFRP61yVuk3dFYcRiJqqkNz+XnP/dck0dLeQjhdSfJko4rBbKbauMOYZL/4bW2zsHAAE5DqurB/xrS7o3iHEcg66oFTRZ8LJYIBvEW04hNHkWwuDOnN28p75M77FRy/CHENIi7PgAMu9c4qImtbk437UL0xHWqLlJUdJf8ACKPowHtJaPYU8wHaUSt3jZtybN3gSfMOvwXGm1Q4hWf4P3NlqQNd1peByIsB5ynjOwNHbYn3v3LiHwnYh0tdML3Ee7GOrdAv/qLl2qkOZ7l837QTF9VUOP0ppT4yOVQehVO7NS0Md0PKmtBFkggNjPD7tc1zSQ4EEEagjQrs2CYwZomuPztHD+Ia+Oq5Jh8VyFdMBn3CRwcL94//ABM1gVMvAqlz84nna3F3LrtbzKyNrMwudfGr3PWfSvT+lRUpSTPL+rScYxaLB+Ux+ry7tL+3xWsuIZggZcrFIhUrPjK9l8EWeKvIkvS/4OfyhYZ314DO2fUerwXn5TH8WY0I0P8ASlIqV6KlI/H/AMmOvK+Yoa/lEcOvXXha+XarLsnVxOde5Ds2gZWJtnfqVH+Mpns9VfLs7T6FHn8d/alcnov4/lJ8sailkvuO4eKhrWBwB3iQSL8DwVdn2Kl+jIw9R3h7E8bWAOZfn/tKYtrm818pPhhN2z6coE+BWBBFnNOY60A3dBtxVi2ort2bLRzAe+5HsCoVRiO7KSdF58uL83EZywOMVp7C6rNeeIRWJY+HNsEqjqN4WVYxaEWyw7OSjcN9fSi/jBc4g6FC4BBdpyUr4yXZKh0qXWmKnHo5OoprC7fK0qqIOF+KXMdJGbgXHFTf5E5xzaOybHn80i+s9a9YhdhJS6hhPPpfXPXq6ksCHODWCKtqi/Qzz+tcgquW7y9uhRG18V6ibd/bSk/1lQx2EOeq4pNbL+sAoq3ONluywNjqVJQUtwUG1ji834I7GXwL8RhcXZaIORrhkU7AO9mFBU0pJVoyrZztZFkGeSs/wWutXOH/AMT/AO5irlPTEPIVy+D+h3KxruJjePQfYqxaTA1g7HQDVfP20+HFkj3cC9/jvFfQtLlc/jVc/wBq8CEhmZbMucWnkSd5vpXQBHGN27h2p7SR8hZLjTlsm6RYgkEciNVYMPp7p0hGxlhEHFOx5ILuQuocOp8tEZj0fQ0crzbeDfC+WXXe3nRejRQKMTHNUOlq7sab5kA+KimxnyXZ/RPoSOGssAOQsunwuX7cmzl8zh+7FIs3xtbCqVbFcthXL015qPNfgssnxpe/GlWxXda3Fd1p/wCsiK/BZYhVdaabP1PyzTyDj5iqWK7rTbAa6xc6+jfSQPek5vLT45f6G4fDa5Iv+S+Y1jQjY11/pDz5e1BR7WN/WVN2nxHpIw0HiPx5iq41p5r54986jUV/T3eDoQ3zAn+5KJqME3KM2fpd2lYDqbuPa439FltVURAvzXnTmnNjUVisw/U3UdLDui6PxCJ4Nr3BWszPIsrXgT2XDZiLeYOxGzUu67RJtl8S3Ggdyf1k9xeykdTX45EssJL8lo+zTZya0MG+N46hVPaeoeHWGXWjFAX4qzsOx278Titp8p6x69QnweNP5Pg7JPWvWLqWiVnNcTlJq6oH9tMB9o5J6iYtIBTjaKoa2qnbx6aXt/xHJXUtBGeq4v3D5oKp5tzPmhYp/lCeaEkJvmcgpKMgo9ayPWbQxrG2bvBAwvOpRM9RfyTwRVFQb4vyS6WSb2CUUFt5xCe7GkmqaTyeLf8AKVHBGACHKbApQK2EDQ74P2bim4pXJGlXWjrFDx7kNjNLd4dzFu8aeI9Cnpj7FNUN3gWnjx5HgQvSZJHJ9tNmyJmTMGTyGuHJ/A9/pCY4ZgQaBv5nkr/FTNcCJBpqOsWNx3ZjtQtbHAB5BN1kzV7E8FO1oyACq/wmVO7SBnGR7R3N8o+geKt5C5r8Is5lnbGNIm2/53ZnzbqL0A59UMy11UHQj9ZM5qS+XJQGkI4Jop0LJoD6H+ILzoTzHiiOiHUvDGPxdPbFB+jKzcKm3VnRrWzUiGxTCC7Yb8XvA7mN97x4IUsRV7sYOQJ73G/ot4JZSwMlkgmJc23PmAerjommGw7jBv2JyPAixAIt3FI31Dt9waL2AHhmfPdMjW3jjZbymAh3ed5vmNlGeUUTotmH4oGixOSh2jx02AYcxxVZFQp2kOXJ9lKVgsn/ACs5+osU1gpy5tzySY0lnBPHzlseSM/4MQYfUFkgHC66Zh8LZI765LmGGwlzrnmui4A+zbcEkqOnjleGGMhEYtwVX2xgbYEaqx4m7LIqq49Ccrm9kbo03eDpGwX6BD2SetesUWwD70EPbL66RYuhaInKMep3vrqh1vJE8wv9Y5a4pHuNHNMsZr9yoqWWz+MTEdnSOKR4rWb9+rRcrTcyjSSwyEN3m3U1H2ISllsw80ThVQHkjlknaCqZNDCXuNk7w+MsFiclPQUzGsvxWVNM7c3goS3kVqwGtlu6wUezdQRX04/icD3scFIIMrr3AKQiridyeL+hU4muyFlFuJ2WkPoHsRr25oCnPLkPYj3OXosmjSaL6Q5WcOberrGfcSq7O3deRrkCMsuOd+PBW2J+SqO1mIR05G9m5192MakcSOQ7VksmbAcXxBsETpH8NB+s46ALklZily57hcklxN9SSrFtRWuqDm4Na3Rlic+ZPEqi19t4tJyHDmSMjfvTV8i38Az8Qfc5658Fn5Qfxse5CPa78WWzYSeICp2QnVm5qzwACHmlJ1K8mYRxv2BbU1PvEC+vUUrkFRNTG/gCimTi2eR5Ky0dBUBnk07nNcMrtLgcrAtLc+4qt4lSmKQscxwec90gtOfURdJY9Hm+HENbfPXs4oyTIXtovcMoyxu87Jztb8ByUWISkn+Hh19anKVsKVCsneldnu3vy48EYyPNx18hhv5vch5mg7uX0hc8+pN8MbvtmbbPo7tt/DwWbwYEYpqeTdN1Cw5LR90phm6uvorRh9M18Yvx1VCgfZ1yrNhmLfNaDxzUuSFmLXFhwY24RtJU7jFHA+7RdSTNFlz9S3FdkEdW57tVHiTC4ElQdNu3UlRU3YmejU4vJffg/b+YQ9s3r5F4pdhG/mMPbL656xdC0Ts5NtJEXVdQ4cJ5h/3XJViEYTXHZwyoqufxifL61yRuqL5lSp3Y+yCM2TPAYhdxQDfKAATXC4CwE8CjN4GirYXTVJubnIHRWKPEm9HYqt0dNvOtw1TGqpCBlouadNi6JiQ7TRE4L5Ezb53cAPFA4e3mmlM3y2Hk9v8AcEvF+oo8xs6TA/TnYIyTgllM4akgADO+gF1I/Ew4jcGVvnOyB/lHFevRyohx/GhTtAHlSOvuN9pHJUTEKOpqDvOAaTrJK4Ny6gc7dg4K21AObnvazeyO78825nWyGY2PMiN0nMuybx18SqwWCc2VePZiM5Ple88WxMJudPnO9y53tNRiOskj3SAMwHW3h5Fxc88l13ENqGRggzwxfwxjpZB3NvbiuTbV1TZqvpWOc9rgPKeN1xsC0kjhpdaWjRKwZTz9C2ZIb5ZoiLDifKed1tzbi51uIHJEtc1mTG269XHtKnY9EMVO7V3k+lEtfb5uXXxQ75hxK1EwOhCVsIwa5u5q4SXuHBzhlyI9t08oKkvo5g4lxa+Mgk3NjlqeGSqwcn+yw33PhJA6RoAubC4c0jM96VrAfQsfQue8bvNNqjByG3twVm/JIgduuFiLHPXmtcQmFrLjnKVmObV9Pugm2hR2H18EJLn7z3EZNaQG7rhnvHnpkiccozuONsrXKSw4ZJIGlrSbgHIXJHYMzqunjl2jYUhtNHBKwvp95pbm6N3lEji4HkEA4XW4gMIINw5wLd35psRY7w5ZLenhJCMmZoHEYTKgaL5IV8Buiqd243tSPI0UWmhxLgToiq3EBbJUgV2acUj7gX4qcopFIPI0gl37KXEjugLShYGlaYnEXu6lJyH5VaOqbCH8xh+s9a9Ytdgm2oYfrfXPWLpWiDOMY7Sk1lYeHxio9a5LHsswFXfF4B01SSMjUT+tckeIUANt1R+6u1FKVCqCO9k8gmaGFvFaspWhpJyISGOp+UPag/zN+ksHx7ctkiPj7iBlqhaOMSOHUjaoBpA4ehSlsMw2nIFii21AD225j0pRUPsRY9yZUTRvNJ5g910sVk37S51hJs0C5yIbw7XKahju7jI7Q2+a3qvp3LZ9P0jyL2aPnkZF7uLAeAHH8WdwxhoAaA0DQBexdLBy1bAcSwt72Ho9xklsjug91zp22XPsXifu2mc8uBsQSbA9hyC6xGeaqfwg0V2dK1udwH/7Xea3gtGRpRs5pXUthwPYOr/wq3ilPm13AA3687hverayLfJ7MhySHF6XKx4Zp5aETKnVSyONyfcByAUckh3cijZaQ92fFASNIUWVBpHLZrQR1rYlSMWMERmwCNY2VkfTNa7dDtzeGWZGYvwyuo6ShLiMxbjzsnuIxkQOY3IboyHIZi/44o9QWOdn2kwhxdIQ6xbvhxaARazXu1+boMkVPa6FwapqHMiikLeiia7cAaWuG9uk6/OF+NuK2rY3B1+C4OZruGmR18O9HI3mxw77FJsEiD6eI8QCPBxCeCW6T4E2wfGPoPOXUdPahG+rD7FuLUm464XkE26EzxY3KVvgNrq0XayC2T3Ds1IIQ4JeyTgnFJHZqWf4jdsAYwk3B603+JmwsNEfTSNIATmFjdzgoucnsKdIrcNXY2Rs03k3QuIxAPuFBLJcI4YVJs698H770EJ65fXSLFH8HY/9Ph+t9fIvV1LQCg41VATVDTxnm9Y5IKutIt1JltKR8YqBx6eYj7RyRPfvNN9QuZQXayuNklRVF+mXNCMoA52RWkb80VG/dPIp6rQjlewyiJY+3ijppm38tLDUWdfmocRF81NxyaQyrbXaWlNMRmLI2ubqLFVKkc4vaOCsFdL5ICzVSSNFqmdZwweQOseJNiT3klOhFl4JJgzrxtP8AP8ApCfA+T3Bej6IoyJi2q4g+NzXfNcC09XWFtEcls5oPUgMcqmoBEXM+kHEHrPDxFiqtjLQTlwAHgupbb0dmNlYOO6824/RJ9HguYVkJz4qscolJUyt1jPJI55eKWVMKe1LEulhSyRosTmBexwpoYFr0SWhrDsPbYBO4GggjqSejCd0TCQTwsqehPYXSluVrXADesW+itK4uvZDzzWcLWCKik3ivKlspZAYbJdTjo6tzeEkYd3tNvenNVlmkWLODZIJL6P3D2OyR416CM67Cw4b180omgLRmnc7X7tr5JTOHHJVjONUBiY09zdWOCMdELIZlA46hO6Kh3Wi6jyzspFCelDgTcFNKWpOi2qbAZcFrSgWupudmSJpYATcrU0FwToo+lPuREc7iFkFbOj7Bx2oYhyMvrpFi32GH5lF2y+uesXangDOOY9ORW1IOnxif1rkPDSue6zRfiidp2/nVQ46fGJ/WuUWGYj0MwcdLWIUptq6HqlYA6B3S7pGilr6e+mqKxDEGOlLm6KSGm6S7wdEO0ts0Y2KWuOQKLNG85NzCj6QZjii6bGRGc0XkNI8oLNJDtVpWynuWrJxPNdvFFYhH0dkv7hEtnX9mD8jGecbP7ArF7h6FVtlpN6mhPONnnYrJGb2/lHoXdHRImiciiLhBMRL3G3IW86IyIqmhEkb43HJ48DwPauUYxhvRPdGdW5Ht5rrcRyyVb24wYvb0zB5TRZ4HFvB3cjFgkrOQ1kI3il8kCfVcGqXmO4VCIse3qWjqe9imMsK1dHYIUGwKJ26Vs/FC1jt3XQdWua8nbmhTQPeDu6ISusBQM2tJO8XEnVH4dNVS7wjc1rb/OdqMtAm2CbGh+7dxJI0Fha2pLjkB1pj8RYT0NMfkmkh9Rwc76TYb6/zLlnyJopSK/Bh5L7F7p5G5kuv0bDwy4lHbSUhNM9/FpY6/Ybe1WqgoY42brRYecniSeJQu0zAKOYDi32hcb8lykktGI5I96Np5tafEXSqKK0ljonGGsLqeE84o/7ApBRi91y/dcW0E2FMLBSPGVlNEw3sscLGyFu7HiyuTsJdZF01LYI+aBpN1DUwutkq9vkAvazNEPcAFA/yBnqgfj/NOlegWdi2I/QovrPWvWLTYR16GE/5nrXrF1xughtbgdM4vLqeF13Em8UZuSSSTcZlDu2cpDrS0/2MX3VixWRvR5/w1R2/RKf7GL7qnpsCpWizaaADqijHoCxYlkaJF/w7SX/Raf7GL7q1ds1RnWkpz9TF91eLEwDek2dpGm7aWnaeqGIehqnqcDpnfOp4T2xRn0hYsSv9Rloa0dFG1jQ2NjQAAAGtAAtkAAEU2Fv6o8AsWKwpt0Y5DwC23BbQeCxYgExrByHgti0WtbLksWLBEMuD051gi+zZ7lD+Q6b93h+yj9yxYnEMOB037vD9lH7lqcCpf3aD7KP3L1YsAiOz9J+6wfYx/dUsGBUwOVNAOyKMexYsWCjeXCKfoy3oIt05FvRssRcmxFlKzCIAABBEABkBGwAdgsvVi55bGNvyZD+xj/oZ7lDLhEBNjBEe2Nh9ixYpRS7GJIsJgDQBDEAAAAI2AAW0AsthhcP7GP8AoZ7lixK0rCbDDYf2Uf8AQ33LU4XB+xi/oZ7lixOkjGowmD9jF9mz3Lc4ZD+xj/oZ7l4sWaRgWXBKY608J+qj9ygds9SfusH2Mf3VixOkBj7DaSNkbWsYxrRezWtDQLkk2AFtSsWLFVGP/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6984" name="AutoShape 8" descr="data:image/jpeg;base64,/9j/4AAQSkZJRgABAQAAAQABAAD/2wCEAAkGBxQTEhUUExQWFRQVFhQVFhQXFxQVFRUUFxQWFhQVFBQYHCggGBolHBQUITEhJSkrLi4uFx8zODMsNygtLisBCgoKDg0OGxAQGywkICQsLCwsLCwsLCwsLCwsLCwsLCwsLCwsLCwsLCwsNiwsLCwsLCwsNywsLCw3LDIrNzcrN//AABEIAMIBAwMBIgACEQEDEQH/xAAcAAACAgMBAQAAAAAAAAAAAAAEBQMGAAIHAQj/xABMEAABAwIDBAUGCQoEBQUAAAABAAIDBBEFITEGEkFRE2FxgZEiobGzwdEHFCMyQoOT0vAVJDRSU1RicpKyM3OiwhaClKPxJURjdOH/xAAaAQADAQEBAQAAAAAAAAAAAAABAgMABAUG/8QAKREAAgICAgIBAwMFAAAAAAAAAAECESExAxIEQVEFEyIyQmEUFWJxkf/aAAwDAQACEQMRAD8AeVOydZJPK51fNGx0sjmtjkmJDC9xa0eUALCwsE5w3ZZsdi+prJSOMlTPb+lrgPFPZPnO/md6SsDknUADXzOYCGucA1v6zuJ7UjbUzbw+VeNNXv8AemuMuydyyslrDcgakE5nTmdUk9jx0Fw1cmfyj9f1ne9GQ1Dzby3f1O96WwNyR8Rtw01PsVYaEkGtqXAfOce8qfDpnF0ly45DUnzIFpujMN1dbktIyDIt42zOnMqVoOpJ8SvIFNu5JgEG+b/S10RhcbjrQJ7cwjS7IHvQGJQvHL0LV6xiMO61E4nPMqQNzUT1jA0sjuZ8SltTM8aOd/UUxmQNQ3JEQoW3+IzMiBZNK3ygLtke3mOBVMo8XqbEmrqD2zy/eVu+EllqUnkWns8oD2rmuH00rxvDRJONhHztpakC3xmft6WT07yDqdoau2VVUfbS/eULqWw8pevob6JXB7Mew7SVdjepqPtpfvIeTaatdkKmoy4iaUf7kBVAh1kdTbrW9qWw0QnH6397qf8AqJvvLIdpasHOrqT9fN95QSEXKClyKIUx3UY/Vu+bV1I+vmH+5BjaGtB/TKr/AKif7yEEvJQb+eaMQyLa3a6qdFY1E9+YlkB8boWHaOrBH51UHtmlP+5LoW3C33ReyXQrdlmj2jqHf+5n+1k+8isPxupLgDUTkE8ZZPekNCwXAKssbGsF+IUJOhmjquykrzSxlznOJ37lziSflHWuT1LFHsbUb1HEee/5pHheKy0YOqHeU7+Y+lQPm08VBV1IEjhf6TvSUHNVXNu5dAhvib7gDmfG3BLujd861rC3sReKPN2NB43tzOgW3RENsdTawy55kqMtlFo0pWfjkjWNJ0/HWoGN5aI2kCohGYRbye8o3DNXdQzQsnzkXhrflHciFmb2FQFSud+AooB+PapYnG7hbsTGIrW7yEU4gi/nUDhwtmeKljzb1IMJPFovXLyN1165Yxq0ISd9yUYgZNSsYgI1QlS6yYyCwSyp0KyFZRvhGj3qSW3K/gQfYue4PUuEQs0ZZDrXStrm3gmHNh9C55g4JAaLW4IuSjsFNgLZd9xvlbgihOA02TTEcI3WXAztmqrHLbI3SSlatGonpYRI83UdbSGN2RyTHDKIucCMiEZjMIDbki6i5DxZUZW5qCUoydyDkanQDGFSmNaRR3CMpo+C1hGtHCCy/UlkrfK709iHyfcl9LFd9u1JYWrPaZ9nBWKGXeKq1RJuyjknW67JzVOaBI7HsOLUUX1nrXrxQfB9ITQQk63l9dIsVUsAK/jGJkTyjlJIPBxUeHYjvysbfVw95Va2hqCamoF9J5vWOROw7S6sZfPdD3f6be1XvApfq8/KNHG3psppbi/C9gBxsNcvBDk3lJPD2Kad5JBOWvsUvZX0TQBGQlCU/NFRnI9hVRD0Z5o7DW+UexAxFMMOy11WYEFxdS9Nhcn8ZLWEreZt8r261gmkhyuDlop4BdqgDLNIC3hf5NusrBCIxbJbKOIZLZzbrGPHnIoQNRblA4WWMC1hyHals6PnN0DM5YBWtpWXheObHDzLm+yUDjnrZdPxUXa4dRVKw8NgsNFy+ZJqFIaGyPaKt3G2KptBEZZMgr1itG2pFh/4UOGbP9BcnNcnFzdYNexpZZCaTom3alOLU8rxctsFc6YMJz0Uu1TAYfIA0QhzMziqZx2pbY2UJCOr2XJvqtYIQdV6F4JWR04RtNHmvOiFlNCbJWxkGudYWCLw+huS7kELuJvhz7ROPaleikMsq9ay8p6k2o6ggAeKUtdvSOPWm+HUhcCtLWSL2dg2CP5jD9b66RerzYKMihhB1Bl9dIsVFVDZOVbRfpdR/nzescn3wbsvPI/9WK3e5w+6q/tBJarqf/sTescnWwuItjdLvWBeGAdYu4H0puwGi5xA3cefPr4qZzrkdTR6SoBI1tt4XBGQHGw4+KmYPKORGQGfZcpbyP6CokYPmoZiJvkrCGRhF4cbu7/YUGHImkOd9M7osCD2KOqrGRNdI82awFzjyAFysc4km2ioPwsYmY4mwA2Mp3nf5bdB3n+1YKKDtftpPVykh7o4gTuRtJblwLrauTfYP4RJIHiGqeXwusA9xLnRHgd45lnPkqBUHPJQMzKDYbPq1k5IuDcHMEaEdS96Qrm3wWbSFzPikrruZ/guJ+c3Ux35jUdVxwXRQSsA1rcRMbd61xex6kvO0IP0R4oyuj3o3t5tPjwVHEg5L0fD4OPli7WUeb5vkcnFJdXhloOMNPDzod9cDw84SDfHWs3wuv8AoOP4OP8AuHKMqobwNuKp+IbNzuddpZbtN/Qn++Oa9EnWpT+mcU92MvqXIgSgwURNBc5xdx3ACB4m57k9GBF7A9jw8EZZbpPV2pcJf4k72Ynzczn5Q7dHexcXkfSeLjg5ROvxvPlyT6yKrVRhgOWfLkUoqqmVzd0NvfjdWbbql3ZGvbo8Z/zD3hJhUBrRkvnOSPSVM9PsVOLZ9wcXSWz4LafBmjMDJMsRrHuNrAAomNo3LHWyp3fyKip19OAclGyNM5qAtdfVatiA1yV1LAUyBgNtE3povkD3qHDmbzrW42T2alDYyAjJluJZKNTUhuSEzoagtNrKfDoxvEdZRtTTg2CSU85I9Tp2w7r0UR/zPWvXik2JZaiiH+Z616xdEaoJyHHIi6rqSOFRP61yVuk3dFYcRiJqqkNz+XnP/dck0dLeQjhdSfJko4rBbKbauMOYZL/4bW2zsHAAE5DqurB/xrS7o3iHEcg66oFTRZ8LJYIBvEW04hNHkWwuDOnN28p75M77FRy/CHENIi7PgAMu9c4qImtbk437UL0xHWqLlJUdJf8ACKPowHtJaPYU8wHaUSt3jZtybN3gSfMOvwXGm1Q4hWf4P3NlqQNd1peByIsB5ynjOwNHbYn3v3LiHwnYh0tdML3Ee7GOrdAv/qLl2qkOZ7l837QTF9VUOP0ppT4yOVQehVO7NS0Md0PKmtBFkggNjPD7tc1zSQ4EEEagjQrs2CYwZomuPztHD+Ia+Oq5Jh8VyFdMBn3CRwcL94//ABM1gVMvAqlz84nna3F3LrtbzKyNrMwudfGr3PWfSvT+lRUpSTPL+rScYxaLB+Ux+ry7tL+3xWsuIZggZcrFIhUrPjK9l8EWeKvIkvS/4OfyhYZ314DO2fUerwXn5TH8WY0I0P8ASlIqV6KlI/H/AMmOvK+Yoa/lEcOvXXha+XarLsnVxOde5Ds2gZWJtnfqVH+Mpns9VfLs7T6FHn8d/alcnov4/lJ8sailkvuO4eKhrWBwB3iQSL8DwVdn2Kl+jIw9R3h7E8bWAOZfn/tKYtrm818pPhhN2z6coE+BWBBFnNOY60A3dBtxVi2ort2bLRzAe+5HsCoVRiO7KSdF58uL83EZywOMVp7C6rNeeIRWJY+HNsEqjqN4WVYxaEWyw7OSjcN9fSi/jBc4g6FC4BBdpyUr4yXZKh0qXWmKnHo5OoprC7fK0qqIOF+KXMdJGbgXHFTf5E5xzaOybHn80i+s9a9YhdhJS6hhPPpfXPXq6ksCHODWCKtqi/Qzz+tcgquW7y9uhRG18V6ibd/bSk/1lQx2EOeq4pNbL+sAoq3ONluywNjqVJQUtwUG1ji834I7GXwL8RhcXZaIORrhkU7AO9mFBU0pJVoyrZztZFkGeSs/wWutXOH/AMT/AO5irlPTEPIVy+D+h3KxruJjePQfYqxaTA1g7HQDVfP20+HFkj3cC9/jvFfQtLlc/jVc/wBq8CEhmZbMucWnkSd5vpXQBHGN27h2p7SR8hZLjTlsm6RYgkEciNVYMPp7p0hGxlhEHFOx5ILuQuocOp8tEZj0fQ0crzbeDfC+WXXe3nRejRQKMTHNUOlq7sab5kA+KimxnyXZ/RPoSOGssAOQsunwuX7cmzl8zh+7FIs3xtbCqVbFcthXL015qPNfgssnxpe/GlWxXda3Fd1p/wCsiK/BZYhVdaabP1PyzTyDj5iqWK7rTbAa6xc6+jfSQPek5vLT45f6G4fDa5Iv+S+Y1jQjY11/pDz5e1BR7WN/WVN2nxHpIw0HiPx5iq41p5r54986jUV/T3eDoQ3zAn+5KJqME3KM2fpd2lYDqbuPa439FltVURAvzXnTmnNjUVisw/U3UdLDui6PxCJ4Nr3BWszPIsrXgT2XDZiLeYOxGzUu67RJtl8S3Ggdyf1k9xeykdTX45EssJL8lo+zTZya0MG+N46hVPaeoeHWGXWjFAX4qzsOx278Titp8p6x69QnweNP5Pg7JPWvWLqWiVnNcTlJq6oH9tMB9o5J6iYtIBTjaKoa2qnbx6aXt/xHJXUtBGeq4v3D5oKp5tzPmhYp/lCeaEkJvmcgpKMgo9ayPWbQxrG2bvBAwvOpRM9RfyTwRVFQb4vyS6WSb2CUUFt5xCe7GkmqaTyeLf8AKVHBGACHKbApQK2EDQ74P2bim4pXJGlXWjrFDx7kNjNLd4dzFu8aeI9Cnpj7FNUN3gWnjx5HgQvSZJHJ9tNmyJmTMGTyGuHJ/A9/pCY4ZgQaBv5nkr/FTNcCJBpqOsWNx3ZjtQtbHAB5BN1kzV7E8FO1oyACq/wmVO7SBnGR7R3N8o+geKt5C5r8Is5lnbGNIm2/53ZnzbqL0A59UMy11UHQj9ZM5qS+XJQGkI4Jop0LJoD6H+ILzoTzHiiOiHUvDGPxdPbFB+jKzcKm3VnRrWzUiGxTCC7Yb8XvA7mN97x4IUsRV7sYOQJ73G/ot4JZSwMlkgmJc23PmAerjommGw7jBv2JyPAixAIt3FI31Dt9waL2AHhmfPdMjW3jjZbymAh3ed5vmNlGeUUTotmH4oGixOSh2jx02AYcxxVZFQp2kOXJ9lKVgsn/ACs5+osU1gpy5tzySY0lnBPHzlseSM/4MQYfUFkgHC66Zh8LZI765LmGGwlzrnmui4A+zbcEkqOnjleGGMhEYtwVX2xgbYEaqx4m7LIqq49Ccrm9kbo03eDpGwX6BD2SetesUWwD70EPbL66RYuhaInKMep3vrqh1vJE8wv9Y5a4pHuNHNMsZr9yoqWWz+MTEdnSOKR4rWb9+rRcrTcyjSSwyEN3m3U1H2ISllsw80ThVQHkjlknaCqZNDCXuNk7w+MsFiclPQUzGsvxWVNM7c3goS3kVqwGtlu6wUezdQRX04/icD3scFIIMrr3AKQiridyeL+hU4muyFlFuJ2WkPoHsRr25oCnPLkPYj3OXosmjSaL6Q5WcOberrGfcSq7O3deRrkCMsuOd+PBW2J+SqO1mIR05G9m5192MakcSOQ7VksmbAcXxBsETpH8NB+s46ALklZily57hcklxN9SSrFtRWuqDm4Na3Rlic+ZPEqi19t4tJyHDmSMjfvTV8i38Az8Qfc5658Fn5Qfxse5CPa78WWzYSeICp2QnVm5qzwACHmlJ1K8mYRxv2BbU1PvEC+vUUrkFRNTG/gCimTi2eR5Ky0dBUBnk07nNcMrtLgcrAtLc+4qt4lSmKQscxwec90gtOfURdJY9Hm+HENbfPXs4oyTIXtovcMoyxu87Jztb8ByUWISkn+Hh19anKVsKVCsneldnu3vy48EYyPNx18hhv5vch5mg7uX0hc8+pN8MbvtmbbPo7tt/DwWbwYEYpqeTdN1Cw5LR90phm6uvorRh9M18Yvx1VCgfZ1yrNhmLfNaDxzUuSFmLXFhwY24RtJU7jFHA+7RdSTNFlz9S3FdkEdW57tVHiTC4ElQdNu3UlRU3YmejU4vJffg/b+YQ9s3r5F4pdhG/mMPbL656xdC0Ts5NtJEXVdQ4cJ5h/3XJViEYTXHZwyoqufxifL61yRuqL5lSp3Y+yCM2TPAYhdxQDfKAATXC4CwE8CjN4GirYXTVJubnIHRWKPEm9HYqt0dNvOtw1TGqpCBlouadNi6JiQ7TRE4L5Ezb53cAPFA4e3mmlM3y2Hk9v8AcEvF+oo8xs6TA/TnYIyTgllM4akgADO+gF1I/Ew4jcGVvnOyB/lHFevRyohx/GhTtAHlSOvuN9pHJUTEKOpqDvOAaTrJK4Ny6gc7dg4K21AObnvazeyO78825nWyGY2PMiN0nMuybx18SqwWCc2VePZiM5Ple88WxMJudPnO9y53tNRiOskj3SAMwHW3h5Fxc88l13ENqGRggzwxfwxjpZB3NvbiuTbV1TZqvpWOc9rgPKeN1xsC0kjhpdaWjRKwZTz9C2ZIb5ZoiLDifKed1tzbi51uIHJEtc1mTG269XHtKnY9EMVO7V3k+lEtfb5uXXxQ75hxK1EwOhCVsIwa5u5q4SXuHBzhlyI9t08oKkvo5g4lxa+Mgk3NjlqeGSqwcn+yw33PhJA6RoAubC4c0jM96VrAfQsfQue8bvNNqjByG3twVm/JIgduuFiLHPXmtcQmFrLjnKVmObV9Pugm2hR2H18EJLn7z3EZNaQG7rhnvHnpkiccozuONsrXKSw4ZJIGlrSbgHIXJHYMzqunjl2jYUhtNHBKwvp95pbm6N3lEji4HkEA4XW4gMIINw5wLd35psRY7w5ZLenhJCMmZoHEYTKgaL5IV8Buiqd243tSPI0UWmhxLgToiq3EBbJUgV2acUj7gX4qcopFIPI0gl37KXEjugLShYGlaYnEXu6lJyH5VaOqbCH8xh+s9a9Ytdgm2oYfrfXPWLpWiDOMY7Sk1lYeHxio9a5LHsswFXfF4B01SSMjUT+tckeIUANt1R+6u1FKVCqCO9k8gmaGFvFaspWhpJyISGOp+UPag/zN+ksHx7ctkiPj7iBlqhaOMSOHUjaoBpA4ehSlsMw2nIFii21AD225j0pRUPsRY9yZUTRvNJ5g910sVk37S51hJs0C5yIbw7XKahju7jI7Q2+a3qvp3LZ9P0jyL2aPnkZF7uLAeAHH8WdwxhoAaA0DQBexdLBy1bAcSwt72Ho9xklsjug91zp22XPsXifu2mc8uBsQSbA9hyC6xGeaqfwg0V2dK1udwH/7Xea3gtGRpRs5pXUthwPYOr/wq3ilPm13AA3687hverayLfJ7MhySHF6XKx4Zp5aETKnVSyONyfcByAUckh3cijZaQ92fFASNIUWVBpHLZrQR1rYlSMWMERmwCNY2VkfTNa7dDtzeGWZGYvwyuo6ShLiMxbjzsnuIxkQOY3IboyHIZi/44o9QWOdn2kwhxdIQ6xbvhxaARazXu1+boMkVPa6FwapqHMiikLeiia7cAaWuG9uk6/OF+NuK2rY3B1+C4OZruGmR18O9HI3mxw77FJsEiD6eI8QCPBxCeCW6T4E2wfGPoPOXUdPahG+rD7FuLUm464XkE26EzxY3KVvgNrq0XayC2T3Ds1IIQ4JeyTgnFJHZqWf4jdsAYwk3B603+JmwsNEfTSNIATmFjdzgoucnsKdIrcNXY2Rs03k3QuIxAPuFBLJcI4YVJs698H770EJ65fXSLFH8HY/9Ph+t9fIvV1LQCg41VATVDTxnm9Y5IKutIt1JltKR8YqBx6eYj7RyRPfvNN9QuZQXayuNklRVF+mXNCMoA52RWkb80VG/dPIp6rQjlewyiJY+3ijppm38tLDUWdfmocRF81NxyaQyrbXaWlNMRmLI2ubqLFVKkc4vaOCsFdL5ICzVSSNFqmdZwweQOseJNiT3klOhFl4JJgzrxtP8AP8ApCfA+T3Bej6IoyJi2q4g+NzXfNcC09XWFtEcls5oPUgMcqmoBEXM+kHEHrPDxFiqtjLQTlwAHgupbb0dmNlYOO6824/RJ9HguYVkJz4qscolJUyt1jPJI55eKWVMKe1LEulhSyRosTmBexwpoYFr0SWhrDsPbYBO4GggjqSejCd0TCQTwsqehPYXSluVrXADesW+itK4uvZDzzWcLWCKik3ivKlspZAYbJdTjo6tzeEkYd3tNvenNVlmkWLODZIJL6P3D2OyR416CM67Cw4b180omgLRmnc7X7tr5JTOHHJVjONUBiY09zdWOCMdELIZlA46hO6Kh3Wi6jyzspFCelDgTcFNKWpOi2qbAZcFrSgWupudmSJpYATcrU0FwToo+lPuREc7iFkFbOj7Bx2oYhyMvrpFi32GH5lF2y+uesXangDOOY9ORW1IOnxif1rkPDSue6zRfiidp2/nVQ46fGJ/WuUWGYj0MwcdLWIUptq6HqlYA6B3S7pGilr6e+mqKxDEGOlLm6KSGm6S7wdEO0ts0Y2KWuOQKLNG85NzCj6QZjii6bGRGc0XkNI8oLNJDtVpWynuWrJxPNdvFFYhH0dkv7hEtnX9mD8jGecbP7ArF7h6FVtlpN6mhPONnnYrJGb2/lHoXdHRImiciiLhBMRL3G3IW86IyIqmhEkb43HJ48DwPauUYxhvRPdGdW5Ht5rrcRyyVb24wYvb0zB5TRZ4HFvB3cjFgkrOQ1kI3il8kCfVcGqXmO4VCIse3qWjqe9imMsK1dHYIUGwKJ26Vs/FC1jt3XQdWua8nbmhTQPeDu6ISusBQM2tJO8XEnVH4dNVS7wjc1rb/OdqMtAm2CbGh+7dxJI0Fha2pLjkB1pj8RYT0NMfkmkh9Rwc76TYb6/zLlnyJopSK/Bh5L7F7p5G5kuv0bDwy4lHbSUhNM9/FpY6/Ybe1WqgoY42brRYecniSeJQu0zAKOYDi32hcb8lykktGI5I96Np5tafEXSqKK0ljonGGsLqeE84o/7ApBRi91y/dcW0E2FMLBSPGVlNEw3sscLGyFu7HiyuTsJdZF01LYI+aBpN1DUwutkq9vkAvazNEPcAFA/yBnqgfj/NOlegWdi2I/QovrPWvWLTYR16GE/5nrXrF1xughtbgdM4vLqeF13Em8UZuSSSTcZlDu2cpDrS0/2MX3VixWRvR5/w1R2/RKf7GL7qnpsCpWizaaADqijHoCxYlkaJF/w7SX/Raf7GL7q1ds1RnWkpz9TF91eLEwDek2dpGm7aWnaeqGIehqnqcDpnfOp4T2xRn0hYsSv9Rloa0dFG1jQ2NjQAAAGtAAtkAAEU2Fv6o8AsWKwpt0Y5DwC23BbQeCxYgExrByHgti0WtbLksWLBEMuD051gi+zZ7lD+Q6b93h+yj9yxYnEMOB037vD9lH7lqcCpf3aD7KP3L1YsAiOz9J+6wfYx/dUsGBUwOVNAOyKMexYsWCjeXCKfoy3oIt05FvRssRcmxFlKzCIAABBEABkBGwAdgsvVi55bGNvyZD+xj/oZ7lDLhEBNjBEe2Nh9ixYpRS7GJIsJgDQBDEAAAAI2AAW0AsthhcP7GP8AoZ7lixK0rCbDDYf2Uf8AQ33LU4XB+xi/oZ7lixOkjGowmD9jF9mz3Lc4ZD+xj/oZ7l4sWaRgWXBKY608J+qj9ygds9SfusH2Mf3VixOkBj7DaSNkbWsYxrRezWtDQLkk2AFtSsWLFVGP/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9032"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0" name="Content Placeholder 2"/>
          <p:cNvSpPr>
            <a:spLocks noGrp="1"/>
          </p:cNvSpPr>
          <p:nvPr>
            <p:ph idx="1"/>
          </p:nvPr>
        </p:nvSpPr>
        <p:spPr>
          <a:xfrm>
            <a:off x="266700" y="1524000"/>
            <a:ext cx="8610600" cy="5029200"/>
          </a:xfrm>
        </p:spPr>
        <p:txBody>
          <a:bodyPr>
            <a:normAutofit/>
          </a:bodyPr>
          <a:lstStyle/>
          <a:p>
            <a:r>
              <a:rPr lang="en-US" dirty="0" smtClean="0"/>
              <a:t>Interim MOEs</a:t>
            </a:r>
          </a:p>
          <a:p>
            <a:pPr lvl="1"/>
            <a:r>
              <a:rPr lang="en-US" dirty="0" smtClean="0"/>
              <a:t>Interim MOEs impact performance MOEs</a:t>
            </a:r>
            <a:endParaRPr lang="en-US" dirty="0"/>
          </a:p>
          <a:p>
            <a:pPr lvl="1"/>
            <a:r>
              <a:rPr lang="en-US" dirty="0" smtClean="0"/>
              <a:t>Typical interim MOEs include:</a:t>
            </a:r>
          </a:p>
          <a:p>
            <a:pPr lvl="2"/>
            <a:r>
              <a:rPr lang="en-US" dirty="0" smtClean="0"/>
              <a:t>Saturation headway/flow rate</a:t>
            </a:r>
          </a:p>
          <a:p>
            <a:pPr lvl="2"/>
            <a:r>
              <a:rPr lang="en-US" dirty="0"/>
              <a:t>Queue discharge headway</a:t>
            </a:r>
          </a:p>
          <a:p>
            <a:pPr lvl="2"/>
            <a:r>
              <a:rPr lang="en-US" dirty="0" smtClean="0"/>
              <a:t>Driver’s gap acceptance behavior (yield control, left turn)</a:t>
            </a:r>
          </a:p>
          <a:p>
            <a:pPr lvl="2"/>
            <a:r>
              <a:rPr lang="en-US" dirty="0" smtClean="0"/>
              <a:t>Driver’s car–following behavior</a:t>
            </a:r>
          </a:p>
          <a:p>
            <a:pPr lvl="2"/>
            <a:r>
              <a:rPr lang="en-US" dirty="0" smtClean="0"/>
              <a:t>Driver’s lane change behavior</a:t>
            </a:r>
          </a:p>
          <a:p>
            <a:pPr lvl="2"/>
            <a:r>
              <a:rPr lang="en-US" dirty="0" smtClean="0"/>
              <a:t>Driver’s response to traffic signals (yellow signal)</a:t>
            </a:r>
          </a:p>
          <a:p>
            <a:pPr lvl="2"/>
            <a:r>
              <a:rPr lang="en-US" dirty="0" smtClean="0"/>
              <a:t>Arrival type at intersection</a:t>
            </a:r>
          </a:p>
          <a:p>
            <a:pPr lvl="2"/>
            <a:endParaRPr lang="en-US" dirty="0"/>
          </a:p>
          <a:p>
            <a:pPr marL="411480" lvl="1" indent="0">
              <a:buNone/>
            </a:pPr>
            <a:endParaRPr lang="en-US" dirty="0" smtClean="0"/>
          </a:p>
          <a:p>
            <a:pPr lvl="1"/>
            <a:endParaRPr lang="en-US" dirty="0" smtClean="0"/>
          </a:p>
          <a:p>
            <a:pPr marL="411480" lvl="1" indent="0">
              <a:buNone/>
            </a:pPr>
            <a:endParaRPr lang="en-US" dirty="0"/>
          </a:p>
          <a:p>
            <a:pPr lvl="1"/>
            <a:endParaRPr lang="en-US" sz="2400" dirty="0" smtClean="0"/>
          </a:p>
          <a:p>
            <a:endParaRPr lang="en-US" sz="2400" b="1" dirty="0" smtClean="0"/>
          </a:p>
          <a:p>
            <a:endParaRPr lang="en-US" sz="2400" b="1" dirty="0" smtClean="0"/>
          </a:p>
          <a:p>
            <a:endParaRPr lang="en-US" sz="2400" b="1" dirty="0" smtClean="0"/>
          </a:p>
          <a:p>
            <a:endParaRPr lang="en-US" sz="2600" dirty="0" smtClean="0"/>
          </a:p>
          <a:p>
            <a:endParaRPr lang="en-US" sz="2600" dirty="0" smtClean="0"/>
          </a:p>
          <a:p>
            <a:endParaRPr lang="en-US" sz="2600" dirty="0" smtClean="0"/>
          </a:p>
          <a:p>
            <a:endParaRPr lang="en-US" sz="2600" dirty="0" smtClean="0"/>
          </a:p>
          <a:p>
            <a:endParaRPr lang="en-US" sz="2600" dirty="0" smtClean="0"/>
          </a:p>
          <a:p>
            <a:endParaRPr lang="en-US" sz="2600" dirty="0" smtClean="0"/>
          </a:p>
          <a:p>
            <a:pPr lvl="1"/>
            <a:endParaRPr lang="en-US" sz="2400" dirty="0" smtClean="0"/>
          </a:p>
          <a:p>
            <a:pPr marL="365760" lvl="1" indent="-256032">
              <a:buClr>
                <a:schemeClr val="accent3"/>
              </a:buClr>
              <a:buFont typeface="Georgia"/>
              <a:buChar char="•"/>
            </a:pPr>
            <a:endParaRPr lang="en-US" dirty="0" smtClean="0">
              <a:solidFill>
                <a:schemeClr val="tx1"/>
              </a:solidFill>
            </a:endParaRPr>
          </a:p>
        </p:txBody>
      </p:sp>
    </p:spTree>
    <p:extLst>
      <p:ext uri="{BB962C8B-B14F-4D97-AF65-F5344CB8AC3E}">
        <p14:creationId xmlns:p14="http://schemas.microsoft.com/office/powerpoint/2010/main" val="281829472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D355E4805D39A459474F72B0B6B4252" ma:contentTypeVersion="0" ma:contentTypeDescription="Create a new document." ma:contentTypeScope="" ma:versionID="80db46a1f102629ec135ca5bc37108c6">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48071AE-4963-4808-BC1C-2D8786853EA5}"/>
</file>

<file path=customXml/itemProps2.xml><?xml version="1.0" encoding="utf-8"?>
<ds:datastoreItem xmlns:ds="http://schemas.openxmlformats.org/officeDocument/2006/customXml" ds:itemID="{E65A1A00-0581-467A-9618-5E2B2FE04961}"/>
</file>

<file path=customXml/itemProps3.xml><?xml version="1.0" encoding="utf-8"?>
<ds:datastoreItem xmlns:ds="http://schemas.openxmlformats.org/officeDocument/2006/customXml" ds:itemID="{CE87746E-4328-4C43-A809-C017D32D3E4D}"/>
</file>

<file path=docProps/app.xml><?xml version="1.0" encoding="utf-8"?>
<Properties xmlns="http://schemas.openxmlformats.org/officeDocument/2006/extended-properties" xmlns:vt="http://schemas.openxmlformats.org/officeDocument/2006/docPropsVTypes">
  <Template>Urban</Template>
  <TotalTime>2953</TotalTime>
  <Words>2771</Words>
  <Application>Microsoft Office PowerPoint</Application>
  <PresentationFormat>On-screen Show (4:3)</PresentationFormat>
  <Paragraphs>825</Paragraphs>
  <Slides>60</Slides>
  <Notes>40</Notes>
  <HiddenSlides>0</HiddenSlides>
  <MMClips>3</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3</vt:i4>
      </vt:variant>
      <vt:variant>
        <vt:lpstr>Slide Titles</vt:lpstr>
      </vt:variant>
      <vt:variant>
        <vt:i4>60</vt:i4>
      </vt:variant>
    </vt:vector>
  </HeadingPairs>
  <TitlesOfParts>
    <vt:vector size="75" baseType="lpstr">
      <vt:lpstr>宋体</vt:lpstr>
      <vt:lpstr>Arial</vt:lpstr>
      <vt:lpstr>Arial Narrow</vt:lpstr>
      <vt:lpstr>Calibri</vt:lpstr>
      <vt:lpstr>Courier New</vt:lpstr>
      <vt:lpstr>Georgia</vt:lpstr>
      <vt:lpstr>Tahoma</vt:lpstr>
      <vt:lpstr>Times New Roman</vt:lpstr>
      <vt:lpstr>Trebuchet MS</vt:lpstr>
      <vt:lpstr>Wingdings</vt:lpstr>
      <vt:lpstr>Wingdings 2</vt:lpstr>
      <vt:lpstr>Urban</vt:lpstr>
      <vt:lpstr>MathType 6.0 Equation</vt:lpstr>
      <vt:lpstr>Bitmap Image</vt:lpstr>
      <vt:lpstr>Equation</vt:lpstr>
      <vt:lpstr>Calibration of Micro-Simulation Models</vt:lpstr>
      <vt:lpstr>What are the Typical Microsimulation Models?</vt:lpstr>
      <vt:lpstr>Why Microsimulation? </vt:lpstr>
      <vt:lpstr>Key to Usable Microsimulation Modeling:  </vt:lpstr>
      <vt:lpstr>Demo of Calibrated vs. Uncalibrated Roundabout Microsimulation Models</vt:lpstr>
      <vt:lpstr>How to Calibrate the Microsimulation Model? </vt:lpstr>
      <vt:lpstr>Demo of Calibration of Freeway Saturation Flow Rate</vt:lpstr>
      <vt:lpstr>What MOEs are of Concern? </vt:lpstr>
      <vt:lpstr>What MOEs are of Concern? </vt:lpstr>
      <vt:lpstr>What Parameters to Calibrate as They Impact Performance or Interim MOES? </vt:lpstr>
      <vt:lpstr>Sample CORSIM Parameter List</vt:lpstr>
      <vt:lpstr>Sample VISSIM Parameter List</vt:lpstr>
      <vt:lpstr>Some General Calibration Considerations </vt:lpstr>
      <vt:lpstr>PowerPoint Presentation</vt:lpstr>
      <vt:lpstr>How Many Runs are Needed in the Calibration? </vt:lpstr>
      <vt:lpstr>Warm-up Period in the Calibration</vt:lpstr>
      <vt:lpstr>How Long for Each Simulation Run?</vt:lpstr>
      <vt:lpstr>Simulation Resolution</vt:lpstr>
      <vt:lpstr>PowerPoint Presentation</vt:lpstr>
      <vt:lpstr>Introduction and Background</vt:lpstr>
      <vt:lpstr>Introduction and Background</vt:lpstr>
      <vt:lpstr>Research Objectives</vt:lpstr>
      <vt:lpstr>Methodology</vt:lpstr>
      <vt:lpstr>Methodology</vt:lpstr>
      <vt:lpstr>Methodology</vt:lpstr>
      <vt:lpstr>Methodology</vt:lpstr>
      <vt:lpstr>Analysis</vt:lpstr>
      <vt:lpstr>Analysis</vt:lpstr>
      <vt:lpstr>Analysis</vt:lpstr>
      <vt:lpstr>Sensitivity Analysis</vt:lpstr>
      <vt:lpstr>Sensitivity Analysis</vt:lpstr>
      <vt:lpstr>Sensitivity Analysis</vt:lpstr>
      <vt:lpstr>Sensitivity Analysis</vt:lpstr>
      <vt:lpstr>Sensitivity Analysis</vt:lpstr>
      <vt:lpstr>Quantitative Calibration Guidelines</vt:lpstr>
      <vt:lpstr>PowerPoint Presentation</vt:lpstr>
      <vt:lpstr>Quantitative Calibration Guidelines</vt:lpstr>
      <vt:lpstr>Case Study for the Calibration Guideline</vt:lpstr>
      <vt:lpstr>Quantitative Calibration Guidelines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Communications Revolution</vt:lpstr>
      <vt:lpstr>Autonomous Vehicle Era is Coming</vt:lpstr>
      <vt:lpstr>Will This be Cooperative Intersections in the Future?</vt:lpstr>
      <vt:lpstr>Possibly?!  Can we simulate that? </vt:lpstr>
      <vt:lpstr>Modeling Next-Generation Intersection Control of Autonomous Vehicles </vt:lpstr>
      <vt:lpstr>Modeled in Microsimulation Platform: VISSIM </vt:lpstr>
      <vt:lpstr>Agent-based Next-Generation Intersection Control of Autonomous Vehicles </vt:lpstr>
      <vt:lpstr>PowerPoint Presentation</vt:lpstr>
      <vt:lpstr>PowerPoint Presentation</vt:lpstr>
      <vt:lpstr>Automated Calibration </vt:lpstr>
      <vt:lpstr>Automated Calibration </vt:lpstr>
      <vt:lpstr>Thank You!  &amp; Questions and discussions are very welcome!</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Next-Generation Information and Communication Connected Transportation  </dc:title>
  <dc:creator>Zhixia Li</dc:creator>
  <cp:lastModifiedBy>Li,Zhixia</cp:lastModifiedBy>
  <cp:revision>201</cp:revision>
  <dcterms:created xsi:type="dcterms:W3CDTF">2006-08-16T00:00:00Z</dcterms:created>
  <dcterms:modified xsi:type="dcterms:W3CDTF">2016-04-15T16:16:07Z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0x0101004D355E4805D39A459474F72B0B6B4252</vt:lpwstr>
  </property>
</Properties>
</file>