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5" r:id="rId4"/>
    <p:sldId id="264" r:id="rId5"/>
    <p:sldId id="266" r:id="rId6"/>
    <p:sldId id="267" r:id="rId7"/>
    <p:sldId id="270" r:id="rId8"/>
    <p:sldId id="262" r:id="rId9"/>
    <p:sldId id="263" r:id="rId10"/>
    <p:sldId id="268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BDC"/>
    <a:srgbClr val="113588"/>
    <a:srgbClr val="000099"/>
    <a:srgbClr val="0033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2C2578C-450D-4344-A953-46BA64884F5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E411EF6-E4C4-46AA-AFE0-9A25F8A8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87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A41B4-1C57-4639-A389-F10A5EABBE29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AED1C-FF53-457F-B736-1E3C41CBF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ED1C-FF53-457F-B736-1E3C41CBF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00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ED1C-FF53-457F-B736-1E3C41CBF4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3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ED1C-FF53-457F-B736-1E3C41CBF4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ED1C-FF53-457F-B736-1E3C41CBF4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8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ED1C-FF53-457F-B736-1E3C41CBF4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9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ED1C-FF53-457F-B736-1E3C41CBF4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85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ED1C-FF53-457F-B736-1E3C41CBF4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ED1C-FF53-457F-B736-1E3C41CBF4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0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ED1C-FF53-457F-B736-1E3C41CBF4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7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ED1C-FF53-457F-B736-1E3C41CBF4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2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2CE-B72B-44CD-A06C-39BFFE86E5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7E85-F537-40EC-90A1-8F1096B3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8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2CE-B72B-44CD-A06C-39BFFE86E5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7E85-F537-40EC-90A1-8F1096B3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8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2CE-B72B-44CD-A06C-39BFFE86E5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7E85-F537-40EC-90A1-8F1096B3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6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2CE-B72B-44CD-A06C-39BFFE86E5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7E85-F537-40EC-90A1-8F1096B3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9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2CE-B72B-44CD-A06C-39BFFE86E5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7E85-F537-40EC-90A1-8F1096B3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9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2CE-B72B-44CD-A06C-39BFFE86E5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7E85-F537-40EC-90A1-8F1096B3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9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2CE-B72B-44CD-A06C-39BFFE86E5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7E85-F537-40EC-90A1-8F1096B3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4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2CE-B72B-44CD-A06C-39BFFE86E5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7E85-F537-40EC-90A1-8F1096B3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7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2CE-B72B-44CD-A06C-39BFFE86E5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7E85-F537-40EC-90A1-8F1096B3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0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2CE-B72B-44CD-A06C-39BFFE86E5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7E85-F537-40EC-90A1-8F1096B3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B2CE-B72B-44CD-A06C-39BFFE86E5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7E85-F537-40EC-90A1-8F1096B3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2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B2CE-B72B-44CD-A06C-39BFFE86E5B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37E85-F537-40EC-90A1-8F1096B3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ansportation.ky.gov/materials/pages/List-Of-Approved-Materials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nance.ky.gov/services/eprocurement/pages/contractinginfo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ky.gov/services/eprocurement/pages/default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nance.ky.gov/services/eprocurement/Documents/ALL%20State%20Master%20Agreements%20as%20of%205-11-2018.xlsx" TargetMode="External"/><Relationship Id="rId4" Type="http://schemas.openxmlformats.org/officeDocument/2006/relationships/hyperlink" Target="https://finance.ky.gov/services/eprocurement/Pages/contractinginfo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ation.ky.gov/Construction-Procurement/Documents/Work%20Item%20%20List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portation.ky.gov/Construction-Procurement/Documents/Prequalified%20Contractors%20List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portation.ky.gov/Construction-Procurement/Documents/Prequalified%20Contractors%20List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ortation.ky.gov/materials/pages/List-Of-Approved-Materials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279" y="2801293"/>
            <a:ext cx="6858000" cy="1080146"/>
          </a:xfrm>
        </p:spPr>
        <p:txBody>
          <a:bodyPr>
            <a:normAutofit/>
          </a:bodyPr>
          <a:lstStyle/>
          <a:p>
            <a:r>
              <a:rPr lang="en-US" sz="2400" b="1" dirty="0"/>
              <a:t>Water Transportation Advisory Board </a:t>
            </a:r>
            <a:br>
              <a:rPr lang="en-US" sz="2400" b="1" dirty="0"/>
            </a:br>
            <a:r>
              <a:rPr lang="en-US" sz="2400" b="1" dirty="0"/>
              <a:t>Statewide and KYTC Purchasing/Procurement </a:t>
            </a:r>
            <a:r>
              <a:rPr lang="en-US" sz="2400" b="1" dirty="0" smtClean="0"/>
              <a:t>Information </a:t>
            </a:r>
            <a:r>
              <a:rPr lang="en-US" sz="2400" b="1" dirty="0"/>
              <a:t>A</a:t>
            </a:r>
            <a:r>
              <a:rPr lang="en-US" sz="2400" b="1" dirty="0" smtClean="0"/>
              <a:t>vailability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3279" y="4386682"/>
            <a:ext cx="6858000" cy="1241822"/>
          </a:xfrm>
        </p:spPr>
        <p:txBody>
          <a:bodyPr>
            <a:normAutofit/>
          </a:bodyPr>
          <a:lstStyle/>
          <a:p>
            <a:r>
              <a:rPr lang="en-US" sz="1600" dirty="0"/>
              <a:t>Tuesday, June 5, 2018</a:t>
            </a:r>
            <a:br>
              <a:rPr lang="en-US" sz="1600" dirty="0"/>
            </a:br>
            <a:r>
              <a:rPr lang="en-US" sz="1600" dirty="0"/>
              <a:t>1:00 PM to 3:30 PM EST</a:t>
            </a:r>
            <a:br>
              <a:rPr lang="en-US" sz="1600" dirty="0"/>
            </a:br>
            <a:r>
              <a:rPr lang="en-US" sz="1600" dirty="0"/>
              <a:t>Kentucky Transportation Cabinet, Room 106</a:t>
            </a:r>
          </a:p>
          <a:p>
            <a:endParaRPr lang="en-US" sz="1500" dirty="0"/>
          </a:p>
        </p:txBody>
      </p:sp>
      <p:pic>
        <p:nvPicPr>
          <p:cNvPr id="8" name="Picture 15" descr="KYTC 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72" y="6018569"/>
            <a:ext cx="583378" cy="630936"/>
          </a:xfrm>
          <a:prstGeom prst="rect">
            <a:avLst/>
          </a:prstGeom>
          <a:noFill/>
        </p:spPr>
      </p:pic>
      <p:pic>
        <p:nvPicPr>
          <p:cNvPr id="9" name="Picture 16" descr="UnbridledSpir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435" y="6320321"/>
            <a:ext cx="1275188" cy="329184"/>
          </a:xfrm>
          <a:prstGeom prst="rect">
            <a:avLst/>
          </a:prstGeom>
          <a:noFill/>
        </p:spPr>
      </p:pic>
      <p:pic>
        <p:nvPicPr>
          <p:cNvPr id="10" name="Picture 31" descr="Freight 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4373"/>
            <a:ext cx="9144000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05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ROL~1.BRE\AppData\Local\Temp\HS5ClipImage_5afee60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31" y="1170189"/>
            <a:ext cx="5576207" cy="35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79664" y="5080912"/>
            <a:ext cx="7984672" cy="42998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dirty="0"/>
              <a:t>Sample partial page of list for a single material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477" y="5805889"/>
            <a:ext cx="831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http://transportation.ky.gov/materials/pages/List-Of-Approved-Materials.aspx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49893"/>
            <a:ext cx="7886700" cy="921508"/>
          </a:xfrm>
        </p:spPr>
        <p:txBody>
          <a:bodyPr/>
          <a:lstStyle/>
          <a:p>
            <a:pPr algn="ctr"/>
            <a:r>
              <a:rPr lang="en-US" b="1" dirty="0" smtClean="0"/>
              <a:t>Master </a:t>
            </a:r>
            <a:r>
              <a:rPr lang="en-US" b="1" dirty="0" smtClean="0"/>
              <a:t>Agreements for Purchases</a:t>
            </a:r>
            <a:endParaRPr lang="en-US" b="1" dirty="0"/>
          </a:p>
        </p:txBody>
      </p:sp>
      <p:pic>
        <p:nvPicPr>
          <p:cNvPr id="1026" name="Picture 2" descr="C:\Users\CAROL~1.BRE\AppData\Local\Temp\HS5ClipImage_5afd966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/>
          <a:stretch/>
        </p:blipFill>
        <p:spPr bwMode="auto">
          <a:xfrm>
            <a:off x="3234080" y="1460222"/>
            <a:ext cx="5909920" cy="39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8229" y="6203993"/>
            <a:ext cx="718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finance.ky.gov/services/eprocurement/pages/contractinginfo.aspx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0222"/>
            <a:ext cx="2985571" cy="43346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Statewide price contracts</a:t>
            </a:r>
          </a:p>
          <a:p>
            <a:r>
              <a:rPr lang="en-US" dirty="0" smtClean="0"/>
              <a:t>For a specific vendor and product</a:t>
            </a:r>
            <a:endParaRPr lang="en-US" dirty="0" smtClean="0"/>
          </a:p>
          <a:p>
            <a:r>
              <a:rPr lang="en-US" dirty="0" smtClean="0"/>
              <a:t>Not necessary to go through bid process</a:t>
            </a:r>
          </a:p>
          <a:p>
            <a:r>
              <a:rPr lang="en-US" dirty="0" smtClean="0"/>
              <a:t>Variety of products </a:t>
            </a:r>
          </a:p>
          <a:p>
            <a:r>
              <a:rPr lang="en-US" dirty="0"/>
              <a:t>I</a:t>
            </a:r>
            <a:r>
              <a:rPr lang="en-US" dirty="0" smtClean="0"/>
              <a:t>f on </a:t>
            </a:r>
            <a:r>
              <a:rPr lang="en-US" dirty="0" smtClean="0"/>
              <a:t>a </a:t>
            </a:r>
            <a:r>
              <a:rPr lang="en-US" dirty="0" smtClean="0"/>
              <a:t>limited contract</a:t>
            </a:r>
            <a:r>
              <a:rPr lang="en-US" dirty="0" smtClean="0"/>
              <a:t>, </a:t>
            </a:r>
            <a:r>
              <a:rPr lang="en-US" dirty="0" smtClean="0"/>
              <a:t>you could  request the </a:t>
            </a:r>
            <a:r>
              <a:rPr lang="en-US" dirty="0" smtClean="0"/>
              <a:t>same </a:t>
            </a:r>
            <a:r>
              <a:rPr lang="en-US" dirty="0" smtClean="0"/>
              <a:t>discount from the vendor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4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5499282"/>
            <a:ext cx="7886700" cy="72441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Can filter by type of product or vendor then go to another site to get copy of the contract</a:t>
            </a:r>
            <a:endParaRPr lang="en-US" dirty="0"/>
          </a:p>
        </p:txBody>
      </p:sp>
      <p:pic>
        <p:nvPicPr>
          <p:cNvPr id="2050" name="Picture 2" descr="C:\Users\CAROL~1.BRE\AppData\Local\Temp\HS5ClipImage_5afdab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4" y="1167325"/>
            <a:ext cx="8219681" cy="386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74023" y="289363"/>
            <a:ext cx="8428453" cy="503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All State Master Agreements Downloadable Spreadsheet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/>
              <a:t>Links to Master Agreement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94961"/>
            <a:ext cx="7886700" cy="2479450"/>
          </a:xfrm>
        </p:spPr>
        <p:txBody>
          <a:bodyPr>
            <a:normAutofit/>
          </a:bodyPr>
          <a:lstStyle/>
          <a:p>
            <a:r>
              <a:rPr lang="en-US" sz="1800" dirty="0"/>
              <a:t>Kentucky Finance and Administration Cabinet</a:t>
            </a:r>
            <a:r>
              <a:rPr lang="en-US" sz="1800" dirty="0">
                <a:hlinkClick r:id="rId3"/>
              </a:rPr>
              <a:t> https://finance.ky.gov/services/eprocurement/pages/default.aspx</a:t>
            </a:r>
            <a:endParaRPr lang="en-US" sz="1800" dirty="0"/>
          </a:p>
          <a:p>
            <a:r>
              <a:rPr lang="en-US" sz="1800" dirty="0"/>
              <a:t>State Agency and Local Government Procurement  </a:t>
            </a:r>
            <a:r>
              <a:rPr lang="en-US" sz="1800" dirty="0">
                <a:hlinkClick r:id="rId4"/>
              </a:rPr>
              <a:t>https://finance.ky.gov/services/eprocurement/Pages/contractinginfo.aspx</a:t>
            </a:r>
            <a:r>
              <a:rPr lang="en-US" sz="1800" dirty="0"/>
              <a:t> </a:t>
            </a:r>
          </a:p>
          <a:p>
            <a:r>
              <a:rPr lang="en-US" sz="1800" dirty="0"/>
              <a:t>ALL STATE MASTER AGREEMENTS - all master agreements valid throughout Kentucky </a:t>
            </a:r>
            <a:r>
              <a:rPr lang="en-US" sz="1800" dirty="0">
                <a:hlinkClick r:id="rId5"/>
              </a:rPr>
              <a:t>–</a:t>
            </a:r>
            <a:r>
              <a:rPr lang="en-US" sz="1800" dirty="0"/>
              <a:t> Excel version </a:t>
            </a:r>
            <a:r>
              <a:rPr lang="en-US" sz="1800" dirty="0">
                <a:hlinkClick r:id="rId5"/>
              </a:rPr>
              <a:t>–</a:t>
            </a:r>
            <a:r>
              <a:rPr lang="en-US" sz="1800" dirty="0"/>
              <a:t> download </a:t>
            </a:r>
            <a:r>
              <a:rPr lang="en-US" sz="1800" dirty="0">
                <a:hlinkClick r:id="rId5"/>
              </a:rPr>
              <a:t>https://finance.ky.gov/services/eprocurement/Documents/ALL%20State%20Master%20Agreements%20as%20of%205-11-2018.xlsx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47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1774"/>
            <a:ext cx="7886700" cy="5589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Transparency.ky.gov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8330"/>
            <a:ext cx="7886700" cy="12899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</a:t>
            </a:r>
            <a:r>
              <a:rPr lang="en-US" dirty="0" smtClean="0"/>
              <a:t>ull contract (pdf format) </a:t>
            </a:r>
            <a:r>
              <a:rPr lang="en-US" dirty="0" smtClean="0"/>
              <a:t>of items listed </a:t>
            </a:r>
            <a:r>
              <a:rPr lang="en-US" dirty="0" smtClean="0"/>
              <a:t>in Master Agreement file</a:t>
            </a:r>
          </a:p>
          <a:p>
            <a:r>
              <a:rPr lang="en-US" dirty="0" smtClean="0"/>
              <a:t>Search by Contract, </a:t>
            </a:r>
            <a:r>
              <a:rPr lang="en-US" dirty="0" smtClean="0"/>
              <a:t>Salary</a:t>
            </a:r>
            <a:r>
              <a:rPr lang="en-US" dirty="0" smtClean="0"/>
              <a:t>, Spending</a:t>
            </a:r>
          </a:p>
          <a:p>
            <a:endParaRPr lang="en-US" dirty="0"/>
          </a:p>
        </p:txBody>
      </p:sp>
      <p:pic>
        <p:nvPicPr>
          <p:cNvPr id="4102" name="Picture 6" descr="C:\Users\CAROL~1.BRE\AppData\Local\Temp\HS5ClipImage_5afdae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t="2873" r="5073" b="19812"/>
          <a:stretch/>
        </p:blipFill>
        <p:spPr bwMode="auto">
          <a:xfrm>
            <a:off x="1038711" y="3172857"/>
            <a:ext cx="7066579" cy="356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1131096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Pre-Qualified Contractors and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67767"/>
            <a:ext cx="7886700" cy="21507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Part 3 KRI </a:t>
            </a:r>
            <a:r>
              <a:rPr lang="en-US" dirty="0" smtClean="0"/>
              <a:t>Guidance for Project </a:t>
            </a:r>
            <a:r>
              <a:rPr lang="en-US" dirty="0"/>
              <a:t>Initiation and Commencement, Initiating the Project, Milestone 1: </a:t>
            </a:r>
            <a:endParaRPr lang="en-US" dirty="0" smtClean="0"/>
          </a:p>
          <a:p>
            <a:pPr lvl="1"/>
            <a:r>
              <a:rPr lang="en-US" dirty="0" smtClean="0"/>
              <a:t>If the type of project being done is on the list of KYTC work items, the proposed contractor must be </a:t>
            </a:r>
            <a:r>
              <a:rPr lang="en-US" dirty="0"/>
              <a:t>pre-qualified for </a:t>
            </a:r>
            <a:r>
              <a:rPr lang="en-US" dirty="0" smtClean="0"/>
              <a:t>that type </a:t>
            </a:r>
            <a:r>
              <a:rPr lang="en-US" dirty="0"/>
              <a:t>of </a:t>
            </a:r>
            <a:r>
              <a:rPr lang="en-US" dirty="0" smtClean="0"/>
              <a:t>project; </a:t>
            </a:r>
          </a:p>
          <a:p>
            <a:pPr lvl="1"/>
            <a:r>
              <a:rPr lang="en-US" dirty="0" smtClean="0"/>
              <a:t>Materials, specified by brand name or vendor, must be approved prior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616" y="690421"/>
            <a:ext cx="7886700" cy="994172"/>
          </a:xfrm>
        </p:spPr>
        <p:txBody>
          <a:bodyPr/>
          <a:lstStyle/>
          <a:p>
            <a:pPr algn="ctr"/>
            <a:r>
              <a:rPr lang="en-US" dirty="0" smtClean="0"/>
              <a:t>Pre-Qualified Contractors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6485"/>
            <a:ext cx="7886700" cy="375008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Contractors are qualified for specific types of work</a:t>
            </a:r>
          </a:p>
          <a:p>
            <a:r>
              <a:rPr lang="en-US" dirty="0" smtClean="0"/>
              <a:t>Type of work identified in the list of contractors by work code: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transportation.ky.gov/Construction-Procurement/Documents/Work%20Item%20%20List.pdf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smtClean="0"/>
              <a:t>Grade and Drain = A; Bridge </a:t>
            </a:r>
            <a:r>
              <a:rPr lang="en-US" dirty="0" smtClean="0"/>
              <a:t>deck repair = I17; Concrete repairs = I28; Asphalt Paving C1 or C2; Concrete paving = B</a:t>
            </a:r>
            <a:endParaRPr lang="en-US" dirty="0"/>
          </a:p>
          <a:p>
            <a:pPr lvl="1"/>
            <a:r>
              <a:rPr lang="en-US" dirty="0" smtClean="0"/>
              <a:t>Work Item list is </a:t>
            </a:r>
            <a:r>
              <a:rPr lang="en-US" dirty="0" smtClean="0"/>
              <a:t>also </a:t>
            </a:r>
            <a:r>
              <a:rPr lang="en-US" dirty="0" smtClean="0"/>
              <a:t>the last 2 pages of Pre-Qualified </a:t>
            </a:r>
            <a:r>
              <a:rPr lang="en-US" dirty="0" smtClean="0"/>
              <a:t>Contractors </a:t>
            </a:r>
            <a:r>
              <a:rPr lang="en-US" dirty="0" smtClean="0"/>
              <a:t>list</a:t>
            </a:r>
          </a:p>
          <a:p>
            <a:r>
              <a:rPr lang="en-US" dirty="0" smtClean="0"/>
              <a:t>List of all prequalified contractors :</a:t>
            </a:r>
          </a:p>
          <a:p>
            <a:pPr marL="457200" lvl="1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transportation.ky.gov/Construction-Procurement/Documents/Prequalified%20Contractors%20List.pdf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Pre-Qualified Contractors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64" y="4925787"/>
            <a:ext cx="7984672" cy="6730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Sample partial page of list</a:t>
            </a:r>
            <a:endParaRPr lang="en-US" dirty="0"/>
          </a:p>
        </p:txBody>
      </p:sp>
      <p:pic>
        <p:nvPicPr>
          <p:cNvPr id="1028" name="Picture 4" descr="C:\Users\CAROL~1.BRE\AppData\Local\Temp\HS5ClipImage_5afee44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51" y="1605250"/>
            <a:ext cx="8140298" cy="31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540" y="5598830"/>
            <a:ext cx="8289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4"/>
              </a:rPr>
              <a:t>https://transportation.ky.gov/Construction-Procurement/Documents/Prequalified%20Contractors%20List.pdf</a:t>
            </a:r>
            <a:r>
              <a:rPr lang="en-US" sz="2000" dirty="0"/>
              <a:t> 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39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813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2194302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Approved m</a:t>
            </a:r>
            <a:r>
              <a:rPr lang="en-US" sz="2400" dirty="0" smtClean="0"/>
              <a:t>aterials have been verified </a:t>
            </a:r>
            <a:r>
              <a:rPr lang="en-US" sz="2400" dirty="0"/>
              <a:t>as to quality and applicability</a:t>
            </a:r>
          </a:p>
          <a:p>
            <a:r>
              <a:rPr lang="en-US" sz="2400" dirty="0"/>
              <a:t>List of approved materials, updated daily:  </a:t>
            </a:r>
            <a:r>
              <a:rPr lang="en-US" sz="2400" dirty="0">
                <a:hlinkClick r:id="rId3"/>
              </a:rPr>
              <a:t>http://transportation.ky.gov/materials/pages/List-Of-Approved-Materials.aspx</a:t>
            </a:r>
            <a:r>
              <a:rPr lang="en-US" sz="2400" dirty="0"/>
              <a:t>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02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99053575361A408ED7620938EF98F5" ma:contentTypeVersion="4" ma:contentTypeDescription="Create a new document." ma:contentTypeScope="" ma:versionID="367d5f2b485cff2576ca57e38af82a0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343c9b430fd28ed3bcd05e2af2922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1F4A8E2-7B0F-4732-B42B-77D15BDF9303}"/>
</file>

<file path=customXml/itemProps2.xml><?xml version="1.0" encoding="utf-8"?>
<ds:datastoreItem xmlns:ds="http://schemas.openxmlformats.org/officeDocument/2006/customXml" ds:itemID="{95879879-7B51-4B4F-A21B-71DC485BDB97}"/>
</file>

<file path=customXml/itemProps3.xml><?xml version="1.0" encoding="utf-8"?>
<ds:datastoreItem xmlns:ds="http://schemas.openxmlformats.org/officeDocument/2006/customXml" ds:itemID="{3447F61C-C749-42ED-80C9-19FE302DDE6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4421</TotalTime>
  <Words>333</Words>
  <Application>Microsoft Office PowerPoint</Application>
  <PresentationFormat>On-screen Show (4:3)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Water Transportation Advisory Board  Statewide and KYTC Purchasing/Procurement Information Availability</vt:lpstr>
      <vt:lpstr>Master Agreements for Purchases</vt:lpstr>
      <vt:lpstr>PowerPoint Presentation</vt:lpstr>
      <vt:lpstr>Links to Master Agreement Information</vt:lpstr>
      <vt:lpstr>Transparency.ky.gov</vt:lpstr>
      <vt:lpstr>Pre-Qualified Contractors and Materials</vt:lpstr>
      <vt:lpstr>Pre-Qualified Contractors</vt:lpstr>
      <vt:lpstr>Pre-Qualified Contractors</vt:lpstr>
      <vt:lpstr>Materials</vt:lpstr>
      <vt:lpstr>PowerPoint Presentation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Transportation Advisory Board  KY Riverport Improvement Program</dc:title>
  <dc:creator>Norman, Anthony (KYTC)</dc:creator>
  <cp:lastModifiedBy>Brent, Carol (KYTC)</cp:lastModifiedBy>
  <cp:revision>77</cp:revision>
  <cp:lastPrinted>2018-06-01T18:21:39Z</cp:lastPrinted>
  <dcterms:created xsi:type="dcterms:W3CDTF">2018-05-10T14:31:43Z</dcterms:created>
  <dcterms:modified xsi:type="dcterms:W3CDTF">2018-06-05T12:36:26Z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0x010100AC99053575361A408ED7620938EF98F5</vt:lpwstr>
  </property>
</Properties>
</file>