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70" r:id="rId5"/>
    <p:sldId id="284" r:id="rId6"/>
    <p:sldId id="272" r:id="rId7"/>
    <p:sldId id="285" r:id="rId8"/>
    <p:sldId id="271" r:id="rId9"/>
    <p:sldId id="273" r:id="rId10"/>
    <p:sldId id="286" r:id="rId11"/>
    <p:sldId id="277" r:id="rId12"/>
    <p:sldId id="282" r:id="rId13"/>
    <p:sldId id="278" r:id="rId14"/>
    <p:sldId id="281" r:id="rId15"/>
    <p:sldId id="291" r:id="rId16"/>
    <p:sldId id="294" r:id="rId17"/>
    <p:sldId id="279" r:id="rId18"/>
    <p:sldId id="295" r:id="rId19"/>
    <p:sldId id="280" r:id="rId20"/>
    <p:sldId id="292" r:id="rId21"/>
    <p:sldId id="296" r:id="rId22"/>
    <p:sldId id="283"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704" autoAdjust="0"/>
  </p:normalViewPr>
  <p:slideViewPr>
    <p:cSldViewPr snapToGrid="0">
      <p:cViewPr varScale="1">
        <p:scale>
          <a:sx n="103" d="100"/>
          <a:sy n="103" d="100"/>
        </p:scale>
        <p:origin x="912" y="114"/>
      </p:cViewPr>
      <p:guideLst/>
    </p:cSldViewPr>
  </p:slideViewPr>
  <p:outlineViewPr>
    <p:cViewPr>
      <p:scale>
        <a:sx n="33" d="100"/>
        <a:sy n="33" d="100"/>
      </p:scale>
      <p:origin x="0" y="-5866"/>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C6BF7A-6D98-4644-81FF-5831D2883D20}" type="datetimeFigureOut">
              <a:rPr lang="en-US" smtClean="0"/>
              <a:t>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B1829-9C3D-4A2D-843E-D3E2F5DC52EC}" type="slidenum">
              <a:rPr lang="en-US" smtClean="0"/>
              <a:t>‹#›</a:t>
            </a:fld>
            <a:endParaRPr lang="en-US"/>
          </a:p>
        </p:txBody>
      </p:sp>
    </p:spTree>
    <p:extLst>
      <p:ext uri="{BB962C8B-B14F-4D97-AF65-F5344CB8AC3E}">
        <p14:creationId xmlns:p14="http://schemas.microsoft.com/office/powerpoint/2010/main" val="3458091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B1829-9C3D-4A2D-843E-D3E2F5DC52EC}" type="slidenum">
              <a:rPr lang="en-US" smtClean="0"/>
              <a:t>1</a:t>
            </a:fld>
            <a:endParaRPr lang="en-US"/>
          </a:p>
        </p:txBody>
      </p:sp>
    </p:spTree>
    <p:extLst>
      <p:ext uri="{BB962C8B-B14F-4D97-AF65-F5344CB8AC3E}">
        <p14:creationId xmlns:p14="http://schemas.microsoft.com/office/powerpoint/2010/main" val="2395560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NAICS = North American Industry Classification System</a:t>
            </a:r>
          </a:p>
        </p:txBody>
      </p:sp>
      <p:sp>
        <p:nvSpPr>
          <p:cNvPr id="4" name="Slide Number Placeholder 3"/>
          <p:cNvSpPr>
            <a:spLocks noGrp="1"/>
          </p:cNvSpPr>
          <p:nvPr>
            <p:ph type="sldNum" sz="quarter" idx="5"/>
          </p:nvPr>
        </p:nvSpPr>
        <p:spPr/>
        <p:txBody>
          <a:bodyPr/>
          <a:lstStyle/>
          <a:p>
            <a:fld id="{6A4B1829-9C3D-4A2D-843E-D3E2F5DC52EC}" type="slidenum">
              <a:rPr lang="en-US" smtClean="0"/>
              <a:t>12</a:t>
            </a:fld>
            <a:endParaRPr lang="en-US"/>
          </a:p>
        </p:txBody>
      </p:sp>
    </p:spTree>
    <p:extLst>
      <p:ext uri="{BB962C8B-B14F-4D97-AF65-F5344CB8AC3E}">
        <p14:creationId xmlns:p14="http://schemas.microsoft.com/office/powerpoint/2010/main" val="4266105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Facilities located in northwest Lexington that meet criteria to be included in the Major Freight Users inventory.</a:t>
            </a:r>
          </a:p>
        </p:txBody>
      </p:sp>
      <p:sp>
        <p:nvSpPr>
          <p:cNvPr id="4" name="Slide Number Placeholder 3"/>
          <p:cNvSpPr>
            <a:spLocks noGrp="1"/>
          </p:cNvSpPr>
          <p:nvPr>
            <p:ph type="sldNum" sz="quarter" idx="5"/>
          </p:nvPr>
        </p:nvSpPr>
        <p:spPr/>
        <p:txBody>
          <a:bodyPr/>
          <a:lstStyle/>
          <a:p>
            <a:fld id="{6A4B1829-9C3D-4A2D-843E-D3E2F5DC52EC}" type="slidenum">
              <a:rPr lang="en-US" smtClean="0"/>
              <a:t>13</a:t>
            </a:fld>
            <a:endParaRPr lang="en-US"/>
          </a:p>
        </p:txBody>
      </p:sp>
    </p:spTree>
    <p:extLst>
      <p:ext uri="{BB962C8B-B14F-4D97-AF65-F5344CB8AC3E}">
        <p14:creationId xmlns:p14="http://schemas.microsoft.com/office/powerpoint/2010/main" val="898928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meeting the intermodal connector criteria include truck/rail facilities that have 50,000 or more TEU’s (twenty equipment unit) for year OR 100 or trucks per day in each direction on the principal connecting route. Amtrak facilities with 100,000 passengers or more per year. </a:t>
            </a:r>
          </a:p>
        </p:txBody>
      </p:sp>
      <p:sp>
        <p:nvSpPr>
          <p:cNvPr id="4" name="Slide Number Placeholder 3"/>
          <p:cNvSpPr>
            <a:spLocks noGrp="1"/>
          </p:cNvSpPr>
          <p:nvPr>
            <p:ph type="sldNum" sz="quarter" idx="5"/>
          </p:nvPr>
        </p:nvSpPr>
        <p:spPr/>
        <p:txBody>
          <a:bodyPr/>
          <a:lstStyle/>
          <a:p>
            <a:fld id="{6A4B1829-9C3D-4A2D-843E-D3E2F5DC52EC}" type="slidenum">
              <a:rPr lang="en-US" smtClean="0"/>
              <a:t>14</a:t>
            </a:fld>
            <a:endParaRPr lang="en-US"/>
          </a:p>
        </p:txBody>
      </p:sp>
    </p:spTree>
    <p:extLst>
      <p:ext uri="{BB962C8B-B14F-4D97-AF65-F5344CB8AC3E}">
        <p14:creationId xmlns:p14="http://schemas.microsoft.com/office/powerpoint/2010/main" val="2808148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Intermodal connector KY-194 in Pike County. Route mile points 17.931 to 18.979 on KY-194 comprise this intermodal connector. It provides access for McCoy Elkhorn Coal Corporation to the NHS (shown in purple). Think of intermodal connectors providing “first and last mile access.” </a:t>
            </a:r>
          </a:p>
        </p:txBody>
      </p:sp>
      <p:sp>
        <p:nvSpPr>
          <p:cNvPr id="4" name="Slide Number Placeholder 3"/>
          <p:cNvSpPr>
            <a:spLocks noGrp="1"/>
          </p:cNvSpPr>
          <p:nvPr>
            <p:ph type="sldNum" sz="quarter" idx="5"/>
          </p:nvPr>
        </p:nvSpPr>
        <p:spPr/>
        <p:txBody>
          <a:bodyPr/>
          <a:lstStyle/>
          <a:p>
            <a:fld id="{6A4B1829-9C3D-4A2D-843E-D3E2F5DC52EC}" type="slidenum">
              <a:rPr lang="en-US" smtClean="0"/>
              <a:t>15</a:t>
            </a:fld>
            <a:endParaRPr lang="en-US"/>
          </a:p>
        </p:txBody>
      </p:sp>
    </p:spTree>
    <p:extLst>
      <p:ext uri="{BB962C8B-B14F-4D97-AF65-F5344CB8AC3E}">
        <p14:creationId xmlns:p14="http://schemas.microsoft.com/office/powerpoint/2010/main" val="2663482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B1829-9C3D-4A2D-843E-D3E2F5DC52EC}" type="slidenum">
              <a:rPr lang="en-US" smtClean="0"/>
              <a:t>16</a:t>
            </a:fld>
            <a:endParaRPr lang="en-US"/>
          </a:p>
        </p:txBody>
      </p:sp>
    </p:spTree>
    <p:extLst>
      <p:ext uri="{BB962C8B-B14F-4D97-AF65-F5344CB8AC3E}">
        <p14:creationId xmlns:p14="http://schemas.microsoft.com/office/powerpoint/2010/main" val="1117959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Tier 1 consists of interstates on the Primary Freight Network. Tier 2 consists of parkways and any remaining interstates not in tier 1. Tier 3 consists of routes with a functional classification of principal and minor arterials, and major and minor collectors that provide regional connectivity. Tier 4 consists of routes that provide local or regional connectivity. </a:t>
            </a:r>
          </a:p>
        </p:txBody>
      </p:sp>
      <p:sp>
        <p:nvSpPr>
          <p:cNvPr id="4" name="Slide Number Placeholder 3"/>
          <p:cNvSpPr>
            <a:spLocks noGrp="1"/>
          </p:cNvSpPr>
          <p:nvPr>
            <p:ph type="sldNum" sz="quarter" idx="5"/>
          </p:nvPr>
        </p:nvSpPr>
        <p:spPr/>
        <p:txBody>
          <a:bodyPr/>
          <a:lstStyle/>
          <a:p>
            <a:fld id="{6A4B1829-9C3D-4A2D-843E-D3E2F5DC52EC}" type="slidenum">
              <a:rPr lang="en-US" smtClean="0"/>
              <a:t>17</a:t>
            </a:fld>
            <a:endParaRPr lang="en-US"/>
          </a:p>
        </p:txBody>
      </p:sp>
    </p:spTree>
    <p:extLst>
      <p:ext uri="{BB962C8B-B14F-4D97-AF65-F5344CB8AC3E}">
        <p14:creationId xmlns:p14="http://schemas.microsoft.com/office/powerpoint/2010/main" val="604740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US-68 (tier 3 segment) and I-24 (tier 1 segment) going through Trigg County. Entire routes or sections of routes can be added to the network. </a:t>
            </a:r>
          </a:p>
        </p:txBody>
      </p:sp>
      <p:sp>
        <p:nvSpPr>
          <p:cNvPr id="4" name="Slide Number Placeholder 3"/>
          <p:cNvSpPr>
            <a:spLocks noGrp="1"/>
          </p:cNvSpPr>
          <p:nvPr>
            <p:ph type="sldNum" sz="quarter" idx="5"/>
          </p:nvPr>
        </p:nvSpPr>
        <p:spPr/>
        <p:txBody>
          <a:bodyPr/>
          <a:lstStyle/>
          <a:p>
            <a:fld id="{6A4B1829-9C3D-4A2D-843E-D3E2F5DC52EC}" type="slidenum">
              <a:rPr lang="en-US" smtClean="0"/>
              <a:t>18</a:t>
            </a:fld>
            <a:endParaRPr lang="en-US"/>
          </a:p>
        </p:txBody>
      </p:sp>
    </p:spTree>
    <p:extLst>
      <p:ext uri="{BB962C8B-B14F-4D97-AF65-F5344CB8AC3E}">
        <p14:creationId xmlns:p14="http://schemas.microsoft.com/office/powerpoint/2010/main" val="30406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B1829-9C3D-4A2D-843E-D3E2F5DC52EC}" type="slidenum">
              <a:rPr lang="en-US" smtClean="0"/>
              <a:t>19</a:t>
            </a:fld>
            <a:endParaRPr lang="en-US"/>
          </a:p>
        </p:txBody>
      </p:sp>
    </p:spTree>
    <p:extLst>
      <p:ext uri="{BB962C8B-B14F-4D97-AF65-F5344CB8AC3E}">
        <p14:creationId xmlns:p14="http://schemas.microsoft.com/office/powerpoint/2010/main" val="251101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B1829-9C3D-4A2D-843E-D3E2F5DC52EC}" type="slidenum">
              <a:rPr lang="en-US" smtClean="0"/>
              <a:t>2</a:t>
            </a:fld>
            <a:endParaRPr lang="en-US"/>
          </a:p>
        </p:txBody>
      </p:sp>
    </p:spTree>
    <p:extLst>
      <p:ext uri="{BB962C8B-B14F-4D97-AF65-F5344CB8AC3E}">
        <p14:creationId xmlns:p14="http://schemas.microsoft.com/office/powerpoint/2010/main" val="4101113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use the shapefile and spreadsheet templates that KYTC has created for your submission. This ensures consistency among deliverables and enables faster processing on our end. For the shapefile, you can query out records that pertain to your ADD from the master shapefile, then export those selected records to a new shapefile to begin your review. Non-standardized shapefiles will not be accepted. The shapefile and spreadsheet templates are available on KYTC’s website.</a:t>
            </a:r>
          </a:p>
        </p:txBody>
      </p:sp>
      <p:sp>
        <p:nvSpPr>
          <p:cNvPr id="4" name="Slide Number Placeholder 3"/>
          <p:cNvSpPr>
            <a:spLocks noGrp="1"/>
          </p:cNvSpPr>
          <p:nvPr>
            <p:ph type="sldNum" sz="quarter" idx="5"/>
          </p:nvPr>
        </p:nvSpPr>
        <p:spPr/>
        <p:txBody>
          <a:bodyPr/>
          <a:lstStyle/>
          <a:p>
            <a:fld id="{6A4B1829-9C3D-4A2D-843E-D3E2F5DC52EC}" type="slidenum">
              <a:rPr lang="en-US" smtClean="0"/>
              <a:t>3</a:t>
            </a:fld>
            <a:endParaRPr lang="en-US"/>
          </a:p>
        </p:txBody>
      </p:sp>
    </p:spTree>
    <p:extLst>
      <p:ext uri="{BB962C8B-B14F-4D97-AF65-F5344CB8AC3E}">
        <p14:creationId xmlns:p14="http://schemas.microsoft.com/office/powerpoint/2010/main" val="3021479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Schedules for major and minor updates for each fiscal year can be found in the ADD work program document. </a:t>
            </a:r>
          </a:p>
        </p:txBody>
      </p:sp>
      <p:sp>
        <p:nvSpPr>
          <p:cNvPr id="4" name="Slide Number Placeholder 3"/>
          <p:cNvSpPr>
            <a:spLocks noGrp="1"/>
          </p:cNvSpPr>
          <p:nvPr>
            <p:ph type="sldNum" sz="quarter" idx="5"/>
          </p:nvPr>
        </p:nvSpPr>
        <p:spPr/>
        <p:txBody>
          <a:bodyPr/>
          <a:lstStyle/>
          <a:p>
            <a:fld id="{6A4B1829-9C3D-4A2D-843E-D3E2F5DC52EC}" type="slidenum">
              <a:rPr lang="en-US" smtClean="0"/>
              <a:t>4</a:t>
            </a:fld>
            <a:endParaRPr lang="en-US"/>
          </a:p>
        </p:txBody>
      </p:sp>
    </p:spTree>
    <p:extLst>
      <p:ext uri="{BB962C8B-B14F-4D97-AF65-F5344CB8AC3E}">
        <p14:creationId xmlns:p14="http://schemas.microsoft.com/office/powerpoint/2010/main" val="1977354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B1829-9C3D-4A2D-843E-D3E2F5DC52EC}" type="slidenum">
              <a:rPr lang="en-US" smtClean="0"/>
              <a:t>5</a:t>
            </a:fld>
            <a:endParaRPr lang="en-US"/>
          </a:p>
        </p:txBody>
      </p:sp>
    </p:spTree>
    <p:extLst>
      <p:ext uri="{BB962C8B-B14F-4D97-AF65-F5344CB8AC3E}">
        <p14:creationId xmlns:p14="http://schemas.microsoft.com/office/powerpoint/2010/main" val="3787526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Cimarron rail facility near the southeast side of Hopkinsville</a:t>
            </a:r>
          </a:p>
        </p:txBody>
      </p:sp>
      <p:sp>
        <p:nvSpPr>
          <p:cNvPr id="4" name="Slide Number Placeholder 3"/>
          <p:cNvSpPr>
            <a:spLocks noGrp="1"/>
          </p:cNvSpPr>
          <p:nvPr>
            <p:ph type="sldNum" sz="quarter" idx="5"/>
          </p:nvPr>
        </p:nvSpPr>
        <p:spPr/>
        <p:txBody>
          <a:bodyPr/>
          <a:lstStyle/>
          <a:p>
            <a:fld id="{6A4B1829-9C3D-4A2D-843E-D3E2F5DC52EC}" type="slidenum">
              <a:rPr lang="en-US" smtClean="0"/>
              <a:t>7</a:t>
            </a:fld>
            <a:endParaRPr lang="en-US"/>
          </a:p>
        </p:txBody>
      </p:sp>
    </p:spTree>
    <p:extLst>
      <p:ext uri="{BB962C8B-B14F-4D97-AF65-F5344CB8AC3E}">
        <p14:creationId xmlns:p14="http://schemas.microsoft.com/office/powerpoint/2010/main" val="233195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B1829-9C3D-4A2D-843E-D3E2F5DC52EC}" type="slidenum">
              <a:rPr lang="en-US" smtClean="0"/>
              <a:t>8</a:t>
            </a:fld>
            <a:endParaRPr lang="en-US"/>
          </a:p>
        </p:txBody>
      </p:sp>
    </p:spTree>
    <p:extLst>
      <p:ext uri="{BB962C8B-B14F-4D97-AF65-F5344CB8AC3E}">
        <p14:creationId xmlns:p14="http://schemas.microsoft.com/office/powerpoint/2010/main" val="2859019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Flying J Travel Center truck parking facility in Christian County on the northside of Oak Grove has its route field attributed as I-24 and mile point location is derived from the route log layer at the nearest interchange; in this case 85.608</a:t>
            </a:r>
          </a:p>
          <a:p>
            <a:endParaRPr lang="en-US" dirty="0"/>
          </a:p>
        </p:txBody>
      </p:sp>
      <p:sp>
        <p:nvSpPr>
          <p:cNvPr id="4" name="Slide Number Placeholder 3"/>
          <p:cNvSpPr>
            <a:spLocks noGrp="1"/>
          </p:cNvSpPr>
          <p:nvPr>
            <p:ph type="sldNum" sz="quarter" idx="5"/>
          </p:nvPr>
        </p:nvSpPr>
        <p:spPr/>
        <p:txBody>
          <a:bodyPr/>
          <a:lstStyle/>
          <a:p>
            <a:fld id="{6A4B1829-9C3D-4A2D-843E-D3E2F5DC52EC}" type="slidenum">
              <a:rPr lang="en-US" smtClean="0"/>
              <a:t>9</a:t>
            </a:fld>
            <a:endParaRPr lang="en-US"/>
          </a:p>
        </p:txBody>
      </p:sp>
    </p:spTree>
    <p:extLst>
      <p:ext uri="{BB962C8B-B14F-4D97-AF65-F5344CB8AC3E}">
        <p14:creationId xmlns:p14="http://schemas.microsoft.com/office/powerpoint/2010/main" val="2881668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include big box stores, such as Lowe’s, Wal-Mart, Home Depot, etc. as well as call centers and office buildings in the inventory. </a:t>
            </a:r>
          </a:p>
        </p:txBody>
      </p:sp>
      <p:sp>
        <p:nvSpPr>
          <p:cNvPr id="4" name="Slide Number Placeholder 3"/>
          <p:cNvSpPr>
            <a:spLocks noGrp="1"/>
          </p:cNvSpPr>
          <p:nvPr>
            <p:ph type="sldNum" sz="quarter" idx="5"/>
          </p:nvPr>
        </p:nvSpPr>
        <p:spPr/>
        <p:txBody>
          <a:bodyPr/>
          <a:lstStyle/>
          <a:p>
            <a:fld id="{6A4B1829-9C3D-4A2D-843E-D3E2F5DC52EC}" type="slidenum">
              <a:rPr lang="en-US" smtClean="0"/>
              <a:t>11</a:t>
            </a:fld>
            <a:endParaRPr lang="en-US"/>
          </a:p>
        </p:txBody>
      </p:sp>
    </p:spTree>
    <p:extLst>
      <p:ext uri="{BB962C8B-B14F-4D97-AF65-F5344CB8AC3E}">
        <p14:creationId xmlns:p14="http://schemas.microsoft.com/office/powerpoint/2010/main" val="4262294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086224" y="1447481"/>
            <a:ext cx="7191375" cy="1042987"/>
          </a:xfrm>
        </p:spPr>
        <p:txBody>
          <a:bodyPr tIns="0" anchor="t">
            <a:normAutofit/>
          </a:bodyPr>
          <a:lstStyle>
            <a:lvl1pPr algn="l">
              <a:defRPr sz="5400" b="1" baseline="0">
                <a:latin typeface="Arial" panose="020B0604020202020204" pitchFamily="34" charset="0"/>
                <a:cs typeface="Arial" panose="020B0604020202020204" pitchFamily="34" charset="0"/>
              </a:defRPr>
            </a:lvl1pPr>
          </a:lstStyle>
          <a:p>
            <a:r>
              <a:rPr lang="en-US" dirty="0"/>
              <a:t>TITLE SLIDE: NAME</a:t>
            </a:r>
          </a:p>
        </p:txBody>
      </p:sp>
      <p:sp>
        <p:nvSpPr>
          <p:cNvPr id="12" name="Text Placeholder 2"/>
          <p:cNvSpPr>
            <a:spLocks noGrp="1"/>
          </p:cNvSpPr>
          <p:nvPr>
            <p:ph type="body" idx="1" hasCustomPrompt="1"/>
          </p:nvPr>
        </p:nvSpPr>
        <p:spPr>
          <a:xfrm>
            <a:off x="4092575" y="2490468"/>
            <a:ext cx="7185025" cy="2043432"/>
          </a:xfrm>
        </p:spPr>
        <p:txBody>
          <a:bodyPr anchor="b"/>
          <a:lstStyle>
            <a:lvl1pPr marL="0" indent="0">
              <a:buNone/>
              <a:defRPr sz="2400" baseline="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information</a:t>
            </a:r>
          </a:p>
        </p:txBody>
      </p:sp>
      <p:sp>
        <p:nvSpPr>
          <p:cNvPr id="13" name="Rectangle 12"/>
          <p:cNvSpPr/>
          <p:nvPr userDrawn="1"/>
        </p:nvSpPr>
        <p:spPr>
          <a:xfrm>
            <a:off x="3667125" y="1604961"/>
            <a:ext cx="85725" cy="2827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0" y="2247313"/>
            <a:ext cx="2465097" cy="1398942"/>
          </a:xfrm>
          <a:prstGeom prst="rect">
            <a:avLst/>
          </a:prstGeom>
        </p:spPr>
      </p:pic>
      <p:sp>
        <p:nvSpPr>
          <p:cNvPr id="16" name="Rectangle 15"/>
          <p:cNvSpPr/>
          <p:nvPr userDrawn="1"/>
        </p:nvSpPr>
        <p:spPr>
          <a:xfrm>
            <a:off x="1" y="6362700"/>
            <a:ext cx="12192000" cy="495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26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Statement Slide">
    <p:spTree>
      <p:nvGrpSpPr>
        <p:cNvPr id="1" name=""/>
        <p:cNvGrpSpPr/>
        <p:nvPr/>
      </p:nvGrpSpPr>
      <p:grpSpPr>
        <a:xfrm>
          <a:off x="0" y="0"/>
          <a:ext cx="0" cy="0"/>
          <a:chOff x="0" y="0"/>
          <a:chExt cx="0" cy="0"/>
        </a:xfrm>
      </p:grpSpPr>
      <p:sp>
        <p:nvSpPr>
          <p:cNvPr id="7" name="Rectangle 6"/>
          <p:cNvSpPr/>
          <p:nvPr userDrawn="1"/>
        </p:nvSpPr>
        <p:spPr>
          <a:xfrm>
            <a:off x="3667126" y="1004341"/>
            <a:ext cx="107706" cy="44418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0" y="2247313"/>
            <a:ext cx="2465097" cy="1398942"/>
          </a:xfrm>
          <a:prstGeom prst="rect">
            <a:avLst/>
          </a:prstGeom>
        </p:spPr>
      </p:pic>
      <p:sp>
        <p:nvSpPr>
          <p:cNvPr id="13" name="Rectangle 12"/>
          <p:cNvSpPr/>
          <p:nvPr userDrawn="1"/>
        </p:nvSpPr>
        <p:spPr>
          <a:xfrm>
            <a:off x="1" y="6362700"/>
            <a:ext cx="12192000" cy="495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p:cNvSpPr>
            <a:spLocks noGrp="1"/>
          </p:cNvSpPr>
          <p:nvPr>
            <p:ph type="body" idx="1" hasCustomPrompt="1"/>
          </p:nvPr>
        </p:nvSpPr>
        <p:spPr>
          <a:xfrm>
            <a:off x="4134779" y="1004341"/>
            <a:ext cx="6729533" cy="4598790"/>
          </a:xfrm>
        </p:spPr>
        <p:txBody>
          <a:bodyPr>
            <a:noAutofit/>
          </a:bodyPr>
          <a:lstStyle>
            <a:lvl1pPr marL="0" indent="0">
              <a:buNone/>
              <a:defRPr sz="1800" baseline="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nSpc>
                <a:spcPct val="110000"/>
              </a:lnSpc>
            </a:pPr>
            <a:r>
              <a:rPr lang="en-US" sz="2400" dirty="0"/>
              <a:t>Content</a:t>
            </a:r>
          </a:p>
          <a:p>
            <a:endParaRPr lang="en-US" dirty="0"/>
          </a:p>
        </p:txBody>
      </p:sp>
    </p:spTree>
    <p:extLst>
      <p:ext uri="{BB962C8B-B14F-4D97-AF65-F5344CB8AC3E}">
        <p14:creationId xmlns:p14="http://schemas.microsoft.com/office/powerpoint/2010/main" val="404863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entered Section">
    <p:spTree>
      <p:nvGrpSpPr>
        <p:cNvPr id="1" name=""/>
        <p:cNvGrpSpPr/>
        <p:nvPr/>
      </p:nvGrpSpPr>
      <p:grpSpPr>
        <a:xfrm>
          <a:off x="0" y="0"/>
          <a:ext cx="0" cy="0"/>
          <a:chOff x="0" y="0"/>
          <a:chExt cx="0" cy="0"/>
        </a:xfrm>
      </p:grpSpPr>
      <p:sp>
        <p:nvSpPr>
          <p:cNvPr id="4" name="Rectangle 3"/>
          <p:cNvSpPr/>
          <p:nvPr userDrawn="1"/>
        </p:nvSpPr>
        <p:spPr>
          <a:xfrm>
            <a:off x="0" y="0"/>
            <a:ext cx="12192000" cy="12833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283368"/>
            <a:ext cx="12192000" cy="157373"/>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533650" y="1716966"/>
            <a:ext cx="7315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4724400" y="6356350"/>
            <a:ext cx="2743200" cy="365125"/>
          </a:xfrm>
        </p:spPr>
        <p:txBody>
          <a:bodyPr/>
          <a:lstStyle>
            <a:lvl1pPr algn="ctr">
              <a:defRPr/>
            </a:lvl1pPr>
          </a:lstStyle>
          <a:p>
            <a:fld id="{8C7C9E5F-8B91-4FE5-96C2-A2C328B5021F}" type="slidenum">
              <a:rPr lang="en-US" smtClean="0"/>
              <a:pPr/>
              <a:t>‹#›</a:t>
            </a:fld>
            <a:endParaRPr lang="en-US"/>
          </a:p>
        </p:txBody>
      </p:sp>
      <p:sp>
        <p:nvSpPr>
          <p:cNvPr id="9" name="Rectangle 8"/>
          <p:cNvSpPr/>
          <p:nvPr userDrawn="1"/>
        </p:nvSpPr>
        <p:spPr>
          <a:xfrm>
            <a:off x="546100" y="6632575"/>
            <a:ext cx="11099800" cy="88900"/>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0135897" y="5816600"/>
            <a:ext cx="1752600" cy="1082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9397" y="5942679"/>
            <a:ext cx="1612900" cy="915321"/>
          </a:xfrm>
          <a:prstGeom prst="rect">
            <a:avLst/>
          </a:prstGeom>
        </p:spPr>
      </p:pic>
      <p:sp>
        <p:nvSpPr>
          <p:cNvPr id="15" name="Title 1"/>
          <p:cNvSpPr>
            <a:spLocks noGrp="1"/>
          </p:cNvSpPr>
          <p:nvPr>
            <p:ph type="title"/>
          </p:nvPr>
        </p:nvSpPr>
        <p:spPr>
          <a:xfrm>
            <a:off x="0" y="352926"/>
            <a:ext cx="12192000" cy="1087815"/>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6269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Title with two">
    <p:spTree>
      <p:nvGrpSpPr>
        <p:cNvPr id="1" name=""/>
        <p:cNvGrpSpPr/>
        <p:nvPr/>
      </p:nvGrpSpPr>
      <p:grpSpPr>
        <a:xfrm>
          <a:off x="0" y="0"/>
          <a:ext cx="0" cy="0"/>
          <a:chOff x="0" y="0"/>
          <a:chExt cx="0" cy="0"/>
        </a:xfrm>
      </p:grpSpPr>
      <p:sp>
        <p:nvSpPr>
          <p:cNvPr id="10" name="Rectangle 9"/>
          <p:cNvSpPr/>
          <p:nvPr userDrawn="1"/>
        </p:nvSpPr>
        <p:spPr>
          <a:xfrm>
            <a:off x="546100" y="6632575"/>
            <a:ext cx="11099800" cy="88900"/>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
            <a:ext cx="12192000" cy="1384300"/>
          </a:xfrm>
          <a:solidFill>
            <a:schemeClr val="accent2"/>
          </a:solidFill>
        </p:spPr>
        <p:txBody>
          <a:bodyPr lIns="548640" anchor="b" anchorCtr="0"/>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Rectangle 8"/>
          <p:cNvSpPr/>
          <p:nvPr userDrawn="1"/>
        </p:nvSpPr>
        <p:spPr>
          <a:xfrm>
            <a:off x="10135897" y="5816600"/>
            <a:ext cx="1752600" cy="1082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9397" y="5942679"/>
            <a:ext cx="1612900" cy="915321"/>
          </a:xfrm>
          <a:prstGeom prst="rect">
            <a:avLst/>
          </a:prstGeom>
        </p:spPr>
      </p:pic>
      <p:sp>
        <p:nvSpPr>
          <p:cNvPr id="12" name="Rectangle 11"/>
          <p:cNvSpPr/>
          <p:nvPr userDrawn="1"/>
        </p:nvSpPr>
        <p:spPr>
          <a:xfrm>
            <a:off x="-17754" y="1354492"/>
            <a:ext cx="12209753" cy="155888"/>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7221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entered - No logo">
    <p:spTree>
      <p:nvGrpSpPr>
        <p:cNvPr id="1" name=""/>
        <p:cNvGrpSpPr/>
        <p:nvPr/>
      </p:nvGrpSpPr>
      <p:grpSpPr>
        <a:xfrm>
          <a:off x="0" y="0"/>
          <a:ext cx="0" cy="0"/>
          <a:chOff x="0" y="0"/>
          <a:chExt cx="0" cy="0"/>
        </a:xfrm>
      </p:grpSpPr>
      <p:sp>
        <p:nvSpPr>
          <p:cNvPr id="15" name="Rectangle 14"/>
          <p:cNvSpPr/>
          <p:nvPr userDrawn="1"/>
        </p:nvSpPr>
        <p:spPr>
          <a:xfrm>
            <a:off x="0" y="0"/>
            <a:ext cx="12192000" cy="12833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1283368"/>
            <a:ext cx="12192000" cy="157373"/>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a:spLocks noGrp="1"/>
          </p:cNvSpPr>
          <p:nvPr>
            <p:ph idx="1"/>
          </p:nvPr>
        </p:nvSpPr>
        <p:spPr>
          <a:xfrm>
            <a:off x="2533650" y="1716966"/>
            <a:ext cx="7315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a:spLocks noGrp="1"/>
          </p:cNvSpPr>
          <p:nvPr>
            <p:ph type="sldNum" sz="quarter" idx="12"/>
          </p:nvPr>
        </p:nvSpPr>
        <p:spPr>
          <a:xfrm>
            <a:off x="4724400" y="6356350"/>
            <a:ext cx="2743200" cy="365125"/>
          </a:xfrm>
        </p:spPr>
        <p:txBody>
          <a:bodyPr/>
          <a:lstStyle>
            <a:lvl1pPr algn="ctr">
              <a:defRPr/>
            </a:lvl1pPr>
          </a:lstStyle>
          <a:p>
            <a:fld id="{8C7C9E5F-8B91-4FE5-96C2-A2C328B5021F}" type="slidenum">
              <a:rPr lang="en-US" smtClean="0"/>
              <a:pPr/>
              <a:t>‹#›</a:t>
            </a:fld>
            <a:endParaRPr lang="en-US"/>
          </a:p>
        </p:txBody>
      </p:sp>
      <p:sp>
        <p:nvSpPr>
          <p:cNvPr id="19" name="Rectangle 18"/>
          <p:cNvSpPr/>
          <p:nvPr userDrawn="1"/>
        </p:nvSpPr>
        <p:spPr>
          <a:xfrm>
            <a:off x="546100" y="6632575"/>
            <a:ext cx="11099800" cy="88900"/>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a:spLocks noGrp="1"/>
          </p:cNvSpPr>
          <p:nvPr>
            <p:ph type="title"/>
          </p:nvPr>
        </p:nvSpPr>
        <p:spPr>
          <a:xfrm>
            <a:off x="0" y="352926"/>
            <a:ext cx="12192000" cy="1087815"/>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0398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userDrawn="1"/>
        </p:nvSpPr>
        <p:spPr>
          <a:xfrm>
            <a:off x="4562475" y="0"/>
            <a:ext cx="76295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3875" y="390525"/>
            <a:ext cx="3467101" cy="1114425"/>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4860758" y="390525"/>
            <a:ext cx="7007392" cy="615315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23876" y="1990726"/>
            <a:ext cx="3467100"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Rectangle 6"/>
          <p:cNvSpPr/>
          <p:nvPr userDrawn="1"/>
        </p:nvSpPr>
        <p:spPr>
          <a:xfrm>
            <a:off x="4479925" y="1"/>
            <a:ext cx="125414" cy="6858000"/>
          </a:xfrm>
          <a:prstGeom prst="rect">
            <a:avLst/>
          </a:prstGeom>
          <a:gradFill flip="none" rotWithShape="1">
            <a:gsLst>
              <a:gs pos="0">
                <a:schemeClr val="accent3"/>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7550150" y="6331506"/>
            <a:ext cx="4479925" cy="369332"/>
          </a:xfrm>
          <a:prstGeom prst="rect">
            <a:avLst/>
          </a:prstGeom>
          <a:noFill/>
        </p:spPr>
        <p:txBody>
          <a:bodyPr wrap="square" rtlCol="0">
            <a:spAutoFit/>
          </a:bodyPr>
          <a:lstStyle/>
          <a:p>
            <a:pPr algn="r"/>
            <a:r>
              <a:rPr lang="en-US" b="1" dirty="0">
                <a:solidFill>
                  <a:schemeClr val="bg1"/>
                </a:solidFill>
              </a:rPr>
              <a:t>KENTUCKY</a:t>
            </a:r>
            <a:r>
              <a:rPr lang="en-US" b="1" baseline="0" dirty="0">
                <a:solidFill>
                  <a:schemeClr val="bg1"/>
                </a:solidFill>
              </a:rPr>
              <a:t> TRANSPORTATION CABINET</a:t>
            </a:r>
            <a:endParaRPr lang="en-US" b="1" dirty="0">
              <a:solidFill>
                <a:schemeClr val="bg1"/>
              </a:solidFill>
            </a:endParaRPr>
          </a:p>
        </p:txBody>
      </p:sp>
    </p:spTree>
    <p:extLst>
      <p:ext uri="{BB962C8B-B14F-4D97-AF65-F5344CB8AC3E}">
        <p14:creationId xmlns:p14="http://schemas.microsoft.com/office/powerpoint/2010/main" val="3850814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9931399" y="0"/>
            <a:ext cx="2120900" cy="61896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8723312"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422751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422751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32400" y="1681163"/>
            <a:ext cx="433070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32400" y="2505075"/>
            <a:ext cx="433070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A066BC-843C-419F-9977-D35BD11A7620}" type="datetimeFigureOut">
              <a:rPr lang="en-US" smtClean="0"/>
              <a:t>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C9E5F-8B91-4FE5-96C2-A2C328B5021F}" type="slidenum">
              <a:rPr lang="en-US" smtClean="0"/>
              <a:t>‹#›</a:t>
            </a:fld>
            <a:endParaRPr lang="en-US"/>
          </a:p>
        </p:txBody>
      </p:sp>
      <p:sp>
        <p:nvSpPr>
          <p:cNvPr id="10" name="Rectangle 9"/>
          <p:cNvSpPr/>
          <p:nvPr userDrawn="1"/>
        </p:nvSpPr>
        <p:spPr>
          <a:xfrm>
            <a:off x="9931399" y="1"/>
            <a:ext cx="2120900" cy="169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p:cNvSpPr>
            <a:spLocks noGrp="1"/>
          </p:cNvSpPr>
          <p:nvPr>
            <p:ph type="pic" idx="13"/>
          </p:nvPr>
        </p:nvSpPr>
        <p:spPr>
          <a:xfrm>
            <a:off x="9931399" y="1690688"/>
            <a:ext cx="2120900" cy="5176836"/>
          </a:xfrm>
          <a:solidFill>
            <a:schemeClr val="accent2"/>
          </a:solidFill>
        </p:spPr>
        <p:txBody>
          <a:bodyPr anchor="ctr"/>
          <a:lstStyle>
            <a:lvl1pPr marL="0" indent="0" algn="ctr">
              <a:buNone/>
              <a:defRPr sz="3200">
                <a:solidFill>
                  <a:schemeClr val="bg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Rectangle 14"/>
          <p:cNvSpPr/>
          <p:nvPr userDrawn="1"/>
        </p:nvSpPr>
        <p:spPr>
          <a:xfrm>
            <a:off x="101600" y="1604168"/>
            <a:ext cx="11825802" cy="86519"/>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0135897" y="5816600"/>
            <a:ext cx="1752600" cy="1082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5897" y="365125"/>
            <a:ext cx="1850456" cy="1050134"/>
          </a:xfrm>
          <a:prstGeom prst="rect">
            <a:avLst/>
          </a:prstGeom>
        </p:spPr>
      </p:pic>
    </p:spTree>
    <p:extLst>
      <p:ext uri="{BB962C8B-B14F-4D97-AF65-F5344CB8AC3E}">
        <p14:creationId xmlns:p14="http://schemas.microsoft.com/office/powerpoint/2010/main" val="98547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60596" y="2323306"/>
            <a:ext cx="5826035" cy="2899623"/>
          </a:xfrm>
        </p:spPr>
        <p:txBody>
          <a:bodyPr>
            <a:normAutofit/>
          </a:bodyPr>
          <a:lstStyle>
            <a:lvl1pPr marL="0" indent="0" algn="l">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Information</a:t>
            </a:r>
          </a:p>
          <a:p>
            <a:pPr lvl="0"/>
            <a:endParaRPr lang="en-US" dirty="0"/>
          </a:p>
          <a:p>
            <a:pPr lvl="0"/>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270" y="3371680"/>
            <a:ext cx="380063" cy="380063"/>
          </a:xfrm>
          <a:prstGeom prst="rect">
            <a:avLst/>
          </a:prstGeom>
        </p:spPr>
      </p:pic>
      <p:sp>
        <p:nvSpPr>
          <p:cNvPr id="2" name="Rectangle 1"/>
          <p:cNvSpPr/>
          <p:nvPr userDrawn="1"/>
        </p:nvSpPr>
        <p:spPr>
          <a:xfrm>
            <a:off x="1089708" y="2840199"/>
            <a:ext cx="1310361" cy="400110"/>
          </a:xfrm>
          <a:prstGeom prst="rect">
            <a:avLst/>
          </a:prstGeom>
        </p:spPr>
        <p:txBody>
          <a:bodyPr wrap="square">
            <a:spAutoFit/>
          </a:bodyPr>
          <a:lstStyle/>
          <a:p>
            <a:pPr lvl="0"/>
            <a:r>
              <a:rPr lang="en-US" sz="20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KYTC</a:t>
            </a:r>
          </a:p>
        </p:txBody>
      </p:sp>
      <p:sp>
        <p:nvSpPr>
          <p:cNvPr id="10" name="Rectangle 9"/>
          <p:cNvSpPr/>
          <p:nvPr userDrawn="1"/>
        </p:nvSpPr>
        <p:spPr>
          <a:xfrm flipH="1">
            <a:off x="3525396" y="1257300"/>
            <a:ext cx="96390" cy="39656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1280" y="1257300"/>
            <a:ext cx="2465097" cy="1398942"/>
          </a:xfrm>
          <a:prstGeom prst="rect">
            <a:avLst/>
          </a:prstGeom>
        </p:spPr>
      </p:pic>
      <p:sp>
        <p:nvSpPr>
          <p:cNvPr id="3" name="Rectangle 2"/>
          <p:cNvSpPr/>
          <p:nvPr userDrawn="1"/>
        </p:nvSpPr>
        <p:spPr>
          <a:xfrm>
            <a:off x="522789" y="4853595"/>
            <a:ext cx="2593559" cy="415498"/>
          </a:xfrm>
          <a:prstGeom prst="rect">
            <a:avLst/>
          </a:prstGeom>
        </p:spPr>
        <p:txBody>
          <a:bodyPr wrap="square">
            <a:spAutoFit/>
          </a:bodyPr>
          <a:lstStyle/>
          <a:p>
            <a:pPr lvl="0" algn="ctr"/>
            <a:r>
              <a:rPr lang="en-US" sz="2100" dirty="0"/>
              <a:t>transportation.ky.gov</a:t>
            </a:r>
          </a:p>
        </p:txBody>
      </p:sp>
      <p:sp>
        <p:nvSpPr>
          <p:cNvPr id="12" name="Rectangle 11"/>
          <p:cNvSpPr/>
          <p:nvPr userDrawn="1"/>
        </p:nvSpPr>
        <p:spPr>
          <a:xfrm>
            <a:off x="1" y="6362700"/>
            <a:ext cx="12192000" cy="495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3854870" y="1257300"/>
            <a:ext cx="7191375" cy="1042987"/>
          </a:xfrm>
        </p:spPr>
        <p:txBody>
          <a:bodyPr tIns="0" anchor="t">
            <a:noAutofit/>
          </a:bodyPr>
          <a:lstStyle>
            <a:lvl1pPr algn="l">
              <a:defRPr sz="4400" b="1" baseline="0">
                <a:latin typeface="Arial" panose="020B0604020202020204" pitchFamily="34" charset="0"/>
                <a:cs typeface="Arial" panose="020B0604020202020204" pitchFamily="34" charset="0"/>
              </a:defRPr>
            </a:lvl1pPr>
          </a:lstStyle>
          <a:p>
            <a:r>
              <a:rPr lang="en-US" dirty="0"/>
              <a:t>QUESTIONS?</a:t>
            </a:r>
          </a:p>
        </p:txBody>
      </p:sp>
      <p:sp>
        <p:nvSpPr>
          <p:cNvPr id="14" name="Rectangle 13"/>
          <p:cNvSpPr/>
          <p:nvPr userDrawn="1"/>
        </p:nvSpPr>
        <p:spPr>
          <a:xfrm>
            <a:off x="1089708" y="3350046"/>
            <a:ext cx="1426476" cy="369332"/>
          </a:xfrm>
          <a:prstGeom prst="rect">
            <a:avLst/>
          </a:prstGeom>
        </p:spPr>
        <p:txBody>
          <a:bodyPr wrap="square">
            <a:spAutoFit/>
          </a:bodyPr>
          <a:lstStyle/>
          <a:p>
            <a:pPr lvl="0"/>
            <a:r>
              <a:rPr lang="en-US" sz="1800" dirty="0">
                <a:latin typeface="Arial" panose="020B0604020202020204" pitchFamily="34" charset="0"/>
                <a:cs typeface="Arial" panose="020B0604020202020204" pitchFamily="34" charset="0"/>
              </a:rPr>
              <a:t>@kytc120</a:t>
            </a:r>
          </a:p>
        </p:txBody>
      </p:sp>
      <p:sp>
        <p:nvSpPr>
          <p:cNvPr id="15" name="TextBox 14"/>
          <p:cNvSpPr txBox="1"/>
          <p:nvPr userDrawn="1"/>
        </p:nvSpPr>
        <p:spPr>
          <a:xfrm>
            <a:off x="1089708" y="3859893"/>
            <a:ext cx="1957541" cy="369332"/>
          </a:xfrm>
          <a:prstGeom prst="rect">
            <a:avLst/>
          </a:prstGeom>
          <a:noFill/>
        </p:spPr>
        <p:txBody>
          <a:bodyPr wrap="square" rtlCol="0">
            <a:spAutoFit/>
          </a:bodyPr>
          <a:lstStyle/>
          <a:p>
            <a:r>
              <a:rPr lang="en-US" sz="1800" kern="1200" dirty="0">
                <a:solidFill>
                  <a:schemeClr val="tx1"/>
                </a:solidFill>
                <a:effectLst/>
                <a:latin typeface="+mn-lt"/>
                <a:ea typeface="+mn-ea"/>
                <a:cs typeface="+mn-cs"/>
              </a:rPr>
              <a:t>@</a:t>
            </a:r>
            <a:r>
              <a:rPr lang="en-US" sz="1800" kern="1200" dirty="0" err="1">
                <a:solidFill>
                  <a:schemeClr val="tx1"/>
                </a:solidFill>
                <a:effectLst/>
                <a:latin typeface="+mn-lt"/>
                <a:ea typeface="+mn-ea"/>
                <a:cs typeface="+mn-cs"/>
              </a:rPr>
              <a:t>KYtransportation</a:t>
            </a:r>
            <a:endParaRPr lang="en-US" dirty="0"/>
          </a:p>
        </p:txBody>
      </p:sp>
      <p:sp>
        <p:nvSpPr>
          <p:cNvPr id="16" name="TextBox 15"/>
          <p:cNvSpPr txBox="1"/>
          <p:nvPr userDrawn="1"/>
        </p:nvSpPr>
        <p:spPr>
          <a:xfrm>
            <a:off x="1089708" y="4342163"/>
            <a:ext cx="1957541" cy="369332"/>
          </a:xfrm>
          <a:prstGeom prst="rect">
            <a:avLst/>
          </a:prstGeom>
          <a:noFill/>
        </p:spPr>
        <p:txBody>
          <a:bodyPr wrap="square" rtlCol="0">
            <a:spAutoFit/>
          </a:bodyPr>
          <a:lstStyle/>
          <a:p>
            <a:r>
              <a:rPr lang="en-US" sz="1800" kern="1200" dirty="0">
                <a:solidFill>
                  <a:schemeClr val="tx1"/>
                </a:solidFill>
                <a:effectLst/>
                <a:latin typeface="+mn-lt"/>
                <a:ea typeface="+mn-ea"/>
                <a:cs typeface="+mn-cs"/>
              </a:rPr>
              <a:t>@</a:t>
            </a:r>
            <a:r>
              <a:rPr lang="en-US" sz="1800" kern="1200" dirty="0" err="1">
                <a:solidFill>
                  <a:schemeClr val="tx1"/>
                </a:solidFill>
                <a:effectLst/>
                <a:latin typeface="+mn-lt"/>
                <a:ea typeface="+mn-ea"/>
                <a:cs typeface="+mn-cs"/>
              </a:rPr>
              <a:t>KYtransportation</a:t>
            </a:r>
            <a:endParaRPr lang="en-US" dirty="0"/>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6493" y="4375341"/>
            <a:ext cx="375616" cy="263520"/>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727" y="2873887"/>
            <a:ext cx="375148" cy="375148"/>
          </a:xfrm>
          <a:prstGeom prst="rect">
            <a:avLst/>
          </a:prstGeom>
        </p:spPr>
      </p:pic>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9935" y="3857035"/>
            <a:ext cx="368733" cy="368733"/>
          </a:xfrm>
          <a:prstGeom prst="rect">
            <a:avLst/>
          </a:prstGeom>
        </p:spPr>
      </p:pic>
    </p:spTree>
    <p:extLst>
      <p:ext uri="{BB962C8B-B14F-4D97-AF65-F5344CB8AC3E}">
        <p14:creationId xmlns:p14="http://schemas.microsoft.com/office/powerpoint/2010/main" val="2026913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066BC-843C-419F-9977-D35BD11A7620}" type="datetimeFigureOut">
              <a:rPr lang="en-US" smtClean="0"/>
              <a:t>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C9E5F-8B91-4FE5-96C2-A2C328B5021F}" type="slidenum">
              <a:rPr lang="en-US" smtClean="0"/>
              <a:t>‹#›</a:t>
            </a:fld>
            <a:endParaRPr lang="en-US"/>
          </a:p>
        </p:txBody>
      </p:sp>
    </p:spTree>
    <p:extLst>
      <p:ext uri="{BB962C8B-B14F-4D97-AF65-F5344CB8AC3E}">
        <p14:creationId xmlns:p14="http://schemas.microsoft.com/office/powerpoint/2010/main" val="185951366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2" r:id="rId5"/>
    <p:sldLayoutId id="2147483657" r:id="rId6"/>
    <p:sldLayoutId id="2147483653" r:id="rId7"/>
    <p:sldLayoutId id="214748365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ecfr.gov/current/title-23/chapter-I/subchapter-E/part-470/subpart-A/appendix-Appendix%20D%20to%20Subpart%20A%20of%20Part%20470"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transportation.ky.gov/Planning/Pages/Centerlines.aspx"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www.ecfr.gov/current/title-23/chapter-I/subchapter-E/part-470/subpart-A/appendix-Appendix%20D%20to%20Subpart%20A%20of%20Part%20470" TargetMode="External"/><Relationship Id="rId5" Type="http://schemas.openxmlformats.org/officeDocument/2006/relationships/hyperlink" Target="https://www.fhwa.dot.gov/planning/national_highway_system/intermodal_connectors/kentucky.cfm" TargetMode="External"/><Relationship Id="rId4" Type="http://schemas.openxmlformats.org/officeDocument/2006/relationships/hyperlink" Target="https://transportation.ky.gov/MultimodalFreight/Pages/ADD-Shapefile.a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2400" b="1" dirty="0"/>
              <a:t>Intention</a:t>
            </a:r>
          </a:p>
          <a:p>
            <a:pPr>
              <a:lnSpc>
                <a:spcPct val="110000"/>
              </a:lnSpc>
            </a:pPr>
            <a:r>
              <a:rPr lang="en-US" sz="2400" dirty="0"/>
              <a:t>This will be a quick training to help familiarize ADD Planners and GIS staff to successfully fulfill the requirements of the deliverables for Work Element 3, specifically items A, B, C, D, and F. </a:t>
            </a:r>
          </a:p>
          <a:p>
            <a:pPr>
              <a:lnSpc>
                <a:spcPct val="110000"/>
              </a:lnSpc>
            </a:pPr>
            <a:endParaRPr lang="en-US" sz="700" dirty="0"/>
          </a:p>
        </p:txBody>
      </p:sp>
      <p:pic>
        <p:nvPicPr>
          <p:cNvPr id="4" name="Picture 3">
            <a:extLst>
              <a:ext uri="{FF2B5EF4-FFF2-40B4-BE49-F238E27FC236}">
                <a16:creationId xmlns:a16="http://schemas.microsoft.com/office/drawing/2014/main" id="{24E3AEF5-D097-4A17-92DF-133131EAFDD3}"/>
              </a:ext>
            </a:extLst>
          </p:cNvPr>
          <p:cNvPicPr>
            <a:picLocks noChangeAspect="1"/>
          </p:cNvPicPr>
          <p:nvPr/>
        </p:nvPicPr>
        <p:blipFill>
          <a:blip r:embed="rId3"/>
          <a:stretch>
            <a:fillRect/>
          </a:stretch>
        </p:blipFill>
        <p:spPr>
          <a:xfrm>
            <a:off x="4134779" y="3429000"/>
            <a:ext cx="4412362" cy="1912786"/>
          </a:xfrm>
          <a:prstGeom prst="rect">
            <a:avLst/>
          </a:prstGeom>
        </p:spPr>
      </p:pic>
    </p:spTree>
    <p:extLst>
      <p:ext uri="{BB962C8B-B14F-4D97-AF65-F5344CB8AC3E}">
        <p14:creationId xmlns:p14="http://schemas.microsoft.com/office/powerpoint/2010/main" val="4240271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6A01B3-5F39-4F96-9E21-7E11D50AB68F}"/>
              </a:ext>
            </a:extLst>
          </p:cNvPr>
          <p:cNvSpPr>
            <a:spLocks noGrp="1"/>
          </p:cNvSpPr>
          <p:nvPr>
            <p:ph idx="1"/>
          </p:nvPr>
        </p:nvSpPr>
        <p:spPr>
          <a:xfrm>
            <a:off x="541789" y="1843371"/>
            <a:ext cx="11108422" cy="4504163"/>
          </a:xfrm>
        </p:spPr>
        <p:txBody>
          <a:bodyPr>
            <a:normAutofit lnSpcReduction="10000"/>
          </a:bodyPr>
          <a:lstStyle/>
          <a:p>
            <a:r>
              <a:rPr lang="en-US" dirty="0"/>
              <a:t>Place point feature at exact location of facility (on top of structure in aerial view)</a:t>
            </a:r>
          </a:p>
          <a:p>
            <a:r>
              <a:rPr lang="en-US" dirty="0"/>
              <a:t>Consult with the Regional Transportation Committee and local governmental and planning agencies for input on which facilities might need to be added to the inventory</a:t>
            </a:r>
          </a:p>
          <a:p>
            <a:r>
              <a:rPr lang="en-US" dirty="0"/>
              <a:t>Populate all fields for each record to the best of your ability</a:t>
            </a:r>
          </a:p>
          <a:p>
            <a:r>
              <a:rPr lang="en-US" dirty="0"/>
              <a:t>To be added to the inventory, a facility must meet at least one of the following criteria:</a:t>
            </a:r>
          </a:p>
          <a:p>
            <a:pPr lvl="1"/>
            <a:r>
              <a:rPr lang="en-US" dirty="0"/>
              <a:t>Daily truck traffic is 100 or more trucks per day during peak seasons</a:t>
            </a:r>
          </a:p>
          <a:p>
            <a:pPr lvl="1"/>
            <a:r>
              <a:rPr lang="en-US" dirty="0"/>
              <a:t>Facility under roof square footage is ≥100,000</a:t>
            </a:r>
          </a:p>
          <a:p>
            <a:pPr lvl="1"/>
            <a:r>
              <a:rPr lang="en-US" dirty="0"/>
              <a:t>Facility has 5 or more truck bays </a:t>
            </a:r>
          </a:p>
          <a:p>
            <a:pPr marL="457200" lvl="1" indent="0">
              <a:buNone/>
            </a:pPr>
            <a:endParaRPr lang="en-US" dirty="0"/>
          </a:p>
          <a:p>
            <a:pPr marL="457200" lvl="1" indent="0">
              <a:buNone/>
            </a:pPr>
            <a:endParaRPr lang="en-US" dirty="0"/>
          </a:p>
        </p:txBody>
      </p:sp>
      <p:sp>
        <p:nvSpPr>
          <p:cNvPr id="3" name="Title 2">
            <a:extLst>
              <a:ext uri="{FF2B5EF4-FFF2-40B4-BE49-F238E27FC236}">
                <a16:creationId xmlns:a16="http://schemas.microsoft.com/office/drawing/2014/main" id="{C5AE98D5-A8B8-4B32-9D14-97F0D4F9FFBE}"/>
              </a:ext>
            </a:extLst>
          </p:cNvPr>
          <p:cNvSpPr>
            <a:spLocks noGrp="1"/>
          </p:cNvSpPr>
          <p:nvPr>
            <p:ph type="title"/>
          </p:nvPr>
        </p:nvSpPr>
        <p:spPr/>
        <p:txBody>
          <a:bodyPr/>
          <a:lstStyle/>
          <a:p>
            <a:r>
              <a:rPr lang="en-US" dirty="0"/>
              <a:t>Major Freight Users</a:t>
            </a:r>
          </a:p>
        </p:txBody>
      </p:sp>
    </p:spTree>
    <p:extLst>
      <p:ext uri="{BB962C8B-B14F-4D97-AF65-F5344CB8AC3E}">
        <p14:creationId xmlns:p14="http://schemas.microsoft.com/office/powerpoint/2010/main" val="1803251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081AE5-994D-4C70-A12D-FCFFA364D973}"/>
              </a:ext>
            </a:extLst>
          </p:cNvPr>
          <p:cNvSpPr>
            <a:spLocks noGrp="1"/>
          </p:cNvSpPr>
          <p:nvPr>
            <p:ph idx="1"/>
          </p:nvPr>
        </p:nvSpPr>
        <p:spPr>
          <a:xfrm>
            <a:off x="651545" y="1750522"/>
            <a:ext cx="10888910" cy="4351338"/>
          </a:xfrm>
        </p:spPr>
        <p:txBody>
          <a:bodyPr/>
          <a:lstStyle/>
          <a:p>
            <a:r>
              <a:rPr lang="en-US" dirty="0"/>
              <a:t>Examples of types of facilities to include in the inventory</a:t>
            </a:r>
          </a:p>
          <a:p>
            <a:pPr lvl="1"/>
            <a:r>
              <a:rPr lang="en-US" dirty="0"/>
              <a:t>Manufacturing Facilities</a:t>
            </a:r>
          </a:p>
          <a:p>
            <a:pPr lvl="1"/>
            <a:r>
              <a:rPr lang="en-US" dirty="0"/>
              <a:t>Warehousing Facilities</a:t>
            </a:r>
          </a:p>
          <a:p>
            <a:pPr lvl="1"/>
            <a:r>
              <a:rPr lang="en-US" dirty="0"/>
              <a:t>Cargo Airports</a:t>
            </a:r>
          </a:p>
          <a:p>
            <a:pPr lvl="1"/>
            <a:r>
              <a:rPr lang="en-US" dirty="0"/>
              <a:t>Grain Elevators/Bulk Commodity Compounds</a:t>
            </a:r>
          </a:p>
          <a:p>
            <a:pPr lvl="1"/>
            <a:r>
              <a:rPr lang="en-US" dirty="0"/>
              <a:t>Quarries</a:t>
            </a:r>
          </a:p>
          <a:p>
            <a:pPr lvl="1"/>
            <a:r>
              <a:rPr lang="en-US" dirty="0"/>
              <a:t>Steel/Lumber Mills</a:t>
            </a:r>
          </a:p>
          <a:p>
            <a:pPr lvl="1"/>
            <a:r>
              <a:rPr lang="en-US" dirty="0"/>
              <a:t>Distribution Centers</a:t>
            </a:r>
          </a:p>
          <a:p>
            <a:pPr lvl="1"/>
            <a:r>
              <a:rPr lang="en-US" dirty="0"/>
              <a:t>Cross Dock Facilities</a:t>
            </a:r>
          </a:p>
          <a:p>
            <a:pPr lvl="1"/>
            <a:endParaRPr lang="en-US" dirty="0"/>
          </a:p>
          <a:p>
            <a:pPr lvl="1"/>
            <a:endParaRPr lang="en-US" dirty="0"/>
          </a:p>
        </p:txBody>
      </p:sp>
      <p:sp>
        <p:nvSpPr>
          <p:cNvPr id="3" name="Title 2">
            <a:extLst>
              <a:ext uri="{FF2B5EF4-FFF2-40B4-BE49-F238E27FC236}">
                <a16:creationId xmlns:a16="http://schemas.microsoft.com/office/drawing/2014/main" id="{1C259439-E2AE-4BD8-96D7-A80C736B6DF5}"/>
              </a:ext>
            </a:extLst>
          </p:cNvPr>
          <p:cNvSpPr>
            <a:spLocks noGrp="1"/>
          </p:cNvSpPr>
          <p:nvPr>
            <p:ph type="title"/>
          </p:nvPr>
        </p:nvSpPr>
        <p:spPr/>
        <p:txBody>
          <a:bodyPr/>
          <a:lstStyle/>
          <a:p>
            <a:r>
              <a:rPr lang="en-US" dirty="0"/>
              <a:t>Major Freight Users</a:t>
            </a:r>
          </a:p>
        </p:txBody>
      </p:sp>
    </p:spTree>
    <p:extLst>
      <p:ext uri="{BB962C8B-B14F-4D97-AF65-F5344CB8AC3E}">
        <p14:creationId xmlns:p14="http://schemas.microsoft.com/office/powerpoint/2010/main" val="1450247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BC38DD-2A2D-4874-AAB0-465595DFEED6}"/>
              </a:ext>
            </a:extLst>
          </p:cNvPr>
          <p:cNvSpPr>
            <a:spLocks noGrp="1"/>
          </p:cNvSpPr>
          <p:nvPr>
            <p:ph idx="1"/>
          </p:nvPr>
        </p:nvSpPr>
        <p:spPr>
          <a:xfrm>
            <a:off x="612559" y="1716966"/>
            <a:ext cx="10955045" cy="4621690"/>
          </a:xfrm>
        </p:spPr>
        <p:txBody>
          <a:bodyPr/>
          <a:lstStyle/>
          <a:p>
            <a:r>
              <a:rPr lang="en-US" dirty="0"/>
              <a:t>For large warehouses with multiple tenants, follow this procedure:</a:t>
            </a:r>
          </a:p>
          <a:p>
            <a:pPr lvl="1"/>
            <a:r>
              <a:rPr lang="en-US" dirty="0"/>
              <a:t>Create one point feature and one name for the building</a:t>
            </a:r>
          </a:p>
          <a:p>
            <a:pPr lvl="1"/>
            <a:r>
              <a:rPr lang="en-US" dirty="0"/>
              <a:t>Enter the range of street addresses at the building</a:t>
            </a:r>
          </a:p>
          <a:p>
            <a:pPr lvl="1"/>
            <a:r>
              <a:rPr lang="en-US" dirty="0"/>
              <a:t>Enter all applicable NAICS codes for the entire building</a:t>
            </a:r>
          </a:p>
          <a:p>
            <a:pPr lvl="1"/>
            <a:r>
              <a:rPr lang="en-US" dirty="0"/>
              <a:t>Enter the total square footage of the entire building</a:t>
            </a:r>
          </a:p>
          <a:p>
            <a:pPr lvl="1"/>
            <a:r>
              <a:rPr lang="en-US" dirty="0"/>
              <a:t>Sum the total number of employees for the entire building</a:t>
            </a:r>
          </a:p>
          <a:p>
            <a:pPr lvl="1"/>
            <a:r>
              <a:rPr lang="en-US" dirty="0"/>
              <a:t>Sum the total number of truck bays for the entire building</a:t>
            </a:r>
          </a:p>
          <a:p>
            <a:pPr lvl="1"/>
            <a:r>
              <a:rPr lang="en-US" dirty="0"/>
              <a:t>Sum the total number of trucks per day for the entire building</a:t>
            </a:r>
          </a:p>
          <a:p>
            <a:pPr lvl="1"/>
            <a:r>
              <a:rPr lang="en-US" dirty="0"/>
              <a:t>Follow this combined format for all other fields</a:t>
            </a:r>
          </a:p>
          <a:p>
            <a:pPr lvl="1"/>
            <a:r>
              <a:rPr lang="en-US" dirty="0"/>
              <a:t>List the names of the individual businesses in the comments field</a:t>
            </a:r>
          </a:p>
        </p:txBody>
      </p:sp>
      <p:sp>
        <p:nvSpPr>
          <p:cNvPr id="3" name="Title 2">
            <a:extLst>
              <a:ext uri="{FF2B5EF4-FFF2-40B4-BE49-F238E27FC236}">
                <a16:creationId xmlns:a16="http://schemas.microsoft.com/office/drawing/2014/main" id="{1331268D-5CB4-43BE-9F9C-C31D8AF7EC7B}"/>
              </a:ext>
            </a:extLst>
          </p:cNvPr>
          <p:cNvSpPr>
            <a:spLocks noGrp="1"/>
          </p:cNvSpPr>
          <p:nvPr>
            <p:ph type="title"/>
          </p:nvPr>
        </p:nvSpPr>
        <p:spPr/>
        <p:txBody>
          <a:bodyPr/>
          <a:lstStyle/>
          <a:p>
            <a:r>
              <a:rPr lang="en-US" dirty="0"/>
              <a:t>Major Freight Users</a:t>
            </a:r>
          </a:p>
        </p:txBody>
      </p:sp>
    </p:spTree>
    <p:extLst>
      <p:ext uri="{BB962C8B-B14F-4D97-AF65-F5344CB8AC3E}">
        <p14:creationId xmlns:p14="http://schemas.microsoft.com/office/powerpoint/2010/main" val="3655471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92B12E-5173-42A7-BDA2-8FF314E9ECEA}"/>
              </a:ext>
            </a:extLst>
          </p:cNvPr>
          <p:cNvSpPr>
            <a:spLocks noGrp="1"/>
          </p:cNvSpPr>
          <p:nvPr>
            <p:ph type="title"/>
          </p:nvPr>
        </p:nvSpPr>
        <p:spPr>
          <a:xfrm>
            <a:off x="640080" y="5789324"/>
            <a:ext cx="10911840" cy="640081"/>
          </a:xfrm>
        </p:spPr>
        <p:txBody>
          <a:bodyPr vert="horz" lIns="91440" tIns="45720" rIns="91440" bIns="45720" rtlCol="0" anchor="ctr">
            <a:normAutofit/>
          </a:bodyPr>
          <a:lstStyle/>
          <a:p>
            <a:r>
              <a:rPr lang="en-US" sz="3200" dirty="0">
                <a:solidFill>
                  <a:schemeClr val="tx1"/>
                </a:solidFill>
                <a:latin typeface="+mj-lt"/>
                <a:cs typeface="+mj-cs"/>
              </a:rPr>
              <a:t>Major Freight Users Example</a:t>
            </a:r>
          </a:p>
        </p:txBody>
      </p:sp>
      <p:pic>
        <p:nvPicPr>
          <p:cNvPr id="5" name="Content Placeholder 4">
            <a:extLst>
              <a:ext uri="{FF2B5EF4-FFF2-40B4-BE49-F238E27FC236}">
                <a16:creationId xmlns:a16="http://schemas.microsoft.com/office/drawing/2014/main" id="{67A6BB5F-F476-4477-ACD3-B387529B7536}"/>
              </a:ext>
            </a:extLst>
          </p:cNvPr>
          <p:cNvPicPr>
            <a:picLocks noGrp="1" noChangeAspect="1"/>
          </p:cNvPicPr>
          <p:nvPr>
            <p:ph idx="1"/>
          </p:nvPr>
        </p:nvPicPr>
        <p:blipFill rotWithShape="1">
          <a:blip r:embed="rId3"/>
          <a:srcRect t="228" r="1" b="10225"/>
          <a:stretch/>
        </p:blipFill>
        <p:spPr>
          <a:xfrm>
            <a:off x="163585" y="175491"/>
            <a:ext cx="11898094" cy="5421745"/>
          </a:xfrm>
          <a:prstGeom prst="rect">
            <a:avLst/>
          </a:prstGeom>
          <a:ln w="19050">
            <a:solidFill>
              <a:schemeClr val="tx1"/>
            </a:solidFill>
            <a:miter lim="800000"/>
          </a:ln>
        </p:spPr>
      </p:pic>
    </p:spTree>
    <p:extLst>
      <p:ext uri="{BB962C8B-B14F-4D97-AF65-F5344CB8AC3E}">
        <p14:creationId xmlns:p14="http://schemas.microsoft.com/office/powerpoint/2010/main" val="363771796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F77E4E-6AED-4B85-84ED-C39D20C6E6AB}"/>
              </a:ext>
            </a:extLst>
          </p:cNvPr>
          <p:cNvSpPr>
            <a:spLocks noGrp="1"/>
          </p:cNvSpPr>
          <p:nvPr>
            <p:ph idx="1"/>
          </p:nvPr>
        </p:nvSpPr>
        <p:spPr>
          <a:xfrm>
            <a:off x="568171" y="1716966"/>
            <a:ext cx="11043821" cy="4788108"/>
          </a:xfrm>
        </p:spPr>
        <p:txBody>
          <a:bodyPr>
            <a:normAutofit/>
          </a:bodyPr>
          <a:lstStyle/>
          <a:p>
            <a:r>
              <a:rPr lang="en-US" dirty="0"/>
              <a:t>Must be a route(s) that provide access between major intermodal facilities and the National Highway System</a:t>
            </a:r>
          </a:p>
          <a:p>
            <a:pPr lvl="1"/>
            <a:r>
              <a:rPr lang="en-US" dirty="0"/>
              <a:t>Must meet the specific FHWA criteria for inclusion; the criteria can be found on this </a:t>
            </a:r>
            <a:r>
              <a:rPr lang="en-US" dirty="0">
                <a:solidFill>
                  <a:schemeClr val="accent2">
                    <a:lumMod val="75000"/>
                    <a:lumOff val="25000"/>
                  </a:schemeClr>
                </a:solidFill>
                <a:hlinkClick r:id="rId3">
                  <a:extLst>
                    <a:ext uri="{A12FA001-AC4F-418D-AE19-62706E023703}">
                      <ahyp:hlinkClr xmlns:ahyp="http://schemas.microsoft.com/office/drawing/2018/hyperlinkcolor" val="tx"/>
                    </a:ext>
                  </a:extLst>
                </a:hlinkClick>
              </a:rPr>
              <a:t>webpage</a:t>
            </a:r>
            <a:endParaRPr lang="en-US" dirty="0">
              <a:solidFill>
                <a:schemeClr val="accent2">
                  <a:lumMod val="75000"/>
                  <a:lumOff val="25000"/>
                </a:schemeClr>
              </a:solidFill>
            </a:endParaRPr>
          </a:p>
          <a:p>
            <a:pPr lvl="1"/>
            <a:r>
              <a:rPr lang="en-US" dirty="0"/>
              <a:t>If a facility no longer meets the FHWA criteria or has closed, it may need to be removed </a:t>
            </a:r>
          </a:p>
          <a:p>
            <a:r>
              <a:rPr lang="en-US" dirty="0"/>
              <a:t>Review current intermodal connectors inventory and provide any changes needed to existing records</a:t>
            </a:r>
          </a:p>
          <a:p>
            <a:r>
              <a:rPr lang="en-US" dirty="0"/>
              <a:t>Reference the major freight users inventory and rail loading/unloading facilities to identify any possible missing links between MFU and transload facilities to the NHS</a:t>
            </a:r>
          </a:p>
          <a:p>
            <a:endParaRPr lang="en-US" dirty="0"/>
          </a:p>
        </p:txBody>
      </p:sp>
      <p:sp>
        <p:nvSpPr>
          <p:cNvPr id="3" name="Title 2">
            <a:extLst>
              <a:ext uri="{FF2B5EF4-FFF2-40B4-BE49-F238E27FC236}">
                <a16:creationId xmlns:a16="http://schemas.microsoft.com/office/drawing/2014/main" id="{10D6E8B5-9995-4470-83BD-17585A831EC0}"/>
              </a:ext>
            </a:extLst>
          </p:cNvPr>
          <p:cNvSpPr>
            <a:spLocks noGrp="1"/>
          </p:cNvSpPr>
          <p:nvPr>
            <p:ph type="title"/>
          </p:nvPr>
        </p:nvSpPr>
        <p:spPr/>
        <p:txBody>
          <a:bodyPr/>
          <a:lstStyle/>
          <a:p>
            <a:r>
              <a:rPr lang="en-US" dirty="0"/>
              <a:t>Intermodal Connectors</a:t>
            </a:r>
          </a:p>
        </p:txBody>
      </p:sp>
    </p:spTree>
    <p:extLst>
      <p:ext uri="{BB962C8B-B14F-4D97-AF65-F5344CB8AC3E}">
        <p14:creationId xmlns:p14="http://schemas.microsoft.com/office/powerpoint/2010/main" val="1028057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F1E7FB-AC64-4802-B733-463964B5CBB0}"/>
              </a:ext>
            </a:extLst>
          </p:cNvPr>
          <p:cNvSpPr>
            <a:spLocks noGrp="1"/>
          </p:cNvSpPr>
          <p:nvPr>
            <p:ph type="title"/>
          </p:nvPr>
        </p:nvSpPr>
        <p:spPr>
          <a:xfrm>
            <a:off x="640080" y="5781521"/>
            <a:ext cx="10911840" cy="640081"/>
          </a:xfrm>
        </p:spPr>
        <p:txBody>
          <a:bodyPr vert="horz" lIns="91440" tIns="45720" rIns="91440" bIns="45720" rtlCol="0" anchor="ctr">
            <a:normAutofit/>
          </a:bodyPr>
          <a:lstStyle/>
          <a:p>
            <a:r>
              <a:rPr lang="en-US" sz="3200" dirty="0">
                <a:solidFill>
                  <a:schemeClr val="tx1"/>
                </a:solidFill>
                <a:latin typeface="+mj-lt"/>
                <a:cs typeface="+mj-cs"/>
              </a:rPr>
              <a:t>Intermodal Connectors Example</a:t>
            </a:r>
          </a:p>
        </p:txBody>
      </p:sp>
      <p:pic>
        <p:nvPicPr>
          <p:cNvPr id="5" name="Content Placeholder 4">
            <a:extLst>
              <a:ext uri="{FF2B5EF4-FFF2-40B4-BE49-F238E27FC236}">
                <a16:creationId xmlns:a16="http://schemas.microsoft.com/office/drawing/2014/main" id="{746AA453-6A83-4669-B4CF-18CFE52557B3}"/>
              </a:ext>
            </a:extLst>
          </p:cNvPr>
          <p:cNvPicPr>
            <a:picLocks noGrp="1" noChangeAspect="1"/>
          </p:cNvPicPr>
          <p:nvPr>
            <p:ph idx="1"/>
          </p:nvPr>
        </p:nvPicPr>
        <p:blipFill rotWithShape="1">
          <a:blip r:embed="rId3"/>
          <a:srcRect t="6365" r="1" b="28450"/>
          <a:stretch/>
        </p:blipFill>
        <p:spPr>
          <a:xfrm>
            <a:off x="106246" y="129310"/>
            <a:ext cx="12002281" cy="5320145"/>
          </a:xfrm>
          <a:prstGeom prst="rect">
            <a:avLst/>
          </a:prstGeom>
          <a:ln w="19050">
            <a:solidFill>
              <a:schemeClr val="tx1"/>
            </a:solidFill>
            <a:miter lim="800000"/>
          </a:ln>
        </p:spPr>
      </p:pic>
    </p:spTree>
    <p:extLst>
      <p:ext uri="{BB962C8B-B14F-4D97-AF65-F5344CB8AC3E}">
        <p14:creationId xmlns:p14="http://schemas.microsoft.com/office/powerpoint/2010/main" val="378203035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A1899D-B463-497B-9246-65250E96F69F}"/>
              </a:ext>
            </a:extLst>
          </p:cNvPr>
          <p:cNvSpPr>
            <a:spLocks noGrp="1"/>
          </p:cNvSpPr>
          <p:nvPr>
            <p:ph idx="1"/>
          </p:nvPr>
        </p:nvSpPr>
        <p:spPr>
          <a:xfrm>
            <a:off x="494190" y="1752476"/>
            <a:ext cx="11203620" cy="4752598"/>
          </a:xfrm>
        </p:spPr>
        <p:txBody>
          <a:bodyPr>
            <a:normAutofit/>
          </a:bodyPr>
          <a:lstStyle/>
          <a:p>
            <a:r>
              <a:rPr lang="en-US" dirty="0"/>
              <a:t>Review the current network in your region and seek input from stakeholders; MPO’s, HDO’s, RTC’s, freight industry leaders, and other local agencies for additions or alterations to the network</a:t>
            </a:r>
          </a:p>
          <a:p>
            <a:r>
              <a:rPr lang="en-US" dirty="0"/>
              <a:t>Things to keep in mind during the review process are conformity to KHFN criteria, 5 year planned freight activities, new developments in an area (new industrial parks, manufacturing facilities, or highway characteristic changes), and changes in truck traffic counts</a:t>
            </a:r>
          </a:p>
          <a:p>
            <a:r>
              <a:rPr lang="en-US" dirty="0"/>
              <a:t>Indicate type of change: new route, alteration to an existing route, or removal of a route from the network</a:t>
            </a:r>
          </a:p>
          <a:p>
            <a:r>
              <a:rPr lang="en-US" dirty="0"/>
              <a:t>Mileage additions and subtractions of route segments should balance within 10% of miles allotted for each tier</a:t>
            </a:r>
          </a:p>
          <a:p>
            <a:endParaRPr lang="en-US" dirty="0"/>
          </a:p>
        </p:txBody>
      </p:sp>
      <p:sp>
        <p:nvSpPr>
          <p:cNvPr id="3" name="Title 2">
            <a:extLst>
              <a:ext uri="{FF2B5EF4-FFF2-40B4-BE49-F238E27FC236}">
                <a16:creationId xmlns:a16="http://schemas.microsoft.com/office/drawing/2014/main" id="{42668199-C9AC-4640-83AD-60837F101BB7}"/>
              </a:ext>
            </a:extLst>
          </p:cNvPr>
          <p:cNvSpPr>
            <a:spLocks noGrp="1"/>
          </p:cNvSpPr>
          <p:nvPr>
            <p:ph type="title"/>
          </p:nvPr>
        </p:nvSpPr>
        <p:spPr/>
        <p:txBody>
          <a:bodyPr/>
          <a:lstStyle/>
          <a:p>
            <a:r>
              <a:rPr lang="en-US" dirty="0"/>
              <a:t>Kentucky Highway Freight Network</a:t>
            </a:r>
          </a:p>
        </p:txBody>
      </p:sp>
    </p:spTree>
    <p:extLst>
      <p:ext uri="{BB962C8B-B14F-4D97-AF65-F5344CB8AC3E}">
        <p14:creationId xmlns:p14="http://schemas.microsoft.com/office/powerpoint/2010/main" val="2747487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6ACECF-44E9-4A59-9C8C-37AEEFDAE5EA}"/>
              </a:ext>
            </a:extLst>
          </p:cNvPr>
          <p:cNvSpPr>
            <a:spLocks noGrp="1"/>
          </p:cNvSpPr>
          <p:nvPr>
            <p:ph idx="1"/>
          </p:nvPr>
        </p:nvSpPr>
        <p:spPr>
          <a:xfrm>
            <a:off x="467557" y="2036561"/>
            <a:ext cx="11256885" cy="2491051"/>
          </a:xfrm>
        </p:spPr>
        <p:txBody>
          <a:bodyPr/>
          <a:lstStyle/>
          <a:p>
            <a:r>
              <a:rPr lang="en-US" dirty="0"/>
              <a:t>Tier Designations</a:t>
            </a:r>
          </a:p>
          <a:p>
            <a:pPr lvl="1"/>
            <a:r>
              <a:rPr lang="en-US" b="1" dirty="0"/>
              <a:t>Tier 1</a:t>
            </a:r>
            <a:r>
              <a:rPr lang="en-US" dirty="0"/>
              <a:t> – 638 miles, Primary Freight Network, AADTT &gt;7,000</a:t>
            </a:r>
          </a:p>
          <a:p>
            <a:pPr lvl="1"/>
            <a:r>
              <a:rPr lang="en-US" b="1" dirty="0"/>
              <a:t>Tier 2</a:t>
            </a:r>
            <a:r>
              <a:rPr lang="en-US" dirty="0"/>
              <a:t> – 885 miles, remaining Interstates &amp; Parkways, AADTT 4,000-7,000</a:t>
            </a:r>
          </a:p>
          <a:p>
            <a:pPr lvl="1"/>
            <a:r>
              <a:rPr lang="en-US" b="1" dirty="0"/>
              <a:t>Tier 3</a:t>
            </a:r>
            <a:r>
              <a:rPr lang="en-US" dirty="0"/>
              <a:t> – 3,600 miles, arterial and collector functional classification, regional connectivity, AADTT 500-4,000</a:t>
            </a:r>
          </a:p>
          <a:p>
            <a:pPr lvl="1"/>
            <a:r>
              <a:rPr lang="en-US" b="1" dirty="0"/>
              <a:t>Tier 4</a:t>
            </a:r>
            <a:r>
              <a:rPr lang="en-US" dirty="0"/>
              <a:t> – 1,653 miles, local access or regional connectivity, AADT under 500</a:t>
            </a:r>
          </a:p>
        </p:txBody>
      </p:sp>
      <p:sp>
        <p:nvSpPr>
          <p:cNvPr id="3" name="Title 2">
            <a:extLst>
              <a:ext uri="{FF2B5EF4-FFF2-40B4-BE49-F238E27FC236}">
                <a16:creationId xmlns:a16="http://schemas.microsoft.com/office/drawing/2014/main" id="{2A2A229A-54AC-4C01-A9FE-75606FFFA16F}"/>
              </a:ext>
            </a:extLst>
          </p:cNvPr>
          <p:cNvSpPr>
            <a:spLocks noGrp="1"/>
          </p:cNvSpPr>
          <p:nvPr>
            <p:ph type="title"/>
          </p:nvPr>
        </p:nvSpPr>
        <p:spPr/>
        <p:txBody>
          <a:bodyPr/>
          <a:lstStyle/>
          <a:p>
            <a:r>
              <a:rPr lang="en-US" dirty="0"/>
              <a:t>Kentucky Highway Freight Network</a:t>
            </a:r>
          </a:p>
        </p:txBody>
      </p:sp>
      <p:sp>
        <p:nvSpPr>
          <p:cNvPr id="4" name="TextBox 3">
            <a:extLst>
              <a:ext uri="{FF2B5EF4-FFF2-40B4-BE49-F238E27FC236}">
                <a16:creationId xmlns:a16="http://schemas.microsoft.com/office/drawing/2014/main" id="{5CE940E1-A6B7-4FCB-A0A2-201147FDDBB9}"/>
              </a:ext>
            </a:extLst>
          </p:cNvPr>
          <p:cNvSpPr txBox="1"/>
          <p:nvPr/>
        </p:nvSpPr>
        <p:spPr>
          <a:xfrm>
            <a:off x="541539" y="4660776"/>
            <a:ext cx="10839634"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Submissions should only typically be for tier 3 or 4 segments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Submissions with alterations of tier 1 or 2 segments require prior approval from KYTC</a:t>
            </a:r>
          </a:p>
        </p:txBody>
      </p:sp>
    </p:spTree>
    <p:extLst>
      <p:ext uri="{BB962C8B-B14F-4D97-AF65-F5344CB8AC3E}">
        <p14:creationId xmlns:p14="http://schemas.microsoft.com/office/powerpoint/2010/main" val="724171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A526B1-6C0C-47E3-9375-C30356CFB0A6}"/>
              </a:ext>
            </a:extLst>
          </p:cNvPr>
          <p:cNvSpPr>
            <a:spLocks noGrp="1"/>
          </p:cNvSpPr>
          <p:nvPr>
            <p:ph type="title"/>
          </p:nvPr>
        </p:nvSpPr>
        <p:spPr>
          <a:xfrm>
            <a:off x="640080" y="5817033"/>
            <a:ext cx="10911840" cy="640081"/>
          </a:xfrm>
        </p:spPr>
        <p:txBody>
          <a:bodyPr vert="horz" lIns="91440" tIns="45720" rIns="91440" bIns="45720" rtlCol="0" anchor="ctr">
            <a:normAutofit/>
          </a:bodyPr>
          <a:lstStyle/>
          <a:p>
            <a:r>
              <a:rPr lang="en-US" sz="3200" dirty="0">
                <a:solidFill>
                  <a:schemeClr val="tx1"/>
                </a:solidFill>
                <a:latin typeface="+mj-lt"/>
                <a:cs typeface="+mj-cs"/>
              </a:rPr>
              <a:t>Kentucky Highway Freight Network Example</a:t>
            </a:r>
          </a:p>
        </p:txBody>
      </p:sp>
      <p:pic>
        <p:nvPicPr>
          <p:cNvPr id="9" name="Picture 8">
            <a:extLst>
              <a:ext uri="{FF2B5EF4-FFF2-40B4-BE49-F238E27FC236}">
                <a16:creationId xmlns:a16="http://schemas.microsoft.com/office/drawing/2014/main" id="{2E1EE5E4-E81C-4C5D-911A-463E73593B63}"/>
              </a:ext>
            </a:extLst>
          </p:cNvPr>
          <p:cNvPicPr>
            <a:picLocks noChangeAspect="1"/>
          </p:cNvPicPr>
          <p:nvPr/>
        </p:nvPicPr>
        <p:blipFill>
          <a:blip r:embed="rId3"/>
          <a:stretch>
            <a:fillRect/>
          </a:stretch>
        </p:blipFill>
        <p:spPr>
          <a:xfrm>
            <a:off x="401781" y="238710"/>
            <a:ext cx="11388437" cy="5578323"/>
          </a:xfrm>
          <a:prstGeom prst="rect">
            <a:avLst/>
          </a:prstGeom>
        </p:spPr>
      </p:pic>
    </p:spTree>
    <p:extLst>
      <p:ext uri="{BB962C8B-B14F-4D97-AF65-F5344CB8AC3E}">
        <p14:creationId xmlns:p14="http://schemas.microsoft.com/office/powerpoint/2010/main" val="76532402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02B12A-8715-49EF-BAE7-1547463F37D8}"/>
              </a:ext>
            </a:extLst>
          </p:cNvPr>
          <p:cNvSpPr>
            <a:spLocks noGrp="1"/>
          </p:cNvSpPr>
          <p:nvPr>
            <p:ph idx="1"/>
          </p:nvPr>
        </p:nvSpPr>
        <p:spPr>
          <a:xfrm>
            <a:off x="654341" y="1716966"/>
            <a:ext cx="10737909" cy="4788108"/>
          </a:xfrm>
        </p:spPr>
        <p:txBody>
          <a:bodyPr>
            <a:normAutofit fontScale="85000" lnSpcReduction="10000"/>
          </a:bodyPr>
          <a:lstStyle/>
          <a:p>
            <a:r>
              <a:rPr lang="en-US" dirty="0"/>
              <a:t>KHFN, NHS, road centerline, route log, and state/local road </a:t>
            </a:r>
            <a:r>
              <a:rPr lang="en-US" dirty="0" err="1"/>
              <a:t>milepoints</a:t>
            </a:r>
            <a:r>
              <a:rPr lang="en-US" dirty="0"/>
              <a:t> (every 1/10 mile) can be found here: </a:t>
            </a:r>
          </a:p>
          <a:p>
            <a:pPr marL="0" indent="0">
              <a:buNone/>
            </a:pPr>
            <a:r>
              <a:rPr lang="en-US" dirty="0">
                <a:solidFill>
                  <a:schemeClr val="accent2">
                    <a:lumMod val="75000"/>
                    <a:lumOff val="25000"/>
                  </a:schemeClr>
                </a:solidFill>
                <a:hlinkClick r:id="rId3">
                  <a:extLst>
                    <a:ext uri="{A12FA001-AC4F-418D-AE19-62706E023703}">
                      <ahyp:hlinkClr xmlns:ahyp="http://schemas.microsoft.com/office/drawing/2018/hyperlinkcolor" val="tx"/>
                    </a:ext>
                  </a:extLst>
                </a:hlinkClick>
              </a:rPr>
              <a:t>https://transportation.ky.gov/Planning/Pages/Centerlines.aspx</a:t>
            </a:r>
            <a:endParaRPr lang="en-US" dirty="0">
              <a:solidFill>
                <a:schemeClr val="accent2">
                  <a:lumMod val="75000"/>
                  <a:lumOff val="25000"/>
                </a:schemeClr>
              </a:solidFill>
            </a:endParaRPr>
          </a:p>
          <a:p>
            <a:r>
              <a:rPr lang="en-US" dirty="0"/>
              <a:t>Major freight users, rail loading/unloading, truck parking, and intermodal connectors can be found here:</a:t>
            </a:r>
          </a:p>
          <a:p>
            <a:pPr marL="0" indent="0">
              <a:buNone/>
            </a:pPr>
            <a:r>
              <a:rPr lang="en-US" dirty="0">
                <a:solidFill>
                  <a:schemeClr val="accent2">
                    <a:lumMod val="75000"/>
                    <a:lumOff val="25000"/>
                  </a:schemeClr>
                </a:solidFill>
                <a:hlinkClick r:id="rId4">
                  <a:extLst>
                    <a:ext uri="{A12FA001-AC4F-418D-AE19-62706E023703}">
                      <ahyp:hlinkClr xmlns:ahyp="http://schemas.microsoft.com/office/drawing/2018/hyperlinkcolor" val="tx"/>
                    </a:ext>
                  </a:extLst>
                </a:hlinkClick>
              </a:rPr>
              <a:t>https://transportation.ky.gov/MultimodalFreight/Pages/ADD-Shapefile.aspx</a:t>
            </a:r>
            <a:endParaRPr lang="en-US" dirty="0">
              <a:solidFill>
                <a:schemeClr val="accent2">
                  <a:lumMod val="75000"/>
                  <a:lumOff val="25000"/>
                </a:schemeClr>
              </a:solidFill>
            </a:endParaRPr>
          </a:p>
          <a:p>
            <a:r>
              <a:rPr lang="en-US" dirty="0"/>
              <a:t>Intermodal Connectors list can be found here:</a:t>
            </a:r>
          </a:p>
          <a:p>
            <a:pPr marL="0" indent="0">
              <a:buNone/>
            </a:pPr>
            <a:r>
              <a:rPr lang="en-US" dirty="0">
                <a:solidFill>
                  <a:schemeClr val="accent2">
                    <a:lumMod val="75000"/>
                    <a:lumOff val="25000"/>
                  </a:schemeClr>
                </a:solidFill>
                <a:hlinkClick r:id="rId5">
                  <a:extLst>
                    <a:ext uri="{A12FA001-AC4F-418D-AE19-62706E023703}">
                      <ahyp:hlinkClr xmlns:ahyp="http://schemas.microsoft.com/office/drawing/2018/hyperlinkcolor" val="tx"/>
                    </a:ext>
                  </a:extLst>
                </a:hlinkClick>
              </a:rPr>
              <a:t>https://www.fhwa.dot.gov/planning/national_highway_system/intermodal_connectors/kentucky.cfm</a:t>
            </a:r>
            <a:endParaRPr lang="en-US" dirty="0">
              <a:solidFill>
                <a:schemeClr val="accent2">
                  <a:lumMod val="75000"/>
                  <a:lumOff val="25000"/>
                </a:schemeClr>
              </a:solidFill>
            </a:endParaRPr>
          </a:p>
          <a:p>
            <a:r>
              <a:rPr lang="en-US" dirty="0"/>
              <a:t>Intermodal Connectors FHWA criteria:</a:t>
            </a:r>
          </a:p>
          <a:p>
            <a:pPr marL="0" indent="0">
              <a:buNone/>
            </a:pPr>
            <a:r>
              <a:rPr lang="en-US" u="sng" dirty="0">
                <a:solidFill>
                  <a:schemeClr val="accent2">
                    <a:lumMod val="75000"/>
                    <a:lumOff val="25000"/>
                  </a:schemeClr>
                </a:solidFill>
                <a:hlinkClick r:id="rId6">
                  <a:extLst>
                    <a:ext uri="{A12FA001-AC4F-418D-AE19-62706E023703}">
                      <ahyp:hlinkClr xmlns:ahyp="http://schemas.microsoft.com/office/drawing/2018/hyperlinkcolor" val="tx"/>
                    </a:ext>
                  </a:extLst>
                </a:hlinkClick>
              </a:rPr>
              <a:t>https://www.ecfr.gov/current/title-23/chapter-I/subchapter-E/part-470/subpart-A/appendix-Appendix%20D%20to%20Subpart%20A%20of%20Part%20470</a:t>
            </a:r>
            <a:endParaRPr lang="en-US" u="sng" dirty="0">
              <a:solidFill>
                <a:schemeClr val="accent2">
                  <a:lumMod val="75000"/>
                  <a:lumOff val="25000"/>
                </a:schemeClr>
              </a:solidFill>
            </a:endParaRPr>
          </a:p>
        </p:txBody>
      </p:sp>
      <p:sp>
        <p:nvSpPr>
          <p:cNvPr id="3" name="Title 2">
            <a:extLst>
              <a:ext uri="{FF2B5EF4-FFF2-40B4-BE49-F238E27FC236}">
                <a16:creationId xmlns:a16="http://schemas.microsoft.com/office/drawing/2014/main" id="{4D5974DC-2F1B-40CD-BCE6-F0EBB2DED156}"/>
              </a:ext>
            </a:extLst>
          </p:cNvPr>
          <p:cNvSpPr>
            <a:spLocks noGrp="1"/>
          </p:cNvSpPr>
          <p:nvPr>
            <p:ph type="title"/>
          </p:nvPr>
        </p:nvSpPr>
        <p:spPr/>
        <p:txBody>
          <a:bodyPr/>
          <a:lstStyle/>
          <a:p>
            <a:r>
              <a:rPr lang="en-US" dirty="0"/>
              <a:t>Data Downloads</a:t>
            </a:r>
          </a:p>
        </p:txBody>
      </p:sp>
    </p:spTree>
    <p:extLst>
      <p:ext uri="{BB962C8B-B14F-4D97-AF65-F5344CB8AC3E}">
        <p14:creationId xmlns:p14="http://schemas.microsoft.com/office/powerpoint/2010/main" val="1205875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2CA35A-9893-40D6-B0BD-EC09ADE9201B}"/>
              </a:ext>
            </a:extLst>
          </p:cNvPr>
          <p:cNvSpPr>
            <a:spLocks noGrp="1"/>
          </p:cNvSpPr>
          <p:nvPr>
            <p:ph idx="1"/>
          </p:nvPr>
        </p:nvSpPr>
        <p:spPr>
          <a:xfrm>
            <a:off x="545459" y="1758910"/>
            <a:ext cx="11014570" cy="4834837"/>
          </a:xfrm>
        </p:spPr>
        <p:txBody>
          <a:bodyPr>
            <a:normAutofit fontScale="70000" lnSpcReduction="20000"/>
          </a:bodyPr>
          <a:lstStyle/>
          <a:p>
            <a:r>
              <a:rPr lang="en-US" b="1" dirty="0"/>
              <a:t>Rail Freight Loading/Unloading Inventory</a:t>
            </a:r>
            <a:r>
              <a:rPr lang="en-US" dirty="0"/>
              <a:t>: used to identify rail transload facility locations, informs decisions to update the list of intermodal connectors, aids in the statewide Rail Plan and rail studies, and helps to understand the movement of goods using rail transport.</a:t>
            </a:r>
          </a:p>
          <a:p>
            <a:r>
              <a:rPr lang="en-US" b="1" dirty="0"/>
              <a:t>Truck Parking Inventory</a:t>
            </a:r>
            <a:r>
              <a:rPr lang="en-US" dirty="0"/>
              <a:t>: used to identify locations of truck parking facilities, aids in development of the statewide Freight Plan, provides essential information for truck parking studies, and identifies corridors where parking demand might not be met.</a:t>
            </a:r>
          </a:p>
          <a:p>
            <a:r>
              <a:rPr lang="en-US" b="1" dirty="0"/>
              <a:t>Major Freight Users Inventory</a:t>
            </a:r>
            <a:r>
              <a:rPr lang="en-US" dirty="0"/>
              <a:t>: used to identify locations of facilities that generate large amounts of freight traffic, aids in traffic forecasting and modeling, assists in development of the statewide Freight Plan, informs decisions to update the KHFN and intermodal connectors, and provides critical information for freight studies.</a:t>
            </a:r>
          </a:p>
          <a:p>
            <a:r>
              <a:rPr lang="en-US" b="1" dirty="0"/>
              <a:t>Intermodal Connectors</a:t>
            </a:r>
            <a:r>
              <a:rPr lang="en-US" dirty="0"/>
              <a:t>: used to help identify major freight generating facilities and transload facilities, allows eligibility for NHS funding for designated roadway segments, and supports FHWA in maintaining an official inventory. </a:t>
            </a:r>
          </a:p>
          <a:p>
            <a:r>
              <a:rPr lang="en-US" b="1" dirty="0"/>
              <a:t>Kentucky Highway Freight Network</a:t>
            </a:r>
            <a:r>
              <a:rPr lang="en-US" dirty="0"/>
              <a:t>: designated in 2015 as suggested by the FAST Act, it’s used for informed decision making in the SHIFT process, acts as a reference for the National Highway Freight network, supports statewide freight analysis for the Freight Plan and freight studies, and identifies corridors that support the movement of freight and goods across Kentucky.  </a:t>
            </a:r>
          </a:p>
        </p:txBody>
      </p:sp>
      <p:sp>
        <p:nvSpPr>
          <p:cNvPr id="3" name="Title 2">
            <a:extLst>
              <a:ext uri="{FF2B5EF4-FFF2-40B4-BE49-F238E27FC236}">
                <a16:creationId xmlns:a16="http://schemas.microsoft.com/office/drawing/2014/main" id="{32ED20EC-7129-4A9A-B7BC-B2AD9E53D6CC}"/>
              </a:ext>
            </a:extLst>
          </p:cNvPr>
          <p:cNvSpPr>
            <a:spLocks noGrp="1"/>
          </p:cNvSpPr>
          <p:nvPr>
            <p:ph type="title"/>
          </p:nvPr>
        </p:nvSpPr>
        <p:spPr/>
        <p:txBody>
          <a:bodyPr/>
          <a:lstStyle/>
          <a:p>
            <a:r>
              <a:rPr lang="en-US" dirty="0"/>
              <a:t>Purpose of the data</a:t>
            </a:r>
          </a:p>
        </p:txBody>
      </p:sp>
    </p:spTree>
    <p:extLst>
      <p:ext uri="{BB962C8B-B14F-4D97-AF65-F5344CB8AC3E}">
        <p14:creationId xmlns:p14="http://schemas.microsoft.com/office/powerpoint/2010/main" val="2268897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0596" y="1257300"/>
            <a:ext cx="7204453" cy="889000"/>
          </a:xfrm>
        </p:spPr>
        <p:txBody>
          <a:bodyPr/>
          <a:lstStyle/>
          <a:p>
            <a:r>
              <a:rPr lang="en-US" dirty="0"/>
              <a:t>Contact Information</a:t>
            </a:r>
          </a:p>
        </p:txBody>
      </p:sp>
      <p:sp>
        <p:nvSpPr>
          <p:cNvPr id="3" name="Text Placeholder 2"/>
          <p:cNvSpPr>
            <a:spLocks noGrp="1"/>
          </p:cNvSpPr>
          <p:nvPr>
            <p:ph type="body" sz="half" idx="2"/>
          </p:nvPr>
        </p:nvSpPr>
        <p:spPr>
          <a:xfrm>
            <a:off x="3860596" y="2020356"/>
            <a:ext cx="6739342" cy="3580344"/>
          </a:xfrm>
        </p:spPr>
        <p:txBody>
          <a:bodyPr>
            <a:normAutofit fontScale="92500" lnSpcReduction="20000"/>
          </a:bodyPr>
          <a:lstStyle/>
          <a:p>
            <a:r>
              <a:rPr lang="en-US" sz="3000" b="1" dirty="0"/>
              <a:t>Jake Rice                                </a:t>
            </a:r>
          </a:p>
          <a:p>
            <a:r>
              <a:rPr lang="en-US" sz="2000" dirty="0"/>
              <a:t>     </a:t>
            </a:r>
            <a:r>
              <a:rPr lang="en-US" sz="2200" dirty="0"/>
              <a:t>jacob.rice@ky.gov</a:t>
            </a:r>
          </a:p>
          <a:p>
            <a:r>
              <a:rPr lang="en-US" sz="2200" dirty="0"/>
              <a:t>     502-782-5077</a:t>
            </a:r>
          </a:p>
          <a:p>
            <a:r>
              <a:rPr lang="en-US" sz="3000" b="1" dirty="0"/>
              <a:t>Jeremy Edgeworth</a:t>
            </a:r>
          </a:p>
          <a:p>
            <a:r>
              <a:rPr lang="en-US" sz="2000" dirty="0"/>
              <a:t>     </a:t>
            </a:r>
            <a:r>
              <a:rPr lang="en-US" sz="2200" dirty="0"/>
              <a:t>jeremy.edgeworth@ky.gov</a:t>
            </a:r>
          </a:p>
          <a:p>
            <a:r>
              <a:rPr lang="en-US" sz="2200" dirty="0"/>
              <a:t>     502-782-5095</a:t>
            </a:r>
          </a:p>
          <a:p>
            <a:r>
              <a:rPr lang="en-US" sz="3000" b="1" dirty="0"/>
              <a:t>Jacob Huber</a:t>
            </a:r>
          </a:p>
          <a:p>
            <a:r>
              <a:rPr lang="en-US" sz="2200" dirty="0"/>
              <a:t>     jacob.huber@ky.gov</a:t>
            </a:r>
          </a:p>
          <a:p>
            <a:r>
              <a:rPr lang="en-US" sz="2200" dirty="0"/>
              <a:t>     502-782-5061</a:t>
            </a:r>
          </a:p>
        </p:txBody>
      </p:sp>
    </p:spTree>
    <p:extLst>
      <p:ext uri="{BB962C8B-B14F-4D97-AF65-F5344CB8AC3E}">
        <p14:creationId xmlns:p14="http://schemas.microsoft.com/office/powerpoint/2010/main" val="937322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needs to be submitted for each deliverable? (Two formats)</a:t>
            </a:r>
          </a:p>
        </p:txBody>
      </p:sp>
      <p:sp>
        <p:nvSpPr>
          <p:cNvPr id="3" name="Content Placeholder 2"/>
          <p:cNvSpPr>
            <a:spLocks noGrp="1"/>
          </p:cNvSpPr>
          <p:nvPr>
            <p:ph sz="half" idx="1"/>
          </p:nvPr>
        </p:nvSpPr>
        <p:spPr>
          <a:xfrm>
            <a:off x="636864" y="1825625"/>
            <a:ext cx="5181600" cy="4351338"/>
          </a:xfrm>
        </p:spPr>
        <p:txBody>
          <a:bodyPr>
            <a:normAutofit fontScale="92500"/>
          </a:bodyPr>
          <a:lstStyle/>
          <a:p>
            <a:r>
              <a:rPr lang="en-US" dirty="0"/>
              <a:t>A</a:t>
            </a:r>
            <a:r>
              <a:rPr lang="en-US" b="1" dirty="0"/>
              <a:t> GIS Shapefile </a:t>
            </a:r>
            <a:r>
              <a:rPr lang="en-US" dirty="0"/>
              <a:t>consisting </a:t>
            </a:r>
            <a:r>
              <a:rPr lang="en-US" u="sng" dirty="0"/>
              <a:t>only</a:t>
            </a:r>
            <a:r>
              <a:rPr lang="en-US" dirty="0"/>
              <a:t> of updates that are needed to the current dataset. Updates include adding new records, deleting current records, or making a change to a current record. Applicable to the following:  </a:t>
            </a:r>
          </a:p>
          <a:p>
            <a:pPr lvl="1"/>
            <a:r>
              <a:rPr lang="en-US" b="1" dirty="0"/>
              <a:t>Rail Loading/Unloading Facilities</a:t>
            </a:r>
          </a:p>
          <a:p>
            <a:pPr lvl="1"/>
            <a:r>
              <a:rPr lang="en-US" b="1" dirty="0"/>
              <a:t>Truck Parking Inventory</a:t>
            </a:r>
          </a:p>
          <a:p>
            <a:pPr lvl="1"/>
            <a:r>
              <a:rPr lang="en-US" b="1" dirty="0"/>
              <a:t>Major Freight Users Inventory</a:t>
            </a:r>
          </a:p>
        </p:txBody>
      </p:sp>
      <p:sp>
        <p:nvSpPr>
          <p:cNvPr id="4" name="Content Placeholder 3"/>
          <p:cNvSpPr>
            <a:spLocks noGrp="1"/>
          </p:cNvSpPr>
          <p:nvPr>
            <p:ph sz="half" idx="2"/>
          </p:nvPr>
        </p:nvSpPr>
        <p:spPr>
          <a:xfrm>
            <a:off x="5935910" y="1825625"/>
            <a:ext cx="5181600" cy="4351338"/>
          </a:xfrm>
        </p:spPr>
        <p:txBody>
          <a:bodyPr/>
          <a:lstStyle/>
          <a:p>
            <a:r>
              <a:rPr lang="en-US" dirty="0"/>
              <a:t>An </a:t>
            </a:r>
            <a:r>
              <a:rPr lang="en-US" b="1" dirty="0"/>
              <a:t>Excel Spreadsheet </a:t>
            </a:r>
            <a:r>
              <a:rPr lang="en-US" dirty="0"/>
              <a:t>consisting </a:t>
            </a:r>
            <a:r>
              <a:rPr lang="en-US" u="sng" dirty="0"/>
              <a:t>only</a:t>
            </a:r>
            <a:r>
              <a:rPr lang="en-US" dirty="0"/>
              <a:t> of updates needed to the current dataset. Updates include adding new records, deleting current records, or making a change to a current record. Applicable to the following:  </a:t>
            </a:r>
          </a:p>
          <a:p>
            <a:pPr lvl="1"/>
            <a:r>
              <a:rPr lang="en-US" b="1" dirty="0"/>
              <a:t>Kentucky Highway Freight Network</a:t>
            </a:r>
          </a:p>
          <a:p>
            <a:pPr lvl="1"/>
            <a:r>
              <a:rPr lang="en-US" b="1" dirty="0"/>
              <a:t>Intermodal Connectors</a:t>
            </a:r>
          </a:p>
        </p:txBody>
      </p:sp>
    </p:spTree>
    <p:extLst>
      <p:ext uri="{BB962C8B-B14F-4D97-AF65-F5344CB8AC3E}">
        <p14:creationId xmlns:p14="http://schemas.microsoft.com/office/powerpoint/2010/main" val="69684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9AD57-E4BE-4301-A4A9-5FC39978854E}"/>
              </a:ext>
            </a:extLst>
          </p:cNvPr>
          <p:cNvSpPr>
            <a:spLocks noGrp="1"/>
          </p:cNvSpPr>
          <p:nvPr>
            <p:ph type="title"/>
          </p:nvPr>
        </p:nvSpPr>
        <p:spPr/>
        <p:txBody>
          <a:bodyPr/>
          <a:lstStyle/>
          <a:p>
            <a:pPr algn="ctr"/>
            <a:r>
              <a:rPr lang="en-US" dirty="0"/>
              <a:t>Major vs. Minor Update Cycles</a:t>
            </a:r>
          </a:p>
        </p:txBody>
      </p:sp>
      <p:sp>
        <p:nvSpPr>
          <p:cNvPr id="3" name="Content Placeholder 2">
            <a:extLst>
              <a:ext uri="{FF2B5EF4-FFF2-40B4-BE49-F238E27FC236}">
                <a16:creationId xmlns:a16="http://schemas.microsoft.com/office/drawing/2014/main" id="{1227EED2-78C0-4856-92A8-BA9AB927AFA3}"/>
              </a:ext>
            </a:extLst>
          </p:cNvPr>
          <p:cNvSpPr>
            <a:spLocks noGrp="1"/>
          </p:cNvSpPr>
          <p:nvPr>
            <p:ph sz="half" idx="1"/>
          </p:nvPr>
        </p:nvSpPr>
        <p:spPr/>
        <p:txBody>
          <a:bodyPr>
            <a:normAutofit lnSpcReduction="10000"/>
          </a:bodyPr>
          <a:lstStyle/>
          <a:p>
            <a:r>
              <a:rPr lang="en-US" b="1" dirty="0"/>
              <a:t>Major</a:t>
            </a:r>
          </a:p>
          <a:p>
            <a:pPr lvl="1"/>
            <a:r>
              <a:rPr lang="en-US" dirty="0"/>
              <a:t>An in-depth and thorough review in which every record in an existing inventory is  reviewed for accuracy and validity. Meeting with stakeholders, RTC’s, and local officials is key. </a:t>
            </a:r>
          </a:p>
          <a:p>
            <a:pPr lvl="1"/>
            <a:r>
              <a:rPr lang="en-US" dirty="0"/>
              <a:t>FY 23 major update cycle includes Intermodal Connectors, Major Freight Users, and Kentucky Highway Freight Network datasets.</a:t>
            </a:r>
          </a:p>
          <a:p>
            <a:pPr lvl="1"/>
            <a:endParaRPr lang="en-US" dirty="0"/>
          </a:p>
        </p:txBody>
      </p:sp>
      <p:sp>
        <p:nvSpPr>
          <p:cNvPr id="4" name="Content Placeholder 3">
            <a:extLst>
              <a:ext uri="{FF2B5EF4-FFF2-40B4-BE49-F238E27FC236}">
                <a16:creationId xmlns:a16="http://schemas.microsoft.com/office/drawing/2014/main" id="{D8ED8172-1156-4675-8B73-D45B3F5ECF64}"/>
              </a:ext>
            </a:extLst>
          </p:cNvPr>
          <p:cNvSpPr>
            <a:spLocks noGrp="1"/>
          </p:cNvSpPr>
          <p:nvPr>
            <p:ph sz="half" idx="2"/>
          </p:nvPr>
        </p:nvSpPr>
        <p:spPr/>
        <p:txBody>
          <a:bodyPr/>
          <a:lstStyle/>
          <a:p>
            <a:r>
              <a:rPr lang="en-US" b="1" dirty="0"/>
              <a:t>Minor</a:t>
            </a:r>
          </a:p>
          <a:p>
            <a:pPr lvl="1"/>
            <a:r>
              <a:rPr lang="en-US" dirty="0"/>
              <a:t>A more passive, less in-depth review in which an ADD can make KYTC aware of vital updates to an inventory. Typically, a smaller submission.</a:t>
            </a:r>
          </a:p>
          <a:p>
            <a:pPr lvl="1"/>
            <a:r>
              <a:rPr lang="en-US" dirty="0"/>
              <a:t>FY 23 minor update cycle includes Rail Freight Loading/Unloading and Truck Parking datasets.</a:t>
            </a:r>
          </a:p>
        </p:txBody>
      </p:sp>
    </p:spTree>
    <p:extLst>
      <p:ext uri="{BB962C8B-B14F-4D97-AF65-F5344CB8AC3E}">
        <p14:creationId xmlns:p14="http://schemas.microsoft.com/office/powerpoint/2010/main" val="3578975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025" y="1672579"/>
            <a:ext cx="11469949" cy="4698724"/>
          </a:xfrm>
        </p:spPr>
        <p:txBody>
          <a:bodyPr>
            <a:normAutofit fontScale="92500"/>
          </a:bodyPr>
          <a:lstStyle/>
          <a:p>
            <a:r>
              <a:rPr lang="en-US" dirty="0"/>
              <a:t>You must review the entire current dataset for each item during a major update cycle or a broad stroke review during a minor update cycle.</a:t>
            </a:r>
          </a:p>
          <a:p>
            <a:r>
              <a:rPr lang="en-US" dirty="0"/>
              <a:t>Upon completion of the review, if it’s determined that no updates are needed, send an email stating that you have reviewed the most current version of the applicable dataset and there are no changes to report. </a:t>
            </a:r>
          </a:p>
          <a:p>
            <a:pPr lvl="1"/>
            <a:r>
              <a:rPr lang="en-US" dirty="0"/>
              <a:t>For example: “Staff at the Pennyrile Area Development District have reviewed the current truck parking inventory dataset and there have been no changes since the last submission.” </a:t>
            </a:r>
          </a:p>
          <a:p>
            <a:r>
              <a:rPr lang="en-US" dirty="0"/>
              <a:t>Do </a:t>
            </a:r>
            <a:r>
              <a:rPr lang="en-US" u="sng" dirty="0"/>
              <a:t>NOT</a:t>
            </a:r>
            <a:r>
              <a:rPr lang="en-US" dirty="0"/>
              <a:t> send a copy/snapshot of the current inventory that KYTC already has. If you do not have any changes to submit, there is no need to submit old copies of PDF maps, spreadsheets, or shapefiles. </a:t>
            </a:r>
          </a:p>
        </p:txBody>
      </p:sp>
      <p:sp>
        <p:nvSpPr>
          <p:cNvPr id="3" name="Title 2"/>
          <p:cNvSpPr>
            <a:spLocks noGrp="1"/>
          </p:cNvSpPr>
          <p:nvPr>
            <p:ph type="title"/>
          </p:nvPr>
        </p:nvSpPr>
        <p:spPr>
          <a:xfrm>
            <a:off x="0" y="245788"/>
            <a:ext cx="12192000" cy="1087815"/>
          </a:xfrm>
        </p:spPr>
        <p:txBody>
          <a:bodyPr>
            <a:normAutofit/>
          </a:bodyPr>
          <a:lstStyle/>
          <a:p>
            <a:r>
              <a:rPr lang="en-US" dirty="0"/>
              <a:t>What if updates are not needed?</a:t>
            </a:r>
          </a:p>
        </p:txBody>
      </p:sp>
    </p:spTree>
    <p:extLst>
      <p:ext uri="{BB962C8B-B14F-4D97-AF65-F5344CB8AC3E}">
        <p14:creationId xmlns:p14="http://schemas.microsoft.com/office/powerpoint/2010/main" val="3106658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5009" y="2231871"/>
            <a:ext cx="10741981" cy="3574125"/>
          </a:xfrm>
        </p:spPr>
        <p:txBody>
          <a:bodyPr>
            <a:normAutofit/>
          </a:bodyPr>
          <a:lstStyle/>
          <a:p>
            <a:r>
              <a:rPr lang="en-US" dirty="0"/>
              <a:t>Facility must be an active rail loading/unloading facility</a:t>
            </a:r>
          </a:p>
          <a:p>
            <a:r>
              <a:rPr lang="en-US" dirty="0"/>
              <a:t>During review process, report any new, expanded, or closed facilities</a:t>
            </a:r>
          </a:p>
          <a:p>
            <a:r>
              <a:rPr lang="en-US" dirty="0"/>
              <a:t>Report any attribute changes as well; be sure to note in the comment field which attributes changed</a:t>
            </a:r>
          </a:p>
          <a:p>
            <a:r>
              <a:rPr lang="en-US" dirty="0"/>
              <a:t>Place polygon feature around facility’s boundary</a:t>
            </a:r>
          </a:p>
          <a:p>
            <a:r>
              <a:rPr lang="en-US" dirty="0"/>
              <a:t>Populate each attribute field to the best of your ability</a:t>
            </a:r>
          </a:p>
          <a:p>
            <a:endParaRPr lang="en-US" dirty="0"/>
          </a:p>
          <a:p>
            <a:endParaRPr lang="en-US" dirty="0"/>
          </a:p>
        </p:txBody>
      </p:sp>
      <p:sp>
        <p:nvSpPr>
          <p:cNvPr id="3" name="Title 2"/>
          <p:cNvSpPr>
            <a:spLocks noGrp="1"/>
          </p:cNvSpPr>
          <p:nvPr>
            <p:ph type="title"/>
          </p:nvPr>
        </p:nvSpPr>
        <p:spPr/>
        <p:txBody>
          <a:bodyPr>
            <a:normAutofit/>
          </a:bodyPr>
          <a:lstStyle/>
          <a:p>
            <a:r>
              <a:rPr lang="en-US" dirty="0"/>
              <a:t>Rail Freight Loading/Unloading Facilities</a:t>
            </a:r>
          </a:p>
        </p:txBody>
      </p:sp>
    </p:spTree>
    <p:extLst>
      <p:ext uri="{BB962C8B-B14F-4D97-AF65-F5344CB8AC3E}">
        <p14:creationId xmlns:p14="http://schemas.microsoft.com/office/powerpoint/2010/main" val="1724981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716CF2-C310-4A95-8BE7-B811F08BEEF5}"/>
              </a:ext>
            </a:extLst>
          </p:cNvPr>
          <p:cNvSpPr>
            <a:spLocks noGrp="1"/>
          </p:cNvSpPr>
          <p:nvPr>
            <p:ph type="title"/>
          </p:nvPr>
        </p:nvSpPr>
        <p:spPr>
          <a:xfrm>
            <a:off x="640080" y="5829992"/>
            <a:ext cx="10911840" cy="640081"/>
          </a:xfrm>
        </p:spPr>
        <p:txBody>
          <a:bodyPr vert="horz" lIns="91440" tIns="45720" rIns="91440" bIns="45720" rtlCol="0" anchor="ctr">
            <a:normAutofit/>
          </a:bodyPr>
          <a:lstStyle/>
          <a:p>
            <a:r>
              <a:rPr lang="en-US" sz="3200" dirty="0">
                <a:solidFill>
                  <a:schemeClr val="tx1"/>
                </a:solidFill>
                <a:latin typeface="+mj-lt"/>
                <a:cs typeface="+mj-cs"/>
              </a:rPr>
              <a:t>Rail Freight Loading/Unloading</a:t>
            </a:r>
          </a:p>
        </p:txBody>
      </p:sp>
      <p:pic>
        <p:nvPicPr>
          <p:cNvPr id="5" name="Content Placeholder 4">
            <a:extLst>
              <a:ext uri="{FF2B5EF4-FFF2-40B4-BE49-F238E27FC236}">
                <a16:creationId xmlns:a16="http://schemas.microsoft.com/office/drawing/2014/main" id="{EBAFC393-5B87-4745-8363-4EF17B2F5275}"/>
              </a:ext>
            </a:extLst>
          </p:cNvPr>
          <p:cNvPicPr>
            <a:picLocks noGrp="1" noChangeAspect="1"/>
          </p:cNvPicPr>
          <p:nvPr>
            <p:ph idx="1"/>
          </p:nvPr>
        </p:nvPicPr>
        <p:blipFill rotWithShape="1">
          <a:blip r:embed="rId3"/>
          <a:srcRect l="21604"/>
          <a:stretch/>
        </p:blipFill>
        <p:spPr>
          <a:xfrm>
            <a:off x="71221" y="387927"/>
            <a:ext cx="11982234" cy="5311259"/>
          </a:xfrm>
          <a:prstGeom prst="rect">
            <a:avLst/>
          </a:prstGeom>
          <a:ln w="19050">
            <a:solidFill>
              <a:schemeClr val="tx1"/>
            </a:solidFill>
            <a:miter lim="800000"/>
          </a:ln>
        </p:spPr>
      </p:pic>
    </p:spTree>
    <p:extLst>
      <p:ext uri="{BB962C8B-B14F-4D97-AF65-F5344CB8AC3E}">
        <p14:creationId xmlns:p14="http://schemas.microsoft.com/office/powerpoint/2010/main" val="353498074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570792-746E-4192-AF67-E35EF4595B26}"/>
              </a:ext>
            </a:extLst>
          </p:cNvPr>
          <p:cNvSpPr>
            <a:spLocks noGrp="1"/>
          </p:cNvSpPr>
          <p:nvPr>
            <p:ph idx="1"/>
          </p:nvPr>
        </p:nvSpPr>
        <p:spPr>
          <a:xfrm>
            <a:off x="568171" y="1716966"/>
            <a:ext cx="10937289" cy="4566388"/>
          </a:xfrm>
        </p:spPr>
        <p:txBody>
          <a:bodyPr>
            <a:normAutofit fontScale="92500" lnSpcReduction="10000"/>
          </a:bodyPr>
          <a:lstStyle/>
          <a:p>
            <a:r>
              <a:rPr lang="en-US" dirty="0"/>
              <a:t>Facility must contain at least 5 truck parking spaces where trucks can safely park</a:t>
            </a:r>
          </a:p>
          <a:p>
            <a:r>
              <a:rPr lang="en-US" dirty="0"/>
              <a:t>Provide total number of spaces; can be marked or unmarked</a:t>
            </a:r>
          </a:p>
          <a:p>
            <a:r>
              <a:rPr lang="en-US" dirty="0"/>
              <a:t>Place point feature at exact location of facility (on top of structure in aerial view)</a:t>
            </a:r>
          </a:p>
          <a:p>
            <a:r>
              <a:rPr lang="en-US" dirty="0"/>
              <a:t>Route field should be attributed as nearest adjacent interstate or parkway; retrieve mile point from interchange using route log layer</a:t>
            </a:r>
          </a:p>
          <a:p>
            <a:r>
              <a:rPr lang="en-US" dirty="0"/>
              <a:t>If facility is not located along an interstate or parkway, the route should be attributed as the nearest State Route or US Highway it’s located on; retrieve mile point from nearest intersection using route log layer</a:t>
            </a:r>
          </a:p>
          <a:p>
            <a:r>
              <a:rPr lang="en-US" dirty="0"/>
              <a:t>Populate all fields for each record to the best of your ability</a:t>
            </a:r>
          </a:p>
          <a:p>
            <a:endParaRPr lang="en-US" dirty="0"/>
          </a:p>
        </p:txBody>
      </p:sp>
      <p:sp>
        <p:nvSpPr>
          <p:cNvPr id="3" name="Title 2">
            <a:extLst>
              <a:ext uri="{FF2B5EF4-FFF2-40B4-BE49-F238E27FC236}">
                <a16:creationId xmlns:a16="http://schemas.microsoft.com/office/drawing/2014/main" id="{04EC23F8-336F-44F6-9080-0DF9268203F8}"/>
              </a:ext>
            </a:extLst>
          </p:cNvPr>
          <p:cNvSpPr>
            <a:spLocks noGrp="1"/>
          </p:cNvSpPr>
          <p:nvPr>
            <p:ph type="title"/>
          </p:nvPr>
        </p:nvSpPr>
        <p:spPr/>
        <p:txBody>
          <a:bodyPr/>
          <a:lstStyle/>
          <a:p>
            <a:r>
              <a:rPr lang="en-US" dirty="0"/>
              <a:t>Truck Parking Facilities</a:t>
            </a:r>
          </a:p>
        </p:txBody>
      </p:sp>
    </p:spTree>
    <p:extLst>
      <p:ext uri="{BB962C8B-B14F-4D97-AF65-F5344CB8AC3E}">
        <p14:creationId xmlns:p14="http://schemas.microsoft.com/office/powerpoint/2010/main" val="1640132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33868B0B-A7B0-4E86-8365-023C026CA918}"/>
              </a:ext>
            </a:extLst>
          </p:cNvPr>
          <p:cNvPicPr>
            <a:picLocks noGrp="1" noChangeAspect="1"/>
          </p:cNvPicPr>
          <p:nvPr>
            <p:ph idx="1"/>
          </p:nvPr>
        </p:nvPicPr>
        <p:blipFill rotWithShape="1">
          <a:blip r:embed="rId3"/>
          <a:srcRect t="5768" b="5768"/>
          <a:stretch/>
        </p:blipFill>
        <p:spPr>
          <a:xfrm>
            <a:off x="4038599" y="10"/>
            <a:ext cx="8160026" cy="6875809"/>
          </a:xfrm>
          <a:prstGeom prst="rect">
            <a:avLst/>
          </a:prstGeom>
        </p:spPr>
      </p:pic>
      <p:sp>
        <p:nvSpPr>
          <p:cNvPr id="23" name="Freeform: Shape 22">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itle 2">
            <a:extLst>
              <a:ext uri="{FF2B5EF4-FFF2-40B4-BE49-F238E27FC236}">
                <a16:creationId xmlns:a16="http://schemas.microsoft.com/office/drawing/2014/main" id="{FFB2F80B-F8FC-4C87-A1A5-CC6E680CA023}"/>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latin typeface="+mj-lt"/>
                <a:cs typeface="+mj-cs"/>
              </a:rPr>
              <a:t>Truck Parking Example</a:t>
            </a:r>
          </a:p>
        </p:txBody>
      </p:sp>
    </p:spTree>
    <p:extLst>
      <p:ext uri="{BB962C8B-B14F-4D97-AF65-F5344CB8AC3E}">
        <p14:creationId xmlns:p14="http://schemas.microsoft.com/office/powerpoint/2010/main" val="415975472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FFC600"/>
      </a:accent1>
      <a:accent2>
        <a:srgbClr val="003764"/>
      </a:accent2>
      <a:accent3>
        <a:srgbClr val="5EB3E4"/>
      </a:accent3>
      <a:accent4>
        <a:srgbClr val="7F7F7F"/>
      </a:accent4>
      <a:accent5>
        <a:srgbClr val="3A3838"/>
      </a:accent5>
      <a:accent6>
        <a:srgbClr val="D8D9D7"/>
      </a:accent6>
      <a:hlink>
        <a:srgbClr val="2F5496"/>
      </a:hlink>
      <a:folHlink>
        <a:srgbClr val="833C0B"/>
      </a:folHlink>
    </a:clrScheme>
    <a:fontScheme name="KYTC">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YTCtemplate-TK-Main" id="{22726168-3B46-40B8-A768-46457C010A69}" vid="{A4A589BF-1008-4871-A046-32F5178A76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99053575361A408ED7620938EF98F5" ma:contentTypeVersion="4" ma:contentTypeDescription="Create a new document." ma:contentTypeScope="" ma:versionID="367d5f2b485cff2576ca57e38af82a0b">
  <xsd:schema xmlns:xsd="http://www.w3.org/2001/XMLSchema" xmlns:xs="http://www.w3.org/2001/XMLSchema" xmlns:p="http://schemas.microsoft.com/office/2006/metadata/properties" xmlns:ns1="http://schemas.microsoft.com/sharepoint/v3" targetNamespace="http://schemas.microsoft.com/office/2006/metadata/properties" ma:root="true" ma:fieldsID="9343c9b430fd28ed3bcd05e2af2922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0EC3D7-E756-4517-9312-3AEC41EE581D}">
  <ds:schemaRefs>
    <ds:schemaRef ds:uri="http://schemas.microsoft.com/sharepoint/v3/contenttype/forms"/>
  </ds:schemaRefs>
</ds:datastoreItem>
</file>

<file path=customXml/itemProps2.xml><?xml version="1.0" encoding="utf-8"?>
<ds:datastoreItem xmlns:ds="http://schemas.openxmlformats.org/officeDocument/2006/customXml" ds:itemID="{CF426708-9BF1-44E3-979E-82F59981BDC5}">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EBB81F32-7FC7-4C99-A13C-21636E49696B}"/>
</file>

<file path=docProps/app.xml><?xml version="1.0" encoding="utf-8"?>
<Properties xmlns="http://schemas.openxmlformats.org/officeDocument/2006/extended-properties" xmlns:vt="http://schemas.openxmlformats.org/officeDocument/2006/docPropsVTypes">
  <Template>KYTCtemplate-TK-Main</Template>
  <TotalTime>7795</TotalTime>
  <Words>1993</Words>
  <Application>Microsoft Office PowerPoint</Application>
  <PresentationFormat>Widescreen</PresentationFormat>
  <Paragraphs>141</Paragraphs>
  <Slides>20</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Purpose of the data</vt:lpstr>
      <vt:lpstr>What needs to be submitted for each deliverable? (Two formats)</vt:lpstr>
      <vt:lpstr>Major vs. Minor Update Cycles</vt:lpstr>
      <vt:lpstr>What if updates are not needed?</vt:lpstr>
      <vt:lpstr>Rail Freight Loading/Unloading Facilities</vt:lpstr>
      <vt:lpstr>Rail Freight Loading/Unloading</vt:lpstr>
      <vt:lpstr>Truck Parking Facilities</vt:lpstr>
      <vt:lpstr>Truck Parking Example</vt:lpstr>
      <vt:lpstr>Major Freight Users</vt:lpstr>
      <vt:lpstr>Major Freight Users</vt:lpstr>
      <vt:lpstr>Major Freight Users</vt:lpstr>
      <vt:lpstr>Major Freight Users Example</vt:lpstr>
      <vt:lpstr>Intermodal Connectors</vt:lpstr>
      <vt:lpstr>Intermodal Connectors Example</vt:lpstr>
      <vt:lpstr>Kentucky Highway Freight Network</vt:lpstr>
      <vt:lpstr>Kentucky Highway Freight Network</vt:lpstr>
      <vt:lpstr>Kentucky Highway Freight Network Example</vt:lpstr>
      <vt:lpstr>Data Downloads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Work Program Freight Deliverables Section</dc:title>
  <dc:creator>Rice, Jacob H (KYTC)</dc:creator>
  <cp:lastModifiedBy>Rice, Jacob H (KYTC)</cp:lastModifiedBy>
  <cp:revision>46</cp:revision>
  <dcterms:created xsi:type="dcterms:W3CDTF">2022-12-19T17:20:18Z</dcterms:created>
  <dcterms:modified xsi:type="dcterms:W3CDTF">2023-02-01T18:25:22Z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0x010100AC99053575361A408ED7620938EF98F5</vt:lpwstr>
  </property>
</Properties>
</file>