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311" r:id="rId4"/>
    <p:sldId id="258" r:id="rId5"/>
    <p:sldId id="320" r:id="rId6"/>
    <p:sldId id="260" r:id="rId7"/>
    <p:sldId id="319" r:id="rId8"/>
    <p:sldId id="262" r:id="rId9"/>
    <p:sldId id="277" r:id="rId10"/>
    <p:sldId id="278" r:id="rId11"/>
    <p:sldId id="280" r:id="rId12"/>
    <p:sldId id="282" r:id="rId13"/>
    <p:sldId id="283" r:id="rId14"/>
    <p:sldId id="286" r:id="rId15"/>
    <p:sldId id="285" r:id="rId16"/>
    <p:sldId id="287" r:id="rId17"/>
    <p:sldId id="288" r:id="rId18"/>
    <p:sldId id="289" r:id="rId19"/>
    <p:sldId id="290" r:id="rId20"/>
    <p:sldId id="293" r:id="rId21"/>
    <p:sldId id="295" r:id="rId22"/>
    <p:sldId id="297" r:id="rId23"/>
    <p:sldId id="301" r:id="rId24"/>
    <p:sldId id="302" r:id="rId25"/>
    <p:sldId id="304" r:id="rId26"/>
    <p:sldId id="306" r:id="rId27"/>
    <p:sldId id="318" r:id="rId28"/>
    <p:sldId id="321" r:id="rId29"/>
    <p:sldId id="322" r:id="rId30"/>
    <p:sldId id="317"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8594" name="Group 2"/>
          <p:cNvGrpSpPr>
            <a:grpSpLocks/>
          </p:cNvGrpSpPr>
          <p:nvPr/>
        </p:nvGrpSpPr>
        <p:grpSpPr bwMode="auto">
          <a:xfrm>
            <a:off x="0" y="0"/>
            <a:ext cx="9144000" cy="6858000"/>
            <a:chOff x="0" y="0"/>
            <a:chExt cx="5760" cy="4320"/>
          </a:xfrm>
        </p:grpSpPr>
        <p:sp>
          <p:nvSpPr>
            <p:cNvPr id="2385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85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238597" name="Group 5"/>
            <p:cNvGrpSpPr>
              <a:grpSpLocks/>
            </p:cNvGrpSpPr>
            <p:nvPr/>
          </p:nvGrpSpPr>
          <p:grpSpPr bwMode="auto">
            <a:xfrm>
              <a:off x="0" y="672"/>
              <a:ext cx="1806" cy="1989"/>
              <a:chOff x="0" y="672"/>
              <a:chExt cx="1806" cy="1989"/>
            </a:xfrm>
          </p:grpSpPr>
          <p:sp>
            <p:nvSpPr>
              <p:cNvPr id="2385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85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86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86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86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86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86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86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86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86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2386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38609" name="Rectangle 17"/>
          <p:cNvSpPr>
            <a:spLocks noGrp="1" noChangeArrowheads="1"/>
          </p:cNvSpPr>
          <p:nvPr>
            <p:ph type="ftr" sz="quarter" idx="3"/>
          </p:nvPr>
        </p:nvSpPr>
        <p:spPr/>
        <p:txBody>
          <a:bodyPr/>
          <a:lstStyle>
            <a:lvl1pPr>
              <a:defRPr/>
            </a:lvl1pPr>
          </a:lstStyle>
          <a:p>
            <a:endParaRPr lang="en-US"/>
          </a:p>
        </p:txBody>
      </p:sp>
      <p:sp>
        <p:nvSpPr>
          <p:cNvPr id="238610" name="Rectangle 18"/>
          <p:cNvSpPr>
            <a:spLocks noGrp="1" noChangeArrowheads="1"/>
          </p:cNvSpPr>
          <p:nvPr>
            <p:ph type="sldNum" sz="quarter" idx="4"/>
          </p:nvPr>
        </p:nvSpPr>
        <p:spPr/>
        <p:txBody>
          <a:bodyPr/>
          <a:lstStyle>
            <a:lvl1pPr>
              <a:defRPr/>
            </a:lvl1pPr>
          </a:lstStyle>
          <a:p>
            <a:fld id="{3BA40A0F-5E40-4002-861F-C034C768C19A}" type="slidenum">
              <a:rPr lang="en-US"/>
              <a:pPr/>
              <a:t>‹#›</a:t>
            </a:fld>
            <a:endParaRPr lang="en-US"/>
          </a:p>
        </p:txBody>
      </p:sp>
      <p:sp>
        <p:nvSpPr>
          <p:cNvPr id="2386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386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8124D17-83D8-46FD-9CA4-D5E20871CA7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6641F2E-0CEE-43D2-8A17-75E82BBD79F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7E6F91D8-F1F5-4AD0-9447-90139992E71A}" type="slidenum">
              <a:rPr lang="en-US"/>
              <a:pPr/>
              <a:t>‹#›</a:t>
            </a:fld>
            <a:endParaRPr lang="en-US"/>
          </a:p>
        </p:txBody>
      </p:sp>
      <p:sp>
        <p:nvSpPr>
          <p:cNvPr id="5" name="Date Placeholder 4"/>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B69B018F-0DBD-449A-813A-89010AFB1678}"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45987FDE-7EE5-48DF-A645-B940656710DD}"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21480E2-1589-4A7D-892A-A1F1A4D71A5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468CA1E-CD7C-486A-ACA4-3ABE4986195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130CADE-19FC-4D71-B75B-77F25903C1B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CFFA671-CA58-43B5-83BB-CC7FE7404D2C}"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2E23D61-D931-48C8-B43A-B1BD76C5FC2B}"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9E63800-D031-4416-96B3-FB91C5066696}"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3ADF128-3FBE-4F29-909B-2DC5F897A62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EB0F958-935B-40CA-BF6F-6230634E914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375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70EFD904-C167-45A5-AD3A-11C6541C4A84}" type="slidenum">
              <a:rPr lang="en-US"/>
              <a:pPr/>
              <a:t>‹#›</a:t>
            </a:fld>
            <a:endParaRPr lang="en-US"/>
          </a:p>
        </p:txBody>
      </p:sp>
      <p:grpSp>
        <p:nvGrpSpPr>
          <p:cNvPr id="237572" name="Group 4"/>
          <p:cNvGrpSpPr>
            <a:grpSpLocks/>
          </p:cNvGrpSpPr>
          <p:nvPr/>
        </p:nvGrpSpPr>
        <p:grpSpPr bwMode="auto">
          <a:xfrm>
            <a:off x="0" y="0"/>
            <a:ext cx="9144000" cy="546100"/>
            <a:chOff x="0" y="0"/>
            <a:chExt cx="5760" cy="344"/>
          </a:xfrm>
        </p:grpSpPr>
        <p:sp>
          <p:nvSpPr>
            <p:cNvPr id="2375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75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2375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75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75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75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75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75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75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2375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75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ransportation.ky.gov/Maintenance/Pages/Pavement-and-Operations.aspx" TargetMode="External"/><Relationship Id="rId2" Type="http://schemas.openxmlformats.org/officeDocument/2006/relationships/hyperlink" Target="mailto:tracy.nowaczyk@ky.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Maintenance Rating Program Training</a:t>
            </a:r>
          </a:p>
        </p:txBody>
      </p:sp>
      <p:sp>
        <p:nvSpPr>
          <p:cNvPr id="2051" name="Rectangle 3"/>
          <p:cNvSpPr>
            <a:spLocks noGrp="1" noChangeArrowheads="1"/>
          </p:cNvSpPr>
          <p:nvPr>
            <p:ph type="subTitle" idx="1"/>
          </p:nvPr>
        </p:nvSpPr>
        <p:spPr>
          <a:xfrm>
            <a:off x="2514600" y="4267200"/>
            <a:ext cx="6477000" cy="1752600"/>
          </a:xfrm>
        </p:spPr>
        <p:txBody>
          <a:bodyPr/>
          <a:lstStyle/>
          <a:p>
            <a:r>
              <a:rPr lang="en-US" dirty="0" smtClean="0"/>
              <a:t>2014</a:t>
            </a:r>
            <a:endParaRPr lang="en-US" dirty="0"/>
          </a:p>
          <a:p>
            <a:r>
              <a:rPr lang="en-US" dirty="0"/>
              <a:t>KYTC Division of Maintenance</a:t>
            </a:r>
          </a:p>
          <a:p>
            <a:r>
              <a:rPr lang="en-US" dirty="0"/>
              <a:t>Tracy </a:t>
            </a:r>
            <a:r>
              <a:rPr lang="en-US" dirty="0" smtClean="0"/>
              <a:t>Nowaczyk, P.E.</a:t>
            </a:r>
            <a:endParaRPr lang="en-US" dirty="0"/>
          </a:p>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1" name="Rectangle 7"/>
          <p:cNvSpPr>
            <a:spLocks noGrp="1" noChangeArrowheads="1"/>
          </p:cNvSpPr>
          <p:nvPr>
            <p:ph type="title"/>
          </p:nvPr>
        </p:nvSpPr>
        <p:spPr/>
        <p:txBody>
          <a:bodyPr/>
          <a:lstStyle/>
          <a:p>
            <a:r>
              <a:rPr lang="en-US" dirty="0" smtClean="0"/>
              <a:t>Visual </a:t>
            </a:r>
            <a:r>
              <a:rPr lang="en-US" dirty="0"/>
              <a:t>Obstructions</a:t>
            </a:r>
          </a:p>
        </p:txBody>
      </p:sp>
      <p:sp>
        <p:nvSpPr>
          <p:cNvPr id="154632" name="Rectangle 8"/>
          <p:cNvSpPr>
            <a:spLocks noGrp="1" noChangeArrowheads="1"/>
          </p:cNvSpPr>
          <p:nvPr>
            <p:ph type="body" sz="half" idx="1"/>
          </p:nvPr>
        </p:nvSpPr>
        <p:spPr/>
        <p:txBody>
          <a:bodyPr/>
          <a:lstStyle/>
          <a:p>
            <a:r>
              <a:rPr lang="en-US" sz="2800"/>
              <a:t>Are there visual obstructions of intersections, curves or signs, etc.?</a:t>
            </a:r>
          </a:p>
          <a:p>
            <a:pPr>
              <a:buFont typeface="Wingdings" pitchFamily="2" charset="2"/>
              <a:buNone/>
            </a:pPr>
            <a:endParaRPr lang="en-US" sz="2800"/>
          </a:p>
        </p:txBody>
      </p:sp>
      <p:pic>
        <p:nvPicPr>
          <p:cNvPr id="154634" name="Picture 10" descr="C1"/>
          <p:cNvPicPr>
            <a:picLocks noChangeAspect="1" noChangeArrowheads="1"/>
          </p:cNvPicPr>
          <p:nvPr>
            <p:ph sz="half" idx="2"/>
          </p:nvPr>
        </p:nvPicPr>
        <p:blipFill>
          <a:blip r:embed="rId2" cstate="print"/>
          <a:srcRect/>
          <a:stretch>
            <a:fillRect/>
          </a:stretch>
        </p:blipFill>
        <p:spPr>
          <a:xfrm>
            <a:off x="4876800" y="1981200"/>
            <a:ext cx="3733800" cy="3463925"/>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lstStyle/>
          <a:p>
            <a:r>
              <a:rPr lang="en-US" dirty="0" smtClean="0"/>
              <a:t>Fence </a:t>
            </a:r>
            <a:r>
              <a:rPr lang="en-US" dirty="0"/>
              <a:t>Not Providing Barrier</a:t>
            </a:r>
          </a:p>
        </p:txBody>
      </p:sp>
      <p:sp>
        <p:nvSpPr>
          <p:cNvPr id="160773" name="Rectangle 5"/>
          <p:cNvSpPr>
            <a:spLocks noGrp="1" noChangeArrowheads="1"/>
          </p:cNvSpPr>
          <p:nvPr>
            <p:ph type="body" sz="half" idx="1"/>
          </p:nvPr>
        </p:nvSpPr>
        <p:spPr/>
        <p:txBody>
          <a:bodyPr/>
          <a:lstStyle/>
          <a:p>
            <a:r>
              <a:rPr lang="en-US" sz="2400"/>
              <a:t>Is there fence not providing a positive barrier?</a:t>
            </a:r>
          </a:p>
          <a:p>
            <a:r>
              <a:rPr lang="en-US" sz="2400"/>
              <a:t>Fences should deny access to roadways</a:t>
            </a:r>
          </a:p>
          <a:p>
            <a:r>
              <a:rPr lang="en-US" sz="2400"/>
              <a:t>Check for breaks, holes, rusting out, downed fence, or missing fence</a:t>
            </a:r>
          </a:p>
          <a:p>
            <a:r>
              <a:rPr lang="en-US" sz="2400"/>
              <a:t>Covered in vines may still be effective</a:t>
            </a:r>
          </a:p>
        </p:txBody>
      </p:sp>
      <p:pic>
        <p:nvPicPr>
          <p:cNvPr id="160775" name="Picture 7" descr="100_0540"/>
          <p:cNvPicPr>
            <a:picLocks noChangeAspect="1" noChangeArrowheads="1"/>
          </p:cNvPicPr>
          <p:nvPr>
            <p:ph sz="half" idx="2"/>
          </p:nvPr>
        </p:nvPicPr>
        <p:blipFill>
          <a:blip r:embed="rId2" cstate="print"/>
          <a:srcRect/>
          <a:stretch>
            <a:fillRect/>
          </a:stretch>
        </p:blipFill>
        <p:spPr>
          <a:xfrm>
            <a:off x="4648200" y="1981200"/>
            <a:ext cx="4038600" cy="3856038"/>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smtClean="0"/>
              <a:t>Guardrail </a:t>
            </a:r>
            <a:r>
              <a:rPr lang="en-US" dirty="0"/>
              <a:t>Outside Specification</a:t>
            </a:r>
          </a:p>
        </p:txBody>
      </p:sp>
      <p:sp>
        <p:nvSpPr>
          <p:cNvPr id="164868" name="Rectangle 4"/>
          <p:cNvSpPr>
            <a:spLocks noGrp="1" noChangeArrowheads="1"/>
          </p:cNvSpPr>
          <p:nvPr>
            <p:ph type="body" sz="half" idx="1"/>
          </p:nvPr>
        </p:nvSpPr>
        <p:spPr/>
        <p:txBody>
          <a:bodyPr/>
          <a:lstStyle/>
          <a:p>
            <a:pPr>
              <a:lnSpc>
                <a:spcPct val="90000"/>
              </a:lnSpc>
            </a:pPr>
            <a:r>
              <a:rPr lang="en-US" sz="2800"/>
              <a:t>Is there guardrail outside height specifications (25” to 29”)?</a:t>
            </a:r>
          </a:p>
          <a:p>
            <a:pPr>
              <a:lnSpc>
                <a:spcPct val="90000"/>
              </a:lnSpc>
            </a:pPr>
            <a:r>
              <a:rPr lang="en-US" sz="2800"/>
              <a:t>Measured with respect to near edge of road or shoulder</a:t>
            </a:r>
          </a:p>
          <a:p>
            <a:pPr>
              <a:lnSpc>
                <a:spcPct val="90000"/>
              </a:lnSpc>
            </a:pPr>
            <a:r>
              <a:rPr lang="en-US" sz="2800"/>
              <a:t>Outdated end treatments do not count</a:t>
            </a:r>
          </a:p>
        </p:txBody>
      </p:sp>
      <p:pic>
        <p:nvPicPr>
          <p:cNvPr id="164870" name="Picture 6" descr="000_0037"/>
          <p:cNvPicPr>
            <a:picLocks noChangeAspect="1" noChangeArrowheads="1"/>
          </p:cNvPicPr>
          <p:nvPr>
            <p:ph sz="half" idx="2"/>
          </p:nvPr>
        </p:nvPicPr>
        <p:blipFill>
          <a:blip r:embed="rId2" cstate="print"/>
          <a:srcRect/>
          <a:stretch>
            <a:fillRect/>
          </a:stretch>
        </p:blipFill>
        <p:spPr>
          <a:xfrm>
            <a:off x="4648200" y="1981200"/>
            <a:ext cx="4038600" cy="3856038"/>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smtClean="0"/>
              <a:t>Guardrail </a:t>
            </a:r>
            <a:r>
              <a:rPr lang="en-US" dirty="0"/>
              <a:t>With Damage</a:t>
            </a:r>
          </a:p>
        </p:txBody>
      </p:sp>
      <p:sp>
        <p:nvSpPr>
          <p:cNvPr id="166915" name="Rectangle 3"/>
          <p:cNvSpPr>
            <a:spLocks noGrp="1" noChangeArrowheads="1"/>
          </p:cNvSpPr>
          <p:nvPr>
            <p:ph type="body" sz="half" idx="1"/>
          </p:nvPr>
        </p:nvSpPr>
        <p:spPr/>
        <p:txBody>
          <a:bodyPr/>
          <a:lstStyle/>
          <a:p>
            <a:r>
              <a:rPr lang="en-US" sz="2800"/>
              <a:t>Is there guardrail with post or accident damage?</a:t>
            </a:r>
          </a:p>
          <a:p>
            <a:r>
              <a:rPr lang="en-US" sz="2800"/>
              <a:t>Due to vehicular hits or other factors</a:t>
            </a:r>
          </a:p>
          <a:p>
            <a:r>
              <a:rPr lang="en-US" sz="2800"/>
              <a:t>Structural integrity or functionality is lost</a:t>
            </a:r>
          </a:p>
        </p:txBody>
      </p:sp>
      <p:pic>
        <p:nvPicPr>
          <p:cNvPr id="166917" name="Picture 5" descr="000_0021"/>
          <p:cNvPicPr>
            <a:picLocks noChangeAspect="1" noChangeArrowheads="1"/>
          </p:cNvPicPr>
          <p:nvPr>
            <p:ph sz="half" idx="2"/>
          </p:nvPr>
        </p:nvPicPr>
        <p:blipFill>
          <a:blip r:embed="rId2" cstate="print"/>
          <a:srcRect/>
          <a:stretch>
            <a:fillRect/>
          </a:stretch>
        </p:blipFill>
        <p:spPr>
          <a:xfrm>
            <a:off x="4648200" y="1752600"/>
            <a:ext cx="4038600" cy="449580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smtClean="0"/>
              <a:t>Damaged </a:t>
            </a:r>
            <a:r>
              <a:rPr lang="en-US" dirty="0"/>
              <a:t>Attenuators/Rail Ends</a:t>
            </a:r>
          </a:p>
        </p:txBody>
      </p:sp>
      <p:sp>
        <p:nvSpPr>
          <p:cNvPr id="175107" name="Rectangle 3"/>
          <p:cNvSpPr>
            <a:spLocks noGrp="1" noChangeArrowheads="1"/>
          </p:cNvSpPr>
          <p:nvPr>
            <p:ph type="body" sz="half" idx="1"/>
          </p:nvPr>
        </p:nvSpPr>
        <p:spPr/>
        <p:txBody>
          <a:bodyPr/>
          <a:lstStyle/>
          <a:p>
            <a:r>
              <a:rPr lang="en-US" sz="2800"/>
              <a:t>Count and record the total number of attenuators/rail ends that are damaged </a:t>
            </a:r>
          </a:p>
          <a:p>
            <a:r>
              <a:rPr lang="en-US" sz="2800"/>
              <a:t>Due to vehicular hits or other factors</a:t>
            </a:r>
          </a:p>
          <a:p>
            <a:r>
              <a:rPr lang="en-US" sz="2800"/>
              <a:t>Structural integrity or functionality lost</a:t>
            </a:r>
          </a:p>
          <a:p>
            <a:endParaRPr lang="en-US" sz="2800"/>
          </a:p>
        </p:txBody>
      </p:sp>
      <p:pic>
        <p:nvPicPr>
          <p:cNvPr id="175109" name="Picture 5" descr="000_0030"/>
          <p:cNvPicPr>
            <a:picLocks noChangeAspect="1" noChangeArrowheads="1"/>
          </p:cNvPicPr>
          <p:nvPr>
            <p:ph sz="half" idx="2"/>
          </p:nvPr>
        </p:nvPicPr>
        <p:blipFill>
          <a:blip r:embed="rId2" cstate="print"/>
          <a:srcRect/>
          <a:stretch>
            <a:fillRect/>
          </a:stretch>
        </p:blipFill>
        <p:spPr>
          <a:xfrm>
            <a:off x="4648200" y="2111375"/>
            <a:ext cx="4038600" cy="31115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p:txBody>
          <a:bodyPr/>
          <a:lstStyle/>
          <a:p>
            <a:r>
              <a:rPr lang="en-US" dirty="0" smtClean="0"/>
              <a:t>Pavement </a:t>
            </a:r>
            <a:r>
              <a:rPr lang="en-US" dirty="0"/>
              <a:t>Potholes</a:t>
            </a:r>
          </a:p>
        </p:txBody>
      </p:sp>
      <p:sp>
        <p:nvSpPr>
          <p:cNvPr id="173061" name="Rectangle 5"/>
          <p:cNvSpPr>
            <a:spLocks noGrp="1" noChangeArrowheads="1"/>
          </p:cNvSpPr>
          <p:nvPr>
            <p:ph type="body" sz="half" idx="1"/>
          </p:nvPr>
        </p:nvSpPr>
        <p:spPr/>
        <p:txBody>
          <a:bodyPr/>
          <a:lstStyle/>
          <a:p>
            <a:pPr>
              <a:lnSpc>
                <a:spcPct val="90000"/>
              </a:lnSpc>
            </a:pPr>
            <a:r>
              <a:rPr lang="en-US" sz="2800"/>
              <a:t>Bowl shaped hole or depression in surface</a:t>
            </a:r>
          </a:p>
          <a:p>
            <a:pPr>
              <a:lnSpc>
                <a:spcPct val="90000"/>
              </a:lnSpc>
            </a:pPr>
            <a:r>
              <a:rPr lang="en-US" sz="2800"/>
              <a:t>Broken into smaller pieces due to cracking or localized disintegration</a:t>
            </a:r>
          </a:p>
          <a:p>
            <a:pPr>
              <a:lnSpc>
                <a:spcPct val="90000"/>
              </a:lnSpc>
            </a:pPr>
            <a:r>
              <a:rPr lang="en-US" sz="2800"/>
              <a:t>Count each pothole that measure 6”x6”x1” or larger</a:t>
            </a:r>
          </a:p>
          <a:p>
            <a:pPr>
              <a:lnSpc>
                <a:spcPct val="90000"/>
              </a:lnSpc>
            </a:pPr>
            <a:r>
              <a:rPr lang="en-US" sz="2800"/>
              <a:t>Record 20 as max</a:t>
            </a:r>
          </a:p>
        </p:txBody>
      </p:sp>
      <p:pic>
        <p:nvPicPr>
          <p:cNvPr id="173065" name="Picture 9" descr="H1c"/>
          <p:cNvPicPr>
            <a:picLocks noChangeAspect="1" noChangeArrowheads="1"/>
          </p:cNvPicPr>
          <p:nvPr>
            <p:ph sz="half" idx="2"/>
          </p:nvPr>
        </p:nvPicPr>
        <p:blipFill>
          <a:blip r:embed="rId2" cstate="print"/>
          <a:srcRect/>
          <a:stretch>
            <a:fillRect/>
          </a:stretch>
        </p:blipFill>
        <p:spPr>
          <a:xfrm>
            <a:off x="5008563" y="1981200"/>
            <a:ext cx="3678237" cy="379095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smtClean="0"/>
              <a:t>Rutting</a:t>
            </a:r>
            <a:endParaRPr lang="en-US" dirty="0"/>
          </a:p>
        </p:txBody>
      </p:sp>
      <p:sp>
        <p:nvSpPr>
          <p:cNvPr id="177159" name="Rectangle 7"/>
          <p:cNvSpPr>
            <a:spLocks noGrp="1" noChangeArrowheads="1"/>
          </p:cNvSpPr>
          <p:nvPr>
            <p:ph type="body" sz="half" idx="1"/>
          </p:nvPr>
        </p:nvSpPr>
        <p:spPr/>
        <p:txBody>
          <a:bodyPr/>
          <a:lstStyle/>
          <a:p>
            <a:r>
              <a:rPr lang="en-US" sz="2400"/>
              <a:t>(p2)Outside wheel path at 0 feet</a:t>
            </a:r>
          </a:p>
          <a:p>
            <a:r>
              <a:rPr lang="en-US" sz="2400"/>
              <a:t>(p3) Outside wheel path at 100 feet</a:t>
            </a:r>
          </a:p>
          <a:p>
            <a:r>
              <a:rPr lang="en-US" sz="2400"/>
              <a:t>Surface depression of pavement in wheel path</a:t>
            </a:r>
          </a:p>
          <a:p>
            <a:r>
              <a:rPr lang="en-US" sz="2400"/>
              <a:t>Lay straight edge across wheel path and measure rut depth</a:t>
            </a:r>
          </a:p>
          <a:p>
            <a:r>
              <a:rPr lang="en-US" sz="2400"/>
              <a:t>Circle closest measurement</a:t>
            </a:r>
          </a:p>
        </p:txBody>
      </p:sp>
      <p:pic>
        <p:nvPicPr>
          <p:cNvPr id="177158" name="Picture 6" descr="000_0035"/>
          <p:cNvPicPr>
            <a:picLocks noChangeAspect="1" noChangeArrowheads="1"/>
          </p:cNvPicPr>
          <p:nvPr>
            <p:ph sz="half" idx="2"/>
          </p:nvPr>
        </p:nvPicPr>
        <p:blipFill>
          <a:blip r:embed="rId2" cstate="print"/>
          <a:srcRect/>
          <a:stretch>
            <a:fillRect/>
          </a:stretch>
        </p:blipFill>
        <p:spPr>
          <a:xfrm>
            <a:off x="4648200" y="2308225"/>
            <a:ext cx="4038600" cy="3267075"/>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smtClean="0"/>
              <a:t>Pavement </a:t>
            </a:r>
            <a:r>
              <a:rPr lang="en-US" dirty="0"/>
              <a:t>Drop Off to Shoulder</a:t>
            </a:r>
          </a:p>
        </p:txBody>
      </p:sp>
      <p:sp>
        <p:nvSpPr>
          <p:cNvPr id="180230" name="Rectangle 6"/>
          <p:cNvSpPr>
            <a:spLocks noGrp="1" noChangeArrowheads="1"/>
          </p:cNvSpPr>
          <p:nvPr>
            <p:ph type="body" sz="half" idx="1"/>
          </p:nvPr>
        </p:nvSpPr>
        <p:spPr/>
        <p:txBody>
          <a:bodyPr/>
          <a:lstStyle/>
          <a:p>
            <a:r>
              <a:rPr lang="en-US" sz="2800"/>
              <a:t>Is there pavement drop off to shoulder greater than or equal to 1.5”?</a:t>
            </a:r>
          </a:p>
          <a:p>
            <a:r>
              <a:rPr lang="en-US" sz="2800"/>
              <a:t>Decrease in elevation between traffic lane and shoulder or absence of shoulder</a:t>
            </a:r>
          </a:p>
        </p:txBody>
      </p:sp>
      <p:pic>
        <p:nvPicPr>
          <p:cNvPr id="180233" name="Picture 9" descr="pvmttoshldr"/>
          <p:cNvPicPr>
            <a:picLocks noChangeAspect="1" noChangeArrowheads="1"/>
          </p:cNvPicPr>
          <p:nvPr>
            <p:ph sz="half" idx="2"/>
          </p:nvPr>
        </p:nvPicPr>
        <p:blipFill>
          <a:blip r:embed="rId2" cstate="print"/>
          <a:srcRect/>
          <a:stretch>
            <a:fillRect/>
          </a:stretch>
        </p:blipFill>
        <p:spPr>
          <a:xfrm>
            <a:off x="4648200" y="2243138"/>
            <a:ext cx="4038600" cy="3201987"/>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t>Shoulder </a:t>
            </a:r>
            <a:r>
              <a:rPr lang="en-US" dirty="0"/>
              <a:t>Drop Off to Ground</a:t>
            </a:r>
          </a:p>
        </p:txBody>
      </p:sp>
      <p:sp>
        <p:nvSpPr>
          <p:cNvPr id="183300" name="Rectangle 4"/>
          <p:cNvSpPr>
            <a:spLocks noGrp="1" noChangeArrowheads="1"/>
          </p:cNvSpPr>
          <p:nvPr>
            <p:ph type="body" sz="half" idx="1"/>
          </p:nvPr>
        </p:nvSpPr>
        <p:spPr/>
        <p:txBody>
          <a:bodyPr/>
          <a:lstStyle/>
          <a:p>
            <a:pPr>
              <a:lnSpc>
                <a:spcPct val="90000"/>
              </a:lnSpc>
            </a:pPr>
            <a:r>
              <a:rPr lang="en-US" sz="2400"/>
              <a:t>Is there shoulder drop off to ground greater than or equal to 3.0”?</a:t>
            </a:r>
          </a:p>
          <a:p>
            <a:pPr>
              <a:lnSpc>
                <a:spcPct val="90000"/>
              </a:lnSpc>
            </a:pPr>
            <a:r>
              <a:rPr lang="en-US" sz="2400"/>
              <a:t>Elevation decrease between improved shoulder and adjacent ground at outside edge of shoulder</a:t>
            </a:r>
          </a:p>
          <a:p>
            <a:pPr>
              <a:lnSpc>
                <a:spcPct val="90000"/>
              </a:lnSpc>
            </a:pPr>
            <a:r>
              <a:rPr lang="en-US" sz="2400"/>
              <a:t>Due to consolidation, erosion or run-off</a:t>
            </a:r>
          </a:p>
          <a:p>
            <a:pPr>
              <a:lnSpc>
                <a:spcPct val="90000"/>
              </a:lnSpc>
            </a:pPr>
            <a:r>
              <a:rPr lang="en-US" sz="2400"/>
              <a:t>Measure at edge of shoulder</a:t>
            </a:r>
          </a:p>
        </p:txBody>
      </p:sp>
      <p:pic>
        <p:nvPicPr>
          <p:cNvPr id="183302" name="Picture 6" descr="100_0532"/>
          <p:cNvPicPr>
            <a:picLocks noChangeAspect="1" noChangeArrowheads="1"/>
          </p:cNvPicPr>
          <p:nvPr>
            <p:ph sz="half" idx="2"/>
          </p:nvPr>
        </p:nvPicPr>
        <p:blipFill>
          <a:blip r:embed="rId2" cstate="print"/>
          <a:srcRect/>
          <a:stretch>
            <a:fillRect/>
          </a:stretch>
        </p:blipFill>
        <p:spPr>
          <a:xfrm>
            <a:off x="4648200" y="2373313"/>
            <a:ext cx="4038600" cy="3241675"/>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r>
              <a:rPr lang="en-US" dirty="0" smtClean="0"/>
              <a:t>High </a:t>
            </a:r>
            <a:r>
              <a:rPr lang="en-US" dirty="0"/>
              <a:t>Shoulder</a:t>
            </a:r>
          </a:p>
        </p:txBody>
      </p:sp>
      <p:sp>
        <p:nvSpPr>
          <p:cNvPr id="185349" name="Rectangle 5"/>
          <p:cNvSpPr>
            <a:spLocks noGrp="1" noChangeArrowheads="1"/>
          </p:cNvSpPr>
          <p:nvPr>
            <p:ph type="body" sz="half" idx="1"/>
          </p:nvPr>
        </p:nvSpPr>
        <p:spPr/>
        <p:txBody>
          <a:bodyPr/>
          <a:lstStyle/>
          <a:p>
            <a:r>
              <a:rPr lang="en-US" sz="2800"/>
              <a:t>Is there high shoulder?</a:t>
            </a:r>
          </a:p>
          <a:p>
            <a:r>
              <a:rPr lang="en-US" sz="2800"/>
              <a:t>Opposite of pavement drop off to shoulder</a:t>
            </a:r>
          </a:p>
          <a:p>
            <a:r>
              <a:rPr lang="en-US" sz="2800"/>
              <a:t>Due to frost heave, swelling soils, unmowed grass</a:t>
            </a:r>
          </a:p>
          <a:p>
            <a:r>
              <a:rPr lang="en-US" sz="2800"/>
              <a:t>Creates ponding of water on pavement</a:t>
            </a:r>
          </a:p>
          <a:p>
            <a:endParaRPr lang="en-US" sz="2800"/>
          </a:p>
          <a:p>
            <a:endParaRPr lang="en-US" sz="2800"/>
          </a:p>
        </p:txBody>
      </p:sp>
      <p:pic>
        <p:nvPicPr>
          <p:cNvPr id="185352" name="Picture 8" descr="I3a"/>
          <p:cNvPicPr>
            <a:picLocks noChangeAspect="1" noChangeArrowheads="1"/>
          </p:cNvPicPr>
          <p:nvPr>
            <p:ph sz="half" idx="2"/>
          </p:nvPr>
        </p:nvPicPr>
        <p:blipFill>
          <a:blip r:embed="rId2" cstate="print"/>
          <a:srcRect/>
          <a:stretch>
            <a:fillRect/>
          </a:stretch>
        </p:blipFill>
        <p:spPr>
          <a:xfrm>
            <a:off x="5029200" y="2111375"/>
            <a:ext cx="3576638" cy="3006725"/>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MRP Data Purpose</a:t>
            </a:r>
          </a:p>
        </p:txBody>
      </p:sp>
      <p:sp>
        <p:nvSpPr>
          <p:cNvPr id="115715" name="Rectangle 3"/>
          <p:cNvSpPr>
            <a:spLocks noGrp="1" noChangeArrowheads="1"/>
          </p:cNvSpPr>
          <p:nvPr>
            <p:ph type="body" idx="1"/>
          </p:nvPr>
        </p:nvSpPr>
        <p:spPr/>
        <p:txBody>
          <a:bodyPr/>
          <a:lstStyle/>
          <a:p>
            <a:r>
              <a:rPr lang="en-US" dirty="0" smtClean="0"/>
              <a:t>Maintenance Quality Assurance Program</a:t>
            </a:r>
            <a:endParaRPr lang="en-US" dirty="0"/>
          </a:p>
          <a:p>
            <a:r>
              <a:rPr lang="en-US" dirty="0"/>
              <a:t>Identifies level of service delivered to the general public</a:t>
            </a:r>
          </a:p>
          <a:p>
            <a:r>
              <a:rPr lang="en-US" dirty="0"/>
              <a:t>Communicates value of maintenance work</a:t>
            </a:r>
          </a:p>
          <a:p>
            <a:r>
              <a:rPr lang="en-US" dirty="0"/>
              <a:t>Helps determine budgets</a:t>
            </a:r>
          </a:p>
          <a:p>
            <a:pPr>
              <a:buFont typeface="Wingdings" pitchFamily="2" charset="2"/>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smtClean="0"/>
              <a:t>Shoulder </a:t>
            </a:r>
            <a:r>
              <a:rPr lang="en-US" dirty="0"/>
              <a:t>Potholes</a:t>
            </a:r>
          </a:p>
        </p:txBody>
      </p:sp>
      <p:sp>
        <p:nvSpPr>
          <p:cNvPr id="193540" name="Rectangle 4"/>
          <p:cNvSpPr>
            <a:spLocks noGrp="1" noChangeArrowheads="1"/>
          </p:cNvSpPr>
          <p:nvPr>
            <p:ph type="body" sz="half" idx="1"/>
          </p:nvPr>
        </p:nvSpPr>
        <p:spPr/>
        <p:txBody>
          <a:bodyPr/>
          <a:lstStyle/>
          <a:p>
            <a:pPr>
              <a:lnSpc>
                <a:spcPct val="90000"/>
              </a:lnSpc>
            </a:pPr>
            <a:r>
              <a:rPr lang="en-US" sz="2800"/>
              <a:t>Bowl shaped hole or depression in surface</a:t>
            </a:r>
          </a:p>
          <a:p>
            <a:pPr>
              <a:lnSpc>
                <a:spcPct val="90000"/>
              </a:lnSpc>
            </a:pPr>
            <a:r>
              <a:rPr lang="en-US" sz="2800"/>
              <a:t>Broken into smaller pieces due to cracking or localized disintegration</a:t>
            </a:r>
          </a:p>
          <a:p>
            <a:pPr>
              <a:lnSpc>
                <a:spcPct val="90000"/>
              </a:lnSpc>
            </a:pPr>
            <a:r>
              <a:rPr lang="en-US" sz="2800"/>
              <a:t>Count each pothole that measure 6”x6”x1” or larger</a:t>
            </a:r>
          </a:p>
          <a:p>
            <a:pPr>
              <a:lnSpc>
                <a:spcPct val="90000"/>
              </a:lnSpc>
            </a:pPr>
            <a:r>
              <a:rPr lang="en-US" sz="2800"/>
              <a:t>Record 20 as max</a:t>
            </a:r>
          </a:p>
          <a:p>
            <a:pPr>
              <a:lnSpc>
                <a:spcPct val="90000"/>
              </a:lnSpc>
            </a:pPr>
            <a:endParaRPr lang="en-US" sz="2800"/>
          </a:p>
        </p:txBody>
      </p:sp>
      <p:pic>
        <p:nvPicPr>
          <p:cNvPr id="193542" name="Picture 6" descr="shoulderph1"/>
          <p:cNvPicPr>
            <a:picLocks noChangeAspect="1" noChangeArrowheads="1"/>
          </p:cNvPicPr>
          <p:nvPr>
            <p:ph sz="half" idx="2"/>
          </p:nvPr>
        </p:nvPicPr>
        <p:blipFill>
          <a:blip r:embed="rId2" cstate="print"/>
          <a:srcRect/>
          <a:stretch>
            <a:fillRect/>
          </a:stretch>
        </p:blipFill>
        <p:spPr>
          <a:xfrm>
            <a:off x="4648200" y="1981200"/>
            <a:ext cx="4038600" cy="3856038"/>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smtClean="0"/>
              <a:t>Drainage </a:t>
            </a:r>
            <a:r>
              <a:rPr lang="en-US" dirty="0"/>
              <a:t>Structures Inhibited</a:t>
            </a:r>
          </a:p>
        </p:txBody>
      </p:sp>
      <p:sp>
        <p:nvSpPr>
          <p:cNvPr id="197635" name="Rectangle 3"/>
          <p:cNvSpPr>
            <a:spLocks noGrp="1" noChangeArrowheads="1"/>
          </p:cNvSpPr>
          <p:nvPr>
            <p:ph type="body" idx="1"/>
          </p:nvPr>
        </p:nvSpPr>
        <p:spPr/>
        <p:txBody>
          <a:bodyPr/>
          <a:lstStyle/>
          <a:p>
            <a:r>
              <a:rPr lang="en-US" dirty="0"/>
              <a:t>Count and record the number of drainage structures with 25% or greater flow inhibited</a:t>
            </a:r>
          </a:p>
          <a:p>
            <a:r>
              <a:rPr lang="en-US" dirty="0"/>
              <a:t>Should be free of obstruction and in good working order</a:t>
            </a:r>
          </a:p>
        </p:txBody>
      </p:sp>
      <p:pic>
        <p:nvPicPr>
          <p:cNvPr id="6" name="Picture 6" descr="100_0556"/>
          <p:cNvPicPr>
            <a:picLocks noChangeAspect="1" noChangeArrowheads="1"/>
          </p:cNvPicPr>
          <p:nvPr/>
        </p:nvPicPr>
        <p:blipFill>
          <a:blip r:embed="rId2" cstate="print"/>
          <a:srcRect/>
          <a:stretch>
            <a:fillRect/>
          </a:stretch>
        </p:blipFill>
        <p:spPr>
          <a:xfrm>
            <a:off x="5867401" y="4205198"/>
            <a:ext cx="2514600" cy="2400929"/>
          </a:xfrm>
          <a:prstGeom prst="rect">
            <a:avLst/>
          </a:prstGeo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smtClean="0"/>
              <a:t>Ditches </a:t>
            </a:r>
            <a:r>
              <a:rPr lang="en-US" dirty="0"/>
              <a:t>With Flow Inhibited</a:t>
            </a:r>
          </a:p>
        </p:txBody>
      </p:sp>
      <p:sp>
        <p:nvSpPr>
          <p:cNvPr id="200708" name="Rectangle 4"/>
          <p:cNvSpPr>
            <a:spLocks noGrp="1" noChangeArrowheads="1"/>
          </p:cNvSpPr>
          <p:nvPr>
            <p:ph type="body" sz="half" idx="1"/>
          </p:nvPr>
        </p:nvSpPr>
        <p:spPr/>
        <p:txBody>
          <a:bodyPr/>
          <a:lstStyle/>
          <a:p>
            <a:r>
              <a:rPr lang="en-US" sz="2800"/>
              <a:t>Are there ditches with flow inhibited?</a:t>
            </a:r>
          </a:p>
          <a:p>
            <a:r>
              <a:rPr lang="en-US" sz="2800"/>
              <a:t>Water flow should be unobstructed by blockages or damage</a:t>
            </a:r>
          </a:p>
          <a:p>
            <a:r>
              <a:rPr lang="en-US" sz="2800"/>
              <a:t>Blocked entrance pipes along the ditch should be included as a ditch obstruction </a:t>
            </a:r>
          </a:p>
        </p:txBody>
      </p:sp>
      <p:pic>
        <p:nvPicPr>
          <p:cNvPr id="200712" name="Picture 8" descr="MRP 020"/>
          <p:cNvPicPr>
            <a:picLocks noChangeAspect="1" noChangeArrowheads="1"/>
          </p:cNvPicPr>
          <p:nvPr>
            <p:ph sz="half" idx="2"/>
          </p:nvPr>
        </p:nvPicPr>
        <p:blipFill>
          <a:blip r:embed="rId2" cstate="print"/>
          <a:srcRect/>
          <a:stretch>
            <a:fillRect/>
          </a:stretch>
        </p:blipFill>
        <p:spPr>
          <a:xfrm>
            <a:off x="4648200" y="2243138"/>
            <a:ext cx="4038600" cy="2979737"/>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dirty="0" smtClean="0"/>
              <a:t>Curbs </a:t>
            </a:r>
            <a:r>
              <a:rPr lang="en-US" dirty="0"/>
              <a:t>and Gutters Inhibited</a:t>
            </a:r>
          </a:p>
        </p:txBody>
      </p:sp>
      <p:sp>
        <p:nvSpPr>
          <p:cNvPr id="209924" name="Rectangle 4"/>
          <p:cNvSpPr>
            <a:spLocks noGrp="1" noChangeArrowheads="1"/>
          </p:cNvSpPr>
          <p:nvPr>
            <p:ph type="body" sz="half" idx="1"/>
          </p:nvPr>
        </p:nvSpPr>
        <p:spPr/>
        <p:txBody>
          <a:bodyPr/>
          <a:lstStyle/>
          <a:p>
            <a:r>
              <a:rPr lang="en-US" sz="2800" dirty="0"/>
              <a:t>Are there curbs and gutters with flow inhibited?</a:t>
            </a:r>
          </a:p>
          <a:p>
            <a:r>
              <a:rPr lang="en-US" sz="2800" dirty="0"/>
              <a:t>Water flow should not be obstructed by blockages or damage</a:t>
            </a:r>
          </a:p>
        </p:txBody>
      </p:sp>
      <p:pic>
        <p:nvPicPr>
          <p:cNvPr id="209926" name="Picture 6" descr="100_0566"/>
          <p:cNvPicPr>
            <a:picLocks noChangeAspect="1" noChangeArrowheads="1"/>
          </p:cNvPicPr>
          <p:nvPr>
            <p:ph sz="half" idx="2"/>
          </p:nvPr>
        </p:nvPicPr>
        <p:blipFill>
          <a:blip r:embed="rId2" cstate="print"/>
          <a:srcRect/>
          <a:stretch>
            <a:fillRect/>
          </a:stretch>
        </p:blipFill>
        <p:spPr>
          <a:xfrm>
            <a:off x="4648200" y="2178050"/>
            <a:ext cx="4038600" cy="339725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smtClean="0"/>
              <a:t>Striping </a:t>
            </a:r>
            <a:r>
              <a:rPr lang="en-US" dirty="0"/>
              <a:t>Reflectivity</a:t>
            </a:r>
          </a:p>
        </p:txBody>
      </p:sp>
      <p:sp>
        <p:nvSpPr>
          <p:cNvPr id="211972" name="Rectangle 4"/>
          <p:cNvSpPr>
            <a:spLocks noGrp="1" noChangeArrowheads="1"/>
          </p:cNvSpPr>
          <p:nvPr>
            <p:ph type="body" sz="half" idx="1"/>
          </p:nvPr>
        </p:nvSpPr>
        <p:spPr/>
        <p:txBody>
          <a:bodyPr/>
          <a:lstStyle/>
          <a:p>
            <a:pPr>
              <a:lnSpc>
                <a:spcPct val="90000"/>
              </a:lnSpc>
            </a:pPr>
            <a:r>
              <a:rPr lang="en-US" sz="2400"/>
              <a:t>Reflectivity provides positive guidance to motorists at night</a:t>
            </a:r>
          </a:p>
          <a:p>
            <a:pPr>
              <a:lnSpc>
                <a:spcPct val="90000"/>
              </a:lnSpc>
            </a:pPr>
            <a:r>
              <a:rPr lang="en-US" sz="2400"/>
              <a:t>Take 3 readings per section per color with LTL 2000 Reflectometer</a:t>
            </a:r>
          </a:p>
          <a:p>
            <a:pPr>
              <a:lnSpc>
                <a:spcPct val="90000"/>
              </a:lnSpc>
            </a:pPr>
            <a:r>
              <a:rPr lang="en-US" sz="2400"/>
              <a:t>Priority order edge line, center line, lane line</a:t>
            </a:r>
          </a:p>
          <a:p>
            <a:pPr>
              <a:lnSpc>
                <a:spcPct val="90000"/>
              </a:lnSpc>
            </a:pPr>
            <a:r>
              <a:rPr lang="en-US" sz="2400"/>
              <a:t>Solid lines ten pace intervals</a:t>
            </a:r>
          </a:p>
          <a:p>
            <a:pPr>
              <a:lnSpc>
                <a:spcPct val="90000"/>
              </a:lnSpc>
            </a:pPr>
            <a:r>
              <a:rPr lang="en-US" sz="2400"/>
              <a:t>Skip lines have 3 readings, one per skip</a:t>
            </a:r>
          </a:p>
        </p:txBody>
      </p:sp>
      <p:pic>
        <p:nvPicPr>
          <p:cNvPr id="211975" name="Picture 7" descr="T4"/>
          <p:cNvPicPr>
            <a:picLocks noChangeAspect="1" noChangeArrowheads="1"/>
          </p:cNvPicPr>
          <p:nvPr>
            <p:ph sz="quarter" idx="2"/>
          </p:nvPr>
        </p:nvPicPr>
        <p:blipFill>
          <a:blip r:embed="rId2" cstate="print"/>
          <a:srcRect/>
          <a:stretch>
            <a:fillRect/>
          </a:stretch>
        </p:blipFill>
        <p:spPr>
          <a:xfrm>
            <a:off x="5410200" y="2132013"/>
            <a:ext cx="2895600" cy="1754187"/>
          </a:xfrm>
          <a:noFill/>
          <a:ln/>
        </p:spPr>
      </p:pic>
      <p:pic>
        <p:nvPicPr>
          <p:cNvPr id="211976" name="Picture 8" descr="T3"/>
          <p:cNvPicPr>
            <a:picLocks noChangeAspect="1" noChangeArrowheads="1"/>
          </p:cNvPicPr>
          <p:nvPr>
            <p:ph sz="quarter" idx="3"/>
          </p:nvPr>
        </p:nvPicPr>
        <p:blipFill>
          <a:blip r:embed="rId3" cstate="print"/>
          <a:srcRect/>
          <a:stretch>
            <a:fillRect/>
          </a:stretch>
        </p:blipFill>
        <p:spPr>
          <a:xfrm>
            <a:off x="5410200" y="4084638"/>
            <a:ext cx="2895600" cy="1935162"/>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smtClean="0"/>
              <a:t>Signs </a:t>
            </a:r>
            <a:r>
              <a:rPr lang="en-US" dirty="0"/>
              <a:t>Not Conforming</a:t>
            </a:r>
          </a:p>
        </p:txBody>
      </p:sp>
      <p:sp>
        <p:nvSpPr>
          <p:cNvPr id="216068" name="Rectangle 4"/>
          <p:cNvSpPr>
            <a:spLocks noGrp="1" noChangeArrowheads="1"/>
          </p:cNvSpPr>
          <p:nvPr>
            <p:ph type="body" sz="half" idx="1"/>
          </p:nvPr>
        </p:nvSpPr>
        <p:spPr/>
        <p:txBody>
          <a:bodyPr/>
          <a:lstStyle/>
          <a:p>
            <a:pPr>
              <a:lnSpc>
                <a:spcPct val="90000"/>
              </a:lnSpc>
            </a:pPr>
            <a:r>
              <a:rPr lang="en-US" sz="2800" dirty="0"/>
              <a:t>Count and record the number </a:t>
            </a:r>
            <a:r>
              <a:rPr lang="en-US" sz="2800" dirty="0" smtClean="0"/>
              <a:t>of </a:t>
            </a:r>
            <a:r>
              <a:rPr lang="en-US" sz="2800" dirty="0"/>
              <a:t>signs not conforming to face specifications</a:t>
            </a:r>
          </a:p>
          <a:p>
            <a:pPr>
              <a:lnSpc>
                <a:spcPct val="90000"/>
              </a:lnSpc>
            </a:pPr>
            <a:r>
              <a:rPr lang="en-US" sz="2800" dirty="0"/>
              <a:t>Damaged sign face, faded, vandalized, etc.</a:t>
            </a:r>
          </a:p>
          <a:p>
            <a:pPr>
              <a:lnSpc>
                <a:spcPct val="90000"/>
              </a:lnSpc>
            </a:pPr>
            <a:r>
              <a:rPr lang="en-US" sz="2800" dirty="0"/>
              <a:t>Free from obvious visible defects that would detract from effectiveness at night</a:t>
            </a:r>
          </a:p>
        </p:txBody>
      </p:sp>
      <p:pic>
        <p:nvPicPr>
          <p:cNvPr id="216070" name="Picture 6" descr="MRP 023"/>
          <p:cNvPicPr>
            <a:picLocks noChangeAspect="1" noChangeArrowheads="1"/>
          </p:cNvPicPr>
          <p:nvPr>
            <p:ph sz="half" idx="2"/>
          </p:nvPr>
        </p:nvPicPr>
        <p:blipFill>
          <a:blip r:embed="rId2" cstate="print"/>
          <a:srcRect/>
          <a:stretch>
            <a:fillRect/>
          </a:stretch>
        </p:blipFill>
        <p:spPr>
          <a:xfrm>
            <a:off x="4967288" y="1981200"/>
            <a:ext cx="3398837" cy="388620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z="4000" dirty="0" smtClean="0"/>
              <a:t>Sign </a:t>
            </a:r>
            <a:r>
              <a:rPr lang="en-US" sz="4000" dirty="0"/>
              <a:t>Assemblies Not Conforming</a:t>
            </a:r>
          </a:p>
        </p:txBody>
      </p:sp>
      <p:sp>
        <p:nvSpPr>
          <p:cNvPr id="220164" name="Rectangle 4"/>
          <p:cNvSpPr>
            <a:spLocks noGrp="1" noChangeArrowheads="1"/>
          </p:cNvSpPr>
          <p:nvPr>
            <p:ph type="body" sz="half" idx="1"/>
          </p:nvPr>
        </p:nvSpPr>
        <p:spPr/>
        <p:txBody>
          <a:bodyPr/>
          <a:lstStyle/>
          <a:p>
            <a:pPr>
              <a:lnSpc>
                <a:spcPct val="90000"/>
              </a:lnSpc>
            </a:pPr>
            <a:r>
              <a:rPr lang="en-US" sz="2000" dirty="0"/>
              <a:t>Should not be leaning more than 22.5 in any direction</a:t>
            </a:r>
          </a:p>
          <a:p>
            <a:pPr>
              <a:lnSpc>
                <a:spcPct val="90000"/>
              </a:lnSpc>
            </a:pPr>
            <a:r>
              <a:rPr lang="en-US" sz="2000" dirty="0"/>
              <a:t>No bolts or rivets missing</a:t>
            </a:r>
          </a:p>
          <a:p>
            <a:pPr>
              <a:lnSpc>
                <a:spcPct val="90000"/>
              </a:lnSpc>
            </a:pPr>
            <a:r>
              <a:rPr lang="en-US" sz="2000" dirty="0"/>
              <a:t>No sign face turned more than 45 from the line of sight of traffic flow</a:t>
            </a:r>
          </a:p>
          <a:p>
            <a:pPr>
              <a:lnSpc>
                <a:spcPct val="90000"/>
              </a:lnSpc>
            </a:pPr>
            <a:r>
              <a:rPr lang="en-US" sz="2000" dirty="0"/>
              <a:t>Sign posts should not extend from top of sign face</a:t>
            </a:r>
          </a:p>
          <a:p>
            <a:pPr>
              <a:lnSpc>
                <a:spcPct val="90000"/>
              </a:lnSpc>
            </a:pPr>
            <a:r>
              <a:rPr lang="en-US" sz="2000" dirty="0"/>
              <a:t>Min height from pavement edge extended to bottom of lowest sign face should be no less than 5’ in rural areas or 7’ in urban areas and fully controlled access highways</a:t>
            </a:r>
          </a:p>
        </p:txBody>
      </p:sp>
      <p:pic>
        <p:nvPicPr>
          <p:cNvPr id="220166" name="Picture 6" descr="MRP 009"/>
          <p:cNvPicPr>
            <a:picLocks noChangeAspect="1" noChangeArrowheads="1"/>
          </p:cNvPicPr>
          <p:nvPr>
            <p:ph sz="half" idx="2"/>
          </p:nvPr>
        </p:nvPicPr>
        <p:blipFill>
          <a:blip r:embed="rId2" cstate="print"/>
          <a:srcRect/>
          <a:stretch>
            <a:fillRect/>
          </a:stretch>
        </p:blipFill>
        <p:spPr>
          <a:xfrm>
            <a:off x="4648200" y="2111375"/>
            <a:ext cx="4038600" cy="3398838"/>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Level Data Analysis</a:t>
            </a:r>
            <a:endParaRPr lang="en-US" dirty="0"/>
          </a:p>
        </p:txBody>
      </p:sp>
      <p:sp>
        <p:nvSpPr>
          <p:cNvPr id="3" name="Text Placeholder 2"/>
          <p:cNvSpPr>
            <a:spLocks noGrp="1"/>
          </p:cNvSpPr>
          <p:nvPr>
            <p:ph type="body" sz="half" idx="1"/>
          </p:nvPr>
        </p:nvSpPr>
        <p:spPr>
          <a:xfrm>
            <a:off x="457200" y="1981200"/>
            <a:ext cx="7772400" cy="3886200"/>
          </a:xfrm>
        </p:spPr>
        <p:txBody>
          <a:bodyPr/>
          <a:lstStyle/>
          <a:p>
            <a:r>
              <a:rPr lang="en-US" dirty="0" smtClean="0"/>
              <a:t>Combine inspection data with </a:t>
            </a:r>
            <a:r>
              <a:rPr lang="en-US" dirty="0" err="1" smtClean="0"/>
              <a:t>rideability</a:t>
            </a:r>
            <a:r>
              <a:rPr lang="en-US" dirty="0" smtClean="0"/>
              <a:t> data</a:t>
            </a:r>
          </a:p>
          <a:p>
            <a:r>
              <a:rPr lang="en-US" dirty="0" smtClean="0"/>
              <a:t>Features evaluated with importance weight</a:t>
            </a:r>
          </a:p>
          <a:p>
            <a:r>
              <a:rPr lang="en-US" dirty="0" smtClean="0"/>
              <a:t>Combine three years MRP data</a:t>
            </a:r>
          </a:p>
          <a:p>
            <a:r>
              <a:rPr lang="en-US" dirty="0" smtClean="0"/>
              <a:t>Statistical validity varies with size of samples (min 80% +/- 10%)</a:t>
            </a:r>
          </a:p>
          <a:p>
            <a:endParaRPr lang="en-US" dirty="0" smtClean="0"/>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Survey</a:t>
            </a:r>
            <a:endParaRPr lang="en-US" dirty="0"/>
          </a:p>
        </p:txBody>
      </p:sp>
      <p:sp>
        <p:nvSpPr>
          <p:cNvPr id="3" name="Text Placeholder 2"/>
          <p:cNvSpPr>
            <a:spLocks noGrp="1"/>
          </p:cNvSpPr>
          <p:nvPr>
            <p:ph type="body" sz="half" idx="1"/>
          </p:nvPr>
        </p:nvSpPr>
        <p:spPr>
          <a:xfrm>
            <a:off x="457200" y="1828800"/>
            <a:ext cx="7772400" cy="3886200"/>
          </a:xfrm>
        </p:spPr>
        <p:txBody>
          <a:bodyPr/>
          <a:lstStyle/>
          <a:p>
            <a:r>
              <a:rPr lang="en-US" dirty="0" smtClean="0"/>
              <a:t>Calibrates importance weights and performance goals</a:t>
            </a:r>
          </a:p>
          <a:p>
            <a:r>
              <a:rPr lang="en-US" dirty="0" smtClean="0"/>
              <a:t>Highest perceived maintenance: signs, guardrail, striping</a:t>
            </a:r>
          </a:p>
          <a:p>
            <a:r>
              <a:rPr lang="en-US" dirty="0" smtClean="0"/>
              <a:t>Lowest perceived maintenance: pavement surfaces, shoulders, drainage</a:t>
            </a:r>
          </a:p>
          <a:p>
            <a:r>
              <a:rPr lang="en-US" dirty="0" smtClean="0"/>
              <a:t>Customer priorities: pavement surfaces, signs and markings, roadside drainage</a:t>
            </a:r>
          </a:p>
          <a:p>
            <a:pPr>
              <a:buNone/>
            </a:pPr>
            <a:endParaRPr lang="en-US" dirty="0"/>
          </a:p>
          <a:p>
            <a:pPr>
              <a:buNone/>
            </a:pP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Level Report</a:t>
            </a:r>
            <a:endParaRPr lang="en-US" dirty="0"/>
          </a:p>
        </p:txBody>
      </p:sp>
      <p:sp>
        <p:nvSpPr>
          <p:cNvPr id="3" name="Text Placeholder 2"/>
          <p:cNvSpPr>
            <a:spLocks noGrp="1"/>
          </p:cNvSpPr>
          <p:nvPr>
            <p:ph type="body" sz="half" idx="1"/>
          </p:nvPr>
        </p:nvSpPr>
        <p:spPr/>
        <p:txBody>
          <a:bodyPr/>
          <a:lstStyle/>
          <a:p>
            <a:r>
              <a:rPr lang="en-US" dirty="0" smtClean="0"/>
              <a:t>Produced on odd years</a:t>
            </a:r>
          </a:p>
          <a:p>
            <a:r>
              <a:rPr lang="en-US" dirty="0" smtClean="0"/>
              <a:t>Level of service graphic</a:t>
            </a:r>
          </a:p>
          <a:p>
            <a:r>
              <a:rPr lang="en-US" dirty="0" smtClean="0"/>
              <a:t>Report cards with feature scores</a:t>
            </a:r>
            <a:endParaRPr lang="en-US" dirty="0"/>
          </a:p>
        </p:txBody>
      </p:sp>
      <p:pic>
        <p:nvPicPr>
          <p:cNvPr id="254978" name="Picture 2"/>
          <p:cNvPicPr>
            <a:picLocks noGrp="1" noChangeAspect="1" noChangeArrowheads="1"/>
          </p:cNvPicPr>
          <p:nvPr>
            <p:ph sz="half" idx="2"/>
          </p:nvPr>
        </p:nvPicPr>
        <p:blipFill>
          <a:blip r:embed="rId2" cstate="print"/>
          <a:srcRect/>
          <a:stretch>
            <a:fillRect/>
          </a:stretch>
        </p:blipFill>
        <p:spPr bwMode="auto">
          <a:xfrm>
            <a:off x="4648200" y="2133600"/>
            <a:ext cx="4038600" cy="2718061"/>
          </a:xfrm>
          <a:prstGeom prst="rect">
            <a:avLst/>
          </a:prstGeom>
          <a:noFill/>
          <a:ln w="9525">
            <a:noFill/>
            <a:miter lim="800000"/>
            <a:headEnd/>
            <a:tailEnd/>
          </a:ln>
        </p:spPr>
      </p:pic>
      <p:pic>
        <p:nvPicPr>
          <p:cNvPr id="254979" name="Picture 3"/>
          <p:cNvPicPr>
            <a:picLocks noChangeAspect="1" noChangeArrowheads="1"/>
          </p:cNvPicPr>
          <p:nvPr/>
        </p:nvPicPr>
        <p:blipFill>
          <a:blip r:embed="rId3" cstate="print"/>
          <a:srcRect/>
          <a:stretch>
            <a:fillRect/>
          </a:stretch>
        </p:blipFill>
        <p:spPr bwMode="auto">
          <a:xfrm>
            <a:off x="4572000" y="5486400"/>
            <a:ext cx="4257675" cy="590550"/>
          </a:xfrm>
          <a:prstGeom prst="rect">
            <a:avLst/>
          </a:prstGeom>
          <a:noFill/>
          <a:ln w="9525">
            <a:noFill/>
            <a:miter lim="800000"/>
            <a:headEnd/>
            <a:tailEnd/>
          </a:ln>
        </p:spPr>
      </p:pic>
      <p:sp>
        <p:nvSpPr>
          <p:cNvPr id="8" name="Rectangle 7"/>
          <p:cNvSpPr/>
          <p:nvPr/>
        </p:nvSpPr>
        <p:spPr>
          <a:xfrm>
            <a:off x="5486400" y="4953000"/>
            <a:ext cx="2480231" cy="369332"/>
          </a:xfrm>
          <a:prstGeom prst="rect">
            <a:avLst/>
          </a:prstGeom>
        </p:spPr>
        <p:txBody>
          <a:bodyPr wrap="none">
            <a:spAutoFit/>
          </a:bodyPr>
          <a:lstStyle/>
          <a:p>
            <a:r>
              <a:rPr lang="en-US" dirty="0"/>
              <a:t>RURAL SECONDARY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Roadway Sampling</a:t>
            </a:r>
          </a:p>
        </p:txBody>
      </p:sp>
      <p:sp>
        <p:nvSpPr>
          <p:cNvPr id="240643" name="Rectangle 3"/>
          <p:cNvSpPr>
            <a:spLocks noGrp="1" noChangeArrowheads="1"/>
          </p:cNvSpPr>
          <p:nvPr>
            <p:ph type="body" idx="1"/>
          </p:nvPr>
        </p:nvSpPr>
        <p:spPr/>
        <p:txBody>
          <a:bodyPr/>
          <a:lstStyle/>
          <a:p>
            <a:r>
              <a:rPr lang="en-US" dirty="0"/>
              <a:t>Between 300 and 400 roadway segments per district</a:t>
            </a:r>
          </a:p>
          <a:p>
            <a:r>
              <a:rPr lang="en-US" dirty="0"/>
              <a:t>Sample four road types: Interstates, Other NHS, Other SP SS, Rural Secondary</a:t>
            </a:r>
          </a:p>
          <a:p>
            <a:r>
              <a:rPr lang="en-US" dirty="0"/>
              <a:t>Randomly </a:t>
            </a:r>
            <a:r>
              <a:rPr lang="en-US" dirty="0" smtClean="0"/>
              <a:t>selected by software program</a:t>
            </a:r>
          </a:p>
          <a:p>
            <a:r>
              <a:rPr lang="en-US" dirty="0" smtClean="0"/>
              <a:t>Provides snap shot of existing conditions</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t>Contact</a:t>
            </a:r>
          </a:p>
        </p:txBody>
      </p:sp>
      <p:sp>
        <p:nvSpPr>
          <p:cNvPr id="251907" name="Rectangle 3"/>
          <p:cNvSpPr>
            <a:spLocks noGrp="1" noChangeArrowheads="1"/>
          </p:cNvSpPr>
          <p:nvPr>
            <p:ph type="body" idx="1"/>
          </p:nvPr>
        </p:nvSpPr>
        <p:spPr/>
        <p:txBody>
          <a:bodyPr/>
          <a:lstStyle/>
          <a:p>
            <a:pPr algn="ctr">
              <a:buNone/>
            </a:pPr>
            <a:r>
              <a:rPr lang="en-US" dirty="0"/>
              <a:t>Tracy </a:t>
            </a:r>
            <a:r>
              <a:rPr lang="en-US" dirty="0" smtClean="0"/>
              <a:t>Nowaczyk</a:t>
            </a:r>
          </a:p>
          <a:p>
            <a:pPr algn="ctr">
              <a:buNone/>
            </a:pPr>
            <a:r>
              <a:rPr lang="en-US" sz="2000" dirty="0" smtClean="0"/>
              <a:t>Operations and Pavement Management Branch</a:t>
            </a:r>
          </a:p>
          <a:p>
            <a:pPr algn="ctr">
              <a:buNone/>
            </a:pPr>
            <a:r>
              <a:rPr lang="en-US" sz="2000" dirty="0" smtClean="0"/>
              <a:t>Division of Maintenance</a:t>
            </a:r>
            <a:endParaRPr lang="en-US" sz="2000" dirty="0"/>
          </a:p>
          <a:p>
            <a:pPr algn="ctr">
              <a:buFont typeface="Wingdings" pitchFamily="2" charset="2"/>
              <a:buNone/>
            </a:pPr>
            <a:r>
              <a:rPr lang="en-US" sz="2000" dirty="0">
                <a:hlinkClick r:id="rId2"/>
              </a:rPr>
              <a:t>tracy.nowaczyk@ky.gov</a:t>
            </a:r>
            <a:endParaRPr lang="en-US" sz="2000" dirty="0"/>
          </a:p>
          <a:p>
            <a:pPr algn="ctr">
              <a:buFont typeface="Wingdings" pitchFamily="2" charset="2"/>
              <a:buNone/>
            </a:pPr>
            <a:r>
              <a:rPr lang="en-US" sz="2000" dirty="0" smtClean="0"/>
              <a:t>502-782-5595</a:t>
            </a:r>
          </a:p>
          <a:p>
            <a:pPr algn="ctr">
              <a:buFont typeface="Wingdings" pitchFamily="2" charset="2"/>
              <a:buNone/>
            </a:pPr>
            <a:endParaRPr lang="en-US" sz="2000" dirty="0" smtClean="0"/>
          </a:p>
          <a:p>
            <a:pPr algn="ctr">
              <a:buFont typeface="Wingdings" pitchFamily="2" charset="2"/>
              <a:buNone/>
            </a:pPr>
            <a:r>
              <a:rPr lang="en-US" sz="2000" dirty="0" smtClean="0"/>
              <a:t>Reports available </a:t>
            </a:r>
            <a:endParaRPr lang="en-US" sz="2000" dirty="0"/>
          </a:p>
          <a:p>
            <a:pPr algn="ctr">
              <a:buNone/>
            </a:pPr>
            <a:r>
              <a:rPr lang="en-US" sz="2000" dirty="0" smtClean="0">
                <a:hlinkClick r:id="rId3"/>
              </a:rPr>
              <a:t>http://transportation.ky.gov/Maintenance/Pages/Pavement-and-Operations.aspx</a:t>
            </a:r>
            <a:endParaRPr lang="en-US" sz="2000" dirty="0" smtClean="0"/>
          </a:p>
          <a:p>
            <a:pPr algn="ctr">
              <a:buNone/>
            </a:pPr>
            <a:endParaRPr lang="en-US" sz="2000"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MRP Format</a:t>
            </a:r>
          </a:p>
        </p:txBody>
      </p:sp>
      <p:sp>
        <p:nvSpPr>
          <p:cNvPr id="116739" name="Rectangle 3"/>
          <p:cNvSpPr>
            <a:spLocks noGrp="1" noChangeArrowheads="1"/>
          </p:cNvSpPr>
          <p:nvPr>
            <p:ph type="body" idx="1"/>
          </p:nvPr>
        </p:nvSpPr>
        <p:spPr/>
        <p:txBody>
          <a:bodyPr/>
          <a:lstStyle/>
          <a:p>
            <a:r>
              <a:rPr lang="en-US" dirty="0" smtClean="0"/>
              <a:t>Annual data </a:t>
            </a:r>
            <a:r>
              <a:rPr lang="en-US" dirty="0"/>
              <a:t>collection June-September</a:t>
            </a:r>
          </a:p>
          <a:p>
            <a:r>
              <a:rPr lang="en-US" dirty="0" smtClean="0"/>
              <a:t>Inspections performed with mobile GIS application</a:t>
            </a:r>
          </a:p>
          <a:p>
            <a:r>
              <a:rPr lang="en-US" dirty="0" smtClean="0"/>
              <a:t>Performed by district personnel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Program and mobile application training offered each spring</a:t>
            </a:r>
          </a:p>
          <a:p>
            <a:r>
              <a:rPr lang="en-US" dirty="0" smtClean="0"/>
              <a:t>Mini manuals available for each inspector</a:t>
            </a:r>
          </a:p>
          <a:p>
            <a:r>
              <a:rPr lang="en-US" dirty="0" smtClean="0"/>
              <a:t>Central office inspects 10% of completed sections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Procedure</a:t>
            </a:r>
          </a:p>
        </p:txBody>
      </p:sp>
      <p:sp>
        <p:nvSpPr>
          <p:cNvPr id="119811" name="Rectangle 3"/>
          <p:cNvSpPr>
            <a:spLocks noGrp="1" noChangeArrowheads="1"/>
          </p:cNvSpPr>
          <p:nvPr>
            <p:ph type="body" idx="1"/>
          </p:nvPr>
        </p:nvSpPr>
        <p:spPr/>
        <p:txBody>
          <a:bodyPr/>
          <a:lstStyle/>
          <a:p>
            <a:r>
              <a:rPr lang="en-US" dirty="0"/>
              <a:t>Each roadway section is 500 </a:t>
            </a:r>
            <a:r>
              <a:rPr lang="en-US" dirty="0" smtClean="0"/>
              <a:t>feet</a:t>
            </a:r>
          </a:p>
          <a:p>
            <a:r>
              <a:rPr lang="en-US" dirty="0" smtClean="0"/>
              <a:t>Inspect pavement and right of way</a:t>
            </a:r>
            <a:endParaRPr lang="en-US" dirty="0"/>
          </a:p>
          <a:p>
            <a:r>
              <a:rPr lang="en-US" dirty="0"/>
              <a:t>Sections should be free of bridges, intersections, or construction zones.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Data Collection</a:t>
            </a:r>
            <a:endParaRPr lang="en-US" dirty="0"/>
          </a:p>
        </p:txBody>
      </p:sp>
      <p:pic>
        <p:nvPicPr>
          <p:cNvPr id="253955" name="Picture 3"/>
          <p:cNvPicPr>
            <a:picLocks noGrp="1" noChangeAspect="1" noChangeArrowheads="1"/>
          </p:cNvPicPr>
          <p:nvPr>
            <p:ph idx="1"/>
          </p:nvPr>
        </p:nvPicPr>
        <p:blipFill>
          <a:blip r:embed="rId2" cstate="print"/>
          <a:srcRect/>
          <a:stretch>
            <a:fillRect/>
          </a:stretch>
        </p:blipFill>
        <p:spPr bwMode="auto">
          <a:xfrm>
            <a:off x="533400" y="1752600"/>
            <a:ext cx="8111775" cy="4114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smtClean="0"/>
              <a:t>General </a:t>
            </a:r>
            <a:r>
              <a:rPr lang="en-US" dirty="0"/>
              <a:t>Aesthetics</a:t>
            </a:r>
          </a:p>
        </p:txBody>
      </p:sp>
      <p:sp>
        <p:nvSpPr>
          <p:cNvPr id="121859" name="Rectangle 3"/>
          <p:cNvSpPr>
            <a:spLocks noGrp="1" noChangeArrowheads="1"/>
          </p:cNvSpPr>
          <p:nvPr>
            <p:ph type="body" sz="half" idx="1"/>
          </p:nvPr>
        </p:nvSpPr>
        <p:spPr/>
        <p:txBody>
          <a:bodyPr/>
          <a:lstStyle/>
          <a:p>
            <a:r>
              <a:rPr lang="en-US" dirty="0"/>
              <a:t>General appearance of roadway and roadside</a:t>
            </a:r>
          </a:p>
          <a:p>
            <a:r>
              <a:rPr lang="en-US" dirty="0"/>
              <a:t>Includes potholes, cracking, grass, weeds, patching, striping, signs, litter, guardrail, shoulders, etc.</a:t>
            </a:r>
          </a:p>
          <a:p>
            <a:pPr>
              <a:buFont typeface="Wingdings" pitchFamily="2" charset="2"/>
              <a:buNone/>
            </a:pPr>
            <a:endParaRPr lang="en-US" dirty="0"/>
          </a:p>
        </p:txBody>
      </p:sp>
      <p:sp>
        <p:nvSpPr>
          <p:cNvPr id="121860" name="Rectangle 4"/>
          <p:cNvSpPr>
            <a:spLocks noGrp="1" noChangeArrowheads="1"/>
          </p:cNvSpPr>
          <p:nvPr>
            <p:ph type="body" sz="half" idx="2"/>
          </p:nvPr>
        </p:nvSpPr>
        <p:spPr/>
        <p:txBody>
          <a:bodyPr/>
          <a:lstStyle/>
          <a:p>
            <a:r>
              <a:rPr lang="en-US"/>
              <a:t>1=Excellent</a:t>
            </a:r>
          </a:p>
          <a:p>
            <a:r>
              <a:rPr lang="en-US"/>
              <a:t>2=Good</a:t>
            </a:r>
          </a:p>
          <a:p>
            <a:r>
              <a:rPr lang="en-US"/>
              <a:t>3=Acceptable</a:t>
            </a:r>
          </a:p>
          <a:p>
            <a:r>
              <a:rPr lang="en-US"/>
              <a:t>4=Poor</a:t>
            </a:r>
          </a:p>
          <a:p>
            <a:r>
              <a:rPr lang="en-US"/>
              <a:t>5=Unacceptable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US" dirty="0" smtClean="0"/>
              <a:t>Roadway/Shoulder </a:t>
            </a:r>
            <a:r>
              <a:rPr lang="en-US" dirty="0"/>
              <a:t>Obstructions</a:t>
            </a:r>
          </a:p>
        </p:txBody>
      </p:sp>
      <p:sp>
        <p:nvSpPr>
          <p:cNvPr id="152581" name="Rectangle 5"/>
          <p:cNvSpPr>
            <a:spLocks noGrp="1" noChangeArrowheads="1"/>
          </p:cNvSpPr>
          <p:nvPr>
            <p:ph type="body" sz="half" idx="1"/>
          </p:nvPr>
        </p:nvSpPr>
        <p:spPr/>
        <p:txBody>
          <a:bodyPr/>
          <a:lstStyle/>
          <a:p>
            <a:r>
              <a:rPr lang="en-US" sz="2800"/>
              <a:t>Is there roadway or shoulder with less than 15’ vertical clearance?</a:t>
            </a:r>
          </a:p>
          <a:p>
            <a:r>
              <a:rPr lang="en-US" sz="2800"/>
              <a:t>Should be free of canopy (tree or other vegetation) or other obstructions for minimum height of 15’</a:t>
            </a:r>
          </a:p>
        </p:txBody>
      </p:sp>
      <p:pic>
        <p:nvPicPr>
          <p:cNvPr id="152583" name="Picture 7" descr="MRP 006"/>
          <p:cNvPicPr>
            <a:picLocks noChangeAspect="1" noChangeArrowheads="1"/>
          </p:cNvPicPr>
          <p:nvPr>
            <p:ph sz="half" idx="2"/>
          </p:nvPr>
        </p:nvPicPr>
        <p:blipFill>
          <a:blip r:embed="rId2" cstate="print"/>
          <a:srcRect/>
          <a:stretch>
            <a:fillRect/>
          </a:stretch>
        </p:blipFill>
        <p:spPr>
          <a:xfrm>
            <a:off x="4648200" y="1981200"/>
            <a:ext cx="4038600" cy="3856038"/>
          </a:xfrm>
          <a:noFill/>
          <a:ln/>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76E7FDD431B146B85EB3EEB0B8D9CA" ma:contentTypeVersion="7" ma:contentTypeDescription="Create a new document." ma:contentTypeScope="" ma:versionID="1d85c623baed4dacc7d495e7e02010c8">
  <xsd:schema xmlns:xsd="http://www.w3.org/2001/XMLSchema" xmlns:xs="http://www.w3.org/2001/XMLSchema" xmlns:p="http://schemas.microsoft.com/office/2006/metadata/properties" xmlns:ns1="http://schemas.microsoft.com/sharepoint/v3" xmlns:ns2="e8eb5019-da87-4cd9-99a5-488574942f80" xmlns:ns3="9c16dc54-5a24-4afd-a61c-664ec7eab416" targetNamespace="http://schemas.microsoft.com/office/2006/metadata/properties" ma:root="true" ma:fieldsID="c6ef15f7a647deeac9119a0f780903b1" ns1:_="" ns2:_="" ns3:_="">
    <xsd:import namespace="http://schemas.microsoft.com/sharepoint/v3"/>
    <xsd:import namespace="e8eb5019-da87-4cd9-99a5-488574942f80"/>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Category" minOccurs="0"/>
                <xsd:element ref="ns2:vhqt" minOccurs="0"/>
                <xsd:element ref="ns2:g7l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eb5019-da87-4cd9-99a5-488574942f80" elementFormDefault="qualified">
    <xsd:import namespace="http://schemas.microsoft.com/office/2006/documentManagement/types"/>
    <xsd:import namespace="http://schemas.microsoft.com/office/infopath/2007/PartnerControls"/>
    <xsd:element name="Category" ma:index="6" nillable="true" ma:displayName="Category" ma:format="Dropdown" ma:internalName="Category" ma:readOnly="false">
      <xsd:simpleType>
        <xsd:restriction base="dms:Choice">
          <xsd:enumeration value="AASHTO Presentations"/>
          <xsd:enumeration value="Annual Reports"/>
          <xsd:enumeration value="Condition of Pavement"/>
          <xsd:enumeration value="District Support Maps"/>
          <xsd:enumeration value="Maintenance Facilities"/>
          <xsd:enumeration value="Pavement Operations"/>
          <xsd:enumeration value="Pesticide"/>
          <xsd:enumeration value="Snow and Ice Maps"/>
          <xsd:enumeration value="Trek"/>
          <xsd:enumeration value="District MRP"/>
        </xsd:restriction>
      </xsd:simpleType>
    </xsd:element>
    <xsd:element name="vhqt" ma:index="11" nillable="true" ma:displayName="MRP FY" ma:internalName="vhqt">
      <xsd:simpleType>
        <xsd:restriction base="dms:Text">
          <xsd:maxLength value="255"/>
        </xsd:restriction>
      </xsd:simpleType>
    </xsd:element>
    <xsd:element name="g7l2" ma:index="12" nillable="true" ma:displayName="Text" ma:internalName="g7l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e8eb5019-da87-4cd9-99a5-488574942f80" xsi:nil="true"/>
    <g7l2 xmlns="e8eb5019-da87-4cd9-99a5-488574942f80" xsi:nil="true"/>
    <vhqt xmlns="e8eb5019-da87-4cd9-99a5-488574942f80" xsi:nil="true"/>
  </documentManagement>
</p:properties>
</file>

<file path=customXml/itemProps1.xml><?xml version="1.0" encoding="utf-8"?>
<ds:datastoreItem xmlns:ds="http://schemas.openxmlformats.org/officeDocument/2006/customXml" ds:itemID="{2B03041C-1A04-4841-9672-5B8D36CEB9C2}"/>
</file>

<file path=customXml/itemProps2.xml><?xml version="1.0" encoding="utf-8"?>
<ds:datastoreItem xmlns:ds="http://schemas.openxmlformats.org/officeDocument/2006/customXml" ds:itemID="{6C4250C5-BE89-490A-BCAE-65FFB3BF4318}"/>
</file>

<file path=customXml/itemProps3.xml><?xml version="1.0" encoding="utf-8"?>
<ds:datastoreItem xmlns:ds="http://schemas.openxmlformats.org/officeDocument/2006/customXml" ds:itemID="{98D70E77-19CF-4724-90F1-A3263D6B197C}"/>
</file>

<file path=docProps/app.xml><?xml version="1.0" encoding="utf-8"?>
<Properties xmlns="http://schemas.openxmlformats.org/officeDocument/2006/extended-properties" xmlns:vt="http://schemas.openxmlformats.org/officeDocument/2006/docPropsVTypes">
  <Template>Pixel</Template>
  <TotalTime>1254</TotalTime>
  <Words>912</Words>
  <Application>Microsoft Office PowerPoint</Application>
  <PresentationFormat>On-screen Show (4:3)</PresentationFormat>
  <Paragraphs>138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Wingdings</vt:lpstr>
      <vt:lpstr>Arial Black</vt:lpstr>
      <vt:lpstr>Pixel</vt:lpstr>
      <vt:lpstr>Maintenance Rating Program Training</vt:lpstr>
      <vt:lpstr>MRP Data Purpose</vt:lpstr>
      <vt:lpstr>Roadway Sampling</vt:lpstr>
      <vt:lpstr>MRP Format</vt:lpstr>
      <vt:lpstr>Quality Assurance</vt:lpstr>
      <vt:lpstr>Procedure</vt:lpstr>
      <vt:lpstr>Current Data Collection</vt:lpstr>
      <vt:lpstr>General Aesthetics</vt:lpstr>
      <vt:lpstr>Roadway/Shoulder Obstructions</vt:lpstr>
      <vt:lpstr>Visual Obstructions</vt:lpstr>
      <vt:lpstr>Fence Not Providing Barrier</vt:lpstr>
      <vt:lpstr>Guardrail Outside Specification</vt:lpstr>
      <vt:lpstr>Guardrail With Damage</vt:lpstr>
      <vt:lpstr>Damaged Attenuators/Rail Ends</vt:lpstr>
      <vt:lpstr>Pavement Potholes</vt:lpstr>
      <vt:lpstr>Rutting</vt:lpstr>
      <vt:lpstr>Pavement Drop Off to Shoulder</vt:lpstr>
      <vt:lpstr>Shoulder Drop Off to Ground</vt:lpstr>
      <vt:lpstr>High Shoulder</vt:lpstr>
      <vt:lpstr>Shoulder Potholes</vt:lpstr>
      <vt:lpstr>Drainage Structures Inhibited</vt:lpstr>
      <vt:lpstr>Ditches With Flow Inhibited</vt:lpstr>
      <vt:lpstr>Curbs and Gutters Inhibited</vt:lpstr>
      <vt:lpstr>Striping Reflectivity</vt:lpstr>
      <vt:lpstr>Signs Not Conforming</vt:lpstr>
      <vt:lpstr>Sign Assemblies Not Conforming</vt:lpstr>
      <vt:lpstr>County Level Data Analysis</vt:lpstr>
      <vt:lpstr>Customer Survey</vt:lpstr>
      <vt:lpstr>County Level Report</vt:lpstr>
      <vt:lpstr>Contact</vt:lpstr>
    </vt:vector>
  </TitlesOfParts>
  <Company>KYTC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Rating Program Training</dc:title>
  <dc:creator>KYTC</dc:creator>
  <cp:lastModifiedBy>Tracy.Nowaczyk</cp:lastModifiedBy>
  <cp:revision>36</cp:revision>
  <dcterms:created xsi:type="dcterms:W3CDTF">2006-04-28T14:21:53Z</dcterms:created>
  <dcterms:modified xsi:type="dcterms:W3CDTF">2014-07-10T14:04:49Z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0x010100F476E7FDD431B146B85EB3EEB0B8D9CA</vt:lpwstr>
  </property>
</Properties>
</file>