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84" r:id="rId3"/>
    <p:sldId id="303" r:id="rId4"/>
    <p:sldId id="296" r:id="rId5"/>
    <p:sldId id="307" r:id="rId6"/>
    <p:sldId id="324" r:id="rId7"/>
    <p:sldId id="308" r:id="rId8"/>
    <p:sldId id="322" r:id="rId9"/>
    <p:sldId id="323" r:id="rId10"/>
    <p:sldId id="321" r:id="rId11"/>
    <p:sldId id="309" r:id="rId12"/>
    <p:sldId id="317" r:id="rId13"/>
    <p:sldId id="312" r:id="rId14"/>
    <p:sldId id="320" r:id="rId15"/>
    <p:sldId id="316" r:id="rId16"/>
    <p:sldId id="318" r:id="rId17"/>
    <p:sldId id="319" r:id="rId18"/>
    <p:sldId id="306" r:id="rId19"/>
  </p:sldIdLst>
  <p:sldSz cx="9144000" cy="6858000" type="screen4x3"/>
  <p:notesSz cx="68580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87856" autoAdjust="0"/>
  </p:normalViewPr>
  <p:slideViewPr>
    <p:cSldViewPr>
      <p:cViewPr varScale="1">
        <p:scale>
          <a:sx n="94" d="100"/>
          <a:sy n="94" d="100"/>
        </p:scale>
        <p:origin x="-19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D984336-E6DE-41ED-8B96-5DD308E86FFE}" type="datetimeFigureOut">
              <a:rPr lang="en-US" smtClean="0"/>
              <a:pPr/>
              <a:t>4/25/2013</a:t>
            </a:fld>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8FCC01D-F190-426C-8067-01CAAD818549}" type="slidenum">
              <a:rPr lang="en-US" smtClean="0"/>
              <a:pPr/>
              <a:t>‹#›</a:t>
            </a:fld>
            <a:endParaRPr lang="en-US" dirty="0"/>
          </a:p>
        </p:txBody>
      </p:sp>
    </p:spTree>
    <p:extLst>
      <p:ext uri="{BB962C8B-B14F-4D97-AF65-F5344CB8AC3E}">
        <p14:creationId xmlns:p14="http://schemas.microsoft.com/office/powerpoint/2010/main" val="2017720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64820"/>
          </a:xfrm>
          <a:prstGeom prst="rect">
            <a:avLst/>
          </a:prstGeom>
        </p:spPr>
        <p:txBody>
          <a:bodyPr vert="horz" rtlCol="0"/>
          <a:lstStyle>
            <a:lvl1pPr algn="r">
              <a:defRPr sz="1200"/>
            </a:lvl1pPr>
            <a:extLst/>
          </a:lstStyle>
          <a:p>
            <a:fld id="{C238408C-6839-46EE-8131-EDA75C487F2E}" type="datetimeFigureOut">
              <a:rPr lang="en-US" smtClean="0"/>
              <a:pPr/>
              <a:t>4/25/2013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extLst/>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rtlCol="0" anchor="b"/>
          <a:lstStyle>
            <a:lvl1pPr algn="r">
              <a:defRPr sz="1200"/>
            </a:lvl1pPr>
            <a:extLst/>
          </a:lstStyle>
          <a:p>
            <a:fld id="{87D77045-401A-4D5E-BFE3-54C21A8A6634}" type="slidenum">
              <a:rPr lang="en-US" smtClean="0"/>
              <a:pPr/>
              <a:t>‹#›</a:t>
            </a:fld>
            <a:endParaRPr lang="en-US" dirty="0"/>
          </a:p>
        </p:txBody>
      </p:sp>
    </p:spTree>
    <p:extLst>
      <p:ext uri="{BB962C8B-B14F-4D97-AF65-F5344CB8AC3E}">
        <p14:creationId xmlns:p14="http://schemas.microsoft.com/office/powerpoint/2010/main" val="332152712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pPr>
              <a:buFontTx/>
              <a:buChar char="-"/>
            </a:pPr>
            <a:r>
              <a:rPr lang="en-US" baseline="0" dirty="0" smtClean="0"/>
              <a:t>Hello and welcome once again</a:t>
            </a:r>
          </a:p>
          <a:p>
            <a:pPr>
              <a:buFontTx/>
              <a:buChar char="-"/>
            </a:pPr>
            <a:endParaRPr lang="en-US" baseline="0" dirty="0" smtClean="0"/>
          </a:p>
          <a:p>
            <a:pPr>
              <a:buFontTx/>
              <a:buChar char="-"/>
            </a:pPr>
            <a:r>
              <a:rPr lang="en-US" baseline="0" dirty="0" smtClean="0"/>
              <a:t>Thanks for coming</a:t>
            </a:r>
          </a:p>
          <a:p>
            <a:pPr>
              <a:buFontTx/>
              <a:buChar char="-"/>
            </a:pPr>
            <a:endParaRPr lang="en-US" baseline="0" dirty="0" smtClean="0"/>
          </a:p>
          <a:p>
            <a:pPr>
              <a:buFontTx/>
              <a:buChar char="-"/>
            </a:pPr>
            <a:r>
              <a:rPr lang="en-US" baseline="0" dirty="0" smtClean="0"/>
              <a:t>Introduce the Team (us)</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pPr>
              <a:buFontTx/>
              <a:buNone/>
            </a:pPr>
            <a:r>
              <a:rPr lang="en-US" baseline="0" dirty="0" smtClean="0"/>
              <a:t>-Project limits map</a:t>
            </a:r>
          </a:p>
          <a:p>
            <a:pPr>
              <a:buFontTx/>
              <a:buNone/>
            </a:pPr>
            <a:endParaRPr lang="en-US" baseline="0" dirty="0" smtClean="0"/>
          </a:p>
          <a:p>
            <a:pPr>
              <a:buFontTx/>
              <a:buNone/>
            </a:pPr>
            <a:r>
              <a:rPr lang="en-US" baseline="0" dirty="0" smtClean="0"/>
              <a:t>-For those of you involved in the other project.</a:t>
            </a:r>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pPr>
              <a:buFontTx/>
              <a:buNone/>
            </a:pPr>
            <a:r>
              <a:rPr lang="en-US" dirty="0" smtClean="0"/>
              <a:t>Where</a:t>
            </a:r>
            <a:r>
              <a:rPr lang="en-US" baseline="0" dirty="0" smtClean="0"/>
              <a:t> we are in the process</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r>
              <a:rPr lang="en-US" sz="1100" dirty="0" smtClean="0"/>
              <a:t>AISIN employee</a:t>
            </a:r>
            <a:r>
              <a:rPr lang="en-US" sz="1100" baseline="0" dirty="0" smtClean="0"/>
              <a:t> killed in crash Rodney Byrd</a:t>
            </a: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r>
              <a:rPr lang="en-US" sz="1100" dirty="0" smtClean="0"/>
              <a:t>AISIN employee</a:t>
            </a:r>
            <a:r>
              <a:rPr lang="en-US" sz="1100" baseline="0" dirty="0" smtClean="0"/>
              <a:t> killed in crash </a:t>
            </a:r>
            <a:r>
              <a:rPr lang="en-US" sz="1100" baseline="0" smtClean="0"/>
              <a:t>Rodney Byrd</a:t>
            </a: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4/25/2013</a:t>
            </a:fld>
            <a:endParaRPr lang="en-US" dirty="0"/>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4/25/2013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4/25/2013</a:t>
            </a:fld>
            <a:endParaRPr lang="en-US" dirty="0"/>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4/25/2013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4/25/2013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4/25/2013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4/25/2013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4/25/2013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dirty="0"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4/25/2013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4/25/2013</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9.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jpeg"/><Relationship Id="rId5"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hyperlink" Target="http://www.wkyt.com/wymt/mobile/headlines/BREAKING-NEWS-Serious-crash-closes-US-25-in-Laurel-County-200448961.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20000"/>
          </a:blip>
          <a:srcRect/>
          <a:stretch>
            <a:fillRect/>
          </a:stretch>
        </p:blipFill>
        <p:spPr bwMode="auto">
          <a:xfrm>
            <a:off x="1295400" y="1219200"/>
            <a:ext cx="6425902" cy="4267200"/>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7239000" y="44958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rgbClr val="FF0000"/>
                </a:solidFill>
                <a:effectLst>
                  <a:outerShdw blurRad="38100" dist="38100" dir="2700000" algn="tl">
                    <a:srgbClr val="000000">
                      <a:alpha val="43137"/>
                    </a:srgbClr>
                  </a:outerShdw>
                </a:effectLst>
              </a:rPr>
              <a:t>US 25 Corbin to London </a:t>
            </a:r>
            <a:r>
              <a:rPr lang="en-US" dirty="0" smtClean="0"/>
              <a:t/>
            </a:r>
            <a:br>
              <a:rPr lang="en-US" dirty="0" smtClean="0"/>
            </a:br>
            <a:endParaRPr lang="en-US" dirty="0"/>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dirty="0" smtClean="0">
                <a:solidFill>
                  <a:srgbClr val="FF0000"/>
                </a:solidFill>
              </a:rPr>
              <a:t>Citizens Advisory Committee Meeting #4</a:t>
            </a:r>
            <a:endParaRPr lang="en-US" sz="2400" dirty="0">
              <a:solidFill>
                <a:srgbClr val="FF0000"/>
              </a:solidFill>
            </a:endParaRPr>
          </a:p>
        </p:txBody>
      </p:sp>
      <p:sp>
        <p:nvSpPr>
          <p:cNvPr id="8" name="Rectangle 4"/>
          <p:cNvSpPr txBox="1">
            <a:spLocks/>
          </p:cNvSpPr>
          <p:nvPr/>
        </p:nvSpPr>
        <p:spPr>
          <a:xfrm>
            <a:off x="533400" y="2743200"/>
            <a:ext cx="3848419" cy="457200"/>
          </a:xfrm>
          <a:prstGeom prst="rect">
            <a:avLst/>
          </a:prstGeom>
        </p:spPr>
        <p:txBody>
          <a:bodyPr vert="horz" tIns="0">
            <a:norm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lang="en-US" sz="2000" dirty="0" smtClean="0">
                <a:solidFill>
                  <a:srgbClr val="FF0000"/>
                </a:solidFill>
              </a:rPr>
              <a:t>April 2013</a:t>
            </a:r>
            <a:endParaRPr kumimoji="0" lang="en-US" sz="2000" b="0" i="0" u="none" strike="noStrike" kern="1200" cap="none" spc="0" normalizeH="0" baseline="0" noProof="0" dirty="0" smtClean="0">
              <a:ln>
                <a:noFill/>
              </a:ln>
              <a:solidFill>
                <a:srgbClr val="FF0000"/>
              </a:solidFill>
              <a:effectLst/>
              <a:uLnTx/>
              <a:uFillTx/>
            </a:endParaRP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5410200" y="4648200"/>
            <a:ext cx="914400" cy="10287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6172200" y="5410200"/>
            <a:ext cx="1219200" cy="1143000"/>
          </a:xfrm>
          <a:prstGeom prst="rect">
            <a:avLst/>
          </a:prstGeom>
          <a:noFill/>
          <a:ln w="25400" algn="in">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990600"/>
            <a:ext cx="8001000" cy="4380686"/>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Increase Safety</a:t>
            </a:r>
          </a:p>
          <a:p>
            <a:pPr marL="868680" lvl="1" indent="-342900">
              <a:spcBef>
                <a:spcPts val="700"/>
              </a:spcBef>
              <a:buSzPct val="95000"/>
              <a:buFont typeface="Wingdings" pitchFamily="2" charset="2"/>
              <a:buChar char="§"/>
              <a:defRPr/>
            </a:pPr>
            <a:r>
              <a:rPr lang="en-US" sz="2400" dirty="0" smtClean="0"/>
              <a:t>Separate traffic (divided highway)</a:t>
            </a:r>
          </a:p>
          <a:p>
            <a:pPr marL="868680" lvl="1" indent="-342900">
              <a:spcBef>
                <a:spcPts val="700"/>
              </a:spcBef>
              <a:buSzPct val="95000"/>
              <a:buFont typeface="Wingdings" pitchFamily="2" charset="2"/>
              <a:buChar char="§"/>
              <a:defRPr/>
            </a:pPr>
            <a:r>
              <a:rPr lang="en-US" sz="2400" dirty="0" smtClean="0"/>
              <a:t>Decrease the number of stopped motorist (vehicles waiting to turn in the through lanes)</a:t>
            </a:r>
          </a:p>
          <a:p>
            <a:pPr marL="868680" lvl="1" indent="-342900">
              <a:spcBef>
                <a:spcPts val="700"/>
              </a:spcBef>
              <a:buSzPct val="95000"/>
              <a:buFont typeface="Wingdings" pitchFamily="2" charset="2"/>
              <a:buChar char="§"/>
              <a:defRPr/>
            </a:pPr>
            <a:r>
              <a:rPr lang="en-US" sz="2400" dirty="0" smtClean="0"/>
              <a:t>Reduce the number of access points</a:t>
            </a:r>
          </a:p>
          <a:p>
            <a:pPr marL="868680" lvl="1" indent="-342900">
              <a:spcBef>
                <a:spcPts val="700"/>
              </a:spcBef>
              <a:buSzPct val="95000"/>
              <a:buFont typeface="Wingdings" pitchFamily="2" charset="2"/>
              <a:buChar char="§"/>
              <a:defRPr/>
            </a:pPr>
            <a:r>
              <a:rPr lang="en-US" sz="2400" dirty="0" smtClean="0"/>
              <a:t>Decrease speed</a:t>
            </a:r>
          </a:p>
          <a:p>
            <a:pPr marL="868680" lvl="1" indent="-342900">
              <a:spcBef>
                <a:spcPts val="700"/>
              </a:spcBef>
              <a:buSzPct val="95000"/>
              <a:buFont typeface="Wingdings" pitchFamily="2" charset="2"/>
              <a:buChar char="§"/>
              <a:defRPr/>
            </a:pPr>
            <a:r>
              <a:rPr lang="en-US" sz="2400" dirty="0" smtClean="0"/>
              <a:t>Reconfigure intersections</a:t>
            </a:r>
          </a:p>
          <a:p>
            <a:pPr marL="868680" lvl="1"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817962359"/>
              </p:ext>
            </p:extLst>
          </p:nvPr>
        </p:nvGraphicFramePr>
        <p:xfrm>
          <a:off x="518234" y="4279840"/>
          <a:ext cx="3962400" cy="2411492"/>
        </p:xfrm>
        <a:graphic>
          <a:graphicData uri="http://schemas.openxmlformats.org/presentationml/2006/ole">
            <mc:AlternateContent xmlns:mc="http://schemas.openxmlformats.org/markup-compatibility/2006">
              <mc:Choice xmlns:v="urn:schemas-microsoft-com:vml" Requires="v">
                <p:oleObj spid="_x0000_s8210" name="Acrobat Document" r:id="rId4" imgW="11658397" imgH="7095870" progId="AcroExch.Document.7">
                  <p:embed/>
                </p:oleObj>
              </mc:Choice>
              <mc:Fallback>
                <p:oleObj name="Acrobat Document" r:id="rId4" imgW="11658397" imgH="7095870" progId="AcroExch.Document.7">
                  <p:embed/>
                  <p:pic>
                    <p:nvPicPr>
                      <p:cNvPr id="0" name=""/>
                      <p:cNvPicPr/>
                      <p:nvPr/>
                    </p:nvPicPr>
                    <p:blipFill>
                      <a:blip r:embed="rId5"/>
                      <a:stretch>
                        <a:fillRect/>
                      </a:stretch>
                    </p:blipFill>
                    <p:spPr>
                      <a:xfrm>
                        <a:off x="518234" y="4279840"/>
                        <a:ext cx="3962400" cy="2411492"/>
                      </a:xfrm>
                      <a:prstGeom prst="rect">
                        <a:avLst/>
                      </a:prstGeom>
                    </p:spPr>
                  </p:pic>
                </p:oleObj>
              </mc:Fallback>
            </mc:AlternateContent>
          </a:graphicData>
        </a:graphic>
      </p:graphicFrame>
      <p:pic>
        <p:nvPicPr>
          <p:cNvPr id="1026" name="Picture 2" descr="F:\WORK\Laurel\CAC\front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3923" y="4229100"/>
            <a:ext cx="360903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62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609600" y="1524000"/>
            <a:ext cx="8001000" cy="2267287"/>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Provide an emergency alternative to I-75</a:t>
            </a:r>
          </a:p>
          <a:p>
            <a:pPr marL="868680" lvl="1" indent="-342900">
              <a:spcBef>
                <a:spcPts val="700"/>
              </a:spcBef>
              <a:buSzPct val="95000"/>
              <a:buFont typeface="Wingdings" pitchFamily="2" charset="2"/>
              <a:buChar char="§"/>
              <a:defRPr/>
            </a:pPr>
            <a:r>
              <a:rPr lang="en-US" sz="2400" dirty="0" smtClean="0"/>
              <a:t>Try not to decrease safety along US 25</a:t>
            </a:r>
          </a:p>
          <a:p>
            <a:pPr marL="868680" lvl="1" indent="-342900">
              <a:spcBef>
                <a:spcPts val="700"/>
              </a:spcBef>
              <a:buSzPct val="95000"/>
              <a:buFont typeface="Wingdings" pitchFamily="2" charset="2"/>
              <a:buChar char="§"/>
              <a:defRPr/>
            </a:pPr>
            <a:r>
              <a:rPr lang="en-US" sz="2400" dirty="0" smtClean="0"/>
              <a:t>Should move through motorist along the corridor</a:t>
            </a:r>
          </a:p>
          <a:p>
            <a:pPr marL="868680" lvl="1" indent="-342900">
              <a:spcBef>
                <a:spcPts val="700"/>
              </a:spcBef>
              <a:buSzPct val="95000"/>
              <a:buFont typeface="Wingdings" pitchFamily="2" charset="2"/>
              <a:buChar char="§"/>
              <a:defRPr/>
            </a:pPr>
            <a:r>
              <a:rPr lang="en-US" sz="2400" dirty="0" smtClean="0"/>
              <a:t>Coincides with many of our capacity goals </a:t>
            </a:r>
            <a:endParaRPr lang="en-US" dirty="0" smtClean="0"/>
          </a:p>
          <a:p>
            <a:pPr marL="68580" lvl="0">
              <a:spcBef>
                <a:spcPts val="700"/>
              </a:spcBef>
              <a:buSzPct val="95000"/>
              <a:defRPr/>
            </a:pPr>
            <a:endParaRPr lang="en-US" dirty="0" smtClean="0"/>
          </a:p>
        </p:txBody>
      </p:sp>
      <p:pic>
        <p:nvPicPr>
          <p:cNvPr id="5" name="Picture 2" descr="F:\WORK\Laurel\CAC\median.jpg"/>
          <p:cNvPicPr>
            <a:picLocks noChangeAspect="1" noChangeArrowheads="1"/>
          </p:cNvPicPr>
          <p:nvPr/>
        </p:nvPicPr>
        <p:blipFill>
          <a:blip r:embed="rId3" cstate="print"/>
          <a:srcRect/>
          <a:stretch>
            <a:fillRect/>
          </a:stretch>
        </p:blipFill>
        <p:spPr bwMode="auto">
          <a:xfrm>
            <a:off x="4953000" y="3932593"/>
            <a:ext cx="3623199" cy="2723319"/>
          </a:xfrm>
          <a:prstGeom prst="rect">
            <a:avLst/>
          </a:prstGeom>
          <a:noFill/>
        </p:spPr>
      </p:pic>
      <p:pic>
        <p:nvPicPr>
          <p:cNvPr id="2050" name="Picture 2" descr="F:\WORK\Laurel\CAC\clu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922148"/>
            <a:ext cx="4046201" cy="27337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3564171"/>
            <a:ext cx="8001000" cy="369332"/>
          </a:xfrm>
          <a:prstGeom prst="rect">
            <a:avLst/>
          </a:prstGeom>
        </p:spPr>
        <p:txBody>
          <a:bodyPr wrap="square">
            <a:spAutoFit/>
          </a:bodyPr>
          <a:lstStyle/>
          <a:p>
            <a:pPr marL="68580" lvl="0">
              <a:spcBef>
                <a:spcPts val="700"/>
              </a:spcBef>
              <a:buSzPct val="95000"/>
              <a:defRPr/>
            </a:pPr>
            <a:r>
              <a:rPr lang="en-US" dirty="0" smtClean="0"/>
              <a:t>This…					…into this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WORK\Laurel\CAC\cross coun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3274381"/>
            <a:ext cx="3947383"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Conclusions We Came to as a Committee</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609600" y="1104900"/>
            <a:ext cx="8001000" cy="1836400"/>
          </a:xfrm>
          <a:prstGeom prst="rect">
            <a:avLst/>
          </a:prstGeom>
        </p:spPr>
        <p:txBody>
          <a:bodyPr wrap="square">
            <a:spAutoFit/>
          </a:bodyPr>
          <a:lstStyle/>
          <a:p>
            <a:pPr marL="354330" lvl="0" indent="-285750">
              <a:spcBef>
                <a:spcPts val="700"/>
              </a:spcBef>
              <a:buSzPct val="95000"/>
              <a:buFont typeface="Wingdings" pitchFamily="2" charset="2"/>
              <a:buChar char="§"/>
              <a:defRPr/>
            </a:pPr>
            <a:r>
              <a:rPr lang="en-US" dirty="0" smtClean="0"/>
              <a:t>5-Lane roadway represents the narrowest possible</a:t>
            </a:r>
          </a:p>
          <a:p>
            <a:pPr marL="354330" lvl="0" indent="-285750">
              <a:spcBef>
                <a:spcPts val="700"/>
              </a:spcBef>
              <a:buSzPct val="95000"/>
              <a:buFont typeface="Wingdings" pitchFamily="2" charset="2"/>
              <a:buChar char="§"/>
              <a:defRPr/>
            </a:pPr>
            <a:r>
              <a:rPr lang="en-US" dirty="0" smtClean="0"/>
              <a:t>5-Lane roadway still does not accomplish all our project goals</a:t>
            </a:r>
          </a:p>
          <a:p>
            <a:pPr marL="354330" lvl="0" indent="-285750">
              <a:spcBef>
                <a:spcPts val="700"/>
              </a:spcBef>
              <a:buSzPct val="95000"/>
              <a:buFont typeface="Wingdings" pitchFamily="2" charset="2"/>
              <a:buChar char="§"/>
              <a:defRPr/>
            </a:pPr>
            <a:r>
              <a:rPr lang="en-US" dirty="0" smtClean="0"/>
              <a:t>4-Lane Depressed median is desirable</a:t>
            </a:r>
          </a:p>
          <a:p>
            <a:pPr marL="354330" lvl="0" indent="-285750">
              <a:spcBef>
                <a:spcPts val="700"/>
              </a:spcBef>
              <a:buSzPct val="95000"/>
              <a:buFont typeface="Wingdings" pitchFamily="2" charset="2"/>
              <a:buChar char="§"/>
              <a:defRPr/>
            </a:pPr>
            <a:r>
              <a:rPr lang="en-US" dirty="0" smtClean="0"/>
              <a:t>Cross country alternates need to be investigated where possible</a:t>
            </a:r>
          </a:p>
          <a:p>
            <a:pPr marL="354330" lvl="0" indent="-285750">
              <a:spcBef>
                <a:spcPts val="700"/>
              </a:spcBef>
              <a:buSzPct val="95000"/>
              <a:buFont typeface="Wingdings" pitchFamily="2" charset="2"/>
              <a:buChar char="§"/>
              <a:defRPr/>
            </a:pPr>
            <a:r>
              <a:rPr lang="en-US" dirty="0" smtClean="0"/>
              <a:t>Continue to develop frontage roads and combine entrances</a:t>
            </a:r>
          </a:p>
        </p:txBody>
      </p:sp>
      <p:pic>
        <p:nvPicPr>
          <p:cNvPr id="4098" name="Picture 2" descr="F:\WORK\Laurel\CAC\Typical Compari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73" y="3733800"/>
            <a:ext cx="4267200" cy="278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73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1070499" y="7620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C00000"/>
                </a:solidFill>
                <a:effectLst>
                  <a:outerShdw blurRad="50800" dist="50800" dir="2700000" algn="tl" rotWithShape="0">
                    <a:srgbClr val="000000">
                      <a:alpha val="43137"/>
                    </a:srgbClr>
                  </a:outerShdw>
                </a:effectLst>
                <a:latin typeface="+mj-lt"/>
                <a:ea typeface="+mj-ea"/>
                <a:cs typeface="+mj-cs"/>
              </a:rPr>
              <a:t>Lets Take a Look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C00000"/>
                </a:solidFill>
                <a:effectLst>
                  <a:outerShdw blurRad="50800" dist="50800" dir="2700000" algn="tl" rotWithShape="0">
                    <a:srgbClr val="000000">
                      <a:alpha val="43137"/>
                    </a:srgbClr>
                  </a:outerShdw>
                </a:effectLst>
                <a:latin typeface="+mj-lt"/>
                <a:ea typeface="+mj-ea"/>
                <a:cs typeface="+mj-cs"/>
              </a:rPr>
              <a:t>What We’ve Developed…</a:t>
            </a:r>
            <a:endParaRPr kumimoji="0" lang="en-US" sz="3200" b="0" i="0" u="none" strike="noStrike" kern="1200" cap="none" spc="-150" normalizeH="0" baseline="0" noProof="0" dirty="0">
              <a:ln>
                <a:noFill/>
              </a:ln>
              <a:solidFill>
                <a:srgbClr val="C00000"/>
              </a:solidFill>
              <a:effectLst>
                <a:outerShdw blurRad="50800" dist="50800" dir="2700000" algn="tl" rotWithShape="0">
                  <a:srgbClr val="000000">
                    <a:alpha val="43137"/>
                  </a:srgbClr>
                </a:outerShdw>
              </a:effectLst>
              <a:uLnTx/>
              <a:uFillTx/>
              <a:latin typeface="+mj-lt"/>
              <a:ea typeface="+mj-ea"/>
              <a:cs typeface="+mj-cs"/>
            </a:endParaRPr>
          </a:p>
        </p:txBody>
      </p:sp>
      <p:pic>
        <p:nvPicPr>
          <p:cNvPr id="2" name="Picture 2" descr="F:\WORK\Laurel\CAC\propo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070100"/>
            <a:ext cx="5429250" cy="3668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1070499" y="13462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C00000"/>
                </a:solidFill>
                <a:effectLst>
                  <a:outerShdw blurRad="50800" dist="50800" dir="2700000" algn="tl" rotWithShape="0">
                    <a:srgbClr val="000000">
                      <a:alpha val="43137"/>
                    </a:srgbClr>
                  </a:outerShdw>
                </a:effectLst>
                <a:latin typeface="+mj-lt"/>
                <a:ea typeface="+mj-ea"/>
                <a:cs typeface="+mj-cs"/>
              </a:rPr>
              <a:t>Alternate Comparison</a:t>
            </a:r>
            <a:endParaRPr kumimoji="0" lang="en-US" sz="3200" b="0" i="0" u="none" strike="noStrike" kern="1200" cap="none" spc="-150" normalizeH="0" baseline="0" noProof="0" dirty="0">
              <a:ln>
                <a:noFill/>
              </a:ln>
              <a:solidFill>
                <a:srgbClr val="C00000"/>
              </a:solidFill>
              <a:effectLst>
                <a:outerShdw blurRad="50800" dist="50800" dir="2700000" algn="tl" rotWithShape="0">
                  <a:srgbClr val="000000">
                    <a:alpha val="43137"/>
                  </a:srgbClr>
                </a:outerShdw>
              </a:effectLst>
              <a:uLnTx/>
              <a:uFillTx/>
              <a:latin typeface="+mj-lt"/>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1112867"/>
              </p:ext>
            </p:extLst>
          </p:nvPr>
        </p:nvGraphicFramePr>
        <p:xfrm>
          <a:off x="685800" y="609600"/>
          <a:ext cx="7924800" cy="6123709"/>
        </p:xfrm>
        <a:graphic>
          <a:graphicData uri="http://schemas.openxmlformats.org/presentationml/2006/ole">
            <mc:AlternateContent xmlns:mc="http://schemas.openxmlformats.org/markup-compatibility/2006">
              <mc:Choice xmlns:v="urn:schemas-microsoft-com:vml" Requires="v">
                <p:oleObj spid="_x0000_s7192" name="Acrobat Document" r:id="rId4" imgW="7543732" imgH="5829300" progId="AcroExch.Document.7">
                  <p:embed/>
                </p:oleObj>
              </mc:Choice>
              <mc:Fallback>
                <p:oleObj name="Acrobat Document" r:id="rId4" imgW="7543732" imgH="5829300" progId="AcroExch.Document.7">
                  <p:embed/>
                  <p:pic>
                    <p:nvPicPr>
                      <p:cNvPr id="0" name=""/>
                      <p:cNvPicPr/>
                      <p:nvPr/>
                    </p:nvPicPr>
                    <p:blipFill>
                      <a:blip r:embed="rId5"/>
                      <a:stretch>
                        <a:fillRect/>
                      </a:stretch>
                    </p:blipFill>
                    <p:spPr>
                      <a:xfrm>
                        <a:off x="685800" y="609600"/>
                        <a:ext cx="7924800" cy="6123709"/>
                      </a:xfrm>
                      <a:prstGeom prst="rect">
                        <a:avLst/>
                      </a:prstGeom>
                    </p:spPr>
                  </p:pic>
                </p:oleObj>
              </mc:Fallback>
            </mc:AlternateContent>
          </a:graphicData>
        </a:graphic>
      </p:graphicFrame>
    </p:spTree>
    <p:extLst>
      <p:ext uri="{BB962C8B-B14F-4D97-AF65-F5344CB8AC3E}">
        <p14:creationId xmlns:p14="http://schemas.microsoft.com/office/powerpoint/2010/main" val="390302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219200" y="90424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Where Do we Go From Here?</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2174954"/>
          </a:xfrm>
          <a:prstGeom prst="rect">
            <a:avLst/>
          </a:prstGeom>
        </p:spPr>
        <p:txBody>
          <a:bodyPr wrap="square">
            <a:spAutoFit/>
          </a:bodyPr>
          <a:lstStyle/>
          <a:p>
            <a:pPr marL="411480" lvl="0" indent="-342900">
              <a:spcBef>
                <a:spcPts val="700"/>
              </a:spcBef>
              <a:buSzPct val="95000"/>
              <a:buFont typeface="Wingdings" pitchFamily="2" charset="2"/>
              <a:buChar char="§"/>
              <a:defRPr/>
            </a:pPr>
            <a:endParaRPr lang="en-US" sz="2800" dirty="0" smtClean="0">
              <a:solidFill>
                <a:srgbClr val="FF0000"/>
              </a:solidFill>
            </a:endParaRPr>
          </a:p>
          <a:p>
            <a:pPr marL="411480" lvl="0"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
        <p:nvSpPr>
          <p:cNvPr id="4" name="Rectangle 1"/>
          <p:cNvSpPr txBox="1">
            <a:spLocks/>
          </p:cNvSpPr>
          <p:nvPr/>
        </p:nvSpPr>
        <p:spPr>
          <a:xfrm>
            <a:off x="4875788" y="3657600"/>
            <a:ext cx="44196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0070C0"/>
                </a:solidFill>
                <a:effectLst>
                  <a:outerShdw blurRad="50800" dist="50800" dir="2700000" algn="tl" rotWithShape="0">
                    <a:srgbClr val="000000">
                      <a:alpha val="43137"/>
                    </a:srgbClr>
                  </a:outerShdw>
                </a:effectLst>
                <a:latin typeface="+mj-lt"/>
                <a:ea typeface="+mj-ea"/>
                <a:cs typeface="+mj-cs"/>
              </a:rPr>
              <a:t> </a:t>
            </a:r>
            <a:r>
              <a:rPr lang="en-US" sz="3200" spc="-150" dirty="0" smtClean="0">
                <a:effectLst>
                  <a:outerShdw blurRad="50800" dist="50800" dir="2700000" algn="tl" rotWithShape="0">
                    <a:srgbClr val="000000">
                      <a:alpha val="43137"/>
                    </a:srgbClr>
                  </a:outerShdw>
                </a:effectLst>
                <a:latin typeface="+mj-lt"/>
                <a:ea typeface="+mj-ea"/>
                <a:cs typeface="+mj-cs"/>
              </a:rPr>
              <a:t>Remember our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Project Life Cycle</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pic>
        <p:nvPicPr>
          <p:cNvPr id="5122" name="Picture 2" descr="F:\WORK\Laurel\CAC\life cy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4589058" cy="4503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4.mm.bing.net/images/thumbnail.aspx?q=1417225178231&amp;id=074e3d704976663a741c23fc8135fc0e&amp;url=http%3a%2f%2fwww.itaysworld.com%2fblog%2fimages%2f2008%2f03%2f05%2fgood-luck-sign.jpg"/>
          <p:cNvPicPr>
            <a:picLocks noChangeAspect="1" noChangeArrowheads="1"/>
          </p:cNvPicPr>
          <p:nvPr/>
        </p:nvPicPr>
        <p:blipFill>
          <a:blip r:embed="rId4" cstate="print"/>
          <a:srcRect/>
          <a:stretch>
            <a:fillRect/>
          </a:stretch>
        </p:blipFill>
        <p:spPr bwMode="auto">
          <a:xfrm>
            <a:off x="7010400" y="202843"/>
            <a:ext cx="1526024" cy="21800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WORK\Laurel\CAC\interch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976549"/>
            <a:ext cx="5699760" cy="3850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txBox="1">
            <a:spLocks/>
          </p:cNvSpPr>
          <p:nvPr/>
        </p:nvSpPr>
        <p:spPr>
          <a:xfrm>
            <a:off x="1066800" y="2286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C00000"/>
                </a:solidFill>
                <a:effectLst>
                  <a:outerShdw blurRad="50800" dist="50800" dir="2700000" algn="tl" rotWithShape="0">
                    <a:srgbClr val="000000">
                      <a:alpha val="43137"/>
                    </a:srgbClr>
                  </a:outerShdw>
                </a:effectLst>
                <a:latin typeface="+mj-lt"/>
                <a:ea typeface="+mj-ea"/>
                <a:cs typeface="+mj-cs"/>
              </a:rPr>
              <a:t>Next Steps</a:t>
            </a:r>
            <a:endParaRPr kumimoji="0" lang="en-US" sz="3200" b="0" i="0" u="none" strike="noStrike" kern="1200" cap="none" spc="-150" normalizeH="0" baseline="0" noProof="0" dirty="0">
              <a:ln>
                <a:noFill/>
              </a:ln>
              <a:solidFill>
                <a:srgbClr val="C0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2174954"/>
          </a:xfrm>
          <a:prstGeom prst="rect">
            <a:avLst/>
          </a:prstGeom>
        </p:spPr>
        <p:txBody>
          <a:bodyPr wrap="square">
            <a:spAutoFit/>
          </a:bodyPr>
          <a:lstStyle/>
          <a:p>
            <a:pPr marL="411480" lvl="0" indent="-342900">
              <a:spcBef>
                <a:spcPts val="700"/>
              </a:spcBef>
              <a:buSzPct val="95000"/>
              <a:buFont typeface="Wingdings" pitchFamily="2" charset="2"/>
              <a:buChar char="§"/>
              <a:defRPr/>
            </a:pPr>
            <a:endParaRPr lang="en-US" sz="2800" dirty="0" smtClean="0">
              <a:solidFill>
                <a:srgbClr val="FF0000"/>
              </a:solidFill>
            </a:endParaRPr>
          </a:p>
          <a:p>
            <a:pPr marL="411480" lvl="0"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
        <p:nvSpPr>
          <p:cNvPr id="5" name="Rectangle 4"/>
          <p:cNvSpPr/>
          <p:nvPr/>
        </p:nvSpPr>
        <p:spPr>
          <a:xfrm>
            <a:off x="457200" y="715729"/>
            <a:ext cx="8001000" cy="275716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Conduct A Public Meeting</a:t>
            </a:r>
          </a:p>
          <a:p>
            <a:pPr marL="411480" lvl="0" indent="-342900">
              <a:spcBef>
                <a:spcPts val="700"/>
              </a:spcBef>
              <a:buSzPct val="95000"/>
              <a:buFont typeface="Wingdings" pitchFamily="2" charset="2"/>
              <a:buChar char="§"/>
              <a:defRPr/>
            </a:pPr>
            <a:r>
              <a:rPr lang="en-US" sz="2400" dirty="0" smtClean="0"/>
              <a:t>Promote the Project</a:t>
            </a:r>
          </a:p>
          <a:p>
            <a:pPr marL="411480" lvl="0" indent="-342900">
              <a:spcBef>
                <a:spcPts val="700"/>
              </a:spcBef>
              <a:buSzPct val="95000"/>
              <a:buFont typeface="Wingdings" pitchFamily="2" charset="2"/>
              <a:buChar char="§"/>
              <a:defRPr/>
            </a:pPr>
            <a:r>
              <a:rPr lang="en-US" sz="2400" dirty="0" smtClean="0"/>
              <a:t>Meet with Individuals  along the Corridor</a:t>
            </a:r>
          </a:p>
          <a:p>
            <a:pPr marL="411480" lvl="0" indent="-342900">
              <a:spcBef>
                <a:spcPts val="700"/>
              </a:spcBef>
              <a:buSzPct val="95000"/>
              <a:buFont typeface="Wingdings" pitchFamily="2" charset="2"/>
              <a:buChar char="§"/>
              <a:defRPr/>
            </a:pPr>
            <a:r>
              <a:rPr lang="en-US" sz="2400" dirty="0" smtClean="0"/>
              <a:t>Gauge the Public’s Opinion</a:t>
            </a:r>
          </a:p>
          <a:p>
            <a:pPr marL="411480" lvl="0" indent="-342900">
              <a:spcBef>
                <a:spcPts val="700"/>
              </a:spcBef>
              <a:buSzPct val="95000"/>
              <a:buFont typeface="Wingdings" pitchFamily="2" charset="2"/>
              <a:buChar char="§"/>
              <a:defRPr/>
            </a:pPr>
            <a:r>
              <a:rPr lang="en-US" sz="2400" dirty="0" smtClean="0"/>
              <a:t>Develop an “Access Management Plan” Document</a:t>
            </a:r>
          </a:p>
          <a:p>
            <a:pPr marL="411480" lvl="0" indent="-342900">
              <a:spcBef>
                <a:spcPts val="700"/>
              </a:spcBef>
              <a:buSzPct val="95000"/>
              <a:buFont typeface="Wingdings" pitchFamily="2" charset="2"/>
              <a:buChar char="§"/>
              <a:defRPr/>
            </a:pPr>
            <a:endParaRPr lang="en-US" sz="2400" dirty="0" smtClean="0"/>
          </a:p>
        </p:txBody>
      </p:sp>
    </p:spTree>
    <p:extLst>
      <p:ext uri="{BB962C8B-B14F-4D97-AF65-F5344CB8AC3E}">
        <p14:creationId xmlns:p14="http://schemas.microsoft.com/office/powerpoint/2010/main" val="170974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What Does this all Mean?</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2174954"/>
          </a:xfrm>
          <a:prstGeom prst="rect">
            <a:avLst/>
          </a:prstGeom>
        </p:spPr>
        <p:txBody>
          <a:bodyPr wrap="square">
            <a:spAutoFit/>
          </a:bodyPr>
          <a:lstStyle/>
          <a:p>
            <a:pPr marL="411480" lvl="0" indent="-342900">
              <a:spcBef>
                <a:spcPts val="700"/>
              </a:spcBef>
              <a:buSzPct val="95000"/>
              <a:buFont typeface="Wingdings" pitchFamily="2" charset="2"/>
              <a:buChar char="§"/>
              <a:defRPr/>
            </a:pPr>
            <a:endParaRPr lang="en-US" sz="2800" dirty="0" smtClean="0">
              <a:solidFill>
                <a:srgbClr val="FF0000"/>
              </a:solidFill>
            </a:endParaRPr>
          </a:p>
          <a:p>
            <a:pPr marL="411480" lvl="0"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
        <p:nvSpPr>
          <p:cNvPr id="4" name="Rectangle 1"/>
          <p:cNvSpPr txBox="1">
            <a:spLocks/>
          </p:cNvSpPr>
          <p:nvPr/>
        </p:nvSpPr>
        <p:spPr>
          <a:xfrm>
            <a:off x="1066800" y="15240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0070C0"/>
                </a:solidFill>
                <a:effectLst>
                  <a:outerShdw blurRad="50800" dist="50800" dir="2700000" algn="tl" rotWithShape="0">
                    <a:srgbClr val="000000">
                      <a:alpha val="43137"/>
                    </a:srgbClr>
                  </a:outerShdw>
                </a:effectLst>
                <a:latin typeface="+mj-lt"/>
                <a:ea typeface="+mj-ea"/>
                <a:cs typeface="+mj-cs"/>
              </a:rPr>
              <a:t> </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Remember our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Project Goals &amp; Objectives: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5" name="Rectangle 4"/>
          <p:cNvSpPr/>
          <p:nvPr/>
        </p:nvSpPr>
        <p:spPr>
          <a:xfrm>
            <a:off x="838200" y="2971800"/>
            <a:ext cx="8001000" cy="183896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Accommodate increasing capacity demands</a:t>
            </a:r>
          </a:p>
          <a:p>
            <a:pPr marL="411480" lvl="0" indent="-342900">
              <a:spcBef>
                <a:spcPts val="700"/>
              </a:spcBef>
              <a:buSzPct val="95000"/>
              <a:buFont typeface="Wingdings" pitchFamily="2" charset="2"/>
              <a:buChar char="§"/>
              <a:defRPr/>
            </a:pPr>
            <a:r>
              <a:rPr lang="en-US" sz="2400" dirty="0" smtClean="0"/>
              <a:t> Improve safety</a:t>
            </a:r>
          </a:p>
          <a:p>
            <a:pPr marL="411480" lvl="0" indent="-342900">
              <a:spcBef>
                <a:spcPts val="700"/>
              </a:spcBef>
              <a:buSzPct val="95000"/>
              <a:buFont typeface="Wingdings" pitchFamily="2" charset="2"/>
              <a:buChar char="§"/>
              <a:defRPr/>
            </a:pPr>
            <a:r>
              <a:rPr lang="en-US" sz="2400" dirty="0" smtClean="0"/>
              <a:t>Provide a safe alternative to I-75 during emergencies</a:t>
            </a:r>
          </a:p>
          <a:p>
            <a:pPr marL="411480" lvl="0" indent="-342900">
              <a:spcBef>
                <a:spcPts val="700"/>
              </a:spcBef>
              <a:buSzPct val="95000"/>
              <a:buFont typeface="Wingdings" pitchFamily="2" charset="2"/>
              <a:buChar char="§"/>
              <a:defRPr/>
            </a:pPr>
            <a:endParaRPr lang="en-US" sz="2400" dirty="0" smtClean="0"/>
          </a:p>
        </p:txBody>
      </p:sp>
    </p:spTree>
    <p:extLst>
      <p:ext uri="{BB962C8B-B14F-4D97-AF65-F5344CB8AC3E}">
        <p14:creationId xmlns:p14="http://schemas.microsoft.com/office/powerpoint/2010/main" val="139358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40000"/>
          </a:blip>
          <a:srcRect/>
          <a:stretch>
            <a:fillRect/>
          </a:stretch>
        </p:blipFill>
        <p:spPr bwMode="auto">
          <a:xfrm>
            <a:off x="914400" y="966192"/>
            <a:ext cx="6806902" cy="4520208"/>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1219200" y="50292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chemeClr val="tx1"/>
                </a:solidFill>
                <a:effectLst>
                  <a:outerShdw blurRad="38100" dist="38100" dir="2700000" algn="tl">
                    <a:srgbClr val="000000">
                      <a:alpha val="43137"/>
                    </a:srgbClr>
                  </a:outerShdw>
                </a:effectLst>
              </a:rPr>
              <a:t>Thank You!</a:t>
            </a:r>
            <a:endParaRPr lang="en-US" dirty="0">
              <a:solidFill>
                <a:schemeClr val="tx1"/>
              </a:solidFill>
            </a:endParaRPr>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b="1" dirty="0" smtClean="0">
                <a:solidFill>
                  <a:srgbClr val="FF0000"/>
                </a:solidFill>
              </a:rPr>
              <a:t>Brad Gregory – Municipal Engineering Co.</a:t>
            </a:r>
          </a:p>
          <a:p>
            <a:pPr algn="l"/>
            <a:r>
              <a:rPr lang="en-US" sz="2400" b="1" dirty="0" smtClean="0">
                <a:solidFill>
                  <a:srgbClr val="FF0000"/>
                </a:solidFill>
              </a:rPr>
              <a:t>bgregory@mecconsultants.com</a:t>
            </a:r>
          </a:p>
          <a:p>
            <a:pPr algn="l"/>
            <a:r>
              <a:rPr lang="en-US" sz="2400" b="1" dirty="0" smtClean="0">
                <a:solidFill>
                  <a:srgbClr val="FF0000"/>
                </a:solidFill>
              </a:rPr>
              <a:t>502-875-3787</a:t>
            </a:r>
            <a:endParaRPr lang="en-US" sz="2400" b="1" dirty="0">
              <a:solidFill>
                <a:srgbClr val="FF0000"/>
              </a:solidFill>
            </a:endParaRP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6324600" y="5029200"/>
            <a:ext cx="1143000" cy="11430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3810000" y="5029200"/>
            <a:ext cx="1219200" cy="1143000"/>
          </a:xfrm>
          <a:prstGeom prst="rect">
            <a:avLst/>
          </a:prstGeom>
          <a:noFill/>
          <a:ln w="25400" algn="in">
            <a:solidFill>
              <a:srgbClr val="0000FF"/>
            </a:solidFill>
            <a:miter lim="800000"/>
            <a:headEnd/>
            <a:tailEnd/>
          </a:ln>
          <a:effectLst/>
        </p:spPr>
      </p:pic>
      <p:sp>
        <p:nvSpPr>
          <p:cNvPr id="9" name="Rectangle 4"/>
          <p:cNvSpPr txBox="1">
            <a:spLocks/>
          </p:cNvSpPr>
          <p:nvPr/>
        </p:nvSpPr>
        <p:spPr>
          <a:xfrm>
            <a:off x="457200" y="3124200"/>
            <a:ext cx="7848600" cy="1600200"/>
          </a:xfrm>
          <a:prstGeom prst="rect">
            <a:avLst/>
          </a:prstGeom>
        </p:spPr>
        <p:txBody>
          <a:bodyPr vert="horz" tIns="0">
            <a:no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David Fields – KY Transp0rtation Cabinet - Manchester</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David.Fields@ky.gov</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606-598-2145</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381000" y="0"/>
            <a:ext cx="5334000" cy="1295400"/>
          </a:xfrm>
        </p:spPr>
        <p:txBody>
          <a:bodyPr/>
          <a:lstStyle>
            <a:extLst/>
          </a:lstStyle>
          <a:p>
            <a:r>
              <a:rPr lang="en-US" dirty="0" smtClean="0">
                <a:solidFill>
                  <a:srgbClr val="FF0000"/>
                </a:solidFill>
              </a:rPr>
              <a:t>Project Limits</a:t>
            </a:r>
            <a:endParaRPr dirty="0">
              <a:solidFill>
                <a:srgbClr val="FF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1295400" y="762000"/>
            <a:ext cx="6019800" cy="5827502"/>
          </a:xfrm>
          <a:prstGeom prst="rect">
            <a:avLst/>
          </a:prstGeom>
          <a:noFill/>
          <a:ln w="9525">
            <a:noFill/>
            <a:miter lim="800000"/>
            <a:headEnd/>
            <a:tailEnd/>
          </a:ln>
        </p:spPr>
      </p:pic>
      <p:sp>
        <p:nvSpPr>
          <p:cNvPr id="16" name="Rectangular Callout 15"/>
          <p:cNvSpPr/>
          <p:nvPr/>
        </p:nvSpPr>
        <p:spPr>
          <a:xfrm>
            <a:off x="5562600" y="228600"/>
            <a:ext cx="1371600" cy="228600"/>
          </a:xfrm>
          <a:prstGeom prst="wedgeRectCallout">
            <a:avLst>
              <a:gd name="adj1" fmla="val -80310"/>
              <a:gd name="adj2" fmla="val 315162"/>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End Project</a:t>
            </a:r>
            <a:endParaRPr lang="en-US" dirty="0">
              <a:solidFill>
                <a:srgbClr val="C00000"/>
              </a:solidFill>
            </a:endParaRPr>
          </a:p>
        </p:txBody>
      </p:sp>
      <p:sp>
        <p:nvSpPr>
          <p:cNvPr id="17" name="Rectangular Callout 16"/>
          <p:cNvSpPr/>
          <p:nvPr/>
        </p:nvSpPr>
        <p:spPr>
          <a:xfrm>
            <a:off x="4953000" y="6172200"/>
            <a:ext cx="1828800" cy="381000"/>
          </a:xfrm>
          <a:prstGeom prst="wedgeRectCallout">
            <a:avLst>
              <a:gd name="adj1" fmla="val -76878"/>
              <a:gd name="adj2" fmla="val -96603"/>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Begin Project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US 25 - Project Flow</a:t>
            </a:r>
          </a:p>
        </p:txBody>
      </p:sp>
      <p:sp>
        <p:nvSpPr>
          <p:cNvPr id="5" name="Rectangle 4"/>
          <p:cNvSpPr/>
          <p:nvPr/>
        </p:nvSpPr>
        <p:spPr>
          <a:xfrm>
            <a:off x="533400" y="1371600"/>
            <a:ext cx="8229600" cy="5055230"/>
          </a:xfrm>
          <a:prstGeom prst="rect">
            <a:avLst/>
          </a:prstGeom>
        </p:spPr>
        <p:txBody>
          <a:bodyPr wrap="square">
            <a:spAutoFit/>
          </a:bodyPr>
          <a:lstStyle/>
          <a:p>
            <a:pPr marL="411480" lvl="0" indent="-342900" algn="ctr">
              <a:spcBef>
                <a:spcPts val="700"/>
              </a:spcBef>
              <a:buSzPct val="95000"/>
              <a:defRPr/>
            </a:pPr>
            <a:r>
              <a:rPr lang="en-US" sz="2400" dirty="0" smtClean="0"/>
              <a:t>1</a:t>
            </a:r>
            <a:r>
              <a:rPr lang="en-US" sz="2400" baseline="30000" dirty="0" smtClean="0"/>
              <a:t>st</a:t>
            </a:r>
            <a:r>
              <a:rPr lang="en-US" sz="2400" dirty="0" smtClean="0"/>
              <a:t> Citizen Advisory Group meeting</a:t>
            </a:r>
          </a:p>
          <a:p>
            <a:pPr marL="411480" lvl="0" indent="-342900" algn="ctr">
              <a:spcBef>
                <a:spcPts val="700"/>
              </a:spcBef>
              <a:buSzPct val="95000"/>
              <a:defRPr/>
            </a:pPr>
            <a:r>
              <a:rPr lang="en-US" sz="3200" b="1" dirty="0" smtClean="0">
                <a:solidFill>
                  <a:srgbClr val="0070C0"/>
                </a:solidFill>
              </a:rPr>
              <a:t>1</a:t>
            </a:r>
            <a:r>
              <a:rPr lang="en-US" sz="3200" b="1" baseline="30000" dirty="0" smtClean="0">
                <a:solidFill>
                  <a:srgbClr val="0070C0"/>
                </a:solidFill>
              </a:rPr>
              <a:t>st</a:t>
            </a:r>
            <a:r>
              <a:rPr lang="en-US" sz="3200" b="1" dirty="0" smtClean="0">
                <a:solidFill>
                  <a:srgbClr val="0070C0"/>
                </a:solidFill>
              </a:rPr>
              <a:t> Public Meeting</a:t>
            </a:r>
          </a:p>
          <a:p>
            <a:pPr marL="411480" lvl="0" indent="-342900" algn="ctr">
              <a:spcBef>
                <a:spcPts val="700"/>
              </a:spcBef>
              <a:buSzPct val="95000"/>
              <a:defRPr/>
            </a:pPr>
            <a:r>
              <a:rPr lang="en-US" sz="2400" dirty="0" smtClean="0">
                <a:solidFill>
                  <a:srgbClr val="FFFFFF"/>
                </a:solidFill>
              </a:rPr>
              <a:t>2</a:t>
            </a:r>
            <a:r>
              <a:rPr lang="en-US" sz="2400" baseline="30000" dirty="0" smtClean="0">
                <a:solidFill>
                  <a:srgbClr val="FFFFFF"/>
                </a:solidFill>
              </a:rPr>
              <a:t>nd</a:t>
            </a:r>
            <a:r>
              <a:rPr lang="en-US" sz="2400" dirty="0" smtClean="0">
                <a:solidFill>
                  <a:srgbClr val="FFFFFF"/>
                </a:solidFill>
              </a:rPr>
              <a:t> Citizen Advisory Group meeting</a:t>
            </a:r>
          </a:p>
          <a:p>
            <a:pPr marL="411480" indent="-342900" algn="ctr">
              <a:spcBef>
                <a:spcPts val="700"/>
              </a:spcBef>
              <a:buSzPct val="95000"/>
              <a:defRPr/>
            </a:pPr>
            <a:r>
              <a:rPr lang="en-US" sz="2400" dirty="0" smtClean="0"/>
              <a:t>3</a:t>
            </a:r>
            <a:r>
              <a:rPr lang="en-US" sz="2400" baseline="30000" dirty="0" smtClean="0"/>
              <a:t>rd</a:t>
            </a:r>
            <a:r>
              <a:rPr lang="en-US" sz="2400" dirty="0" smtClean="0"/>
              <a:t> Citizen Advisory Group meeting</a:t>
            </a:r>
          </a:p>
          <a:p>
            <a:pPr marL="411480" indent="-342900" algn="ctr">
              <a:spcBef>
                <a:spcPts val="700"/>
              </a:spcBef>
              <a:buSzPct val="95000"/>
              <a:defRPr/>
            </a:pPr>
            <a:r>
              <a:rPr lang="en-US" sz="3600" dirty="0" smtClean="0">
                <a:solidFill>
                  <a:srgbClr val="FF0000"/>
                </a:solidFill>
              </a:rPr>
              <a:t>**4</a:t>
            </a:r>
            <a:r>
              <a:rPr lang="en-US" sz="3600" baseline="30000" dirty="0" smtClean="0">
                <a:solidFill>
                  <a:srgbClr val="FF0000"/>
                </a:solidFill>
              </a:rPr>
              <a:t>th</a:t>
            </a:r>
            <a:r>
              <a:rPr lang="en-US" sz="3600" dirty="0" smtClean="0">
                <a:solidFill>
                  <a:srgbClr val="FF0000"/>
                </a:solidFill>
              </a:rPr>
              <a:t> Citizen Advisory Group meeting**</a:t>
            </a:r>
          </a:p>
          <a:p>
            <a:pPr marL="411480" lvl="0" indent="-342900" algn="ctr">
              <a:spcBef>
                <a:spcPts val="700"/>
              </a:spcBef>
              <a:buSzPct val="95000"/>
              <a:defRPr/>
            </a:pPr>
            <a:r>
              <a:rPr lang="en-US" sz="3200" b="1" dirty="0" smtClean="0">
                <a:solidFill>
                  <a:srgbClr val="0070C0"/>
                </a:solidFill>
              </a:rPr>
              <a:t>2</a:t>
            </a:r>
            <a:r>
              <a:rPr lang="en-US" sz="3200" b="1" baseline="30000" dirty="0" smtClean="0">
                <a:solidFill>
                  <a:srgbClr val="0070C0"/>
                </a:solidFill>
              </a:rPr>
              <a:t>nd</a:t>
            </a:r>
            <a:r>
              <a:rPr lang="en-US" sz="3200" b="1" dirty="0" smtClean="0">
                <a:solidFill>
                  <a:srgbClr val="0070C0"/>
                </a:solidFill>
              </a:rPr>
              <a:t> Public Meeting</a:t>
            </a:r>
          </a:p>
          <a:p>
            <a:pPr marL="411480" indent="-342900" algn="ctr">
              <a:spcBef>
                <a:spcPts val="700"/>
              </a:spcBef>
              <a:buSzPct val="95000"/>
              <a:defRPr/>
            </a:pPr>
            <a:r>
              <a:rPr lang="en-US" sz="2400" dirty="0" smtClean="0"/>
              <a:t>5</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2400" dirty="0" smtClean="0"/>
              <a:t>6</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3200" b="1" dirty="0" smtClean="0">
                <a:solidFill>
                  <a:srgbClr val="0070C0"/>
                </a:solidFill>
              </a:rPr>
              <a:t>Public Hearing</a:t>
            </a:r>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0070C0"/>
                </a:solidFill>
                <a:effectLst>
                  <a:outerShdw blurRad="50800" dist="50800" dir="2700000" algn="tl" rotWithShape="0">
                    <a:srgbClr val="000000">
                      <a:alpha val="43137"/>
                    </a:srgbClr>
                  </a:outerShdw>
                </a:effectLst>
                <a:latin typeface="+mj-lt"/>
                <a:ea typeface="+mj-ea"/>
                <a:cs typeface="+mj-cs"/>
              </a:rPr>
              <a:t> </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Project Goals &amp; Objectives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270246"/>
            <a:ext cx="8001000" cy="229806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Accommodate increasing capacity demands</a:t>
            </a:r>
          </a:p>
          <a:p>
            <a:pPr marL="411480" lvl="0" indent="-342900">
              <a:spcBef>
                <a:spcPts val="700"/>
              </a:spcBef>
              <a:buSzPct val="95000"/>
              <a:buFont typeface="Wingdings" pitchFamily="2" charset="2"/>
              <a:buChar char="§"/>
              <a:defRPr/>
            </a:pPr>
            <a:r>
              <a:rPr lang="en-US" sz="2400" dirty="0" smtClean="0"/>
              <a:t> Improve safety</a:t>
            </a:r>
          </a:p>
          <a:p>
            <a:pPr marL="411480" lvl="0" indent="-342900">
              <a:spcBef>
                <a:spcPts val="700"/>
              </a:spcBef>
              <a:buSzPct val="95000"/>
              <a:buFont typeface="Wingdings" pitchFamily="2" charset="2"/>
              <a:buChar char="§"/>
              <a:defRPr/>
            </a:pPr>
            <a:r>
              <a:rPr lang="en-US" sz="2400" dirty="0" smtClean="0"/>
              <a:t>Increase Connectivity</a:t>
            </a:r>
          </a:p>
          <a:p>
            <a:pPr marL="411480" lvl="0" indent="-342900">
              <a:spcBef>
                <a:spcPts val="700"/>
              </a:spcBef>
              <a:buSzPct val="95000"/>
              <a:buFont typeface="Wingdings" pitchFamily="2" charset="2"/>
              <a:buChar char="§"/>
              <a:defRPr/>
            </a:pPr>
            <a:r>
              <a:rPr lang="en-US" sz="2400" dirty="0" smtClean="0"/>
              <a:t>Provide a safe alternative to I-75 during emergencies</a:t>
            </a:r>
          </a:p>
          <a:p>
            <a:pPr marL="411480" lvl="0" indent="-342900">
              <a:spcBef>
                <a:spcPts val="700"/>
              </a:spcBef>
              <a:buSzPct val="95000"/>
              <a:buFont typeface="Wingdings" pitchFamily="2" charset="2"/>
              <a:buChar char="§"/>
              <a:defRPr/>
            </a:pPr>
            <a:endParaRPr lang="en-US" sz="2400" dirty="0" smtClean="0"/>
          </a:p>
        </p:txBody>
      </p:sp>
      <p:sp>
        <p:nvSpPr>
          <p:cNvPr id="5" name="Rectangle 1"/>
          <p:cNvSpPr txBox="1">
            <a:spLocks/>
          </p:cNvSpPr>
          <p:nvPr/>
        </p:nvSpPr>
        <p:spPr>
          <a:xfrm>
            <a:off x="1143000" y="3535760"/>
            <a:ext cx="6781800" cy="7620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Purpose &amp; Need Statement</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6" name="Rectangle 5"/>
          <p:cNvSpPr/>
          <p:nvPr/>
        </p:nvSpPr>
        <p:spPr>
          <a:xfrm>
            <a:off x="609600" y="4267200"/>
            <a:ext cx="8001000" cy="2028761"/>
          </a:xfrm>
          <a:prstGeom prst="rect">
            <a:avLst/>
          </a:prstGeom>
        </p:spPr>
        <p:txBody>
          <a:bodyPr wrap="square">
            <a:spAutoFit/>
          </a:bodyPr>
          <a:lstStyle/>
          <a:p>
            <a:pPr marL="411480" lvl="0" indent="-342900">
              <a:spcBef>
                <a:spcPts val="700"/>
              </a:spcBef>
              <a:buSzPct val="95000"/>
              <a:defRPr/>
            </a:pPr>
            <a:r>
              <a:rPr lang="en-US" sz="2400" dirty="0" smtClean="0"/>
              <a:t>“Address highway capacity and growth needs in Laurel County, improve safety by providing an improved route that complies with current design standards, and provide an alternative route during incidents or closures on I-75” </a:t>
            </a:r>
          </a:p>
          <a:p>
            <a:pPr marL="411480" lvl="0" indent="-342900">
              <a:spcBef>
                <a:spcPts val="700"/>
              </a:spcBef>
              <a:buSzPct val="95000"/>
              <a:buFont typeface="Wingdings" pitchFamily="2" charset="2"/>
              <a:buChar char="§"/>
              <a:defRPr/>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066800"/>
            <a:ext cx="8001000" cy="3098284"/>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Increase Capacity</a:t>
            </a:r>
          </a:p>
          <a:p>
            <a:pPr marL="868680" lvl="1" indent="-342900">
              <a:spcBef>
                <a:spcPts val="700"/>
              </a:spcBef>
              <a:buSzPct val="95000"/>
              <a:buFont typeface="Wingdings" pitchFamily="2" charset="2"/>
              <a:buChar char="§"/>
              <a:defRPr/>
            </a:pPr>
            <a:r>
              <a:rPr lang="en-US" sz="2400" dirty="0" smtClean="0"/>
              <a:t>Provide unobstructed connection</a:t>
            </a:r>
          </a:p>
          <a:p>
            <a:pPr marL="868680" lvl="1" indent="-342900">
              <a:spcBef>
                <a:spcPts val="700"/>
              </a:spcBef>
              <a:buSzPct val="95000"/>
              <a:buFont typeface="Wingdings" pitchFamily="2" charset="2"/>
              <a:buChar char="§"/>
              <a:defRPr/>
            </a:pPr>
            <a:r>
              <a:rPr lang="en-US" sz="2400" dirty="0" smtClean="0"/>
              <a:t>Increase the number of through lanes</a:t>
            </a:r>
          </a:p>
          <a:p>
            <a:pPr marL="868680" lvl="1" indent="-342900">
              <a:spcBef>
                <a:spcPts val="700"/>
              </a:spcBef>
              <a:buSzPct val="95000"/>
              <a:buFont typeface="Wingdings" pitchFamily="2" charset="2"/>
              <a:buChar char="§"/>
              <a:defRPr/>
            </a:pPr>
            <a:r>
              <a:rPr lang="en-US" sz="2400" dirty="0" smtClean="0"/>
              <a:t>Decrease the number of stopped motorist (vehicles waiting to turn in the through lanes) Add Turn-lanes</a:t>
            </a:r>
          </a:p>
          <a:p>
            <a:pPr marL="868680" lvl="1" indent="-342900">
              <a:spcBef>
                <a:spcPts val="700"/>
              </a:spcBef>
              <a:buSzPct val="95000"/>
              <a:buFont typeface="Wingdings" pitchFamily="2" charset="2"/>
              <a:buChar char="§"/>
              <a:defRPr/>
            </a:pPr>
            <a:r>
              <a:rPr lang="en-US" sz="2400" dirty="0" smtClean="0"/>
              <a:t>Increase the free-flow speed (average speed through the area; reduced travel time)</a:t>
            </a:r>
          </a:p>
        </p:txBody>
      </p:sp>
      <p:pic>
        <p:nvPicPr>
          <p:cNvPr id="4" name="Picture 3" descr="F:\WORK\Laurel\CAC\HMB visualizations\3dTypical-TWTL.jpg"/>
          <p:cNvPicPr>
            <a:picLocks noChangeAspect="1" noChangeArrowheads="1"/>
          </p:cNvPicPr>
          <p:nvPr/>
        </p:nvPicPr>
        <p:blipFill>
          <a:blip r:embed="rId3" cstate="print"/>
          <a:srcRect/>
          <a:stretch>
            <a:fillRect/>
          </a:stretch>
        </p:blipFill>
        <p:spPr bwMode="auto">
          <a:xfrm>
            <a:off x="526742" y="4226433"/>
            <a:ext cx="3276600" cy="2135527"/>
          </a:xfrm>
          <a:prstGeom prst="rect">
            <a:avLst/>
          </a:prstGeom>
          <a:noFill/>
        </p:spPr>
      </p:pic>
      <p:pic>
        <p:nvPicPr>
          <p:cNvPr id="6" name="Picture 2" descr="F:\WORK\Laurel\CAC\turn lane.jpg"/>
          <p:cNvPicPr>
            <a:picLocks noChangeAspect="1" noChangeArrowheads="1"/>
          </p:cNvPicPr>
          <p:nvPr/>
        </p:nvPicPr>
        <p:blipFill>
          <a:blip r:embed="rId4" cstate="print"/>
          <a:srcRect/>
          <a:stretch>
            <a:fillRect/>
          </a:stretch>
        </p:blipFill>
        <p:spPr bwMode="auto">
          <a:xfrm>
            <a:off x="3041342" y="4521559"/>
            <a:ext cx="3124200" cy="2348255"/>
          </a:xfrm>
          <a:prstGeom prst="rect">
            <a:avLst/>
          </a:prstGeom>
          <a:noFill/>
          <a:effectLst>
            <a:outerShdw blurRad="50800" dist="50800" dir="5400000" algn="ctr" rotWithShape="0">
              <a:srgbClr val="000000"/>
            </a:outerShdw>
          </a:effectLst>
        </p:spPr>
      </p:pic>
      <p:pic>
        <p:nvPicPr>
          <p:cNvPr id="5" name="Picture 2" descr="F:\WORK\Laurel\CAC\HMB visualizations\3dTypical-DepressedMed.jpg"/>
          <p:cNvPicPr>
            <a:picLocks noChangeAspect="1" noChangeArrowheads="1"/>
          </p:cNvPicPr>
          <p:nvPr/>
        </p:nvPicPr>
        <p:blipFill>
          <a:blip r:embed="rId5" cstate="print"/>
          <a:srcRect/>
          <a:stretch>
            <a:fillRect/>
          </a:stretch>
        </p:blipFill>
        <p:spPr bwMode="auto">
          <a:xfrm>
            <a:off x="5174942" y="4226433"/>
            <a:ext cx="3276600" cy="21355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133600" y="2590800"/>
            <a:ext cx="8001000" cy="1656864"/>
          </a:xfrm>
          <a:prstGeom prst="rect">
            <a:avLst/>
          </a:prstGeom>
        </p:spPr>
        <p:txBody>
          <a:bodyPr wrap="square">
            <a:spAutoFit/>
          </a:bodyPr>
          <a:lstStyle/>
          <a:p>
            <a:pPr marL="68580" lvl="0">
              <a:spcBef>
                <a:spcPts val="700"/>
              </a:spcBef>
              <a:buSzPct val="95000"/>
              <a:defRPr/>
            </a:pPr>
            <a:r>
              <a:rPr lang="en-US" sz="5400" dirty="0" smtClean="0"/>
              <a:t>Increase Safety</a:t>
            </a:r>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extLst>
      <p:ext uri="{BB962C8B-B14F-4D97-AF65-F5344CB8AC3E}">
        <p14:creationId xmlns:p14="http://schemas.microsoft.com/office/powerpoint/2010/main" val="2517821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784887903"/>
              </p:ext>
            </p:extLst>
          </p:nvPr>
        </p:nvGraphicFramePr>
        <p:xfrm>
          <a:off x="4191000" y="381000"/>
          <a:ext cx="4114800" cy="5325525"/>
        </p:xfrm>
        <a:graphic>
          <a:graphicData uri="http://schemas.openxmlformats.org/presentationml/2006/ole">
            <mc:AlternateContent xmlns:mc="http://schemas.openxmlformats.org/markup-compatibility/2006">
              <mc:Choice xmlns:v="urn:schemas-microsoft-com:vml" Requires="v">
                <p:oleObj spid="_x0000_s1081"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4191000" y="381000"/>
                        <a:ext cx="4114800" cy="5325525"/>
                      </a:xfrm>
                      <a:prstGeom prst="rect">
                        <a:avLst/>
                      </a:prstGeom>
                      <a:ln w="15875">
                        <a:solidFill>
                          <a:schemeClr val="bg1"/>
                        </a:solidFill>
                      </a:ln>
                    </p:spPr>
                  </p:pic>
                </p:oleObj>
              </mc:Fallback>
            </mc:AlternateContent>
          </a:graphicData>
        </a:graphic>
      </p:graphicFrame>
      <p:sp>
        <p:nvSpPr>
          <p:cNvPr id="2" name="Rectangle 1"/>
          <p:cNvSpPr txBox="1">
            <a:spLocks/>
          </p:cNvSpPr>
          <p:nvPr/>
        </p:nvSpPr>
        <p:spPr>
          <a:xfrm>
            <a:off x="-838200" y="18288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Recent Crashes </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13320783"/>
              </p:ext>
            </p:extLst>
          </p:nvPr>
        </p:nvGraphicFramePr>
        <p:xfrm>
          <a:off x="266700" y="990600"/>
          <a:ext cx="4191000" cy="5424146"/>
        </p:xfrm>
        <a:graphic>
          <a:graphicData uri="http://schemas.openxmlformats.org/presentationml/2006/ole">
            <mc:AlternateContent xmlns:mc="http://schemas.openxmlformats.org/markup-compatibility/2006">
              <mc:Choice xmlns:v="urn:schemas-microsoft-com:vml" Requires="v">
                <p:oleObj spid="_x0000_s1082" name="Acrobat Document" r:id="rId6" imgW="5829199" imgH="7543800" progId="AcroExch.Document.7">
                  <p:embed/>
                </p:oleObj>
              </mc:Choice>
              <mc:Fallback>
                <p:oleObj name="Acrobat Document" r:id="rId6" imgW="5829199" imgH="7543800" progId="AcroExch.Document.7">
                  <p:embed/>
                  <p:pic>
                    <p:nvPicPr>
                      <p:cNvPr id="0" name=""/>
                      <p:cNvPicPr/>
                      <p:nvPr/>
                    </p:nvPicPr>
                    <p:blipFill>
                      <a:blip r:embed="rId7"/>
                      <a:stretch>
                        <a:fillRect/>
                      </a:stretch>
                    </p:blipFill>
                    <p:spPr>
                      <a:xfrm>
                        <a:off x="266700" y="990600"/>
                        <a:ext cx="4191000" cy="5424146"/>
                      </a:xfrm>
                      <a:prstGeom prst="rect">
                        <a:avLst/>
                      </a:prstGeom>
                      <a:ln w="15875">
                        <a:solidFill>
                          <a:schemeClr val="bg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F:\WORK\Laurel\crash data\3-1-12 Crash\Untitl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172" y="3505200"/>
            <a:ext cx="4925568" cy="3078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txBox="1">
            <a:spLocks/>
          </p:cNvSpPr>
          <p:nvPr/>
        </p:nvSpPr>
        <p:spPr>
          <a:xfrm>
            <a:off x="3276600" y="12954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Recent Crashes </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08990943"/>
              </p:ext>
            </p:extLst>
          </p:nvPr>
        </p:nvGraphicFramePr>
        <p:xfrm>
          <a:off x="330200" y="304800"/>
          <a:ext cx="4236065" cy="5482471"/>
        </p:xfrm>
        <a:graphic>
          <a:graphicData uri="http://schemas.openxmlformats.org/presentationml/2006/ole">
            <mc:AlternateContent xmlns:mc="http://schemas.openxmlformats.org/markup-compatibility/2006">
              <mc:Choice xmlns:v="urn:schemas-microsoft-com:vml" Requires="v">
                <p:oleObj spid="_x0000_s9245" name="Acrobat Document" r:id="rId5" imgW="5829480" imgH="7543800" progId="AcroExch.Document.7">
                  <p:embed/>
                </p:oleObj>
              </mc:Choice>
              <mc:Fallback>
                <p:oleObj name="Acrobat Document" r:id="rId5" imgW="5829480" imgH="7543800" progId="AcroExch.Document.7">
                  <p:embed/>
                  <p:pic>
                    <p:nvPicPr>
                      <p:cNvPr id="0" name=""/>
                      <p:cNvPicPr/>
                      <p:nvPr/>
                    </p:nvPicPr>
                    <p:blipFill>
                      <a:blip r:embed="rId6"/>
                      <a:stretch>
                        <a:fillRect/>
                      </a:stretch>
                    </p:blipFill>
                    <p:spPr>
                      <a:xfrm>
                        <a:off x="330200" y="304800"/>
                        <a:ext cx="4236065" cy="5482471"/>
                      </a:xfrm>
                      <a:prstGeom prst="rect">
                        <a:avLst/>
                      </a:prstGeom>
                      <a:ln w="15875">
                        <a:solidFill>
                          <a:schemeClr val="bg1"/>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58083681"/>
              </p:ext>
            </p:extLst>
          </p:nvPr>
        </p:nvGraphicFramePr>
        <p:xfrm>
          <a:off x="25400" y="3124200"/>
          <a:ext cx="6131201" cy="600075"/>
        </p:xfrm>
        <a:graphic>
          <a:graphicData uri="http://schemas.openxmlformats.org/presentationml/2006/ole">
            <mc:AlternateContent xmlns:mc="http://schemas.openxmlformats.org/markup-compatibility/2006">
              <mc:Choice xmlns:v="urn:schemas-microsoft-com:vml" Requires="v">
                <p:oleObj spid="_x0000_s9246" name="Acrobat Document" r:id="rId7" imgW="4476600" imgH="438120" progId="AcroExch.Document.7">
                  <p:embed/>
                </p:oleObj>
              </mc:Choice>
              <mc:Fallback>
                <p:oleObj name="Acrobat Document" r:id="rId7" imgW="4476600" imgH="438120" progId="AcroExch.Document.7">
                  <p:embed/>
                  <p:pic>
                    <p:nvPicPr>
                      <p:cNvPr id="0" name=""/>
                      <p:cNvPicPr/>
                      <p:nvPr/>
                    </p:nvPicPr>
                    <p:blipFill>
                      <a:blip r:embed="rId8"/>
                      <a:stretch>
                        <a:fillRect/>
                      </a:stretch>
                    </p:blipFill>
                    <p:spPr>
                      <a:xfrm>
                        <a:off x="25400" y="3124200"/>
                        <a:ext cx="6131201" cy="600075"/>
                      </a:xfrm>
                      <a:prstGeom prst="rect">
                        <a:avLst/>
                      </a:prstGeom>
                      <a:ln w="15875">
                        <a:solidFill>
                          <a:schemeClr val="bg1"/>
                        </a:solidFill>
                      </a:ln>
                    </p:spPr>
                  </p:pic>
                </p:oleObj>
              </mc:Fallback>
            </mc:AlternateContent>
          </a:graphicData>
        </a:graphic>
      </p:graphicFrame>
    </p:spTree>
    <p:extLst>
      <p:ext uri="{BB962C8B-B14F-4D97-AF65-F5344CB8AC3E}">
        <p14:creationId xmlns:p14="http://schemas.microsoft.com/office/powerpoint/2010/main" val="3211186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3276600" y="1524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Recent Crashes </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71327830"/>
              </p:ext>
            </p:extLst>
          </p:nvPr>
        </p:nvGraphicFramePr>
        <p:xfrm>
          <a:off x="152400" y="157480"/>
          <a:ext cx="4389437" cy="5680970"/>
        </p:xfrm>
        <a:graphic>
          <a:graphicData uri="http://schemas.openxmlformats.org/presentationml/2006/ole">
            <mc:AlternateContent xmlns:mc="http://schemas.openxmlformats.org/markup-compatibility/2006">
              <mc:Choice xmlns:v="urn:schemas-microsoft-com:vml" Requires="v">
                <p:oleObj spid="_x0000_s10253" name="Acrobat Document" r:id="rId4" imgW="5829480" imgH="7543800" progId="AcroExch.Document.7">
                  <p:embed/>
                </p:oleObj>
              </mc:Choice>
              <mc:Fallback>
                <p:oleObj name="Acrobat Document" r:id="rId4" imgW="5829480" imgH="7543800" progId="AcroExch.Document.7">
                  <p:embed/>
                  <p:pic>
                    <p:nvPicPr>
                      <p:cNvPr id="0" name=""/>
                      <p:cNvPicPr/>
                      <p:nvPr/>
                    </p:nvPicPr>
                    <p:blipFill>
                      <a:blip r:embed="rId5"/>
                      <a:stretch>
                        <a:fillRect/>
                      </a:stretch>
                    </p:blipFill>
                    <p:spPr>
                      <a:xfrm>
                        <a:off x="152400" y="157480"/>
                        <a:ext cx="4389437" cy="5680970"/>
                      </a:xfrm>
                      <a:prstGeom prst="rect">
                        <a:avLst/>
                      </a:prstGeom>
                    </p:spPr>
                  </p:pic>
                </p:oleObj>
              </mc:Fallback>
            </mc:AlternateContent>
          </a:graphicData>
        </a:graphic>
      </p:graphicFrame>
      <p:pic>
        <p:nvPicPr>
          <p:cNvPr id="4" name="Picture 10" descr="F:\WORK\Laurel\crash data\11-6-12\BEE62A9C7BC0F7D10B4C759C860E128C_600_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751840"/>
            <a:ext cx="4279899" cy="3209924"/>
          </a:xfrm>
          <a:prstGeom prst="rect">
            <a:avLst/>
          </a:prstGeom>
          <a:noFill/>
          <a:ln w="15875">
            <a:solidFill>
              <a:schemeClr val="bg1"/>
            </a:solidFill>
          </a:ln>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185556443"/>
              </p:ext>
            </p:extLst>
          </p:nvPr>
        </p:nvGraphicFramePr>
        <p:xfrm>
          <a:off x="4038600" y="3193780"/>
          <a:ext cx="4343400" cy="3664220"/>
        </p:xfrm>
        <a:graphic>
          <a:graphicData uri="http://schemas.openxmlformats.org/presentationml/2006/ole">
            <mc:AlternateContent xmlns:mc="http://schemas.openxmlformats.org/markup-compatibility/2006">
              <mc:Choice xmlns:v="urn:schemas-microsoft-com:vml" Requires="v">
                <p:oleObj spid="_x0000_s10254" name="Acrobat Document" r:id="rId7" imgW="4933708" imgH="4162320" progId="AcroExch.Document.7">
                  <p:embed/>
                </p:oleObj>
              </mc:Choice>
              <mc:Fallback>
                <p:oleObj name="Acrobat Document" r:id="rId7" imgW="4933708" imgH="4162320" progId="AcroExch.Document.7">
                  <p:embed/>
                  <p:pic>
                    <p:nvPicPr>
                      <p:cNvPr id="0" name=""/>
                      <p:cNvPicPr/>
                      <p:nvPr/>
                    </p:nvPicPr>
                    <p:blipFill>
                      <a:blip r:embed="rId8"/>
                      <a:stretch>
                        <a:fillRect/>
                      </a:stretch>
                    </p:blipFill>
                    <p:spPr>
                      <a:xfrm>
                        <a:off x="4038600" y="3193780"/>
                        <a:ext cx="4343400" cy="3664220"/>
                      </a:xfrm>
                      <a:prstGeom prst="rect">
                        <a:avLst/>
                      </a:prstGeom>
                    </p:spPr>
                  </p:pic>
                </p:oleObj>
              </mc:Fallback>
            </mc:AlternateContent>
          </a:graphicData>
        </a:graphic>
      </p:graphicFrame>
      <p:sp>
        <p:nvSpPr>
          <p:cNvPr id="6" name="Rectangle 5">
            <a:hlinkClick r:id="rId9"/>
          </p:cNvPr>
          <p:cNvSpPr/>
          <p:nvPr/>
        </p:nvSpPr>
        <p:spPr>
          <a:xfrm>
            <a:off x="609600" y="6381437"/>
            <a:ext cx="8077200" cy="261610"/>
          </a:xfrm>
          <a:prstGeom prst="rect">
            <a:avLst/>
          </a:prstGeom>
          <a:solidFill>
            <a:schemeClr val="bg1"/>
          </a:solidFill>
        </p:spPr>
        <p:txBody>
          <a:bodyPr wrap="square">
            <a:spAutoFit/>
          </a:bodyPr>
          <a:lstStyle/>
          <a:p>
            <a:r>
              <a:rPr lang="en-US" sz="1100" dirty="0"/>
              <a:t>http://www.wkyt.com/wymt/mobile/headlines/BREAKING-NEWS-Serious-crash-closes-US-25-in-Laurel-County-200448961.html</a:t>
            </a:r>
          </a:p>
        </p:txBody>
      </p:sp>
    </p:spTree>
    <p:extLst>
      <p:ext uri="{BB962C8B-B14F-4D97-AF65-F5344CB8AC3E}">
        <p14:creationId xmlns:p14="http://schemas.microsoft.com/office/powerpoint/2010/main" val="3252132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FCC5EC07BD542ACCB6C451C657CD0" ma:contentTypeVersion="2" ma:contentTypeDescription="Create a new document." ma:contentTypeScope="" ma:versionID="18e855f96d36d493364716ae0e4b90be">
  <xsd:schema xmlns:xsd="http://www.w3.org/2001/XMLSchema" xmlns:xs="http://www.w3.org/2001/XMLSchema" xmlns:p="http://schemas.microsoft.com/office/2006/metadata/properties" xmlns:ns2="1012cd7e-d461-487a-a14b-33a920545ccf" targetNamespace="http://schemas.microsoft.com/office/2006/metadata/properties" ma:root="true" ma:fieldsID="deba20f4343193726ed5966abfaaf71a" ns2:_="">
    <xsd:import namespace="1012cd7e-d461-487a-a14b-33a920545ccf"/>
    <xsd:element name="properties">
      <xsd:complexType>
        <xsd:sequence>
          <xsd:element name="documentManagement">
            <xsd:complexType>
              <xsd:all>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2cd7e-d461-487a-a14b-33a920545ccf" elementFormDefault="qualified">
    <xsd:import namespace="http://schemas.microsoft.com/office/2006/documentManagement/types"/>
    <xsd:import namespace="http://schemas.microsoft.com/office/infopath/2007/PartnerControls"/>
    <xsd:element name="Project" ma:index="4" nillable="true" ma:displayName="Project" ma:list="{0b448191-cfd4-49d2-ae30-ca3220523f58}" ma:internalName="Project" ma:readOnly="false" ma:showField="Title" ma:web="0d1e6459-0590-4605-9092-5180ab28ee1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 xmlns="1012cd7e-d461-487a-a14b-33a920545ccf" xsi:nil="true"/>
  </documentManagement>
</p:properties>
</file>

<file path=customXml/itemProps1.xml><?xml version="1.0" encoding="utf-8"?>
<ds:datastoreItem xmlns:ds="http://schemas.openxmlformats.org/officeDocument/2006/customXml" ds:itemID="{BE4E1391-C42A-47C0-B70B-BC8A8B61572B}"/>
</file>

<file path=customXml/itemProps2.xml><?xml version="1.0" encoding="utf-8"?>
<ds:datastoreItem xmlns:ds="http://schemas.openxmlformats.org/officeDocument/2006/customXml" ds:itemID="{6A0D226D-C7EB-4C02-B6BA-F8B0E81638BC}"/>
</file>

<file path=customXml/itemProps3.xml><?xml version="1.0" encoding="utf-8"?>
<ds:datastoreItem xmlns:ds="http://schemas.openxmlformats.org/officeDocument/2006/customXml" ds:itemID="{8535608E-CB0D-4DC3-903E-F1FE033F4871}"/>
</file>

<file path=docProps/app.xml><?xml version="1.0" encoding="utf-8"?>
<Properties xmlns="http://schemas.openxmlformats.org/officeDocument/2006/extended-properties" xmlns:vt="http://schemas.openxmlformats.org/officeDocument/2006/docPropsVTypes">
  <Template>IntroducingPowerPoint2007</Template>
  <TotalTime>0</TotalTime>
  <Words>487</Words>
  <Application>Microsoft Office PowerPoint</Application>
  <PresentationFormat>On-screen Show (4:3)</PresentationFormat>
  <Paragraphs>117</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IntroducingPowerPoint2007</vt:lpstr>
      <vt:lpstr>Acrobat Document</vt:lpstr>
      <vt:lpstr>US 25 Corbin to London  </vt:lpstr>
      <vt:lpstr>Project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2011-11-30T13:13:07Z</dcterms:created>
  <dcterms:modified xsi:type="dcterms:W3CDTF">2013-04-25T18:22:43Z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0x010100873FCC5EC07BD542ACCB6C451C657CD0</vt:lpwstr>
  </property>
</Properties>
</file>