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6" r:id="rId2"/>
    <p:sldId id="284" r:id="rId3"/>
    <p:sldId id="303" r:id="rId4"/>
    <p:sldId id="296" r:id="rId5"/>
    <p:sldId id="307" r:id="rId6"/>
    <p:sldId id="308" r:id="rId7"/>
    <p:sldId id="309" r:id="rId8"/>
    <p:sldId id="311" r:id="rId9"/>
    <p:sldId id="312" r:id="rId10"/>
    <p:sldId id="310" r:id="rId11"/>
    <p:sldId id="314" r:id="rId12"/>
    <p:sldId id="313" r:id="rId13"/>
    <p:sldId id="315" r:id="rId14"/>
    <p:sldId id="317" r:id="rId15"/>
    <p:sldId id="316" r:id="rId16"/>
    <p:sldId id="306" r:id="rId17"/>
  </p:sldIdLst>
  <p:sldSz cx="9144000" cy="6858000" type="screen4x3"/>
  <p:notesSz cx="68580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56221" autoAdjust="0"/>
  </p:normalViewPr>
  <p:slideViewPr>
    <p:cSldViewPr>
      <p:cViewPr varScale="1">
        <p:scale>
          <a:sx n="62" d="100"/>
          <a:sy n="62" d="100"/>
        </p:scale>
        <p:origin x="-23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D984336-E6DE-41ED-8B96-5DD308E86FFE}" type="datetimeFigureOut">
              <a:rPr lang="en-US" smtClean="0"/>
              <a:pPr/>
              <a:t>5/29/2012</a:t>
            </a:fld>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8FCC01D-F190-426C-8067-01CAAD81854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64820"/>
          </a:xfrm>
          <a:prstGeom prst="rect">
            <a:avLst/>
          </a:prstGeom>
        </p:spPr>
        <p:txBody>
          <a:bodyPr vert="horz" rtlCol="0"/>
          <a:lstStyle>
            <a:lvl1pPr algn="r">
              <a:defRPr sz="1200"/>
            </a:lvl1pPr>
            <a:extLst/>
          </a:lstStyle>
          <a:p>
            <a:fld id="{C238408C-6839-46EE-8131-EDA75C487F2E}" type="datetimeFigureOut">
              <a:rPr lang="en-US" smtClean="0"/>
              <a:pPr/>
              <a:t>5/29/2012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extLst/>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rtlCol="0" anchor="b"/>
          <a:lstStyle>
            <a:lvl1pPr algn="r">
              <a:defRPr sz="1200"/>
            </a:lvl1pPr>
            <a:extLst/>
          </a:lstStyle>
          <a:p>
            <a:fld id="{87D77045-401A-4D5E-BFE3-54C21A8A66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pPr>
              <a:buFontTx/>
              <a:buChar char="-"/>
            </a:pPr>
            <a:r>
              <a:rPr lang="en-US" baseline="0" dirty="0" smtClean="0"/>
              <a:t>Hello and welcome once again</a:t>
            </a:r>
          </a:p>
          <a:p>
            <a:pPr>
              <a:buFontTx/>
              <a:buChar char="-"/>
            </a:pPr>
            <a:endParaRPr lang="en-US" baseline="0" dirty="0" smtClean="0"/>
          </a:p>
          <a:p>
            <a:pPr>
              <a:buFontTx/>
              <a:buChar char="-"/>
            </a:pPr>
            <a:r>
              <a:rPr lang="en-US" baseline="0" dirty="0" smtClean="0"/>
              <a:t>Thanks for coming</a:t>
            </a:r>
          </a:p>
          <a:p>
            <a:pPr>
              <a:buFontTx/>
              <a:buChar char="-"/>
            </a:pPr>
            <a:endParaRPr lang="en-US" baseline="0" dirty="0" smtClean="0"/>
          </a:p>
          <a:p>
            <a:pPr>
              <a:buFontTx/>
              <a:buChar char="-"/>
            </a:pPr>
            <a:r>
              <a:rPr lang="en-US" baseline="0" dirty="0" smtClean="0"/>
              <a:t>Introduce the Team (us)</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 </a:t>
            </a:r>
            <a:r>
              <a:rPr lang="en-US" sz="1100" baseline="0" dirty="0" smtClean="0"/>
              <a:t>The next thing to increase capacity and safety was turn lanes</a:t>
            </a:r>
          </a:p>
          <a:p>
            <a:pPr>
              <a:buFontTx/>
              <a:buChar char="-"/>
            </a:pPr>
            <a:endParaRPr lang="en-US" sz="1100" baseline="0" dirty="0" smtClean="0"/>
          </a:p>
          <a:p>
            <a:pPr>
              <a:buFontTx/>
              <a:buChar char="-"/>
            </a:pPr>
            <a:r>
              <a:rPr lang="en-US" sz="1100" baseline="0" dirty="0" smtClean="0"/>
              <a:t>This is an example along Man-O-War in Lexington</a:t>
            </a:r>
          </a:p>
          <a:p>
            <a:pPr>
              <a:buFontTx/>
              <a:buChar char="-"/>
            </a:pPr>
            <a:endParaRPr lang="en-US" sz="1100" baseline="0" dirty="0" smtClean="0"/>
          </a:p>
          <a:p>
            <a:pPr>
              <a:buFontTx/>
              <a:buChar char="-"/>
            </a:pPr>
            <a:endParaRPr lang="en-US" sz="1100" baseline="0" dirty="0" smtClean="0"/>
          </a:p>
          <a:p>
            <a:pPr>
              <a:buFontTx/>
              <a:buChar char="-"/>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 Show Ryan’s frontage road in Google </a:t>
            </a:r>
            <a:r>
              <a:rPr lang="en-US" sz="1100" baseline="0" dirty="0" smtClean="0"/>
              <a:t>Earth</a:t>
            </a:r>
          </a:p>
          <a:p>
            <a:pPr>
              <a:buFontTx/>
              <a:buNone/>
            </a:pPr>
            <a:endParaRPr lang="en-US" sz="1100" baseline="0" dirty="0" smtClean="0"/>
          </a:p>
          <a:p>
            <a:pPr>
              <a:buFontTx/>
              <a:buChar char="-"/>
            </a:pPr>
            <a:r>
              <a:rPr lang="en-US" sz="1100" baseline="0" dirty="0" smtClean="0"/>
              <a:t>Show Ryan’s frontage road in </a:t>
            </a:r>
            <a:r>
              <a:rPr lang="en-US" sz="1100" baseline="0" dirty="0" err="1" smtClean="0"/>
              <a:t>Microstation</a:t>
            </a:r>
            <a:endParaRPr lang="en-US" sz="1100" baseline="0" dirty="0" smtClean="0"/>
          </a:p>
          <a:p>
            <a:pPr>
              <a:buFontTx/>
              <a:buChar char="-"/>
            </a:pPr>
            <a:endParaRPr lang="en-US" sz="1100" baseline="0" dirty="0" smtClean="0"/>
          </a:p>
          <a:p>
            <a:pPr>
              <a:buFontTx/>
              <a:buChar char="-"/>
            </a:pPr>
            <a:endParaRPr lang="en-US" sz="1100" baseline="0" dirty="0" smtClean="0"/>
          </a:p>
          <a:p>
            <a:pPr>
              <a:buFontTx/>
              <a:buChar char="-"/>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I mentioned earlier that too many turn lanes back to back can create one continuous turn lane </a:t>
            </a:r>
          </a:p>
          <a:p>
            <a:pPr>
              <a:buFontTx/>
              <a:buChar char="-"/>
            </a:pPr>
            <a:endParaRPr lang="en-US" sz="1100" baseline="0" dirty="0" smtClean="0"/>
          </a:p>
          <a:p>
            <a:pPr>
              <a:buFontTx/>
              <a:buChar char="-"/>
            </a:pPr>
            <a:r>
              <a:rPr lang="en-US" sz="1100" baseline="0" dirty="0" smtClean="0"/>
              <a:t>Limited to 45 mph</a:t>
            </a:r>
          </a:p>
          <a:p>
            <a:pPr>
              <a:buFontTx/>
              <a:buChar char="-"/>
            </a:pPr>
            <a:endParaRPr lang="en-US" sz="1100" baseline="0" dirty="0" smtClean="0"/>
          </a:p>
          <a:p>
            <a:pPr>
              <a:buFontTx/>
              <a:buChar char="-"/>
            </a:pPr>
            <a:r>
              <a:rPr lang="en-US" sz="1100" baseline="0" dirty="0" smtClean="0"/>
              <a:t>Should not be used for ADT greater than 24,000 – We have 21,000 – 25,000 ADT</a:t>
            </a:r>
          </a:p>
          <a:p>
            <a:pPr>
              <a:buFontTx/>
              <a:buChar char="-"/>
            </a:pPr>
            <a:endParaRPr lang="en-US" sz="1100" baseline="0" dirty="0" smtClean="0"/>
          </a:p>
          <a:p>
            <a:pPr>
              <a:buFontTx/>
              <a:buChar char="-"/>
            </a:pPr>
            <a:r>
              <a:rPr lang="en-US" sz="1100" baseline="0" dirty="0" smtClean="0"/>
              <a:t>Are to be used when access points &gt; 10/mile and &lt; 85 per mile – We are at 30 per mile</a:t>
            </a:r>
          </a:p>
          <a:p>
            <a:pPr>
              <a:buFontTx/>
              <a:buNone/>
            </a:pPr>
            <a:endParaRPr lang="en-US" sz="1100" baseline="0" dirty="0" smtClean="0"/>
          </a:p>
          <a:p>
            <a:pPr>
              <a:buFontTx/>
              <a:buChar char="-"/>
            </a:pPr>
            <a:r>
              <a:rPr lang="en-US" sz="1100" baseline="0" dirty="0" smtClean="0"/>
              <a:t>Show 5 lane versus depressed median limits</a:t>
            </a:r>
          </a:p>
        </p:txBody>
      </p:sp>
      <p:sp>
        <p:nvSpPr>
          <p:cNvPr id="4" name="Slide Number Placeholder 3"/>
          <p:cNvSpPr>
            <a:spLocks noGrp="1"/>
          </p:cNvSpPr>
          <p:nvPr>
            <p:ph type="sldNum" sz="quarter" idx="10"/>
          </p:nvPr>
        </p:nvSpPr>
        <p:spPr/>
        <p:txBody>
          <a:bodyPr/>
          <a:lstStyle/>
          <a:p>
            <a:fld id="{87D77045-401A-4D5E-BFE3-54C21A8A663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r>
              <a:rPr lang="en-US" sz="1100" baseline="0" dirty="0" smtClean="0"/>
              <a:t>-Show HMB median examples</a:t>
            </a:r>
          </a:p>
          <a:p>
            <a:pPr>
              <a:buFontTx/>
              <a:buNone/>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-Show Google earth at </a:t>
            </a:r>
            <a:r>
              <a:rPr lang="en-US" sz="1100" baseline="0" dirty="0" err="1" smtClean="0"/>
              <a:t>Salvisa</a:t>
            </a:r>
            <a:r>
              <a:rPr lang="en-US" sz="1100" baseline="0" dirty="0" smtClean="0"/>
              <a:t> example</a:t>
            </a:r>
          </a:p>
          <a:p>
            <a:pPr>
              <a:buFontTx/>
              <a:buNone/>
            </a:pPr>
            <a:endParaRPr lang="en-US" sz="1100" baseline="0" dirty="0" smtClean="0"/>
          </a:p>
          <a:p>
            <a:pPr>
              <a:buFontTx/>
              <a:buNone/>
            </a:pPr>
            <a:r>
              <a:rPr lang="en-US" sz="1100" baseline="0" dirty="0" smtClean="0"/>
              <a:t>-Show Ryan’s example of divided w/ turn-a-round</a:t>
            </a:r>
          </a:p>
          <a:p>
            <a:pPr>
              <a:buFontTx/>
              <a:buChar char="-"/>
            </a:pPr>
            <a:endParaRPr lang="en-US" sz="1100" baseline="0" dirty="0" smtClean="0"/>
          </a:p>
          <a:p>
            <a:pPr>
              <a:buFontTx/>
              <a:buChar char="-"/>
            </a:pPr>
            <a:r>
              <a:rPr lang="en-US" sz="1100" baseline="0" dirty="0" smtClean="0"/>
              <a:t>Requires buy-in from locals</a:t>
            </a:r>
          </a:p>
          <a:p>
            <a:pPr>
              <a:buFontTx/>
              <a:buChar char="-"/>
            </a:pPr>
            <a:endParaRPr lang="en-US" sz="1100" baseline="0" dirty="0" smtClean="0"/>
          </a:p>
          <a:p>
            <a:pPr>
              <a:buFontTx/>
              <a:buChar char="-"/>
            </a:pPr>
            <a:r>
              <a:rPr lang="en-US" sz="1100" baseline="0" dirty="0" smtClean="0"/>
              <a:t>Show difference between flush and depressed median limits</a:t>
            </a:r>
          </a:p>
          <a:p>
            <a:pPr>
              <a:buFontTx/>
              <a:buChar char="-"/>
            </a:pPr>
            <a:endParaRPr lang="en-US" sz="1100" baseline="0" dirty="0" smtClean="0"/>
          </a:p>
          <a:p>
            <a:pPr>
              <a:buFontTx/>
              <a:buChar char="-"/>
            </a:pPr>
            <a:endParaRPr lang="en-US" sz="1100" baseline="0" dirty="0" smtClean="0"/>
          </a:p>
          <a:p>
            <a:pPr>
              <a:buFontTx/>
              <a:buNone/>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Some of what you’re about to see may incorporate these additional goals</a:t>
            </a:r>
          </a:p>
          <a:p>
            <a:pPr>
              <a:buFontTx/>
              <a:buChar char="-"/>
            </a:pPr>
            <a:endParaRPr lang="en-US" sz="1100" baseline="0" dirty="0" smtClean="0"/>
          </a:p>
          <a:p>
            <a:pPr>
              <a:buFontTx/>
              <a:buChar char="-"/>
            </a:pPr>
            <a:r>
              <a:rPr lang="en-US" sz="1100" baseline="0" dirty="0" smtClean="0"/>
              <a:t>Show </a:t>
            </a:r>
            <a:r>
              <a:rPr lang="en-US" sz="1100" baseline="0" dirty="0" err="1" smtClean="0"/>
              <a:t>Fariston</a:t>
            </a:r>
            <a:r>
              <a:rPr lang="en-US" sz="1100" baseline="0" dirty="0" smtClean="0"/>
              <a:t> New alignment area</a:t>
            </a:r>
          </a:p>
          <a:p>
            <a:pPr lvl="1">
              <a:buFontTx/>
              <a:buChar char="-"/>
            </a:pPr>
            <a:r>
              <a:rPr lang="en-US" sz="1100" baseline="0" dirty="0" smtClean="0"/>
              <a:t>This satisfies all our goals</a:t>
            </a:r>
          </a:p>
          <a:p>
            <a:pPr lvl="1">
              <a:buFontTx/>
              <a:buChar char="-"/>
            </a:pPr>
            <a:r>
              <a:rPr lang="en-US" sz="1100" baseline="0" dirty="0" smtClean="0"/>
              <a:t>Eliminates an at grade RR Crossing</a:t>
            </a:r>
          </a:p>
          <a:p>
            <a:pPr lvl="1">
              <a:buFontTx/>
              <a:buChar char="-"/>
            </a:pPr>
            <a:r>
              <a:rPr lang="en-US" sz="1100" baseline="0" dirty="0" smtClean="0"/>
              <a:t>Very restrictive on future access (partial control)</a:t>
            </a:r>
          </a:p>
          <a:p>
            <a:pPr lvl="1">
              <a:buFontTx/>
              <a:buChar char="-"/>
            </a:pPr>
            <a:endParaRPr lang="en-US" sz="1100" baseline="0" dirty="0" smtClean="0"/>
          </a:p>
          <a:p>
            <a:pPr>
              <a:buFontTx/>
              <a:buChar char="-"/>
            </a:pPr>
            <a:r>
              <a:rPr lang="en-US" sz="1100" baseline="0" dirty="0" smtClean="0"/>
              <a:t>Show interchange layouts</a:t>
            </a:r>
          </a:p>
          <a:p>
            <a:pPr>
              <a:buFontTx/>
              <a:buChar char="-"/>
            </a:pPr>
            <a:endParaRPr lang="en-US" sz="1100" baseline="0" dirty="0" smtClean="0"/>
          </a:p>
          <a:p>
            <a:pPr>
              <a:buFontTx/>
              <a:buChar char="-"/>
            </a:pPr>
            <a:r>
              <a:rPr lang="en-US" sz="1100" baseline="0" dirty="0" smtClean="0"/>
              <a:t>What Combinations of what you’ve seen come closest to satisfying our goals?</a:t>
            </a:r>
          </a:p>
          <a:p>
            <a:pPr>
              <a:buFontTx/>
              <a:buChar char="-"/>
            </a:pPr>
            <a:endParaRPr lang="en-US" sz="1100" baseline="0" dirty="0" smtClean="0"/>
          </a:p>
          <a:p>
            <a:pPr>
              <a:buFontTx/>
              <a:buChar char="-"/>
            </a:pPr>
            <a:r>
              <a:rPr lang="en-US" sz="1100" baseline="0" dirty="0" smtClean="0"/>
              <a:t>What other things should we consider?</a:t>
            </a:r>
          </a:p>
          <a:p>
            <a:pPr>
              <a:buFontTx/>
              <a:buChar char="-"/>
            </a:pPr>
            <a:endParaRPr lang="en-US" sz="1100" baseline="0" dirty="0" smtClean="0"/>
          </a:p>
          <a:p>
            <a:pPr>
              <a:buFontTx/>
              <a:buChar char="-"/>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We have lots of conflicting goals and solutions</a:t>
            </a:r>
          </a:p>
          <a:p>
            <a:pPr>
              <a:buFontTx/>
              <a:buChar char="-"/>
            </a:pPr>
            <a:endParaRPr lang="en-US" sz="1100" baseline="0" dirty="0" smtClean="0"/>
          </a:p>
          <a:p>
            <a:pPr>
              <a:buFontTx/>
              <a:buChar char="-"/>
            </a:pPr>
            <a:r>
              <a:rPr lang="en-US" sz="1100" baseline="0" dirty="0" smtClean="0"/>
              <a:t>Like all these spinning plates</a:t>
            </a:r>
          </a:p>
          <a:p>
            <a:pPr>
              <a:buFontTx/>
              <a:buChar char="-"/>
            </a:pPr>
            <a:endParaRPr lang="en-US" sz="1100" baseline="0" dirty="0" smtClean="0"/>
          </a:p>
          <a:p>
            <a:pPr>
              <a:buFontTx/>
              <a:buChar char="-"/>
            </a:pPr>
            <a:r>
              <a:rPr lang="en-US" sz="1100" baseline="0" dirty="0" smtClean="0"/>
              <a:t>What combinations of the things you have seen help accomplish the goals for the project</a:t>
            </a:r>
          </a:p>
          <a:p>
            <a:pPr>
              <a:buFontTx/>
              <a:buChar char="-"/>
            </a:pPr>
            <a:endParaRPr lang="en-US" sz="1100" baseline="0" dirty="0" smtClean="0"/>
          </a:p>
          <a:p>
            <a:pPr>
              <a:buFontTx/>
              <a:buChar char="-"/>
            </a:pPr>
            <a:r>
              <a:rPr lang="en-US" sz="1100" baseline="0" dirty="0" smtClean="0"/>
              <a:t>Not just “now what do you want us to design you?”, but what are the features or things that you have seen that you would like to see applied to the project.</a:t>
            </a:r>
          </a:p>
        </p:txBody>
      </p:sp>
      <p:sp>
        <p:nvSpPr>
          <p:cNvPr id="4" name="Slide Number Placeholder 3"/>
          <p:cNvSpPr>
            <a:spLocks noGrp="1"/>
          </p:cNvSpPr>
          <p:nvPr>
            <p:ph type="sldNum" sz="quarter" idx="10"/>
          </p:nvPr>
        </p:nvSpPr>
        <p:spPr/>
        <p:txBody>
          <a:bodyPr/>
          <a:lstStyle/>
          <a:p>
            <a:fld id="{87D77045-401A-4D5E-BFE3-54C21A8A663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pPr>
              <a:buFontTx/>
              <a:buNone/>
            </a:pPr>
            <a:r>
              <a:rPr lang="en-US" baseline="0" dirty="0" smtClean="0"/>
              <a:t>-Project limits map</a:t>
            </a:r>
          </a:p>
          <a:p>
            <a:pPr>
              <a:buFontTx/>
              <a:buNone/>
            </a:pPr>
            <a:endParaRPr lang="en-US" baseline="0" dirty="0" smtClean="0"/>
          </a:p>
          <a:p>
            <a:pPr>
              <a:buFontTx/>
              <a:buNone/>
            </a:pPr>
            <a:r>
              <a:rPr lang="en-US" baseline="0" dirty="0" smtClean="0"/>
              <a:t>-For those of you involved in the other project.</a:t>
            </a:r>
            <a:endParaRPr lang="en-US"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pPr>
              <a:buFontTx/>
              <a:buNone/>
            </a:pPr>
            <a:r>
              <a:rPr lang="en-US" dirty="0" smtClean="0"/>
              <a:t>Where</a:t>
            </a:r>
            <a:r>
              <a:rPr lang="en-US" baseline="0" dirty="0" smtClean="0"/>
              <a:t> we are in the process</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None/>
            </a:pPr>
            <a:r>
              <a:rPr lang="en-US" sz="1100" dirty="0" smtClean="0"/>
              <a:t>-The </a:t>
            </a:r>
            <a:r>
              <a:rPr lang="en-US" sz="1100" dirty="0" smtClean="0"/>
              <a:t>public seemed to identify</a:t>
            </a:r>
            <a:r>
              <a:rPr lang="en-US" sz="1100" baseline="0" dirty="0" smtClean="0"/>
              <a:t> these as the main concerns for the project also</a:t>
            </a:r>
            <a:r>
              <a:rPr lang="en-US" sz="1100" baseline="0" dirty="0" smtClean="0"/>
              <a:t>.</a:t>
            </a:r>
          </a:p>
          <a:p>
            <a:pPr>
              <a:buFontTx/>
              <a:buNone/>
            </a:pPr>
            <a:endParaRPr lang="en-US" sz="1100" baseline="0" dirty="0" smtClean="0"/>
          </a:p>
          <a:p>
            <a:pPr>
              <a:buFontTx/>
              <a:buNone/>
            </a:pPr>
            <a:r>
              <a:rPr lang="en-US" sz="1100" baseline="0" dirty="0" smtClean="0"/>
              <a:t>-The purpose and need statement is kind of like our project summary statement that we develop to guide the decisions for the project throughout it’s life.</a:t>
            </a: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dirty="0" smtClean="0"/>
              <a:t>What</a:t>
            </a:r>
            <a:r>
              <a:rPr lang="en-US" sz="1100" baseline="0" dirty="0" smtClean="0"/>
              <a:t> are some of the ideas that you have to increase the capacity of the roadway?</a:t>
            </a:r>
            <a:endParaRPr lang="en-US" sz="1100" dirty="0" smtClean="0"/>
          </a:p>
          <a:p>
            <a:pPr>
              <a:buFontTx/>
              <a:buChar char="-"/>
            </a:pPr>
            <a:endParaRPr lang="en-US" sz="1100" dirty="0" smtClean="0"/>
          </a:p>
          <a:p>
            <a:pPr>
              <a:buFontTx/>
              <a:buChar char="-"/>
            </a:pPr>
            <a:r>
              <a:rPr lang="en-US" sz="1100" dirty="0" smtClean="0"/>
              <a:t>Less stoplights etc, by-pass methodology</a:t>
            </a:r>
            <a:r>
              <a:rPr lang="en-US" sz="1100" baseline="0" dirty="0" smtClean="0"/>
              <a:t>?</a:t>
            </a:r>
            <a:endParaRPr lang="en-US" sz="1100" dirty="0" smtClean="0"/>
          </a:p>
          <a:p>
            <a:pPr>
              <a:buFontTx/>
              <a:buChar char="-"/>
            </a:pPr>
            <a:endParaRPr lang="en-US" sz="1100" dirty="0" smtClean="0"/>
          </a:p>
          <a:p>
            <a:pPr>
              <a:buFontTx/>
              <a:buChar char="-"/>
            </a:pPr>
            <a:r>
              <a:rPr lang="en-US" sz="1100" dirty="0" smtClean="0"/>
              <a:t>Adding</a:t>
            </a:r>
            <a:r>
              <a:rPr lang="en-US" sz="1100" baseline="0" dirty="0" smtClean="0"/>
              <a:t> lanes is self explanatory</a:t>
            </a:r>
          </a:p>
          <a:p>
            <a:pPr>
              <a:buFontTx/>
              <a:buChar char="-"/>
            </a:pPr>
            <a:endParaRPr lang="en-US" sz="1100" baseline="0" dirty="0" smtClean="0"/>
          </a:p>
          <a:p>
            <a:pPr>
              <a:buFontTx/>
              <a:buChar char="-"/>
            </a:pPr>
            <a:r>
              <a:rPr lang="en-US" sz="1100" baseline="0" dirty="0" smtClean="0"/>
              <a:t>Add auxiliary lanes for </a:t>
            </a:r>
            <a:r>
              <a:rPr lang="en-US" sz="1100" baseline="0" dirty="0" smtClean="0"/>
              <a:t>turners</a:t>
            </a:r>
          </a:p>
          <a:p>
            <a:pPr>
              <a:buFontTx/>
              <a:buChar char="-"/>
            </a:pPr>
            <a:endParaRPr lang="en-US" sz="1100" baseline="0" dirty="0" smtClean="0"/>
          </a:p>
          <a:p>
            <a:pPr>
              <a:buFontTx/>
              <a:buChar char="-"/>
            </a:pPr>
            <a:r>
              <a:rPr lang="en-US" sz="1100" baseline="0" dirty="0" smtClean="0"/>
              <a:t>Increased speed results in higher capacity</a:t>
            </a:r>
            <a:endParaRPr lang="en-US" sz="1100" baseline="0" dirty="0" smtClean="0"/>
          </a:p>
          <a:p>
            <a:pPr>
              <a:buFontTx/>
              <a:buChar char="-"/>
            </a:pPr>
            <a:endParaRPr lang="en-US" sz="1100" baseline="0" dirty="0" smtClean="0"/>
          </a:p>
          <a:p>
            <a:pPr>
              <a:buFontTx/>
              <a:buChar char="-"/>
            </a:pPr>
            <a:r>
              <a:rPr lang="en-US" sz="1100" baseline="0" dirty="0" smtClean="0"/>
              <a:t>Think of what makes and interstate efficient </a:t>
            </a:r>
            <a:r>
              <a:rPr lang="en-US" sz="1100" baseline="0" dirty="0" smtClean="0"/>
              <a:t>versus a small county road – </a:t>
            </a:r>
            <a:r>
              <a:rPr lang="en-US" sz="1100" baseline="0" dirty="0" smtClean="0"/>
              <a:t>no stopped cars, </a:t>
            </a:r>
            <a:r>
              <a:rPr lang="en-US" sz="1100" baseline="0" dirty="0" smtClean="0"/>
              <a:t>more lanes</a:t>
            </a:r>
            <a:r>
              <a:rPr lang="en-US" sz="1100" baseline="0" dirty="0" smtClean="0"/>
              <a:t>, higher speed from point A to </a:t>
            </a:r>
            <a:r>
              <a:rPr lang="en-US" sz="1100" baseline="0" dirty="0" smtClean="0"/>
              <a:t>B, not as curvy</a:t>
            </a:r>
            <a:endParaRPr lang="en-US" sz="1100" baseline="0" dirty="0" smtClean="0"/>
          </a:p>
          <a:p>
            <a:pPr>
              <a:buFontTx/>
              <a:buChar char="-"/>
            </a:pPr>
            <a:endParaRPr lang="en-US" sz="1100" baseline="0" dirty="0" smtClean="0"/>
          </a:p>
          <a:p>
            <a:pPr>
              <a:buFontTx/>
              <a:buChar char="-"/>
            </a:pPr>
            <a:r>
              <a:rPr lang="en-US" sz="1100" baseline="0" dirty="0" smtClean="0"/>
              <a:t>Another way to think of this is how can we increase the number of vehicles through the corridor over a given amount of time</a:t>
            </a:r>
          </a:p>
          <a:p>
            <a:pPr>
              <a:buFontTx/>
              <a:buChar char="-"/>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 What are some of the things you think can be done to increase safety?</a:t>
            </a:r>
          </a:p>
          <a:p>
            <a:pPr>
              <a:buFontTx/>
              <a:buChar char="-"/>
            </a:pPr>
            <a:endParaRPr lang="en-US" sz="1100" baseline="0" dirty="0" smtClean="0"/>
          </a:p>
          <a:p>
            <a:pPr>
              <a:buFontTx/>
              <a:buChar char="-"/>
            </a:pPr>
            <a:r>
              <a:rPr lang="en-US" sz="1100" baseline="0" dirty="0" smtClean="0"/>
              <a:t>By providing the positive separation of the travel directions – </a:t>
            </a:r>
            <a:r>
              <a:rPr lang="en-US" sz="1100" baseline="0" dirty="0" err="1" smtClean="0"/>
              <a:t>ie</a:t>
            </a:r>
            <a:r>
              <a:rPr lang="en-US" sz="1100" baseline="0" dirty="0" smtClean="0"/>
              <a:t>. Medians (raised, depressed, or flush)</a:t>
            </a:r>
          </a:p>
          <a:p>
            <a:pPr>
              <a:buFontTx/>
              <a:buChar char="-"/>
            </a:pPr>
            <a:endParaRPr lang="en-US" sz="1100" baseline="0" dirty="0" smtClean="0"/>
          </a:p>
          <a:p>
            <a:pPr>
              <a:buFontTx/>
              <a:buChar char="-"/>
            </a:pPr>
            <a:r>
              <a:rPr lang="en-US" sz="1100" baseline="0" dirty="0" smtClean="0"/>
              <a:t>Providing auxiliary turn lanes gets cars out of the through lanes and reduces rear-end crashes</a:t>
            </a:r>
          </a:p>
          <a:p>
            <a:pPr>
              <a:buFontTx/>
              <a:buChar char="-"/>
            </a:pPr>
            <a:endParaRPr lang="en-US" sz="1100" baseline="0" dirty="0" smtClean="0"/>
          </a:p>
          <a:p>
            <a:pPr>
              <a:buFontTx/>
              <a:buChar char="-"/>
            </a:pPr>
            <a:r>
              <a:rPr lang="en-US" sz="1100" baseline="0" dirty="0" smtClean="0"/>
              <a:t>Reducing the number of places where a person can turn into can also improve safety</a:t>
            </a:r>
          </a:p>
          <a:p>
            <a:pPr>
              <a:buFontTx/>
              <a:buChar char="-"/>
            </a:pPr>
            <a:endParaRPr lang="en-US" sz="1100" baseline="0" dirty="0" smtClean="0"/>
          </a:p>
          <a:p>
            <a:pPr>
              <a:buFontTx/>
              <a:buChar char="-"/>
            </a:pPr>
            <a:r>
              <a:rPr lang="en-US" sz="1100" baseline="0" dirty="0" smtClean="0"/>
              <a:t>Obviously, the reduction in speed speaks for </a:t>
            </a:r>
            <a:r>
              <a:rPr lang="en-US" sz="1100" baseline="0" dirty="0" smtClean="0"/>
              <a:t>itself</a:t>
            </a:r>
          </a:p>
          <a:p>
            <a:pPr>
              <a:buFontTx/>
              <a:buChar char="-"/>
            </a:pPr>
            <a:endParaRPr lang="en-US" sz="1100" baseline="0" dirty="0" smtClean="0"/>
          </a:p>
          <a:p>
            <a:pPr>
              <a:buFontTx/>
              <a:buNone/>
            </a:pPr>
            <a:r>
              <a:rPr lang="en-US" sz="1100" baseline="0" dirty="0" smtClean="0"/>
              <a:t>*****Notice some things that are not necessarily complimentary or they are more contradictory</a:t>
            </a:r>
          </a:p>
          <a:p>
            <a:pPr lvl="1">
              <a:buFontTx/>
              <a:buChar char="-"/>
            </a:pPr>
            <a:r>
              <a:rPr lang="en-US" sz="1100" baseline="0" dirty="0" smtClean="0"/>
              <a:t>This is the most significant issue for a project this complex</a:t>
            </a:r>
          </a:p>
          <a:p>
            <a:pPr lvl="1">
              <a:buFontTx/>
              <a:buChar char="-"/>
            </a:pPr>
            <a:r>
              <a:rPr lang="en-US" sz="1100" baseline="0" dirty="0" smtClean="0"/>
              <a:t>Like Joey said, “It’s like this project has all these spinning plates that we are trying to satisfy…”</a:t>
            </a:r>
          </a:p>
          <a:p>
            <a:pPr lvl="1">
              <a:buFontTx/>
              <a:buChar char="-"/>
            </a:pPr>
            <a:endParaRPr lang="en-US" sz="1100" baseline="0" dirty="0" smtClean="0"/>
          </a:p>
          <a:p>
            <a:pPr lvl="0">
              <a:buFontTx/>
              <a:buChar char="-"/>
            </a:pPr>
            <a:r>
              <a:rPr lang="en-US" sz="1100" baseline="0" dirty="0" smtClean="0"/>
              <a:t>Trying to identify a happy median for all the issues</a:t>
            </a:r>
          </a:p>
          <a:p>
            <a:pPr>
              <a:buFontTx/>
              <a:buChar char="-"/>
            </a:pPr>
            <a:endParaRPr lang="en-US" sz="1100" baseline="0" dirty="0" smtClean="0"/>
          </a:p>
          <a:p>
            <a:pPr>
              <a:buFontTx/>
              <a:buChar char="-"/>
            </a:pPr>
            <a:r>
              <a:rPr lang="en-US" sz="1100" baseline="0" dirty="0" smtClean="0"/>
              <a:t>Significant number of angle collisions at intersections</a:t>
            </a:r>
            <a:endParaRPr lang="en-US" sz="1100" baseline="0" dirty="0" smtClean="0"/>
          </a:p>
          <a:p>
            <a:pPr>
              <a:buFontTx/>
              <a:buChar char="-"/>
            </a:pPr>
            <a:endParaRPr lang="en-US" sz="1100"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 What are some of the important </a:t>
            </a:r>
            <a:r>
              <a:rPr lang="en-US" sz="1100" baseline="0" dirty="0" smtClean="0"/>
              <a:t>factors </a:t>
            </a:r>
            <a:r>
              <a:rPr lang="en-US" sz="1100" baseline="0" dirty="0" smtClean="0"/>
              <a:t>for an I-75 </a:t>
            </a:r>
            <a:r>
              <a:rPr lang="en-US" sz="1100" baseline="0" dirty="0" smtClean="0"/>
              <a:t>alternative or ways to improve this situation?</a:t>
            </a:r>
            <a:endParaRPr lang="en-US" sz="1100" baseline="0" dirty="0" smtClean="0"/>
          </a:p>
          <a:p>
            <a:pPr>
              <a:buFontTx/>
              <a:buChar char="-"/>
            </a:pPr>
            <a:endParaRPr lang="en-US" sz="1100" baseline="0" dirty="0" smtClean="0"/>
          </a:p>
          <a:p>
            <a:pPr>
              <a:buFontTx/>
              <a:buChar char="-"/>
            </a:pPr>
            <a:r>
              <a:rPr lang="en-US" sz="1100" baseline="0" dirty="0" smtClean="0"/>
              <a:t>No matter what type of facility we develop, during emergency situations, officials will use this route for a diversion around the interstate</a:t>
            </a:r>
          </a:p>
          <a:p>
            <a:pPr>
              <a:buFontTx/>
              <a:buChar char="-"/>
            </a:pPr>
            <a:endParaRPr lang="en-US" sz="1100" baseline="0" dirty="0" smtClean="0"/>
          </a:p>
          <a:p>
            <a:pPr>
              <a:buFontTx/>
              <a:buChar char="-"/>
            </a:pPr>
            <a:r>
              <a:rPr lang="en-US" sz="1100" baseline="0" dirty="0" smtClean="0"/>
              <a:t>We need to make sure that our end product tries to accommodate this as best as possible </a:t>
            </a:r>
          </a:p>
          <a:p>
            <a:pPr>
              <a:buFontTx/>
              <a:buChar char="-"/>
            </a:pPr>
            <a:endParaRPr lang="en-US" sz="1100" baseline="0" dirty="0" smtClean="0"/>
          </a:p>
        </p:txBody>
      </p:sp>
      <p:sp>
        <p:nvSpPr>
          <p:cNvPr id="4" name="Slide Number Placeholder 3"/>
          <p:cNvSpPr>
            <a:spLocks noGrp="1"/>
          </p:cNvSpPr>
          <p:nvPr>
            <p:ph type="sldNum" sz="quarter" idx="10"/>
          </p:nvPr>
        </p:nvSpPr>
        <p:spPr/>
        <p:txBody>
          <a:bodyPr/>
          <a:lstStyle/>
          <a:p>
            <a:fld id="{87D77045-401A-4D5E-BFE3-54C21A8A66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fontScale="85000" lnSpcReduction="20000"/>
          </a:bodyPr>
          <a:lstStyle/>
          <a:p>
            <a:pPr>
              <a:buFontTx/>
              <a:buChar char="-"/>
            </a:pPr>
            <a:r>
              <a:rPr lang="en-US" sz="1100" baseline="0" dirty="0" smtClean="0"/>
              <a:t> </a:t>
            </a:r>
            <a:r>
              <a:rPr lang="en-US" sz="1100" baseline="0" dirty="0" smtClean="0"/>
              <a:t>One of the first things we talked about for capacity was adding lanes</a:t>
            </a:r>
          </a:p>
          <a:p>
            <a:pPr>
              <a:buFontTx/>
              <a:buChar char="-"/>
            </a:pPr>
            <a:endParaRPr lang="en-US" sz="1100" baseline="0" dirty="0" smtClean="0"/>
          </a:p>
          <a:p>
            <a:pPr>
              <a:buFontTx/>
              <a:buChar char="-"/>
            </a:pPr>
            <a:r>
              <a:rPr lang="en-US" sz="1100" baseline="0" dirty="0" smtClean="0"/>
              <a:t>This is just one example of an added lane configuration.  We will see a couple more…</a:t>
            </a:r>
          </a:p>
          <a:p>
            <a:pPr>
              <a:buFontTx/>
              <a:buChar char="-"/>
            </a:pPr>
            <a:endParaRPr lang="en-US" sz="1100" baseline="0" dirty="0" smtClean="0"/>
          </a:p>
          <a:p>
            <a:pPr>
              <a:buFontTx/>
              <a:buChar char="-"/>
            </a:pPr>
            <a:r>
              <a:rPr lang="en-US" sz="1100" baseline="0" dirty="0" smtClean="0"/>
              <a:t>With every thing we attempt to use on this project, there will usually be a tradeoff</a:t>
            </a:r>
          </a:p>
          <a:p>
            <a:pPr lvl="1">
              <a:buFontTx/>
              <a:buChar char="-"/>
            </a:pPr>
            <a:r>
              <a:rPr lang="en-US" sz="1100" baseline="0" dirty="0" smtClean="0"/>
              <a:t>Some things may compliment our other goals, and some may aggravate</a:t>
            </a:r>
          </a:p>
          <a:p>
            <a:pPr>
              <a:buFontTx/>
              <a:buChar char="-"/>
            </a:pPr>
            <a:endParaRPr lang="en-US" sz="1100" baseline="0" dirty="0" smtClean="0"/>
          </a:p>
          <a:p>
            <a:pPr>
              <a:buFontTx/>
              <a:buChar char="-"/>
            </a:pPr>
            <a:endParaRPr lang="en-US" sz="1100" baseline="0" dirty="0" smtClean="0"/>
          </a:p>
          <a:p>
            <a:pPr>
              <a:buFontTx/>
              <a:buChar char="-"/>
            </a:pPr>
            <a:r>
              <a:rPr lang="en-US" sz="1100" baseline="0" dirty="0" smtClean="0"/>
              <a:t>Show </a:t>
            </a:r>
            <a:r>
              <a:rPr lang="en-US" sz="1100" baseline="0" dirty="0" smtClean="0"/>
              <a:t>typical sections from HMB</a:t>
            </a:r>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normAutofit/>
          </a:bodyPr>
          <a:lstStyle/>
          <a:p>
            <a:r>
              <a:rPr lang="en-US" dirty="0" smtClean="0"/>
              <a:t>-More added lane examples</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5/29/2012</a:t>
            </a:fld>
            <a:endParaRPr lang="en-US" dirty="0"/>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5/29/2012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5/29/2012</a:t>
            </a:fld>
            <a:endParaRPr lang="en-US" dirty="0"/>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5/29/2012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5/29/2012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5/29/2012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5/29/2012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5/29/2012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dirty="0"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5/29/2012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5/29/2012</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20000"/>
          </a:blip>
          <a:srcRect/>
          <a:stretch>
            <a:fillRect/>
          </a:stretch>
        </p:blipFill>
        <p:spPr bwMode="auto">
          <a:xfrm>
            <a:off x="1295400" y="1219200"/>
            <a:ext cx="6425902" cy="4267200"/>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7239000" y="44958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rgbClr val="0070C0"/>
                </a:solidFill>
                <a:effectLst>
                  <a:outerShdw blurRad="38100" dist="38100" dir="2700000" algn="tl">
                    <a:srgbClr val="000000">
                      <a:alpha val="43137"/>
                    </a:srgbClr>
                  </a:outerShdw>
                </a:effectLst>
              </a:rPr>
              <a:t>US 25 Corbin to London </a:t>
            </a:r>
            <a:r>
              <a:rPr lang="en-US" dirty="0" smtClean="0"/>
              <a:t/>
            </a:r>
            <a:br>
              <a:rPr lang="en-US" dirty="0" smtClean="0"/>
            </a:br>
            <a:endParaRPr lang="en-US" dirty="0"/>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dirty="0" smtClean="0">
                <a:solidFill>
                  <a:srgbClr val="0070C0"/>
                </a:solidFill>
              </a:rPr>
              <a:t>Citizens Advisory Committee Meeting #3</a:t>
            </a:r>
            <a:endParaRPr lang="en-US" sz="2400" dirty="0">
              <a:solidFill>
                <a:srgbClr val="0070C0"/>
              </a:solidFill>
            </a:endParaRPr>
          </a:p>
        </p:txBody>
      </p:sp>
      <p:sp>
        <p:nvSpPr>
          <p:cNvPr id="8" name="Rectangle 4"/>
          <p:cNvSpPr txBox="1">
            <a:spLocks/>
          </p:cNvSpPr>
          <p:nvPr/>
        </p:nvSpPr>
        <p:spPr>
          <a:xfrm>
            <a:off x="533400" y="2743200"/>
            <a:ext cx="3848419" cy="457200"/>
          </a:xfrm>
          <a:prstGeom prst="rect">
            <a:avLst/>
          </a:prstGeom>
        </p:spPr>
        <p:txBody>
          <a:bodyPr vert="horz" tIns="0">
            <a:norm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lang="en-US" sz="2000" dirty="0" smtClean="0">
                <a:solidFill>
                  <a:srgbClr val="0070C0"/>
                </a:solidFill>
              </a:rPr>
              <a:t>May 2012</a:t>
            </a:r>
            <a:endParaRPr kumimoji="0" lang="en-US" sz="20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5410200" y="4648200"/>
            <a:ext cx="914400" cy="10287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6172200" y="5410200"/>
            <a:ext cx="1219200" cy="1143000"/>
          </a:xfrm>
          <a:prstGeom prst="rect">
            <a:avLst/>
          </a:prstGeom>
          <a:noFill/>
          <a:ln w="25400" algn="in">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ORK\Laurel\CAC\turn lane.jpg"/>
          <p:cNvPicPr>
            <a:picLocks noChangeAspect="1" noChangeArrowheads="1"/>
          </p:cNvPicPr>
          <p:nvPr/>
        </p:nvPicPr>
        <p:blipFill>
          <a:blip r:embed="rId3" cstate="print"/>
          <a:srcRect/>
          <a:stretch>
            <a:fillRect/>
          </a:stretch>
        </p:blipFill>
        <p:spPr bwMode="auto">
          <a:xfrm>
            <a:off x="2971800" y="2209800"/>
            <a:ext cx="5879990" cy="4419600"/>
          </a:xfrm>
          <a:prstGeom prst="rect">
            <a:avLst/>
          </a:prstGeom>
          <a:noFill/>
          <a:effectLst>
            <a:outerShdw blurRad="50800" dist="50800" dir="5400000" algn="ctr" rotWithShape="0">
              <a:srgbClr val="000000"/>
            </a:outerShdw>
          </a:effectLst>
        </p:spPr>
      </p:pic>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447045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Turn Lanes</a:t>
            </a:r>
          </a:p>
          <a:p>
            <a:pPr marL="868680" lvl="1" indent="-342900">
              <a:spcBef>
                <a:spcPts val="700"/>
              </a:spcBef>
              <a:buSzPct val="95000"/>
              <a:buFont typeface="Wingdings" pitchFamily="2" charset="2"/>
              <a:buChar char="§"/>
              <a:defRPr/>
            </a:pPr>
            <a:r>
              <a:rPr lang="en-US" sz="2400" dirty="0" smtClean="0">
                <a:solidFill>
                  <a:srgbClr val="FF0000"/>
                </a:solidFill>
              </a:rPr>
              <a:t>Positives</a:t>
            </a:r>
          </a:p>
          <a:p>
            <a:pPr marL="1325880" lvl="2" indent="-342900">
              <a:spcBef>
                <a:spcPts val="700"/>
              </a:spcBef>
              <a:buSzPct val="95000"/>
              <a:buFont typeface="Wingdings" pitchFamily="2" charset="2"/>
              <a:buChar char="§"/>
              <a:defRPr/>
            </a:pPr>
            <a:r>
              <a:rPr lang="en-US" sz="2400" dirty="0" smtClean="0">
                <a:solidFill>
                  <a:srgbClr val="FF0000"/>
                </a:solidFill>
              </a:rPr>
              <a:t>Cars are stopped out of the way</a:t>
            </a:r>
          </a:p>
          <a:p>
            <a:pPr marL="1325880" lvl="2" indent="-342900">
              <a:spcBef>
                <a:spcPts val="700"/>
              </a:spcBef>
              <a:buSzPct val="95000"/>
              <a:buFont typeface="Wingdings" pitchFamily="2" charset="2"/>
              <a:buChar char="§"/>
              <a:defRPr/>
            </a:pPr>
            <a:r>
              <a:rPr lang="en-US" sz="2400" dirty="0" smtClean="0">
                <a:solidFill>
                  <a:srgbClr val="FF0000"/>
                </a:solidFill>
              </a:rPr>
              <a:t>Works for right and left turns</a:t>
            </a:r>
          </a:p>
          <a:p>
            <a:pPr marL="868680" lvl="1" indent="-342900">
              <a:spcBef>
                <a:spcPts val="700"/>
              </a:spcBef>
              <a:buSzPct val="95000"/>
              <a:buFont typeface="Wingdings" pitchFamily="2" charset="2"/>
              <a:buChar char="§"/>
              <a:defRPr/>
            </a:pPr>
            <a:r>
              <a:rPr lang="en-US" sz="2400" dirty="0" smtClean="0">
                <a:solidFill>
                  <a:srgbClr val="FF0000"/>
                </a:solidFill>
              </a:rPr>
              <a:t>Negatives</a:t>
            </a:r>
          </a:p>
          <a:p>
            <a:pPr marL="1325880" lvl="2" indent="-342900">
              <a:spcBef>
                <a:spcPts val="700"/>
              </a:spcBef>
              <a:buSzPct val="95000"/>
              <a:buFont typeface="Wingdings" pitchFamily="2" charset="2"/>
              <a:buChar char="§"/>
              <a:defRPr/>
            </a:pPr>
            <a:r>
              <a:rPr lang="en-US" sz="2400" dirty="0" smtClean="0">
                <a:solidFill>
                  <a:srgbClr val="FF0000"/>
                </a:solidFill>
              </a:rPr>
              <a:t>Multiple turn lanes end-to-end</a:t>
            </a:r>
          </a:p>
          <a:p>
            <a:pPr marL="1325880" lvl="2" indent="-342900">
              <a:spcBef>
                <a:spcPts val="700"/>
              </a:spcBef>
              <a:buSzPct val="95000"/>
              <a:buFont typeface="Wingdings" pitchFamily="2" charset="2"/>
              <a:buChar char="§"/>
              <a:defRPr/>
            </a:pPr>
            <a:r>
              <a:rPr lang="en-US" sz="2400" dirty="0" smtClean="0">
                <a:solidFill>
                  <a:srgbClr val="FF0000"/>
                </a:solidFill>
              </a:rPr>
              <a:t>Additional width for turn lanes</a:t>
            </a: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5450210"/>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Access Management (reduce number of accesses)</a:t>
            </a:r>
          </a:p>
          <a:p>
            <a:pPr marL="1325880" lvl="2" indent="-342900">
              <a:spcBef>
                <a:spcPts val="700"/>
              </a:spcBef>
              <a:buSzPct val="95000"/>
              <a:defRPr/>
            </a:pPr>
            <a:r>
              <a:rPr lang="en-US" sz="2800" dirty="0" smtClean="0">
                <a:solidFill>
                  <a:srgbClr val="FF0000"/>
                </a:solidFill>
              </a:rPr>
              <a:t>------Take a look at these examples------</a:t>
            </a:r>
          </a:p>
          <a:p>
            <a:pPr marL="868680" lvl="1" indent="-342900">
              <a:spcBef>
                <a:spcPts val="700"/>
              </a:spcBef>
              <a:buSzPct val="95000"/>
              <a:buFont typeface="Wingdings" pitchFamily="2" charset="2"/>
              <a:buChar char="§"/>
              <a:defRPr/>
            </a:pPr>
            <a:r>
              <a:rPr lang="en-US" sz="2400" dirty="0" smtClean="0">
                <a:solidFill>
                  <a:srgbClr val="FF0000"/>
                </a:solidFill>
              </a:rPr>
              <a:t>Positives</a:t>
            </a:r>
          </a:p>
          <a:p>
            <a:pPr marL="1325880" lvl="2" indent="-342900">
              <a:spcBef>
                <a:spcPts val="700"/>
              </a:spcBef>
              <a:buSzPct val="95000"/>
              <a:buFont typeface="Wingdings" pitchFamily="2" charset="2"/>
              <a:buChar char="§"/>
              <a:defRPr/>
            </a:pPr>
            <a:r>
              <a:rPr lang="en-US" sz="2400" dirty="0" smtClean="0">
                <a:solidFill>
                  <a:srgbClr val="FF0000"/>
                </a:solidFill>
              </a:rPr>
              <a:t>Consolidate, Eliminate multiple entrances</a:t>
            </a:r>
          </a:p>
          <a:p>
            <a:pPr marL="1325880" lvl="2" indent="-342900">
              <a:spcBef>
                <a:spcPts val="700"/>
              </a:spcBef>
              <a:buSzPct val="95000"/>
              <a:buFont typeface="Wingdings" pitchFamily="2" charset="2"/>
              <a:buChar char="§"/>
              <a:defRPr/>
            </a:pPr>
            <a:r>
              <a:rPr lang="en-US" sz="2400" dirty="0" smtClean="0">
                <a:solidFill>
                  <a:srgbClr val="FF0000"/>
                </a:solidFill>
              </a:rPr>
              <a:t>Better Define Entrances</a:t>
            </a:r>
          </a:p>
          <a:p>
            <a:pPr marL="1325880" lvl="2" indent="-342900">
              <a:spcBef>
                <a:spcPts val="700"/>
              </a:spcBef>
              <a:buSzPct val="95000"/>
              <a:buFont typeface="Wingdings" pitchFamily="2" charset="2"/>
              <a:buChar char="§"/>
              <a:defRPr/>
            </a:pPr>
            <a:r>
              <a:rPr lang="en-US" sz="2400" dirty="0" smtClean="0">
                <a:solidFill>
                  <a:srgbClr val="FF0000"/>
                </a:solidFill>
              </a:rPr>
              <a:t>Provides fewer conflicts</a:t>
            </a:r>
          </a:p>
          <a:p>
            <a:pPr marL="868680" lvl="1" indent="-342900">
              <a:spcBef>
                <a:spcPts val="700"/>
              </a:spcBef>
              <a:buSzPct val="95000"/>
              <a:buFont typeface="Wingdings" pitchFamily="2" charset="2"/>
              <a:buChar char="§"/>
              <a:defRPr/>
            </a:pPr>
            <a:r>
              <a:rPr lang="en-US" sz="2400" dirty="0" smtClean="0">
                <a:solidFill>
                  <a:srgbClr val="FF0000"/>
                </a:solidFill>
              </a:rPr>
              <a:t>Negatives</a:t>
            </a:r>
          </a:p>
          <a:p>
            <a:pPr marL="1325880" lvl="2" indent="-342900">
              <a:spcBef>
                <a:spcPts val="700"/>
              </a:spcBef>
              <a:buSzPct val="95000"/>
              <a:buFont typeface="Wingdings" pitchFamily="2" charset="2"/>
              <a:buChar char="§"/>
              <a:defRPr/>
            </a:pPr>
            <a:r>
              <a:rPr lang="en-US" sz="2400" dirty="0" smtClean="0">
                <a:solidFill>
                  <a:srgbClr val="FF0000"/>
                </a:solidFill>
              </a:rPr>
              <a:t>Usually takes more Right of Way</a:t>
            </a:r>
          </a:p>
          <a:p>
            <a:pPr marL="1325880" lvl="2" indent="-342900">
              <a:spcBef>
                <a:spcPts val="700"/>
              </a:spcBef>
              <a:buSzPct val="95000"/>
              <a:buFont typeface="Wingdings" pitchFamily="2" charset="2"/>
              <a:buChar char="§"/>
              <a:defRPr/>
            </a:pPr>
            <a:r>
              <a:rPr lang="en-US" sz="2400" dirty="0" smtClean="0">
                <a:solidFill>
                  <a:srgbClr val="FF0000"/>
                </a:solidFill>
              </a:rPr>
              <a:t>Losing individual entrance may upset owners</a:t>
            </a: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WORK\Laurel\CAC\HMB visualizations\3dTypical-TWTL.jpg"/>
          <p:cNvPicPr>
            <a:picLocks noChangeAspect="1" noChangeArrowheads="1"/>
          </p:cNvPicPr>
          <p:nvPr/>
        </p:nvPicPr>
        <p:blipFill>
          <a:blip r:embed="rId3" cstate="print"/>
          <a:srcRect/>
          <a:stretch>
            <a:fillRect/>
          </a:stretch>
        </p:blipFill>
        <p:spPr bwMode="auto">
          <a:xfrm>
            <a:off x="2989561" y="2846838"/>
            <a:ext cx="6154439" cy="4011162"/>
          </a:xfrm>
          <a:prstGeom prst="rect">
            <a:avLst/>
          </a:prstGeom>
          <a:noFill/>
        </p:spPr>
      </p:pic>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0" y="990600"/>
            <a:ext cx="6858000" cy="6676187"/>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Two-Way Left Turn lane (TWTL)</a:t>
            </a:r>
          </a:p>
          <a:p>
            <a:pPr marL="868680" lvl="1" indent="-342900">
              <a:spcBef>
                <a:spcPts val="700"/>
              </a:spcBef>
              <a:buSzPct val="95000"/>
              <a:buFont typeface="Wingdings" pitchFamily="2" charset="2"/>
              <a:buChar char="§"/>
              <a:defRPr/>
            </a:pPr>
            <a:r>
              <a:rPr lang="en-US" sz="2400" dirty="0" smtClean="0">
                <a:solidFill>
                  <a:srgbClr val="FF0000"/>
                </a:solidFill>
              </a:rPr>
              <a:t>Positives</a:t>
            </a:r>
          </a:p>
          <a:p>
            <a:pPr marL="1325880" lvl="2" indent="-342900">
              <a:spcBef>
                <a:spcPts val="700"/>
              </a:spcBef>
              <a:buSzPct val="95000"/>
              <a:buFont typeface="Wingdings" pitchFamily="2" charset="2"/>
              <a:buChar char="§"/>
              <a:defRPr/>
            </a:pPr>
            <a:r>
              <a:rPr lang="en-US" sz="2400" dirty="0" smtClean="0">
                <a:solidFill>
                  <a:srgbClr val="FF0000"/>
                </a:solidFill>
              </a:rPr>
              <a:t>Turners out of through traffic</a:t>
            </a:r>
          </a:p>
          <a:p>
            <a:pPr marL="1325880" lvl="2" indent="-342900">
              <a:spcBef>
                <a:spcPts val="700"/>
              </a:spcBef>
              <a:buSzPct val="95000"/>
              <a:buFont typeface="Wingdings" pitchFamily="2" charset="2"/>
              <a:buChar char="§"/>
              <a:defRPr/>
            </a:pPr>
            <a:r>
              <a:rPr lang="en-US" sz="2400" dirty="0" smtClean="0">
                <a:solidFill>
                  <a:srgbClr val="FF0000"/>
                </a:solidFill>
              </a:rPr>
              <a:t>Unlimited Location</a:t>
            </a:r>
          </a:p>
          <a:p>
            <a:pPr marL="1325880" lvl="2" indent="-342900">
              <a:spcBef>
                <a:spcPts val="700"/>
              </a:spcBef>
              <a:buSzPct val="95000"/>
              <a:buFont typeface="Wingdings" pitchFamily="2" charset="2"/>
              <a:buChar char="§"/>
              <a:defRPr/>
            </a:pPr>
            <a:r>
              <a:rPr lang="en-US" sz="2400" dirty="0" smtClean="0">
                <a:solidFill>
                  <a:srgbClr val="FF0000"/>
                </a:solidFill>
              </a:rPr>
              <a:t>Provide separation between through lanes</a:t>
            </a:r>
          </a:p>
          <a:p>
            <a:pPr marL="1325880" lvl="2" indent="-342900">
              <a:spcBef>
                <a:spcPts val="700"/>
              </a:spcBef>
              <a:buSzPct val="95000"/>
              <a:buFont typeface="Wingdings" pitchFamily="2" charset="2"/>
              <a:buChar char="§"/>
              <a:defRPr/>
            </a:pPr>
            <a:r>
              <a:rPr lang="en-US" sz="2400" dirty="0" smtClean="0">
                <a:solidFill>
                  <a:srgbClr val="FF0000"/>
                </a:solidFill>
              </a:rPr>
              <a:t>Narrowest width</a:t>
            </a:r>
          </a:p>
          <a:p>
            <a:pPr marL="868680" lvl="1" indent="-342900">
              <a:spcBef>
                <a:spcPts val="700"/>
              </a:spcBef>
              <a:buSzPct val="95000"/>
              <a:buFont typeface="Wingdings" pitchFamily="2" charset="2"/>
              <a:buChar char="§"/>
              <a:defRPr/>
            </a:pPr>
            <a:r>
              <a:rPr lang="en-US" sz="2400" dirty="0" smtClean="0">
                <a:solidFill>
                  <a:srgbClr val="FF0000"/>
                </a:solidFill>
              </a:rPr>
              <a:t>Negatives</a:t>
            </a:r>
          </a:p>
          <a:p>
            <a:pPr marL="1325880" lvl="2" indent="-342900">
              <a:spcBef>
                <a:spcPts val="700"/>
              </a:spcBef>
              <a:buSzPct val="95000"/>
              <a:buFont typeface="Wingdings" pitchFamily="2" charset="2"/>
              <a:buChar char="§"/>
              <a:defRPr/>
            </a:pPr>
            <a:r>
              <a:rPr lang="en-US" sz="2400" dirty="0" smtClean="0">
                <a:solidFill>
                  <a:srgbClr val="FF0000"/>
                </a:solidFill>
              </a:rPr>
              <a:t>Can increase Head-on crashes</a:t>
            </a:r>
          </a:p>
          <a:p>
            <a:pPr marL="1325880" lvl="2" indent="-342900">
              <a:spcBef>
                <a:spcPts val="700"/>
              </a:spcBef>
              <a:buSzPct val="95000"/>
              <a:buFont typeface="Wingdings" pitchFamily="2" charset="2"/>
              <a:buChar char="§"/>
              <a:defRPr/>
            </a:pPr>
            <a:r>
              <a:rPr lang="en-US" sz="2400" dirty="0" smtClean="0">
                <a:solidFill>
                  <a:srgbClr val="FF0000"/>
                </a:solidFill>
              </a:rPr>
              <a:t>Limited to &lt; 45 mph</a:t>
            </a:r>
          </a:p>
          <a:p>
            <a:pPr marL="1325880" lvl="2" indent="-342900">
              <a:spcBef>
                <a:spcPts val="700"/>
              </a:spcBef>
              <a:buSzPct val="95000"/>
              <a:buFont typeface="Wingdings" pitchFamily="2" charset="2"/>
              <a:buChar char="§"/>
              <a:defRPr/>
            </a:pPr>
            <a:r>
              <a:rPr lang="en-US" sz="2400" dirty="0" smtClean="0">
                <a:solidFill>
                  <a:srgbClr val="FF0000"/>
                </a:solidFill>
              </a:rPr>
              <a:t>Maximum </a:t>
            </a:r>
            <a:r>
              <a:rPr lang="en-US" sz="2400" dirty="0" smtClean="0">
                <a:solidFill>
                  <a:srgbClr val="FF0000"/>
                </a:solidFill>
              </a:rPr>
              <a:t>traffic and number of access points</a:t>
            </a:r>
          </a:p>
          <a:p>
            <a:pPr marL="1325880" lvl="2"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down)">
                                      <p:cBhvr>
                                        <p:cTn id="36" dur="500"/>
                                        <p:tgtEl>
                                          <p:spTgt spid="3">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ipe(down)">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WORK\Laurel\CAC\HMB visualizations\3dTypical-DepressedMed.jpg"/>
          <p:cNvPicPr>
            <a:picLocks noChangeAspect="1" noChangeArrowheads="1"/>
          </p:cNvPicPr>
          <p:nvPr/>
        </p:nvPicPr>
        <p:blipFill>
          <a:blip r:embed="rId3" cstate="print"/>
          <a:srcRect/>
          <a:stretch>
            <a:fillRect/>
          </a:stretch>
        </p:blipFill>
        <p:spPr bwMode="auto">
          <a:xfrm>
            <a:off x="1423556" y="4407208"/>
            <a:ext cx="3508354" cy="2286573"/>
          </a:xfrm>
          <a:prstGeom prst="rect">
            <a:avLst/>
          </a:prstGeom>
          <a:noFill/>
        </p:spPr>
      </p:pic>
      <p:pic>
        <p:nvPicPr>
          <p:cNvPr id="6" name="Picture 2" descr="F:\WORK\Laurel\CAC\HMB visualizations\3dTypical-RaisedMed.jpg"/>
          <p:cNvPicPr>
            <a:picLocks noChangeAspect="1" noChangeArrowheads="1"/>
          </p:cNvPicPr>
          <p:nvPr/>
        </p:nvPicPr>
        <p:blipFill>
          <a:blip r:embed="rId4" cstate="print"/>
          <a:srcRect/>
          <a:stretch>
            <a:fillRect/>
          </a:stretch>
        </p:blipFill>
        <p:spPr bwMode="auto">
          <a:xfrm>
            <a:off x="528168" y="3352800"/>
            <a:ext cx="3244529" cy="2114624"/>
          </a:xfrm>
          <a:prstGeom prst="rect">
            <a:avLst/>
          </a:prstGeom>
          <a:noFill/>
        </p:spPr>
      </p:pic>
      <p:pic>
        <p:nvPicPr>
          <p:cNvPr id="4098" name="Picture 2" descr="F:\WORK\Laurel\CAC\median.jpg"/>
          <p:cNvPicPr>
            <a:picLocks noChangeAspect="1" noChangeArrowheads="1"/>
          </p:cNvPicPr>
          <p:nvPr/>
        </p:nvPicPr>
        <p:blipFill>
          <a:blip r:embed="rId5" cstate="print"/>
          <a:srcRect/>
          <a:stretch>
            <a:fillRect/>
          </a:stretch>
        </p:blipFill>
        <p:spPr bwMode="auto">
          <a:xfrm>
            <a:off x="5139193" y="3847851"/>
            <a:ext cx="4004807" cy="3010149"/>
          </a:xfrm>
          <a:prstGeom prst="rect">
            <a:avLst/>
          </a:prstGeom>
          <a:noFill/>
        </p:spPr>
      </p:pic>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990600"/>
            <a:ext cx="8229600" cy="6827510"/>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Non-Traversable Medians</a:t>
            </a:r>
          </a:p>
          <a:p>
            <a:pPr marL="868680" lvl="1" indent="-342900">
              <a:spcBef>
                <a:spcPts val="700"/>
              </a:spcBef>
              <a:buSzPct val="95000"/>
              <a:defRPr/>
            </a:pPr>
            <a:r>
              <a:rPr lang="en-US" sz="2800" dirty="0" smtClean="0">
                <a:solidFill>
                  <a:srgbClr val="FF0000"/>
                </a:solidFill>
              </a:rPr>
              <a:t>-----Take a closer look-----</a:t>
            </a:r>
          </a:p>
          <a:p>
            <a:pPr marL="868680" lvl="1" indent="-342900">
              <a:spcBef>
                <a:spcPts val="700"/>
              </a:spcBef>
              <a:buSzPct val="95000"/>
              <a:buFont typeface="Wingdings" pitchFamily="2" charset="2"/>
              <a:buChar char="§"/>
              <a:defRPr/>
            </a:pPr>
            <a:r>
              <a:rPr lang="en-US" sz="2400" dirty="0" smtClean="0">
                <a:solidFill>
                  <a:srgbClr val="FF0000"/>
                </a:solidFill>
              </a:rPr>
              <a:t>Positives</a:t>
            </a:r>
          </a:p>
          <a:p>
            <a:pPr marL="1325880" lvl="2" indent="-342900">
              <a:spcBef>
                <a:spcPts val="700"/>
              </a:spcBef>
              <a:buSzPct val="95000"/>
              <a:buFont typeface="Wingdings" pitchFamily="2" charset="2"/>
              <a:buChar char="§"/>
              <a:defRPr/>
            </a:pPr>
            <a:r>
              <a:rPr lang="en-US" sz="2400" dirty="0" smtClean="0">
                <a:solidFill>
                  <a:srgbClr val="FF0000"/>
                </a:solidFill>
              </a:rPr>
              <a:t>We can dictate where left turns will occur</a:t>
            </a:r>
          </a:p>
          <a:p>
            <a:pPr marL="1325880" lvl="2" indent="-342900">
              <a:spcBef>
                <a:spcPts val="700"/>
              </a:spcBef>
              <a:buSzPct val="95000"/>
              <a:buFont typeface="Wingdings" pitchFamily="2" charset="2"/>
              <a:buChar char="§"/>
              <a:defRPr/>
            </a:pPr>
            <a:r>
              <a:rPr lang="en-US" sz="2400" dirty="0" smtClean="0">
                <a:solidFill>
                  <a:srgbClr val="FF0000"/>
                </a:solidFill>
              </a:rPr>
              <a:t>Provides separation for traffic</a:t>
            </a:r>
          </a:p>
          <a:p>
            <a:pPr marL="1325880" lvl="2" indent="-342900">
              <a:spcBef>
                <a:spcPts val="700"/>
              </a:spcBef>
              <a:buSzPct val="95000"/>
              <a:buFont typeface="Wingdings" pitchFamily="2" charset="2"/>
              <a:buChar char="§"/>
              <a:defRPr/>
            </a:pPr>
            <a:r>
              <a:rPr lang="en-US" sz="2400" dirty="0" smtClean="0">
                <a:solidFill>
                  <a:srgbClr val="FF0000"/>
                </a:solidFill>
              </a:rPr>
              <a:t>Not as easily defeated by future development</a:t>
            </a:r>
          </a:p>
          <a:p>
            <a:pPr marL="1325880" lvl="2" indent="-342900">
              <a:spcBef>
                <a:spcPts val="700"/>
              </a:spcBef>
              <a:buSzPct val="95000"/>
              <a:buFont typeface="Wingdings" pitchFamily="2" charset="2"/>
              <a:buChar char="§"/>
              <a:defRPr/>
            </a:pPr>
            <a:r>
              <a:rPr lang="en-US" sz="2400" dirty="0" smtClean="0">
                <a:solidFill>
                  <a:srgbClr val="FF0000"/>
                </a:solidFill>
              </a:rPr>
              <a:t>High speed or &gt;55 mph</a:t>
            </a:r>
          </a:p>
          <a:p>
            <a:pPr marL="868680" lvl="1" indent="-342900">
              <a:spcBef>
                <a:spcPts val="700"/>
              </a:spcBef>
              <a:buSzPct val="95000"/>
              <a:buFont typeface="Wingdings" pitchFamily="2" charset="2"/>
              <a:buChar char="§"/>
              <a:defRPr/>
            </a:pPr>
            <a:r>
              <a:rPr lang="en-US" sz="2400" dirty="0" smtClean="0">
                <a:solidFill>
                  <a:srgbClr val="FF0000"/>
                </a:solidFill>
              </a:rPr>
              <a:t>Negatives</a:t>
            </a:r>
          </a:p>
          <a:p>
            <a:pPr marL="1325880" lvl="2" indent="-342900">
              <a:spcBef>
                <a:spcPts val="700"/>
              </a:spcBef>
              <a:buSzPct val="95000"/>
              <a:buFont typeface="Wingdings" pitchFamily="2" charset="2"/>
              <a:buChar char="§"/>
              <a:defRPr/>
            </a:pPr>
            <a:r>
              <a:rPr lang="en-US" sz="2400" dirty="0" smtClean="0">
                <a:solidFill>
                  <a:srgbClr val="FF0000"/>
                </a:solidFill>
              </a:rPr>
              <a:t>Wider Depressed Medians = More Right of Way</a:t>
            </a:r>
          </a:p>
          <a:p>
            <a:pPr marL="1325880" lvl="2" indent="-342900">
              <a:spcBef>
                <a:spcPts val="700"/>
              </a:spcBef>
              <a:buSzPct val="95000"/>
              <a:buFont typeface="Wingdings" pitchFamily="2" charset="2"/>
              <a:buChar char="§"/>
              <a:defRPr/>
            </a:pPr>
            <a:r>
              <a:rPr lang="en-US" sz="2400" dirty="0" smtClean="0">
                <a:solidFill>
                  <a:srgbClr val="FF0000"/>
                </a:solidFill>
              </a:rPr>
              <a:t>Raised medians = $</a:t>
            </a:r>
          </a:p>
          <a:p>
            <a:pPr marL="1325880" lvl="2" indent="-342900">
              <a:spcBef>
                <a:spcPts val="700"/>
              </a:spcBef>
              <a:buSzPct val="95000"/>
              <a:buFont typeface="Wingdings" pitchFamily="2" charset="2"/>
              <a:buChar char="§"/>
              <a:defRPr/>
            </a:pPr>
            <a:r>
              <a:rPr lang="en-US" sz="2400" dirty="0" smtClean="0">
                <a:solidFill>
                  <a:srgbClr val="FF0000"/>
                </a:solidFill>
              </a:rPr>
              <a:t>Forces more “Right-in, Right-outs” only</a:t>
            </a:r>
          </a:p>
          <a:p>
            <a:pPr marL="1325880" lvl="2" indent="-342900">
              <a:spcBef>
                <a:spcPts val="700"/>
              </a:spcBef>
              <a:buSzPct val="95000"/>
              <a:buFont typeface="Wingdings" pitchFamily="2" charset="2"/>
              <a:buChar char="§"/>
              <a:defRPr/>
            </a:pPr>
            <a:r>
              <a:rPr lang="en-US" sz="2400" dirty="0" smtClean="0">
                <a:solidFill>
                  <a:srgbClr val="FF0000"/>
                </a:solidFill>
              </a:rPr>
              <a:t>U-turn locations need to be signalized</a:t>
            </a: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heckerboard(across)">
                                      <p:cBhvr>
                                        <p:cTn id="13" dur="500"/>
                                        <p:tgtEl>
                                          <p:spTgt spid="4098"/>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down)">
                                      <p:cBhvr>
                                        <p:cTn id="45" dur="500"/>
                                        <p:tgtEl>
                                          <p:spTgt spid="3">
                                            <p:txEl>
                                              <p:pRg st="9" end="9"/>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down)">
                                      <p:cBhvr>
                                        <p:cTn id="51" dur="500"/>
                                        <p:tgtEl>
                                          <p:spTgt spid="3">
                                            <p:txEl>
                                              <p:pRg st="11" end="11"/>
                                            </p:txEl>
                                          </p:spTgt>
                                        </p:tgtEl>
                                      </p:cBhvr>
                                    </p:animEffect>
                                  </p:childTnLst>
                                </p:cTn>
                              </p:par>
                              <p:par>
                                <p:cTn id="52" presetID="9" presetClass="emph" presetSubtype="0" nodeType="withEffect">
                                  <p:stCondLst>
                                    <p:cond delay="0"/>
                                  </p:stCondLst>
                                  <p:childTnLst>
                                    <p:set>
                                      <p:cBhvr rctx="PPT">
                                        <p:cTn id="53" dur="indefinite"/>
                                        <p:tgtEl>
                                          <p:spTgt spid="5"/>
                                        </p:tgtEl>
                                        <p:attrNameLst>
                                          <p:attrName>style.opacity</p:attrName>
                                        </p:attrNameLst>
                                      </p:cBhvr>
                                      <p:to>
                                        <p:strVal val="0.5"/>
                                      </p:to>
                                    </p:set>
                                    <p:animEffect filter="image" prLst="opacity: 0.5">
                                      <p:cBhvr rctx="IE">
                                        <p:cTn id="54" dur="indefinite"/>
                                        <p:tgtEl>
                                          <p:spTgt spid="5"/>
                                        </p:tgtEl>
                                      </p:cBhvr>
                                    </p:animEffect>
                                  </p:childTnLst>
                                </p:cTn>
                              </p:par>
                              <p:par>
                                <p:cTn id="55" presetID="9" presetClass="emph" presetSubtype="0" nodeType="withEffect">
                                  <p:stCondLst>
                                    <p:cond delay="0"/>
                                  </p:stCondLst>
                                  <p:childTnLst>
                                    <p:set>
                                      <p:cBhvr rctx="PPT">
                                        <p:cTn id="56" dur="indefinite"/>
                                        <p:tgtEl>
                                          <p:spTgt spid="6"/>
                                        </p:tgtEl>
                                        <p:attrNameLst>
                                          <p:attrName>style.opacity</p:attrName>
                                        </p:attrNameLst>
                                      </p:cBhvr>
                                      <p:to>
                                        <p:strVal val="0.5"/>
                                      </p:to>
                                    </p:set>
                                    <p:animEffect filter="image" prLst="opacity: 0.5">
                                      <p:cBhvr rctx="IE">
                                        <p:cTn id="57" dur="indefinite"/>
                                        <p:tgtEl>
                                          <p:spTgt spid="6"/>
                                        </p:tgtEl>
                                      </p:cBhvr>
                                    </p:animEffect>
                                  </p:childTnLst>
                                </p:cTn>
                              </p:par>
                              <p:par>
                                <p:cTn id="58" presetID="9" presetClass="emph" presetSubtype="0" nodeType="withEffect">
                                  <p:stCondLst>
                                    <p:cond delay="0"/>
                                  </p:stCondLst>
                                  <p:childTnLst>
                                    <p:set>
                                      <p:cBhvr rctx="PPT">
                                        <p:cTn id="59" dur="indefinite"/>
                                        <p:tgtEl>
                                          <p:spTgt spid="4098"/>
                                        </p:tgtEl>
                                        <p:attrNameLst>
                                          <p:attrName>style.opacity</p:attrName>
                                        </p:attrNameLst>
                                      </p:cBhvr>
                                      <p:to>
                                        <p:strVal val="0.5"/>
                                      </p:to>
                                    </p:set>
                                    <p:animEffect filter="image" prLst="opacity: 0.5">
                                      <p:cBhvr rctx="IE">
                                        <p:cTn id="60" dur="indefinite"/>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Other Goals and Concerns</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3736920"/>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Enhance Tourism</a:t>
            </a:r>
          </a:p>
          <a:p>
            <a:pPr marL="411480" lvl="0" indent="-342900">
              <a:spcBef>
                <a:spcPts val="700"/>
              </a:spcBef>
              <a:buSzPct val="95000"/>
              <a:buFont typeface="Wingdings" pitchFamily="2" charset="2"/>
              <a:buChar char="§"/>
              <a:defRPr/>
            </a:pPr>
            <a:r>
              <a:rPr lang="en-US" sz="2800" dirty="0" smtClean="0">
                <a:solidFill>
                  <a:srgbClr val="FF0000"/>
                </a:solidFill>
              </a:rPr>
              <a:t>Potential Commercial &amp; Industrial Development</a:t>
            </a:r>
          </a:p>
          <a:p>
            <a:pPr marL="411480" lvl="0" indent="-342900">
              <a:spcBef>
                <a:spcPts val="700"/>
              </a:spcBef>
              <a:buSzPct val="95000"/>
              <a:buFont typeface="Wingdings" pitchFamily="2" charset="2"/>
              <a:buChar char="§"/>
              <a:defRPr/>
            </a:pPr>
            <a:r>
              <a:rPr lang="en-US" sz="2800" dirty="0" smtClean="0">
                <a:solidFill>
                  <a:srgbClr val="FF0000"/>
                </a:solidFill>
              </a:rPr>
              <a:t>Bicycle friendly</a:t>
            </a:r>
          </a:p>
          <a:p>
            <a:pPr marL="411480" lvl="0" indent="-342900">
              <a:spcBef>
                <a:spcPts val="700"/>
              </a:spcBef>
              <a:buSzPct val="95000"/>
              <a:buFont typeface="Wingdings" pitchFamily="2" charset="2"/>
              <a:buChar char="§"/>
              <a:defRPr/>
            </a:pPr>
            <a:endParaRPr lang="en-US" sz="2800" dirty="0" smtClean="0">
              <a:solidFill>
                <a:srgbClr val="FF0000"/>
              </a:solidFill>
            </a:endParaRPr>
          </a:p>
          <a:p>
            <a:pPr marL="411480" lvl="0"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pic>
        <p:nvPicPr>
          <p:cNvPr id="4" name="Picture 3" descr="Bicycle-Ride1.jpg"/>
          <p:cNvPicPr>
            <a:picLocks noChangeAspect="1"/>
          </p:cNvPicPr>
          <p:nvPr/>
        </p:nvPicPr>
        <p:blipFill>
          <a:blip r:embed="rId3" cstate="print"/>
          <a:stretch>
            <a:fillRect/>
          </a:stretch>
        </p:blipFill>
        <p:spPr>
          <a:xfrm>
            <a:off x="1068146" y="3276600"/>
            <a:ext cx="3656253" cy="2423220"/>
          </a:xfrm>
          <a:prstGeom prst="rect">
            <a:avLst/>
          </a:prstGeom>
        </p:spPr>
      </p:pic>
      <p:pic>
        <p:nvPicPr>
          <p:cNvPr id="1026" name="Picture 2" descr="F:\Amanda-Projects\Amanda-Projects\US 25 Laurel County Projects\US 25 Item No. 11-8515.00\Pictures\P1080629.JPG"/>
          <p:cNvPicPr>
            <a:picLocks noChangeAspect="1" noChangeArrowheads="1"/>
          </p:cNvPicPr>
          <p:nvPr/>
        </p:nvPicPr>
        <p:blipFill>
          <a:blip r:embed="rId4" cstate="print"/>
          <a:srcRect/>
          <a:stretch>
            <a:fillRect/>
          </a:stretch>
        </p:blipFill>
        <p:spPr bwMode="auto">
          <a:xfrm>
            <a:off x="4495800" y="4572000"/>
            <a:ext cx="3123304" cy="20740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What Does this all Mean?</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2174954"/>
          </a:xfrm>
          <a:prstGeom prst="rect">
            <a:avLst/>
          </a:prstGeom>
        </p:spPr>
        <p:txBody>
          <a:bodyPr wrap="square">
            <a:spAutoFit/>
          </a:bodyPr>
          <a:lstStyle/>
          <a:p>
            <a:pPr marL="411480" lvl="0" indent="-342900">
              <a:spcBef>
                <a:spcPts val="700"/>
              </a:spcBef>
              <a:buSzPct val="95000"/>
              <a:buFont typeface="Wingdings" pitchFamily="2" charset="2"/>
              <a:buChar char="§"/>
              <a:defRPr/>
            </a:pPr>
            <a:endParaRPr lang="en-US" sz="2800" dirty="0" smtClean="0">
              <a:solidFill>
                <a:srgbClr val="FF0000"/>
              </a:solidFill>
            </a:endParaRPr>
          </a:p>
          <a:p>
            <a:pPr marL="411480" lvl="0" indent="-342900">
              <a:spcBef>
                <a:spcPts val="700"/>
              </a:spcBef>
              <a:buSzPct val="95000"/>
              <a:buFont typeface="Wingdings" pitchFamily="2" charset="2"/>
              <a:buChar char="§"/>
              <a:defRPr/>
            </a:pPr>
            <a:endParaRPr lang="en-US" sz="2400" dirty="0" smtClean="0">
              <a:solidFill>
                <a:srgbClr val="FF0000"/>
              </a:solidFill>
            </a:endParaRPr>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
        <p:nvSpPr>
          <p:cNvPr id="4" name="Rectangle 1"/>
          <p:cNvSpPr txBox="1">
            <a:spLocks/>
          </p:cNvSpPr>
          <p:nvPr/>
        </p:nvSpPr>
        <p:spPr>
          <a:xfrm>
            <a:off x="1066800" y="15240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0070C0"/>
                </a:solidFill>
                <a:effectLst>
                  <a:outerShdw blurRad="50800" dist="50800" dir="2700000" algn="tl" rotWithShape="0">
                    <a:srgbClr val="000000">
                      <a:alpha val="43137"/>
                    </a:srgbClr>
                  </a:outerShdw>
                </a:effectLst>
                <a:latin typeface="+mj-lt"/>
                <a:ea typeface="+mj-ea"/>
                <a:cs typeface="+mj-cs"/>
              </a:rPr>
              <a:t> </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Remember our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Project Goals &amp; Objectives: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5" name="Rectangle 4"/>
          <p:cNvSpPr/>
          <p:nvPr/>
        </p:nvSpPr>
        <p:spPr>
          <a:xfrm>
            <a:off x="838200" y="2971800"/>
            <a:ext cx="8001000" cy="183896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Accommodate increasing capacity demands</a:t>
            </a:r>
          </a:p>
          <a:p>
            <a:pPr marL="411480" lvl="0" indent="-342900">
              <a:spcBef>
                <a:spcPts val="700"/>
              </a:spcBef>
              <a:buSzPct val="95000"/>
              <a:buFont typeface="Wingdings" pitchFamily="2" charset="2"/>
              <a:buChar char="§"/>
              <a:defRPr/>
            </a:pPr>
            <a:r>
              <a:rPr lang="en-US" sz="2400" dirty="0" smtClean="0"/>
              <a:t> Improve safety</a:t>
            </a:r>
          </a:p>
          <a:p>
            <a:pPr marL="411480" lvl="0" indent="-342900">
              <a:spcBef>
                <a:spcPts val="700"/>
              </a:spcBef>
              <a:buSzPct val="95000"/>
              <a:buFont typeface="Wingdings" pitchFamily="2" charset="2"/>
              <a:buChar char="§"/>
              <a:defRPr/>
            </a:pPr>
            <a:r>
              <a:rPr lang="en-US" sz="2400" dirty="0" smtClean="0"/>
              <a:t>Provide a safe alternative to I-75 during emergencies</a:t>
            </a:r>
          </a:p>
          <a:p>
            <a:pPr marL="411480" lvl="0" indent="-342900">
              <a:spcBef>
                <a:spcPts val="700"/>
              </a:spcBef>
              <a:buSzPct val="95000"/>
              <a:buFont typeface="Wingdings" pitchFamily="2" charset="2"/>
              <a:buChar char="§"/>
              <a:defRPr/>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40000"/>
          </a:blip>
          <a:srcRect/>
          <a:stretch>
            <a:fillRect/>
          </a:stretch>
        </p:blipFill>
        <p:spPr bwMode="auto">
          <a:xfrm>
            <a:off x="914400" y="966192"/>
            <a:ext cx="6806902" cy="4520208"/>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1219200" y="50292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chemeClr val="tx1"/>
                </a:solidFill>
                <a:effectLst>
                  <a:outerShdw blurRad="38100" dist="38100" dir="2700000" algn="tl">
                    <a:srgbClr val="000000">
                      <a:alpha val="43137"/>
                    </a:srgbClr>
                  </a:outerShdw>
                </a:effectLst>
              </a:rPr>
              <a:t>Thank You!</a:t>
            </a:r>
            <a:endParaRPr lang="en-US" dirty="0">
              <a:solidFill>
                <a:schemeClr val="tx1"/>
              </a:solidFill>
            </a:endParaRPr>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b="1" dirty="0" smtClean="0">
                <a:solidFill>
                  <a:srgbClr val="FF0000"/>
                </a:solidFill>
              </a:rPr>
              <a:t>Brad Gregory – Municipal Engineering Co.</a:t>
            </a:r>
          </a:p>
          <a:p>
            <a:pPr algn="l"/>
            <a:r>
              <a:rPr lang="en-US" sz="2400" b="1" dirty="0" smtClean="0">
                <a:solidFill>
                  <a:srgbClr val="FF0000"/>
                </a:solidFill>
              </a:rPr>
              <a:t>bgregory@mecconsultants.com</a:t>
            </a:r>
          </a:p>
          <a:p>
            <a:pPr algn="l"/>
            <a:r>
              <a:rPr lang="en-US" sz="2400" b="1" dirty="0" smtClean="0">
                <a:solidFill>
                  <a:srgbClr val="FF0000"/>
                </a:solidFill>
              </a:rPr>
              <a:t>502-875-3787</a:t>
            </a:r>
            <a:endParaRPr lang="en-US" sz="2400" b="1" dirty="0">
              <a:solidFill>
                <a:srgbClr val="FF0000"/>
              </a:solidFill>
            </a:endParaRP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6324600" y="5029200"/>
            <a:ext cx="1143000" cy="11430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3810000" y="5029200"/>
            <a:ext cx="1219200" cy="1143000"/>
          </a:xfrm>
          <a:prstGeom prst="rect">
            <a:avLst/>
          </a:prstGeom>
          <a:noFill/>
          <a:ln w="25400" algn="in">
            <a:solidFill>
              <a:srgbClr val="0000FF"/>
            </a:solidFill>
            <a:miter lim="800000"/>
            <a:headEnd/>
            <a:tailEnd/>
          </a:ln>
          <a:effectLst/>
        </p:spPr>
      </p:pic>
      <p:sp>
        <p:nvSpPr>
          <p:cNvPr id="9" name="Rectangle 4"/>
          <p:cNvSpPr txBox="1">
            <a:spLocks/>
          </p:cNvSpPr>
          <p:nvPr/>
        </p:nvSpPr>
        <p:spPr>
          <a:xfrm>
            <a:off x="457200" y="3124200"/>
            <a:ext cx="7848600" cy="1600200"/>
          </a:xfrm>
          <a:prstGeom prst="rect">
            <a:avLst/>
          </a:prstGeom>
        </p:spPr>
        <p:txBody>
          <a:bodyPr vert="horz" tIns="0">
            <a:no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David Fields – KY Transp0rtation Cabinet - Manchester</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David.Fields@ky.gov</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FF0000"/>
                </a:solidFill>
                <a:effectLst/>
                <a:uLnTx/>
                <a:uFillTx/>
                <a:latin typeface="+mn-lt"/>
                <a:ea typeface="+mn-ea"/>
                <a:cs typeface="+mn-cs"/>
              </a:rPr>
              <a:t>606-598-2145</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381000" y="0"/>
            <a:ext cx="5334000" cy="1295400"/>
          </a:xfrm>
        </p:spPr>
        <p:txBody>
          <a:bodyPr/>
          <a:lstStyle>
            <a:extLst/>
          </a:lstStyle>
          <a:p>
            <a:r>
              <a:rPr lang="en-US" dirty="0" smtClean="0">
                <a:solidFill>
                  <a:srgbClr val="0070C0"/>
                </a:solidFill>
              </a:rPr>
              <a:t>Project Limits</a:t>
            </a:r>
            <a:endParaRPr dirty="0">
              <a:solidFill>
                <a:srgbClr val="0070C0"/>
              </a:solidFill>
            </a:endParaRPr>
          </a:p>
        </p:txBody>
      </p:sp>
      <p:pic>
        <p:nvPicPr>
          <p:cNvPr id="2051" name="Picture 3"/>
          <p:cNvPicPr>
            <a:picLocks noChangeAspect="1" noChangeArrowheads="1"/>
          </p:cNvPicPr>
          <p:nvPr/>
        </p:nvPicPr>
        <p:blipFill>
          <a:blip r:embed="rId3" cstate="print"/>
          <a:srcRect/>
          <a:stretch>
            <a:fillRect/>
          </a:stretch>
        </p:blipFill>
        <p:spPr bwMode="auto">
          <a:xfrm>
            <a:off x="1295400" y="762000"/>
            <a:ext cx="6019800" cy="5827502"/>
          </a:xfrm>
          <a:prstGeom prst="rect">
            <a:avLst/>
          </a:prstGeom>
          <a:noFill/>
          <a:ln w="9525">
            <a:noFill/>
            <a:miter lim="800000"/>
            <a:headEnd/>
            <a:tailEnd/>
          </a:ln>
        </p:spPr>
      </p:pic>
      <p:sp>
        <p:nvSpPr>
          <p:cNvPr id="16" name="Rectangular Callout 15"/>
          <p:cNvSpPr/>
          <p:nvPr/>
        </p:nvSpPr>
        <p:spPr>
          <a:xfrm>
            <a:off x="5562600" y="228600"/>
            <a:ext cx="1371600" cy="228600"/>
          </a:xfrm>
          <a:prstGeom prst="wedgeRectCallout">
            <a:avLst>
              <a:gd name="adj1" fmla="val -80310"/>
              <a:gd name="adj2" fmla="val 315162"/>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End Project</a:t>
            </a:r>
            <a:endParaRPr lang="en-US" dirty="0">
              <a:solidFill>
                <a:srgbClr val="C00000"/>
              </a:solidFill>
            </a:endParaRPr>
          </a:p>
        </p:txBody>
      </p:sp>
      <p:sp>
        <p:nvSpPr>
          <p:cNvPr id="17" name="Rectangular Callout 16"/>
          <p:cNvSpPr/>
          <p:nvPr/>
        </p:nvSpPr>
        <p:spPr>
          <a:xfrm>
            <a:off x="4953000" y="6172200"/>
            <a:ext cx="1828800" cy="381000"/>
          </a:xfrm>
          <a:prstGeom prst="wedgeRectCallout">
            <a:avLst>
              <a:gd name="adj1" fmla="val -76878"/>
              <a:gd name="adj2" fmla="val -96603"/>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Begin Project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US 25 - Project Flow</a:t>
            </a:r>
          </a:p>
        </p:txBody>
      </p:sp>
      <p:sp>
        <p:nvSpPr>
          <p:cNvPr id="5" name="Rectangle 4"/>
          <p:cNvSpPr/>
          <p:nvPr/>
        </p:nvSpPr>
        <p:spPr>
          <a:xfrm>
            <a:off x="304800" y="1447800"/>
            <a:ext cx="8001000" cy="10012998"/>
          </a:xfrm>
          <a:prstGeom prst="rect">
            <a:avLst/>
          </a:prstGeom>
        </p:spPr>
        <p:txBody>
          <a:bodyPr wrap="square">
            <a:spAutoFit/>
          </a:bodyPr>
          <a:lstStyle/>
          <a:p>
            <a:pPr marL="411480" lvl="0" indent="-342900" algn="ctr">
              <a:spcBef>
                <a:spcPts val="700"/>
              </a:spcBef>
              <a:buSzPct val="95000"/>
              <a:defRPr/>
            </a:pPr>
            <a:r>
              <a:rPr lang="en-US" sz="2400" dirty="0" smtClean="0"/>
              <a:t>1</a:t>
            </a:r>
            <a:r>
              <a:rPr lang="en-US" sz="2400" baseline="30000" dirty="0" smtClean="0"/>
              <a:t>st</a:t>
            </a:r>
            <a:r>
              <a:rPr lang="en-US" sz="2400" dirty="0" smtClean="0"/>
              <a:t> Citizen Advisory Group meeting</a:t>
            </a:r>
          </a:p>
          <a:p>
            <a:pPr marL="411480" lvl="0" indent="-342900" algn="ctr">
              <a:spcBef>
                <a:spcPts val="700"/>
              </a:spcBef>
              <a:buSzPct val="95000"/>
              <a:defRPr/>
            </a:pPr>
            <a:r>
              <a:rPr lang="en-US" sz="3200" b="1" dirty="0" smtClean="0">
                <a:solidFill>
                  <a:srgbClr val="0070C0"/>
                </a:solidFill>
              </a:rPr>
              <a:t>1</a:t>
            </a:r>
            <a:r>
              <a:rPr lang="en-US" sz="3200" b="1" baseline="30000" dirty="0" smtClean="0">
                <a:solidFill>
                  <a:srgbClr val="0070C0"/>
                </a:solidFill>
              </a:rPr>
              <a:t>st</a:t>
            </a:r>
            <a:r>
              <a:rPr lang="en-US" sz="3200" b="1" dirty="0" smtClean="0">
                <a:solidFill>
                  <a:srgbClr val="0070C0"/>
                </a:solidFill>
              </a:rPr>
              <a:t> Public Meeting</a:t>
            </a:r>
          </a:p>
          <a:p>
            <a:pPr marL="411480" lvl="0" indent="-342900" algn="ctr">
              <a:spcBef>
                <a:spcPts val="700"/>
              </a:spcBef>
              <a:buSzPct val="95000"/>
              <a:defRPr/>
            </a:pPr>
            <a:r>
              <a:rPr lang="en-US" sz="2400" dirty="0" smtClean="0">
                <a:solidFill>
                  <a:srgbClr val="FFFFFF"/>
                </a:solidFill>
              </a:rPr>
              <a:t>2</a:t>
            </a:r>
            <a:r>
              <a:rPr lang="en-US" sz="2400" baseline="30000" dirty="0" smtClean="0">
                <a:solidFill>
                  <a:srgbClr val="FFFFFF"/>
                </a:solidFill>
              </a:rPr>
              <a:t>nd</a:t>
            </a:r>
            <a:r>
              <a:rPr lang="en-US" sz="2400" dirty="0" smtClean="0">
                <a:solidFill>
                  <a:srgbClr val="FFFFFF"/>
                </a:solidFill>
              </a:rPr>
              <a:t> Citizen Advisory Group meeting</a:t>
            </a:r>
          </a:p>
          <a:p>
            <a:pPr marL="411480" indent="-342900" algn="ctr">
              <a:spcBef>
                <a:spcPts val="700"/>
              </a:spcBef>
              <a:buSzPct val="95000"/>
              <a:defRPr/>
            </a:pPr>
            <a:r>
              <a:rPr lang="en-US" sz="3600" dirty="0" smtClean="0">
                <a:solidFill>
                  <a:srgbClr val="FF0000"/>
                </a:solidFill>
              </a:rPr>
              <a:t>**3</a:t>
            </a:r>
            <a:r>
              <a:rPr lang="en-US" sz="3600" baseline="30000" dirty="0" smtClean="0">
                <a:solidFill>
                  <a:srgbClr val="FF0000"/>
                </a:solidFill>
              </a:rPr>
              <a:t>rd</a:t>
            </a:r>
            <a:r>
              <a:rPr lang="en-US" sz="3600" dirty="0" smtClean="0">
                <a:solidFill>
                  <a:srgbClr val="FF0000"/>
                </a:solidFill>
              </a:rPr>
              <a:t> Citizen Advisory Group meeting**</a:t>
            </a:r>
          </a:p>
          <a:p>
            <a:pPr marL="411480" lvl="0" indent="-342900" algn="ctr">
              <a:spcBef>
                <a:spcPts val="700"/>
              </a:spcBef>
              <a:buSzPct val="95000"/>
              <a:defRPr/>
            </a:pPr>
            <a:r>
              <a:rPr lang="en-US" sz="2400" dirty="0" smtClean="0"/>
              <a:t>4</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3200" b="1" dirty="0" smtClean="0">
                <a:solidFill>
                  <a:srgbClr val="0070C0"/>
                </a:solidFill>
              </a:rPr>
              <a:t>2</a:t>
            </a:r>
            <a:r>
              <a:rPr lang="en-US" sz="3200" b="1" baseline="30000" dirty="0" smtClean="0">
                <a:solidFill>
                  <a:srgbClr val="0070C0"/>
                </a:solidFill>
              </a:rPr>
              <a:t>nd</a:t>
            </a:r>
            <a:r>
              <a:rPr lang="en-US" sz="3200" b="1" dirty="0" smtClean="0">
                <a:solidFill>
                  <a:srgbClr val="0070C0"/>
                </a:solidFill>
              </a:rPr>
              <a:t> Public Meeting</a:t>
            </a:r>
          </a:p>
          <a:p>
            <a:pPr marL="411480" indent="-342900" algn="ctr">
              <a:spcBef>
                <a:spcPts val="700"/>
              </a:spcBef>
              <a:buSzPct val="95000"/>
              <a:defRPr/>
            </a:pPr>
            <a:r>
              <a:rPr lang="en-US" sz="2400" dirty="0" smtClean="0"/>
              <a:t>5</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2400" dirty="0" smtClean="0"/>
              <a:t>6</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3200" b="1" dirty="0" smtClean="0">
                <a:solidFill>
                  <a:srgbClr val="0070C0"/>
                </a:solidFill>
              </a:rPr>
              <a:t>Public Hearing</a:t>
            </a:r>
          </a:p>
          <a:p>
            <a:pPr marL="411480" indent="-342900" algn="ctr">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0070C0"/>
                </a:solidFill>
                <a:effectLst>
                  <a:outerShdw blurRad="50800" dist="50800" dir="2700000" algn="tl" rotWithShape="0">
                    <a:srgbClr val="000000">
                      <a:alpha val="43137"/>
                    </a:srgbClr>
                  </a:outerShdw>
                </a:effectLst>
                <a:latin typeface="+mj-lt"/>
                <a:ea typeface="+mj-ea"/>
                <a:cs typeface="+mj-cs"/>
              </a:rPr>
              <a:t> </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Project Goals &amp; Objectives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524000"/>
            <a:ext cx="8001000" cy="183896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Accommodate increasing capacity demands</a:t>
            </a:r>
          </a:p>
          <a:p>
            <a:pPr marL="411480" lvl="0" indent="-342900">
              <a:spcBef>
                <a:spcPts val="700"/>
              </a:spcBef>
              <a:buSzPct val="95000"/>
              <a:buFont typeface="Wingdings" pitchFamily="2" charset="2"/>
              <a:buChar char="§"/>
              <a:defRPr/>
            </a:pPr>
            <a:r>
              <a:rPr lang="en-US" sz="2400" dirty="0" smtClean="0"/>
              <a:t> Improve safety</a:t>
            </a:r>
          </a:p>
          <a:p>
            <a:pPr marL="411480" lvl="0" indent="-342900">
              <a:spcBef>
                <a:spcPts val="700"/>
              </a:spcBef>
              <a:buSzPct val="95000"/>
              <a:buFont typeface="Wingdings" pitchFamily="2" charset="2"/>
              <a:buChar char="§"/>
              <a:defRPr/>
            </a:pPr>
            <a:r>
              <a:rPr lang="en-US" sz="2400" dirty="0" smtClean="0"/>
              <a:t>Provide a safe alternative to I-75 during emergencies</a:t>
            </a:r>
          </a:p>
          <a:p>
            <a:pPr marL="411480" lvl="0" indent="-342900">
              <a:spcBef>
                <a:spcPts val="700"/>
              </a:spcBef>
              <a:buSzPct val="95000"/>
              <a:buFont typeface="Wingdings" pitchFamily="2" charset="2"/>
              <a:buChar char="§"/>
              <a:defRPr/>
            </a:pPr>
            <a:endParaRPr lang="en-US" sz="2400" dirty="0" smtClean="0"/>
          </a:p>
        </p:txBody>
      </p:sp>
      <p:sp>
        <p:nvSpPr>
          <p:cNvPr id="5" name="Rectangle 1"/>
          <p:cNvSpPr txBox="1">
            <a:spLocks/>
          </p:cNvSpPr>
          <p:nvPr/>
        </p:nvSpPr>
        <p:spPr>
          <a:xfrm>
            <a:off x="1143000" y="3200400"/>
            <a:ext cx="6781800" cy="7620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Purpose &amp; Need Statement</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6" name="Rectangle 5"/>
          <p:cNvSpPr/>
          <p:nvPr/>
        </p:nvSpPr>
        <p:spPr>
          <a:xfrm>
            <a:off x="609600" y="4038600"/>
            <a:ext cx="8001000" cy="2028761"/>
          </a:xfrm>
          <a:prstGeom prst="rect">
            <a:avLst/>
          </a:prstGeom>
        </p:spPr>
        <p:txBody>
          <a:bodyPr wrap="square">
            <a:spAutoFit/>
          </a:bodyPr>
          <a:lstStyle/>
          <a:p>
            <a:pPr marL="411480" lvl="0" indent="-342900">
              <a:spcBef>
                <a:spcPts val="700"/>
              </a:spcBef>
              <a:buSzPct val="95000"/>
              <a:defRPr/>
            </a:pPr>
            <a:r>
              <a:rPr lang="en-US" sz="2400" dirty="0" smtClean="0"/>
              <a:t>“Address highway capacity and growth needs in Laurel County, improve safety by providing an improved route that complies with current design standards, and provide an alternative route during incidents or closures on I-75” </a:t>
            </a:r>
          </a:p>
          <a:p>
            <a:pPr marL="411480" lvl="0" indent="-342900">
              <a:spcBef>
                <a:spcPts val="700"/>
              </a:spcBef>
              <a:buSzPct val="95000"/>
              <a:buFont typeface="Wingdings" pitchFamily="2" charset="2"/>
              <a:buChar char="§"/>
              <a:defRPr/>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524000"/>
            <a:ext cx="8001000" cy="3831818"/>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Increase Capacity</a:t>
            </a:r>
          </a:p>
          <a:p>
            <a:pPr marL="868680" lvl="1" indent="-342900">
              <a:spcBef>
                <a:spcPts val="700"/>
              </a:spcBef>
              <a:buSzPct val="95000"/>
              <a:buFont typeface="Wingdings" pitchFamily="2" charset="2"/>
              <a:buChar char="§"/>
              <a:defRPr/>
            </a:pPr>
            <a:r>
              <a:rPr lang="en-US" sz="2400" dirty="0" smtClean="0"/>
              <a:t>Provide unobstructed connection</a:t>
            </a:r>
          </a:p>
          <a:p>
            <a:pPr marL="868680" lvl="1" indent="-342900">
              <a:spcBef>
                <a:spcPts val="700"/>
              </a:spcBef>
              <a:buSzPct val="95000"/>
              <a:buFont typeface="Wingdings" pitchFamily="2" charset="2"/>
              <a:buChar char="§"/>
              <a:defRPr/>
            </a:pPr>
            <a:r>
              <a:rPr lang="en-US" sz="2400" dirty="0" smtClean="0"/>
              <a:t>Increase the number of through lanes</a:t>
            </a:r>
          </a:p>
          <a:p>
            <a:pPr marL="868680" lvl="1" indent="-342900">
              <a:spcBef>
                <a:spcPts val="700"/>
              </a:spcBef>
              <a:buSzPct val="95000"/>
              <a:buFont typeface="Wingdings" pitchFamily="2" charset="2"/>
              <a:buChar char="§"/>
              <a:defRPr/>
            </a:pPr>
            <a:r>
              <a:rPr lang="en-US" sz="2400" dirty="0" smtClean="0"/>
              <a:t>Decrease the number of stopped motorist (vehicles waiting to turn in the through lanes</a:t>
            </a:r>
            <a:r>
              <a:rPr lang="en-US" sz="2400" dirty="0" smtClean="0"/>
              <a:t>) Add Turn-lanes</a:t>
            </a:r>
            <a:endParaRPr lang="en-US" sz="2400" dirty="0" smtClean="0"/>
          </a:p>
          <a:p>
            <a:pPr marL="868680" lvl="1" indent="-342900">
              <a:spcBef>
                <a:spcPts val="700"/>
              </a:spcBef>
              <a:buSzPct val="95000"/>
              <a:buFont typeface="Wingdings" pitchFamily="2" charset="2"/>
              <a:buChar char="§"/>
              <a:defRPr/>
            </a:pPr>
            <a:r>
              <a:rPr lang="en-US" sz="2400" dirty="0" smtClean="0"/>
              <a:t>Increase the free-flow speed (average speed through the area; reduced travel time)</a:t>
            </a:r>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524000"/>
            <a:ext cx="8001000" cy="4380686"/>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Increase Safety</a:t>
            </a:r>
          </a:p>
          <a:p>
            <a:pPr marL="868680" lvl="1" indent="-342900">
              <a:spcBef>
                <a:spcPts val="700"/>
              </a:spcBef>
              <a:buSzPct val="95000"/>
              <a:buFont typeface="Wingdings" pitchFamily="2" charset="2"/>
              <a:buChar char="§"/>
              <a:defRPr/>
            </a:pPr>
            <a:r>
              <a:rPr lang="en-US" sz="2400" dirty="0" smtClean="0"/>
              <a:t>Separate traffic (divided highway)</a:t>
            </a:r>
          </a:p>
          <a:p>
            <a:pPr marL="868680" lvl="1" indent="-342900">
              <a:spcBef>
                <a:spcPts val="700"/>
              </a:spcBef>
              <a:buSzPct val="95000"/>
              <a:buFont typeface="Wingdings" pitchFamily="2" charset="2"/>
              <a:buChar char="§"/>
              <a:defRPr/>
            </a:pPr>
            <a:r>
              <a:rPr lang="en-US" sz="2400" dirty="0" smtClean="0"/>
              <a:t>Decrease the number of stopped motorist (vehicles waiting to turn in the through lanes)</a:t>
            </a:r>
          </a:p>
          <a:p>
            <a:pPr marL="868680" lvl="1" indent="-342900">
              <a:spcBef>
                <a:spcPts val="700"/>
              </a:spcBef>
              <a:buSzPct val="95000"/>
              <a:buFont typeface="Wingdings" pitchFamily="2" charset="2"/>
              <a:buChar char="§"/>
              <a:defRPr/>
            </a:pPr>
            <a:r>
              <a:rPr lang="en-US" sz="2400" dirty="0" smtClean="0"/>
              <a:t>Reduce the number of access points</a:t>
            </a:r>
          </a:p>
          <a:p>
            <a:pPr marL="868680" lvl="1" indent="-342900">
              <a:spcBef>
                <a:spcPts val="700"/>
              </a:spcBef>
              <a:buSzPct val="95000"/>
              <a:buFont typeface="Wingdings" pitchFamily="2" charset="2"/>
              <a:buChar char="§"/>
              <a:defRPr/>
            </a:pPr>
            <a:r>
              <a:rPr lang="en-US" sz="2400" dirty="0" smtClean="0"/>
              <a:t>Decrease </a:t>
            </a:r>
            <a:r>
              <a:rPr lang="en-US" sz="2400" dirty="0" smtClean="0"/>
              <a:t>speed</a:t>
            </a:r>
          </a:p>
          <a:p>
            <a:pPr marL="868680" lvl="1" indent="-342900">
              <a:spcBef>
                <a:spcPts val="700"/>
              </a:spcBef>
              <a:buSzPct val="95000"/>
              <a:buFont typeface="Wingdings" pitchFamily="2" charset="2"/>
              <a:buChar char="§"/>
              <a:defRPr/>
            </a:pPr>
            <a:r>
              <a:rPr lang="en-US" sz="2400" dirty="0" smtClean="0"/>
              <a:t>Reconfigure intersections</a:t>
            </a:r>
          </a:p>
          <a:p>
            <a:pPr marL="868680" lvl="1"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How do we accomplish these goals?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457200" y="1524000"/>
            <a:ext cx="8001000" cy="2634054"/>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t>Provide an emergency alternative to I-75</a:t>
            </a:r>
          </a:p>
          <a:p>
            <a:pPr marL="868680" lvl="1" indent="-342900">
              <a:spcBef>
                <a:spcPts val="700"/>
              </a:spcBef>
              <a:buSzPct val="95000"/>
              <a:buFont typeface="Wingdings" pitchFamily="2" charset="2"/>
              <a:buChar char="§"/>
              <a:defRPr/>
            </a:pPr>
            <a:r>
              <a:rPr lang="en-US" sz="2400" dirty="0" smtClean="0"/>
              <a:t>Try not to decrease safety along US 25</a:t>
            </a:r>
          </a:p>
          <a:p>
            <a:pPr marL="868680" lvl="1" indent="-342900">
              <a:spcBef>
                <a:spcPts val="700"/>
              </a:spcBef>
              <a:buSzPct val="95000"/>
              <a:buFont typeface="Wingdings" pitchFamily="2" charset="2"/>
              <a:buChar char="§"/>
              <a:defRPr/>
            </a:pPr>
            <a:r>
              <a:rPr lang="en-US" sz="2400" dirty="0" smtClean="0"/>
              <a:t>Should move through motorist along the corridor</a:t>
            </a:r>
          </a:p>
          <a:p>
            <a:pPr marL="868680" lvl="1" indent="-342900">
              <a:spcBef>
                <a:spcPts val="700"/>
              </a:spcBef>
              <a:buSzPct val="95000"/>
              <a:buFont typeface="Wingdings" pitchFamily="2" charset="2"/>
              <a:buChar char="§"/>
              <a:defRPr/>
            </a:pPr>
            <a:r>
              <a:rPr lang="en-US" sz="2400" dirty="0" smtClean="0"/>
              <a:t>Coincides with many of our capacity goals </a:t>
            </a:r>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WORK\Laurel\CAC\HMB visualizations\3dTypical-TWTL.jpg"/>
          <p:cNvPicPr>
            <a:picLocks noChangeAspect="1" noChangeArrowheads="1"/>
          </p:cNvPicPr>
          <p:nvPr/>
        </p:nvPicPr>
        <p:blipFill>
          <a:blip r:embed="rId3" cstate="print"/>
          <a:srcRect/>
          <a:stretch>
            <a:fillRect/>
          </a:stretch>
        </p:blipFill>
        <p:spPr bwMode="auto">
          <a:xfrm>
            <a:off x="3200400" y="2895600"/>
            <a:ext cx="5803692" cy="3782562"/>
          </a:xfrm>
          <a:prstGeom prst="rect">
            <a:avLst/>
          </a:prstGeom>
          <a:noFill/>
        </p:spPr>
      </p:pic>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228600" y="1295400"/>
            <a:ext cx="8001000" cy="4929555"/>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Increase the number of lanes</a:t>
            </a:r>
          </a:p>
          <a:p>
            <a:pPr marL="868680" lvl="1" indent="-342900">
              <a:spcBef>
                <a:spcPts val="700"/>
              </a:spcBef>
              <a:buSzPct val="95000"/>
              <a:buFont typeface="Wingdings" pitchFamily="2" charset="2"/>
              <a:buChar char="§"/>
              <a:defRPr/>
            </a:pPr>
            <a:r>
              <a:rPr lang="en-US" sz="2400" dirty="0" smtClean="0">
                <a:solidFill>
                  <a:srgbClr val="FF0000"/>
                </a:solidFill>
              </a:rPr>
              <a:t>Positives</a:t>
            </a:r>
          </a:p>
          <a:p>
            <a:pPr marL="1325880" lvl="2" indent="-342900">
              <a:spcBef>
                <a:spcPts val="700"/>
              </a:spcBef>
              <a:buSzPct val="95000"/>
              <a:buFont typeface="Wingdings" pitchFamily="2" charset="2"/>
              <a:buChar char="§"/>
              <a:defRPr/>
            </a:pPr>
            <a:r>
              <a:rPr lang="en-US" sz="2400" dirty="0" smtClean="0">
                <a:solidFill>
                  <a:srgbClr val="FF0000"/>
                </a:solidFill>
              </a:rPr>
              <a:t>Increases the amount of vehicles the road can carry</a:t>
            </a:r>
          </a:p>
          <a:p>
            <a:pPr marL="1325880" lvl="2" indent="-342900">
              <a:spcBef>
                <a:spcPts val="700"/>
              </a:spcBef>
              <a:buSzPct val="95000"/>
              <a:buFont typeface="Wingdings" pitchFamily="2" charset="2"/>
              <a:buChar char="§"/>
              <a:defRPr/>
            </a:pPr>
            <a:r>
              <a:rPr lang="en-US" sz="2400" dirty="0" smtClean="0">
                <a:solidFill>
                  <a:srgbClr val="FF0000"/>
                </a:solidFill>
              </a:rPr>
              <a:t>Provides passing opportunities</a:t>
            </a:r>
          </a:p>
          <a:p>
            <a:pPr marL="868680" lvl="1" indent="-342900">
              <a:spcBef>
                <a:spcPts val="700"/>
              </a:spcBef>
              <a:buSzPct val="95000"/>
              <a:buFont typeface="Wingdings" pitchFamily="2" charset="2"/>
              <a:buChar char="§"/>
              <a:defRPr/>
            </a:pPr>
            <a:r>
              <a:rPr lang="en-US" sz="2400" dirty="0" smtClean="0">
                <a:solidFill>
                  <a:srgbClr val="FF0000"/>
                </a:solidFill>
              </a:rPr>
              <a:t>Negatives</a:t>
            </a:r>
          </a:p>
          <a:p>
            <a:pPr marL="1325880" lvl="2" indent="-342900">
              <a:spcBef>
                <a:spcPts val="700"/>
              </a:spcBef>
              <a:buSzPct val="95000"/>
              <a:buFont typeface="Wingdings" pitchFamily="2" charset="2"/>
              <a:buChar char="§"/>
              <a:defRPr/>
            </a:pPr>
            <a:r>
              <a:rPr lang="en-US" sz="2400" dirty="0" smtClean="0">
                <a:solidFill>
                  <a:srgbClr val="FF0000"/>
                </a:solidFill>
              </a:rPr>
              <a:t>Increases the impacts to the surrounding area</a:t>
            </a:r>
          </a:p>
          <a:p>
            <a:pPr marL="1325880" lvl="2" indent="-342900">
              <a:spcBef>
                <a:spcPts val="700"/>
              </a:spcBef>
              <a:buSzPct val="95000"/>
              <a:buFont typeface="Wingdings" pitchFamily="2" charset="2"/>
              <a:buChar char="§"/>
              <a:defRPr/>
            </a:pPr>
            <a:r>
              <a:rPr lang="en-US" sz="2400" dirty="0" smtClean="0">
                <a:solidFill>
                  <a:srgbClr val="FF0000"/>
                </a:solidFill>
              </a:rPr>
              <a:t>More difficult to turn </a:t>
            </a:r>
            <a:r>
              <a:rPr lang="en-US" sz="2400" dirty="0" smtClean="0">
                <a:solidFill>
                  <a:srgbClr val="FF0000"/>
                </a:solidFill>
              </a:rPr>
              <a:t>out </a:t>
            </a:r>
            <a:r>
              <a:rPr lang="en-US" sz="2400" dirty="0" smtClean="0">
                <a:solidFill>
                  <a:srgbClr val="FF0000"/>
                </a:solidFill>
              </a:rPr>
              <a:t>of entrances</a:t>
            </a:r>
          </a:p>
          <a:p>
            <a:pPr marL="1325880" lvl="2" indent="-342900">
              <a:spcBef>
                <a:spcPts val="700"/>
              </a:spcBef>
              <a:buSzPct val="95000"/>
              <a:defRPr/>
            </a:pPr>
            <a:endParaRPr lang="en-US" sz="2400" dirty="0" smtClean="0"/>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effectLst>
                  <a:outerShdw blurRad="50800" dist="50800" dir="2700000" algn="tl" rotWithShape="0">
                    <a:srgbClr val="000000">
                      <a:alpha val="43137"/>
                    </a:srgbClr>
                  </a:outerShdw>
                </a:effectLst>
                <a:latin typeface="+mj-lt"/>
                <a:ea typeface="+mj-ea"/>
                <a:cs typeface="+mj-cs"/>
              </a:rPr>
              <a:t>Tools and Methods at our Disposal</a:t>
            </a:r>
            <a:endParaRPr kumimoji="0" lang="en-US" sz="3200" b="0" i="0" u="none" strike="noStrike" kern="1200" cap="none" spc="-150" normalizeH="0" baseline="0" noProof="0" dirty="0">
              <a:ln>
                <a:noFill/>
              </a:ln>
              <a:effectLst>
                <a:outerShdw blurRad="50800" dist="50800" dir="2700000" algn="tl" rotWithShape="0">
                  <a:srgbClr val="000000">
                    <a:alpha val="43137"/>
                  </a:srgbClr>
                </a:outerShdw>
              </a:effectLst>
              <a:uLnTx/>
              <a:uFillTx/>
              <a:latin typeface="+mj-lt"/>
              <a:ea typeface="+mj-ea"/>
              <a:cs typeface="+mj-cs"/>
            </a:endParaRPr>
          </a:p>
        </p:txBody>
      </p:sp>
      <p:sp>
        <p:nvSpPr>
          <p:cNvPr id="5" name="Rectangle 4"/>
          <p:cNvSpPr/>
          <p:nvPr/>
        </p:nvSpPr>
        <p:spPr>
          <a:xfrm>
            <a:off x="5638800" y="2133600"/>
            <a:ext cx="3124200" cy="2174954"/>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800" dirty="0" smtClean="0">
                <a:solidFill>
                  <a:srgbClr val="FF0000"/>
                </a:solidFill>
              </a:rPr>
              <a:t>More lanes</a:t>
            </a:r>
            <a:endParaRPr lang="en-US" sz="2400" dirty="0" smtClean="0">
              <a:solidFill>
                <a:srgbClr val="FF0000"/>
              </a:solidFill>
            </a:endParaRPr>
          </a:p>
          <a:p>
            <a:pPr marL="1325880" lvl="2" indent="-342900">
              <a:spcBef>
                <a:spcPts val="700"/>
              </a:spcBef>
              <a:buSzPct val="95000"/>
              <a:defRPr/>
            </a:pPr>
            <a:endParaRPr lang="en-US" sz="2400" dirty="0" smtClean="0"/>
          </a:p>
          <a:p>
            <a:pPr marL="1325880" lvl="2"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pic>
        <p:nvPicPr>
          <p:cNvPr id="6" name="Picture 2" descr="F:\WORK\Laurel\CAC\HMB visualizations\3dTypical-DepressedMed.jpg"/>
          <p:cNvPicPr>
            <a:picLocks noChangeAspect="1" noChangeArrowheads="1"/>
          </p:cNvPicPr>
          <p:nvPr/>
        </p:nvPicPr>
        <p:blipFill>
          <a:blip r:embed="rId3" cstate="print"/>
          <a:srcRect/>
          <a:stretch>
            <a:fillRect/>
          </a:stretch>
        </p:blipFill>
        <p:spPr bwMode="auto">
          <a:xfrm>
            <a:off x="3200400" y="3041181"/>
            <a:ext cx="5562600" cy="3625430"/>
          </a:xfrm>
          <a:prstGeom prst="rect">
            <a:avLst/>
          </a:prstGeom>
          <a:noFill/>
        </p:spPr>
      </p:pic>
      <p:pic>
        <p:nvPicPr>
          <p:cNvPr id="3074" name="Picture 2" descr="F:\WORK\Laurel\CAC\HMB visualizations\3dTypical-RaisedMed.jpg"/>
          <p:cNvPicPr>
            <a:picLocks noChangeAspect="1" noChangeArrowheads="1"/>
          </p:cNvPicPr>
          <p:nvPr/>
        </p:nvPicPr>
        <p:blipFill>
          <a:blip r:embed="rId4" cstate="print"/>
          <a:srcRect/>
          <a:stretch>
            <a:fillRect/>
          </a:stretch>
        </p:blipFill>
        <p:spPr bwMode="auto">
          <a:xfrm>
            <a:off x="304800" y="1066800"/>
            <a:ext cx="5144297" cy="33528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FCC5EC07BD542ACCB6C451C657CD0" ma:contentTypeVersion="2" ma:contentTypeDescription="Create a new document." ma:contentTypeScope="" ma:versionID="18e855f96d36d493364716ae0e4b90be">
  <xsd:schema xmlns:xsd="http://www.w3.org/2001/XMLSchema" xmlns:xs="http://www.w3.org/2001/XMLSchema" xmlns:p="http://schemas.microsoft.com/office/2006/metadata/properties" xmlns:ns2="1012cd7e-d461-487a-a14b-33a920545ccf" targetNamespace="http://schemas.microsoft.com/office/2006/metadata/properties" ma:root="true" ma:fieldsID="deba20f4343193726ed5966abfaaf71a" ns2:_="">
    <xsd:import namespace="1012cd7e-d461-487a-a14b-33a920545ccf"/>
    <xsd:element name="properties">
      <xsd:complexType>
        <xsd:sequence>
          <xsd:element name="documentManagement">
            <xsd:complexType>
              <xsd:all>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2cd7e-d461-487a-a14b-33a920545ccf" elementFormDefault="qualified">
    <xsd:import namespace="http://schemas.microsoft.com/office/2006/documentManagement/types"/>
    <xsd:import namespace="http://schemas.microsoft.com/office/infopath/2007/PartnerControls"/>
    <xsd:element name="Project" ma:index="4" nillable="true" ma:displayName="Project" ma:list="{0b448191-cfd4-49d2-ae30-ca3220523f58}" ma:internalName="Project" ma:readOnly="false" ma:showField="Title" ma:web="0d1e6459-0590-4605-9092-5180ab28ee1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 xmlns="1012cd7e-d461-487a-a14b-33a920545ccf" xsi:nil="true"/>
  </documentManagement>
</p:properties>
</file>

<file path=customXml/itemProps1.xml><?xml version="1.0" encoding="utf-8"?>
<ds:datastoreItem xmlns:ds="http://schemas.openxmlformats.org/officeDocument/2006/customXml" ds:itemID="{B0E7777E-EAFB-4659-B83F-02F457B8ED8B}"/>
</file>

<file path=customXml/itemProps2.xml><?xml version="1.0" encoding="utf-8"?>
<ds:datastoreItem xmlns:ds="http://schemas.openxmlformats.org/officeDocument/2006/customXml" ds:itemID="{6FF31509-66B2-4DF3-90F3-D9A259D3E215}"/>
</file>

<file path=customXml/itemProps3.xml><?xml version="1.0" encoding="utf-8"?>
<ds:datastoreItem xmlns:ds="http://schemas.openxmlformats.org/officeDocument/2006/customXml" ds:itemID="{7ABA8E44-0088-48AB-8534-70AA9C188E52}"/>
</file>

<file path=docProps/app.xml><?xml version="1.0" encoding="utf-8"?>
<Properties xmlns="http://schemas.openxmlformats.org/officeDocument/2006/extended-properties" xmlns:vt="http://schemas.openxmlformats.org/officeDocument/2006/docPropsVTypes">
  <Template>IntroducingPowerPoint2007</Template>
  <TotalTime>0</TotalTime>
  <Words>1269</Words>
  <Application>Microsoft Office PowerPoint</Application>
  <PresentationFormat>On-screen Show (4:3)</PresentationFormat>
  <Paragraphs>254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IntroducingPowerPoint2007</vt:lpstr>
      <vt:lpstr>US 25 Corbin to London  </vt:lpstr>
      <vt:lpstr>Project Limits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2011-11-30T13:13:07Z</dcterms:created>
  <dcterms:modified xsi:type="dcterms:W3CDTF">2012-05-29T18:59:38Z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0x010100873FCC5EC07BD542ACCB6C451C657CD0</vt:lpwstr>
  </property>
</Properties>
</file>