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14.xml" ContentType="application/vnd.openxmlformats-officedocument.presentationml.slide+xml"/>
  <Override PartName="/ppt/slides/slide16.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30.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6.xml" ContentType="application/vnd.openxmlformats-officedocument.presentationml.notesSlid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69" r:id="rId3"/>
    <p:sldId id="271" r:id="rId4"/>
    <p:sldId id="260" r:id="rId5"/>
    <p:sldId id="295" r:id="rId6"/>
    <p:sldId id="296" r:id="rId7"/>
    <p:sldId id="281" r:id="rId8"/>
    <p:sldId id="298" r:id="rId9"/>
    <p:sldId id="275" r:id="rId10"/>
    <p:sldId id="300" r:id="rId11"/>
    <p:sldId id="292" r:id="rId12"/>
    <p:sldId id="293" r:id="rId13"/>
    <p:sldId id="276" r:id="rId14"/>
    <p:sldId id="282" r:id="rId15"/>
    <p:sldId id="277" r:id="rId16"/>
    <p:sldId id="284" r:id="rId17"/>
    <p:sldId id="290" r:id="rId18"/>
    <p:sldId id="264" r:id="rId19"/>
    <p:sldId id="299" r:id="rId20"/>
    <p:sldId id="291" r:id="rId21"/>
    <p:sldId id="294" r:id="rId22"/>
    <p:sldId id="262" r:id="rId23"/>
    <p:sldId id="273" r:id="rId24"/>
    <p:sldId id="286" r:id="rId25"/>
    <p:sldId id="287" r:id="rId26"/>
    <p:sldId id="278" r:id="rId27"/>
    <p:sldId id="288" r:id="rId28"/>
    <p:sldId id="289" r:id="rId29"/>
    <p:sldId id="270" r:id="rId30"/>
    <p:sldId id="267"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60" autoAdjust="0"/>
    <p:restoredTop sz="68045" autoAdjust="0"/>
  </p:normalViewPr>
  <p:slideViewPr>
    <p:cSldViewPr>
      <p:cViewPr varScale="1">
        <p:scale>
          <a:sx n="57" d="100"/>
          <a:sy n="57" d="100"/>
        </p:scale>
        <p:origin x="-1790" y="-77"/>
      </p:cViewPr>
      <p:guideLst>
        <p:guide orient="horz" pos="2160"/>
        <p:guide pos="2880"/>
      </p:guideLst>
    </p:cSldViewPr>
  </p:slideViewPr>
  <p:notesTextViewPr>
    <p:cViewPr>
      <p:scale>
        <a:sx n="100" d="100"/>
        <a:sy n="100" d="100"/>
      </p:scale>
      <p:origin x="0" y="0"/>
    </p:cViewPr>
  </p:notesTextViewPr>
  <p:sorterViewPr>
    <p:cViewPr>
      <p:scale>
        <a:sx n="78" d="100"/>
        <a:sy n="78"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93852-64E2-4019-BAF6-D0DFE6659165}" type="doc">
      <dgm:prSet loTypeId="urn:microsoft.com/office/officeart/2005/8/layout/cycle8" loCatId="cycle" qsTypeId="urn:microsoft.com/office/officeart/2005/8/quickstyle/simple1" qsCatId="simple" csTypeId="urn:microsoft.com/office/officeart/2005/8/colors/accent0_2" csCatId="mainScheme" phldr="1"/>
      <dgm:spPr/>
    </dgm:pt>
    <dgm:pt modelId="{3AD6A3E7-D491-4FFD-8A76-2B05ECD723F2}">
      <dgm:prSet phldrT="[Text]"/>
      <dgm:spPr/>
      <dgm:t>
        <a:bodyPr/>
        <a:lstStyle/>
        <a:p>
          <a:r>
            <a:rPr lang="en-US" b="1" dirty="0" smtClean="0"/>
            <a:t>Health</a:t>
          </a:r>
          <a:endParaRPr lang="en-US" b="1" dirty="0"/>
        </a:p>
      </dgm:t>
    </dgm:pt>
    <dgm:pt modelId="{C51D33D5-1DED-4D49-B5B8-2F70348ECE9F}" type="parTrans" cxnId="{B9466F47-3EE7-4D3D-B2CC-0D4776567A0A}">
      <dgm:prSet/>
      <dgm:spPr/>
      <dgm:t>
        <a:bodyPr/>
        <a:lstStyle/>
        <a:p>
          <a:endParaRPr lang="en-US"/>
        </a:p>
      </dgm:t>
    </dgm:pt>
    <dgm:pt modelId="{EECD5B38-AE7A-4208-963E-CC95052CD233}" type="sibTrans" cxnId="{B9466F47-3EE7-4D3D-B2CC-0D4776567A0A}">
      <dgm:prSet/>
      <dgm:spPr/>
      <dgm:t>
        <a:bodyPr/>
        <a:lstStyle/>
        <a:p>
          <a:endParaRPr lang="en-US"/>
        </a:p>
      </dgm:t>
    </dgm:pt>
    <dgm:pt modelId="{6AE2371E-366B-4427-B9D2-17D25537AAF5}">
      <dgm:prSet phldrT="[Text]"/>
      <dgm:spPr/>
      <dgm:t>
        <a:bodyPr/>
        <a:lstStyle/>
        <a:p>
          <a:r>
            <a:rPr lang="en-US" b="1" dirty="0" smtClean="0"/>
            <a:t>Safety</a:t>
          </a:r>
          <a:endParaRPr lang="en-US" b="1" dirty="0"/>
        </a:p>
      </dgm:t>
    </dgm:pt>
    <dgm:pt modelId="{74AAAE71-A644-45CB-8284-77A679D00DC3}" type="parTrans" cxnId="{6FC5868D-6E5A-4DD0-BFEE-F218C54D86C5}">
      <dgm:prSet/>
      <dgm:spPr/>
      <dgm:t>
        <a:bodyPr/>
        <a:lstStyle/>
        <a:p>
          <a:endParaRPr lang="en-US"/>
        </a:p>
      </dgm:t>
    </dgm:pt>
    <dgm:pt modelId="{10F7A71B-5D60-48BB-A854-3CAA487651F7}" type="sibTrans" cxnId="{6FC5868D-6E5A-4DD0-BFEE-F218C54D86C5}">
      <dgm:prSet/>
      <dgm:spPr/>
      <dgm:t>
        <a:bodyPr/>
        <a:lstStyle/>
        <a:p>
          <a:endParaRPr lang="en-US"/>
        </a:p>
      </dgm:t>
    </dgm:pt>
    <dgm:pt modelId="{65303886-1A43-4A46-9765-F88229CD1BAA}">
      <dgm:prSet phldrT="[Text]"/>
      <dgm:spPr/>
      <dgm:t>
        <a:bodyPr/>
        <a:lstStyle/>
        <a:p>
          <a:r>
            <a:rPr lang="en-US" b="1" dirty="0" smtClean="0"/>
            <a:t>Connectivity</a:t>
          </a:r>
          <a:endParaRPr lang="en-US" b="1" dirty="0"/>
        </a:p>
      </dgm:t>
    </dgm:pt>
    <dgm:pt modelId="{116FB665-C414-43BB-A4A6-EADC6795F8CB}" type="parTrans" cxnId="{DE646929-255E-4106-8D5C-A729AC201088}">
      <dgm:prSet/>
      <dgm:spPr/>
      <dgm:t>
        <a:bodyPr/>
        <a:lstStyle/>
        <a:p>
          <a:endParaRPr lang="en-US"/>
        </a:p>
      </dgm:t>
    </dgm:pt>
    <dgm:pt modelId="{7297C110-E15D-469C-88BA-E598AA53C4AC}" type="sibTrans" cxnId="{DE646929-255E-4106-8D5C-A729AC201088}">
      <dgm:prSet/>
      <dgm:spPr/>
      <dgm:t>
        <a:bodyPr/>
        <a:lstStyle/>
        <a:p>
          <a:endParaRPr lang="en-US"/>
        </a:p>
      </dgm:t>
    </dgm:pt>
    <dgm:pt modelId="{41E71847-C3D0-45EA-A2EC-D35E97E0F74E}">
      <dgm:prSet phldrT="[Text]"/>
      <dgm:spPr/>
      <dgm:t>
        <a:bodyPr/>
        <a:lstStyle/>
        <a:p>
          <a:r>
            <a:rPr lang="en-US" b="1" dirty="0" smtClean="0"/>
            <a:t>Economic Development</a:t>
          </a:r>
          <a:endParaRPr lang="en-US" b="1" dirty="0"/>
        </a:p>
      </dgm:t>
    </dgm:pt>
    <dgm:pt modelId="{7F3798F4-BF76-46C6-A454-06F8FCDC2A75}" type="parTrans" cxnId="{4C71BD02-26FB-4FA3-9642-4F6605E40702}">
      <dgm:prSet/>
      <dgm:spPr/>
      <dgm:t>
        <a:bodyPr/>
        <a:lstStyle/>
        <a:p>
          <a:endParaRPr lang="en-US"/>
        </a:p>
      </dgm:t>
    </dgm:pt>
    <dgm:pt modelId="{A458869D-49F3-4689-9A73-C9C007D5B29E}" type="sibTrans" cxnId="{4C71BD02-26FB-4FA3-9642-4F6605E40702}">
      <dgm:prSet/>
      <dgm:spPr/>
      <dgm:t>
        <a:bodyPr/>
        <a:lstStyle/>
        <a:p>
          <a:endParaRPr lang="en-US"/>
        </a:p>
      </dgm:t>
    </dgm:pt>
    <dgm:pt modelId="{5E2C04DF-75C3-43C2-B7A2-6E1A7F94CDA2}" type="pres">
      <dgm:prSet presAssocID="{38A93852-64E2-4019-BAF6-D0DFE6659165}" presName="compositeShape" presStyleCnt="0">
        <dgm:presLayoutVars>
          <dgm:chMax val="7"/>
          <dgm:dir/>
          <dgm:resizeHandles val="exact"/>
        </dgm:presLayoutVars>
      </dgm:prSet>
      <dgm:spPr/>
    </dgm:pt>
    <dgm:pt modelId="{BC7B41FA-4094-4C68-812B-AB9F38FDFCDF}" type="pres">
      <dgm:prSet presAssocID="{38A93852-64E2-4019-BAF6-D0DFE6659165}" presName="wedge1" presStyleLbl="node1" presStyleIdx="0" presStyleCnt="4"/>
      <dgm:spPr/>
      <dgm:t>
        <a:bodyPr/>
        <a:lstStyle/>
        <a:p>
          <a:endParaRPr lang="en-US"/>
        </a:p>
      </dgm:t>
    </dgm:pt>
    <dgm:pt modelId="{8E776B69-110C-423C-960B-E58EFC7B641D}" type="pres">
      <dgm:prSet presAssocID="{38A93852-64E2-4019-BAF6-D0DFE6659165}" presName="dummy1a" presStyleCnt="0"/>
      <dgm:spPr/>
    </dgm:pt>
    <dgm:pt modelId="{9C3551C5-DA09-430B-8670-9EFE5A0599C7}" type="pres">
      <dgm:prSet presAssocID="{38A93852-64E2-4019-BAF6-D0DFE6659165}" presName="dummy1b" presStyleCnt="0"/>
      <dgm:spPr/>
    </dgm:pt>
    <dgm:pt modelId="{7B4B2CDC-5B37-4E1B-A122-2401454428C2}" type="pres">
      <dgm:prSet presAssocID="{38A93852-64E2-4019-BAF6-D0DFE6659165}" presName="wedge1Tx" presStyleLbl="node1" presStyleIdx="0" presStyleCnt="4">
        <dgm:presLayoutVars>
          <dgm:chMax val="0"/>
          <dgm:chPref val="0"/>
          <dgm:bulletEnabled val="1"/>
        </dgm:presLayoutVars>
      </dgm:prSet>
      <dgm:spPr/>
      <dgm:t>
        <a:bodyPr/>
        <a:lstStyle/>
        <a:p>
          <a:endParaRPr lang="en-US"/>
        </a:p>
      </dgm:t>
    </dgm:pt>
    <dgm:pt modelId="{9E5EB637-ECD0-4CD4-B927-2B2532FED8A8}" type="pres">
      <dgm:prSet presAssocID="{38A93852-64E2-4019-BAF6-D0DFE6659165}" presName="wedge2" presStyleLbl="node1" presStyleIdx="1" presStyleCnt="4"/>
      <dgm:spPr/>
      <dgm:t>
        <a:bodyPr/>
        <a:lstStyle/>
        <a:p>
          <a:endParaRPr lang="en-US"/>
        </a:p>
      </dgm:t>
    </dgm:pt>
    <dgm:pt modelId="{63F72F13-4D72-41A8-808C-5DD075D88FD8}" type="pres">
      <dgm:prSet presAssocID="{38A93852-64E2-4019-BAF6-D0DFE6659165}" presName="dummy2a" presStyleCnt="0"/>
      <dgm:spPr/>
    </dgm:pt>
    <dgm:pt modelId="{504E7612-83D9-4C94-B483-D372B67204C3}" type="pres">
      <dgm:prSet presAssocID="{38A93852-64E2-4019-BAF6-D0DFE6659165}" presName="dummy2b" presStyleCnt="0"/>
      <dgm:spPr/>
    </dgm:pt>
    <dgm:pt modelId="{44D04DBD-2986-4ED1-BFD7-80518D5E3244}" type="pres">
      <dgm:prSet presAssocID="{38A93852-64E2-4019-BAF6-D0DFE6659165}" presName="wedge2Tx" presStyleLbl="node1" presStyleIdx="1" presStyleCnt="4">
        <dgm:presLayoutVars>
          <dgm:chMax val="0"/>
          <dgm:chPref val="0"/>
          <dgm:bulletEnabled val="1"/>
        </dgm:presLayoutVars>
      </dgm:prSet>
      <dgm:spPr/>
      <dgm:t>
        <a:bodyPr/>
        <a:lstStyle/>
        <a:p>
          <a:endParaRPr lang="en-US"/>
        </a:p>
      </dgm:t>
    </dgm:pt>
    <dgm:pt modelId="{EF20C529-6901-4F7A-866C-FE610FB6A046}" type="pres">
      <dgm:prSet presAssocID="{38A93852-64E2-4019-BAF6-D0DFE6659165}" presName="wedge3" presStyleLbl="node1" presStyleIdx="2" presStyleCnt="4"/>
      <dgm:spPr/>
      <dgm:t>
        <a:bodyPr/>
        <a:lstStyle/>
        <a:p>
          <a:endParaRPr lang="en-US"/>
        </a:p>
      </dgm:t>
    </dgm:pt>
    <dgm:pt modelId="{9D5C7651-691D-4C9E-BA35-AEE52CE93387}" type="pres">
      <dgm:prSet presAssocID="{38A93852-64E2-4019-BAF6-D0DFE6659165}" presName="dummy3a" presStyleCnt="0"/>
      <dgm:spPr/>
    </dgm:pt>
    <dgm:pt modelId="{58F6BC9B-C5AB-448C-A4A0-679B2E04E93C}" type="pres">
      <dgm:prSet presAssocID="{38A93852-64E2-4019-BAF6-D0DFE6659165}" presName="dummy3b" presStyleCnt="0"/>
      <dgm:spPr/>
    </dgm:pt>
    <dgm:pt modelId="{1EB23DAA-F0D4-4E86-9F3B-8BDF35F4B33F}" type="pres">
      <dgm:prSet presAssocID="{38A93852-64E2-4019-BAF6-D0DFE6659165}" presName="wedge3Tx" presStyleLbl="node1" presStyleIdx="2" presStyleCnt="4">
        <dgm:presLayoutVars>
          <dgm:chMax val="0"/>
          <dgm:chPref val="0"/>
          <dgm:bulletEnabled val="1"/>
        </dgm:presLayoutVars>
      </dgm:prSet>
      <dgm:spPr/>
      <dgm:t>
        <a:bodyPr/>
        <a:lstStyle/>
        <a:p>
          <a:endParaRPr lang="en-US"/>
        </a:p>
      </dgm:t>
    </dgm:pt>
    <dgm:pt modelId="{C6CAB5CE-8E29-4E9B-8162-A95E05DA1352}" type="pres">
      <dgm:prSet presAssocID="{38A93852-64E2-4019-BAF6-D0DFE6659165}" presName="wedge4" presStyleLbl="node1" presStyleIdx="3" presStyleCnt="4"/>
      <dgm:spPr/>
      <dgm:t>
        <a:bodyPr/>
        <a:lstStyle/>
        <a:p>
          <a:endParaRPr lang="en-US"/>
        </a:p>
      </dgm:t>
    </dgm:pt>
    <dgm:pt modelId="{9DBFA10B-FBDB-4CAE-9B4C-A4801AB553D3}" type="pres">
      <dgm:prSet presAssocID="{38A93852-64E2-4019-BAF6-D0DFE6659165}" presName="dummy4a" presStyleCnt="0"/>
      <dgm:spPr/>
    </dgm:pt>
    <dgm:pt modelId="{B82D7873-CC38-47D0-A532-98C05EB5B461}" type="pres">
      <dgm:prSet presAssocID="{38A93852-64E2-4019-BAF6-D0DFE6659165}" presName="dummy4b" presStyleCnt="0"/>
      <dgm:spPr/>
    </dgm:pt>
    <dgm:pt modelId="{DC50D05B-DC67-408B-B98A-1132231E8A81}" type="pres">
      <dgm:prSet presAssocID="{38A93852-64E2-4019-BAF6-D0DFE6659165}" presName="wedge4Tx" presStyleLbl="node1" presStyleIdx="3" presStyleCnt="4">
        <dgm:presLayoutVars>
          <dgm:chMax val="0"/>
          <dgm:chPref val="0"/>
          <dgm:bulletEnabled val="1"/>
        </dgm:presLayoutVars>
      </dgm:prSet>
      <dgm:spPr/>
      <dgm:t>
        <a:bodyPr/>
        <a:lstStyle/>
        <a:p>
          <a:endParaRPr lang="en-US"/>
        </a:p>
      </dgm:t>
    </dgm:pt>
    <dgm:pt modelId="{E99A67EE-7A1E-460B-A927-C27BBB521F80}" type="pres">
      <dgm:prSet presAssocID="{EECD5B38-AE7A-4208-963E-CC95052CD233}" presName="arrowWedge1" presStyleLbl="fgSibTrans2D1" presStyleIdx="0" presStyleCnt="4"/>
      <dgm:spPr/>
    </dgm:pt>
    <dgm:pt modelId="{F87C0869-1110-44B2-BA1B-43E7FCBC3349}" type="pres">
      <dgm:prSet presAssocID="{10F7A71B-5D60-48BB-A854-3CAA487651F7}" presName="arrowWedge2" presStyleLbl="fgSibTrans2D1" presStyleIdx="1" presStyleCnt="4"/>
      <dgm:spPr/>
    </dgm:pt>
    <dgm:pt modelId="{B2B9021A-E9CC-41E5-8BC1-D44F1AD16482}" type="pres">
      <dgm:prSet presAssocID="{7297C110-E15D-469C-88BA-E598AA53C4AC}" presName="arrowWedge3" presStyleLbl="fgSibTrans2D1" presStyleIdx="2" presStyleCnt="4"/>
      <dgm:spPr/>
    </dgm:pt>
    <dgm:pt modelId="{36D775B7-0E45-415E-9C8C-9DECAD38AC39}" type="pres">
      <dgm:prSet presAssocID="{A458869D-49F3-4689-9A73-C9C007D5B29E}" presName="arrowWedge4" presStyleLbl="fgSibTrans2D1" presStyleIdx="3" presStyleCnt="4"/>
      <dgm:spPr/>
    </dgm:pt>
  </dgm:ptLst>
  <dgm:cxnLst>
    <dgm:cxn modelId="{DE646929-255E-4106-8D5C-A729AC201088}" srcId="{38A93852-64E2-4019-BAF6-D0DFE6659165}" destId="{65303886-1A43-4A46-9765-F88229CD1BAA}" srcOrd="2" destOrd="0" parTransId="{116FB665-C414-43BB-A4A6-EADC6795F8CB}" sibTransId="{7297C110-E15D-469C-88BA-E598AA53C4AC}"/>
    <dgm:cxn modelId="{82D7DAA2-C895-4561-B549-6F9A7C825986}" type="presOf" srcId="{65303886-1A43-4A46-9765-F88229CD1BAA}" destId="{1EB23DAA-F0D4-4E86-9F3B-8BDF35F4B33F}" srcOrd="1" destOrd="0" presId="urn:microsoft.com/office/officeart/2005/8/layout/cycle8"/>
    <dgm:cxn modelId="{1F2F5B60-09B6-41FF-B4AD-62638899E246}" type="presOf" srcId="{6AE2371E-366B-4427-B9D2-17D25537AAF5}" destId="{44D04DBD-2986-4ED1-BFD7-80518D5E3244}" srcOrd="1" destOrd="0" presId="urn:microsoft.com/office/officeart/2005/8/layout/cycle8"/>
    <dgm:cxn modelId="{4C71BD02-26FB-4FA3-9642-4F6605E40702}" srcId="{38A93852-64E2-4019-BAF6-D0DFE6659165}" destId="{41E71847-C3D0-45EA-A2EC-D35E97E0F74E}" srcOrd="3" destOrd="0" parTransId="{7F3798F4-BF76-46C6-A454-06F8FCDC2A75}" sibTransId="{A458869D-49F3-4689-9A73-C9C007D5B29E}"/>
    <dgm:cxn modelId="{29F7AD25-A000-4600-AFF7-389A6FFA87BA}" type="presOf" srcId="{41E71847-C3D0-45EA-A2EC-D35E97E0F74E}" destId="{C6CAB5CE-8E29-4E9B-8162-A95E05DA1352}" srcOrd="0" destOrd="0" presId="urn:microsoft.com/office/officeart/2005/8/layout/cycle8"/>
    <dgm:cxn modelId="{B4BF4E90-445E-4102-9EB7-C41AE13B104A}" type="presOf" srcId="{3AD6A3E7-D491-4FFD-8A76-2B05ECD723F2}" destId="{BC7B41FA-4094-4C68-812B-AB9F38FDFCDF}" srcOrd="0" destOrd="0" presId="urn:microsoft.com/office/officeart/2005/8/layout/cycle8"/>
    <dgm:cxn modelId="{A9CF302E-8BFD-48A0-BCDB-226652FEBE40}" type="presOf" srcId="{3AD6A3E7-D491-4FFD-8A76-2B05ECD723F2}" destId="{7B4B2CDC-5B37-4E1B-A122-2401454428C2}" srcOrd="1" destOrd="0" presId="urn:microsoft.com/office/officeart/2005/8/layout/cycle8"/>
    <dgm:cxn modelId="{B9466F47-3EE7-4D3D-B2CC-0D4776567A0A}" srcId="{38A93852-64E2-4019-BAF6-D0DFE6659165}" destId="{3AD6A3E7-D491-4FFD-8A76-2B05ECD723F2}" srcOrd="0" destOrd="0" parTransId="{C51D33D5-1DED-4D49-B5B8-2F70348ECE9F}" sibTransId="{EECD5B38-AE7A-4208-963E-CC95052CD233}"/>
    <dgm:cxn modelId="{872457F9-199E-4F47-8F4B-D4DEA49CC26F}" type="presOf" srcId="{38A93852-64E2-4019-BAF6-D0DFE6659165}" destId="{5E2C04DF-75C3-43C2-B7A2-6E1A7F94CDA2}" srcOrd="0" destOrd="0" presId="urn:microsoft.com/office/officeart/2005/8/layout/cycle8"/>
    <dgm:cxn modelId="{F91545BE-4FCF-40C6-B289-7977BBC6511F}" type="presOf" srcId="{65303886-1A43-4A46-9765-F88229CD1BAA}" destId="{EF20C529-6901-4F7A-866C-FE610FB6A046}" srcOrd="0" destOrd="0" presId="urn:microsoft.com/office/officeart/2005/8/layout/cycle8"/>
    <dgm:cxn modelId="{F793BD4C-A92B-4F16-9D03-C7AE13450BD2}" type="presOf" srcId="{41E71847-C3D0-45EA-A2EC-D35E97E0F74E}" destId="{DC50D05B-DC67-408B-B98A-1132231E8A81}" srcOrd="1" destOrd="0" presId="urn:microsoft.com/office/officeart/2005/8/layout/cycle8"/>
    <dgm:cxn modelId="{3A23E8B0-8EE3-43CD-B645-5E704B1A72BB}" type="presOf" srcId="{6AE2371E-366B-4427-B9D2-17D25537AAF5}" destId="{9E5EB637-ECD0-4CD4-B927-2B2532FED8A8}" srcOrd="0" destOrd="0" presId="urn:microsoft.com/office/officeart/2005/8/layout/cycle8"/>
    <dgm:cxn modelId="{6FC5868D-6E5A-4DD0-BFEE-F218C54D86C5}" srcId="{38A93852-64E2-4019-BAF6-D0DFE6659165}" destId="{6AE2371E-366B-4427-B9D2-17D25537AAF5}" srcOrd="1" destOrd="0" parTransId="{74AAAE71-A644-45CB-8284-77A679D00DC3}" sibTransId="{10F7A71B-5D60-48BB-A854-3CAA487651F7}"/>
    <dgm:cxn modelId="{8F74E3A3-8D8E-4160-B0D6-9B6BC40D65C0}" type="presParOf" srcId="{5E2C04DF-75C3-43C2-B7A2-6E1A7F94CDA2}" destId="{BC7B41FA-4094-4C68-812B-AB9F38FDFCDF}" srcOrd="0" destOrd="0" presId="urn:microsoft.com/office/officeart/2005/8/layout/cycle8"/>
    <dgm:cxn modelId="{93E27905-3015-4DD1-862F-C2F24907D231}" type="presParOf" srcId="{5E2C04DF-75C3-43C2-B7A2-6E1A7F94CDA2}" destId="{8E776B69-110C-423C-960B-E58EFC7B641D}" srcOrd="1" destOrd="0" presId="urn:microsoft.com/office/officeart/2005/8/layout/cycle8"/>
    <dgm:cxn modelId="{60E62E2C-4271-4FD8-867B-CBA9C1AF8BC8}" type="presParOf" srcId="{5E2C04DF-75C3-43C2-B7A2-6E1A7F94CDA2}" destId="{9C3551C5-DA09-430B-8670-9EFE5A0599C7}" srcOrd="2" destOrd="0" presId="urn:microsoft.com/office/officeart/2005/8/layout/cycle8"/>
    <dgm:cxn modelId="{F3AB793B-D267-4042-8200-204724E412CA}" type="presParOf" srcId="{5E2C04DF-75C3-43C2-B7A2-6E1A7F94CDA2}" destId="{7B4B2CDC-5B37-4E1B-A122-2401454428C2}" srcOrd="3" destOrd="0" presId="urn:microsoft.com/office/officeart/2005/8/layout/cycle8"/>
    <dgm:cxn modelId="{3767550E-EEA1-4C3D-978F-C50263E271E3}" type="presParOf" srcId="{5E2C04DF-75C3-43C2-B7A2-6E1A7F94CDA2}" destId="{9E5EB637-ECD0-4CD4-B927-2B2532FED8A8}" srcOrd="4" destOrd="0" presId="urn:microsoft.com/office/officeart/2005/8/layout/cycle8"/>
    <dgm:cxn modelId="{FBBB42A5-6402-406A-A394-6021DD383B2E}" type="presParOf" srcId="{5E2C04DF-75C3-43C2-B7A2-6E1A7F94CDA2}" destId="{63F72F13-4D72-41A8-808C-5DD075D88FD8}" srcOrd="5" destOrd="0" presId="urn:microsoft.com/office/officeart/2005/8/layout/cycle8"/>
    <dgm:cxn modelId="{67AA9E59-82BD-454D-A7DF-FE6051CEF870}" type="presParOf" srcId="{5E2C04DF-75C3-43C2-B7A2-6E1A7F94CDA2}" destId="{504E7612-83D9-4C94-B483-D372B67204C3}" srcOrd="6" destOrd="0" presId="urn:microsoft.com/office/officeart/2005/8/layout/cycle8"/>
    <dgm:cxn modelId="{3E5DDA85-DFA7-4B25-A176-1B40CED96389}" type="presParOf" srcId="{5E2C04DF-75C3-43C2-B7A2-6E1A7F94CDA2}" destId="{44D04DBD-2986-4ED1-BFD7-80518D5E3244}" srcOrd="7" destOrd="0" presId="urn:microsoft.com/office/officeart/2005/8/layout/cycle8"/>
    <dgm:cxn modelId="{FDEC9EE9-A23D-47EF-82B6-DFCB48900243}" type="presParOf" srcId="{5E2C04DF-75C3-43C2-B7A2-6E1A7F94CDA2}" destId="{EF20C529-6901-4F7A-866C-FE610FB6A046}" srcOrd="8" destOrd="0" presId="urn:microsoft.com/office/officeart/2005/8/layout/cycle8"/>
    <dgm:cxn modelId="{8C79B8C1-2822-43FA-A97E-9244C4B8C301}" type="presParOf" srcId="{5E2C04DF-75C3-43C2-B7A2-6E1A7F94CDA2}" destId="{9D5C7651-691D-4C9E-BA35-AEE52CE93387}" srcOrd="9" destOrd="0" presId="urn:microsoft.com/office/officeart/2005/8/layout/cycle8"/>
    <dgm:cxn modelId="{66B088BC-FA43-4AFE-A9B0-923EE5B96F9A}" type="presParOf" srcId="{5E2C04DF-75C3-43C2-B7A2-6E1A7F94CDA2}" destId="{58F6BC9B-C5AB-448C-A4A0-679B2E04E93C}" srcOrd="10" destOrd="0" presId="urn:microsoft.com/office/officeart/2005/8/layout/cycle8"/>
    <dgm:cxn modelId="{5BF42F26-8206-4889-B7D9-7CBDBE9EDF9D}" type="presParOf" srcId="{5E2C04DF-75C3-43C2-B7A2-6E1A7F94CDA2}" destId="{1EB23DAA-F0D4-4E86-9F3B-8BDF35F4B33F}" srcOrd="11" destOrd="0" presId="urn:microsoft.com/office/officeart/2005/8/layout/cycle8"/>
    <dgm:cxn modelId="{9BA6F589-78CA-4C7D-AB20-80E5F749B1A3}" type="presParOf" srcId="{5E2C04DF-75C3-43C2-B7A2-6E1A7F94CDA2}" destId="{C6CAB5CE-8E29-4E9B-8162-A95E05DA1352}" srcOrd="12" destOrd="0" presId="urn:microsoft.com/office/officeart/2005/8/layout/cycle8"/>
    <dgm:cxn modelId="{122236AF-A1DA-436C-8BFE-2BBD5B2419BB}" type="presParOf" srcId="{5E2C04DF-75C3-43C2-B7A2-6E1A7F94CDA2}" destId="{9DBFA10B-FBDB-4CAE-9B4C-A4801AB553D3}" srcOrd="13" destOrd="0" presId="urn:microsoft.com/office/officeart/2005/8/layout/cycle8"/>
    <dgm:cxn modelId="{B19E4FD7-C5BB-4FC3-B11D-BFAFA9650DBC}" type="presParOf" srcId="{5E2C04DF-75C3-43C2-B7A2-6E1A7F94CDA2}" destId="{B82D7873-CC38-47D0-A532-98C05EB5B461}" srcOrd="14" destOrd="0" presId="urn:microsoft.com/office/officeart/2005/8/layout/cycle8"/>
    <dgm:cxn modelId="{737D4BEA-CB94-496B-B1F2-E494045BEE0A}" type="presParOf" srcId="{5E2C04DF-75C3-43C2-B7A2-6E1A7F94CDA2}" destId="{DC50D05B-DC67-408B-B98A-1132231E8A81}" srcOrd="15" destOrd="0" presId="urn:microsoft.com/office/officeart/2005/8/layout/cycle8"/>
    <dgm:cxn modelId="{10BC14E3-1D65-424F-B2D6-105865F0B054}" type="presParOf" srcId="{5E2C04DF-75C3-43C2-B7A2-6E1A7F94CDA2}" destId="{E99A67EE-7A1E-460B-A927-C27BBB521F80}" srcOrd="16" destOrd="0" presId="urn:microsoft.com/office/officeart/2005/8/layout/cycle8"/>
    <dgm:cxn modelId="{2D2C8414-87D4-49CE-9CE9-2889827E3E48}" type="presParOf" srcId="{5E2C04DF-75C3-43C2-B7A2-6E1A7F94CDA2}" destId="{F87C0869-1110-44B2-BA1B-43E7FCBC3349}" srcOrd="17" destOrd="0" presId="urn:microsoft.com/office/officeart/2005/8/layout/cycle8"/>
    <dgm:cxn modelId="{9AB59D4E-81D4-422A-BBFF-435B23015EEA}" type="presParOf" srcId="{5E2C04DF-75C3-43C2-B7A2-6E1A7F94CDA2}" destId="{B2B9021A-E9CC-41E5-8BC1-D44F1AD16482}" srcOrd="18" destOrd="0" presId="urn:microsoft.com/office/officeart/2005/8/layout/cycle8"/>
    <dgm:cxn modelId="{19849A78-5EA0-456E-A015-4176A14DD6D2}" type="presParOf" srcId="{5E2C04DF-75C3-43C2-B7A2-6E1A7F94CDA2}" destId="{36D775B7-0E45-415E-9C8C-9DECAD38AC39}" srcOrd="19"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445FC032-0FD9-4123-871C-16D986344CBC}" type="datetimeFigureOut">
              <a:rPr lang="en-US" smtClean="0"/>
              <a:pPr/>
              <a:t>12/4/2015</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1B134FD-98E8-4944-BB38-C1DC5361D49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633CFD92-1438-469A-99E7-812BFA829E43}" type="datetimeFigureOut">
              <a:rPr lang="en-US" smtClean="0"/>
              <a:pPr/>
              <a:t>12/4/2015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BA9CD4E3-5F95-4B2D-BA1F-378CDB1A133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great project</a:t>
            </a:r>
            <a:r>
              <a:rPr lang="en-US" baseline="0" dirty="0" smtClean="0"/>
              <a:t> starts with a plan! </a:t>
            </a:r>
          </a:p>
          <a:p>
            <a:endParaRPr lang="en-US" baseline="0" dirty="0" smtClean="0"/>
          </a:p>
          <a:p>
            <a:r>
              <a:rPr lang="en-US" dirty="0" smtClean="0"/>
              <a:t>Walking is a fundamental part of an integrated transport system. Most everyone’s journey starts and ends with walking, and almost all </a:t>
            </a:r>
            <a:r>
              <a:rPr lang="en-US" baseline="0" dirty="0" smtClean="0"/>
              <a:t>Kentuckians </a:t>
            </a:r>
            <a:r>
              <a:rPr lang="en-US" dirty="0" smtClean="0"/>
              <a:t>will spend some of their time during the day travelling on foot.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3167">
              <a:defRPr/>
            </a:pPr>
            <a:r>
              <a:rPr lang="en-US" sz="1300" b="1" dirty="0" smtClean="0"/>
              <a:t>Resources/ </a:t>
            </a:r>
            <a:r>
              <a:rPr lang="en-US" sz="1300" dirty="0" smtClean="0"/>
              <a:t>KY has a very well written Bike/Ped Transportation Policy. This can be the check</a:t>
            </a:r>
            <a:r>
              <a:rPr lang="en-US" sz="1300" baseline="0" dirty="0" smtClean="0"/>
              <a:t> lists for the start of the community planning process</a:t>
            </a:r>
            <a:endParaRPr lang="en-US" sz="1300" dirty="0" smtClean="0"/>
          </a:p>
          <a:p>
            <a:pPr defTabSz="933167">
              <a:defRPr/>
            </a:pPr>
            <a:r>
              <a:rPr lang="en-US" sz="1300" dirty="0" smtClean="0"/>
              <a:t>KYTC will also consider accommodating bicycle transportation when resurfacing of roadways, including shoulders.</a:t>
            </a:r>
          </a:p>
          <a:p>
            <a:endParaRPr lang="en-US" dirty="0" smtClean="0"/>
          </a:p>
          <a:p>
            <a:r>
              <a:rPr lang="en-US" sz="1800" b="1" dirty="0" smtClean="0"/>
              <a:t>Check</a:t>
            </a:r>
            <a:r>
              <a:rPr lang="en-US" sz="1800" b="1" baseline="0" dirty="0" smtClean="0"/>
              <a:t> list for consideration:</a:t>
            </a:r>
          </a:p>
          <a:p>
            <a:r>
              <a:rPr lang="en-US" baseline="0" dirty="0" smtClean="0"/>
              <a:t>* A pedestrian facility already exists on the current roadway</a:t>
            </a:r>
          </a:p>
          <a:p>
            <a:r>
              <a:rPr lang="en-US" dirty="0" smtClean="0"/>
              <a:t>* A state locally, or regionally adopted pedestrian or bicycle network or policy has designated pedestrian/ bike</a:t>
            </a:r>
          </a:p>
          <a:p>
            <a:r>
              <a:rPr lang="en-US" dirty="0" smtClean="0"/>
              <a:t>improvements in the area of the specific roadway project or for that classification of roadway.</a:t>
            </a:r>
          </a:p>
          <a:p>
            <a:r>
              <a:rPr lang="en-US" dirty="0" smtClean="0"/>
              <a:t>* Pedestrian traffic exists along the current roadway: This may be determined by the</a:t>
            </a:r>
          </a:p>
          <a:p>
            <a:r>
              <a:rPr lang="en-US" dirty="0" smtClean="0"/>
              <a:t>observation of pedestrian traffic or by the public-involvement process.</a:t>
            </a:r>
          </a:p>
          <a:p>
            <a:r>
              <a:rPr lang="en-US" dirty="0" smtClean="0"/>
              <a:t>*</a:t>
            </a:r>
            <a:r>
              <a:rPr lang="en-US" baseline="0" dirty="0" smtClean="0"/>
              <a:t> </a:t>
            </a:r>
            <a:r>
              <a:rPr lang="en-US" dirty="0" smtClean="0"/>
              <a:t>Public interest in and demand for pedestrian facilities are determined at the planning and</a:t>
            </a:r>
          </a:p>
          <a:p>
            <a:r>
              <a:rPr lang="en-US" dirty="0" smtClean="0"/>
              <a:t>preliminary engineering public-involvement stages</a:t>
            </a:r>
          </a:p>
          <a:p>
            <a:r>
              <a:rPr lang="en-US" dirty="0" smtClean="0"/>
              <a:t>* KYTC project-level decisions will complement local pedestrian plans to the maximum</a:t>
            </a:r>
          </a:p>
          <a:p>
            <a:r>
              <a:rPr lang="en-US" dirty="0" smtClean="0"/>
              <a:t>reasonable extent</a:t>
            </a:r>
          </a:p>
          <a:p>
            <a:r>
              <a:rPr lang="en-US" dirty="0" smtClean="0"/>
              <a:t>* KYTC project-level decisions will evaluate future connections to close gaps in parallel</a:t>
            </a:r>
          </a:p>
          <a:p>
            <a:r>
              <a:rPr lang="en-US" dirty="0" smtClean="0"/>
              <a:t>connectivity between projects and developed areas/community destinations or existing</a:t>
            </a:r>
          </a:p>
          <a:p>
            <a:r>
              <a:rPr lang="en-US" dirty="0" smtClean="0"/>
              <a:t>pedestrian facilities within 300 feet beyond normal project limits within existing publicly</a:t>
            </a:r>
          </a:p>
          <a:p>
            <a:r>
              <a:rPr lang="en-US" dirty="0" smtClean="0"/>
              <a:t>owned rights of way.</a:t>
            </a:r>
          </a:p>
          <a:p>
            <a:r>
              <a:rPr lang="en-US" sz="2000" b="1" dirty="0" smtClean="0"/>
              <a:t>·</a:t>
            </a:r>
            <a:r>
              <a:rPr lang="en-US" dirty="0" smtClean="0"/>
              <a:t> KYTC project-level decisions will evaluate future connections to close gaps in</a:t>
            </a:r>
          </a:p>
          <a:p>
            <a:r>
              <a:rPr lang="en-US" dirty="0" smtClean="0"/>
              <a:t>perpendicular connectivity to developed areas/community destinations or existing</a:t>
            </a:r>
          </a:p>
          <a:p>
            <a:r>
              <a:rPr lang="en-US" dirty="0" smtClean="0"/>
              <a:t>pedestrian facilities within 100 feet of the roadway edge of pavement within existing</a:t>
            </a:r>
          </a:p>
          <a:p>
            <a:r>
              <a:rPr lang="en-US" dirty="0" smtClean="0"/>
              <a:t>publicly owned rights of way.</a:t>
            </a:r>
          </a:p>
          <a:p>
            <a:r>
              <a:rPr lang="en-US" b="1" dirty="0" smtClean="0"/>
              <a:t>· </a:t>
            </a:r>
            <a:r>
              <a:rPr lang="en-US" dirty="0" smtClean="0"/>
              <a:t>KYTC project-level decisions will consider pedestrian access to existing and planned</a:t>
            </a:r>
          </a:p>
          <a:p>
            <a:r>
              <a:rPr lang="en-US" dirty="0" smtClean="0"/>
              <a:t>transit stops.</a:t>
            </a:r>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b="1" dirty="0" smtClean="0"/>
              <a:t>How to choose WHERE to do your Study/PLAN</a:t>
            </a:r>
          </a:p>
          <a:p>
            <a:pPr>
              <a:buFont typeface="Arial" charset="0"/>
              <a:buChar char="•"/>
            </a:pPr>
            <a:endParaRPr lang="en-US" dirty="0" smtClean="0"/>
          </a:p>
          <a:p>
            <a:pPr>
              <a:buFont typeface="Arial" charset="0"/>
              <a:buChar char="•"/>
            </a:pPr>
            <a:r>
              <a:rPr lang="en-US" dirty="0" smtClean="0"/>
              <a:t>Try to keep it simple--</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Collect</a:t>
            </a:r>
            <a:r>
              <a:rPr lang="en-US" baseline="0" dirty="0" smtClean="0"/>
              <a:t> data: names, emails, addresses (or geographic area)</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Set specific time lines (for example: 2 weeks) and target goals</a:t>
            </a:r>
          </a:p>
          <a:p>
            <a:pPr>
              <a:buFont typeface="Arial" charset="0"/>
              <a:buChar char="•"/>
            </a:pPr>
            <a:endParaRPr lang="en-US" dirty="0" smtClean="0"/>
          </a:p>
          <a:p>
            <a:pPr>
              <a:buFont typeface="Arial" charset="0"/>
              <a:buNone/>
            </a:pPr>
            <a:r>
              <a:rPr lang="en-US" dirty="0" smtClean="0"/>
              <a:t>Reminder: you may be able to pick a focus area before you create the survey based on previous work or perceived</a:t>
            </a:r>
            <a:r>
              <a:rPr lang="en-US" baseline="0" dirty="0" smtClean="0"/>
              <a:t> need. OR, you may want to use the survey results to help determine your starting focus area. </a:t>
            </a:r>
          </a:p>
          <a:p>
            <a:pPr>
              <a:buFont typeface="Arial" charset="0"/>
              <a:buNone/>
            </a:pPr>
            <a:endParaRPr lang="en-US" baseline="0" dirty="0" smtClean="0"/>
          </a:p>
          <a:p>
            <a:pPr>
              <a:buFont typeface="Arial" charset="0"/>
              <a:buNone/>
            </a:pPr>
            <a:r>
              <a:rPr lang="en-US" baseline="0" dirty="0" smtClean="0"/>
              <a:t>Remember; you are just getting your feet wet with this project. Once you develop the skills to better help plan, develop, and provide pedestrian accommodations here, then you can repeat the process throughout your town or region.</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the sample survey from the City of Frankfort</a:t>
            </a:r>
          </a:p>
          <a:p>
            <a:endParaRPr lang="en-US" dirty="0" smtClean="0"/>
          </a:p>
          <a:p>
            <a:r>
              <a:rPr lang="en-US" dirty="0" smtClean="0"/>
              <a:t>To choose</a:t>
            </a:r>
            <a:r>
              <a:rPr lang="en-US" baseline="0" dirty="0" smtClean="0"/>
              <a:t> WHERE to do your Study/PLAN</a:t>
            </a:r>
          </a:p>
          <a:p>
            <a:endParaRPr lang="en-US" baseline="0" dirty="0" smtClean="0"/>
          </a:p>
          <a:p>
            <a:r>
              <a:rPr lang="en-US" baseline="0" dirty="0" smtClean="0"/>
              <a:t>Keep survey SIMPLE  5-10 questions.</a:t>
            </a:r>
          </a:p>
          <a:p>
            <a:endParaRPr lang="en-US" baseline="0" dirty="0" smtClean="0"/>
          </a:p>
          <a:p>
            <a:r>
              <a:rPr lang="en-US" baseline="0" dirty="0" smtClean="0"/>
              <a:t>TEST your survey on members of your office or family NOT involved in the project.</a:t>
            </a:r>
          </a:p>
          <a:p>
            <a:r>
              <a:rPr lang="en-US" baseline="0" dirty="0" smtClean="0"/>
              <a:t>Change the questions that are not clear for them.  TEST AGAIN.</a:t>
            </a:r>
          </a:p>
          <a:p>
            <a:endParaRPr lang="en-US" baseline="0" dirty="0" smtClean="0"/>
          </a:p>
          <a:p>
            <a:r>
              <a:rPr lang="en-US" baseline="0" dirty="0" smtClean="0"/>
              <a:t>Unless you are doing a face to face survey…expect less than 10% response rate.</a:t>
            </a:r>
            <a:endParaRPr lang="en-US"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refine your study area… then create a MAP for you and others to use…..Use Chamber of commerce map, state map, Google map…..</a:t>
            </a:r>
            <a:r>
              <a:rPr lang="en-US" dirty="0" smtClean="0"/>
              <a:t> The bigger the map the better.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Get out your stickers and or different colored</a:t>
            </a:r>
            <a:r>
              <a:rPr lang="en-US" baseline="0" dirty="0" smtClean="0"/>
              <a:t> highlighters to show locations of “pedestrian generators”: schools, neighborhoods, recreation/parks, businesses, churches,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400" b="1" baseline="0" dirty="0" smtClean="0"/>
              <a:t>Knowledge is Power</a:t>
            </a: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Get our your stickers of different colored highlighters to show locations of “pedestrian generators”: schools, neighborhoods, recreation/parks, businesses, churches, etc. - Easy to add layers of the projects, needs, priorities later</a:t>
            </a:r>
          </a:p>
          <a:p>
            <a:pPr>
              <a:buFont typeface="Arial" charset="0"/>
              <a:buChar char="•"/>
            </a:pPr>
            <a:r>
              <a:rPr lang="en-US" baseline="0" dirty="0" smtClean="0"/>
              <a:t>Information for local government, bike clubs, citizens, and tourist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Remember.. You are looking for 4-6 blocks ONLY for your final study area.  Your plan will connect the pedestrian generators.</a:t>
            </a:r>
          </a:p>
          <a:p>
            <a:endParaRPr lang="en-US" dirty="0" smtClean="0"/>
          </a:p>
          <a:p>
            <a:r>
              <a:rPr lang="en-US" sz="1200" b="1" kern="1200" dirty="0" smtClean="0">
                <a:solidFill>
                  <a:schemeClr val="tx1"/>
                </a:solidFill>
                <a:latin typeface="+mn-lt"/>
                <a:ea typeface="+mn-ea"/>
                <a:cs typeface="+mn-cs"/>
              </a:rPr>
              <a:t>Elaine:  Identify priority area to survey.</a:t>
            </a:r>
            <a:r>
              <a:rPr lang="en-US" sz="1200" kern="1200" dirty="0" smtClean="0">
                <a:solidFill>
                  <a:schemeClr val="tx1"/>
                </a:solidFill>
                <a:latin typeface="+mn-lt"/>
                <a:ea typeface="+mn-ea"/>
                <a:cs typeface="+mn-cs"/>
              </a:rPr>
              <a:t> Consider where people live and places that people access (parks, stores, churches, schools, apartments, neighborhoods etc. ) </a:t>
            </a:r>
          </a:p>
          <a:p>
            <a:pPr lvl="0"/>
            <a:r>
              <a:rPr lang="en-US" sz="1200" kern="1200" dirty="0" smtClean="0">
                <a:solidFill>
                  <a:schemeClr val="tx1"/>
                </a:solidFill>
                <a:latin typeface="+mn-lt"/>
                <a:ea typeface="+mn-ea"/>
                <a:cs typeface="+mn-cs"/>
              </a:rPr>
              <a:t>Priority area can be identified with the input of </a:t>
            </a:r>
            <a:r>
              <a:rPr lang="en-US" sz="1200" u="sng" kern="1200" dirty="0" smtClean="0">
                <a:solidFill>
                  <a:schemeClr val="tx1"/>
                </a:solidFill>
                <a:latin typeface="+mn-lt"/>
                <a:ea typeface="+mn-ea"/>
                <a:cs typeface="+mn-cs"/>
              </a:rPr>
              <a:t>a diverse committee</a:t>
            </a:r>
            <a:r>
              <a:rPr lang="en-US" sz="1200" kern="1200" dirty="0" smtClean="0">
                <a:solidFill>
                  <a:schemeClr val="tx1"/>
                </a:solidFill>
                <a:latin typeface="+mn-lt"/>
                <a:ea typeface="+mn-ea"/>
                <a:cs typeface="+mn-cs"/>
              </a:rPr>
              <a:t>, more public input may be necessary. </a:t>
            </a:r>
          </a:p>
          <a:p>
            <a:pPr lvl="0"/>
            <a:r>
              <a:rPr lang="en-US" sz="1200" kern="1200" dirty="0" smtClean="0">
                <a:solidFill>
                  <a:schemeClr val="tx1"/>
                </a:solidFill>
                <a:latin typeface="+mn-lt"/>
                <a:ea typeface="+mn-ea"/>
                <a:cs typeface="+mn-cs"/>
              </a:rPr>
              <a:t>Highlight – where people live, business, current paths, potential projects</a:t>
            </a:r>
          </a:p>
          <a:p>
            <a:pPr lvl="0"/>
            <a:r>
              <a:rPr lang="en-US" sz="1200" kern="1200" dirty="0" smtClean="0">
                <a:solidFill>
                  <a:schemeClr val="tx1"/>
                </a:solidFill>
                <a:latin typeface="+mn-lt"/>
                <a:ea typeface="+mn-ea"/>
                <a:cs typeface="+mn-cs"/>
              </a:rPr>
              <a:t>Consider safety, connectivity, health, economic development (Lynn’s community goals)</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was going</a:t>
            </a:r>
            <a:r>
              <a:rPr lang="en-US" baseline="0" dirty="0" smtClean="0"/>
              <a:t> to use the word termini for any engineers out there. </a:t>
            </a:r>
            <a:endParaRPr lang="en-US"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Pick a focus area… start small and</a:t>
            </a:r>
            <a:r>
              <a:rPr lang="en-US" baseline="0" dirty="0" smtClean="0"/>
              <a:t> have great success.</a:t>
            </a:r>
          </a:p>
          <a:p>
            <a:endParaRPr lang="en-US" baseline="0" dirty="0" smtClean="0"/>
          </a:p>
          <a:p>
            <a:r>
              <a:rPr lang="en-US" sz="1400" b="1" baseline="0" dirty="0" smtClean="0"/>
              <a:t>Knowledge is Power</a:t>
            </a:r>
            <a:endParaRPr lang="en-US" baseline="0" dirty="0" smtClean="0"/>
          </a:p>
          <a:p>
            <a:pPr>
              <a:buFont typeface="Arial" charset="0"/>
              <a:buChar char="•"/>
            </a:pPr>
            <a:r>
              <a:rPr lang="en-US" baseline="0" dirty="0" smtClean="0"/>
              <a:t>Mark with a highlighter - Easy to add layers of the projects, needs, priorities</a:t>
            </a:r>
          </a:p>
          <a:p>
            <a:pPr>
              <a:buFont typeface="Arial" charset="0"/>
              <a:buChar char="•"/>
            </a:pPr>
            <a:r>
              <a:rPr lang="en-US" baseline="0" dirty="0" smtClean="0"/>
              <a:t>Information for local government, bike clubs, citizens, and tourist</a:t>
            </a:r>
          </a:p>
          <a:p>
            <a:endParaRPr lang="en-US" baseline="0" dirty="0" smtClean="0"/>
          </a:p>
        </p:txBody>
      </p:sp>
      <p:sp>
        <p:nvSpPr>
          <p:cNvPr id="4" name="Slide Number Placeholder 3"/>
          <p:cNvSpPr>
            <a:spLocks noGrp="1"/>
          </p:cNvSpPr>
          <p:nvPr>
            <p:ph type="sldNum" sz="quarter" idx="10"/>
          </p:nvPr>
        </p:nvSpPr>
        <p:spPr/>
        <p:txBody>
          <a:bodyPr/>
          <a:lstStyle/>
          <a:p>
            <a:fld id="{BA9CD4E3-5F95-4B2D-BA1F-378CDB1A133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now</a:t>
            </a:r>
            <a:r>
              <a:rPr lang="en-US" baseline="0" dirty="0" smtClean="0"/>
              <a:t> have your focus location picked, you have your survey results back; now what?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the survey results</a:t>
            </a:r>
            <a:r>
              <a:rPr lang="en-US" baseline="0" dirty="0" smtClean="0"/>
              <a:t> to assess which projects have the highest priority in your area. </a:t>
            </a:r>
          </a:p>
          <a:p>
            <a:endParaRPr lang="en-US" dirty="0" smtClean="0"/>
          </a:p>
          <a:p>
            <a:r>
              <a:rPr lang="en-US" dirty="0" smtClean="0"/>
              <a:t>What</a:t>
            </a:r>
            <a:r>
              <a:rPr lang="en-US" baseline="0" dirty="0" smtClean="0"/>
              <a:t> places or projects should be the highest priority?   GOALS, needs, and opportunities all play a role in this part of the process.  (will discuss over the next few slides)</a:t>
            </a:r>
          </a:p>
          <a:p>
            <a:endParaRPr lang="en-US" baseline="0" dirty="0" smtClean="0"/>
          </a:p>
        </p:txBody>
      </p:sp>
      <p:sp>
        <p:nvSpPr>
          <p:cNvPr id="4" name="Slide Number Placeholder 3"/>
          <p:cNvSpPr>
            <a:spLocks noGrp="1"/>
          </p:cNvSpPr>
          <p:nvPr>
            <p:ph type="sldNum" sz="quarter" idx="10"/>
          </p:nvPr>
        </p:nvSpPr>
        <p:spPr/>
        <p:txBody>
          <a:bodyPr/>
          <a:lstStyle/>
          <a:p>
            <a:fld id="{BA9CD4E3-5F95-4B2D-BA1F-378CDB1A133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Assess   Develop   Build</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Ranking new plans, projects, or improvements based</a:t>
            </a:r>
            <a:r>
              <a:rPr lang="en-US" b="1" baseline="0" dirty="0" smtClean="0"/>
              <a:t> on the</a:t>
            </a:r>
            <a:r>
              <a:rPr lang="en-US" b="1" dirty="0" smtClean="0"/>
              <a:t> responses to the walkability assessment and the survey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514350" indent="-514350">
              <a:buClr>
                <a:schemeClr val="accent1">
                  <a:lumMod val="50000"/>
                </a:schemeClr>
              </a:buClr>
              <a:buSzPct val="108000"/>
              <a:buFont typeface="Arial" pitchFamily="34" charset="0"/>
              <a:buAutoNum type="arabicPeriod"/>
            </a:pPr>
            <a:r>
              <a:rPr lang="en-US" b="1" dirty="0" smtClean="0"/>
              <a:t>Assess the results from the survey to see where the perceived priority</a:t>
            </a:r>
            <a:r>
              <a:rPr lang="en-US" b="1" baseline="0" dirty="0" smtClean="0"/>
              <a:t> areas are</a:t>
            </a:r>
            <a:endParaRPr lang="en-US" b="1" dirty="0" smtClean="0"/>
          </a:p>
          <a:p>
            <a:pPr marL="514350" indent="-514350">
              <a:buClr>
                <a:schemeClr val="accent1">
                  <a:lumMod val="50000"/>
                </a:schemeClr>
              </a:buClr>
              <a:buSzPct val="108000"/>
              <a:buFont typeface="Arial" pitchFamily="34" charset="0"/>
              <a:buAutoNum type="arabicPeriod"/>
            </a:pPr>
            <a:r>
              <a:rPr lang="en-US" b="1" dirty="0" smtClean="0"/>
              <a:t>Assess the </a:t>
            </a:r>
            <a:r>
              <a:rPr lang="en-US" b="1" dirty="0" err="1" smtClean="0"/>
              <a:t>walkability</a:t>
            </a:r>
            <a:r>
              <a:rPr lang="en-US" b="1" dirty="0" smtClean="0"/>
              <a:t> </a:t>
            </a:r>
            <a:r>
              <a:rPr lang="en-US" dirty="0" smtClean="0"/>
              <a:t>for th</a:t>
            </a:r>
            <a:r>
              <a:rPr lang="en-US" baseline="0" dirty="0" smtClean="0"/>
              <a:t>e </a:t>
            </a:r>
            <a:r>
              <a:rPr lang="en-US" dirty="0" smtClean="0"/>
              <a:t>focus area / there are many different ways and formats to do this (see examples)</a:t>
            </a:r>
          </a:p>
          <a:p>
            <a:pPr marL="514350" indent="-514350">
              <a:buClr>
                <a:schemeClr val="accent1">
                  <a:lumMod val="50000"/>
                </a:schemeClr>
              </a:buClr>
              <a:buSzPct val="108000"/>
              <a:buFont typeface="Arial" pitchFamily="34" charset="0"/>
              <a:buNone/>
            </a:pPr>
            <a:endParaRPr lang="en-US" b="1" baseline="0" dirty="0" smtClean="0"/>
          </a:p>
          <a:p>
            <a:pPr marL="514350" indent="-514350">
              <a:buClr>
                <a:schemeClr val="accent1">
                  <a:lumMod val="50000"/>
                </a:schemeClr>
              </a:buClr>
              <a:buSzPct val="108000"/>
              <a:buFont typeface="Arial" pitchFamily="34" charset="0"/>
              <a:buNone/>
            </a:pPr>
            <a:endParaRPr lang="en-US" b="1" baseline="0" dirty="0" smtClean="0"/>
          </a:p>
          <a:p>
            <a:pPr marL="514350" indent="-514350">
              <a:buClr>
                <a:schemeClr val="accent1">
                  <a:lumMod val="50000"/>
                </a:schemeClr>
              </a:buClr>
              <a:buSzPct val="108000"/>
              <a:buFont typeface="Arial" pitchFamily="34" charset="0"/>
              <a:buNone/>
            </a:pPr>
            <a:endParaRPr lang="en-US" b="1" baseline="0" dirty="0" smtClean="0"/>
          </a:p>
          <a:p>
            <a:pPr marL="514350" indent="-514350">
              <a:buClr>
                <a:schemeClr val="accent1">
                  <a:lumMod val="50000"/>
                </a:schemeClr>
              </a:buClr>
              <a:buSzPct val="108000"/>
              <a:buFont typeface="Arial" pitchFamily="34" charset="0"/>
              <a:buNone/>
            </a:pPr>
            <a:r>
              <a:rPr lang="en-US" b="1" baseline="0" dirty="0" smtClean="0"/>
              <a:t>We will work on the building part (engineering) stuff later. Just listing the most basic roadway information is enough for the transportations planners (you’ll meet later in the process) to help and prepare. </a:t>
            </a:r>
          </a:p>
          <a:p>
            <a:pPr marL="514350" indent="-514350">
              <a:buClr>
                <a:schemeClr val="accent1">
                  <a:lumMod val="50000"/>
                </a:schemeClr>
              </a:buClr>
              <a:buSzPct val="108000"/>
              <a:buFont typeface="Arial" pitchFamily="34" charset="0"/>
              <a:buNone/>
            </a:pPr>
            <a:endParaRPr lang="en-US" b="1"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Assess   Develop   Build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Develop new plans,  projects or improvements as needed to respond to </a:t>
            </a:r>
            <a:r>
              <a:rPr lang="en-US" dirty="0" err="1" smtClean="0"/>
              <a:t>walkability</a:t>
            </a:r>
            <a:r>
              <a:rPr lang="en-US" dirty="0" smtClean="0"/>
              <a:t> assessment and survey responses. Rank them by importance</a:t>
            </a:r>
            <a:r>
              <a:rPr lang="en-US" baseline="0" dirty="0" smtClean="0"/>
              <a:t> to the community and ability to meet community goals</a:t>
            </a:r>
            <a:endParaRPr lang="en-US" dirty="0" smtClean="0"/>
          </a:p>
          <a:p>
            <a:pPr marL="514350" indent="-514350">
              <a:buClr>
                <a:schemeClr val="accent1">
                  <a:lumMod val="50000"/>
                </a:schemeClr>
              </a:buClr>
              <a:buSzPct val="108000"/>
              <a:buFont typeface="Arial" pitchFamily="34" charset="0"/>
              <a:buAutoNum type="arabicPeriod"/>
            </a:pPr>
            <a:endParaRPr lang="en-US" b="1" dirty="0" smtClean="0"/>
          </a:p>
          <a:p>
            <a:pPr marL="514350" indent="-514350">
              <a:buClr>
                <a:schemeClr val="accent1">
                  <a:lumMod val="50000"/>
                </a:schemeClr>
              </a:buClr>
              <a:buSzPct val="108000"/>
              <a:buFont typeface="Arial" pitchFamily="34" charset="0"/>
              <a:buAutoNum type="arabicPeriod"/>
            </a:pPr>
            <a:r>
              <a:rPr lang="en-US" b="1" dirty="0" smtClean="0"/>
              <a:t>Develop a plan f</a:t>
            </a:r>
            <a:r>
              <a:rPr lang="en-US" dirty="0" smtClean="0"/>
              <a:t>or projects for the community -  </a:t>
            </a:r>
            <a:r>
              <a:rPr lang="en-US" b="1" dirty="0" smtClean="0"/>
              <a:t>include purpose and need statement</a:t>
            </a:r>
          </a:p>
          <a:p>
            <a:pPr marL="514350" indent="-514350">
              <a:buClr>
                <a:schemeClr val="accent1">
                  <a:lumMod val="50000"/>
                </a:schemeClr>
              </a:buClr>
              <a:buSzPct val="108000"/>
              <a:buAutoNum type="arabicPeriod"/>
            </a:pPr>
            <a:endParaRPr lang="en-US" b="1" dirty="0" smtClean="0"/>
          </a:p>
          <a:p>
            <a:pPr marL="514350" indent="-514350">
              <a:buClr>
                <a:schemeClr val="accent1">
                  <a:lumMod val="50000"/>
                </a:schemeClr>
              </a:buClr>
              <a:buSzPct val="108000"/>
              <a:buAutoNum type="arabicPeriod"/>
            </a:pPr>
            <a:r>
              <a:rPr lang="en-US" b="1" dirty="0" smtClean="0"/>
              <a:t>Prioritize</a:t>
            </a:r>
            <a:r>
              <a:rPr lang="en-US" dirty="0" smtClean="0"/>
              <a:t> projects, improvements, education programs, enforcement programs, and encouragement/marketing ideas</a:t>
            </a:r>
            <a:r>
              <a:rPr lang="en-US" baseline="0" dirty="0" smtClean="0"/>
              <a:t> based on community goals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Assess   Develop   Build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rank new plans or projects or improvements needed to respond to walkability assessment</a:t>
            </a:r>
          </a:p>
          <a:p>
            <a:pPr marL="514350" indent="-514350">
              <a:buClr>
                <a:schemeClr val="accent1">
                  <a:lumMod val="50000"/>
                </a:schemeClr>
              </a:buClr>
              <a:buSzPct val="108000"/>
              <a:buFont typeface="Arial" pitchFamily="34" charset="0"/>
              <a:buAutoNum type="arabicPeriod"/>
            </a:pPr>
            <a:r>
              <a:rPr lang="en-US" b="1" dirty="0" smtClean="0"/>
              <a:t>Develop a plan f</a:t>
            </a:r>
            <a:r>
              <a:rPr lang="en-US" dirty="0" smtClean="0"/>
              <a:t>or projects for the community -  </a:t>
            </a:r>
            <a:r>
              <a:rPr lang="en-US" b="1" dirty="0" smtClean="0"/>
              <a:t>include purpose and need statement</a:t>
            </a:r>
          </a:p>
          <a:p>
            <a:pPr marL="514350" indent="-514350">
              <a:buClr>
                <a:schemeClr val="accent1">
                  <a:lumMod val="50000"/>
                </a:schemeClr>
              </a:buClr>
              <a:buSzPct val="108000"/>
              <a:buAutoNum type="arabicPeriod"/>
            </a:pPr>
            <a:r>
              <a:rPr lang="en-US" b="1" dirty="0" smtClean="0"/>
              <a:t>Prioritize</a:t>
            </a:r>
            <a:r>
              <a:rPr lang="en-US" dirty="0" smtClean="0"/>
              <a:t> projects, improvements, education programs, enforcement programs, and encouragement/marketing ideas</a:t>
            </a:r>
            <a:r>
              <a:rPr lang="en-US" baseline="0" dirty="0" smtClean="0"/>
              <a:t> based on community goals</a:t>
            </a:r>
            <a:endParaRPr lang="en-US" dirty="0" smtClean="0"/>
          </a:p>
          <a:p>
            <a:pPr marL="514350" indent="-514350">
              <a:buClr>
                <a:schemeClr val="accent1">
                  <a:lumMod val="50000"/>
                </a:schemeClr>
              </a:buClr>
              <a:buSzPct val="108000"/>
              <a:buAutoNum type="arabicPeriod"/>
            </a:pPr>
            <a:r>
              <a:rPr lang="en-US" dirty="0" smtClean="0"/>
              <a:t>Add to map</a:t>
            </a:r>
          </a:p>
          <a:p>
            <a:endParaRPr lang="en-US" dirty="0" smtClean="0"/>
          </a:p>
          <a:p>
            <a:r>
              <a:rPr lang="en-US" baseline="0" dirty="0" smtClean="0"/>
              <a:t>We can help you get started with a wealth of resources and contacts</a:t>
            </a:r>
          </a:p>
          <a:p>
            <a:r>
              <a:rPr lang="en-US" baseline="0" dirty="0" smtClean="0"/>
              <a:t>Some aspects of your planning are: </a:t>
            </a:r>
          </a:p>
          <a:p>
            <a:pPr marL="228600" indent="-228600">
              <a:buAutoNum type="arabicPeriod"/>
            </a:pPr>
            <a:r>
              <a:rPr lang="en-US" baseline="0" dirty="0" smtClean="0"/>
              <a:t>Recommended (getting healthier, economic growth, tourism, needed alternative transportation (younger, older, low income, new citizen, and much more)</a:t>
            </a:r>
          </a:p>
          <a:p>
            <a:pPr marL="228600" indent="-228600">
              <a:buAutoNum type="arabicPeriod"/>
            </a:pPr>
            <a:r>
              <a:rPr lang="en-US" baseline="0" dirty="0" smtClean="0"/>
              <a:t>Best practices/guidance (KYTC &amp; FHWA Policies, AASHTO, NACTO, and more)</a:t>
            </a:r>
          </a:p>
          <a:p>
            <a:pPr marL="228600" indent="-228600">
              <a:buAutoNum type="arabicPeriod"/>
            </a:pPr>
            <a:r>
              <a:rPr lang="en-US" baseline="0" dirty="0" smtClean="0"/>
              <a:t>Required (ADA compliant / transition plans)</a:t>
            </a:r>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can help with this as you get to this point!...</a:t>
            </a:r>
          </a:p>
          <a:p>
            <a:r>
              <a:rPr lang="en-US" b="1" dirty="0" smtClean="0"/>
              <a:t>Go to our website.</a:t>
            </a:r>
            <a:r>
              <a:rPr lang="en-US" b="1" baseline="0" dirty="0" smtClean="0"/>
              <a:t>  BikeWalk.ky.gov  look under Statewide Information</a:t>
            </a:r>
            <a:endParaRPr lang="en-US" b="1"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 great project</a:t>
            </a:r>
            <a:r>
              <a:rPr lang="en-US" baseline="0" dirty="0" smtClean="0"/>
              <a:t> starts with a plan!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solidFill>
                  <a:schemeClr val="tx2"/>
                </a:solidFill>
                <a:latin typeface="Calibri Light" panose="020F0302020204030204" pitchFamily="34" charset="0"/>
              </a:rPr>
              <a:t>So, what</a:t>
            </a:r>
            <a:r>
              <a:rPr lang="en-US" sz="1200" b="1" i="0" baseline="0" dirty="0" smtClean="0">
                <a:solidFill>
                  <a:schemeClr val="tx2"/>
                </a:solidFill>
                <a:latin typeface="Calibri Light" panose="020F0302020204030204" pitchFamily="34" charset="0"/>
              </a:rPr>
              <a:t> IS a pedestrian plan?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2"/>
                </a:solidFill>
                <a:latin typeface="Calibri Light" panose="020F0302020204030204" pitchFamily="34" charset="0"/>
              </a:rPr>
              <a:t>Pedestrian Plans are the first step to making communities more walkable.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Elaine: These detailed plans engage community members to identify priorities for creating a safe, attractive walking and biking environment for people of all ages and abilities. A pedestrian plan adopted by local government will serve as official documentation of your community’s need and readiness for improvements to pedestrian facilities. Having these plans developed to a certain level of readiness provides opportunities to apply for funding to design and/or complete these projects. </a:t>
            </a:r>
            <a:endParaRPr lang="en-US"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project example from the Walk/Bike Frankfort group. Note the level of engineering (very simple</a:t>
            </a:r>
            <a:r>
              <a:rPr lang="en-US" baseline="0" dirty="0" smtClean="0"/>
              <a:t> specs)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r>
              <a:rPr lang="en-US" sz="1400" b="1" baseline="0" dirty="0" smtClean="0"/>
              <a:t>Knowledge is Power</a:t>
            </a: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Get our your stickers of different colored highlighters to show locations of “pedestrian generators”: schools, neighborhoods, recreation/parks, businesses, churches, etc. - Easy to add layers of the projects, needs, priorities later</a:t>
            </a:r>
          </a:p>
          <a:p>
            <a:pPr>
              <a:buFont typeface="Arial" charset="0"/>
              <a:buChar char="•"/>
            </a:pPr>
            <a:r>
              <a:rPr lang="en-US" baseline="0" dirty="0" smtClean="0"/>
              <a:t>Information for local government, bike clubs, citizens, and tourist</a:t>
            </a:r>
          </a:p>
        </p:txBody>
      </p:sp>
      <p:sp>
        <p:nvSpPr>
          <p:cNvPr id="4" name="Slide Number Placeholder 3"/>
          <p:cNvSpPr>
            <a:spLocks noGrp="1"/>
          </p:cNvSpPr>
          <p:nvPr>
            <p:ph type="sldNum" sz="quarter" idx="10"/>
          </p:nvPr>
        </p:nvSpPr>
        <p:spPr/>
        <p:txBody>
          <a:bodyPr/>
          <a:lstStyle/>
          <a:p>
            <a:fld id="{BA9CD4E3-5F95-4B2D-BA1F-378CDB1A133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 start to gather your material (survey results, proposed projects list, priority map) be sure to share</a:t>
            </a:r>
            <a:r>
              <a:rPr lang="en-US" baseline="0" dirty="0" smtClean="0"/>
              <a:t> with</a:t>
            </a:r>
            <a:r>
              <a:rPr lang="en-US" dirty="0" smtClean="0"/>
              <a:t> everyone.</a:t>
            </a:r>
            <a:r>
              <a:rPr lang="en-US" baseline="0" dirty="0" smtClean="0"/>
              <a:t> Local elected officials, Local Highway District Office, Transportation Planner at the ADD Office, and the list goes on and on</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REMEMBER YOUR PEOPLE SLIDE FROM EARLIER….</a:t>
            </a:r>
          </a:p>
          <a:p>
            <a:r>
              <a:rPr lang="en-US" baseline="0" dirty="0" smtClean="0"/>
              <a:t>Schools, clubs, hospitals, etc.</a:t>
            </a:r>
          </a:p>
          <a:p>
            <a:endParaRPr lang="en-US" baseline="0" dirty="0" smtClean="0"/>
          </a:p>
          <a:p>
            <a:endParaRPr lang="en-US" u="sng"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 steps / reminder</a:t>
            </a:r>
          </a:p>
          <a:p>
            <a:endParaRPr lang="en-US" dirty="0" smtClean="0"/>
          </a:p>
          <a:p>
            <a:r>
              <a:rPr lang="en-US" dirty="0" smtClean="0"/>
              <a:t>Use existing web page for</a:t>
            </a:r>
            <a:r>
              <a:rPr lang="en-US" baseline="0" dirty="0" smtClean="0"/>
              <a:t> anyone in your community or set up new page– can be in web format or pdf format – whatever is easiest and cheapest for you</a:t>
            </a:r>
          </a:p>
          <a:p>
            <a:endParaRPr lang="en-US" baseline="0" dirty="0" smtClean="0"/>
          </a:p>
          <a:p>
            <a:r>
              <a:rPr lang="en-US" baseline="0" dirty="0" smtClean="0"/>
              <a:t>Once the plan (can be one project or many) is ready, resolution adopted by the local government, and promoted (placed on one of many web sites; city, county, downtown association, or ADD Office); then we can share on the KYTC statewide bike/ped planning map for use in future transportation planning/projects)   refer to the </a:t>
            </a:r>
            <a:r>
              <a:rPr lang="en-US" u="sng" baseline="0" dirty="0" smtClean="0"/>
              <a:t>Bicycle and Pedestrian Travel Policy / http://transportation.ky.gov/Bike-Walk/Documents/Task%20Force%20FINAL%20June%2018_02%20policy%20rec%20to%20Sec%20Codell.PDF </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folks that need to know about and see you plan. Many of these folks can and will provide</a:t>
            </a:r>
            <a:r>
              <a:rPr lang="en-US" baseline="0" dirty="0" smtClean="0"/>
              <a:t> assistance with the engineering, building, and other needs associated  with the facilities projects.</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happens to your hard work now?  The folks you share the plan with can</a:t>
            </a:r>
            <a:r>
              <a:rPr lang="en-US" baseline="0" dirty="0" smtClean="0"/>
              <a:t> now start the process of taking your hard work and making it a reality.</a:t>
            </a:r>
          </a:p>
          <a:p>
            <a:endParaRPr lang="en-US" baseline="0" dirty="0" smtClean="0"/>
          </a:p>
          <a:p>
            <a:r>
              <a:rPr lang="en-US" baseline="0" dirty="0" smtClean="0"/>
              <a:t>Throughout the project planning process, there are opportunities for involvement in the project and for feedback from the local community.  These are your opportunities to get  your plans into the statewide highway plan.</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Ways to get the projects funded.</a:t>
            </a:r>
          </a:p>
          <a:p>
            <a:r>
              <a:rPr lang="en-US" dirty="0" smtClean="0"/>
              <a:t>Having the “shovel ready” plan is the first (and probably the most important</a:t>
            </a:r>
            <a:r>
              <a:rPr lang="en-US" baseline="0" dirty="0" smtClean="0"/>
              <a:t>) step.  Watch for grant announcements and apply, apply, apply</a:t>
            </a:r>
          </a:p>
          <a:p>
            <a:endParaRPr lang="en-US" baseline="0" dirty="0" smtClean="0"/>
          </a:p>
          <a:p>
            <a:r>
              <a:rPr lang="en-US" baseline="0" dirty="0" smtClean="0"/>
              <a:t>Show me the money!!!!</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cyclists,</a:t>
            </a:r>
            <a:r>
              <a:rPr lang="en-US" baseline="0" dirty="0" smtClean="0"/>
              <a:t> the pedestrian, the local businesses, the whole community to some degree.</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Walking is a low cost, low barrier, and key transport mode. Improving the experience of those who already walk and encouraging more people to travel on foot more often will better connect communities, bring health benefits to individuals, and free up capacity on our roads and public transport system.</a:t>
            </a:r>
          </a:p>
          <a:p>
            <a:endParaRPr lang="en-US" dirty="0" smtClean="0"/>
          </a:p>
          <a:p>
            <a:r>
              <a:rPr lang="en-US" dirty="0" smtClean="0"/>
              <a:t>People—Involve</a:t>
            </a:r>
            <a:r>
              <a:rPr lang="en-US" baseline="0" dirty="0" smtClean="0"/>
              <a:t> Elected City and County Gov, Planners Engineers, Highway district offices, Cyclist, business owners, civic groups, seniors, children, parents, health groups and on and on and on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Places– Plan to connect places…homes, schools, businesses, parks … walking, biking, etc.</a:t>
            </a:r>
          </a:p>
          <a:p>
            <a:endParaRPr lang="en-US" dirty="0"/>
          </a:p>
        </p:txBody>
      </p:sp>
      <p:sp>
        <p:nvSpPr>
          <p:cNvPr id="4" name="Slide Number Placeholder 3"/>
          <p:cNvSpPr>
            <a:spLocks noGrp="1"/>
          </p:cNvSpPr>
          <p:nvPr>
            <p:ph type="sldNum" sz="quarter" idx="10"/>
          </p:nvPr>
        </p:nvSpPr>
        <p:spPr/>
        <p:txBody>
          <a:bodyPr/>
          <a:lstStyle/>
          <a:p>
            <a:fld id="{4BF9660C-B561-49CF-A827-A88DE1568FF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People who need assistance from the community:  folks from the fragile community- those that are in wheelchairs, use walkers, blind or low sighted, seniors, children, economically or health challenged/disadvantaged)</a:t>
            </a:r>
          </a:p>
        </p:txBody>
      </p:sp>
      <p:sp>
        <p:nvSpPr>
          <p:cNvPr id="4" name="Slide Number Placeholder 3"/>
          <p:cNvSpPr>
            <a:spLocks noGrp="1"/>
          </p:cNvSpPr>
          <p:nvPr>
            <p:ph type="sldNum" sz="quarter" idx="10"/>
          </p:nvPr>
        </p:nvSpPr>
        <p:spPr/>
        <p:txBody>
          <a:bodyPr/>
          <a:lstStyle/>
          <a:p>
            <a:fld id="{BA9CD4E3-5F95-4B2D-BA1F-378CDB1A133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will need as much help as possible</a:t>
            </a:r>
            <a:r>
              <a:rPr lang="en-US" baseline="0" dirty="0" smtClean="0"/>
              <a:t> and the more diverse in knowledge, experience or viewpoint the better.  </a:t>
            </a:r>
            <a:r>
              <a:rPr lang="en-US" dirty="0" smtClean="0"/>
              <a:t>Start your work with the smaller focus area, refine your pedestrian planning and assessment skills, then move to another or bigger area.</a:t>
            </a:r>
          </a:p>
          <a:p>
            <a:endParaRPr lang="en-US" dirty="0" smtClean="0"/>
          </a:p>
          <a:p>
            <a:r>
              <a:rPr lang="en-US" dirty="0" smtClean="0"/>
              <a:t>The first task for the Committee is to select a focus</a:t>
            </a:r>
            <a:r>
              <a:rPr lang="en-US" baseline="0" dirty="0" smtClean="0"/>
              <a:t> area for your project.  That can be done either by the committee itself deciding on the focus are or the committee developing the survey and </a:t>
            </a:r>
            <a:r>
              <a:rPr lang="en-US" dirty="0" smtClean="0"/>
              <a:t>the plan for administration of the survey.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Reminder: these actions are probably involved in other steps and may also be in different orders of priority or completion</a:t>
            </a:r>
          </a:p>
          <a:p>
            <a:endParaRPr lang="en-US" dirty="0" smtClean="0"/>
          </a:p>
          <a:p>
            <a:r>
              <a:rPr lang="en-US" dirty="0" smtClean="0"/>
              <a:t>Decide what parts of this project/task that each group can help with or is best equipped</a:t>
            </a:r>
            <a:r>
              <a:rPr lang="en-US" baseline="0" dirty="0" smtClean="0"/>
              <a:t> to accomplish</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the Walk/Bike Frankfort</a:t>
            </a:r>
            <a:r>
              <a:rPr lang="en-US" baseline="0" dirty="0" smtClean="0"/>
              <a:t> public meeting. When it’s warm, they have the meetings outside in public places. When it’s cooler, they meet at the local coffee shop. People walk and ride bikes to the meetings year around!</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04833EA-AA07-4BE3-9DD4-C7533093A3D7}" type="datetimeFigureOut">
              <a:rPr lang="en-US" smtClean="0"/>
              <a:pPr/>
              <a:t>12/4/2015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4833EA-AA07-4BE3-9DD4-C7533093A3D7}"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4833EA-AA07-4BE3-9DD4-C7533093A3D7}"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4833EA-AA07-4BE3-9DD4-C7533093A3D7}"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4833EA-AA07-4BE3-9DD4-C7533093A3D7}"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4833EA-AA07-4BE3-9DD4-C7533093A3D7}" type="datetimeFigureOut">
              <a:rPr lang="en-US" smtClean="0"/>
              <a:pPr/>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04833EA-AA07-4BE3-9DD4-C7533093A3D7}" type="datetimeFigureOut">
              <a:rPr lang="en-US" smtClean="0"/>
              <a:pPr/>
              <a:t>12/4/2015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04833EA-AA07-4BE3-9DD4-C7533093A3D7}" type="datetimeFigureOut">
              <a:rPr lang="en-US" smtClean="0"/>
              <a:pPr/>
              <a:t>12/4/2015</a:t>
            </a:fld>
            <a:endParaRPr lang="en-US" dirty="0"/>
          </a:p>
        </p:txBody>
      </p:sp>
      <p:sp>
        <p:nvSpPr>
          <p:cNvPr id="8" name="Slide Number Placeholder 7"/>
          <p:cNvSpPr>
            <a:spLocks noGrp="1"/>
          </p:cNvSpPr>
          <p:nvPr>
            <p:ph type="sldNum" sz="quarter" idx="11"/>
          </p:nvPr>
        </p:nvSpPr>
        <p:spPr/>
        <p:txBody>
          <a:bodyPr/>
          <a:lstStyle/>
          <a:p>
            <a:fld id="{0B57DAF0-A371-46E1-B14D-E2621C31087C}"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833EA-AA07-4BE3-9DD4-C7533093A3D7}" type="datetimeFigureOut">
              <a:rPr lang="en-US" smtClean="0"/>
              <a:pPr/>
              <a:t>12/4/2015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4833EA-AA07-4BE3-9DD4-C7533093A3D7}" type="datetimeFigureOut">
              <a:rPr lang="en-US" smtClean="0"/>
              <a:pPr/>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0B57DAF0-A371-46E1-B14D-E2621C31087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04833EA-AA07-4BE3-9DD4-C7533093A3D7}" type="datetimeFigureOut">
              <a:rPr lang="en-US" smtClean="0"/>
              <a:pPr/>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04833EA-AA07-4BE3-9DD4-C7533093A3D7}" type="datetimeFigureOut">
              <a:rPr lang="en-US" smtClean="0"/>
              <a:pPr/>
              <a:t>12/4/2015</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B57DAF0-A371-46E1-B14D-E2621C31087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399"/>
            <a:ext cx="8534400" cy="2895601"/>
          </a:xfrm>
        </p:spPr>
        <p:txBody>
          <a:bodyPr>
            <a:normAutofit/>
          </a:bodyPr>
          <a:lstStyle/>
          <a:p>
            <a:pPr algn="ctr"/>
            <a:r>
              <a:rPr lang="en-US" sz="5600" dirty="0" smtClean="0">
                <a:solidFill>
                  <a:srgbClr val="00B0F0"/>
                </a:solidFill>
                <a:latin typeface="Franklin Gothic Heavy" pitchFamily="34" charset="0"/>
              </a:rPr>
              <a:t>P l a n</a:t>
            </a:r>
            <a:r>
              <a:rPr lang="en-US" dirty="0" smtClean="0">
                <a:solidFill>
                  <a:srgbClr val="00B0F0"/>
                </a:solidFill>
              </a:rPr>
              <a:t/>
            </a:r>
            <a:br>
              <a:rPr lang="en-US" dirty="0" smtClean="0">
                <a:solidFill>
                  <a:srgbClr val="00B0F0"/>
                </a:solidFill>
              </a:rPr>
            </a:br>
            <a:r>
              <a:rPr lang="en-US" dirty="0" smtClean="0">
                <a:solidFill>
                  <a:srgbClr val="00B0F0"/>
                </a:solidFill>
              </a:rPr>
              <a:t> </a:t>
            </a:r>
            <a:r>
              <a:rPr lang="en-US" cap="none" dirty="0" smtClean="0">
                <a:solidFill>
                  <a:srgbClr val="00B0F0"/>
                </a:solidFill>
              </a:rPr>
              <a:t>for</a:t>
            </a:r>
            <a:br>
              <a:rPr lang="en-US" cap="none" dirty="0" smtClean="0">
                <a:solidFill>
                  <a:srgbClr val="00B0F0"/>
                </a:solidFill>
              </a:rPr>
            </a:br>
            <a:r>
              <a:rPr lang="en-US" cap="none" dirty="0" smtClean="0">
                <a:solidFill>
                  <a:srgbClr val="00B0F0"/>
                </a:solidFill>
              </a:rPr>
              <a:t> Improved </a:t>
            </a:r>
            <a:r>
              <a:rPr lang="en-US" cap="none" dirty="0" smtClean="0">
                <a:solidFill>
                  <a:srgbClr val="00B0F0"/>
                </a:solidFill>
              </a:rPr>
              <a:t>Walking </a:t>
            </a:r>
            <a:r>
              <a:rPr lang="en-US" cap="none" smtClean="0">
                <a:solidFill>
                  <a:srgbClr val="00B0F0"/>
                </a:solidFill>
              </a:rPr>
              <a:t>and Bicycling</a:t>
            </a:r>
            <a:endParaRPr lang="en-US" cap="none" dirty="0"/>
          </a:p>
        </p:txBody>
      </p:sp>
      <p:pic>
        <p:nvPicPr>
          <p:cNvPr id="24578" name="Picture 2" descr="http://www.wakeforestnc.gov/Data/Sites/1/media/residents/planning/pictures/roadwaysection.jpg"/>
          <p:cNvPicPr>
            <a:picLocks noChangeAspect="1" noChangeArrowheads="1"/>
          </p:cNvPicPr>
          <p:nvPr/>
        </p:nvPicPr>
        <p:blipFill>
          <a:blip r:embed="rId3" cstate="print"/>
          <a:srcRect/>
          <a:stretch>
            <a:fillRect/>
          </a:stretch>
        </p:blipFill>
        <p:spPr bwMode="auto">
          <a:xfrm>
            <a:off x="1524000" y="3352800"/>
            <a:ext cx="5975229" cy="314152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467600" cy="1143000"/>
          </a:xfrm>
        </p:spPr>
        <p:txBody>
          <a:bodyPr>
            <a:noAutofit/>
          </a:bodyPr>
          <a:lstStyle/>
          <a:p>
            <a:pPr algn="ctr"/>
            <a:r>
              <a:rPr lang="en-US" sz="4100" b="1" dirty="0" smtClean="0">
                <a:solidFill>
                  <a:srgbClr val="00B0F0"/>
                </a:solidFill>
                <a:effectLst>
                  <a:outerShdw blurRad="38100" dist="38100" dir="2700000" algn="tl">
                    <a:srgbClr val="000000">
                      <a:alpha val="43137"/>
                    </a:srgbClr>
                  </a:outerShdw>
                </a:effectLst>
              </a:rPr>
              <a:t>KYTC Pedestrian &amp; Bicycle </a:t>
            </a:r>
            <a:br>
              <a:rPr lang="en-US" sz="4100" b="1" dirty="0" smtClean="0">
                <a:solidFill>
                  <a:srgbClr val="00B0F0"/>
                </a:solidFill>
                <a:effectLst>
                  <a:outerShdw blurRad="38100" dist="38100" dir="2700000" algn="tl">
                    <a:srgbClr val="000000">
                      <a:alpha val="43137"/>
                    </a:srgbClr>
                  </a:outerShdw>
                </a:effectLst>
              </a:rPr>
            </a:br>
            <a:r>
              <a:rPr lang="en-US" sz="4100" b="1" dirty="0" smtClean="0">
                <a:solidFill>
                  <a:srgbClr val="00B0F0"/>
                </a:solidFill>
                <a:effectLst>
                  <a:outerShdw blurRad="38100" dist="38100" dir="2700000" algn="tl">
                    <a:srgbClr val="000000">
                      <a:alpha val="43137"/>
                    </a:srgbClr>
                  </a:outerShdw>
                </a:effectLst>
              </a:rPr>
              <a:t>Travel Policy</a:t>
            </a:r>
          </a:p>
        </p:txBody>
      </p:sp>
      <p:sp>
        <p:nvSpPr>
          <p:cNvPr id="3" name="Content Placeholder 2"/>
          <p:cNvSpPr>
            <a:spLocks noGrp="1"/>
          </p:cNvSpPr>
          <p:nvPr>
            <p:ph idx="1"/>
          </p:nvPr>
        </p:nvSpPr>
        <p:spPr>
          <a:xfrm>
            <a:off x="304800" y="1638300"/>
            <a:ext cx="5562600" cy="4572001"/>
          </a:xfrm>
        </p:spPr>
        <p:txBody>
          <a:bodyPr>
            <a:normAutofit fontScale="92500" lnSpcReduction="10000"/>
          </a:bodyPr>
          <a:lstStyle/>
          <a:p>
            <a:r>
              <a:rPr lang="en-US" dirty="0" smtClean="0"/>
              <a:t>Adopted in 2002</a:t>
            </a:r>
          </a:p>
          <a:p>
            <a:r>
              <a:rPr lang="en-US" dirty="0" smtClean="0"/>
              <a:t>Provides checklists for locations requiring accommodations for pedestrians or bicyclists</a:t>
            </a:r>
          </a:p>
          <a:p>
            <a:r>
              <a:rPr lang="en-US" dirty="0" smtClean="0"/>
              <a:t>The Kentucky Transportation Cabinet (KYTC) </a:t>
            </a:r>
            <a:r>
              <a:rPr lang="en-US" b="1" dirty="0" smtClean="0">
                <a:solidFill>
                  <a:srgbClr val="FF0000"/>
                </a:solidFill>
              </a:rPr>
              <a:t>shall </a:t>
            </a:r>
            <a:r>
              <a:rPr lang="en-US" b="1" i="1" u="sng" dirty="0" smtClean="0"/>
              <a:t>consider</a:t>
            </a:r>
            <a:r>
              <a:rPr lang="en-US" dirty="0" smtClean="0"/>
              <a:t> the </a:t>
            </a:r>
            <a:r>
              <a:rPr lang="en-US" b="1" i="1" u="sng" dirty="0" smtClean="0"/>
              <a:t>accommodation</a:t>
            </a:r>
            <a:r>
              <a:rPr lang="en-US" dirty="0" smtClean="0"/>
              <a:t> of bicycles and pedestrians on all new or reconstructed state-maintained roadways.</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5772170" y="1733550"/>
            <a:ext cx="3164158" cy="4381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LOCATE:</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rPr>
              <a:t>Survey the Community for WHERE</a:t>
            </a:r>
            <a:endParaRPr lang="en-US" b="1" dirty="0">
              <a:solidFill>
                <a:srgbClr val="00B0F0"/>
              </a:solidFill>
            </a:endParaRPr>
          </a:p>
        </p:txBody>
      </p:sp>
      <p:grpSp>
        <p:nvGrpSpPr>
          <p:cNvPr id="4" name="Group 3"/>
          <p:cNvGrpSpPr/>
          <p:nvPr/>
        </p:nvGrpSpPr>
        <p:grpSpPr>
          <a:xfrm>
            <a:off x="504539" y="1981200"/>
            <a:ext cx="8134923" cy="4038600"/>
            <a:chOff x="460437" y="2603188"/>
            <a:chExt cx="8134923" cy="2642223"/>
          </a:xfrm>
        </p:grpSpPr>
        <p:sp>
          <p:nvSpPr>
            <p:cNvPr id="5" name="Freeform 4"/>
            <p:cNvSpPr/>
            <p:nvPr/>
          </p:nvSpPr>
          <p:spPr>
            <a:xfrm>
              <a:off x="460437" y="2603188"/>
              <a:ext cx="1965960" cy="588962"/>
            </a:xfrm>
            <a:custGeom>
              <a:avLst/>
              <a:gdLst>
                <a:gd name="connsiteX0" fmla="*/ 0 w 1946634"/>
                <a:gd name="connsiteY0" fmla="*/ 0 h 588962"/>
                <a:gd name="connsiteX1" fmla="*/ 1946634 w 1946634"/>
                <a:gd name="connsiteY1" fmla="*/ 0 h 588962"/>
                <a:gd name="connsiteX2" fmla="*/ 1946634 w 1946634"/>
                <a:gd name="connsiteY2" fmla="*/ 588962 h 588962"/>
                <a:gd name="connsiteX3" fmla="*/ 0 w 1946634"/>
                <a:gd name="connsiteY3" fmla="*/ 588962 h 588962"/>
                <a:gd name="connsiteX4" fmla="*/ 0 w 1946634"/>
                <a:gd name="connsiteY4" fmla="*/ 0 h 58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634" h="588962">
                  <a:moveTo>
                    <a:pt x="0" y="0"/>
                  </a:moveTo>
                  <a:lnTo>
                    <a:pt x="1946634" y="0"/>
                  </a:lnTo>
                  <a:lnTo>
                    <a:pt x="1946634" y="588962"/>
                  </a:lnTo>
                  <a:lnTo>
                    <a:pt x="0" y="588962"/>
                  </a:lnTo>
                  <a:lnTo>
                    <a:pt x="0" y="0"/>
                  </a:lnTo>
                  <a:close/>
                </a:path>
              </a:pathLst>
            </a:custGeom>
            <a:solidFill>
              <a:srgbClr val="7030A0"/>
            </a:solidFill>
            <a:ln>
              <a:solidFill>
                <a:srgbClr val="7030A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2000" b="1" kern="1200" dirty="0" smtClean="0"/>
                <a:t>METHOD</a:t>
              </a:r>
              <a:endParaRPr lang="en-US" sz="2000" b="1" kern="1200" dirty="0"/>
            </a:p>
          </p:txBody>
        </p:sp>
        <p:sp>
          <p:nvSpPr>
            <p:cNvPr id="6" name="Freeform 5"/>
            <p:cNvSpPr/>
            <p:nvPr/>
          </p:nvSpPr>
          <p:spPr>
            <a:xfrm>
              <a:off x="460437" y="3192151"/>
              <a:ext cx="1965960" cy="2053260"/>
            </a:xfrm>
            <a:custGeom>
              <a:avLst/>
              <a:gdLst>
                <a:gd name="connsiteX0" fmla="*/ 0 w 1946634"/>
                <a:gd name="connsiteY0" fmla="*/ 0 h 2053260"/>
                <a:gd name="connsiteX1" fmla="*/ 1946634 w 1946634"/>
                <a:gd name="connsiteY1" fmla="*/ 0 h 2053260"/>
                <a:gd name="connsiteX2" fmla="*/ 1946634 w 1946634"/>
                <a:gd name="connsiteY2" fmla="*/ 2053260 h 2053260"/>
                <a:gd name="connsiteX3" fmla="*/ 0 w 1946634"/>
                <a:gd name="connsiteY3" fmla="*/ 2053260 h 2053260"/>
                <a:gd name="connsiteX4" fmla="*/ 0 w 1946634"/>
                <a:gd name="connsiteY4" fmla="*/ 0 h 205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634" h="2053260">
                  <a:moveTo>
                    <a:pt x="0" y="0"/>
                  </a:moveTo>
                  <a:lnTo>
                    <a:pt x="1946634" y="0"/>
                  </a:lnTo>
                  <a:lnTo>
                    <a:pt x="1946634" y="2053260"/>
                  </a:lnTo>
                  <a:lnTo>
                    <a:pt x="0" y="2053260"/>
                  </a:lnTo>
                  <a:lnTo>
                    <a:pt x="0" y="0"/>
                  </a:lnTo>
                  <a:close/>
                </a:path>
              </a:pathLst>
            </a:custGeom>
            <a:solidFill>
              <a:schemeClr val="tx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ts val="1200"/>
                </a:spcAft>
                <a:buChar char="••"/>
              </a:pPr>
              <a:r>
                <a:rPr lang="en-US" kern="1200" dirty="0" smtClean="0"/>
                <a:t>Online—Survey Monkey</a:t>
              </a:r>
              <a:endParaRPr lang="en-US" kern="1200" dirty="0"/>
            </a:p>
            <a:p>
              <a:pPr marL="171450" lvl="1" indent="-171450" algn="l" defTabSz="755650">
                <a:lnSpc>
                  <a:spcPct val="90000"/>
                </a:lnSpc>
                <a:spcBef>
                  <a:spcPct val="0"/>
                </a:spcBef>
                <a:spcAft>
                  <a:spcPts val="1200"/>
                </a:spcAft>
                <a:buChar char="••"/>
              </a:pPr>
              <a:r>
                <a:rPr lang="en-US" kern="1200" dirty="0" smtClean="0"/>
                <a:t>Facebook</a:t>
              </a:r>
              <a:endParaRPr lang="en-US" kern="1200" dirty="0"/>
            </a:p>
            <a:p>
              <a:pPr marL="171450" lvl="1" indent="-171450" algn="l" defTabSz="755650">
                <a:lnSpc>
                  <a:spcPct val="90000"/>
                </a:lnSpc>
                <a:spcBef>
                  <a:spcPct val="0"/>
                </a:spcBef>
                <a:spcAft>
                  <a:spcPts val="1200"/>
                </a:spcAft>
                <a:buChar char="••"/>
              </a:pPr>
              <a:r>
                <a:rPr lang="en-US" kern="1200" dirty="0" smtClean="0"/>
                <a:t>QR Code</a:t>
              </a:r>
              <a:endParaRPr lang="en-US" kern="1200" dirty="0"/>
            </a:p>
            <a:p>
              <a:pPr marL="171450" lvl="1" indent="-171450" algn="l" defTabSz="755650">
                <a:lnSpc>
                  <a:spcPct val="90000"/>
                </a:lnSpc>
                <a:spcBef>
                  <a:spcPct val="0"/>
                </a:spcBef>
                <a:spcAft>
                  <a:spcPts val="1200"/>
                </a:spcAft>
                <a:buChar char="••"/>
              </a:pPr>
              <a:r>
                <a:rPr lang="en-US" kern="1200" dirty="0" smtClean="0"/>
                <a:t>Door-to-door</a:t>
              </a:r>
              <a:endParaRPr lang="en-US" kern="1200" dirty="0"/>
            </a:p>
            <a:p>
              <a:pPr marL="171450" lvl="1" indent="-171450" algn="l" defTabSz="755650">
                <a:lnSpc>
                  <a:spcPct val="90000"/>
                </a:lnSpc>
                <a:spcBef>
                  <a:spcPct val="0"/>
                </a:spcBef>
                <a:spcAft>
                  <a:spcPts val="1200"/>
                </a:spcAft>
                <a:buChar char="••"/>
              </a:pPr>
              <a:r>
                <a:rPr lang="en-US" kern="1200" dirty="0" smtClean="0"/>
                <a:t>Postcard</a:t>
              </a:r>
              <a:endParaRPr lang="en-US" kern="1200" dirty="0"/>
            </a:p>
            <a:p>
              <a:pPr marL="171450" lvl="1" indent="-171450" algn="l" defTabSz="755650">
                <a:lnSpc>
                  <a:spcPct val="90000"/>
                </a:lnSpc>
                <a:spcBef>
                  <a:spcPct val="0"/>
                </a:spcBef>
                <a:spcAft>
                  <a:spcPts val="1200"/>
                </a:spcAft>
                <a:buChar char="••"/>
              </a:pPr>
              <a:r>
                <a:rPr lang="en-US" kern="1200" dirty="0" smtClean="0"/>
                <a:t>Paper-pencil</a:t>
              </a:r>
              <a:endParaRPr lang="en-US" kern="1200" dirty="0"/>
            </a:p>
            <a:p>
              <a:pPr marL="171450" lvl="1" indent="-171450" algn="l" defTabSz="755650">
                <a:lnSpc>
                  <a:spcPct val="90000"/>
                </a:lnSpc>
                <a:spcBef>
                  <a:spcPct val="0"/>
                </a:spcBef>
                <a:spcAft>
                  <a:spcPts val="1200"/>
                </a:spcAft>
                <a:buChar char="••"/>
              </a:pPr>
              <a:endParaRPr lang="en-US" kern="1200" dirty="0"/>
            </a:p>
          </p:txBody>
        </p:sp>
        <p:sp>
          <p:nvSpPr>
            <p:cNvPr id="8" name="Freeform 7"/>
            <p:cNvSpPr/>
            <p:nvPr/>
          </p:nvSpPr>
          <p:spPr>
            <a:xfrm>
              <a:off x="2514600" y="2603188"/>
              <a:ext cx="1965960" cy="588962"/>
            </a:xfrm>
            <a:custGeom>
              <a:avLst/>
              <a:gdLst>
                <a:gd name="connsiteX0" fmla="*/ 0 w 1946634"/>
                <a:gd name="connsiteY0" fmla="*/ 0 h 588962"/>
                <a:gd name="connsiteX1" fmla="*/ 1946634 w 1946634"/>
                <a:gd name="connsiteY1" fmla="*/ 0 h 588962"/>
                <a:gd name="connsiteX2" fmla="*/ 1946634 w 1946634"/>
                <a:gd name="connsiteY2" fmla="*/ 588962 h 588962"/>
                <a:gd name="connsiteX3" fmla="*/ 0 w 1946634"/>
                <a:gd name="connsiteY3" fmla="*/ 588962 h 588962"/>
                <a:gd name="connsiteX4" fmla="*/ 0 w 1946634"/>
                <a:gd name="connsiteY4" fmla="*/ 0 h 58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634" h="588962">
                  <a:moveTo>
                    <a:pt x="0" y="0"/>
                  </a:moveTo>
                  <a:lnTo>
                    <a:pt x="1946634" y="0"/>
                  </a:lnTo>
                  <a:lnTo>
                    <a:pt x="1946634" y="588962"/>
                  </a:lnTo>
                  <a:lnTo>
                    <a:pt x="0" y="588962"/>
                  </a:lnTo>
                  <a:lnTo>
                    <a:pt x="0" y="0"/>
                  </a:lnTo>
                  <a:close/>
                </a:path>
              </a:pathLst>
            </a:custGeom>
            <a:solidFill>
              <a:srgbClr val="7030A0"/>
            </a:solidFill>
            <a:ln>
              <a:solidFill>
                <a:srgbClr val="7030A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2000" b="1" kern="1200" dirty="0" smtClean="0"/>
                <a:t>PARTNERS</a:t>
              </a:r>
              <a:endParaRPr lang="en-US" sz="2000" b="1" kern="1200" dirty="0"/>
            </a:p>
          </p:txBody>
        </p:sp>
        <p:sp>
          <p:nvSpPr>
            <p:cNvPr id="9" name="Freeform 8"/>
            <p:cNvSpPr/>
            <p:nvPr/>
          </p:nvSpPr>
          <p:spPr>
            <a:xfrm>
              <a:off x="2514600" y="3192151"/>
              <a:ext cx="1965960" cy="2053260"/>
            </a:xfrm>
            <a:custGeom>
              <a:avLst/>
              <a:gdLst>
                <a:gd name="connsiteX0" fmla="*/ 0 w 1946634"/>
                <a:gd name="connsiteY0" fmla="*/ 0 h 2053260"/>
                <a:gd name="connsiteX1" fmla="*/ 1946634 w 1946634"/>
                <a:gd name="connsiteY1" fmla="*/ 0 h 2053260"/>
                <a:gd name="connsiteX2" fmla="*/ 1946634 w 1946634"/>
                <a:gd name="connsiteY2" fmla="*/ 2053260 h 2053260"/>
                <a:gd name="connsiteX3" fmla="*/ 0 w 1946634"/>
                <a:gd name="connsiteY3" fmla="*/ 2053260 h 2053260"/>
                <a:gd name="connsiteX4" fmla="*/ 0 w 1946634"/>
                <a:gd name="connsiteY4" fmla="*/ 0 h 205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634" h="2053260">
                  <a:moveTo>
                    <a:pt x="0" y="0"/>
                  </a:moveTo>
                  <a:lnTo>
                    <a:pt x="1946634" y="0"/>
                  </a:lnTo>
                  <a:lnTo>
                    <a:pt x="1946634" y="2053260"/>
                  </a:lnTo>
                  <a:lnTo>
                    <a:pt x="0" y="2053260"/>
                  </a:lnTo>
                  <a:lnTo>
                    <a:pt x="0" y="0"/>
                  </a:lnTo>
                  <a:close/>
                </a:path>
              </a:pathLst>
            </a:custGeom>
            <a:solidFill>
              <a:schemeClr val="tx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ts val="1200"/>
                </a:spcAft>
                <a:buChar char="••"/>
              </a:pPr>
              <a:r>
                <a:rPr lang="en-US" kern="1200" dirty="0" smtClean="0"/>
                <a:t>Churches</a:t>
              </a:r>
              <a:endParaRPr lang="en-US" kern="1200" dirty="0"/>
            </a:p>
            <a:p>
              <a:pPr marL="171450" lvl="1" indent="-171450" algn="l" defTabSz="755650">
                <a:lnSpc>
                  <a:spcPct val="90000"/>
                </a:lnSpc>
                <a:spcBef>
                  <a:spcPct val="0"/>
                </a:spcBef>
                <a:spcAft>
                  <a:spcPts val="1200"/>
                </a:spcAft>
                <a:buChar char="••"/>
              </a:pPr>
              <a:r>
                <a:rPr lang="en-US" kern="1200" dirty="0" smtClean="0"/>
                <a:t>Schools</a:t>
              </a:r>
              <a:endParaRPr lang="en-US" kern="1200" dirty="0"/>
            </a:p>
            <a:p>
              <a:pPr marL="171450" lvl="1" indent="-171450" algn="l" defTabSz="755650">
                <a:lnSpc>
                  <a:spcPct val="90000"/>
                </a:lnSpc>
                <a:spcBef>
                  <a:spcPct val="0"/>
                </a:spcBef>
                <a:spcAft>
                  <a:spcPts val="1200"/>
                </a:spcAft>
                <a:buChar char="••"/>
              </a:pPr>
              <a:r>
                <a:rPr lang="en-US" kern="1200" dirty="0" smtClean="0"/>
                <a:t>Social Media</a:t>
              </a:r>
              <a:endParaRPr lang="en-US" kern="1200" dirty="0"/>
            </a:p>
            <a:p>
              <a:pPr marL="171450" lvl="1" indent="-171450" algn="l" defTabSz="755650">
                <a:lnSpc>
                  <a:spcPct val="90000"/>
                </a:lnSpc>
                <a:spcBef>
                  <a:spcPct val="0"/>
                </a:spcBef>
                <a:spcAft>
                  <a:spcPts val="1200"/>
                </a:spcAft>
                <a:buChar char="••"/>
              </a:pPr>
              <a:r>
                <a:rPr lang="en-US" kern="1200" dirty="0" smtClean="0"/>
                <a:t>Local Business</a:t>
              </a:r>
              <a:endParaRPr lang="en-US" kern="1200" dirty="0"/>
            </a:p>
          </p:txBody>
        </p:sp>
        <p:sp>
          <p:nvSpPr>
            <p:cNvPr id="10" name="Freeform 9"/>
            <p:cNvSpPr/>
            <p:nvPr/>
          </p:nvSpPr>
          <p:spPr>
            <a:xfrm>
              <a:off x="4572000" y="2603188"/>
              <a:ext cx="1965960" cy="588962"/>
            </a:xfrm>
            <a:custGeom>
              <a:avLst/>
              <a:gdLst>
                <a:gd name="connsiteX0" fmla="*/ 0 w 1946634"/>
                <a:gd name="connsiteY0" fmla="*/ 0 h 588962"/>
                <a:gd name="connsiteX1" fmla="*/ 1946634 w 1946634"/>
                <a:gd name="connsiteY1" fmla="*/ 0 h 588962"/>
                <a:gd name="connsiteX2" fmla="*/ 1946634 w 1946634"/>
                <a:gd name="connsiteY2" fmla="*/ 588962 h 588962"/>
                <a:gd name="connsiteX3" fmla="*/ 0 w 1946634"/>
                <a:gd name="connsiteY3" fmla="*/ 588962 h 588962"/>
                <a:gd name="connsiteX4" fmla="*/ 0 w 1946634"/>
                <a:gd name="connsiteY4" fmla="*/ 0 h 58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634" h="588962">
                  <a:moveTo>
                    <a:pt x="0" y="0"/>
                  </a:moveTo>
                  <a:lnTo>
                    <a:pt x="1946634" y="0"/>
                  </a:lnTo>
                  <a:lnTo>
                    <a:pt x="1946634" y="588962"/>
                  </a:lnTo>
                  <a:lnTo>
                    <a:pt x="0" y="588962"/>
                  </a:lnTo>
                  <a:lnTo>
                    <a:pt x="0" y="0"/>
                  </a:lnTo>
                  <a:close/>
                </a:path>
              </a:pathLst>
            </a:custGeom>
            <a:solidFill>
              <a:srgbClr val="7030A0"/>
            </a:solidFill>
            <a:ln>
              <a:solidFill>
                <a:srgbClr val="7030A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2000" b="1" kern="1200" dirty="0" smtClean="0"/>
                <a:t>TARGET AUDIENCE</a:t>
              </a:r>
              <a:endParaRPr lang="en-US" sz="2000" b="1" kern="1200" dirty="0"/>
            </a:p>
          </p:txBody>
        </p:sp>
        <p:sp>
          <p:nvSpPr>
            <p:cNvPr id="11" name="Freeform 10"/>
            <p:cNvSpPr/>
            <p:nvPr/>
          </p:nvSpPr>
          <p:spPr>
            <a:xfrm>
              <a:off x="4572000" y="3192151"/>
              <a:ext cx="1965960" cy="2053260"/>
            </a:xfrm>
            <a:custGeom>
              <a:avLst/>
              <a:gdLst>
                <a:gd name="connsiteX0" fmla="*/ 0 w 1946634"/>
                <a:gd name="connsiteY0" fmla="*/ 0 h 2053260"/>
                <a:gd name="connsiteX1" fmla="*/ 1946634 w 1946634"/>
                <a:gd name="connsiteY1" fmla="*/ 0 h 2053260"/>
                <a:gd name="connsiteX2" fmla="*/ 1946634 w 1946634"/>
                <a:gd name="connsiteY2" fmla="*/ 2053260 h 2053260"/>
                <a:gd name="connsiteX3" fmla="*/ 0 w 1946634"/>
                <a:gd name="connsiteY3" fmla="*/ 2053260 h 2053260"/>
                <a:gd name="connsiteX4" fmla="*/ 0 w 1946634"/>
                <a:gd name="connsiteY4" fmla="*/ 0 h 205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634" h="2053260">
                  <a:moveTo>
                    <a:pt x="0" y="0"/>
                  </a:moveTo>
                  <a:lnTo>
                    <a:pt x="1946634" y="0"/>
                  </a:lnTo>
                  <a:lnTo>
                    <a:pt x="1946634" y="2053260"/>
                  </a:lnTo>
                  <a:lnTo>
                    <a:pt x="0" y="2053260"/>
                  </a:lnTo>
                  <a:lnTo>
                    <a:pt x="0" y="0"/>
                  </a:lnTo>
                  <a:close/>
                </a:path>
              </a:pathLst>
            </a:custGeom>
            <a:solidFill>
              <a:schemeClr val="tx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ts val="1200"/>
                </a:spcAft>
                <a:buChar char="••"/>
              </a:pPr>
              <a:r>
                <a:rPr lang="en-US" kern="1200" dirty="0" smtClean="0"/>
                <a:t>General public</a:t>
              </a:r>
              <a:endParaRPr lang="en-US" kern="1200" dirty="0"/>
            </a:p>
            <a:p>
              <a:pPr marL="171450" lvl="1" indent="-171450" algn="l" defTabSz="755650">
                <a:lnSpc>
                  <a:spcPct val="90000"/>
                </a:lnSpc>
                <a:spcBef>
                  <a:spcPct val="0"/>
                </a:spcBef>
                <a:spcAft>
                  <a:spcPts val="1200"/>
                </a:spcAft>
                <a:buChar char="••"/>
              </a:pPr>
              <a:r>
                <a:rPr lang="en-US" kern="1200" dirty="0" smtClean="0"/>
                <a:t>Specific project area</a:t>
              </a:r>
              <a:endParaRPr lang="en-US" kern="1200" dirty="0"/>
            </a:p>
            <a:p>
              <a:pPr marL="171450" lvl="1" indent="-171450" algn="l" defTabSz="755650">
                <a:lnSpc>
                  <a:spcPct val="90000"/>
                </a:lnSpc>
                <a:spcBef>
                  <a:spcPct val="0"/>
                </a:spcBef>
                <a:spcAft>
                  <a:spcPts val="1200"/>
                </a:spcAft>
                <a:buChar char="••"/>
              </a:pPr>
              <a:r>
                <a:rPr lang="en-US" kern="1200" dirty="0" smtClean="0"/>
                <a:t>Parents of students</a:t>
              </a:r>
              <a:endParaRPr lang="en-US" kern="1200" dirty="0"/>
            </a:p>
            <a:p>
              <a:pPr marL="171450" lvl="1" indent="-171450" algn="l" defTabSz="755650">
                <a:lnSpc>
                  <a:spcPct val="90000"/>
                </a:lnSpc>
                <a:spcBef>
                  <a:spcPct val="0"/>
                </a:spcBef>
                <a:spcAft>
                  <a:spcPts val="1200"/>
                </a:spcAft>
                <a:buChar char="••"/>
              </a:pPr>
              <a:r>
                <a:rPr lang="en-US" kern="1200" dirty="0" smtClean="0"/>
                <a:t>Business owners</a:t>
              </a:r>
              <a:endParaRPr lang="en-US" kern="1200" dirty="0"/>
            </a:p>
          </p:txBody>
        </p:sp>
        <p:sp>
          <p:nvSpPr>
            <p:cNvPr id="12" name="Freeform 11"/>
            <p:cNvSpPr/>
            <p:nvPr/>
          </p:nvSpPr>
          <p:spPr>
            <a:xfrm>
              <a:off x="6629400" y="2603188"/>
              <a:ext cx="1965960" cy="588962"/>
            </a:xfrm>
            <a:custGeom>
              <a:avLst/>
              <a:gdLst>
                <a:gd name="connsiteX0" fmla="*/ 0 w 1946634"/>
                <a:gd name="connsiteY0" fmla="*/ 0 h 588962"/>
                <a:gd name="connsiteX1" fmla="*/ 1946634 w 1946634"/>
                <a:gd name="connsiteY1" fmla="*/ 0 h 588962"/>
                <a:gd name="connsiteX2" fmla="*/ 1946634 w 1946634"/>
                <a:gd name="connsiteY2" fmla="*/ 588962 h 588962"/>
                <a:gd name="connsiteX3" fmla="*/ 0 w 1946634"/>
                <a:gd name="connsiteY3" fmla="*/ 588962 h 588962"/>
                <a:gd name="connsiteX4" fmla="*/ 0 w 1946634"/>
                <a:gd name="connsiteY4" fmla="*/ 0 h 58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634" h="588962">
                  <a:moveTo>
                    <a:pt x="0" y="0"/>
                  </a:moveTo>
                  <a:lnTo>
                    <a:pt x="1946634" y="0"/>
                  </a:lnTo>
                  <a:lnTo>
                    <a:pt x="1946634" y="588962"/>
                  </a:lnTo>
                  <a:lnTo>
                    <a:pt x="0" y="588962"/>
                  </a:lnTo>
                  <a:lnTo>
                    <a:pt x="0" y="0"/>
                  </a:lnTo>
                  <a:close/>
                </a:path>
              </a:pathLst>
            </a:custGeom>
            <a:solidFill>
              <a:srgbClr val="7030A0"/>
            </a:solidFill>
            <a:ln>
              <a:solidFill>
                <a:srgbClr val="7030A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2000" b="1" kern="1200" dirty="0" smtClean="0"/>
                <a:t>RESPONSES</a:t>
              </a:r>
            </a:p>
          </p:txBody>
        </p:sp>
        <p:sp>
          <p:nvSpPr>
            <p:cNvPr id="13" name="Freeform 12"/>
            <p:cNvSpPr/>
            <p:nvPr/>
          </p:nvSpPr>
          <p:spPr>
            <a:xfrm>
              <a:off x="6629400" y="3192151"/>
              <a:ext cx="1965960" cy="2053260"/>
            </a:xfrm>
            <a:custGeom>
              <a:avLst/>
              <a:gdLst>
                <a:gd name="connsiteX0" fmla="*/ 0 w 1946634"/>
                <a:gd name="connsiteY0" fmla="*/ 0 h 2053260"/>
                <a:gd name="connsiteX1" fmla="*/ 1946634 w 1946634"/>
                <a:gd name="connsiteY1" fmla="*/ 0 h 2053260"/>
                <a:gd name="connsiteX2" fmla="*/ 1946634 w 1946634"/>
                <a:gd name="connsiteY2" fmla="*/ 2053260 h 2053260"/>
                <a:gd name="connsiteX3" fmla="*/ 0 w 1946634"/>
                <a:gd name="connsiteY3" fmla="*/ 2053260 h 2053260"/>
                <a:gd name="connsiteX4" fmla="*/ 0 w 1946634"/>
                <a:gd name="connsiteY4" fmla="*/ 0 h 205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634" h="2053260">
                  <a:moveTo>
                    <a:pt x="0" y="0"/>
                  </a:moveTo>
                  <a:lnTo>
                    <a:pt x="1946634" y="0"/>
                  </a:lnTo>
                  <a:lnTo>
                    <a:pt x="1946634" y="2053260"/>
                  </a:lnTo>
                  <a:lnTo>
                    <a:pt x="0" y="2053260"/>
                  </a:lnTo>
                  <a:lnTo>
                    <a:pt x="0" y="0"/>
                  </a:lnTo>
                  <a:close/>
                </a:path>
              </a:pathLst>
            </a:custGeom>
            <a:solidFill>
              <a:schemeClr val="tx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ts val="1200"/>
                </a:spcAft>
                <a:buChar char="••"/>
              </a:pPr>
              <a:r>
                <a:rPr lang="en-US" kern="1200" dirty="0" smtClean="0"/>
                <a:t>How many do you need? (</a:t>
              </a:r>
              <a:r>
                <a:rPr lang="en-US" i="1" dirty="0" smtClean="0"/>
                <a:t>Estimate)</a:t>
              </a:r>
              <a:endParaRPr lang="en-US" kern="1200" dirty="0" smtClean="0"/>
            </a:p>
            <a:p>
              <a:pPr marL="171450" lvl="1" indent="-171450" algn="l" defTabSz="755650">
                <a:lnSpc>
                  <a:spcPct val="90000"/>
                </a:lnSpc>
                <a:spcBef>
                  <a:spcPct val="0"/>
                </a:spcBef>
                <a:spcAft>
                  <a:spcPts val="1200"/>
                </a:spcAft>
                <a:buChar char="••"/>
              </a:pPr>
              <a:r>
                <a:rPr lang="en-US" kern="1200" dirty="0" smtClean="0"/>
                <a:t>How many did you get? </a:t>
              </a:r>
              <a:r>
                <a:rPr lang="en-US" i="1" kern="1200" dirty="0" smtClean="0"/>
                <a:t>(Actual)</a:t>
              </a:r>
              <a:endParaRPr lang="en-US" kern="1200" dirty="0" smtClean="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8600"/>
            <a:ext cx="83058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LOCATE: </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rPr>
              <a:t>Sample  WHERE  Survey Questions</a:t>
            </a:r>
            <a:endParaRPr lang="en-US" b="1" dirty="0">
              <a:solidFill>
                <a:srgbClr val="00B0F0"/>
              </a:solidFill>
            </a:endParaRPr>
          </a:p>
        </p:txBody>
      </p:sp>
      <p:sp>
        <p:nvSpPr>
          <p:cNvPr id="3" name="Content Placeholder 2"/>
          <p:cNvSpPr>
            <a:spLocks noGrp="1"/>
          </p:cNvSpPr>
          <p:nvPr>
            <p:ph idx="1"/>
          </p:nvPr>
        </p:nvSpPr>
        <p:spPr>
          <a:xfrm>
            <a:off x="152400" y="1447800"/>
            <a:ext cx="8839200" cy="5105400"/>
          </a:xfrm>
        </p:spPr>
        <p:txBody>
          <a:bodyPr>
            <a:normAutofit/>
          </a:bodyPr>
          <a:lstStyle/>
          <a:p>
            <a:pPr lvl="0"/>
            <a:r>
              <a:rPr lang="en-US" sz="2200" dirty="0" smtClean="0"/>
              <a:t>For all or part of your trips to work, shopping, parks or other destinations, do you currently travel by foot?</a:t>
            </a:r>
          </a:p>
          <a:p>
            <a:pPr lvl="1"/>
            <a:r>
              <a:rPr lang="en-US" sz="2200" dirty="0" smtClean="0"/>
              <a:t>Yes (what percentage _____)</a:t>
            </a:r>
          </a:p>
          <a:p>
            <a:pPr lvl="1"/>
            <a:r>
              <a:rPr lang="en-US" sz="2200" dirty="0" smtClean="0"/>
              <a:t>No</a:t>
            </a:r>
          </a:p>
          <a:p>
            <a:pPr lvl="0"/>
            <a:r>
              <a:rPr lang="en-US" sz="2200" dirty="0" smtClean="0"/>
              <a:t>Are any of the following destinations within 2 miles of your home: workplace, shopping place, school or park?</a:t>
            </a:r>
          </a:p>
          <a:p>
            <a:pPr lvl="1"/>
            <a:r>
              <a:rPr lang="en-US" sz="2200" dirty="0" smtClean="0"/>
              <a:t>Yes (which ones?_________________________) </a:t>
            </a:r>
          </a:p>
          <a:p>
            <a:pPr lvl="1"/>
            <a:r>
              <a:rPr lang="en-US" sz="2200" dirty="0" smtClean="0"/>
              <a:t>No</a:t>
            </a:r>
          </a:p>
          <a:p>
            <a:pPr lvl="0"/>
            <a:r>
              <a:rPr lang="en-US" sz="2200" dirty="0" smtClean="0"/>
              <a:t>Please list the locations where pedestrian facilities need to be provided or improved:</a:t>
            </a:r>
          </a:p>
          <a:p>
            <a:pPr lvl="1"/>
            <a:r>
              <a:rPr lang="en-US" sz="1800" dirty="0" smtClean="0"/>
              <a:t>     a)</a:t>
            </a:r>
          </a:p>
          <a:p>
            <a:pPr lvl="1"/>
            <a:r>
              <a:rPr lang="en-US" sz="1800" dirty="0" smtClean="0"/>
              <a:t>     b)</a:t>
            </a:r>
          </a:p>
          <a:p>
            <a:pPr lvl="1"/>
            <a:r>
              <a:rPr lang="en-US" sz="1800" dirty="0" smtClean="0"/>
              <a:t>     c)</a:t>
            </a:r>
          </a:p>
          <a:p>
            <a:pPr lvl="1">
              <a:buNone/>
            </a:pPr>
            <a:endParaRPr lang="en-US" sz="2800"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990600"/>
          </a:xfrm>
        </p:spPr>
        <p:txBody>
          <a:bodyPr>
            <a:normAutofit/>
          </a:bodyPr>
          <a:lstStyle/>
          <a:p>
            <a:pPr algn="ctr"/>
            <a:r>
              <a:rPr lang="en-US" b="1" dirty="0" smtClean="0">
                <a:solidFill>
                  <a:srgbClr val="00B0F0"/>
                </a:solidFill>
                <a:effectLst>
                  <a:outerShdw blurRad="38100" dist="38100" dir="2700000" algn="tl">
                    <a:srgbClr val="000000">
                      <a:alpha val="43137"/>
                    </a:srgbClr>
                  </a:outerShdw>
                </a:effectLst>
              </a:rPr>
              <a:t>LOCATE:  Map the Focus Area</a:t>
            </a:r>
            <a:endParaRPr lang="en-US" b="1" dirty="0">
              <a:solidFill>
                <a:srgbClr val="00B0F0"/>
              </a:solidFill>
              <a:effectLst>
                <a:outerShdw blurRad="38100" dist="38100" dir="2700000" algn="tl">
                  <a:srgbClr val="000000">
                    <a:alpha val="43137"/>
                  </a:srgbClr>
                </a:outerShdw>
              </a:effectLst>
            </a:endParaRPr>
          </a:p>
        </p:txBody>
      </p:sp>
      <p:sp>
        <p:nvSpPr>
          <p:cNvPr id="4" name="Content Placeholder 2"/>
          <p:cNvSpPr txBox="1">
            <a:spLocks/>
          </p:cNvSpPr>
          <p:nvPr/>
        </p:nvSpPr>
        <p:spPr>
          <a:xfrm>
            <a:off x="0" y="990600"/>
            <a:ext cx="2971800" cy="5334000"/>
          </a:xfrm>
          <a:prstGeom prst="rect">
            <a:avLst/>
          </a:prstGeom>
        </p:spPr>
        <p:txBody>
          <a:bodyPr vert="horz">
            <a:normAutofit fontScale="92500" lnSpcReduction="20000"/>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Get a map (Google, ADD, Chamber of Commerce)</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Add or mark</a:t>
            </a:r>
            <a:r>
              <a:rPr kumimoji="0" lang="en-US" sz="3000" b="0" i="0" u="none" strike="noStrike" kern="1200" cap="none" spc="0" normalizeH="0" noProof="0" dirty="0" smtClean="0">
                <a:ln>
                  <a:noFill/>
                </a:ln>
                <a:solidFill>
                  <a:schemeClr val="tx1"/>
                </a:solidFill>
                <a:effectLst/>
                <a:uLnTx/>
                <a:uFillTx/>
                <a:latin typeface="+mn-lt"/>
                <a:ea typeface="+mn-ea"/>
                <a:cs typeface="+mn-cs"/>
              </a:rPr>
              <a:t> origin and destination points (homes, schools, recreation/parks, businesses, etc.)</a:t>
            </a: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Grp="1" noChangeAspect="1" noChangeArrowheads="1"/>
          </p:cNvPicPr>
          <p:nvPr>
            <p:ph idx="1"/>
          </p:nvPr>
        </p:nvPicPr>
        <p:blipFill>
          <a:blip r:embed="rId3" cstate="print">
            <a:lum bright="-5000" contrast="3000"/>
          </a:blip>
          <a:srcRect/>
          <a:stretch>
            <a:fillRect/>
          </a:stretch>
        </p:blipFill>
        <p:spPr bwMode="auto">
          <a:xfrm>
            <a:off x="2996337" y="1066800"/>
            <a:ext cx="6147663" cy="5334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4343400" cy="4572000"/>
          </a:xfrm>
        </p:spPr>
        <p:txBody>
          <a:bodyPr>
            <a:normAutofit/>
          </a:bodyPr>
          <a:lstStyle/>
          <a:p>
            <a:r>
              <a:rPr lang="en-US" sz="2800" b="1" dirty="0" smtClean="0"/>
              <a:t>Start small: zero in on an area of 4 to 6 blocks</a:t>
            </a:r>
          </a:p>
          <a:p>
            <a:pPr lvl="1"/>
            <a:r>
              <a:rPr lang="en-US" sz="2400" dirty="0" smtClean="0"/>
              <a:t>Consider community’s goals, such as safety, connectivity, health, etc. </a:t>
            </a:r>
          </a:p>
          <a:p>
            <a:pPr lvl="1"/>
            <a:r>
              <a:rPr lang="en-US" sz="2400" dirty="0" smtClean="0"/>
              <a:t>Identify the area with input from your diverse planning committee and/or survey responses</a:t>
            </a:r>
          </a:p>
          <a:p>
            <a:endParaRPr lang="en-US" dirty="0"/>
          </a:p>
        </p:txBody>
      </p:sp>
      <p:sp>
        <p:nvSpPr>
          <p:cNvPr id="4" name="Title 1"/>
          <p:cNvSpPr>
            <a:spLocks noGrp="1"/>
          </p:cNvSpPr>
          <p:nvPr>
            <p:ph type="title"/>
          </p:nvPr>
        </p:nvSpPr>
        <p:spPr>
          <a:xfrm>
            <a:off x="457200" y="76200"/>
            <a:ext cx="8382000" cy="1630362"/>
          </a:xfrm>
        </p:spPr>
        <p:txBody>
          <a:bodyPr>
            <a:normAutofit/>
          </a:bodyPr>
          <a:lstStyle/>
          <a:p>
            <a:pPr algn="ctr"/>
            <a:r>
              <a:rPr lang="en-US" b="1" dirty="0" smtClean="0">
                <a:solidFill>
                  <a:srgbClr val="00B0F0"/>
                </a:solidFill>
                <a:effectLst>
                  <a:outerShdw blurRad="38100" dist="38100" dir="2700000" algn="tl">
                    <a:srgbClr val="000000">
                      <a:alpha val="43137"/>
                    </a:srgbClr>
                  </a:outerShdw>
                </a:effectLst>
              </a:rPr>
              <a:t>LOCATE: </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Identify Local Priority</a:t>
            </a:r>
            <a:endParaRPr lang="en-US" b="1" dirty="0">
              <a:solidFill>
                <a:srgbClr val="00B0F0"/>
              </a:solidFill>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xmlns="" val="2784496338"/>
              </p:ext>
            </p:extLst>
          </p:nvPr>
        </p:nvGraphicFramePr>
        <p:xfrm>
          <a:off x="2895600" y="1447800"/>
          <a:ext cx="7315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630362"/>
          </a:xfrm>
        </p:spPr>
        <p:txBody>
          <a:bodyPr>
            <a:normAutofit/>
          </a:bodyPr>
          <a:lstStyle/>
          <a:p>
            <a:pPr algn="ctr"/>
            <a:r>
              <a:rPr lang="en-US" b="1" dirty="0" smtClean="0">
                <a:solidFill>
                  <a:srgbClr val="00B0F0"/>
                </a:solidFill>
                <a:effectLst>
                  <a:outerShdw blurRad="38100" dist="38100" dir="2700000" algn="tl">
                    <a:srgbClr val="000000">
                      <a:alpha val="43137"/>
                    </a:srgbClr>
                  </a:outerShdw>
                </a:effectLst>
              </a:rPr>
              <a:t>How to PLAN for Your Community</a:t>
            </a:r>
            <a:endParaRPr lang="en-US"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86000"/>
            <a:ext cx="8382000" cy="3276599"/>
          </a:xfrm>
        </p:spPr>
        <p:txBody>
          <a:bodyPr>
            <a:normAutofit/>
          </a:bodyPr>
          <a:lstStyle/>
          <a:p>
            <a:r>
              <a:rPr lang="en-US" sz="4400" dirty="0" smtClean="0"/>
              <a:t>P		People and Places</a:t>
            </a:r>
          </a:p>
          <a:p>
            <a:r>
              <a:rPr lang="en-US" sz="4400" dirty="0" smtClean="0"/>
              <a:t>L    	Locate Places on a map</a:t>
            </a:r>
          </a:p>
          <a:p>
            <a:r>
              <a:rPr lang="en-US" sz="4400" dirty="0" smtClean="0">
                <a:solidFill>
                  <a:srgbClr val="FF0000"/>
                </a:solidFill>
              </a:rPr>
              <a:t>A		Assess priority</a:t>
            </a:r>
          </a:p>
          <a:p>
            <a:r>
              <a:rPr lang="en-US" sz="4400" dirty="0" smtClean="0"/>
              <a:t>N		Network your plan</a:t>
            </a:r>
            <a:endParaRPr lang="en-US" sz="4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ASSESS PRIORITY:</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Review Focus Area Data</a:t>
            </a:r>
            <a:endParaRPr lang="en-US" b="1" dirty="0">
              <a:solidFill>
                <a:srgbClr val="00B0F0"/>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533400" y="1828800"/>
            <a:ext cx="3733800" cy="3886200"/>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Assess the community survey results</a:t>
            </a:r>
            <a:endParaRPr kumimoji="0" lang="en-US" sz="3000" b="0" i="0" u="none" strike="noStrike" kern="1200" cap="none" spc="0" normalizeH="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Assess </a:t>
            </a:r>
            <a:r>
              <a:rPr kumimoji="0" lang="en-US" sz="3000" b="1" i="1" u="sng" strike="noStrike" kern="1200" cap="none" spc="0" normalizeH="0" baseline="0" noProof="0" dirty="0" smtClean="0">
                <a:ln>
                  <a:noFill/>
                </a:ln>
                <a:solidFill>
                  <a:schemeClr val="tx1"/>
                </a:solidFill>
                <a:effectLst/>
                <a:uLnTx/>
                <a:uFillTx/>
                <a:latin typeface="+mn-lt"/>
                <a:ea typeface="+mn-ea"/>
                <a:cs typeface="+mn-cs"/>
              </a:rPr>
              <a:t>walkability</a:t>
            </a:r>
            <a:r>
              <a:rPr kumimoji="0" lang="en-US" sz="3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000" i="0" u="none" strike="noStrike" kern="1200" cap="none" spc="0" normalizeH="0" baseline="0" noProof="0" dirty="0" smtClean="0">
                <a:ln>
                  <a:noFill/>
                </a:ln>
                <a:solidFill>
                  <a:schemeClr val="tx1"/>
                </a:solidFill>
                <a:effectLst/>
                <a:uLnTx/>
                <a:uFillTx/>
                <a:latin typeface="+mn-lt"/>
                <a:ea typeface="+mn-ea"/>
                <a:cs typeface="+mn-cs"/>
              </a:rPr>
              <a:t>in</a:t>
            </a:r>
            <a:r>
              <a:rPr kumimoji="0" lang="en-US" sz="3000" i="0" u="none" strike="noStrike" kern="1200" cap="none" spc="0" normalizeH="0" noProof="0" dirty="0" smtClean="0">
                <a:ln>
                  <a:noFill/>
                </a:ln>
                <a:solidFill>
                  <a:schemeClr val="tx1"/>
                </a:solidFill>
                <a:effectLst/>
                <a:uLnTx/>
                <a:uFillTx/>
                <a:latin typeface="+mn-lt"/>
                <a:ea typeface="+mn-ea"/>
                <a:cs typeface="+mn-cs"/>
              </a:rPr>
              <a:t> the focus area</a:t>
            </a:r>
            <a:endParaRPr kumimoji="0" lang="en-US" sz="300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i="0" u="none" strike="noStrike" kern="1200" cap="none" spc="0" normalizeH="0" baseline="0" noProof="0" dirty="0">
              <a:ln>
                <a:noFill/>
              </a:ln>
              <a:solidFill>
                <a:schemeClr val="tx1"/>
              </a:solidFill>
              <a:effectLst/>
              <a:uLnTx/>
              <a:uFillTx/>
              <a:latin typeface="+mn-lt"/>
              <a:ea typeface="+mn-ea"/>
              <a:cs typeface="+mn-cs"/>
            </a:endParaRPr>
          </a:p>
        </p:txBody>
      </p:sp>
      <p:pic>
        <p:nvPicPr>
          <p:cNvPr id="30722" name="Picture 2" descr="Figure 5: Road Safety Audit team observing traffic on a rural highway"/>
          <p:cNvPicPr>
            <a:picLocks noChangeAspect="1" noChangeArrowheads="1"/>
          </p:cNvPicPr>
          <p:nvPr/>
        </p:nvPicPr>
        <p:blipFill>
          <a:blip r:embed="rId3" cstate="print"/>
          <a:srcRect l="4800" r="4800"/>
          <a:stretch>
            <a:fillRect/>
          </a:stretch>
        </p:blipFill>
        <p:spPr bwMode="auto">
          <a:xfrm>
            <a:off x="4495800" y="1985963"/>
            <a:ext cx="4305300" cy="35718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ASSESS PRIORITY:</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What Does Your City Need?</a:t>
            </a:r>
            <a:endParaRPr lang="en-US" b="1" dirty="0">
              <a:solidFill>
                <a:srgbClr val="00B0F0"/>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304800" y="1524000"/>
            <a:ext cx="8305800" cy="1524000"/>
          </a:xfrm>
          <a:prstGeom prst="rect">
            <a:avLst/>
          </a:prstGeom>
        </p:spPr>
        <p:txBody>
          <a:bodyPr vert="horz">
            <a:normAutofit/>
          </a:bodyPr>
          <a:lstStyle/>
          <a:p>
            <a:pPr marL="420624" indent="-384048">
              <a:spcBef>
                <a:spcPct val="20000"/>
              </a:spcBef>
              <a:buClr>
                <a:schemeClr val="accent1"/>
              </a:buClr>
              <a:buSzPct val="80000"/>
              <a:buFont typeface="Wingdings 2"/>
              <a:buChar char=""/>
            </a:pPr>
            <a:r>
              <a:rPr lang="en-US" sz="3000" b="1" dirty="0" smtClean="0"/>
              <a:t>Develop project(s) to respond to identified needs:</a:t>
            </a:r>
          </a:p>
        </p:txBody>
      </p:sp>
      <p:sp>
        <p:nvSpPr>
          <p:cNvPr id="6" name="Content Placeholder 2"/>
          <p:cNvSpPr txBox="1">
            <a:spLocks/>
          </p:cNvSpPr>
          <p:nvPr/>
        </p:nvSpPr>
        <p:spPr>
          <a:xfrm>
            <a:off x="685800" y="2895600"/>
            <a:ext cx="4495800" cy="2514600"/>
          </a:xfrm>
          <a:prstGeom prst="rect">
            <a:avLst/>
          </a:prstGeom>
        </p:spPr>
        <p:txBody>
          <a:bodyPr vert="horz">
            <a:normAutofit fontScale="92500" lnSpcReduction="20000"/>
          </a:bodyPr>
          <a:lstStyle/>
          <a:p>
            <a:pPr marL="420624" indent="-384048">
              <a:spcBef>
                <a:spcPct val="20000"/>
              </a:spcBef>
              <a:buClr>
                <a:schemeClr val="accent1"/>
              </a:buClr>
              <a:buSzPct val="80000"/>
              <a:buFont typeface="Arial" pitchFamily="34" charset="0"/>
              <a:buChar char="•"/>
            </a:pPr>
            <a:r>
              <a:rPr lang="en-US" sz="3000" dirty="0" smtClean="0"/>
              <a:t>Project must meet community goals </a:t>
            </a:r>
          </a:p>
          <a:p>
            <a:pPr marL="420624" indent="-384048">
              <a:spcBef>
                <a:spcPct val="20000"/>
              </a:spcBef>
              <a:buClr>
                <a:schemeClr val="accent1"/>
              </a:buClr>
              <a:buSzPct val="80000"/>
              <a:buFont typeface="Arial" pitchFamily="34" charset="0"/>
              <a:buChar char="•"/>
            </a:pPr>
            <a:endParaRPr lang="en-US" sz="3000" dirty="0" smtClean="0"/>
          </a:p>
          <a:p>
            <a:pPr marL="420624" indent="-384048">
              <a:spcBef>
                <a:spcPct val="20000"/>
              </a:spcBef>
              <a:buClr>
                <a:schemeClr val="accent1"/>
              </a:buClr>
              <a:buSzPct val="80000"/>
              <a:buFont typeface="Arial" pitchFamily="34" charset="0"/>
              <a:buChar char="•"/>
            </a:pPr>
            <a:r>
              <a:rPr lang="en-US" sz="3000" dirty="0" smtClean="0"/>
              <a:t>Project must have a “purpose and need statement”</a:t>
            </a:r>
          </a:p>
        </p:txBody>
      </p:sp>
      <p:pic>
        <p:nvPicPr>
          <p:cNvPr id="8" name="Picture 7" descr="Engineer_cartoon.png"/>
          <p:cNvPicPr>
            <a:picLocks noChangeAspect="1"/>
          </p:cNvPicPr>
          <p:nvPr/>
        </p:nvPicPr>
        <p:blipFill>
          <a:blip r:embed="rId3" cstate="print"/>
          <a:stretch>
            <a:fillRect/>
          </a:stretch>
        </p:blipFill>
        <p:spPr>
          <a:xfrm>
            <a:off x="6172200" y="3124200"/>
            <a:ext cx="2295701" cy="304052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4676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ASSESS PRIORITY:</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Customize for Your City</a:t>
            </a:r>
            <a:endParaRPr lang="en-US" b="1" dirty="0">
              <a:solidFill>
                <a:srgbClr val="00B0F0"/>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4267200" y="1524000"/>
            <a:ext cx="4648200" cy="4876800"/>
          </a:xfrm>
          <a:prstGeom prst="rect">
            <a:avLst/>
          </a:prstGeom>
        </p:spPr>
        <p:txBody>
          <a:bodyPr vert="horz">
            <a:normAutofit fontScale="92500" lnSpcReduction="10000"/>
          </a:bodyPr>
          <a:lstStyle/>
          <a:p>
            <a:pPr marL="420624" marR="0" lvl="0" indent="-384048" algn="l" defTabSz="914400" rtl="0" eaLnBrk="1" fontAlgn="auto" latinLnBrk="0" hangingPunct="1">
              <a:lnSpc>
                <a:spcPct val="100000"/>
              </a:lnSpc>
              <a:spcBef>
                <a:spcPct val="20000"/>
              </a:spcBef>
              <a:spcAft>
                <a:spcPts val="300"/>
              </a:spcAft>
              <a:buClr>
                <a:schemeClr val="accent1"/>
              </a:buClr>
              <a:buSzPct val="80000"/>
              <a:buFont typeface="Wingdings 2"/>
              <a:buChar char=""/>
              <a:tabLst/>
              <a:defRPr/>
            </a:pPr>
            <a:r>
              <a:rPr kumimoji="0" lang="en-US" sz="3000" b="1" i="0" u="none" strike="noStrike" kern="1200" cap="none" spc="0" normalizeH="0" baseline="0" noProof="0" dirty="0" smtClean="0">
                <a:ln>
                  <a:noFill/>
                </a:ln>
                <a:solidFill>
                  <a:schemeClr val="tx1"/>
                </a:solidFill>
                <a:effectLst/>
                <a:uLnTx/>
                <a:uFillTx/>
                <a:latin typeface="+mn-lt"/>
                <a:ea typeface="+mn-ea"/>
                <a:cs typeface="+mn-cs"/>
              </a:rPr>
              <a:t>Prioritize plan </a:t>
            </a:r>
            <a:r>
              <a:rPr kumimoji="0" lang="en-US" sz="3000" i="0" u="none" strike="noStrike" kern="1200" cap="none" spc="0" normalizeH="0" baseline="0" noProof="0" dirty="0" smtClean="0">
                <a:ln>
                  <a:noFill/>
                </a:ln>
                <a:solidFill>
                  <a:schemeClr val="tx1"/>
                </a:solidFill>
                <a:effectLst/>
                <a:uLnTx/>
                <a:uFillTx/>
                <a:latin typeface="+mn-lt"/>
                <a:ea typeface="+mn-ea"/>
                <a:cs typeface="+mn-cs"/>
              </a:rPr>
              <a:t>items based on meeting community goals such</a:t>
            </a:r>
            <a:r>
              <a:rPr kumimoji="0" lang="en-US" sz="3000" i="0" u="none" strike="noStrike" kern="1200" cap="none" spc="0" normalizeH="0" noProof="0" dirty="0" smtClean="0">
                <a:ln>
                  <a:noFill/>
                </a:ln>
                <a:solidFill>
                  <a:schemeClr val="tx1"/>
                </a:solidFill>
                <a:effectLst/>
                <a:uLnTx/>
                <a:uFillTx/>
                <a:latin typeface="+mn-lt"/>
                <a:ea typeface="+mn-ea"/>
                <a:cs typeface="+mn-cs"/>
              </a:rPr>
              <a:t> as health, </a:t>
            </a:r>
            <a:r>
              <a:rPr kumimoji="0" lang="en-US" sz="3000" i="0" u="none" strike="noStrike" kern="1200" cap="none" spc="0" normalizeH="0" baseline="0" noProof="0" dirty="0" smtClean="0">
                <a:ln>
                  <a:noFill/>
                </a:ln>
                <a:solidFill>
                  <a:schemeClr val="tx1"/>
                </a:solidFill>
                <a:effectLst/>
                <a:uLnTx/>
                <a:uFillTx/>
                <a:latin typeface="+mn-lt"/>
                <a:ea typeface="+mn-ea"/>
                <a:cs typeface="+mn-cs"/>
              </a:rPr>
              <a:t>safety,</a:t>
            </a:r>
            <a:r>
              <a:rPr kumimoji="0" lang="en-US" sz="3000" i="0" u="none" strike="noStrike" kern="1200" cap="none" spc="0" normalizeH="0" noProof="0" dirty="0" smtClean="0">
                <a:ln>
                  <a:noFill/>
                </a:ln>
                <a:solidFill>
                  <a:schemeClr val="tx1"/>
                </a:solidFill>
                <a:effectLst/>
                <a:uLnTx/>
                <a:uFillTx/>
                <a:latin typeface="+mn-lt"/>
                <a:ea typeface="+mn-ea"/>
                <a:cs typeface="+mn-cs"/>
              </a:rPr>
              <a:t> mobility, connectivity, etc.</a:t>
            </a:r>
            <a:endParaRPr kumimoji="0" lang="en-US" sz="3000" i="0" u="none" strike="noStrike" kern="1200" cap="none" spc="0" normalizeH="0" baseline="0" noProof="0" dirty="0" smtClean="0">
              <a:ln>
                <a:noFill/>
              </a:ln>
              <a:solidFill>
                <a:schemeClr val="tx1"/>
              </a:solidFill>
              <a:effectLst/>
              <a:uLnTx/>
              <a:uFillTx/>
              <a:latin typeface="+mn-lt"/>
              <a:ea typeface="+mn-ea"/>
              <a:cs typeface="+mn-cs"/>
            </a:endParaRPr>
          </a:p>
          <a:p>
            <a:pPr marL="420624" indent="-384048">
              <a:spcBef>
                <a:spcPct val="20000"/>
              </a:spcBef>
              <a:spcAft>
                <a:spcPts val="300"/>
              </a:spcAft>
              <a:buClr>
                <a:schemeClr val="accent1"/>
              </a:buClr>
              <a:buSzPct val="80000"/>
              <a:buFont typeface="Wingdings 2"/>
              <a:buChar char=""/>
              <a:defRPr/>
            </a:pPr>
            <a:r>
              <a:rPr lang="en-US" sz="3000" b="1" dirty="0" smtClean="0"/>
              <a:t>Prioritize plan </a:t>
            </a:r>
            <a:r>
              <a:rPr lang="en-US" sz="3000" dirty="0" smtClean="0"/>
              <a:t>items with input from your diverse planning committee and/or survey responses</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Add the priority to the </a:t>
            </a:r>
            <a:r>
              <a:rPr kumimoji="0" lang="en-US" sz="3000" b="1" i="0" u="none" strike="noStrike" kern="1200" cap="none" spc="0" normalizeH="0" baseline="0" noProof="0" dirty="0" smtClean="0">
                <a:ln>
                  <a:noFill/>
                </a:ln>
                <a:solidFill>
                  <a:schemeClr val="tx1"/>
                </a:solidFill>
                <a:effectLst/>
                <a:uLnTx/>
                <a:uFillTx/>
                <a:latin typeface="+mn-lt"/>
                <a:ea typeface="+mn-ea"/>
                <a:cs typeface="+mn-cs"/>
              </a:rPr>
              <a:t>map</a:t>
            </a:r>
            <a:endParaRPr kumimoji="0" lang="en-US" sz="3000" b="1"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4" descr="https://scontent-ord.xx.fbcdn.net/hphotos-xfp1/v/t1.0-9/10645293_879315285454565_2639148628781334025_n.jpg?oh=04dd6f3615794d1201984034493544c0&amp;oe=557A22A5"/>
          <p:cNvPicPr>
            <a:picLocks noChangeAspect="1" noChangeArrowheads="1"/>
          </p:cNvPicPr>
          <p:nvPr/>
        </p:nvPicPr>
        <p:blipFill>
          <a:blip r:embed="rId3" cstate="print"/>
          <a:srcRect l="4000"/>
          <a:stretch>
            <a:fillRect/>
          </a:stretch>
        </p:blipFill>
        <p:spPr bwMode="auto">
          <a:xfrm>
            <a:off x="228600" y="2209800"/>
            <a:ext cx="3901439" cy="304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pPr algn="ctr"/>
            <a:r>
              <a:rPr lang="en-US" sz="3600" b="1" dirty="0" smtClean="0">
                <a:solidFill>
                  <a:srgbClr val="00B0F0"/>
                </a:solidFill>
                <a:effectLst>
                  <a:outerShdw blurRad="38100" dist="38100" dir="2700000" algn="tl">
                    <a:srgbClr val="000000">
                      <a:alpha val="43137"/>
                    </a:srgbClr>
                  </a:outerShdw>
                </a:effectLst>
              </a:rPr>
              <a:t>ASSESS</a:t>
            </a:r>
            <a:r>
              <a:rPr lang="en-US" sz="3200" dirty="0" smtClean="0"/>
              <a:t> </a:t>
            </a:r>
            <a:r>
              <a:rPr lang="en-US" sz="3600" b="1" dirty="0" smtClean="0">
                <a:solidFill>
                  <a:srgbClr val="00B0F0"/>
                </a:solidFill>
                <a:effectLst>
                  <a:outerShdw blurRad="38100" dist="38100" dir="2700000" algn="tl">
                    <a:srgbClr val="000000">
                      <a:alpha val="43137"/>
                    </a:srgbClr>
                  </a:outerShdw>
                </a:effectLst>
              </a:rPr>
              <a:t>PRIORITY: </a:t>
            </a:r>
            <a:br>
              <a:rPr lang="en-US" sz="3600" b="1" dirty="0" smtClean="0">
                <a:solidFill>
                  <a:srgbClr val="00B0F0"/>
                </a:solidFill>
                <a:effectLst>
                  <a:outerShdw blurRad="38100" dist="38100" dir="2700000" algn="tl">
                    <a:srgbClr val="000000">
                      <a:alpha val="43137"/>
                    </a:srgbClr>
                  </a:outerShdw>
                </a:effectLst>
              </a:rPr>
            </a:br>
            <a:r>
              <a:rPr lang="en-US" sz="3600" b="1" dirty="0" smtClean="0">
                <a:solidFill>
                  <a:srgbClr val="00B0F0"/>
                </a:solidFill>
                <a:effectLst>
                  <a:outerShdw blurRad="38100" dist="38100" dir="2700000" algn="tl">
                    <a:srgbClr val="000000">
                      <a:alpha val="43137"/>
                    </a:srgbClr>
                  </a:outerShdw>
                </a:effectLst>
              </a:rPr>
              <a:t>Use Other Communities for Examples</a:t>
            </a:r>
          </a:p>
        </p:txBody>
      </p:sp>
      <p:sp>
        <p:nvSpPr>
          <p:cNvPr id="3" name="Content Placeholder 2"/>
          <p:cNvSpPr>
            <a:spLocks noGrp="1"/>
          </p:cNvSpPr>
          <p:nvPr>
            <p:ph idx="1"/>
          </p:nvPr>
        </p:nvSpPr>
        <p:spPr>
          <a:xfrm>
            <a:off x="342900" y="1524001"/>
            <a:ext cx="8458200" cy="2133599"/>
          </a:xfrm>
        </p:spPr>
        <p:txBody>
          <a:bodyPr>
            <a:normAutofit/>
          </a:bodyPr>
          <a:lstStyle/>
          <a:p>
            <a:pPr marL="0" indent="0">
              <a:buNone/>
            </a:pPr>
            <a:r>
              <a:rPr lang="en-US" sz="2800" dirty="0" smtClean="0"/>
              <a:t>The KYTC Bicycle &amp; Pedestrian program has links to numerous pedestrian and bicycle plans on its website for you to use as templates</a:t>
            </a:r>
            <a:endParaRPr lang="en-US" sz="2800" dirty="0"/>
          </a:p>
        </p:txBody>
      </p:sp>
      <p:pic>
        <p:nvPicPr>
          <p:cNvPr id="4" name="Picture 4"/>
          <p:cNvPicPr>
            <a:picLocks noChangeAspect="1" noChangeArrowheads="1"/>
          </p:cNvPicPr>
          <p:nvPr/>
        </p:nvPicPr>
        <p:blipFill>
          <a:blip r:embed="rId3" cstate="print"/>
          <a:srcRect l="3429" r="3429"/>
          <a:stretch>
            <a:fillRect/>
          </a:stretch>
        </p:blipFill>
        <p:spPr bwMode="auto">
          <a:xfrm>
            <a:off x="6416929" y="3220386"/>
            <a:ext cx="2507582" cy="3048000"/>
          </a:xfrm>
          <a:prstGeom prst="rect">
            <a:avLst/>
          </a:prstGeom>
          <a:noFill/>
          <a:ln w="9525">
            <a:noFill/>
            <a:miter lim="800000"/>
            <a:headEnd/>
            <a:tailEnd/>
          </a:ln>
        </p:spPr>
      </p:pic>
      <p:pic>
        <p:nvPicPr>
          <p:cNvPr id="5" name="Picture 5"/>
          <p:cNvPicPr>
            <a:picLocks noChangeAspect="1" noChangeArrowheads="1"/>
          </p:cNvPicPr>
          <p:nvPr/>
        </p:nvPicPr>
        <p:blipFill>
          <a:blip r:embed="rId4" cstate="print"/>
          <a:srcRect/>
          <a:stretch>
            <a:fillRect/>
          </a:stretch>
        </p:blipFill>
        <p:spPr bwMode="auto">
          <a:xfrm>
            <a:off x="3004076" y="3333752"/>
            <a:ext cx="3200554" cy="2821268"/>
          </a:xfrm>
          <a:prstGeom prst="rect">
            <a:avLst/>
          </a:prstGeom>
          <a:noFill/>
          <a:ln w="9525">
            <a:noFill/>
            <a:miter lim="800000"/>
            <a:headEnd/>
            <a:tailEnd/>
          </a:ln>
        </p:spPr>
      </p:pic>
      <p:pic>
        <p:nvPicPr>
          <p:cNvPr id="6" name="Picture 7"/>
          <p:cNvPicPr>
            <a:picLocks noChangeAspect="1" noChangeArrowheads="1"/>
          </p:cNvPicPr>
          <p:nvPr/>
        </p:nvPicPr>
        <p:blipFill>
          <a:blip r:embed="rId5" cstate="print"/>
          <a:srcRect/>
          <a:stretch>
            <a:fillRect/>
          </a:stretch>
        </p:blipFill>
        <p:spPr bwMode="auto">
          <a:xfrm>
            <a:off x="457200" y="3204255"/>
            <a:ext cx="2334576" cy="30802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74638"/>
            <a:ext cx="83058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Why do you need a plan for walkers?  They can walk anywhere, can’t they?</a:t>
            </a:r>
            <a:endParaRPr lang="en-US" b="1" dirty="0">
              <a:solidFill>
                <a:srgbClr val="00B0F0"/>
              </a:solidFill>
              <a:effectLst>
                <a:outerShdw blurRad="38100" dist="38100" dir="2700000" algn="tl">
                  <a:srgbClr val="000000">
                    <a:alpha val="43137"/>
                  </a:srgbClr>
                </a:outerShdw>
              </a:effectLst>
            </a:endParaRPr>
          </a:p>
        </p:txBody>
      </p:sp>
      <p:pic>
        <p:nvPicPr>
          <p:cNvPr id="38914" name="Picture 2"/>
          <p:cNvPicPr>
            <a:picLocks noGrp="1" noChangeAspect="1" noChangeArrowheads="1"/>
          </p:cNvPicPr>
          <p:nvPr>
            <p:ph idx="1"/>
          </p:nvPr>
        </p:nvPicPr>
        <p:blipFill>
          <a:blip r:embed="rId3" cstate="print"/>
          <a:srcRect/>
          <a:stretch>
            <a:fillRect/>
          </a:stretch>
        </p:blipFill>
        <p:spPr bwMode="auto">
          <a:xfrm>
            <a:off x="918330" y="1676400"/>
            <a:ext cx="7307341" cy="483358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ASSESS PRIORITY: </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Assemble Your Plan</a:t>
            </a:r>
            <a:endParaRPr lang="en-US" b="1" dirty="0">
              <a:solidFill>
                <a:srgbClr val="00B0F0"/>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381000" y="1600200"/>
            <a:ext cx="8496300" cy="4724400"/>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r>
              <a:rPr kumimoji="0" lang="en-US" sz="3000" i="0" u="none" strike="noStrike" kern="1200" cap="none" spc="0" normalizeH="0" baseline="0" noProof="0" dirty="0" smtClean="0">
                <a:ln>
                  <a:noFill/>
                </a:ln>
                <a:solidFill>
                  <a:schemeClr val="tx1"/>
                </a:solidFill>
                <a:effectLst/>
                <a:uLnTx/>
                <a:uFillTx/>
                <a:latin typeface="+mn-lt"/>
                <a:ea typeface="+mn-ea"/>
                <a:cs typeface="+mn-cs"/>
              </a:rPr>
              <a:t>Your plan should include:</a:t>
            </a:r>
          </a:p>
          <a:p>
            <a:pPr marL="420624" indent="-384048">
              <a:spcBef>
                <a:spcPct val="20000"/>
              </a:spcBef>
              <a:buClr>
                <a:schemeClr val="accent1"/>
              </a:buClr>
              <a:buSzPct val="80000"/>
              <a:buFont typeface="Wingdings 2"/>
              <a:buChar char=""/>
            </a:pPr>
            <a:r>
              <a:rPr kumimoji="0" lang="en-US" sz="3000" i="0" u="none" strike="noStrike" kern="1200" cap="none" spc="0" normalizeH="0" noProof="0" dirty="0" smtClean="0">
                <a:ln>
                  <a:noFill/>
                </a:ln>
                <a:solidFill>
                  <a:schemeClr val="tx1"/>
                </a:solidFill>
                <a:effectLst/>
                <a:uLnTx/>
                <a:uFillTx/>
                <a:latin typeface="+mn-lt"/>
                <a:ea typeface="+mn-ea"/>
                <a:cs typeface="+mn-cs"/>
              </a:rPr>
              <a:t>Discussion of community goals</a:t>
            </a:r>
          </a:p>
          <a:p>
            <a:pPr marL="420624" indent="-384048">
              <a:spcBef>
                <a:spcPct val="20000"/>
              </a:spcBef>
              <a:buClr>
                <a:schemeClr val="accent1"/>
              </a:buClr>
              <a:buSzPct val="80000"/>
              <a:buFont typeface="Wingdings 2"/>
              <a:buChar char=""/>
            </a:pPr>
            <a:r>
              <a:rPr kumimoji="0" lang="en-US" sz="3000" i="0" u="none" strike="noStrike" kern="1200" cap="none" spc="0" normalizeH="0" noProof="0" dirty="0" smtClean="0">
                <a:ln>
                  <a:noFill/>
                </a:ln>
                <a:solidFill>
                  <a:schemeClr val="tx1"/>
                </a:solidFill>
                <a:effectLst/>
                <a:uLnTx/>
                <a:uFillTx/>
                <a:latin typeface="+mn-lt"/>
                <a:ea typeface="+mn-ea"/>
                <a:cs typeface="+mn-cs"/>
              </a:rPr>
              <a:t>Process and criteria used to select </a:t>
            </a:r>
            <a:r>
              <a:rPr kumimoji="0" lang="en-US" sz="3000" b="1" i="0" u="none" strike="noStrike" kern="1200" cap="none" spc="0" normalizeH="0" noProof="0" dirty="0" smtClean="0">
                <a:ln>
                  <a:noFill/>
                </a:ln>
                <a:solidFill>
                  <a:schemeClr val="tx1"/>
                </a:solidFill>
                <a:effectLst/>
                <a:uLnTx/>
                <a:uFillTx/>
                <a:latin typeface="+mn-lt"/>
                <a:ea typeface="+mn-ea"/>
                <a:cs typeface="+mn-cs"/>
              </a:rPr>
              <a:t>focus area</a:t>
            </a:r>
          </a:p>
          <a:p>
            <a:pPr marL="420624" indent="-384048">
              <a:spcBef>
                <a:spcPct val="20000"/>
              </a:spcBef>
              <a:buClr>
                <a:schemeClr val="accent1"/>
              </a:buClr>
              <a:buSzPct val="80000"/>
              <a:buFont typeface="Wingdings 2"/>
              <a:buChar char=""/>
            </a:pPr>
            <a:r>
              <a:rPr lang="en-US" sz="3000" dirty="0" smtClean="0"/>
              <a:t>Process and criteria used to </a:t>
            </a:r>
            <a:r>
              <a:rPr lang="en-US" sz="3000" b="1" dirty="0" smtClean="0"/>
              <a:t>prioritize projects</a:t>
            </a:r>
          </a:p>
          <a:p>
            <a:pPr marL="420624" indent="-384048">
              <a:spcBef>
                <a:spcPct val="20000"/>
              </a:spcBef>
              <a:buClr>
                <a:schemeClr val="accent1"/>
              </a:buClr>
              <a:buSzPct val="80000"/>
              <a:buFont typeface="Wingdings 2"/>
              <a:buChar char=""/>
            </a:pPr>
            <a:r>
              <a:rPr lang="en-US" sz="3000" dirty="0" smtClean="0"/>
              <a:t>Short project description together with a </a:t>
            </a:r>
            <a:r>
              <a:rPr lang="en-US" sz="3000" b="1" i="1" u="sng" dirty="0" smtClean="0"/>
              <a:t>Purpose and Need </a:t>
            </a:r>
            <a:r>
              <a:rPr lang="en-US" sz="3000" dirty="0" smtClean="0"/>
              <a:t>statement</a:t>
            </a:r>
          </a:p>
          <a:p>
            <a:pPr marL="420624" indent="-384048">
              <a:spcBef>
                <a:spcPct val="20000"/>
              </a:spcBef>
              <a:buClr>
                <a:schemeClr val="accent1"/>
              </a:buClr>
              <a:buSzPct val="80000"/>
              <a:buFont typeface="Wingdings 2"/>
              <a:buChar char=""/>
            </a:pPr>
            <a:r>
              <a:rPr kumimoji="0" lang="en-US" sz="3000" b="1" i="0" u="none" strike="noStrike" kern="1200" cap="none" spc="0" normalizeH="0" noProof="0" dirty="0" smtClean="0">
                <a:ln>
                  <a:noFill/>
                </a:ln>
                <a:solidFill>
                  <a:schemeClr val="tx1"/>
                </a:solidFill>
                <a:effectLst/>
                <a:uLnTx/>
                <a:uFillTx/>
                <a:latin typeface="+mn-lt"/>
                <a:ea typeface="+mn-ea"/>
                <a:cs typeface="+mn-cs"/>
              </a:rPr>
              <a:t>Summary map </a:t>
            </a:r>
            <a:r>
              <a:rPr kumimoji="0" lang="en-US" sz="3000" i="0" u="none" strike="noStrike" kern="1200" cap="none" spc="0" normalizeH="0" noProof="0" dirty="0" smtClean="0">
                <a:ln>
                  <a:noFill/>
                </a:ln>
                <a:solidFill>
                  <a:schemeClr val="tx1"/>
                </a:solidFill>
                <a:effectLst/>
                <a:uLnTx/>
                <a:uFillTx/>
                <a:latin typeface="+mn-lt"/>
                <a:ea typeface="+mn-ea"/>
                <a:cs typeface="+mn-cs"/>
              </a:rPr>
              <a:t>of all prioritized projects and </a:t>
            </a:r>
            <a:r>
              <a:rPr kumimoji="0" lang="en-US" sz="3000" b="1" i="0" u="none" strike="noStrike" kern="1200" cap="none" spc="0" normalizeH="0" noProof="0" dirty="0" smtClean="0">
                <a:ln>
                  <a:noFill/>
                </a:ln>
                <a:solidFill>
                  <a:schemeClr val="tx1"/>
                </a:solidFill>
                <a:effectLst/>
                <a:uLnTx/>
                <a:uFillTx/>
                <a:latin typeface="+mn-lt"/>
                <a:ea typeface="+mn-ea"/>
                <a:cs typeface="+mn-cs"/>
              </a:rPr>
              <a:t>individual project maps</a:t>
            </a:r>
            <a:endParaRPr kumimoji="0" lang="en-US" sz="3000" b="1"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endParaRPr kumimoji="0" lang="en-US" sz="3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ASSESS PRIORITY:  </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Sample Plan Items</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962400" y="3657600"/>
            <a:ext cx="4953000" cy="2987734"/>
          </a:xfrm>
          <a:prstGeom prst="rect">
            <a:avLst/>
          </a:prstGeom>
          <a:noFill/>
          <a:ln w="9525">
            <a:noFill/>
            <a:miter lim="800000"/>
            <a:headEnd/>
            <a:tailEnd/>
          </a:ln>
        </p:spPr>
      </p:pic>
      <p:sp>
        <p:nvSpPr>
          <p:cNvPr id="5" name="Rectangle 4"/>
          <p:cNvSpPr/>
          <p:nvPr/>
        </p:nvSpPr>
        <p:spPr>
          <a:xfrm>
            <a:off x="381000" y="1371600"/>
            <a:ext cx="5638800" cy="2523768"/>
          </a:xfrm>
          <a:prstGeom prst="rect">
            <a:avLst/>
          </a:prstGeom>
        </p:spPr>
        <p:txBody>
          <a:bodyPr wrap="square">
            <a:spAutoFit/>
          </a:bodyPr>
          <a:lstStyle/>
          <a:p>
            <a:r>
              <a:rPr lang="en-US" sz="2000" b="1" dirty="0" smtClean="0"/>
              <a:t>Vision:</a:t>
            </a:r>
          </a:p>
          <a:p>
            <a:r>
              <a:rPr lang="en-US" sz="2000" dirty="0" smtClean="0"/>
              <a:t>Existing roadways and an abandoned rail bed are upgraded to allow </a:t>
            </a:r>
            <a:r>
              <a:rPr lang="en-US" sz="2000" b="1" dirty="0" smtClean="0">
                <a:solidFill>
                  <a:srgbClr val="FF0000"/>
                </a:solidFill>
              </a:rPr>
              <a:t>safe pedestrian and bicycle connections </a:t>
            </a:r>
            <a:r>
              <a:rPr lang="en-US" sz="2000" dirty="0" smtClean="0"/>
              <a:t>through the Crestwood neighborhood. The project links to an existing overpass, offering commuters and school children safe crossing over Wilkinson Blvd.</a:t>
            </a:r>
          </a:p>
          <a:p>
            <a:endParaRPr lang="en-US" dirty="0"/>
          </a:p>
        </p:txBody>
      </p:sp>
      <p:sp>
        <p:nvSpPr>
          <p:cNvPr id="6" name="Rectangle 5"/>
          <p:cNvSpPr/>
          <p:nvPr/>
        </p:nvSpPr>
        <p:spPr>
          <a:xfrm>
            <a:off x="381000" y="3810000"/>
            <a:ext cx="3505200" cy="2800767"/>
          </a:xfrm>
          <a:prstGeom prst="rect">
            <a:avLst/>
          </a:prstGeom>
        </p:spPr>
        <p:txBody>
          <a:bodyPr wrap="square">
            <a:spAutoFit/>
          </a:bodyPr>
          <a:lstStyle/>
          <a:p>
            <a:r>
              <a:rPr lang="en-US" sz="2000" b="1" dirty="0" smtClean="0"/>
              <a:t>Project Specs:</a:t>
            </a:r>
          </a:p>
          <a:p>
            <a:r>
              <a:rPr lang="en-US" sz="2000" dirty="0" smtClean="0"/>
              <a:t>Total length: 3.25 miles</a:t>
            </a:r>
          </a:p>
          <a:p>
            <a:r>
              <a:rPr lang="en-US" sz="2000" dirty="0" smtClean="0"/>
              <a:t>Hard surface multi-use trail: 1.25 mile</a:t>
            </a:r>
          </a:p>
          <a:p>
            <a:r>
              <a:rPr lang="en-US" sz="2000" dirty="0" smtClean="0"/>
              <a:t>Marked road with sidewalks: 1 mile</a:t>
            </a:r>
          </a:p>
          <a:p>
            <a:r>
              <a:rPr lang="en-US" sz="2000" dirty="0" smtClean="0"/>
              <a:t>Bike lanes: 1 mile</a:t>
            </a:r>
          </a:p>
          <a:p>
            <a:r>
              <a:rPr lang="en-US" dirty="0" smtClean="0"/>
              <a:t/>
            </a:r>
            <a:br>
              <a:rPr lang="en-US" dirty="0" smtClean="0"/>
            </a:br>
            <a:endParaRPr lang="en-US" dirty="0"/>
          </a:p>
        </p:txBody>
      </p:sp>
      <p:pic>
        <p:nvPicPr>
          <p:cNvPr id="1027" name="Picture 3"/>
          <p:cNvPicPr>
            <a:picLocks noChangeAspect="1" noChangeArrowheads="1"/>
          </p:cNvPicPr>
          <p:nvPr/>
        </p:nvPicPr>
        <p:blipFill>
          <a:blip r:embed="rId4" cstate="print"/>
          <a:srcRect l="9092" r="9092"/>
          <a:stretch>
            <a:fillRect/>
          </a:stretch>
        </p:blipFill>
        <p:spPr bwMode="auto">
          <a:xfrm>
            <a:off x="6553200" y="1295400"/>
            <a:ext cx="2369062" cy="223750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 y="274638"/>
            <a:ext cx="83058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ASSESS PRIORITY: </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Your Plan Priority Map</a:t>
            </a:r>
            <a:endParaRPr lang="en-US" b="1" dirty="0">
              <a:solidFill>
                <a:srgbClr val="00B0F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520333" y="1523993"/>
            <a:ext cx="8103334" cy="5144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How to PLAN for Your Community</a:t>
            </a:r>
            <a:endParaRPr lang="en-US"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8686800" cy="4525963"/>
          </a:xfrm>
        </p:spPr>
        <p:txBody>
          <a:bodyPr>
            <a:normAutofit/>
          </a:bodyPr>
          <a:lstStyle/>
          <a:p>
            <a:r>
              <a:rPr lang="en-US" sz="4800" dirty="0" smtClean="0"/>
              <a:t>P		People and Places</a:t>
            </a:r>
          </a:p>
          <a:p>
            <a:r>
              <a:rPr lang="en-US" sz="4800" dirty="0" smtClean="0"/>
              <a:t>L 	Locate Places on a map</a:t>
            </a:r>
          </a:p>
          <a:p>
            <a:r>
              <a:rPr lang="en-US" sz="4800" dirty="0" smtClean="0"/>
              <a:t>A		Assess priority</a:t>
            </a:r>
          </a:p>
          <a:p>
            <a:r>
              <a:rPr lang="en-US" sz="4800" dirty="0" smtClean="0">
                <a:solidFill>
                  <a:srgbClr val="FF0000"/>
                </a:solidFill>
              </a:rPr>
              <a:t>N		Network your plan</a:t>
            </a:r>
            <a:endParaRPr lang="en-US" sz="4800"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2954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NETWORK Your Plan:</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Get Your Plan APPROVED</a:t>
            </a:r>
            <a:endParaRPr lang="en-US" dirty="0"/>
          </a:p>
        </p:txBody>
      </p:sp>
      <p:sp>
        <p:nvSpPr>
          <p:cNvPr id="5" name="Content Placeholder 4"/>
          <p:cNvSpPr>
            <a:spLocks noGrp="1"/>
          </p:cNvSpPr>
          <p:nvPr>
            <p:ph idx="1"/>
          </p:nvPr>
        </p:nvSpPr>
        <p:spPr>
          <a:xfrm>
            <a:off x="228600" y="4495800"/>
            <a:ext cx="8686800" cy="2133601"/>
          </a:xfrm>
        </p:spPr>
        <p:txBody>
          <a:bodyPr>
            <a:normAutofit fontScale="85000" lnSpcReduction="20000"/>
          </a:bodyPr>
          <a:lstStyle/>
          <a:p>
            <a:pPr>
              <a:spcAft>
                <a:spcPts val="300"/>
              </a:spcAft>
            </a:pPr>
            <a:r>
              <a:rPr lang="en-US" dirty="0" smtClean="0"/>
              <a:t>Talk it up in the community</a:t>
            </a:r>
          </a:p>
          <a:p>
            <a:pPr>
              <a:spcAft>
                <a:spcPts val="300"/>
              </a:spcAft>
            </a:pPr>
            <a:r>
              <a:rPr lang="en-US" dirty="0" smtClean="0"/>
              <a:t>Committee member(s) discuss with local officials</a:t>
            </a:r>
          </a:p>
          <a:p>
            <a:pPr>
              <a:spcAft>
                <a:spcPts val="300"/>
              </a:spcAft>
            </a:pPr>
            <a:r>
              <a:rPr lang="en-US" dirty="0" smtClean="0"/>
              <a:t>Take plan to city council/county fiscal court or other responsible local body for consideration</a:t>
            </a:r>
          </a:p>
          <a:p>
            <a:pPr>
              <a:spcAft>
                <a:spcPts val="300"/>
              </a:spcAft>
            </a:pPr>
            <a:r>
              <a:rPr lang="en-US" dirty="0" smtClean="0"/>
              <a:t>Get a </a:t>
            </a:r>
            <a:r>
              <a:rPr lang="en-US" b="1" i="1" u="sng" dirty="0" smtClean="0"/>
              <a:t>Resolution of Approval</a:t>
            </a:r>
            <a:endParaRPr lang="en-US" b="1" i="1" u="sng" dirty="0"/>
          </a:p>
        </p:txBody>
      </p:sp>
      <p:pic>
        <p:nvPicPr>
          <p:cNvPr id="15362" name="Picture 2" descr="http://imgick.al.com/home/bama-media/width960/img/alphotos/photo/2014/08/12/-373eb89bcea6040d.JPG"/>
          <p:cNvPicPr>
            <a:picLocks noChangeAspect="1" noChangeArrowheads="1"/>
          </p:cNvPicPr>
          <p:nvPr/>
        </p:nvPicPr>
        <p:blipFill>
          <a:blip r:embed="rId3" cstate="print"/>
          <a:srcRect t="7285"/>
          <a:stretch>
            <a:fillRect/>
          </a:stretch>
        </p:blipFill>
        <p:spPr bwMode="auto">
          <a:xfrm>
            <a:off x="2209800" y="1740947"/>
            <a:ext cx="4821185" cy="2761140"/>
          </a:xfrm>
          <a:prstGeom prst="rect">
            <a:avLst/>
          </a:prstGeom>
          <a:noFill/>
        </p:spPr>
      </p:pic>
      <p:sp>
        <p:nvSpPr>
          <p:cNvPr id="6" name="TextBox 5"/>
          <p:cNvSpPr txBox="1"/>
          <p:nvPr/>
        </p:nvSpPr>
        <p:spPr>
          <a:xfrm>
            <a:off x="381000" y="1219200"/>
            <a:ext cx="8458200" cy="584775"/>
          </a:xfrm>
          <a:prstGeom prst="rect">
            <a:avLst/>
          </a:prstGeom>
          <a:noFill/>
        </p:spPr>
        <p:txBody>
          <a:bodyPr wrap="square" rtlCol="0">
            <a:spAutoFit/>
          </a:bodyPr>
          <a:lstStyle/>
          <a:p>
            <a:r>
              <a:rPr lang="en-US" sz="3200" dirty="0" smtClean="0"/>
              <a:t>Grant Success = Approval By Local Officials! </a:t>
            </a:r>
            <a:endParaRPr lang="en-U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pPr algn="ctr"/>
            <a:r>
              <a:rPr lang="en-US" b="1" dirty="0" smtClean="0">
                <a:solidFill>
                  <a:srgbClr val="00B0F0"/>
                </a:solidFill>
                <a:effectLst>
                  <a:outerShdw blurRad="38100" dist="38100" dir="2700000" algn="tl">
                    <a:srgbClr val="000000">
                      <a:alpha val="43137"/>
                    </a:srgbClr>
                  </a:outerShdw>
                </a:effectLst>
              </a:rPr>
              <a:t> NETWORK Your Plan: Publish</a:t>
            </a:r>
            <a:endParaRPr lang="en-US" dirty="0"/>
          </a:p>
        </p:txBody>
      </p:sp>
      <p:sp>
        <p:nvSpPr>
          <p:cNvPr id="3" name="Content Placeholder 2"/>
          <p:cNvSpPr>
            <a:spLocks noGrp="1"/>
          </p:cNvSpPr>
          <p:nvPr>
            <p:ph idx="1"/>
          </p:nvPr>
        </p:nvSpPr>
        <p:spPr>
          <a:xfrm>
            <a:off x="152400" y="1524000"/>
            <a:ext cx="3657600" cy="5029200"/>
          </a:xfrm>
        </p:spPr>
        <p:txBody>
          <a:bodyPr>
            <a:normAutofit/>
          </a:bodyPr>
          <a:lstStyle/>
          <a:p>
            <a:pPr>
              <a:buNone/>
            </a:pPr>
            <a:r>
              <a:rPr lang="en-US" sz="3200" dirty="0" smtClean="0"/>
              <a:t>Publish your plan:</a:t>
            </a:r>
          </a:p>
          <a:p>
            <a:r>
              <a:rPr lang="en-US" sz="3200" dirty="0" smtClean="0"/>
              <a:t>Put it on a local web page </a:t>
            </a:r>
          </a:p>
          <a:p>
            <a:r>
              <a:rPr lang="en-US" sz="3200" dirty="0" smtClean="0"/>
              <a:t>Provide the link to </a:t>
            </a:r>
            <a:r>
              <a:rPr lang="en-US" sz="3200" b="1" dirty="0" smtClean="0"/>
              <a:t>TROY and KYTC</a:t>
            </a:r>
          </a:p>
          <a:p>
            <a:endParaRPr lang="en-US" b="1" dirty="0" smtClean="0"/>
          </a:p>
        </p:txBody>
      </p:sp>
      <p:pic>
        <p:nvPicPr>
          <p:cNvPr id="2052" name="Picture 4"/>
          <p:cNvPicPr>
            <a:picLocks noChangeAspect="1" noChangeArrowheads="1"/>
          </p:cNvPicPr>
          <p:nvPr/>
        </p:nvPicPr>
        <p:blipFill>
          <a:blip r:embed="rId3" cstate="print"/>
          <a:srcRect/>
          <a:stretch>
            <a:fillRect/>
          </a:stretch>
        </p:blipFill>
        <p:spPr bwMode="auto">
          <a:xfrm>
            <a:off x="3733800" y="1447800"/>
            <a:ext cx="5257800" cy="518622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b="1" dirty="0" smtClean="0">
                <a:solidFill>
                  <a:srgbClr val="00B0F0"/>
                </a:solidFill>
                <a:effectLst>
                  <a:outerShdw blurRad="38100" dist="38100" dir="2700000" algn="tl">
                    <a:srgbClr val="000000">
                      <a:alpha val="43137"/>
                    </a:srgbClr>
                  </a:outerShdw>
                </a:effectLst>
              </a:rPr>
              <a:t>NETWORK Your Plan:</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Tell EVERYONE</a:t>
            </a:r>
            <a:endParaRPr lang="en-US" dirty="0"/>
          </a:p>
        </p:txBody>
      </p:sp>
      <p:sp>
        <p:nvSpPr>
          <p:cNvPr id="3" name="Content Placeholder 2"/>
          <p:cNvSpPr>
            <a:spLocks noGrp="1"/>
          </p:cNvSpPr>
          <p:nvPr>
            <p:ph idx="1"/>
          </p:nvPr>
        </p:nvSpPr>
        <p:spPr>
          <a:xfrm>
            <a:off x="228600" y="1447800"/>
            <a:ext cx="5715000" cy="5257800"/>
          </a:xfrm>
        </p:spPr>
        <p:txBody>
          <a:bodyPr>
            <a:normAutofit fontScale="92500"/>
          </a:bodyPr>
          <a:lstStyle/>
          <a:p>
            <a:pPr>
              <a:buNone/>
            </a:pPr>
            <a:r>
              <a:rPr lang="en-US" sz="2600" dirty="0" smtClean="0"/>
              <a:t>Share your plan with:</a:t>
            </a:r>
          </a:p>
          <a:p>
            <a:r>
              <a:rPr lang="en-US" sz="2600" b="1" dirty="0" smtClean="0"/>
              <a:t>TROY /KYTC Bike Ped Program Office</a:t>
            </a:r>
          </a:p>
          <a:p>
            <a:r>
              <a:rPr lang="en-US" sz="2600" dirty="0" smtClean="0"/>
              <a:t>Planning staff at your Highway District Office</a:t>
            </a:r>
          </a:p>
          <a:p>
            <a:r>
              <a:rPr lang="en-US" sz="2600" dirty="0" smtClean="0"/>
              <a:t>Transportation planners at your MPO</a:t>
            </a:r>
          </a:p>
          <a:p>
            <a:r>
              <a:rPr lang="en-US" sz="2600" dirty="0" smtClean="0"/>
              <a:t>Transportation planners at your ADD</a:t>
            </a:r>
          </a:p>
          <a:p>
            <a:r>
              <a:rPr lang="en-US" sz="2600" dirty="0" smtClean="0"/>
              <a:t>ALL other local and regional government staff</a:t>
            </a:r>
          </a:p>
          <a:p>
            <a:r>
              <a:rPr lang="en-US" sz="2600" dirty="0" smtClean="0"/>
              <a:t>Other regional bike/ped groups/clubs</a:t>
            </a:r>
          </a:p>
          <a:p>
            <a:r>
              <a:rPr lang="en-US" sz="2600" dirty="0" smtClean="0"/>
              <a:t>Local colleges</a:t>
            </a:r>
          </a:p>
          <a:p>
            <a:r>
              <a:rPr lang="en-US" sz="2600" dirty="0" smtClean="0"/>
              <a:t>Anyone else you can think of</a:t>
            </a:r>
          </a:p>
          <a:p>
            <a:endParaRPr lang="en-US" dirty="0"/>
          </a:p>
        </p:txBody>
      </p:sp>
      <p:pic>
        <p:nvPicPr>
          <p:cNvPr id="6" name="Picture 5" descr="GEDC0493.JPG"/>
          <p:cNvPicPr>
            <a:picLocks noChangeAspect="1"/>
          </p:cNvPicPr>
          <p:nvPr/>
        </p:nvPicPr>
        <p:blipFill>
          <a:blip r:embed="rId3" cstate="print"/>
          <a:stretch>
            <a:fillRect/>
          </a:stretch>
        </p:blipFill>
        <p:spPr>
          <a:xfrm>
            <a:off x="6248400" y="3632200"/>
            <a:ext cx="2419350" cy="3225800"/>
          </a:xfrm>
          <a:prstGeom prst="rect">
            <a:avLst/>
          </a:prstGeom>
        </p:spPr>
      </p:pic>
      <p:pic>
        <p:nvPicPr>
          <p:cNvPr id="13314" name="Picture 2" descr="http://transportation.ky.gov/District-5/Documents/KY%20864%20Public%20Meeting.JPG"/>
          <p:cNvPicPr>
            <a:picLocks noChangeAspect="1" noChangeArrowheads="1"/>
          </p:cNvPicPr>
          <p:nvPr/>
        </p:nvPicPr>
        <p:blipFill>
          <a:blip r:embed="rId4" cstate="print"/>
          <a:srcRect/>
          <a:stretch>
            <a:fillRect/>
          </a:stretch>
        </p:blipFill>
        <p:spPr bwMode="auto">
          <a:xfrm>
            <a:off x="5562600" y="609600"/>
            <a:ext cx="3352800" cy="280234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 NETWORK Your Plan:  Highway Plan</a:t>
            </a:r>
            <a:endParaRPr lang="en-US" dirty="0"/>
          </a:p>
        </p:txBody>
      </p:sp>
      <p:pic>
        <p:nvPicPr>
          <p:cNvPr id="11266" name="Picture 2" descr="http://www.planning.dot.gov/documents/briefingbook/images/figure1.gif"/>
          <p:cNvPicPr>
            <a:picLocks noChangeAspect="1" noChangeArrowheads="1"/>
          </p:cNvPicPr>
          <p:nvPr/>
        </p:nvPicPr>
        <p:blipFill>
          <a:blip r:embed="rId3" cstate="print"/>
          <a:srcRect/>
          <a:stretch>
            <a:fillRect/>
          </a:stretch>
        </p:blipFill>
        <p:spPr bwMode="auto">
          <a:xfrm>
            <a:off x="3584863" y="1905000"/>
            <a:ext cx="5330537" cy="4690873"/>
          </a:xfrm>
          <a:prstGeom prst="rect">
            <a:avLst/>
          </a:prstGeom>
          <a:noFill/>
        </p:spPr>
      </p:pic>
      <p:sp>
        <p:nvSpPr>
          <p:cNvPr id="3" name="Content Placeholder 2"/>
          <p:cNvSpPr>
            <a:spLocks noGrp="1"/>
          </p:cNvSpPr>
          <p:nvPr>
            <p:ph idx="1"/>
          </p:nvPr>
        </p:nvSpPr>
        <p:spPr>
          <a:xfrm>
            <a:off x="0" y="2209800"/>
            <a:ext cx="3657600" cy="4419600"/>
          </a:xfrm>
        </p:spPr>
        <p:txBody>
          <a:bodyPr>
            <a:normAutofit/>
          </a:bodyPr>
          <a:lstStyle/>
          <a:p>
            <a:r>
              <a:rPr lang="en-US" dirty="0" smtClean="0"/>
              <a:t>Develop a Project Information Form so the project can be included in the next Highway Plan project  prioritization process.</a:t>
            </a:r>
          </a:p>
        </p:txBody>
      </p:sp>
      <p:sp>
        <p:nvSpPr>
          <p:cNvPr id="5" name="Content Placeholder 2"/>
          <p:cNvSpPr txBox="1">
            <a:spLocks/>
          </p:cNvSpPr>
          <p:nvPr/>
        </p:nvSpPr>
        <p:spPr>
          <a:xfrm>
            <a:off x="266700" y="1143000"/>
            <a:ext cx="8610600" cy="1905000"/>
          </a:xfrm>
          <a:prstGeom prst="rect">
            <a:avLst/>
          </a:prstGeom>
        </p:spPr>
        <p:txBody>
          <a:bodyPr vert="horz">
            <a:normAutofit/>
          </a:bodyPr>
          <a:lstStyle/>
          <a:p>
            <a:pPr marR="0" lvl="0"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Ask the Transportation Planners (Highway</a:t>
            </a:r>
            <a:r>
              <a:rPr kumimoji="0" lang="en-US" sz="3000" b="0" i="0" u="none" strike="noStrike" kern="1200" cap="none" spc="0" normalizeH="0" noProof="0" dirty="0" smtClean="0">
                <a:ln>
                  <a:noFill/>
                </a:ln>
                <a:solidFill>
                  <a:schemeClr val="tx1"/>
                </a:solidFill>
                <a:effectLst/>
                <a:uLnTx/>
                <a:uFillTx/>
                <a:latin typeface="+mn-lt"/>
                <a:ea typeface="+mn-ea"/>
                <a:cs typeface="+mn-cs"/>
              </a:rPr>
              <a:t>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District and ADD) to:</a:t>
            </a:r>
            <a:endParaRPr kumimoji="0" lang="en-US" sz="30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 NETWORK Your Plan: </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Funding  $$Sources</a:t>
            </a:r>
            <a:endParaRPr lang="en-US" dirty="0"/>
          </a:p>
        </p:txBody>
      </p:sp>
      <p:sp>
        <p:nvSpPr>
          <p:cNvPr id="3" name="Content Placeholder 2"/>
          <p:cNvSpPr>
            <a:spLocks noGrp="1"/>
          </p:cNvSpPr>
          <p:nvPr>
            <p:ph idx="1"/>
          </p:nvPr>
        </p:nvSpPr>
        <p:spPr>
          <a:xfrm>
            <a:off x="457200" y="1676400"/>
            <a:ext cx="8458200" cy="5029200"/>
          </a:xfrm>
        </p:spPr>
        <p:txBody>
          <a:bodyPr>
            <a:normAutofit/>
          </a:bodyPr>
          <a:lstStyle/>
          <a:p>
            <a:r>
              <a:rPr lang="en-US" dirty="0" smtClean="0"/>
              <a:t>FHWA -Transportation Alternatives Program</a:t>
            </a:r>
          </a:p>
          <a:p>
            <a:r>
              <a:rPr lang="en-US" dirty="0" smtClean="0"/>
              <a:t>USDOT-TIGER grants</a:t>
            </a:r>
          </a:p>
          <a:p>
            <a:r>
              <a:rPr lang="en-US" dirty="0" smtClean="0"/>
              <a:t>FHWA- CMAQ in Air Quality Areas</a:t>
            </a:r>
          </a:p>
          <a:p>
            <a:r>
              <a:rPr lang="en-US" dirty="0" smtClean="0"/>
              <a:t>Tourism</a:t>
            </a:r>
          </a:p>
          <a:p>
            <a:r>
              <a:rPr lang="en-US" dirty="0" smtClean="0"/>
              <a:t>Parks Departments</a:t>
            </a:r>
          </a:p>
          <a:p>
            <a:r>
              <a:rPr lang="en-US" dirty="0" smtClean="0"/>
              <a:t>KYTC-Paula Nye Grants for Bike Safety</a:t>
            </a:r>
          </a:p>
          <a:p>
            <a:r>
              <a:rPr lang="en-US" dirty="0" smtClean="0"/>
              <a:t>Sell it a Foot at a Time…</a:t>
            </a:r>
          </a:p>
          <a:p>
            <a:pPr lvl="1"/>
            <a:r>
              <a:rPr lang="en-US" dirty="0" smtClean="0"/>
              <a:t>Private individuals or organizations</a:t>
            </a:r>
          </a:p>
          <a:p>
            <a:pPr lvl="1"/>
            <a:r>
              <a:rPr lang="en-US" dirty="0" smtClean="0"/>
              <a:t>Corporate Sponsors</a:t>
            </a:r>
          </a:p>
        </p:txBody>
      </p:sp>
      <p:pic>
        <p:nvPicPr>
          <p:cNvPr id="7170" name="Picture 2" descr="http://www.kmhkreations.net/wp-content/uploads/2011/09/dollar-sign.jpg"/>
          <p:cNvPicPr>
            <a:picLocks noChangeAspect="1" noChangeArrowheads="1"/>
          </p:cNvPicPr>
          <p:nvPr/>
        </p:nvPicPr>
        <p:blipFill>
          <a:blip r:embed="rId3" cstate="print"/>
          <a:srcRect/>
          <a:stretch>
            <a:fillRect/>
          </a:stretch>
        </p:blipFill>
        <p:spPr bwMode="auto">
          <a:xfrm>
            <a:off x="7239000" y="2438400"/>
            <a:ext cx="1625600" cy="1905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Bike/Ped Planning Provides Opportunity</a:t>
            </a:r>
            <a:endParaRPr lang="en-US" b="1" dirty="0">
              <a:solidFill>
                <a:srgbClr val="00B0F0"/>
              </a:solidFill>
              <a:effectLst>
                <a:outerShdw blurRad="38100" dist="38100" dir="2700000" algn="tl">
                  <a:srgbClr val="000000">
                    <a:alpha val="43137"/>
                  </a:srgbClr>
                </a:outerShdw>
              </a:effectLst>
            </a:endParaRPr>
          </a:p>
        </p:txBody>
      </p:sp>
      <p:pic>
        <p:nvPicPr>
          <p:cNvPr id="39938" name="Picture 2"/>
          <p:cNvPicPr>
            <a:picLocks noGrp="1" noChangeAspect="1" noChangeArrowheads="1"/>
          </p:cNvPicPr>
          <p:nvPr>
            <p:ph idx="1"/>
          </p:nvPr>
        </p:nvPicPr>
        <p:blipFill>
          <a:blip r:embed="rId3" cstate="print"/>
          <a:srcRect/>
          <a:stretch>
            <a:fillRect/>
          </a:stretch>
        </p:blipFill>
        <p:spPr bwMode="auto">
          <a:xfrm>
            <a:off x="533400" y="2057400"/>
            <a:ext cx="7848600" cy="4267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pPr algn="ctr"/>
            <a:r>
              <a:rPr lang="en-US" b="1" dirty="0" smtClean="0">
                <a:solidFill>
                  <a:srgbClr val="00B0F0"/>
                </a:solidFill>
                <a:effectLst>
                  <a:outerShdw blurRad="38100" dist="38100" dir="2700000" algn="tl">
                    <a:srgbClr val="000000">
                      <a:alpha val="43137"/>
                    </a:srgbClr>
                  </a:outerShdw>
                </a:effectLst>
              </a:rPr>
              <a:t>How to PLAN for Your Community</a:t>
            </a:r>
            <a:endParaRPr lang="en-US"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382000" cy="3276599"/>
          </a:xfrm>
        </p:spPr>
        <p:txBody>
          <a:bodyPr>
            <a:normAutofit fontScale="92500" lnSpcReduction="20000"/>
          </a:bodyPr>
          <a:lstStyle/>
          <a:p>
            <a:r>
              <a:rPr lang="en-US" sz="4400" dirty="0" smtClean="0">
                <a:solidFill>
                  <a:srgbClr val="FF0000"/>
                </a:solidFill>
              </a:rPr>
              <a:t>P		People (</a:t>
            </a:r>
            <a:r>
              <a:rPr lang="en-US" sz="3900" dirty="0" smtClean="0">
                <a:solidFill>
                  <a:srgbClr val="FF0000"/>
                </a:solidFill>
              </a:rPr>
              <a:t>Professionals        </a:t>
            </a:r>
          </a:p>
          <a:p>
            <a:pPr>
              <a:buNone/>
            </a:pPr>
            <a:r>
              <a:rPr lang="en-US" sz="3900" dirty="0" smtClean="0">
                <a:solidFill>
                  <a:srgbClr val="FF0000"/>
                </a:solidFill>
              </a:rPr>
              <a:t>               &amp; Partners</a:t>
            </a:r>
            <a:r>
              <a:rPr lang="en-US" sz="4400" dirty="0" smtClean="0">
                <a:solidFill>
                  <a:srgbClr val="FF0000"/>
                </a:solidFill>
              </a:rPr>
              <a:t>) and Places</a:t>
            </a:r>
          </a:p>
          <a:p>
            <a:r>
              <a:rPr lang="en-US" sz="4400" dirty="0" smtClean="0"/>
              <a:t>L    	Locate Places on a Map</a:t>
            </a:r>
          </a:p>
          <a:p>
            <a:r>
              <a:rPr lang="en-US" sz="4400" dirty="0" smtClean="0"/>
              <a:t>A		Assess priority</a:t>
            </a:r>
          </a:p>
          <a:p>
            <a:r>
              <a:rPr lang="en-US" sz="4400" dirty="0" smtClean="0"/>
              <a:t>N		Network your plan</a:t>
            </a:r>
            <a:endParaRPr lang="en-US" sz="4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rgbClr val="00B0F0"/>
                </a:solidFill>
                <a:effectLst>
                  <a:outerShdw blurRad="38100" dist="38100" dir="2700000" algn="tl">
                    <a:srgbClr val="000000">
                      <a:alpha val="43137"/>
                    </a:srgbClr>
                  </a:outerShdw>
                </a:effectLst>
              </a:rPr>
              <a:t>Questions?</a:t>
            </a:r>
            <a:endParaRPr lang="en-US" sz="4800" b="1" dirty="0">
              <a:solidFill>
                <a:srgbClr val="00B0F0"/>
              </a:solidFill>
              <a:effectLst>
                <a:outerShdw blurRad="38100" dist="38100" dir="2700000" algn="tl">
                  <a:srgbClr val="000000">
                    <a:alpha val="43137"/>
                  </a:srgbClr>
                </a:outerShdw>
              </a:effectLst>
            </a:endParaRPr>
          </a:p>
        </p:txBody>
      </p:sp>
      <p:pic>
        <p:nvPicPr>
          <p:cNvPr id="4" name="Content Placeholder 3" descr="M62_FEAT_ProtectedBikeLanes_Vancouver_Dunsmuir_Photo-Paul-Krueger.jpg"/>
          <p:cNvPicPr>
            <a:picLocks noGrp="1" noChangeAspect="1"/>
          </p:cNvPicPr>
          <p:nvPr>
            <p:ph idx="1"/>
          </p:nvPr>
        </p:nvPicPr>
        <p:blipFill>
          <a:blip r:embed="rId3" cstate="print"/>
          <a:stretch>
            <a:fillRect/>
          </a:stretch>
        </p:blipFill>
        <p:spPr>
          <a:xfrm>
            <a:off x="990600" y="1447800"/>
            <a:ext cx="7006829" cy="467121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People and Places:</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Connections Matter</a:t>
            </a:r>
            <a:endParaRPr lang="en-US" b="1" dirty="0">
              <a:solidFill>
                <a:srgbClr val="00B0F0"/>
              </a:solidFill>
              <a:effectLst>
                <a:outerShdw blurRad="38100" dist="38100" dir="2700000" algn="tl">
                  <a:srgbClr val="000000">
                    <a:alpha val="43137"/>
                  </a:srgbClr>
                </a:outerShdw>
              </a:effectLst>
            </a:endParaRPr>
          </a:p>
        </p:txBody>
      </p:sp>
      <p:pic>
        <p:nvPicPr>
          <p:cNvPr id="4" name="Picture 3" descr="M62_FEAT_ProtectedBikeLanes_Vancouver_Dunsmuir_Photo-Paul-Krueger.jpg"/>
          <p:cNvPicPr>
            <a:picLocks noChangeAspect="1"/>
          </p:cNvPicPr>
          <p:nvPr/>
        </p:nvPicPr>
        <p:blipFill>
          <a:blip r:embed="rId3" cstate="print"/>
          <a:srcRect r="8000"/>
          <a:stretch>
            <a:fillRect/>
          </a:stretch>
        </p:blipFill>
        <p:spPr>
          <a:xfrm>
            <a:off x="3623310" y="2057400"/>
            <a:ext cx="5520690" cy="4000500"/>
          </a:xfrm>
          <a:prstGeom prst="rect">
            <a:avLst/>
          </a:prstGeom>
        </p:spPr>
      </p:pic>
      <p:sp>
        <p:nvSpPr>
          <p:cNvPr id="5" name="Content Placeholder 2"/>
          <p:cNvSpPr txBox="1">
            <a:spLocks/>
          </p:cNvSpPr>
          <p:nvPr/>
        </p:nvSpPr>
        <p:spPr>
          <a:xfrm>
            <a:off x="228600" y="1752600"/>
            <a:ext cx="3276600" cy="4343400"/>
          </a:xfrm>
          <a:prstGeom prst="rect">
            <a:avLst/>
          </a:prstGeom>
        </p:spPr>
        <p:txBody>
          <a:bodyPr vert="horz" anchor="ctr">
            <a:noAutofit/>
          </a:bodyPr>
          <a:lstStyle/>
          <a:p>
            <a:pPr marL="0" marR="0" lvl="0" indent="0" algn="l" defTabSz="914400" rtl="0" eaLnBrk="1" fontAlgn="auto" latinLnBrk="0" hangingPunct="1">
              <a:lnSpc>
                <a:spcPct val="100000"/>
              </a:lnSpc>
              <a:spcBef>
                <a:spcPct val="20000"/>
              </a:spcBef>
              <a:spcAft>
                <a:spcPts val="0"/>
              </a:spcAft>
              <a:buClr>
                <a:schemeClr val="accent1">
                  <a:lumMod val="50000"/>
                </a:schemeClr>
              </a:buClr>
              <a:buSzPct val="108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Connect </a:t>
            </a:r>
            <a:r>
              <a:rPr kumimoji="0" lang="en-US" sz="2800" b="0" i="0" u="none" strike="noStrike" kern="1200" cap="none" spc="0" normalizeH="0" baseline="0" noProof="0" dirty="0" smtClean="0">
                <a:ln>
                  <a:noFill/>
                </a:ln>
                <a:solidFill>
                  <a:srgbClr val="FFFF00"/>
                </a:solidFill>
                <a:effectLst/>
                <a:uLnTx/>
                <a:uFillTx/>
                <a:latin typeface="+mn-lt"/>
                <a:ea typeface="+mn-ea"/>
                <a:cs typeface="+mn-cs"/>
              </a:rPr>
              <a:t>all</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people</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to all </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places</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lumMod val="50000"/>
                </a:schemeClr>
              </a:buClr>
              <a:buSzPct val="108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using all possible </a:t>
            </a:r>
            <a:r>
              <a:rPr kumimoji="0" lang="en-US" sz="2800" b="1" i="0" u="none" strike="noStrike" kern="1200" cap="none" spc="0" normalizeH="0" baseline="0" noProof="0" dirty="0" smtClean="0">
                <a:ln>
                  <a:noFill/>
                </a:ln>
                <a:solidFill>
                  <a:srgbClr val="FFFF00"/>
                </a:solidFill>
                <a:effectLst/>
                <a:uLnTx/>
                <a:uFillTx/>
                <a:latin typeface="+mn-lt"/>
                <a:ea typeface="+mn-ea"/>
                <a:cs typeface="+mn-cs"/>
              </a:rPr>
              <a:t>modes</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 of </a:t>
            </a:r>
          </a:p>
          <a:p>
            <a:pPr marL="514350" marR="0" lvl="0" indent="-514350" algn="l" defTabSz="914400" rtl="0" eaLnBrk="1" fontAlgn="auto" latinLnBrk="0" hangingPunct="1">
              <a:lnSpc>
                <a:spcPct val="100000"/>
              </a:lnSpc>
              <a:spcBef>
                <a:spcPct val="20000"/>
              </a:spcBef>
              <a:spcAft>
                <a:spcPts val="0"/>
              </a:spcAft>
              <a:buClr>
                <a:schemeClr val="accent1">
                  <a:lumMod val="50000"/>
                </a:schemeClr>
              </a:buClr>
              <a:buSzPct val="108000"/>
              <a:buFont typeface="Wingdings 2"/>
              <a:buNone/>
              <a:tabLst/>
              <a:defRPr/>
            </a:pPr>
            <a:r>
              <a:rPr kumimoji="0" lang="en-US" sz="2800" b="1" i="0" u="none" strike="noStrike" kern="1200" cap="none" spc="0" normalizeH="0" baseline="0" noProof="0" dirty="0" smtClean="0">
                <a:ln>
                  <a:noFill/>
                </a:ln>
                <a:solidFill>
                  <a:srgbClr val="FF0000"/>
                </a:solidFill>
                <a:effectLst/>
                <a:uLnTx/>
                <a:uFillTx/>
                <a:latin typeface="+mn-lt"/>
                <a:ea typeface="+mn-ea"/>
                <a:cs typeface="+mn-cs"/>
              </a:rPr>
              <a:t>transportation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895600"/>
            <a:ext cx="8077200" cy="2590800"/>
          </a:xfrm>
        </p:spPr>
        <p:txBody>
          <a:bodyPr numCol="2">
            <a:noAutofit/>
          </a:bodyPr>
          <a:lstStyle/>
          <a:p>
            <a:pPr lvl="0">
              <a:lnSpc>
                <a:spcPct val="120000"/>
              </a:lnSpc>
              <a:spcAft>
                <a:spcPts val="1000"/>
              </a:spcAft>
              <a:buClr>
                <a:srgbClr val="6EA0B0"/>
              </a:buClr>
            </a:pPr>
            <a:r>
              <a:rPr lang="en-US" sz="2400" dirty="0" smtClean="0"/>
              <a:t>Children</a:t>
            </a:r>
          </a:p>
          <a:p>
            <a:pPr lvl="0">
              <a:lnSpc>
                <a:spcPct val="120000"/>
              </a:lnSpc>
              <a:spcAft>
                <a:spcPts val="1000"/>
              </a:spcAft>
              <a:buClr>
                <a:srgbClr val="6EA0B0"/>
              </a:buClr>
            </a:pPr>
            <a:r>
              <a:rPr lang="en-US" sz="2400" dirty="0" smtClean="0"/>
              <a:t>Seniors</a:t>
            </a:r>
          </a:p>
          <a:p>
            <a:pPr lvl="0">
              <a:lnSpc>
                <a:spcPct val="120000"/>
              </a:lnSpc>
              <a:spcAft>
                <a:spcPts val="1000"/>
              </a:spcAft>
              <a:buClr>
                <a:srgbClr val="6EA0B0"/>
              </a:buClr>
            </a:pPr>
            <a:r>
              <a:rPr lang="en-US" sz="2400" dirty="0" smtClean="0"/>
              <a:t>People using canes, walkers or wheelchairs</a:t>
            </a:r>
          </a:p>
          <a:p>
            <a:pPr lvl="0">
              <a:lnSpc>
                <a:spcPct val="120000"/>
              </a:lnSpc>
              <a:spcAft>
                <a:spcPts val="1000"/>
              </a:spcAft>
              <a:buClr>
                <a:srgbClr val="6EA0B0"/>
              </a:buClr>
            </a:pPr>
            <a:r>
              <a:rPr lang="en-US" sz="2400" dirty="0" smtClean="0"/>
              <a:t>Economically disadvantaged</a:t>
            </a:r>
          </a:p>
          <a:p>
            <a:pPr lvl="0">
              <a:lnSpc>
                <a:spcPct val="120000"/>
              </a:lnSpc>
              <a:spcAft>
                <a:spcPts val="1000"/>
              </a:spcAft>
              <a:buClr>
                <a:srgbClr val="6EA0B0"/>
              </a:buClr>
            </a:pPr>
            <a:endParaRPr lang="en-US" sz="2400" dirty="0"/>
          </a:p>
          <a:p>
            <a:pPr lvl="0">
              <a:lnSpc>
                <a:spcPct val="120000"/>
              </a:lnSpc>
              <a:spcAft>
                <a:spcPts val="1000"/>
              </a:spcAft>
              <a:buClr>
                <a:srgbClr val="6EA0B0"/>
              </a:buClr>
            </a:pPr>
            <a:endParaRPr lang="en-US" sz="2400" dirty="0" smtClean="0"/>
          </a:p>
          <a:p>
            <a:pPr lvl="0">
              <a:lnSpc>
                <a:spcPct val="120000"/>
              </a:lnSpc>
              <a:spcAft>
                <a:spcPts val="1000"/>
              </a:spcAft>
              <a:buClr>
                <a:srgbClr val="6EA0B0"/>
              </a:buClr>
            </a:pPr>
            <a:r>
              <a:rPr lang="en-US" sz="2400" dirty="0" smtClean="0"/>
              <a:t>Active walkers or runners</a:t>
            </a:r>
          </a:p>
          <a:p>
            <a:pPr lvl="0">
              <a:lnSpc>
                <a:spcPct val="120000"/>
              </a:lnSpc>
              <a:spcAft>
                <a:spcPts val="1000"/>
              </a:spcAft>
              <a:buClr>
                <a:srgbClr val="6EA0B0"/>
              </a:buClr>
            </a:pPr>
            <a:r>
              <a:rPr lang="en-US" sz="2400" dirty="0" smtClean="0"/>
              <a:t>College students</a:t>
            </a:r>
          </a:p>
          <a:p>
            <a:pPr lvl="0">
              <a:lnSpc>
                <a:spcPct val="120000"/>
              </a:lnSpc>
              <a:spcAft>
                <a:spcPts val="1000"/>
              </a:spcAft>
              <a:buClr>
                <a:srgbClr val="6EA0B0"/>
              </a:buClr>
            </a:pPr>
            <a:r>
              <a:rPr lang="en-US" sz="2400" dirty="0" smtClean="0"/>
              <a:t>Tourists and visitors</a:t>
            </a:r>
          </a:p>
          <a:p>
            <a:pPr lvl="0">
              <a:lnSpc>
                <a:spcPct val="120000"/>
              </a:lnSpc>
              <a:spcAft>
                <a:spcPts val="1000"/>
              </a:spcAft>
              <a:buClr>
                <a:srgbClr val="6EA0B0"/>
              </a:buClr>
            </a:pPr>
            <a:r>
              <a:rPr lang="en-US" sz="2400" dirty="0" smtClean="0"/>
              <a:t>Local business patrons</a:t>
            </a:r>
          </a:p>
          <a:p>
            <a:pPr lvl="0">
              <a:lnSpc>
                <a:spcPct val="120000"/>
              </a:lnSpc>
              <a:spcAft>
                <a:spcPts val="1000"/>
              </a:spcAft>
              <a:buClr>
                <a:srgbClr val="6EA0B0"/>
              </a:buClr>
            </a:pPr>
            <a:r>
              <a:rPr lang="en-US" sz="2400" dirty="0" smtClean="0"/>
              <a:t>You and me</a:t>
            </a:r>
            <a:endParaRPr lang="en-US" sz="2400" dirty="0">
              <a:solidFill>
                <a:prstClr val="white"/>
              </a:solidFill>
            </a:endParaRPr>
          </a:p>
          <a:p>
            <a:pPr lvl="1">
              <a:spcBef>
                <a:spcPts val="600"/>
              </a:spcBef>
              <a:spcAft>
                <a:spcPts val="1000"/>
              </a:spcAft>
            </a:pPr>
            <a:endParaRPr lang="en-US" sz="2400" dirty="0" smtClean="0"/>
          </a:p>
          <a:p>
            <a:pPr lvl="1">
              <a:spcBef>
                <a:spcPts val="600"/>
              </a:spcBef>
              <a:spcAft>
                <a:spcPts val="1000"/>
              </a:spcAft>
            </a:pPr>
            <a:endParaRPr lang="en-US" sz="2400" dirty="0" smtClean="0"/>
          </a:p>
        </p:txBody>
      </p:sp>
      <p:sp>
        <p:nvSpPr>
          <p:cNvPr id="5" name="Title 1"/>
          <p:cNvSpPr>
            <a:spLocks noGrp="1"/>
          </p:cNvSpPr>
          <p:nvPr>
            <p:ph type="title"/>
          </p:nvPr>
        </p:nvSpPr>
        <p:spPr>
          <a:xfrm>
            <a:off x="457200" y="274638"/>
            <a:ext cx="74676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PEOPLE:</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Who needs to be served?</a:t>
            </a:r>
            <a:endParaRPr lang="en-US" b="1" dirty="0">
              <a:solidFill>
                <a:srgbClr val="00B0F0"/>
              </a:solidFill>
              <a:effectLst>
                <a:outerShdw blurRad="38100" dist="38100" dir="2700000" algn="tl">
                  <a:srgbClr val="000000">
                    <a:alpha val="43137"/>
                  </a:srgbClr>
                </a:outerShdw>
              </a:effectLst>
            </a:endParaRPr>
          </a:p>
        </p:txBody>
      </p:sp>
      <p:sp>
        <p:nvSpPr>
          <p:cNvPr id="2" name="Rectangle 1"/>
          <p:cNvSpPr/>
          <p:nvPr/>
        </p:nvSpPr>
        <p:spPr>
          <a:xfrm>
            <a:off x="457200" y="1828800"/>
            <a:ext cx="7848600" cy="892552"/>
          </a:xfrm>
          <a:prstGeom prst="rect">
            <a:avLst/>
          </a:prstGeom>
        </p:spPr>
        <p:txBody>
          <a:bodyPr wrap="square">
            <a:spAutoFit/>
          </a:bodyPr>
          <a:lstStyle/>
          <a:p>
            <a:r>
              <a:rPr lang="en-US" sz="2600" b="1" dirty="0"/>
              <a:t>Know the </a:t>
            </a:r>
            <a:r>
              <a:rPr lang="en-US" sz="2600" b="1" dirty="0">
                <a:solidFill>
                  <a:srgbClr val="FF0000"/>
                </a:solidFill>
              </a:rPr>
              <a:t>people </a:t>
            </a:r>
            <a:r>
              <a:rPr lang="en-US" sz="2600" b="1" dirty="0" smtClean="0"/>
              <a:t>who can benefit in your community</a:t>
            </a:r>
            <a:endParaRPr lang="en-US" sz="2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74676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PEOPLE:</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Planning Committee Members</a:t>
            </a:r>
            <a:endParaRPr lang="en-US" b="1" dirty="0">
              <a:solidFill>
                <a:srgbClr val="00B0F0"/>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533400" y="2895600"/>
            <a:ext cx="8077200" cy="2590800"/>
          </a:xfrm>
          <a:prstGeom prst="rect">
            <a:avLst/>
          </a:prstGeom>
        </p:spPr>
        <p:txBody>
          <a:bodyPr vert="horz" numCol="2">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20000"/>
              </a:lnSpc>
              <a:spcAft>
                <a:spcPts val="600"/>
              </a:spcAft>
              <a:buClr>
                <a:srgbClr val="6EA0B0"/>
              </a:buClr>
            </a:pPr>
            <a:r>
              <a:rPr lang="en-US" sz="2400" dirty="0" smtClean="0"/>
              <a:t>Local/Regional Health Departments &amp; Hospitals</a:t>
            </a:r>
          </a:p>
          <a:p>
            <a:pPr>
              <a:lnSpc>
                <a:spcPct val="120000"/>
              </a:lnSpc>
              <a:spcAft>
                <a:spcPts val="600"/>
              </a:spcAft>
              <a:buClr>
                <a:srgbClr val="6EA0B0"/>
              </a:buClr>
            </a:pPr>
            <a:r>
              <a:rPr lang="en-US" sz="2400" dirty="0" smtClean="0"/>
              <a:t>Cooperative Extension</a:t>
            </a:r>
          </a:p>
          <a:p>
            <a:pPr>
              <a:lnSpc>
                <a:spcPct val="120000"/>
              </a:lnSpc>
              <a:spcAft>
                <a:spcPts val="600"/>
              </a:spcAft>
              <a:buClr>
                <a:srgbClr val="6EA0B0"/>
              </a:buClr>
            </a:pPr>
            <a:r>
              <a:rPr lang="en-US" sz="2400" dirty="0" smtClean="0"/>
              <a:t>City/County Officials, Planners and Engineers</a:t>
            </a:r>
          </a:p>
          <a:p>
            <a:pPr>
              <a:lnSpc>
                <a:spcPct val="120000"/>
              </a:lnSpc>
              <a:spcAft>
                <a:spcPts val="600"/>
              </a:spcAft>
              <a:buClr>
                <a:srgbClr val="6EA0B0"/>
              </a:buClr>
            </a:pPr>
            <a:r>
              <a:rPr lang="en-US" sz="2400" dirty="0" smtClean="0"/>
              <a:t>Area Development District</a:t>
            </a:r>
          </a:p>
          <a:p>
            <a:pPr>
              <a:lnSpc>
                <a:spcPct val="120000"/>
              </a:lnSpc>
              <a:spcAft>
                <a:spcPts val="600"/>
              </a:spcAft>
              <a:buClr>
                <a:srgbClr val="6EA0B0"/>
              </a:buClr>
            </a:pPr>
            <a:endParaRPr lang="en-US" sz="2400" dirty="0" smtClean="0"/>
          </a:p>
          <a:p>
            <a:pPr>
              <a:lnSpc>
                <a:spcPct val="120000"/>
              </a:lnSpc>
              <a:spcAft>
                <a:spcPts val="600"/>
              </a:spcAft>
              <a:buClr>
                <a:srgbClr val="6EA0B0"/>
              </a:buClr>
            </a:pPr>
            <a:r>
              <a:rPr lang="en-US" sz="2400" dirty="0" smtClean="0"/>
              <a:t>Tourism/Economic Development</a:t>
            </a:r>
          </a:p>
          <a:p>
            <a:pPr>
              <a:lnSpc>
                <a:spcPct val="120000"/>
              </a:lnSpc>
              <a:spcAft>
                <a:spcPts val="600"/>
              </a:spcAft>
              <a:buClr>
                <a:srgbClr val="6EA0B0"/>
              </a:buClr>
            </a:pPr>
            <a:r>
              <a:rPr lang="en-US" sz="2400" dirty="0" smtClean="0"/>
              <a:t>Chamber of Commerce</a:t>
            </a:r>
          </a:p>
          <a:p>
            <a:pPr>
              <a:lnSpc>
                <a:spcPct val="120000"/>
              </a:lnSpc>
              <a:spcAft>
                <a:spcPts val="600"/>
              </a:spcAft>
              <a:buClr>
                <a:srgbClr val="6EA0B0"/>
              </a:buClr>
            </a:pPr>
            <a:r>
              <a:rPr lang="en-US" sz="2400" dirty="0" smtClean="0"/>
              <a:t>Local Citizens, Parents, Business Owners</a:t>
            </a:r>
          </a:p>
          <a:p>
            <a:pPr>
              <a:lnSpc>
                <a:spcPct val="120000"/>
              </a:lnSpc>
              <a:spcAft>
                <a:spcPts val="600"/>
              </a:spcAft>
              <a:buClr>
                <a:srgbClr val="6EA0B0"/>
              </a:buClr>
            </a:pPr>
            <a:r>
              <a:rPr lang="en-US" sz="2400" dirty="0" smtClean="0"/>
              <a:t>Advocates</a:t>
            </a:r>
            <a:endParaRPr lang="en-US" sz="2400" dirty="0" smtClean="0">
              <a:solidFill>
                <a:prstClr val="white"/>
              </a:solidFill>
            </a:endParaRPr>
          </a:p>
          <a:p>
            <a:pPr lvl="1">
              <a:spcBef>
                <a:spcPts val="600"/>
              </a:spcBef>
              <a:spcAft>
                <a:spcPts val="600"/>
              </a:spcAft>
            </a:pPr>
            <a:endParaRPr lang="en-US" sz="2400" dirty="0" smtClean="0"/>
          </a:p>
          <a:p>
            <a:pPr lvl="1">
              <a:spcBef>
                <a:spcPts val="600"/>
              </a:spcBef>
              <a:spcAft>
                <a:spcPts val="600"/>
              </a:spcAft>
            </a:pPr>
            <a:endParaRPr lang="en-US" sz="2400" dirty="0" smtClean="0"/>
          </a:p>
        </p:txBody>
      </p:sp>
      <p:sp>
        <p:nvSpPr>
          <p:cNvPr id="8" name="Rectangle 7"/>
          <p:cNvSpPr/>
          <p:nvPr/>
        </p:nvSpPr>
        <p:spPr>
          <a:xfrm>
            <a:off x="457200" y="1838980"/>
            <a:ext cx="7848600" cy="892552"/>
          </a:xfrm>
          <a:prstGeom prst="rect">
            <a:avLst/>
          </a:prstGeom>
        </p:spPr>
        <p:txBody>
          <a:bodyPr wrap="square">
            <a:spAutoFit/>
          </a:bodyPr>
          <a:lstStyle/>
          <a:p>
            <a:r>
              <a:rPr lang="en-US" sz="2600" b="1" dirty="0"/>
              <a:t>Know the </a:t>
            </a:r>
            <a:r>
              <a:rPr lang="en-US" sz="2600" b="1" dirty="0">
                <a:solidFill>
                  <a:srgbClr val="FF0000"/>
                </a:solidFill>
              </a:rPr>
              <a:t>people </a:t>
            </a:r>
            <a:r>
              <a:rPr lang="en-US" sz="2600" b="1" dirty="0" smtClean="0"/>
              <a:t>who can help with planning in your community</a:t>
            </a:r>
            <a:endParaRPr lang="en-US" sz="2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28600"/>
            <a:ext cx="8534400" cy="1143000"/>
          </a:xfrm>
          <a:prstGeom prst="rect">
            <a:avLst/>
          </a:prstGeom>
        </p:spPr>
        <p:txBody>
          <a:bodyPr vert="horz" lIns="45720" rIns="4572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mj-lt"/>
                <a:ea typeface="+mj-ea"/>
                <a:cs typeface="+mj-cs"/>
              </a:rPr>
              <a:t>PEOPLE: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600" b="1" dirty="0" smtClean="0">
                <a:solidFill>
                  <a:srgbClr val="00B0F0"/>
                </a:solidFill>
                <a:effectLst>
                  <a:outerShdw blurRad="38100" dist="38100" dir="2700000" algn="tl">
                    <a:srgbClr val="000000">
                      <a:alpha val="43137"/>
                    </a:srgbClr>
                  </a:outerShdw>
                </a:effectLst>
                <a:latin typeface="+mj-lt"/>
                <a:ea typeface="+mj-ea"/>
                <a:cs typeface="+mj-cs"/>
              </a:rPr>
              <a:t>Small Project Assistants</a:t>
            </a:r>
            <a:endParaRPr kumimoji="0" lang="en-US" sz="46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mj-lt"/>
              <a:ea typeface="+mj-ea"/>
              <a:cs typeface="+mj-cs"/>
            </a:endParaRPr>
          </a:p>
        </p:txBody>
      </p:sp>
      <p:sp>
        <p:nvSpPr>
          <p:cNvPr id="5" name="Content Placeholder 2"/>
          <p:cNvSpPr txBox="1">
            <a:spLocks/>
          </p:cNvSpPr>
          <p:nvPr/>
        </p:nvSpPr>
        <p:spPr>
          <a:xfrm>
            <a:off x="457200" y="2888483"/>
            <a:ext cx="3886200" cy="3512317"/>
          </a:xfrm>
          <a:prstGeom prst="rect">
            <a:avLst/>
          </a:prstGeom>
        </p:spPr>
        <p:txBody>
          <a:bodyPr vert="horz">
            <a:no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1" i="0" u="none" strike="noStrike" kern="1200" cap="none" spc="0" normalizeH="0" baseline="0" noProof="0" smtClean="0">
                <a:ln>
                  <a:noFill/>
                </a:ln>
                <a:solidFill>
                  <a:schemeClr val="tx1"/>
                </a:solidFill>
                <a:effectLst/>
                <a:uLnTx/>
                <a:uFillTx/>
                <a:latin typeface="+mn-lt"/>
                <a:ea typeface="+mn-ea"/>
                <a:cs typeface="+mn-cs"/>
              </a:rPr>
              <a:t>Provide assistance with information gathering or project support</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Church groups </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Civic groups: Rotary, Civitan/Ruritan, Chamber of Commerce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1"/>
          <p:cNvSpPr txBox="1">
            <a:spLocks/>
          </p:cNvSpPr>
          <p:nvPr/>
        </p:nvSpPr>
        <p:spPr>
          <a:xfrm>
            <a:off x="4610100" y="2881366"/>
            <a:ext cx="4000500" cy="3512317"/>
          </a:xfrm>
          <a:prstGeom prst="rect">
            <a:avLst/>
          </a:prstGeom>
        </p:spPr>
        <p:txBody>
          <a:bodyPr>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1" i="0" u="none" strike="noStrike" kern="1200" cap="none" spc="0" normalizeH="0" baseline="0" noProof="0" smtClean="0">
                <a:ln>
                  <a:noFill/>
                </a:ln>
                <a:solidFill>
                  <a:schemeClr val="tx1"/>
                </a:solidFill>
                <a:effectLst/>
                <a:uLnTx/>
                <a:uFillTx/>
                <a:latin typeface="+mn-lt"/>
                <a:ea typeface="+mn-ea"/>
                <a:cs typeface="+mn-cs"/>
              </a:rPr>
              <a:t>Accomplish small projects such as area cleanups or bench building</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School groups</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Scout and 4-H groups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457200" y="1828800"/>
            <a:ext cx="8305800" cy="892552"/>
          </a:xfrm>
          <a:prstGeom prst="rect">
            <a:avLst/>
          </a:prstGeom>
        </p:spPr>
        <p:txBody>
          <a:bodyPr wrap="square">
            <a:spAutoFit/>
          </a:bodyPr>
          <a:lstStyle/>
          <a:p>
            <a:r>
              <a:rPr lang="en-US" sz="2600" b="1" dirty="0"/>
              <a:t>Know the </a:t>
            </a:r>
            <a:r>
              <a:rPr lang="en-US" sz="2600" b="1" dirty="0" smtClean="0">
                <a:solidFill>
                  <a:srgbClr val="FF0000"/>
                </a:solidFill>
              </a:rPr>
              <a:t>groups of people </a:t>
            </a:r>
            <a:r>
              <a:rPr lang="en-US" sz="2600" b="1" dirty="0" smtClean="0"/>
              <a:t>who can help with projects in your community</a:t>
            </a:r>
            <a:endParaRPr lang="en-US" sz="2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rcRect/>
          <a:stretch>
            <a:fillRect/>
          </a:stretch>
        </p:blipFill>
        <p:spPr bwMode="auto">
          <a:xfrm>
            <a:off x="1066800" y="2209800"/>
            <a:ext cx="7239000" cy="4393279"/>
          </a:xfrm>
          <a:prstGeom prst="rect">
            <a:avLst/>
          </a:prstGeom>
          <a:noFill/>
          <a:ln w="9525">
            <a:noFill/>
            <a:miter lim="800000"/>
            <a:headEnd/>
            <a:tailEnd/>
          </a:ln>
        </p:spPr>
      </p:pic>
      <p:sp>
        <p:nvSpPr>
          <p:cNvPr id="6" name="TextBox 5"/>
          <p:cNvSpPr txBox="1"/>
          <p:nvPr/>
        </p:nvSpPr>
        <p:spPr>
          <a:xfrm>
            <a:off x="685800" y="1676400"/>
            <a:ext cx="7772400" cy="892552"/>
          </a:xfrm>
          <a:prstGeom prst="rect">
            <a:avLst/>
          </a:prstGeom>
          <a:noFill/>
        </p:spPr>
        <p:txBody>
          <a:bodyPr wrap="square" rtlCol="0">
            <a:spAutoFit/>
          </a:bodyPr>
          <a:lstStyle/>
          <a:p>
            <a:pPr>
              <a:tabLst>
                <a:tab pos="2070100" algn="l"/>
              </a:tabLst>
            </a:pPr>
            <a:r>
              <a:rPr lang="en-US" sz="2600" dirty="0" smtClean="0"/>
              <a:t>Involvement + Coordination + Communication  </a:t>
            </a:r>
          </a:p>
          <a:p>
            <a:r>
              <a:rPr lang="en-US" sz="2600" dirty="0" smtClean="0"/>
              <a:t> </a:t>
            </a:r>
            <a:endParaRPr lang="en-US" sz="2600" dirty="0"/>
          </a:p>
        </p:txBody>
      </p:sp>
      <p:sp>
        <p:nvSpPr>
          <p:cNvPr id="7" name="Title 1"/>
          <p:cNvSpPr>
            <a:spLocks noGrp="1"/>
          </p:cNvSpPr>
          <p:nvPr>
            <p:ph type="title"/>
          </p:nvPr>
        </p:nvSpPr>
        <p:spPr>
          <a:xfrm>
            <a:off x="457200" y="274638"/>
            <a:ext cx="74676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PEOPLE:</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Meeting with Your Committee</a:t>
            </a:r>
            <a:endParaRPr lang="en-US" b="1" dirty="0">
              <a:solidFill>
                <a:srgbClr val="00B0F0"/>
              </a:solidFill>
              <a:effectLst>
                <a:outerShdw blurRad="38100" dist="38100" dir="2700000" algn="tl">
                  <a:srgbClr val="000000">
                    <a:alpha val="43137"/>
                  </a:srgbClr>
                </a:outerShdw>
              </a:effectLst>
            </a:endParaRPr>
          </a:p>
        </p:txBody>
      </p:sp>
      <p:sp>
        <p:nvSpPr>
          <p:cNvPr id="5" name="TextBox 4"/>
          <p:cNvSpPr txBox="1"/>
          <p:nvPr/>
        </p:nvSpPr>
        <p:spPr>
          <a:xfrm rot="652223">
            <a:off x="3553289" y="2687349"/>
            <a:ext cx="4344209"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rPr>
              <a:t>=SUCCESS!</a:t>
            </a:r>
            <a:endParaRPr lang="en-US" sz="54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630362"/>
          </a:xfrm>
        </p:spPr>
        <p:txBody>
          <a:bodyPr>
            <a:normAutofit/>
          </a:bodyPr>
          <a:lstStyle/>
          <a:p>
            <a:pPr algn="ctr"/>
            <a:r>
              <a:rPr lang="en-US" b="1" dirty="0" smtClean="0">
                <a:solidFill>
                  <a:srgbClr val="00B0F0"/>
                </a:solidFill>
                <a:effectLst>
                  <a:outerShdw blurRad="38100" dist="38100" dir="2700000" algn="tl">
                    <a:srgbClr val="000000">
                      <a:alpha val="43137"/>
                    </a:srgbClr>
                  </a:outerShdw>
                </a:effectLst>
              </a:rPr>
              <a:t>How to PLAN for Your Community</a:t>
            </a:r>
            <a:endParaRPr lang="en-US"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86000"/>
            <a:ext cx="8382000" cy="3276599"/>
          </a:xfrm>
        </p:spPr>
        <p:txBody>
          <a:bodyPr>
            <a:normAutofit/>
          </a:bodyPr>
          <a:lstStyle/>
          <a:p>
            <a:r>
              <a:rPr lang="en-US" sz="4400" dirty="0" smtClean="0"/>
              <a:t> P	People and Places</a:t>
            </a:r>
          </a:p>
          <a:p>
            <a:pPr marL="635000" indent="-635000"/>
            <a:r>
              <a:rPr lang="en-US" sz="4400" b="1" dirty="0" smtClean="0">
                <a:solidFill>
                  <a:srgbClr val="FF0000"/>
                </a:solidFill>
              </a:rPr>
              <a:t>L    	Locate places on a map</a:t>
            </a:r>
          </a:p>
          <a:p>
            <a:r>
              <a:rPr lang="en-US" sz="4400" dirty="0" smtClean="0"/>
              <a:t> A	Assess priority</a:t>
            </a:r>
          </a:p>
          <a:p>
            <a:r>
              <a:rPr lang="en-US" sz="4400" dirty="0" smtClean="0"/>
              <a:t> N	Network your plan</a:t>
            </a:r>
            <a:endParaRPr lang="en-US" sz="4400" dirty="0"/>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074CE54711ABFC4B9F143EAE7573DF76" ma:contentTypeVersion="5" ma:contentTypeDescription="Create a new document." ma:contentTypeScope="" ma:versionID="f6d11c4ed34603cc6104107db69c013e">
  <xsd:schema xmlns:xsd="http://www.w3.org/2001/XMLSchema" xmlns:xs="http://www.w3.org/2001/XMLSchema" xmlns:p="http://schemas.microsoft.com/office/2006/metadata/properties" xmlns:ns1="http://schemas.microsoft.com/sharepoint/v3" xmlns:ns2="a9e98d83-c719-47a0-b5cd-011eee463544" targetNamespace="http://schemas.microsoft.com/office/2006/metadata/properties" ma:root="true" ma:fieldsID="9f0e7b8a3522be1b4c2344675f1a5cfe" ns1:_="" ns2:_="">
    <xsd:import namespace="http://schemas.microsoft.com/sharepoint/v3"/>
    <xsd:import namespace="a9e98d83-c719-47a0-b5cd-011eee463544"/>
    <xsd:element name="properties">
      <xsd:complexType>
        <xsd:sequence>
          <xsd:element name="documentManagement">
            <xsd:complexType>
              <xsd:all>
                <xsd:element ref="ns1:PublishingStartDate" minOccurs="0"/>
                <xsd:element ref="ns1:PublishingExpirationDate" minOccurs="0"/>
                <xsd:element ref="ns2:sub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e98d83-c719-47a0-b5cd-011eee463544" elementFormDefault="qualified">
    <xsd:import namespace="http://schemas.microsoft.com/office/2006/documentManagement/types"/>
    <xsd:import namespace="http://schemas.microsoft.com/office/infopath/2007/PartnerControls"/>
    <xsd:element name="subject" ma:index="6" nillable="true" ma:displayName="subject" ma:format="Dropdown" ma:internalName="subject" ma:readOnly="false">
      <xsd:simpleType>
        <xsd:union memberTypes="dms:Text">
          <xsd:simpleType>
            <xsd:restriction base="dms:Choice">
              <xsd:enumeration value="Local Info"/>
              <xsd:enumeration value="Laws"/>
              <xsd:enumeration value="KBBC"/>
              <xsd:enumeration value="Map"/>
              <xsd:enumeration value="Technical Info"/>
              <xsd:enumeration value="Resource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ubject xmlns="a9e98d83-c719-47a0-b5cd-011eee463544" xsi:nil="true"/>
  </documentManagement>
</p:properties>
</file>

<file path=customXml/itemProps1.xml><?xml version="1.0" encoding="utf-8"?>
<ds:datastoreItem xmlns:ds="http://schemas.openxmlformats.org/officeDocument/2006/customXml" ds:itemID="{BCA30380-E4FE-4717-B42D-754E0767075E}"/>
</file>

<file path=customXml/itemProps2.xml><?xml version="1.0" encoding="utf-8"?>
<ds:datastoreItem xmlns:ds="http://schemas.openxmlformats.org/officeDocument/2006/customXml" ds:itemID="{6B170A22-7A67-4718-997E-35AE36AE137C}"/>
</file>

<file path=customXml/itemProps3.xml><?xml version="1.0" encoding="utf-8"?>
<ds:datastoreItem xmlns:ds="http://schemas.openxmlformats.org/officeDocument/2006/customXml" ds:itemID="{C16BF9AA-CBB4-4274-A6FC-3D813750B91C}"/>
</file>

<file path=docProps/app.xml><?xml version="1.0" encoding="utf-8"?>
<Properties xmlns="http://schemas.openxmlformats.org/officeDocument/2006/extended-properties" xmlns:vt="http://schemas.openxmlformats.org/officeDocument/2006/docPropsVTypes">
  <Template>Technic</Template>
  <TotalTime>6977</TotalTime>
  <Words>2896</Words>
  <Application>Microsoft Office PowerPoint</Application>
  <PresentationFormat>On-screen Show (4:3)</PresentationFormat>
  <Paragraphs>354</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Technic</vt:lpstr>
      <vt:lpstr>P l a n  for  Improved Walking and Bicycling</vt:lpstr>
      <vt:lpstr>Why do you need a plan for walkers?  They can walk anywhere, can’t they?</vt:lpstr>
      <vt:lpstr>How to PLAN for Your Community</vt:lpstr>
      <vt:lpstr>People and Places: Connections Matter</vt:lpstr>
      <vt:lpstr>PEOPLE: Who needs to be served?</vt:lpstr>
      <vt:lpstr>PEOPLE: Planning Committee Members</vt:lpstr>
      <vt:lpstr>Slide 7</vt:lpstr>
      <vt:lpstr>PEOPLE: Meeting with Your Committee</vt:lpstr>
      <vt:lpstr>How to PLAN for Your Community</vt:lpstr>
      <vt:lpstr>KYTC Pedestrian &amp; Bicycle  Travel Policy</vt:lpstr>
      <vt:lpstr>LOCATE: Survey the Community for WHERE</vt:lpstr>
      <vt:lpstr>LOCATE:  Sample  WHERE  Survey Questions</vt:lpstr>
      <vt:lpstr>LOCATE:  Map the Focus Area</vt:lpstr>
      <vt:lpstr>LOCATE:  Identify Local Priority</vt:lpstr>
      <vt:lpstr>How to PLAN for Your Community</vt:lpstr>
      <vt:lpstr>ASSESS PRIORITY: Review Focus Area Data</vt:lpstr>
      <vt:lpstr>ASSESS PRIORITY: What Does Your City Need?</vt:lpstr>
      <vt:lpstr>ASSESS PRIORITY: Customize for Your City</vt:lpstr>
      <vt:lpstr>ASSESS PRIORITY:  Use Other Communities for Examples</vt:lpstr>
      <vt:lpstr>ASSESS PRIORITY:  Assemble Your Plan</vt:lpstr>
      <vt:lpstr>ASSESS PRIORITY:   Sample Plan Items</vt:lpstr>
      <vt:lpstr>ASSESS PRIORITY:  Your Plan Priority Map</vt:lpstr>
      <vt:lpstr>How to PLAN for Your Community</vt:lpstr>
      <vt:lpstr>NETWORK Your Plan: Get Your Plan APPROVED</vt:lpstr>
      <vt:lpstr> NETWORK Your Plan: Publish</vt:lpstr>
      <vt:lpstr>NETWORK Your Plan: Tell EVERYONE</vt:lpstr>
      <vt:lpstr> NETWORK Your Plan:  Highway Plan</vt:lpstr>
      <vt:lpstr> NETWORK Your Plan:  Funding  $$Sources</vt:lpstr>
      <vt:lpstr>Bike/Ped Planning Provides Opportunity</vt:lpstr>
      <vt:lpstr>Questions?</vt:lpstr>
    </vt:vector>
  </TitlesOfParts>
  <Company>Commonwealth of Kentucky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Bicyclists and Pedestrians Accommodations</dc:title>
  <dc:creator>KYTC</dc:creator>
  <cp:lastModifiedBy>KYTC</cp:lastModifiedBy>
  <cp:revision>402</cp:revision>
  <dcterms:created xsi:type="dcterms:W3CDTF">2014-07-29T15:11:28Z</dcterms:created>
  <dcterms:modified xsi:type="dcterms:W3CDTF">2015-12-04T15:24:20Z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0x010100074CE54711ABFC4B9F143EAE7573DF76</vt:lpwstr>
  </property>
</Properties>
</file>