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65" r:id="rId4"/>
    <p:sldId id="268" r:id="rId5"/>
    <p:sldId id="259" r:id="rId6"/>
    <p:sldId id="258" r:id="rId7"/>
    <p:sldId id="261" r:id="rId8"/>
    <p:sldId id="260" r:id="rId9"/>
    <p:sldId id="266" r:id="rId10"/>
    <p:sldId id="267" r:id="rId11"/>
    <p:sldId id="262" r:id="rId12"/>
    <p:sldId id="263" r:id="rId13"/>
    <p:sldId id="264" r:id="rId14"/>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17" autoAdjust="0"/>
  </p:normalViewPr>
  <p:slideViewPr>
    <p:cSldViewPr>
      <p:cViewPr varScale="1">
        <p:scale>
          <a:sx n="65" d="100"/>
          <a:sy n="65" d="100"/>
        </p:scale>
        <p:origin x="-1469"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09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0916"/>
          </a:xfrm>
          <a:prstGeom prst="rect">
            <a:avLst/>
          </a:prstGeom>
        </p:spPr>
        <p:txBody>
          <a:bodyPr vert="horz" lIns="91440" tIns="45720" rIns="91440" bIns="45720" rtlCol="0"/>
          <a:lstStyle>
            <a:lvl1pPr algn="r">
              <a:defRPr sz="1200"/>
            </a:lvl1pPr>
          </a:lstStyle>
          <a:p>
            <a:fld id="{C1791BCF-8D5D-4AEE-B6C7-C0735E72E80D}" type="datetimeFigureOut">
              <a:rPr lang="en-US" smtClean="0"/>
              <a:pPr/>
              <a:t>2/25/2015</a:t>
            </a:fld>
            <a:endParaRPr lang="en-US"/>
          </a:p>
        </p:txBody>
      </p:sp>
      <p:sp>
        <p:nvSpPr>
          <p:cNvPr id="4" name="Footer Placeholder 3"/>
          <p:cNvSpPr>
            <a:spLocks noGrp="1"/>
          </p:cNvSpPr>
          <p:nvPr>
            <p:ph type="ftr" sz="quarter" idx="2"/>
          </p:nvPr>
        </p:nvSpPr>
        <p:spPr>
          <a:xfrm>
            <a:off x="0" y="6670987"/>
            <a:ext cx="4033804" cy="3509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0916"/>
          </a:xfrm>
          <a:prstGeom prst="rect">
            <a:avLst/>
          </a:prstGeom>
        </p:spPr>
        <p:txBody>
          <a:bodyPr vert="horz" lIns="91440" tIns="45720" rIns="91440" bIns="45720" rtlCol="0" anchor="b"/>
          <a:lstStyle>
            <a:lvl1pPr algn="r">
              <a:defRPr sz="1200"/>
            </a:lvl1pPr>
          </a:lstStyle>
          <a:p>
            <a:fld id="{7FFB4BA1-D346-4E0A-ADB4-0AA40187E8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3943" cy="3511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5" y="1"/>
            <a:ext cx="4033943" cy="351155"/>
          </a:xfrm>
          <a:prstGeom prst="rect">
            <a:avLst/>
          </a:prstGeom>
        </p:spPr>
        <p:txBody>
          <a:bodyPr vert="horz" lIns="93324" tIns="46662" rIns="93324" bIns="46662" rtlCol="0"/>
          <a:lstStyle>
            <a:lvl1pPr algn="r">
              <a:defRPr sz="1200"/>
            </a:lvl1pPr>
          </a:lstStyle>
          <a:p>
            <a:fld id="{F9990B4F-3966-4BD8-9157-D98A2B2E674D}" type="datetimeFigureOut">
              <a:rPr lang="en-US" smtClean="0"/>
              <a:pPr/>
              <a:t>2/25/2015</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70727"/>
            <a:ext cx="4033943" cy="3511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5" y="6670727"/>
            <a:ext cx="4033943" cy="351155"/>
          </a:xfrm>
          <a:prstGeom prst="rect">
            <a:avLst/>
          </a:prstGeom>
        </p:spPr>
        <p:txBody>
          <a:bodyPr vert="horz" lIns="93324" tIns="46662" rIns="93324" bIns="46662" rtlCol="0" anchor="b"/>
          <a:lstStyle>
            <a:lvl1pPr algn="r">
              <a:defRPr sz="1200"/>
            </a:lvl1pPr>
          </a:lstStyle>
          <a:p>
            <a:fld id="{DCECB878-D1D8-48A9-B9C5-2577882490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Rumble strips work!  Many </a:t>
            </a:r>
            <a:r>
              <a:rPr lang="en-US" dirty="0" smtClean="0"/>
              <a:t>reports </a:t>
            </a:r>
            <a:r>
              <a:rPr lang="en-US" dirty="0"/>
              <a:t>confirm that rumble strips reduce crash </a:t>
            </a:r>
            <a:r>
              <a:rPr lang="en-US" dirty="0" smtClean="0"/>
              <a:t>rates.</a:t>
            </a:r>
            <a:r>
              <a:rPr lang="en-US" baseline="0" dirty="0" smtClean="0"/>
              <a:t> </a:t>
            </a:r>
          </a:p>
          <a:p>
            <a:r>
              <a:rPr lang="en-US" dirty="0" smtClean="0"/>
              <a:t>But </a:t>
            </a:r>
            <a:r>
              <a:rPr lang="en-US" dirty="0"/>
              <a:t>milled  rumble strips/stripes can adversely effect cycling movement on </a:t>
            </a:r>
            <a:r>
              <a:rPr lang="en-US" dirty="0" smtClean="0"/>
              <a:t>shoulders; making safe for drivers, but causing crashes for cyclists.</a:t>
            </a:r>
            <a:endParaRPr lang="en-US" dirty="0"/>
          </a:p>
          <a:p>
            <a:r>
              <a:rPr lang="en-US" sz="1200" b="0" i="0" kern="1200" dirty="0" smtClean="0">
                <a:solidFill>
                  <a:schemeClr val="tx1"/>
                </a:solidFill>
                <a:latin typeface="+mn-lt"/>
                <a:ea typeface="+mn-ea"/>
                <a:cs typeface="+mn-cs"/>
              </a:rPr>
              <a:t>ACCOMMODATION OF ALL ROAD USERS: Safe accommodation of all road users should be considered when designing and applying rumble strips. This includes passenger and commercial vehicle drivers, bicyclists, </a:t>
            </a:r>
            <a:r>
              <a:rPr lang="en-US" sz="1200" b="1" i="0" kern="1200" dirty="0" smtClean="0">
                <a:solidFill>
                  <a:schemeClr val="tx1"/>
                </a:solidFill>
                <a:latin typeface="+mn-lt"/>
                <a:ea typeface="+mn-ea"/>
                <a:cs typeface="+mn-cs"/>
              </a:rPr>
              <a:t>pedestrians, </a:t>
            </a:r>
            <a:r>
              <a:rPr lang="en-US" sz="1200" b="0" i="0" kern="1200" dirty="0" smtClean="0">
                <a:solidFill>
                  <a:schemeClr val="tx1"/>
                </a:solidFill>
                <a:latin typeface="+mn-lt"/>
                <a:ea typeface="+mn-ea"/>
                <a:cs typeface="+mn-cs"/>
              </a:rPr>
              <a:t>and others. Flexibility is provided within this advisory to address the needs of these users based on the existing and projected use in the specific corridor.</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Bicyclists</a:t>
            </a:r>
            <a:r>
              <a:rPr lang="en-US" sz="1200" b="0" i="0" kern="1200" dirty="0" smtClean="0">
                <a:solidFill>
                  <a:schemeClr val="tx1"/>
                </a:solidFill>
                <a:latin typeface="+mn-lt"/>
                <a:ea typeface="+mn-ea"/>
                <a:cs typeface="+mn-cs"/>
              </a:rPr>
              <a:t>: While bicyclists will rarely need to cross a center line rumble strip, the presence of the rumble strip may cause passenger and commercial vehicles to shy away from the center.</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This effectively moves these vehicles closer to bicyclists and pedestrians who may be traveling on the outer edge of the lane. It is recommended that agencies maintain 14 feet of pavement beyond the edge of the center line rumble where vehicles and bicycles are expected to share the lane.</a:t>
            </a:r>
          </a:p>
          <a:p>
            <a:endParaRPr lang="en-US" dirty="0" smtClean="0"/>
          </a:p>
          <a:p>
            <a:endParaRPr lang="en-US" dirty="0"/>
          </a:p>
          <a:p>
            <a:r>
              <a:rPr lang="en-US" dirty="0"/>
              <a:t>This is what we are talking about today</a:t>
            </a:r>
          </a:p>
          <a:p>
            <a:endParaRPr lang="en-US" dirty="0"/>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the shoulder and center line rumbles pose an issue for using the crosswalks (wheelchairs, slow walkers, persons using a walking aid device, and children).</a:t>
            </a:r>
            <a:r>
              <a:rPr lang="en-US" baseline="0" dirty="0" smtClean="0"/>
              <a:t> This is for sidewalk to sidewalk or trail to trail connections.</a:t>
            </a:r>
          </a:p>
          <a:p>
            <a:endParaRPr lang="en-US" baseline="0" dirty="0" smtClean="0"/>
          </a:p>
          <a:p>
            <a:r>
              <a:rPr lang="en-US" dirty="0" smtClean="0"/>
              <a:t>Special Note: Not all marked crosswalks are</a:t>
            </a:r>
            <a:r>
              <a:rPr lang="en-US" baseline="0" dirty="0" smtClean="0"/>
              <a:t> at signalized intersections. </a:t>
            </a:r>
            <a:r>
              <a:rPr lang="en-US" dirty="0" smtClean="0"/>
              <a:t>Some occasions you may have a mid block crossing</a:t>
            </a:r>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This drawing is from Wisconsin DOT / please note the space provided as you exit the cross streets. </a:t>
            </a:r>
          </a:p>
          <a:p>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ACCOMMODATION OF ALL ROAD USERS: Safe accommodation of all road users should be considered when designing and applying rumble strips. This includes passenger and commercial vehicle drivers, bicyclists, </a:t>
            </a:r>
            <a:r>
              <a:rPr lang="en-US" sz="1200" b="1" i="0" kern="1200" dirty="0" smtClean="0">
                <a:solidFill>
                  <a:schemeClr val="tx1"/>
                </a:solidFill>
                <a:latin typeface="+mn-lt"/>
                <a:ea typeface="+mn-ea"/>
                <a:cs typeface="+mn-cs"/>
              </a:rPr>
              <a:t>pedestrians, </a:t>
            </a:r>
            <a:r>
              <a:rPr lang="en-US" sz="1200" b="0" i="0" kern="1200" dirty="0" smtClean="0">
                <a:solidFill>
                  <a:schemeClr val="tx1"/>
                </a:solidFill>
                <a:latin typeface="+mn-lt"/>
                <a:ea typeface="+mn-ea"/>
                <a:cs typeface="+mn-cs"/>
              </a:rPr>
              <a:t>and others. Flexibility is provided within this advisory to address the needs of these users based on the existing and projected use in the specific corridor.</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Bicyclists</a:t>
            </a:r>
            <a:r>
              <a:rPr lang="en-US" sz="1200" b="0" i="0" kern="1200" dirty="0" smtClean="0">
                <a:solidFill>
                  <a:schemeClr val="tx1"/>
                </a:solidFill>
                <a:latin typeface="+mn-lt"/>
                <a:ea typeface="+mn-ea"/>
                <a:cs typeface="+mn-cs"/>
              </a:rPr>
              <a:t>: While bicyclists will rarely need to cross a center line rumble strip, the presence of the rumble strip may cause passenger and commercial vehicles to shy away from the center.</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This effectively moves these vehicles closer to bicyclists and pedestrians who may be traveling on the outer edge of the lane. It is recommended that agencies maintain 14 feet of pavement beyond the edge of the center line rumble where vehicles and bicycles are expected to share the lane.</a:t>
            </a:r>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Milled rumble strips pose a problem to wheelchair users and road cyclists. </a:t>
            </a:r>
          </a:p>
          <a:p>
            <a:pPr marL="228600" indent="-228600">
              <a:buAutoNum type="arabicPeriod"/>
            </a:pPr>
            <a:r>
              <a:rPr lang="en-US" baseline="0" dirty="0" smtClean="0"/>
              <a:t>When users need to make left turns</a:t>
            </a:r>
          </a:p>
          <a:p>
            <a:pPr marL="228600" indent="-228600">
              <a:buAutoNum type="arabicPeriod"/>
            </a:pPr>
            <a:r>
              <a:rPr lang="en-US" baseline="0" dirty="0" smtClean="0"/>
              <a:t>Need to avoid debris or obstacles in the shoulder</a:t>
            </a:r>
          </a:p>
          <a:p>
            <a:endParaRPr lang="en-US" baseline="0" dirty="0" smtClean="0"/>
          </a:p>
          <a:p>
            <a:endParaRPr lang="en-US" baseline="0" dirty="0" smtClean="0"/>
          </a:p>
          <a:p>
            <a:r>
              <a:rPr lang="en-US" baseline="0" dirty="0" smtClean="0"/>
              <a:t>One solution to this starts with is providing the space pattern for </a:t>
            </a:r>
            <a:r>
              <a:rPr lang="en-US" b="1" baseline="0" dirty="0" smtClean="0"/>
              <a:t>all</a:t>
            </a:r>
            <a:r>
              <a:rPr lang="en-US" baseline="0" dirty="0" smtClean="0"/>
              <a:t> shoulders over 6 feet.</a:t>
            </a:r>
          </a:p>
          <a:p>
            <a:endParaRPr lang="en-US" baseline="0" dirty="0" smtClean="0"/>
          </a:p>
          <a:p>
            <a:r>
              <a:rPr lang="en-US" baseline="0" dirty="0" smtClean="0"/>
              <a:t>Issue: few, if any cyclists report crashes as a result of crossing a rumble strip or debris in the shoulder (unless extremely bad). There for data is limited. However if one visits various cycling social media sites, blogs, or websites; you’ll soon see this is becoming a major issue with the new milled rumbles. </a:t>
            </a:r>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are of the average bicycle tires that will be riding on these roadway</a:t>
            </a:r>
            <a:r>
              <a:rPr lang="en-US" baseline="0" dirty="0" smtClean="0"/>
              <a:t> </a:t>
            </a:r>
            <a:r>
              <a:rPr lang="en-US" dirty="0" smtClean="0"/>
              <a:t>shoulders</a:t>
            </a:r>
            <a:r>
              <a:rPr lang="en-US" baseline="0" dirty="0" smtClean="0"/>
              <a:t>. The average bicycle tire profile crossing over the rumbles can adversely impact the movement of the riders. </a:t>
            </a:r>
          </a:p>
          <a:p>
            <a:r>
              <a:rPr lang="en-US" baseline="0" dirty="0" smtClean="0"/>
              <a:t>The two tires on the far left represent the two most common road bike and wheel chair tires (standard wheel chair is 25mm wide or about 1 inch)</a:t>
            </a:r>
          </a:p>
          <a:p>
            <a:endParaRPr lang="en-US" baseline="0" dirty="0" smtClean="0"/>
          </a:p>
          <a:p>
            <a:r>
              <a:rPr lang="en-US" baseline="0" dirty="0" smtClean="0"/>
              <a:t>The specs for the rumble strip are .5 inches deep (max), you can see how this can be an issue with the most common tires and the design for these tires (refer to example on slide). </a:t>
            </a:r>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what can happens to an average road bike tire when the impact</a:t>
            </a:r>
            <a:r>
              <a:rPr lang="en-US" baseline="0" dirty="0" smtClean="0"/>
              <a:t> to a milled rumble strip is extreme. (FYI; a tire like this cost about $50-$75). </a:t>
            </a:r>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FHWA guidance states:</a:t>
            </a:r>
            <a:r>
              <a:rPr lang="en-US" baseline="0" dirty="0" smtClean="0"/>
              <a:t> / http://safety.fhwa.dot.gov/roadway_dept/pavement/rumble_strips/</a:t>
            </a:r>
            <a:endParaRPr lang="en-US" dirty="0" smtClean="0"/>
          </a:p>
          <a:p>
            <a:r>
              <a:rPr lang="en-US" dirty="0" smtClean="0"/>
              <a:t>This is for the milled rumbles (edge line or shoulder).</a:t>
            </a:r>
          </a:p>
          <a:p>
            <a:endParaRPr lang="en-US" dirty="0" smtClean="0"/>
          </a:p>
          <a:p>
            <a:r>
              <a:rPr lang="en-US" dirty="0" smtClean="0"/>
              <a:t>Wide Shoulders= constructed shoulder 6 feet or more</a:t>
            </a:r>
          </a:p>
          <a:p>
            <a:endParaRPr lang="en-US" dirty="0" smtClean="0"/>
          </a:p>
          <a:p>
            <a:r>
              <a:rPr lang="en-US" dirty="0" smtClean="0"/>
              <a:t>Gap Pattern = providing a 10 foot space every 40 feet (with edge line and shoulder)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0"/>
            <a:r>
              <a:rPr lang="en-US" b="1" dirty="0"/>
              <a:t>Just in case someone ask: </a:t>
            </a:r>
          </a:p>
          <a:p>
            <a:pPr lvl="0"/>
            <a:r>
              <a:rPr lang="en-US" b="1" dirty="0"/>
              <a:t>RECOMMENDATIONS</a:t>
            </a:r>
            <a:r>
              <a:rPr lang="en-US" dirty="0"/>
              <a:t>:</a:t>
            </a:r>
            <a:endParaRPr lang="en-US" sz="800" dirty="0"/>
          </a:p>
          <a:p>
            <a:pPr lvl="1"/>
            <a:r>
              <a:rPr lang="en-US" b="1" i="1" dirty="0"/>
              <a:t>Installation</a:t>
            </a:r>
            <a:r>
              <a:rPr lang="en-US" dirty="0"/>
              <a:t>: On new and reconstruction projects, four feet of paved shoulder should extend beyond the rumble strip. Continuous, milled edge line or shoulder rumble strips should be considered:</a:t>
            </a:r>
            <a:endParaRPr lang="en-US" sz="800" dirty="0"/>
          </a:p>
          <a:p>
            <a:pPr lvl="2"/>
            <a:r>
              <a:rPr lang="en-US" dirty="0"/>
              <a:t>System-wide on all rural freeways and other rural highways with posted or statutory speeds of 50 mph or greater (i.e. systemic safety projects).</a:t>
            </a:r>
            <a:endParaRPr lang="en-US" sz="800" dirty="0"/>
          </a:p>
          <a:p>
            <a:pPr lvl="2"/>
            <a:r>
              <a:rPr lang="en-US" dirty="0"/>
              <a:t>Along rural or urban corridors where significant numbers of run-off-road crashes that involve any form of motorist inattention have been identified (i.e. location-specific safety improvement projects).</a:t>
            </a:r>
            <a:endParaRPr lang="en-US" sz="800" dirty="0"/>
          </a:p>
          <a:p>
            <a:pPr lvl="2"/>
            <a:r>
              <a:rPr lang="en-US" dirty="0"/>
              <a:t>During any highway project with a history of run-off-road crashes or where shoulder or edge line rumble strips were overlaid during the paving process (e.g. reconstruction or resurfacing projects).</a:t>
            </a:r>
            <a:endParaRPr lang="en-US" sz="800" dirty="0"/>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a reference;</a:t>
            </a:r>
            <a:r>
              <a:rPr lang="en-US" baseline="0" dirty="0" smtClean="0"/>
              <a:t> m</a:t>
            </a:r>
            <a:r>
              <a:rPr lang="en-US" dirty="0" smtClean="0"/>
              <a:t>any cyclists feel more comfortable using</a:t>
            </a:r>
            <a:r>
              <a:rPr lang="en-US" baseline="0" dirty="0" smtClean="0"/>
              <a:t> the shoulder space to ride. This is why we use the shoulders in our formula. By showing this as a possibly “better” place to ride we are encouraging more cyclists to use these roads. We want to make these as safe and as accommodating as possible. </a:t>
            </a:r>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Gaps for intersections and access points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latin typeface="Times New Roman" pitchFamily="18" charset="0"/>
                <a:cs typeface="Times New Roman" pitchFamily="18" charset="0"/>
              </a:rPr>
              <a:t>FHWA guidance / Across driveways and turning</a:t>
            </a:r>
            <a:r>
              <a:rPr lang="en-US" sz="1200" b="1" u="sng" baseline="0" dirty="0" smtClean="0">
                <a:latin typeface="Times New Roman" pitchFamily="18" charset="0"/>
                <a:cs typeface="Times New Roman" pitchFamily="18" charset="0"/>
              </a:rPr>
              <a:t> lanes</a:t>
            </a:r>
            <a:r>
              <a:rPr lang="en-US" sz="1200" b="1" u="sng"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anticipated to have more than 100 vehicles per day exiting, so that users do not have to cross rumble strips when passing in front of a vehicle that has blocked the shoulder while waiting for a break in traffic. These gaps should start 10’ to 20’ prior to the driveway opening or tuning lane approach. </a:t>
            </a:r>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latin typeface="Times New Roman" pitchFamily="18" charset="0"/>
                <a:cs typeface="Times New Roman" pitchFamily="18" charset="0"/>
              </a:rPr>
              <a:t>FHWA Guidance / Through highway intersections </a:t>
            </a:r>
            <a:r>
              <a:rPr lang="en-US" sz="1200" dirty="0" smtClean="0">
                <a:latin typeface="Times New Roman" pitchFamily="18" charset="0"/>
                <a:cs typeface="Times New Roman" pitchFamily="18" charset="0"/>
              </a:rPr>
              <a:t>or where the strips would be crossed by turning or merging lanes, as vehicles should not have to encounter shoulder rumble strips within the normal traveled way.</a:t>
            </a:r>
          </a:p>
          <a:p>
            <a:endParaRPr lang="en-US" dirty="0"/>
          </a:p>
        </p:txBody>
      </p:sp>
      <p:sp>
        <p:nvSpPr>
          <p:cNvPr id="4" name="Slide Number Placeholder 3"/>
          <p:cNvSpPr>
            <a:spLocks noGrp="1"/>
          </p:cNvSpPr>
          <p:nvPr>
            <p:ph type="sldNum" sz="quarter" idx="10"/>
          </p:nvPr>
        </p:nvSpPr>
        <p:spPr/>
        <p:txBody>
          <a:bodyPr/>
          <a:lstStyle/>
          <a:p>
            <a:fld id="{DCECB878-D1D8-48A9-B9C5-2577882490D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F05856-2285-435E-94DC-0B51BECA7A81}" type="datetimeFigureOut">
              <a:rPr lang="en-US" smtClean="0"/>
              <a:pPr/>
              <a:t>2/25/2015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43A03E-BC3F-4C1D-B4FC-290086AFAB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43A03E-BC3F-4C1D-B4FC-290086AFAB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43A03E-BC3F-4C1D-B4FC-290086AFAB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43A03E-BC3F-4C1D-B4FC-290086AFABA3}"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43A03E-BC3F-4C1D-B4FC-290086AFABA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443A03E-BC3F-4C1D-B4FC-290086AFABA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443A03E-BC3F-4C1D-B4FC-290086AFABA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443A03E-BC3F-4C1D-B4FC-290086AFABA3}"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CF05856-2285-435E-94DC-0B51BECA7A81}" type="datetimeFigureOut">
              <a:rPr lang="en-US" smtClean="0"/>
              <a:pPr/>
              <a:t>2/25/2015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443A03E-BC3F-4C1D-B4FC-290086AFAB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CF05856-2285-435E-94DC-0B51BECA7A81}" type="datetimeFigureOut">
              <a:rPr lang="en-US" smtClean="0"/>
              <a:pPr/>
              <a:t>2/25/2015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443A03E-BC3F-4C1D-B4FC-290086AFABA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CF05856-2285-435E-94DC-0B51BECA7A81}" type="datetimeFigureOut">
              <a:rPr lang="en-US" smtClean="0"/>
              <a:pPr/>
              <a:t>2/25/2015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443A03E-BC3F-4C1D-B4FC-290086AFABA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F05856-2285-435E-94DC-0B51BECA7A81}" type="datetimeFigureOut">
              <a:rPr lang="en-US" smtClean="0"/>
              <a:pPr/>
              <a:t>2/25/2015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43A03E-BC3F-4C1D-B4FC-290086AFAB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roadwaystandards.dot.wi.gov/standards/fdm/SDD/13a11.pdf"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afety.fhwa.dot.gov/roadway_dept/pavement/rumble_strips/concerns_bike.cfm" TargetMode="External"/><Relationship Id="rId4" Type="http://schemas.openxmlformats.org/officeDocument/2006/relationships/hyperlink" Target="http://safety.fhwa.dot.gov/roadway_dept/pavement/rumble_strips/t50404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ikewalk.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afety.fhwa.dot.gov/roadway_dept/pavement/rumble_stri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fety.fhwa.dot.gov/roadway_dept/research/exec_summary.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transportation.ky.gov/Bike-Walk/Documents/Metadata%20Page%20updated%20201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fety.fhwa.dot.gov/roadway_dept/research/exec_summary.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fety.fhwa.dot.gov/roadway_dept/research/exec_summar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Autofit/>
          </a:bodyPr>
          <a:lstStyle/>
          <a:p>
            <a:pPr algn="ctr"/>
            <a:r>
              <a:rPr lang="en-US" sz="3200" dirty="0" smtClean="0">
                <a:solidFill>
                  <a:schemeClr val="accent3">
                    <a:lumMod val="75000"/>
                  </a:schemeClr>
                </a:solidFill>
              </a:rPr>
              <a:t>Bicycle &amp; Pedestrian Safety with Rumble Strips/Stripes</a:t>
            </a:r>
            <a:endParaRPr lang="en-US" sz="3200" dirty="0">
              <a:solidFill>
                <a:schemeClr val="accent3">
                  <a:lumMod val="75000"/>
                </a:schemeClr>
              </a:solidFill>
            </a:endParaRPr>
          </a:p>
        </p:txBody>
      </p:sp>
      <p:sp>
        <p:nvSpPr>
          <p:cNvPr id="3" name="Subtitle 2"/>
          <p:cNvSpPr>
            <a:spLocks noGrp="1"/>
          </p:cNvSpPr>
          <p:nvPr>
            <p:ph type="subTitle" idx="1"/>
          </p:nvPr>
        </p:nvSpPr>
        <p:spPr>
          <a:xfrm>
            <a:off x="152400" y="2209800"/>
            <a:ext cx="3048000" cy="3048000"/>
          </a:xfrm>
        </p:spPr>
        <p:txBody>
          <a:bodyPr>
            <a:normAutofit/>
          </a:bodyPr>
          <a:lstStyle/>
          <a:p>
            <a:pPr algn="l"/>
            <a:endParaRPr lang="en-US" sz="3200" dirty="0" smtClean="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5334000" y="1676400"/>
            <a:ext cx="3547746" cy="3449995"/>
          </a:xfrm>
          <a:prstGeom prst="rect">
            <a:avLst/>
          </a:prstGeom>
          <a:noFill/>
          <a:ln w="9525">
            <a:noFill/>
            <a:miter lim="800000"/>
            <a:headEnd/>
            <a:tailEnd/>
          </a:ln>
        </p:spPr>
      </p:pic>
      <p:sp>
        <p:nvSpPr>
          <p:cNvPr id="7" name="TextBox 6"/>
          <p:cNvSpPr txBox="1"/>
          <p:nvPr/>
        </p:nvSpPr>
        <p:spPr>
          <a:xfrm>
            <a:off x="381000" y="5657671"/>
            <a:ext cx="4495800"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KYTC Bicycle &amp; Pedestrian Program</a:t>
            </a:r>
          </a:p>
          <a:p>
            <a:pPr algn="ctr"/>
            <a:r>
              <a:rPr lang="en-US" sz="2000" dirty="0" smtClean="0">
                <a:latin typeface="Times New Roman" pitchFamily="18" charset="0"/>
                <a:cs typeface="Times New Roman" pitchFamily="18" charset="0"/>
              </a:rPr>
              <a:t>February  24, 2015</a:t>
            </a: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456051" y="1828800"/>
            <a:ext cx="3201549" cy="318554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3962400" cy="5071872"/>
          </a:xfrm>
        </p:spPr>
        <p:txBody>
          <a:bodyPr>
            <a:normAutofit/>
          </a:bodyPr>
          <a:lstStyle/>
          <a:p>
            <a:pPr lvl="0"/>
            <a:r>
              <a:rPr lang="en-US" sz="2800" b="1" u="sng" dirty="0" smtClean="0">
                <a:latin typeface="Times New Roman" pitchFamily="18" charset="0"/>
                <a:cs typeface="Times New Roman" pitchFamily="18" charset="0"/>
              </a:rPr>
              <a:t>Through marked or unmarked crosswalks</a:t>
            </a:r>
            <a:r>
              <a:rPr lang="en-US" sz="2800" dirty="0" smtClean="0">
                <a:latin typeface="Times New Roman" pitchFamily="18" charset="0"/>
                <a:cs typeface="Times New Roman" pitchFamily="18" charset="0"/>
              </a:rPr>
              <a:t>, Rumble strips may create difficulties for persons in wheelchairs or with sight limitations. The center line rumble gaps should be placed no less than 10’ to 20’ prior to any roadway intersection.</a:t>
            </a:r>
          </a:p>
          <a:p>
            <a:endParaRPr lang="en-US" dirty="0"/>
          </a:p>
        </p:txBody>
      </p:sp>
      <p:sp>
        <p:nvSpPr>
          <p:cNvPr id="3" name="Title 2"/>
          <p:cNvSpPr>
            <a:spLocks noGrp="1"/>
          </p:cNvSpPr>
          <p:nvPr>
            <p:ph type="title"/>
          </p:nvPr>
        </p:nvSpPr>
        <p:spPr/>
        <p:txBody>
          <a:bodyPr/>
          <a:lstStyle/>
          <a:p>
            <a:pPr algn="ctr"/>
            <a:r>
              <a:rPr lang="en-US" dirty="0" smtClean="0">
                <a:solidFill>
                  <a:schemeClr val="accent3">
                    <a:lumMod val="75000"/>
                  </a:schemeClr>
                </a:solidFill>
              </a:rPr>
              <a:t>Crosswalk Scenarios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495800" y="1143000"/>
            <a:ext cx="4324350" cy="233978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097510" y="3581400"/>
            <a:ext cx="3284874" cy="3276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pPr algn="ctr"/>
            <a:r>
              <a:rPr lang="en-US" dirty="0" smtClean="0">
                <a:solidFill>
                  <a:schemeClr val="accent3">
                    <a:lumMod val="75000"/>
                  </a:schemeClr>
                </a:solidFill>
              </a:rPr>
              <a:t>Center Line Rumbles</a:t>
            </a:r>
            <a:endParaRPr lang="en-US" dirty="0">
              <a:solidFill>
                <a:schemeClr val="accent3">
                  <a:lumMod val="75000"/>
                </a:schemeClr>
              </a:solidFill>
            </a:endParaRPr>
          </a:p>
        </p:txBody>
      </p:sp>
      <p:sp>
        <p:nvSpPr>
          <p:cNvPr id="7" name="TextBox 6"/>
          <p:cNvSpPr txBox="1"/>
          <p:nvPr/>
        </p:nvSpPr>
        <p:spPr>
          <a:xfrm>
            <a:off x="762000" y="4572000"/>
            <a:ext cx="8382000" cy="369332"/>
          </a:xfrm>
          <a:prstGeom prst="rect">
            <a:avLst/>
          </a:prstGeom>
          <a:noFill/>
        </p:spPr>
        <p:txBody>
          <a:bodyPr wrap="square" rtlCol="0">
            <a:spAutoFit/>
          </a:bodyPr>
          <a:lstStyle/>
          <a:p>
            <a:endParaRPr lang="en-US" dirty="0"/>
          </a:p>
        </p:txBody>
      </p:sp>
      <p:sp>
        <p:nvSpPr>
          <p:cNvPr id="19463" name="Rectangle 7"/>
          <p:cNvSpPr>
            <a:spLocks noChangeArrowheads="1"/>
          </p:cNvSpPr>
          <p:nvPr/>
        </p:nvSpPr>
        <p:spPr bwMode="auto">
          <a:xfrm>
            <a:off x="4191000" y="4845904"/>
            <a:ext cx="4724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tabLst>
                <a:tab pos="457200" algn="l"/>
              </a:tabLst>
            </a:pPr>
            <a:r>
              <a:rPr lang="en-US" sz="1600" b="1" dirty="0">
                <a:solidFill>
                  <a:schemeClr val="accent1">
                    <a:lumMod val="75000"/>
                  </a:schemeClr>
                </a:solidFill>
                <a:latin typeface="Times New Roman" pitchFamily="18" charset="0"/>
                <a:cs typeface="Times New Roman" pitchFamily="18" charset="0"/>
                <a:hlinkClick r:id="rId3"/>
              </a:rPr>
              <a:t>http://</a:t>
            </a:r>
            <a:r>
              <a:rPr lang="en-US" sz="1600" b="1" dirty="0" smtClean="0">
                <a:solidFill>
                  <a:schemeClr val="accent1">
                    <a:lumMod val="75000"/>
                  </a:schemeClr>
                </a:solidFill>
                <a:latin typeface="Times New Roman" pitchFamily="18" charset="0"/>
                <a:cs typeface="Times New Roman" pitchFamily="18" charset="0"/>
                <a:hlinkClick r:id="rId3"/>
              </a:rPr>
              <a:t>roadwaystandards.dot.wi.gov/standards/fdm/SDD/13a11.pdf</a:t>
            </a:r>
            <a:r>
              <a:rPr lang="en-US" sz="1600" b="1" dirty="0" smtClean="0">
                <a:solidFill>
                  <a:schemeClr val="accent1">
                    <a:lumMod val="75000"/>
                  </a:schemeClr>
                </a:solidFill>
                <a:latin typeface="Times New Roman" pitchFamily="18" charset="0"/>
                <a:cs typeface="Times New Roman" pitchFamily="18" charset="0"/>
              </a:rPr>
              <a:t> </a:t>
            </a:r>
            <a:endParaRPr kumimoji="0" lang="en-US" sz="16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4"/>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4"/>
              </a:rPr>
              <a:t>http://safety.fhwa.dot.gov/roadway_dept/pavement/rumble_strips/t504040/</a:t>
            </a:r>
            <a:r>
              <a:rPr kumimoji="0" lang="en-US" sz="16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endPar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hlinkClick r:id="rId5"/>
              </a:rPr>
              <a:t>http://safety.fhwa.dot.gov/roadway_dept/pavement/rumble_strips/concerns_bike.cfm</a:t>
            </a:r>
            <a:r>
              <a:rPr kumimoji="0" lang="en-US" sz="16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endParaRPr kumimoji="0" lang="en-US" sz="16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6" cstate="print"/>
          <a:srcRect/>
          <a:stretch>
            <a:fillRect/>
          </a:stretch>
        </p:blipFill>
        <p:spPr bwMode="auto">
          <a:xfrm>
            <a:off x="152400" y="1125469"/>
            <a:ext cx="4038600" cy="5503931"/>
          </a:xfrm>
          <a:prstGeom prst="rect">
            <a:avLst/>
          </a:prstGeom>
          <a:noFill/>
          <a:ln w="9525" cmpd="sng">
            <a:solidFill>
              <a:schemeClr val="tx1"/>
            </a:solidFill>
            <a:miter lim="800000"/>
            <a:headEnd/>
            <a:tailEnd/>
          </a:ln>
        </p:spPr>
      </p:pic>
      <p:pic>
        <p:nvPicPr>
          <p:cNvPr id="3075" name="Picture 3"/>
          <p:cNvPicPr>
            <a:picLocks noChangeAspect="1" noChangeArrowheads="1"/>
          </p:cNvPicPr>
          <p:nvPr/>
        </p:nvPicPr>
        <p:blipFill>
          <a:blip r:embed="rId7" cstate="print">
            <a:lum bright="17000"/>
          </a:blip>
          <a:srcRect/>
          <a:stretch>
            <a:fillRect/>
          </a:stretch>
        </p:blipFill>
        <p:spPr bwMode="auto">
          <a:xfrm>
            <a:off x="4343400" y="1752600"/>
            <a:ext cx="4585570" cy="2819400"/>
          </a:xfrm>
          <a:prstGeom prst="rect">
            <a:avLst/>
          </a:prstGeom>
          <a:noFill/>
          <a:ln w="9525">
            <a:noFill/>
            <a:miter lim="800000"/>
            <a:headEnd/>
            <a:tailEnd/>
          </a:ln>
        </p:spPr>
      </p:pic>
      <p:sp>
        <p:nvSpPr>
          <p:cNvPr id="8" name="Left-Right Arrow 7"/>
          <p:cNvSpPr/>
          <p:nvPr/>
        </p:nvSpPr>
        <p:spPr>
          <a:xfrm>
            <a:off x="2057400" y="1828800"/>
            <a:ext cx="685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a:bodyPr>
          <a:lstStyle/>
          <a:p>
            <a:pPr algn="ctr"/>
            <a:r>
              <a:rPr lang="en-US" sz="4400" dirty="0" smtClean="0">
                <a:solidFill>
                  <a:schemeClr val="accent3">
                    <a:lumMod val="75000"/>
                  </a:schemeClr>
                </a:solidFill>
              </a:rPr>
              <a:t>Questions ?</a:t>
            </a:r>
            <a:endParaRPr lang="en-US" sz="4400" dirty="0">
              <a:solidFill>
                <a:schemeClr val="accent3">
                  <a:lumMod val="75000"/>
                </a:schemeClr>
              </a:solidFill>
            </a:endParaRPr>
          </a:p>
        </p:txBody>
      </p:sp>
      <p:pic>
        <p:nvPicPr>
          <p:cNvPr id="39938" name="Picture 2"/>
          <p:cNvPicPr>
            <a:picLocks noGrp="1" noChangeAspect="1" noChangeArrowheads="1"/>
          </p:cNvPicPr>
          <p:nvPr>
            <p:ph idx="1"/>
          </p:nvPr>
        </p:nvPicPr>
        <p:blipFill>
          <a:blip r:embed="rId2" cstate="print"/>
          <a:srcRect/>
          <a:stretch>
            <a:fillRect/>
          </a:stretch>
        </p:blipFill>
        <p:spPr bwMode="auto">
          <a:xfrm>
            <a:off x="2209800" y="1676400"/>
            <a:ext cx="4673203" cy="381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algn="ctr">
              <a:buNone/>
            </a:pPr>
            <a:r>
              <a:rPr lang="en-US" sz="3600" dirty="0" smtClean="0">
                <a:latin typeface="Times New Roman" pitchFamily="18" charset="0"/>
                <a:cs typeface="Times New Roman" pitchFamily="18" charset="0"/>
              </a:rPr>
              <a:t>Troy Hearn</a:t>
            </a:r>
          </a:p>
          <a:p>
            <a:pPr algn="ctr">
              <a:buNone/>
            </a:pPr>
            <a:endParaRPr lang="en-US" sz="3600"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Bicycle and Pedestrian Program- Statewide Coordinator</a:t>
            </a:r>
          </a:p>
          <a:p>
            <a:pPr algn="ctr">
              <a:buNone/>
            </a:pPr>
            <a:r>
              <a:rPr lang="en-US" dirty="0" smtClean="0">
                <a:latin typeface="Times New Roman" pitchFamily="18" charset="0"/>
                <a:cs typeface="Times New Roman" pitchFamily="18" charset="0"/>
              </a:rPr>
              <a:t>Division of Planning ~ Kentucky Transportation Cabinet</a:t>
            </a:r>
          </a:p>
          <a:p>
            <a:pPr algn="ctr">
              <a:buNone/>
            </a:pPr>
            <a:r>
              <a:rPr lang="en-US" dirty="0" smtClean="0">
                <a:latin typeface="Times New Roman" pitchFamily="18" charset="0"/>
                <a:cs typeface="Times New Roman" pitchFamily="18" charset="0"/>
              </a:rPr>
              <a:t>200 Mero Street ~ Frankfort, KY 40622</a:t>
            </a:r>
          </a:p>
          <a:p>
            <a:pPr algn="ctr">
              <a:buNone/>
            </a:pPr>
            <a:r>
              <a:rPr lang="en-US" dirty="0" smtClean="0">
                <a:latin typeface="Times New Roman" pitchFamily="18" charset="0"/>
                <a:cs typeface="Times New Roman" pitchFamily="18" charset="0"/>
              </a:rPr>
              <a:t>P 502/782-5060~~ C 859-967-8359  ~~ F 502/564-2865</a:t>
            </a:r>
          </a:p>
          <a:p>
            <a:pPr algn="ctr">
              <a:buNone/>
            </a:pPr>
            <a:r>
              <a:rPr lang="en-US" dirty="0" smtClean="0">
                <a:latin typeface="Times New Roman" pitchFamily="18" charset="0"/>
                <a:cs typeface="Times New Roman" pitchFamily="18" charset="0"/>
              </a:rPr>
              <a:t>Troy.Hearn@ky.gov</a:t>
            </a:r>
          </a:p>
          <a:p>
            <a:pPr algn="ctr">
              <a:buNone/>
            </a:pPr>
            <a:r>
              <a:rPr lang="en-US" b="1" i="1" dirty="0" smtClean="0">
                <a:latin typeface="Times New Roman" pitchFamily="18" charset="0"/>
                <a:cs typeface="Times New Roman" pitchFamily="18" charset="0"/>
                <a:hlinkClick r:id="rId2"/>
              </a:rPr>
              <a:t>http://bikewalk.ky.gov/</a:t>
            </a:r>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dirty="0" smtClean="0">
                <a:solidFill>
                  <a:schemeClr val="accent3">
                    <a:lumMod val="75000"/>
                  </a:schemeClr>
                </a:solidFill>
              </a:rPr>
              <a:t>Thank You !</a:t>
            </a:r>
            <a:endParaRPr lang="en-US" sz="4400"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solidFill>
                  <a:schemeClr val="accent3">
                    <a:lumMod val="75000"/>
                  </a:schemeClr>
                </a:solidFill>
              </a:rPr>
              <a:t>Problem &amp; Solutions</a:t>
            </a:r>
            <a:endParaRPr lang="en-US" dirty="0">
              <a:solidFill>
                <a:schemeClr val="accent3">
                  <a:lumMod val="75000"/>
                </a:schemeClr>
              </a:solidFill>
            </a:endParaRPr>
          </a:p>
        </p:txBody>
      </p:sp>
      <p:sp>
        <p:nvSpPr>
          <p:cNvPr id="5" name="Content Placeholder 4"/>
          <p:cNvSpPr>
            <a:spLocks noGrp="1"/>
          </p:cNvSpPr>
          <p:nvPr>
            <p:ph idx="1"/>
          </p:nvPr>
        </p:nvSpPr>
        <p:spPr>
          <a:xfrm>
            <a:off x="457200" y="1481328"/>
            <a:ext cx="5029200" cy="4919472"/>
          </a:xfrm>
        </p:spPr>
        <p:txBody>
          <a:bodyPr>
            <a:normAutofit lnSpcReduction="10000"/>
          </a:bodyPr>
          <a:lstStyle/>
          <a:p>
            <a:r>
              <a:rPr lang="en-US" sz="3600" dirty="0" smtClean="0">
                <a:latin typeface="Times New Roman" pitchFamily="18" charset="0"/>
                <a:cs typeface="Times New Roman" pitchFamily="18" charset="0"/>
              </a:rPr>
              <a:t>Rumble strips are great for reducing auto crash rates, but not so good for bicycle and wheelchair travel.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Space allows for safer movement of cyclists and  wheelchairs.                   </a:t>
            </a:r>
          </a:p>
          <a:p>
            <a:endParaRPr lang="en-US" sz="3600" dirty="0">
              <a:latin typeface="Times New Roman" pitchFamily="18" charset="0"/>
              <a:cs typeface="Times New Roman" pitchFamily="18" charset="0"/>
            </a:endParaRPr>
          </a:p>
        </p:txBody>
      </p:sp>
      <p:pic>
        <p:nvPicPr>
          <p:cNvPr id="24578" name="Picture 2" descr="Rt 100 Rumble Strips 2808a column pic.jpg (76036 bytes)"/>
          <p:cNvPicPr>
            <a:picLocks noChangeAspect="1" noChangeArrowheads="1"/>
          </p:cNvPicPr>
          <p:nvPr/>
        </p:nvPicPr>
        <p:blipFill>
          <a:blip r:embed="rId3" cstate="print"/>
          <a:srcRect/>
          <a:stretch>
            <a:fillRect/>
          </a:stretch>
        </p:blipFill>
        <p:spPr bwMode="auto">
          <a:xfrm>
            <a:off x="5562600" y="1600200"/>
            <a:ext cx="3160056" cy="2057400"/>
          </a:xfrm>
          <a:prstGeom prst="rect">
            <a:avLst/>
          </a:prstGeom>
          <a:noFill/>
        </p:spPr>
      </p:pic>
      <p:pic>
        <p:nvPicPr>
          <p:cNvPr id="24580" name="Picture 4" descr="http://www.completestreetsnc.org/wp-content/themes/CompleteStreets_Custom/images/CS_ProjExamples/us2374_07.jpg"/>
          <p:cNvPicPr>
            <a:picLocks noChangeAspect="1" noChangeArrowheads="1"/>
          </p:cNvPicPr>
          <p:nvPr/>
        </p:nvPicPr>
        <p:blipFill>
          <a:blip r:embed="rId4" cstate="print"/>
          <a:srcRect/>
          <a:stretch>
            <a:fillRect/>
          </a:stretch>
        </p:blipFill>
        <p:spPr bwMode="auto">
          <a:xfrm>
            <a:off x="5486400" y="4114800"/>
            <a:ext cx="3200400" cy="2400301"/>
          </a:xfrm>
          <a:prstGeom prst="rect">
            <a:avLst/>
          </a:prstGeom>
          <a:noFill/>
        </p:spPr>
      </p:pic>
      <p:sp>
        <p:nvSpPr>
          <p:cNvPr id="12" name="Right Arrow 11"/>
          <p:cNvSpPr/>
          <p:nvPr/>
        </p:nvSpPr>
        <p:spPr>
          <a:xfrm>
            <a:off x="4495800" y="55626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4572000" y="3200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chemeClr val="accent3">
                    <a:lumMod val="75000"/>
                  </a:schemeClr>
                </a:solidFill>
              </a:rPr>
              <a:t>The Standard Road Bicycle Tires </a:t>
            </a:r>
            <a:endParaRPr lang="en-US" dirty="0">
              <a:solidFill>
                <a:schemeClr val="accent3">
                  <a:lumMod val="75000"/>
                </a:scheme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609600" y="1219200"/>
            <a:ext cx="8229600" cy="3045032"/>
          </a:xfrm>
          <a:prstGeom prst="rect">
            <a:avLst/>
          </a:prstGeom>
          <a:noFill/>
          <a:ln w="9525">
            <a:noFill/>
            <a:miter lim="800000"/>
            <a:headEnd/>
            <a:tailEnd/>
          </a:ln>
        </p:spPr>
      </p:pic>
      <p:sp>
        <p:nvSpPr>
          <p:cNvPr id="5" name="TextBox 4"/>
          <p:cNvSpPr txBox="1"/>
          <p:nvPr/>
        </p:nvSpPr>
        <p:spPr>
          <a:xfrm>
            <a:off x="0" y="4343400"/>
            <a:ext cx="8686800" cy="646331"/>
          </a:xfrm>
          <a:prstGeom prst="rect">
            <a:avLst/>
          </a:prstGeom>
          <a:noFill/>
        </p:spPr>
        <p:txBody>
          <a:bodyPr wrap="square" rtlCol="0">
            <a:spAutoFit/>
          </a:bodyPr>
          <a:lstStyle/>
          <a:p>
            <a:r>
              <a:rPr lang="en-US" b="1" u="sng" dirty="0" smtClean="0"/>
              <a:t>Width:  </a:t>
            </a:r>
            <a:r>
              <a:rPr lang="en-US" b="1" dirty="0" smtClean="0"/>
              <a:t>23 mm</a:t>
            </a:r>
            <a:r>
              <a:rPr lang="en-US" dirty="0" smtClean="0"/>
              <a:t>        </a:t>
            </a:r>
            <a:r>
              <a:rPr lang="en-US" b="1" dirty="0" smtClean="0"/>
              <a:t>28mm</a:t>
            </a:r>
            <a:r>
              <a:rPr lang="en-US" dirty="0" smtClean="0"/>
              <a:t>         32 mm            44 mm                50 mm                                    </a:t>
            </a:r>
          </a:p>
          <a:p>
            <a:r>
              <a:rPr lang="en-US" dirty="0" smtClean="0"/>
              <a:t>           </a:t>
            </a:r>
            <a:r>
              <a:rPr lang="en-US" b="1" dirty="0" smtClean="0"/>
              <a:t>.93 inch</a:t>
            </a:r>
            <a:r>
              <a:rPr lang="en-US" dirty="0" smtClean="0"/>
              <a:t>       </a:t>
            </a:r>
            <a:r>
              <a:rPr lang="en-US" b="1" dirty="0" smtClean="0"/>
              <a:t>1.1 inch       </a:t>
            </a:r>
            <a:r>
              <a:rPr lang="en-US" dirty="0" smtClean="0"/>
              <a:t>1.25 inch        1.7 inch              1.9 inch                     </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3352800" y="5105400"/>
            <a:ext cx="2562225" cy="1514475"/>
          </a:xfrm>
          <a:prstGeom prst="rect">
            <a:avLst/>
          </a:prstGeom>
          <a:noFill/>
          <a:ln w="9525">
            <a:noFill/>
            <a:miter lim="800000"/>
            <a:headEnd/>
            <a:tailEnd/>
          </a:ln>
        </p:spPr>
      </p:pic>
      <p:sp>
        <p:nvSpPr>
          <p:cNvPr id="7" name="TextBox 6"/>
          <p:cNvSpPr txBox="1"/>
          <p:nvPr/>
        </p:nvSpPr>
        <p:spPr>
          <a:xfrm>
            <a:off x="6019800" y="5562600"/>
            <a:ext cx="27432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Designed Contact </a:t>
            </a:r>
            <a:r>
              <a:rPr lang="en-US" sz="2000" b="1" u="sng" dirty="0" smtClean="0">
                <a:latin typeface="Times New Roman" pitchFamily="18" charset="0"/>
                <a:cs typeface="Times New Roman" pitchFamily="18" charset="0"/>
              </a:rPr>
              <a:t>Depth </a:t>
            </a:r>
            <a:r>
              <a:rPr lang="en-US" sz="2000" dirty="0" smtClean="0">
                <a:latin typeface="Times New Roman" pitchFamily="18" charset="0"/>
                <a:cs typeface="Times New Roman" pitchFamily="18" charset="0"/>
              </a:rPr>
              <a:t>is 0.15 inch.</a:t>
            </a:r>
            <a:endParaRPr lang="en-US" sz="2000" dirty="0">
              <a:latin typeface="Times New Roman" pitchFamily="18" charset="0"/>
              <a:cs typeface="Times New Roman" pitchFamily="18" charset="0"/>
            </a:endParaRPr>
          </a:p>
        </p:txBody>
      </p:sp>
      <p:sp>
        <p:nvSpPr>
          <p:cNvPr id="8" name="Down Arrow 7"/>
          <p:cNvSpPr/>
          <p:nvPr/>
        </p:nvSpPr>
        <p:spPr>
          <a:xfrm>
            <a:off x="1143000" y="12954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438400" y="12954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solidFill>
                  <a:schemeClr val="accent3">
                    <a:lumMod val="75000"/>
                  </a:schemeClr>
                </a:solidFill>
              </a:rPr>
              <a:t>Impact Damage</a:t>
            </a:r>
            <a:endParaRPr lang="en-US" dirty="0">
              <a:solidFill>
                <a:schemeClr val="accent3">
                  <a:lumMod val="75000"/>
                </a:schemeClr>
              </a:solidFill>
            </a:endParaRPr>
          </a:p>
        </p:txBody>
      </p:sp>
      <p:pic>
        <p:nvPicPr>
          <p:cNvPr id="4" name="Picture 3" descr="http://mntransportationresearch.files.wordpress.com/2014/04/w50dc_01874.jpg"/>
          <p:cNvPicPr/>
          <p:nvPr/>
        </p:nvPicPr>
        <p:blipFill>
          <a:blip r:embed="rId3" cstate="print"/>
          <a:srcRect/>
          <a:stretch>
            <a:fillRect/>
          </a:stretch>
        </p:blipFill>
        <p:spPr bwMode="auto">
          <a:xfrm>
            <a:off x="533400" y="1981200"/>
            <a:ext cx="5029200" cy="3962400"/>
          </a:xfrm>
          <a:prstGeom prst="rect">
            <a:avLst/>
          </a:prstGeom>
          <a:noFill/>
          <a:ln w="9525">
            <a:noFill/>
            <a:miter lim="800000"/>
            <a:headEnd/>
            <a:tailEnd/>
          </a:ln>
        </p:spPr>
      </p:pic>
      <p:pic>
        <p:nvPicPr>
          <p:cNvPr id="20484" name="Picture 4" descr="http://www.roadbikeguy.com/wp-content/uploads/2012/06/flat_tire_schwalbe_zx_road_bike_tire.jpg"/>
          <p:cNvPicPr>
            <a:picLocks noChangeAspect="1" noChangeArrowheads="1"/>
          </p:cNvPicPr>
          <p:nvPr/>
        </p:nvPicPr>
        <p:blipFill>
          <a:blip r:embed="rId4" cstate="print"/>
          <a:srcRect/>
          <a:stretch>
            <a:fillRect/>
          </a:stretch>
        </p:blipFill>
        <p:spPr bwMode="auto">
          <a:xfrm>
            <a:off x="5715000" y="1491561"/>
            <a:ext cx="2910598" cy="49854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5562600" cy="5181600"/>
          </a:xfrm>
        </p:spPr>
        <p:txBody>
          <a:bodyPr>
            <a:normAutofit/>
          </a:bodyPr>
          <a:lstStyle/>
          <a:p>
            <a:pPr>
              <a:buNone/>
            </a:pPr>
            <a:r>
              <a:rPr lang="en-US" b="1" dirty="0" smtClean="0">
                <a:latin typeface="Times New Roman" pitchFamily="18" charset="0"/>
                <a:cs typeface="Times New Roman" pitchFamily="18" charset="0"/>
              </a:rPr>
              <a:t>FHWA Guidance for  </a:t>
            </a:r>
          </a:p>
          <a:p>
            <a:pPr>
              <a:buNone/>
            </a:pPr>
            <a:r>
              <a:rPr lang="en-US" b="1" dirty="0" smtClean="0">
                <a:latin typeface="Times New Roman" pitchFamily="18" charset="0"/>
                <a:cs typeface="Times New Roman" pitchFamily="18" charset="0"/>
              </a:rPr>
              <a:t>Shoulder or edge line rumble gaps: </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Allow</a:t>
            </a:r>
            <a:r>
              <a:rPr lang="en-US" b="1" u="sng" dirty="0" smtClean="0">
                <a:latin typeface="Times New Roman" pitchFamily="18" charset="0"/>
                <a:cs typeface="Times New Roman" pitchFamily="18" charset="0"/>
              </a:rPr>
              <a:t> users </a:t>
            </a:r>
            <a:r>
              <a:rPr lang="en-US" b="1" u="sng" dirty="0">
                <a:latin typeface="Times New Roman" pitchFamily="18" charset="0"/>
                <a:cs typeface="Times New Roman" pitchFamily="18" charset="0"/>
              </a:rPr>
              <a:t>to cross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between the shoulder and the travel lane </a:t>
            </a:r>
            <a:r>
              <a:rPr lang="en-US" b="1" u="sng" dirty="0">
                <a:latin typeface="Times New Roman" pitchFamily="18" charset="0"/>
                <a:cs typeface="Times New Roman" pitchFamily="18" charset="0"/>
              </a:rPr>
              <a:t>without having to ride on the </a:t>
            </a:r>
            <a:r>
              <a:rPr lang="en-US" b="1" u="sng" dirty="0" smtClean="0">
                <a:latin typeface="Times New Roman" pitchFamily="18" charset="0"/>
                <a:cs typeface="Times New Roman" pitchFamily="18" charset="0"/>
              </a:rPr>
              <a:t>rumbles</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Systematic </a:t>
            </a:r>
            <a:r>
              <a:rPr lang="en-US" b="1" u="sng" dirty="0" smtClean="0">
                <a:latin typeface="Times New Roman" pitchFamily="18" charset="0"/>
                <a:cs typeface="Times New Roman" pitchFamily="18" charset="0"/>
              </a:rPr>
              <a:t>gaps shall be included </a:t>
            </a:r>
            <a:r>
              <a:rPr lang="en-US" dirty="0" smtClean="0">
                <a:latin typeface="Times New Roman" pitchFamily="18" charset="0"/>
                <a:cs typeface="Times New Roman" pitchFamily="18" charset="0"/>
              </a:rPr>
              <a:t>in the run of rumble strips. The gaps should be 10’long (longer if traveling downhill) and spaced at 40-60’intervals</a:t>
            </a:r>
          </a:p>
          <a:p>
            <a:r>
              <a:rPr lang="en-US" sz="1800" b="1" dirty="0" smtClean="0">
                <a:solidFill>
                  <a:srgbClr val="00B0F0"/>
                </a:solidFill>
                <a:hlinkClick r:id="rId3"/>
              </a:rPr>
              <a:t>http://safety.fhwa.dot.gov/roadway_dept/pavement/rumble_strips/</a:t>
            </a:r>
            <a:r>
              <a:rPr lang="en-US" sz="1800" b="1" dirty="0" smtClean="0">
                <a:solidFill>
                  <a:srgbClr val="00B0F0"/>
                </a:solidFill>
              </a:rPr>
              <a:t> </a:t>
            </a:r>
            <a:endParaRPr lang="en-US" sz="1800" b="1" dirty="0">
              <a:solidFill>
                <a:srgbClr val="00B0F0"/>
              </a:solidFill>
            </a:endParaRPr>
          </a:p>
        </p:txBody>
      </p:sp>
      <p:sp>
        <p:nvSpPr>
          <p:cNvPr id="2" name="Title 1"/>
          <p:cNvSpPr>
            <a:spLocks noGrp="1"/>
          </p:cNvSpPr>
          <p:nvPr>
            <p:ph type="title"/>
          </p:nvPr>
        </p:nvSpPr>
        <p:spPr>
          <a:xfrm>
            <a:off x="457200" y="152400"/>
            <a:ext cx="8229600" cy="1143000"/>
          </a:xfrm>
        </p:spPr>
        <p:txBody>
          <a:bodyPr/>
          <a:lstStyle/>
          <a:p>
            <a:pPr algn="ctr"/>
            <a:r>
              <a:rPr lang="en-US" dirty="0" smtClean="0">
                <a:solidFill>
                  <a:schemeClr val="accent3">
                    <a:lumMod val="75000"/>
                  </a:schemeClr>
                </a:solidFill>
              </a:rPr>
              <a:t>Mainline Solutions</a:t>
            </a:r>
            <a:endParaRPr lang="en-US" dirty="0">
              <a:solidFill>
                <a:schemeClr val="accent3">
                  <a:lumMod val="75000"/>
                </a:schemeClr>
              </a:solidFill>
            </a:endParaRPr>
          </a:p>
        </p:txBody>
      </p:sp>
      <p:pic>
        <p:nvPicPr>
          <p:cNvPr id="2050" name="Picture 2"/>
          <p:cNvPicPr>
            <a:picLocks noChangeAspect="1" noChangeArrowheads="1"/>
          </p:cNvPicPr>
          <p:nvPr/>
        </p:nvPicPr>
        <p:blipFill>
          <a:blip r:embed="rId4" cstate="print"/>
          <a:srcRect/>
          <a:stretch>
            <a:fillRect/>
          </a:stretch>
        </p:blipFill>
        <p:spPr bwMode="auto">
          <a:xfrm>
            <a:off x="5791200" y="1053370"/>
            <a:ext cx="2971800" cy="54099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idx="1"/>
          </p:nvPr>
        </p:nvPicPr>
        <p:blipFill>
          <a:blip r:embed="rId3" cstate="print"/>
          <a:srcRect/>
          <a:stretch>
            <a:fillRect/>
          </a:stretch>
        </p:blipFill>
        <p:spPr bwMode="auto">
          <a:xfrm>
            <a:off x="685800" y="1295400"/>
            <a:ext cx="8001000" cy="464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solidFill>
                  <a:schemeClr val="accent3">
                    <a:lumMod val="75000"/>
                  </a:schemeClr>
                </a:solidFill>
              </a:rPr>
              <a:t>Guidance Checklist</a:t>
            </a:r>
            <a:endParaRPr lang="en-US" dirty="0">
              <a:solidFill>
                <a:schemeClr val="accent3">
                  <a:lumMod val="75000"/>
                </a:schemeClr>
              </a:solidFill>
            </a:endParaRPr>
          </a:p>
        </p:txBody>
      </p:sp>
      <p:sp>
        <p:nvSpPr>
          <p:cNvPr id="5" name="Rectangle 4"/>
          <p:cNvSpPr/>
          <p:nvPr/>
        </p:nvSpPr>
        <p:spPr>
          <a:xfrm>
            <a:off x="3581400" y="6019800"/>
            <a:ext cx="5410200" cy="584775"/>
          </a:xfrm>
          <a:prstGeom prst="rect">
            <a:avLst/>
          </a:prstGeom>
        </p:spPr>
        <p:txBody>
          <a:bodyPr wrap="square">
            <a:spAutoFit/>
          </a:bodyPr>
          <a:lstStyle/>
          <a:p>
            <a:r>
              <a:rPr lang="en-US" sz="1600" b="1" dirty="0" smtClean="0">
                <a:hlinkClick r:id="rId4"/>
              </a:rPr>
              <a:t>http://safety.fhwa.dot.gov/roadway_dept/research/exec_summary.htm</a:t>
            </a:r>
            <a:r>
              <a:rPr lang="en-US" sz="1600" b="1" dirty="0" smtClean="0"/>
              <a:t> </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2133600"/>
          </a:xfrm>
        </p:spPr>
        <p:txBody>
          <a:bodyPr>
            <a:normAutofit/>
          </a:bodyPr>
          <a:lstStyle/>
          <a:p>
            <a:r>
              <a:rPr lang="en-US" dirty="0" smtClean="0">
                <a:latin typeface="Times New Roman" pitchFamily="18" charset="0"/>
                <a:cs typeface="Times New Roman" pitchFamily="18" charset="0"/>
              </a:rPr>
              <a:t>The presence of shoulders (6 foot or wider) in KYTC Bicyclists Comfort Index  </a:t>
            </a:r>
          </a:p>
          <a:p>
            <a:r>
              <a:rPr lang="en-US" sz="1600" b="1" dirty="0" smtClean="0">
                <a:solidFill>
                  <a:schemeClr val="tx1">
                    <a:lumMod val="75000"/>
                    <a:lumOff val="25000"/>
                  </a:schemeClr>
                </a:solidFill>
                <a:latin typeface="Times New Roman" pitchFamily="18" charset="0"/>
                <a:cs typeface="Times New Roman" pitchFamily="18" charset="0"/>
                <a:hlinkClick r:id="rId3"/>
              </a:rPr>
              <a:t>http://transportation.ky.gov/Bike-Walk/Documents/Metadata%20Page%20updated%202014.pdf</a:t>
            </a:r>
            <a:r>
              <a:rPr lang="en-US" sz="1600" b="1" dirty="0" smtClean="0">
                <a:solidFill>
                  <a:schemeClr val="tx1">
                    <a:lumMod val="75000"/>
                    <a:lumOff val="25000"/>
                  </a:schemeClr>
                </a:solidFill>
                <a:latin typeface="Times New Roman" pitchFamily="18" charset="0"/>
                <a:cs typeface="Times New Roman" pitchFamily="18" charset="0"/>
              </a:rPr>
              <a:t> </a:t>
            </a:r>
            <a:endParaRPr lang="en-US" sz="2000" b="1" dirty="0" smtClean="0">
              <a:solidFill>
                <a:schemeClr val="tx1">
                  <a:lumMod val="75000"/>
                  <a:lumOff val="25000"/>
                </a:schemeClr>
              </a:solidFill>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533400" y="152400"/>
            <a:ext cx="8229600" cy="1143000"/>
          </a:xfrm>
        </p:spPr>
        <p:txBody>
          <a:bodyPr/>
          <a:lstStyle/>
          <a:p>
            <a:pPr algn="ctr"/>
            <a:r>
              <a:rPr lang="en-US" dirty="0" smtClean="0">
                <a:solidFill>
                  <a:schemeClr val="accent3">
                    <a:lumMod val="75000"/>
                  </a:schemeClr>
                </a:solidFill>
              </a:rPr>
              <a:t>KYTC Bike/Ped Program Data</a:t>
            </a:r>
            <a:endParaRPr lang="en-US" dirty="0">
              <a:solidFill>
                <a:schemeClr val="accent3">
                  <a:lumMod val="75000"/>
                </a:schemeClr>
              </a:solidFill>
            </a:endParaRPr>
          </a:p>
        </p:txBody>
      </p:sp>
      <p:pic>
        <p:nvPicPr>
          <p:cNvPr id="14337" name="Picture 1"/>
          <p:cNvPicPr>
            <a:picLocks noChangeAspect="1" noChangeArrowheads="1"/>
          </p:cNvPicPr>
          <p:nvPr/>
        </p:nvPicPr>
        <p:blipFill>
          <a:blip r:embed="rId4" cstate="print"/>
          <a:srcRect/>
          <a:stretch>
            <a:fillRect/>
          </a:stretch>
        </p:blipFill>
        <p:spPr bwMode="auto">
          <a:xfrm>
            <a:off x="304800" y="2895600"/>
            <a:ext cx="8600715" cy="3352800"/>
          </a:xfrm>
          <a:prstGeom prst="rect">
            <a:avLst/>
          </a:prstGeom>
          <a:noFill/>
          <a:ln w="9525">
            <a:noFill/>
            <a:miter lim="800000"/>
            <a:headEnd/>
            <a:tailEnd/>
          </a:ln>
        </p:spPr>
      </p:pic>
      <p:sp>
        <p:nvSpPr>
          <p:cNvPr id="6" name="Down Arrow 5"/>
          <p:cNvSpPr/>
          <p:nvPr/>
        </p:nvSpPr>
        <p:spPr>
          <a:xfrm>
            <a:off x="7391400" y="25146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solidFill>
                  <a:schemeClr val="accent3">
                    <a:lumMod val="75000"/>
                  </a:schemeClr>
                </a:solidFill>
              </a:rPr>
              <a:t>Entrances &amp; Turning Scenarios</a:t>
            </a:r>
            <a:endParaRPr lang="en-US" dirty="0">
              <a:solidFill>
                <a:schemeClr val="accent3">
                  <a:lumMod val="75000"/>
                </a:schemeClr>
              </a:solidFill>
            </a:endParaRPr>
          </a:p>
        </p:txBody>
      </p:sp>
      <p:pic>
        <p:nvPicPr>
          <p:cNvPr id="4099" name="Picture 3"/>
          <p:cNvPicPr>
            <a:picLocks noGrp="1" noChangeAspect="1" noChangeArrowheads="1"/>
          </p:cNvPicPr>
          <p:nvPr>
            <p:ph idx="1"/>
          </p:nvPr>
        </p:nvPicPr>
        <p:blipFill>
          <a:blip r:embed="rId3" cstate="print"/>
          <a:srcRect/>
          <a:stretch>
            <a:fillRect/>
          </a:stretch>
        </p:blipFill>
        <p:spPr bwMode="auto">
          <a:xfrm>
            <a:off x="3352800" y="914400"/>
            <a:ext cx="5508910" cy="5791200"/>
          </a:xfrm>
          <a:prstGeom prst="rect">
            <a:avLst/>
          </a:prstGeom>
          <a:noFill/>
          <a:ln w="9525">
            <a:noFill/>
            <a:miter lim="800000"/>
            <a:headEnd/>
            <a:tailEnd/>
          </a:ln>
        </p:spPr>
      </p:pic>
      <p:sp>
        <p:nvSpPr>
          <p:cNvPr id="7" name="TextBox 6"/>
          <p:cNvSpPr txBox="1"/>
          <p:nvPr/>
        </p:nvSpPr>
        <p:spPr>
          <a:xfrm>
            <a:off x="152400" y="990600"/>
            <a:ext cx="3505200" cy="7048083"/>
          </a:xfrm>
          <a:prstGeom prst="rect">
            <a:avLst/>
          </a:prstGeom>
          <a:noFill/>
        </p:spPr>
        <p:txBody>
          <a:bodyPr wrap="square" rtlCol="0">
            <a:spAutoFit/>
          </a:bodyPr>
          <a:lstStyle/>
          <a:p>
            <a:pPr lvl="0">
              <a:defRPr/>
            </a:pPr>
            <a:r>
              <a:rPr lang="en-US" sz="3200" b="1" u="sng" dirty="0" smtClean="0">
                <a:latin typeface="Times New Roman" pitchFamily="18" charset="0"/>
                <a:cs typeface="Times New Roman" pitchFamily="18" charset="0"/>
              </a:rPr>
              <a:t>Across entrances and turning lanes: </a:t>
            </a:r>
            <a:r>
              <a:rPr lang="en-US" sz="3200" dirty="0" smtClean="0">
                <a:latin typeface="Times New Roman" pitchFamily="18" charset="0"/>
                <a:cs typeface="Times New Roman" pitchFamily="18" charset="0"/>
              </a:rPr>
              <a:t>These gaps should start 10’ to 20’ prior to the driveway opening or tuning lane approach. </a:t>
            </a:r>
          </a:p>
          <a:p>
            <a:pPr lvl="0">
              <a:defRPr/>
            </a:pPr>
            <a:endParaRPr lang="en-US" sz="2400" dirty="0" smtClean="0">
              <a:latin typeface="Times New Roman" pitchFamily="18" charset="0"/>
              <a:cs typeface="Times New Roman" pitchFamily="18" charset="0"/>
            </a:endParaRPr>
          </a:p>
          <a:p>
            <a:pPr lvl="0">
              <a:defRPr/>
            </a:pPr>
            <a:r>
              <a:rPr lang="en-US" sz="2000" b="1" dirty="0" smtClean="0">
                <a:latin typeface="Times New Roman" pitchFamily="18" charset="0"/>
                <a:cs typeface="Times New Roman" pitchFamily="18" charset="0"/>
                <a:hlinkClick r:id="rId4"/>
              </a:rPr>
              <a:t>http://safety.fhwa.dot.gov/roadway_dept/research/exec_summary.htm#designs</a:t>
            </a:r>
            <a:r>
              <a:rPr lang="en-US" sz="2000" b="1" dirty="0" smtClean="0">
                <a:latin typeface="Times New Roman" pitchFamily="18" charset="0"/>
                <a:cs typeface="Times New Roman" pitchFamily="18" charset="0"/>
              </a:rPr>
              <a:t> </a:t>
            </a:r>
          </a:p>
          <a:p>
            <a:pPr lvl="0">
              <a:defRPr/>
            </a:pPr>
            <a:endParaRPr lang="en-US" sz="2400" dirty="0" smtClean="0">
              <a:latin typeface="Times New Roman" pitchFamily="18" charset="0"/>
              <a:cs typeface="Times New Roman" pitchFamily="18" charset="0"/>
            </a:endParaRPr>
          </a:p>
          <a:p>
            <a:pPr lvl="0">
              <a:defRPr/>
            </a:pPr>
            <a:endParaRPr lang="en-US" sz="2400" dirty="0" smtClean="0">
              <a:latin typeface="Times New Roman" pitchFamily="18" charset="0"/>
              <a:cs typeface="Times New Roman" pitchFamily="18" charset="0"/>
            </a:endParaRPr>
          </a:p>
          <a:p>
            <a:pPr lvl="0">
              <a:defRPr/>
            </a:pPr>
            <a:endParaRPr lang="en-US" sz="2400" dirty="0" smtClean="0">
              <a:latin typeface="Times New Roman" pitchFamily="18" charset="0"/>
              <a:cs typeface="Times New Roman" pitchFamily="18" charset="0"/>
            </a:endParaRPr>
          </a:p>
          <a:p>
            <a:pPr lvl="0">
              <a:defRPr/>
            </a:pPr>
            <a:endParaRPr lang="en-US" sz="2400" dirty="0" smtClean="0">
              <a:latin typeface="Times New Roman" pitchFamily="18" charset="0"/>
              <a:cs typeface="Times New Roman" pitchFamily="18" charset="0"/>
            </a:endParaRPr>
          </a:p>
          <a:p>
            <a:pPr lvl="0">
              <a:defRPr/>
            </a:pPr>
            <a:endParaRPr lang="en-US" sz="2400" dirty="0" smtClean="0">
              <a:latin typeface="Times New Roman" pitchFamily="18" charset="0"/>
              <a:cs typeface="Times New Roman" pitchFamily="18" charset="0"/>
            </a:endParaRPr>
          </a:p>
          <a:p>
            <a:pPr lvl="0">
              <a:defRPr/>
            </a:pPr>
            <a:endParaRPr lang="en-US" sz="2400" dirty="0" smtClean="0">
              <a:latin typeface="Times New Roman" pitchFamily="18" charset="0"/>
              <a:cs typeface="Times New Roman" pitchFamily="18" charset="0"/>
            </a:endParaRPr>
          </a:p>
        </p:txBody>
      </p:sp>
      <p:sp>
        <p:nvSpPr>
          <p:cNvPr id="5" name="Up Arrow 4"/>
          <p:cNvSpPr/>
          <p:nvPr/>
        </p:nvSpPr>
        <p:spPr>
          <a:xfrm>
            <a:off x="7239000" y="6172200"/>
            <a:ext cx="304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5934670"/>
            <a:ext cx="1295400" cy="923330"/>
          </a:xfrm>
          <a:prstGeom prst="rect">
            <a:avLst/>
          </a:prstGeom>
          <a:noFill/>
        </p:spPr>
        <p:txBody>
          <a:bodyPr wrap="square" rtlCol="0">
            <a:spAutoFit/>
          </a:bodyPr>
          <a:lstStyle/>
          <a:p>
            <a:r>
              <a:rPr lang="en-US" dirty="0" smtClean="0"/>
              <a:t>Most important for users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3">
                    <a:lumMod val="75000"/>
                  </a:schemeClr>
                </a:solidFill>
              </a:rPr>
              <a:t>Other Scenarios</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191000" y="1676400"/>
            <a:ext cx="4953000" cy="3862508"/>
          </a:xfrm>
          <a:prstGeom prst="rect">
            <a:avLst/>
          </a:prstGeom>
          <a:noFill/>
          <a:ln w="9525">
            <a:noFill/>
            <a:miter lim="800000"/>
            <a:headEnd/>
            <a:tailEnd/>
          </a:ln>
        </p:spPr>
      </p:pic>
      <p:sp>
        <p:nvSpPr>
          <p:cNvPr id="6" name="Rectangle 5"/>
          <p:cNvSpPr/>
          <p:nvPr/>
        </p:nvSpPr>
        <p:spPr>
          <a:xfrm>
            <a:off x="228600" y="1143000"/>
            <a:ext cx="4495800" cy="4585871"/>
          </a:xfrm>
          <a:prstGeom prst="rect">
            <a:avLst/>
          </a:prstGeom>
        </p:spPr>
        <p:txBody>
          <a:bodyPr wrap="square">
            <a:spAutoFit/>
          </a:bodyPr>
          <a:lstStyle/>
          <a:p>
            <a:pPr lvl="0">
              <a:defRPr/>
            </a:pPr>
            <a:r>
              <a:rPr lang="en-US" sz="2800" b="1" u="sng" dirty="0" smtClean="0">
                <a:latin typeface="Times New Roman" pitchFamily="18" charset="0"/>
                <a:cs typeface="Times New Roman" pitchFamily="18" charset="0"/>
              </a:rPr>
              <a:t>Through highway intersections </a:t>
            </a:r>
            <a:r>
              <a:rPr lang="en-US" sz="2800" dirty="0" smtClean="0">
                <a:latin typeface="Times New Roman" pitchFamily="18" charset="0"/>
                <a:cs typeface="Times New Roman" pitchFamily="18" charset="0"/>
              </a:rPr>
              <a:t>or where the rumble strips would be crossed by merging lanes, as vehicles should not have to encounter shoulder rumble strips within the normal traveled way.  </a:t>
            </a:r>
          </a:p>
          <a:p>
            <a:pPr lvl="0">
              <a:defRPr/>
            </a:pPr>
            <a:endParaRPr lang="en-US" sz="2800" dirty="0" smtClean="0">
              <a:latin typeface="Times New Roman" pitchFamily="18" charset="0"/>
              <a:cs typeface="Times New Roman" pitchFamily="18" charset="0"/>
              <a:hlinkClick r:id="rId4"/>
            </a:endParaRPr>
          </a:p>
          <a:p>
            <a:pPr lvl="0">
              <a:defRPr/>
            </a:pPr>
            <a:r>
              <a:rPr lang="en-US" sz="2000" b="1" dirty="0" smtClean="0">
                <a:latin typeface="Times New Roman" pitchFamily="18" charset="0"/>
                <a:cs typeface="Times New Roman" pitchFamily="18" charset="0"/>
                <a:hlinkClick r:id="rId4"/>
              </a:rPr>
              <a:t>http://safety.fhwa.dot.gov/roadway_dept/research/exec_summary.htm#designs</a:t>
            </a:r>
            <a:r>
              <a:rPr lang="en-US" sz="2000"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4CE54711ABFC4B9F143EAE7573DF76" ma:contentTypeVersion="5" ma:contentTypeDescription="Create a new document." ma:contentTypeScope="" ma:versionID="f6d11c4ed34603cc6104107db69c013e">
  <xsd:schema xmlns:xsd="http://www.w3.org/2001/XMLSchema" xmlns:xs="http://www.w3.org/2001/XMLSchema" xmlns:p="http://schemas.microsoft.com/office/2006/metadata/properties" xmlns:ns1="http://schemas.microsoft.com/sharepoint/v3" xmlns:ns2="a9e98d83-c719-47a0-b5cd-011eee463544" targetNamespace="http://schemas.microsoft.com/office/2006/metadata/properties" ma:root="true" ma:fieldsID="9f0e7b8a3522be1b4c2344675f1a5cfe" ns1:_="" ns2:_="">
    <xsd:import namespace="http://schemas.microsoft.com/sharepoint/v3"/>
    <xsd:import namespace="a9e98d83-c719-47a0-b5cd-011eee463544"/>
    <xsd:element name="properties">
      <xsd:complexType>
        <xsd:sequence>
          <xsd:element name="documentManagement">
            <xsd:complexType>
              <xsd:all>
                <xsd:element ref="ns1:PublishingStartDate" minOccurs="0"/>
                <xsd:element ref="ns1:PublishingExpirationDate" minOccurs="0"/>
                <xsd:element ref="ns2: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e98d83-c719-47a0-b5cd-011eee463544" elementFormDefault="qualified">
    <xsd:import namespace="http://schemas.microsoft.com/office/2006/documentManagement/types"/>
    <xsd:import namespace="http://schemas.microsoft.com/office/infopath/2007/PartnerControls"/>
    <xsd:element name="subject" ma:index="6" nillable="true" ma:displayName="subject" ma:format="Dropdown" ma:internalName="subject" ma:readOnly="false">
      <xsd:simpleType>
        <xsd:union memberTypes="dms:Text">
          <xsd:simpleType>
            <xsd:restriction base="dms:Choice">
              <xsd:enumeration value="Local Info"/>
              <xsd:enumeration value="Laws"/>
              <xsd:enumeration value="KBBC"/>
              <xsd:enumeration value="Map"/>
              <xsd:enumeration value="Technical Info"/>
              <xsd:enumeration value="Resourc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ject xmlns="a9e98d83-c719-47a0-b5cd-011eee463544" xsi:nil="true"/>
  </documentManagement>
</p:properties>
</file>

<file path=customXml/itemProps1.xml><?xml version="1.0" encoding="utf-8"?>
<ds:datastoreItem xmlns:ds="http://schemas.openxmlformats.org/officeDocument/2006/customXml" ds:itemID="{8E5BF1E3-25A2-4B35-9A69-264B04DB8498}"/>
</file>

<file path=customXml/itemProps2.xml><?xml version="1.0" encoding="utf-8"?>
<ds:datastoreItem xmlns:ds="http://schemas.openxmlformats.org/officeDocument/2006/customXml" ds:itemID="{1FA7743C-AB6F-4551-B39E-167D0EB5DB14}"/>
</file>

<file path=customXml/itemProps3.xml><?xml version="1.0" encoding="utf-8"?>
<ds:datastoreItem xmlns:ds="http://schemas.openxmlformats.org/officeDocument/2006/customXml" ds:itemID="{718F2C39-F535-4A28-8796-88403DBB186D}"/>
</file>

<file path=docProps/app.xml><?xml version="1.0" encoding="utf-8"?>
<Properties xmlns="http://schemas.openxmlformats.org/officeDocument/2006/extended-properties" xmlns:vt="http://schemas.openxmlformats.org/officeDocument/2006/docPropsVTypes">
  <Template/>
  <TotalTime>8902</TotalTime>
  <Words>1379</Words>
  <Application>Microsoft Office PowerPoint</Application>
  <PresentationFormat>On-screen Show (4:3)</PresentationFormat>
  <Paragraphs>110</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Bicycle &amp; Pedestrian Safety with Rumble Strips/Stripes</vt:lpstr>
      <vt:lpstr>Problem &amp; Solutions</vt:lpstr>
      <vt:lpstr>The Standard Road Bicycle Tires </vt:lpstr>
      <vt:lpstr>Impact Damage</vt:lpstr>
      <vt:lpstr>Mainline Solutions</vt:lpstr>
      <vt:lpstr>Guidance Checklist</vt:lpstr>
      <vt:lpstr>KYTC Bike/Ped Program Data</vt:lpstr>
      <vt:lpstr>Entrances &amp; Turning Scenarios</vt:lpstr>
      <vt:lpstr>Other Scenarios</vt:lpstr>
      <vt:lpstr>Crosswalk Scenarios</vt:lpstr>
      <vt:lpstr>Center Line Rumbles</vt:lpstr>
      <vt:lpstr>Questions ?</vt:lpstr>
      <vt:lpstr>Thank You !</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Engineer’s Meeting / Bicycle Safety &amp; Rumble Strips</dc:title>
  <dc:creator>KYTC</dc:creator>
  <cp:lastModifiedBy>KYTC</cp:lastModifiedBy>
  <cp:revision>202</cp:revision>
  <dcterms:created xsi:type="dcterms:W3CDTF">2015-02-09T19:45:46Z</dcterms:created>
  <dcterms:modified xsi:type="dcterms:W3CDTF">2015-02-25T18:49:34Z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0x010100074CE54711ABFC4B9F143EAE7573DF76</vt:lpwstr>
  </property>
</Properties>
</file>