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9" autoAdjust="0"/>
    <p:restoredTop sz="94660"/>
  </p:normalViewPr>
  <p:slideViewPr>
    <p:cSldViewPr snapToGrid="0">
      <p:cViewPr>
        <p:scale>
          <a:sx n="100" d="100"/>
          <a:sy n="100" d="100"/>
        </p:scale>
        <p:origin x="4032" y="3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slide" Target="slides/slide4.xml"/><Relationship Id="rId1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CB481B-90CC-4744-AC57-941A9113AE94}"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AD471-B126-4353-B78F-8D52852938E8}" type="slidenum">
              <a:rPr lang="en-US" smtClean="0"/>
              <a:t>‹#›</a:t>
            </a:fld>
            <a:endParaRPr lang="en-US"/>
          </a:p>
        </p:txBody>
      </p:sp>
    </p:spTree>
    <p:extLst>
      <p:ext uri="{BB962C8B-B14F-4D97-AF65-F5344CB8AC3E}">
        <p14:creationId xmlns:p14="http://schemas.microsoft.com/office/powerpoint/2010/main" val="961491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CB481B-90CC-4744-AC57-941A9113AE94}"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AD471-B126-4353-B78F-8D52852938E8}" type="slidenum">
              <a:rPr lang="en-US" smtClean="0"/>
              <a:t>‹#›</a:t>
            </a:fld>
            <a:endParaRPr lang="en-US"/>
          </a:p>
        </p:txBody>
      </p:sp>
    </p:spTree>
    <p:extLst>
      <p:ext uri="{BB962C8B-B14F-4D97-AF65-F5344CB8AC3E}">
        <p14:creationId xmlns:p14="http://schemas.microsoft.com/office/powerpoint/2010/main" val="1583380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CB481B-90CC-4744-AC57-941A9113AE94}"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AD471-B126-4353-B78F-8D52852938E8}" type="slidenum">
              <a:rPr lang="en-US" smtClean="0"/>
              <a:t>‹#›</a:t>
            </a:fld>
            <a:endParaRPr lang="en-US"/>
          </a:p>
        </p:txBody>
      </p:sp>
    </p:spTree>
    <p:extLst>
      <p:ext uri="{BB962C8B-B14F-4D97-AF65-F5344CB8AC3E}">
        <p14:creationId xmlns:p14="http://schemas.microsoft.com/office/powerpoint/2010/main" val="1496220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CB481B-90CC-4744-AC57-941A9113AE94}"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AD471-B126-4353-B78F-8D52852938E8}" type="slidenum">
              <a:rPr lang="en-US" smtClean="0"/>
              <a:t>‹#›</a:t>
            </a:fld>
            <a:endParaRPr lang="en-US"/>
          </a:p>
        </p:txBody>
      </p:sp>
    </p:spTree>
    <p:extLst>
      <p:ext uri="{BB962C8B-B14F-4D97-AF65-F5344CB8AC3E}">
        <p14:creationId xmlns:p14="http://schemas.microsoft.com/office/powerpoint/2010/main" val="4114734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CB481B-90CC-4744-AC57-941A9113AE94}"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AD471-B126-4353-B78F-8D52852938E8}" type="slidenum">
              <a:rPr lang="en-US" smtClean="0"/>
              <a:t>‹#›</a:t>
            </a:fld>
            <a:endParaRPr lang="en-US"/>
          </a:p>
        </p:txBody>
      </p:sp>
    </p:spTree>
    <p:extLst>
      <p:ext uri="{BB962C8B-B14F-4D97-AF65-F5344CB8AC3E}">
        <p14:creationId xmlns:p14="http://schemas.microsoft.com/office/powerpoint/2010/main" val="3569518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CB481B-90CC-4744-AC57-941A9113AE94}"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AD471-B126-4353-B78F-8D52852938E8}" type="slidenum">
              <a:rPr lang="en-US" smtClean="0"/>
              <a:t>‹#›</a:t>
            </a:fld>
            <a:endParaRPr lang="en-US"/>
          </a:p>
        </p:txBody>
      </p:sp>
    </p:spTree>
    <p:extLst>
      <p:ext uri="{BB962C8B-B14F-4D97-AF65-F5344CB8AC3E}">
        <p14:creationId xmlns:p14="http://schemas.microsoft.com/office/powerpoint/2010/main" val="2241327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CB481B-90CC-4744-AC57-941A9113AE94}"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AAD471-B126-4353-B78F-8D52852938E8}" type="slidenum">
              <a:rPr lang="en-US" smtClean="0"/>
              <a:t>‹#›</a:t>
            </a:fld>
            <a:endParaRPr lang="en-US"/>
          </a:p>
        </p:txBody>
      </p:sp>
    </p:spTree>
    <p:extLst>
      <p:ext uri="{BB962C8B-B14F-4D97-AF65-F5344CB8AC3E}">
        <p14:creationId xmlns:p14="http://schemas.microsoft.com/office/powerpoint/2010/main" val="4260074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CB481B-90CC-4744-AC57-941A9113AE94}"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AAD471-B126-4353-B78F-8D52852938E8}" type="slidenum">
              <a:rPr lang="en-US" smtClean="0"/>
              <a:t>‹#›</a:t>
            </a:fld>
            <a:endParaRPr lang="en-US"/>
          </a:p>
        </p:txBody>
      </p:sp>
    </p:spTree>
    <p:extLst>
      <p:ext uri="{BB962C8B-B14F-4D97-AF65-F5344CB8AC3E}">
        <p14:creationId xmlns:p14="http://schemas.microsoft.com/office/powerpoint/2010/main" val="4094253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B481B-90CC-4744-AC57-941A9113AE94}"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AAD471-B126-4353-B78F-8D52852938E8}" type="slidenum">
              <a:rPr lang="en-US" smtClean="0"/>
              <a:t>‹#›</a:t>
            </a:fld>
            <a:endParaRPr lang="en-US"/>
          </a:p>
        </p:txBody>
      </p:sp>
    </p:spTree>
    <p:extLst>
      <p:ext uri="{BB962C8B-B14F-4D97-AF65-F5344CB8AC3E}">
        <p14:creationId xmlns:p14="http://schemas.microsoft.com/office/powerpoint/2010/main" val="4109565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6CB481B-90CC-4744-AC57-941A9113AE94}"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AD471-B126-4353-B78F-8D52852938E8}" type="slidenum">
              <a:rPr lang="en-US" smtClean="0"/>
              <a:t>‹#›</a:t>
            </a:fld>
            <a:endParaRPr lang="en-US"/>
          </a:p>
        </p:txBody>
      </p:sp>
    </p:spTree>
    <p:extLst>
      <p:ext uri="{BB962C8B-B14F-4D97-AF65-F5344CB8AC3E}">
        <p14:creationId xmlns:p14="http://schemas.microsoft.com/office/powerpoint/2010/main" val="76284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6CB481B-90CC-4744-AC57-941A9113AE94}"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AD471-B126-4353-B78F-8D52852938E8}" type="slidenum">
              <a:rPr lang="en-US" smtClean="0"/>
              <a:t>‹#›</a:t>
            </a:fld>
            <a:endParaRPr lang="en-US"/>
          </a:p>
        </p:txBody>
      </p:sp>
    </p:spTree>
    <p:extLst>
      <p:ext uri="{BB962C8B-B14F-4D97-AF65-F5344CB8AC3E}">
        <p14:creationId xmlns:p14="http://schemas.microsoft.com/office/powerpoint/2010/main" val="1685116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D6CB481B-90CC-4744-AC57-941A9113AE94}" type="datetimeFigureOut">
              <a:rPr lang="en-US" smtClean="0"/>
              <a:t>11/8/2022</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55AAD471-B126-4353-B78F-8D52852938E8}" type="slidenum">
              <a:rPr lang="en-US" smtClean="0"/>
              <a:t>‹#›</a:t>
            </a:fld>
            <a:endParaRPr lang="en-US"/>
          </a:p>
        </p:txBody>
      </p:sp>
    </p:spTree>
    <p:extLst>
      <p:ext uri="{BB962C8B-B14F-4D97-AF65-F5344CB8AC3E}">
        <p14:creationId xmlns:p14="http://schemas.microsoft.com/office/powerpoint/2010/main" val="29107377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827D286F-8E3E-40EA-9931-A3BC06CEE550}"/>
              </a:ext>
            </a:extLst>
          </p:cNvPr>
          <p:cNvGraphicFramePr>
            <a:graphicFrameLocks noGrp="1"/>
          </p:cNvGraphicFramePr>
          <p:nvPr>
            <p:extLst>
              <p:ext uri="{D42A27DB-BD31-4B8C-83A1-F6EECF244321}">
                <p14:modId xmlns:p14="http://schemas.microsoft.com/office/powerpoint/2010/main" val="1787815726"/>
              </p:ext>
            </p:extLst>
          </p:nvPr>
        </p:nvGraphicFramePr>
        <p:xfrm>
          <a:off x="1009650" y="590550"/>
          <a:ext cx="6115050" cy="370840"/>
        </p:xfrm>
        <a:graphic>
          <a:graphicData uri="http://schemas.openxmlformats.org/drawingml/2006/table">
            <a:tbl>
              <a:tblPr firstRow="1" bandRow="1">
                <a:tableStyleId>{5C22544A-7EE6-4342-B048-85BDC9FD1C3A}</a:tableStyleId>
              </a:tblPr>
              <a:tblGrid>
                <a:gridCol w="6115050">
                  <a:extLst>
                    <a:ext uri="{9D8B030D-6E8A-4147-A177-3AD203B41FA5}">
                      <a16:colId xmlns:a16="http://schemas.microsoft.com/office/drawing/2014/main" val="2119939413"/>
                    </a:ext>
                  </a:extLst>
                </a:gridCol>
              </a:tblGrid>
              <a:tr h="370840">
                <a:tc>
                  <a:txBody>
                    <a:bodyPr/>
                    <a:lstStyle/>
                    <a:p>
                      <a:pPr algn="ctr"/>
                      <a:r>
                        <a:rPr lang="en-US" dirty="0">
                          <a:solidFill>
                            <a:schemeClr val="tx1"/>
                          </a:solidFill>
                        </a:rPr>
                        <a:t>CULVERT PIPE REPLACEMENT DETAIL </a:t>
                      </a:r>
                      <a:r>
                        <a:rPr lang="en-US" dirty="0">
                          <a:solidFill>
                            <a:schemeClr val="tx1"/>
                          </a:solidFill>
                          <a:highlight>
                            <a:srgbClr val="FFFF00"/>
                          </a:highlight>
                        </a:rPr>
                        <a:t>– Mill &amp; Inlay w pipes</a:t>
                      </a: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4906379"/>
                  </a:ext>
                </a:extLst>
              </a:tr>
            </a:tbl>
          </a:graphicData>
        </a:graphic>
      </p:graphicFrame>
      <p:grpSp>
        <p:nvGrpSpPr>
          <p:cNvPr id="47" name="Group 46">
            <a:extLst>
              <a:ext uri="{FF2B5EF4-FFF2-40B4-BE49-F238E27FC236}">
                <a16:creationId xmlns:a16="http://schemas.microsoft.com/office/drawing/2014/main" id="{C613F343-7D6B-4C7B-A6BF-DAA08A189345}"/>
              </a:ext>
            </a:extLst>
          </p:cNvPr>
          <p:cNvGrpSpPr/>
          <p:nvPr/>
        </p:nvGrpSpPr>
        <p:grpSpPr>
          <a:xfrm>
            <a:off x="1956390" y="1424496"/>
            <a:ext cx="4221569" cy="2871498"/>
            <a:chOff x="2009111" y="2237296"/>
            <a:chExt cx="4221569" cy="2871498"/>
          </a:xfrm>
        </p:grpSpPr>
        <p:cxnSp>
          <p:nvCxnSpPr>
            <p:cNvPr id="6" name="Straight Connector 5">
              <a:extLst>
                <a:ext uri="{FF2B5EF4-FFF2-40B4-BE49-F238E27FC236}">
                  <a16:creationId xmlns:a16="http://schemas.microsoft.com/office/drawing/2014/main" id="{FA914CEC-29E9-45CE-85DD-FC21BD687906}"/>
                </a:ext>
              </a:extLst>
            </p:cNvPr>
            <p:cNvCxnSpPr>
              <a:cxnSpLocks/>
            </p:cNvCxnSpPr>
            <p:nvPr/>
          </p:nvCxnSpPr>
          <p:spPr>
            <a:xfrm>
              <a:off x="2009111" y="2237296"/>
              <a:ext cx="4221569"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A9E8EFF-C684-4FDF-A98C-8EF88423932F}"/>
                </a:ext>
              </a:extLst>
            </p:cNvPr>
            <p:cNvSpPr/>
            <p:nvPr/>
          </p:nvSpPr>
          <p:spPr>
            <a:xfrm>
              <a:off x="3184230" y="2601432"/>
              <a:ext cx="1871330" cy="176585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B6CE372-1732-4D00-9C0D-B9B8D8BF434C}"/>
                </a:ext>
              </a:extLst>
            </p:cNvPr>
            <p:cNvSpPr/>
            <p:nvPr/>
          </p:nvSpPr>
          <p:spPr>
            <a:xfrm>
              <a:off x="3184230" y="2237296"/>
              <a:ext cx="1871330" cy="364136"/>
            </a:xfrm>
            <a:prstGeom prst="rect">
              <a:avLst/>
            </a:prstGeom>
            <a:pattFill prst="pct5">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1BF60BA-5962-4DBE-B190-807F7963EBEC}"/>
                </a:ext>
              </a:extLst>
            </p:cNvPr>
            <p:cNvSpPr/>
            <p:nvPr/>
          </p:nvSpPr>
          <p:spPr>
            <a:xfrm>
              <a:off x="3660036" y="3296093"/>
              <a:ext cx="919717" cy="93034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2F11CAC8-4E06-4C3C-AA7E-F98DE6ED1EFF}"/>
                </a:ext>
              </a:extLst>
            </p:cNvPr>
            <p:cNvCxnSpPr>
              <a:cxnSpLocks/>
            </p:cNvCxnSpPr>
            <p:nvPr/>
          </p:nvCxnSpPr>
          <p:spPr>
            <a:xfrm>
              <a:off x="2381498" y="2605737"/>
              <a:ext cx="708689"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7D0EEEC-2A2E-4528-8BC0-7F0EF151392B}"/>
                </a:ext>
              </a:extLst>
            </p:cNvPr>
            <p:cNvCxnSpPr>
              <a:cxnSpLocks/>
            </p:cNvCxnSpPr>
            <p:nvPr/>
          </p:nvCxnSpPr>
          <p:spPr>
            <a:xfrm>
              <a:off x="2381497" y="4362056"/>
              <a:ext cx="708689"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F5E6FC2-C2AF-49AF-902B-1D735F37306B}"/>
                </a:ext>
              </a:extLst>
            </p:cNvPr>
            <p:cNvCxnSpPr>
              <a:cxnSpLocks/>
            </p:cNvCxnSpPr>
            <p:nvPr/>
          </p:nvCxnSpPr>
          <p:spPr>
            <a:xfrm>
              <a:off x="2381496" y="3311030"/>
              <a:ext cx="1455008"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5F66055-5AC8-4E9B-A5EF-609328CDA8C5}"/>
                </a:ext>
              </a:extLst>
            </p:cNvPr>
            <p:cNvCxnSpPr>
              <a:cxnSpLocks/>
            </p:cNvCxnSpPr>
            <p:nvPr/>
          </p:nvCxnSpPr>
          <p:spPr>
            <a:xfrm>
              <a:off x="2381496" y="4221114"/>
              <a:ext cx="1455008"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87EFD816-ED6C-4B67-8750-D3783BE05C56}"/>
                </a:ext>
              </a:extLst>
            </p:cNvPr>
            <p:cNvCxnSpPr>
              <a:cxnSpLocks/>
              <a:stCxn id="10" idx="2"/>
              <a:endCxn id="10" idx="6"/>
            </p:cNvCxnSpPr>
            <p:nvPr/>
          </p:nvCxnSpPr>
          <p:spPr>
            <a:xfrm>
              <a:off x="3660036" y="3761267"/>
              <a:ext cx="919717"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3CFA8DEC-8682-4FE9-8140-0C502722DF77}"/>
                </a:ext>
              </a:extLst>
            </p:cNvPr>
            <p:cNvCxnSpPr>
              <a:cxnSpLocks/>
            </p:cNvCxnSpPr>
            <p:nvPr/>
          </p:nvCxnSpPr>
          <p:spPr>
            <a:xfrm>
              <a:off x="2479735" y="2601432"/>
              <a:ext cx="0" cy="709598"/>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BEF044D0-84C9-453F-8E17-980F547CC42A}"/>
                </a:ext>
              </a:extLst>
            </p:cNvPr>
            <p:cNvCxnSpPr>
              <a:cxnSpLocks/>
            </p:cNvCxnSpPr>
            <p:nvPr/>
          </p:nvCxnSpPr>
          <p:spPr>
            <a:xfrm flipH="1">
              <a:off x="3184230" y="5029200"/>
              <a:ext cx="475806"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BF7C3937-F8AC-4102-AD2B-0155D425D8FE}"/>
                </a:ext>
              </a:extLst>
            </p:cNvPr>
            <p:cNvCxnSpPr>
              <a:cxnSpLocks/>
            </p:cNvCxnSpPr>
            <p:nvPr/>
          </p:nvCxnSpPr>
          <p:spPr>
            <a:xfrm>
              <a:off x="2479735" y="3932981"/>
              <a:ext cx="0" cy="288133"/>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84A7FA4E-A07D-4D9E-87A7-83813506EC5A}"/>
                </a:ext>
              </a:extLst>
            </p:cNvPr>
            <p:cNvCxnSpPr>
              <a:cxnSpLocks/>
            </p:cNvCxnSpPr>
            <p:nvPr/>
          </p:nvCxnSpPr>
          <p:spPr>
            <a:xfrm flipV="1">
              <a:off x="2479735" y="4362056"/>
              <a:ext cx="0" cy="288133"/>
            </a:xfrm>
            <a:prstGeom prst="straightConnector1">
              <a:avLst/>
            </a:prstGeom>
            <a:ln>
              <a:solidFill>
                <a:schemeClr val="tx1"/>
              </a:solidFill>
              <a:headEnd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B4EC95C-6423-4624-9376-5E33AA25ED49}"/>
                </a:ext>
              </a:extLst>
            </p:cNvPr>
            <p:cNvCxnSpPr>
              <a:cxnSpLocks/>
            </p:cNvCxnSpPr>
            <p:nvPr/>
          </p:nvCxnSpPr>
          <p:spPr>
            <a:xfrm flipV="1">
              <a:off x="3660036" y="4007257"/>
              <a:ext cx="0" cy="1101537"/>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663B088-D831-452F-92A1-00DE7372C06C}"/>
                </a:ext>
              </a:extLst>
            </p:cNvPr>
            <p:cNvCxnSpPr>
              <a:cxnSpLocks/>
            </p:cNvCxnSpPr>
            <p:nvPr/>
          </p:nvCxnSpPr>
          <p:spPr>
            <a:xfrm flipV="1">
              <a:off x="4567998" y="4007257"/>
              <a:ext cx="0" cy="1101537"/>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1AA277E9-5FAB-4DAF-AF22-D335119E277E}"/>
                </a:ext>
              </a:extLst>
            </p:cNvPr>
            <p:cNvCxnSpPr>
              <a:cxnSpLocks/>
            </p:cNvCxnSpPr>
            <p:nvPr/>
          </p:nvCxnSpPr>
          <p:spPr>
            <a:xfrm flipV="1">
              <a:off x="3187283" y="4465074"/>
              <a:ext cx="0" cy="64372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E001E85-006A-4551-99D4-FA01BE8629DA}"/>
                </a:ext>
              </a:extLst>
            </p:cNvPr>
            <p:cNvCxnSpPr>
              <a:cxnSpLocks/>
            </p:cNvCxnSpPr>
            <p:nvPr/>
          </p:nvCxnSpPr>
          <p:spPr>
            <a:xfrm flipV="1">
              <a:off x="5055560" y="4472430"/>
              <a:ext cx="0" cy="636364"/>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C2386E3-0D7D-4981-AE01-097E93FA54CE}"/>
                </a:ext>
              </a:extLst>
            </p:cNvPr>
            <p:cNvCxnSpPr>
              <a:cxnSpLocks/>
            </p:cNvCxnSpPr>
            <p:nvPr/>
          </p:nvCxnSpPr>
          <p:spPr>
            <a:xfrm flipH="1">
              <a:off x="4567998" y="5029200"/>
              <a:ext cx="475806"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48" name="TextBox 47">
            <a:extLst>
              <a:ext uri="{FF2B5EF4-FFF2-40B4-BE49-F238E27FC236}">
                <a16:creationId xmlns:a16="http://schemas.microsoft.com/office/drawing/2014/main" id="{34CC7F45-304B-461A-BE48-8FD3BD5C5BE5}"/>
              </a:ext>
            </a:extLst>
          </p:cNvPr>
          <p:cNvSpPr txBox="1"/>
          <p:nvPr/>
        </p:nvSpPr>
        <p:spPr>
          <a:xfrm>
            <a:off x="3116475" y="3993138"/>
            <a:ext cx="490840" cy="276999"/>
          </a:xfrm>
          <a:prstGeom prst="rect">
            <a:avLst/>
          </a:prstGeom>
          <a:noFill/>
        </p:spPr>
        <p:txBody>
          <a:bodyPr wrap="none" rtlCol="0">
            <a:spAutoFit/>
          </a:bodyPr>
          <a:lstStyle/>
          <a:p>
            <a:r>
              <a:rPr lang="en-US" sz="1200" dirty="0"/>
              <a:t>1’-0”</a:t>
            </a:r>
          </a:p>
        </p:txBody>
      </p:sp>
      <p:sp>
        <p:nvSpPr>
          <p:cNvPr id="49" name="TextBox 48">
            <a:extLst>
              <a:ext uri="{FF2B5EF4-FFF2-40B4-BE49-F238E27FC236}">
                <a16:creationId xmlns:a16="http://schemas.microsoft.com/office/drawing/2014/main" id="{4A7AC04B-A780-481C-922C-802AC1AD4EBA}"/>
              </a:ext>
            </a:extLst>
          </p:cNvPr>
          <p:cNvSpPr txBox="1"/>
          <p:nvPr/>
        </p:nvSpPr>
        <p:spPr>
          <a:xfrm>
            <a:off x="4511999" y="3993137"/>
            <a:ext cx="490840" cy="276999"/>
          </a:xfrm>
          <a:prstGeom prst="rect">
            <a:avLst/>
          </a:prstGeom>
          <a:noFill/>
        </p:spPr>
        <p:txBody>
          <a:bodyPr wrap="none" rtlCol="0">
            <a:spAutoFit/>
          </a:bodyPr>
          <a:lstStyle/>
          <a:p>
            <a:r>
              <a:rPr lang="en-US" sz="1200" dirty="0"/>
              <a:t>1’-0”</a:t>
            </a:r>
          </a:p>
        </p:txBody>
      </p:sp>
      <p:sp>
        <p:nvSpPr>
          <p:cNvPr id="50" name="TextBox 49">
            <a:extLst>
              <a:ext uri="{FF2B5EF4-FFF2-40B4-BE49-F238E27FC236}">
                <a16:creationId xmlns:a16="http://schemas.microsoft.com/office/drawing/2014/main" id="{3AA5C3DF-F192-4B38-85C8-1E543F7BF202}"/>
              </a:ext>
            </a:extLst>
          </p:cNvPr>
          <p:cNvSpPr txBox="1"/>
          <p:nvPr/>
        </p:nvSpPr>
        <p:spPr>
          <a:xfrm>
            <a:off x="3699925" y="2709792"/>
            <a:ext cx="734496" cy="276999"/>
          </a:xfrm>
          <a:prstGeom prst="rect">
            <a:avLst/>
          </a:prstGeom>
          <a:noFill/>
        </p:spPr>
        <p:txBody>
          <a:bodyPr wrap="none" rtlCol="0">
            <a:spAutoFit/>
          </a:bodyPr>
          <a:lstStyle/>
          <a:p>
            <a:r>
              <a:rPr lang="en-US" sz="1200" dirty="0"/>
              <a:t>Pipe Dia.</a:t>
            </a:r>
          </a:p>
        </p:txBody>
      </p:sp>
      <p:sp>
        <p:nvSpPr>
          <p:cNvPr id="51" name="TextBox 50">
            <a:extLst>
              <a:ext uri="{FF2B5EF4-FFF2-40B4-BE49-F238E27FC236}">
                <a16:creationId xmlns:a16="http://schemas.microsoft.com/office/drawing/2014/main" id="{45441077-4736-4C17-B730-6334CDA23B9D}"/>
              </a:ext>
            </a:extLst>
          </p:cNvPr>
          <p:cNvSpPr txBox="1"/>
          <p:nvPr/>
        </p:nvSpPr>
        <p:spPr>
          <a:xfrm>
            <a:off x="2059881" y="3333342"/>
            <a:ext cx="327334" cy="276999"/>
          </a:xfrm>
          <a:prstGeom prst="rect">
            <a:avLst/>
          </a:prstGeom>
          <a:noFill/>
        </p:spPr>
        <p:txBody>
          <a:bodyPr wrap="none" rtlCol="0">
            <a:spAutoFit/>
          </a:bodyPr>
          <a:lstStyle/>
          <a:p>
            <a:r>
              <a:rPr lang="en-US" sz="1200" dirty="0"/>
              <a:t>3”</a:t>
            </a:r>
          </a:p>
        </p:txBody>
      </p:sp>
      <p:sp>
        <p:nvSpPr>
          <p:cNvPr id="52" name="TextBox 51">
            <a:extLst>
              <a:ext uri="{FF2B5EF4-FFF2-40B4-BE49-F238E27FC236}">
                <a16:creationId xmlns:a16="http://schemas.microsoft.com/office/drawing/2014/main" id="{A2CE5110-B226-40F7-9B83-DAD6971E9BA8}"/>
              </a:ext>
            </a:extLst>
          </p:cNvPr>
          <p:cNvSpPr txBox="1"/>
          <p:nvPr/>
        </p:nvSpPr>
        <p:spPr>
          <a:xfrm>
            <a:off x="1979799" y="1936444"/>
            <a:ext cx="490840" cy="461665"/>
          </a:xfrm>
          <a:prstGeom prst="rect">
            <a:avLst/>
          </a:prstGeom>
          <a:noFill/>
        </p:spPr>
        <p:txBody>
          <a:bodyPr wrap="none" rtlCol="0">
            <a:spAutoFit/>
          </a:bodyPr>
          <a:lstStyle/>
          <a:p>
            <a:r>
              <a:rPr lang="en-US" sz="1200" dirty="0"/>
              <a:t>1’-0”</a:t>
            </a:r>
          </a:p>
          <a:p>
            <a:r>
              <a:rPr lang="en-US" sz="1200" dirty="0"/>
              <a:t>Min.</a:t>
            </a:r>
          </a:p>
        </p:txBody>
      </p:sp>
      <p:sp>
        <p:nvSpPr>
          <p:cNvPr id="53" name="Callout: Bent Line with No Border 52">
            <a:extLst>
              <a:ext uri="{FF2B5EF4-FFF2-40B4-BE49-F238E27FC236}">
                <a16:creationId xmlns:a16="http://schemas.microsoft.com/office/drawing/2014/main" id="{ED3D1F75-AC65-4927-A525-C6D64B878E4C}"/>
              </a:ext>
            </a:extLst>
          </p:cNvPr>
          <p:cNvSpPr/>
          <p:nvPr/>
        </p:nvSpPr>
        <p:spPr>
          <a:xfrm>
            <a:off x="5384666" y="1070087"/>
            <a:ext cx="1474968" cy="316050"/>
          </a:xfrm>
          <a:prstGeom prst="callout2">
            <a:avLst>
              <a:gd name="adj1" fmla="val 50198"/>
              <a:gd name="adj2" fmla="val -1055"/>
              <a:gd name="adj3" fmla="val 51456"/>
              <a:gd name="adj4" fmla="val -13702"/>
              <a:gd name="adj5" fmla="val 159007"/>
              <a:gd name="adj6" fmla="val -3806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highlight>
                  <a:srgbClr val="00FFFF"/>
                </a:highlight>
              </a:rPr>
              <a:t>10” Asphalt Base</a:t>
            </a:r>
          </a:p>
        </p:txBody>
      </p:sp>
      <p:sp>
        <p:nvSpPr>
          <p:cNvPr id="54" name="Callout: Bent Line with No Border 53">
            <a:extLst>
              <a:ext uri="{FF2B5EF4-FFF2-40B4-BE49-F238E27FC236}">
                <a16:creationId xmlns:a16="http://schemas.microsoft.com/office/drawing/2014/main" id="{EAE4CDFD-6A9B-48E9-B0F0-AA522329FB81}"/>
              </a:ext>
            </a:extLst>
          </p:cNvPr>
          <p:cNvSpPr/>
          <p:nvPr/>
        </p:nvSpPr>
        <p:spPr>
          <a:xfrm>
            <a:off x="5384666" y="1957942"/>
            <a:ext cx="2114488" cy="316050"/>
          </a:xfrm>
          <a:prstGeom prst="callout2">
            <a:avLst>
              <a:gd name="adj1" fmla="val 50198"/>
              <a:gd name="adj2" fmla="val -1055"/>
              <a:gd name="adj3" fmla="val 51456"/>
              <a:gd name="adj4" fmla="val -13702"/>
              <a:gd name="adj5" fmla="val 180295"/>
              <a:gd name="adj6" fmla="val -2914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Flowable Fill</a:t>
            </a:r>
          </a:p>
          <a:p>
            <a:r>
              <a:rPr lang="en-US" sz="1200" dirty="0">
                <a:solidFill>
                  <a:schemeClr val="tx1"/>
                </a:solidFill>
              </a:rPr>
              <a:t>(Incidental to Culvert Pipe)</a:t>
            </a:r>
          </a:p>
        </p:txBody>
      </p:sp>
      <p:sp>
        <p:nvSpPr>
          <p:cNvPr id="55" name="TextBox 54">
            <a:extLst>
              <a:ext uri="{FF2B5EF4-FFF2-40B4-BE49-F238E27FC236}">
                <a16:creationId xmlns:a16="http://schemas.microsoft.com/office/drawing/2014/main" id="{51C3DDF0-180E-43A9-A4BB-1D8DEC920CFC}"/>
              </a:ext>
            </a:extLst>
          </p:cNvPr>
          <p:cNvSpPr txBox="1"/>
          <p:nvPr/>
        </p:nvSpPr>
        <p:spPr>
          <a:xfrm>
            <a:off x="1761067" y="4418977"/>
            <a:ext cx="4250266" cy="369332"/>
          </a:xfrm>
          <a:prstGeom prst="rect">
            <a:avLst/>
          </a:prstGeom>
          <a:noFill/>
        </p:spPr>
        <p:txBody>
          <a:bodyPr wrap="none" rtlCol="0">
            <a:spAutoFit/>
          </a:bodyPr>
          <a:lstStyle/>
          <a:p>
            <a:r>
              <a:rPr lang="en-US" u="sng" dirty="0"/>
              <a:t>Culvert Pipe Replacements – Initial Backfill</a:t>
            </a:r>
          </a:p>
        </p:txBody>
      </p:sp>
      <p:sp>
        <p:nvSpPr>
          <p:cNvPr id="56" name="TextBox 55">
            <a:extLst>
              <a:ext uri="{FF2B5EF4-FFF2-40B4-BE49-F238E27FC236}">
                <a16:creationId xmlns:a16="http://schemas.microsoft.com/office/drawing/2014/main" id="{08B519E4-ED9B-49D2-BA19-B9CA3E39CB0A}"/>
              </a:ext>
            </a:extLst>
          </p:cNvPr>
          <p:cNvSpPr txBox="1"/>
          <p:nvPr/>
        </p:nvSpPr>
        <p:spPr>
          <a:xfrm>
            <a:off x="788320" y="5590321"/>
            <a:ext cx="6176676" cy="830997"/>
          </a:xfrm>
          <a:prstGeom prst="rect">
            <a:avLst/>
          </a:prstGeom>
          <a:noFill/>
        </p:spPr>
        <p:txBody>
          <a:bodyPr wrap="square" rtlCol="0">
            <a:spAutoFit/>
          </a:bodyPr>
          <a:lstStyle/>
          <a:p>
            <a:pPr algn="just"/>
            <a:r>
              <a:rPr lang="en-US" sz="1200" dirty="0"/>
              <a:t>Culvert Pipe Replacements shall be constructed according to the Initial Backfill detail shown above, or as directed by the Engineer. Allow the asphalt base to be exposed to traffic a minimum of 14 days to allow for settlement. After the 14-day waiting period, mill and inlay 1.25 inches of asphalt surface according to the detail below.</a:t>
            </a:r>
          </a:p>
        </p:txBody>
      </p:sp>
      <p:sp>
        <p:nvSpPr>
          <p:cNvPr id="57" name="Callout: Bent Line with No Border 56">
            <a:extLst>
              <a:ext uri="{FF2B5EF4-FFF2-40B4-BE49-F238E27FC236}">
                <a16:creationId xmlns:a16="http://schemas.microsoft.com/office/drawing/2014/main" id="{9206990C-2B90-4DA5-9FB8-FAD11A396349}"/>
              </a:ext>
            </a:extLst>
          </p:cNvPr>
          <p:cNvSpPr/>
          <p:nvPr/>
        </p:nvSpPr>
        <p:spPr>
          <a:xfrm>
            <a:off x="6011333" y="1559039"/>
            <a:ext cx="1474968" cy="316050"/>
          </a:xfrm>
          <a:prstGeom prst="callout2">
            <a:avLst>
              <a:gd name="adj1" fmla="val 50198"/>
              <a:gd name="adj2" fmla="val -1055"/>
              <a:gd name="adj3" fmla="val 51456"/>
              <a:gd name="adj4" fmla="val -13702"/>
              <a:gd name="adj5" fmla="val -40994"/>
              <a:gd name="adj6" fmla="val -443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Existing Pavement</a:t>
            </a:r>
          </a:p>
        </p:txBody>
      </p:sp>
      <p:grpSp>
        <p:nvGrpSpPr>
          <p:cNvPr id="104" name="Group 103">
            <a:extLst>
              <a:ext uri="{FF2B5EF4-FFF2-40B4-BE49-F238E27FC236}">
                <a16:creationId xmlns:a16="http://schemas.microsoft.com/office/drawing/2014/main" id="{B340EF74-99B5-46A3-8035-2376912FABF0}"/>
              </a:ext>
            </a:extLst>
          </p:cNvPr>
          <p:cNvGrpSpPr/>
          <p:nvPr/>
        </p:nvGrpSpPr>
        <p:grpSpPr>
          <a:xfrm>
            <a:off x="425803" y="7418476"/>
            <a:ext cx="6548735" cy="1654839"/>
            <a:chOff x="385616" y="7688871"/>
            <a:chExt cx="6548735" cy="1654839"/>
          </a:xfrm>
        </p:grpSpPr>
        <p:cxnSp>
          <p:nvCxnSpPr>
            <p:cNvPr id="59" name="Straight Connector 58">
              <a:extLst>
                <a:ext uri="{FF2B5EF4-FFF2-40B4-BE49-F238E27FC236}">
                  <a16:creationId xmlns:a16="http://schemas.microsoft.com/office/drawing/2014/main" id="{69029418-3651-436B-9CAA-D465B85F4362}"/>
                </a:ext>
              </a:extLst>
            </p:cNvPr>
            <p:cNvCxnSpPr>
              <a:cxnSpLocks/>
            </p:cNvCxnSpPr>
            <p:nvPr/>
          </p:nvCxnSpPr>
          <p:spPr>
            <a:xfrm>
              <a:off x="931967" y="8292762"/>
              <a:ext cx="6002384"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nvGrpSpPr>
            <p:cNvPr id="80" name="Group 79">
              <a:extLst>
                <a:ext uri="{FF2B5EF4-FFF2-40B4-BE49-F238E27FC236}">
                  <a16:creationId xmlns:a16="http://schemas.microsoft.com/office/drawing/2014/main" id="{DF5CFD7D-9A80-4FE2-BE56-A5175C94813F}"/>
                </a:ext>
              </a:extLst>
            </p:cNvPr>
            <p:cNvGrpSpPr/>
            <p:nvPr/>
          </p:nvGrpSpPr>
          <p:grpSpPr>
            <a:xfrm>
              <a:off x="3444801" y="8292762"/>
              <a:ext cx="976717" cy="1050948"/>
              <a:chOff x="3118956" y="8292764"/>
              <a:chExt cx="976717" cy="1050948"/>
            </a:xfrm>
          </p:grpSpPr>
          <p:sp>
            <p:nvSpPr>
              <p:cNvPr id="60" name="Rectangle 59">
                <a:extLst>
                  <a:ext uri="{FF2B5EF4-FFF2-40B4-BE49-F238E27FC236}">
                    <a16:creationId xmlns:a16="http://schemas.microsoft.com/office/drawing/2014/main" id="{7A92F1C2-899F-4640-B251-63F9FF1D7BFD}"/>
                  </a:ext>
                </a:extLst>
              </p:cNvPr>
              <p:cNvSpPr/>
              <p:nvPr/>
            </p:nvSpPr>
            <p:spPr>
              <a:xfrm>
                <a:off x="3118956" y="8472430"/>
                <a:ext cx="976717" cy="8712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2DCFD9BF-B130-48F3-AC03-6EF8212F7AC4}"/>
                  </a:ext>
                </a:extLst>
              </p:cNvPr>
              <p:cNvSpPr/>
              <p:nvPr/>
            </p:nvSpPr>
            <p:spPr>
              <a:xfrm>
                <a:off x="3118956" y="8292764"/>
                <a:ext cx="976717" cy="179666"/>
              </a:xfrm>
              <a:prstGeom prst="rect">
                <a:avLst/>
              </a:prstGeom>
              <a:pattFill prst="pct5">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3397D7F8-9732-4825-932D-EA7010C418D6}"/>
                  </a:ext>
                </a:extLst>
              </p:cNvPr>
              <p:cNvSpPr/>
              <p:nvPr/>
            </p:nvSpPr>
            <p:spPr>
              <a:xfrm>
                <a:off x="3367297" y="8815179"/>
                <a:ext cx="480035" cy="4590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82" name="Straight Connector 81">
              <a:extLst>
                <a:ext uri="{FF2B5EF4-FFF2-40B4-BE49-F238E27FC236}">
                  <a16:creationId xmlns:a16="http://schemas.microsoft.com/office/drawing/2014/main" id="{1FB9381B-7AA7-4B2C-9CDB-D1FCDE326CA6}"/>
                </a:ext>
              </a:extLst>
            </p:cNvPr>
            <p:cNvCxnSpPr>
              <a:cxnSpLocks/>
            </p:cNvCxnSpPr>
            <p:nvPr/>
          </p:nvCxnSpPr>
          <p:spPr>
            <a:xfrm>
              <a:off x="3945291" y="7847635"/>
              <a:ext cx="0" cy="3414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F8AFC386-FD5C-4A13-AB76-5BAB4126BE9D}"/>
                </a:ext>
              </a:extLst>
            </p:cNvPr>
            <p:cNvCxnSpPr>
              <a:cxnSpLocks/>
            </p:cNvCxnSpPr>
            <p:nvPr/>
          </p:nvCxnSpPr>
          <p:spPr>
            <a:xfrm>
              <a:off x="6307194" y="7868621"/>
              <a:ext cx="0" cy="3414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9C137F2C-14F5-41F3-ABC1-54AD5626E668}"/>
                </a:ext>
              </a:extLst>
            </p:cNvPr>
            <p:cNvCxnSpPr>
              <a:cxnSpLocks/>
            </p:cNvCxnSpPr>
            <p:nvPr/>
          </p:nvCxnSpPr>
          <p:spPr>
            <a:xfrm>
              <a:off x="1588999" y="7847635"/>
              <a:ext cx="0" cy="3414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Arrow Connector 88">
              <a:extLst>
                <a:ext uri="{FF2B5EF4-FFF2-40B4-BE49-F238E27FC236}">
                  <a16:creationId xmlns:a16="http://schemas.microsoft.com/office/drawing/2014/main" id="{A942449B-688A-4D86-B638-4F19A0E29E58}"/>
                </a:ext>
              </a:extLst>
            </p:cNvPr>
            <p:cNvCxnSpPr>
              <a:cxnSpLocks/>
            </p:cNvCxnSpPr>
            <p:nvPr/>
          </p:nvCxnSpPr>
          <p:spPr>
            <a:xfrm>
              <a:off x="1588999" y="7932967"/>
              <a:ext cx="2356292"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id="{C0EE8A3B-FD00-4B0D-8EAD-369DED0C6389}"/>
                </a:ext>
              </a:extLst>
            </p:cNvPr>
            <p:cNvCxnSpPr>
              <a:cxnSpLocks/>
            </p:cNvCxnSpPr>
            <p:nvPr/>
          </p:nvCxnSpPr>
          <p:spPr>
            <a:xfrm>
              <a:off x="3945291" y="7932967"/>
              <a:ext cx="2356292"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4EC97BA7-E083-4741-B10B-20FC7654487F}"/>
                </a:ext>
              </a:extLst>
            </p:cNvPr>
            <p:cNvSpPr/>
            <p:nvPr/>
          </p:nvSpPr>
          <p:spPr>
            <a:xfrm>
              <a:off x="1581030" y="8292762"/>
              <a:ext cx="4744819" cy="4571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TextBox 91">
              <a:extLst>
                <a:ext uri="{FF2B5EF4-FFF2-40B4-BE49-F238E27FC236}">
                  <a16:creationId xmlns:a16="http://schemas.microsoft.com/office/drawing/2014/main" id="{BFA655A4-0C2B-4CE4-B5B4-0A64D02E2806}"/>
                </a:ext>
              </a:extLst>
            </p:cNvPr>
            <p:cNvSpPr txBox="1"/>
            <p:nvPr/>
          </p:nvSpPr>
          <p:spPr>
            <a:xfrm>
              <a:off x="2422082" y="7688871"/>
              <a:ext cx="522075" cy="276999"/>
            </a:xfrm>
            <a:prstGeom prst="rect">
              <a:avLst/>
            </a:prstGeom>
            <a:noFill/>
          </p:spPr>
          <p:txBody>
            <a:bodyPr wrap="square" rtlCol="0">
              <a:spAutoFit/>
            </a:bodyPr>
            <a:lstStyle/>
            <a:p>
              <a:r>
                <a:rPr lang="en-US" sz="1200" dirty="0"/>
                <a:t>50 FT</a:t>
              </a:r>
            </a:p>
          </p:txBody>
        </p:sp>
        <p:sp>
          <p:nvSpPr>
            <p:cNvPr id="93" name="TextBox 92">
              <a:extLst>
                <a:ext uri="{FF2B5EF4-FFF2-40B4-BE49-F238E27FC236}">
                  <a16:creationId xmlns:a16="http://schemas.microsoft.com/office/drawing/2014/main" id="{73EFEB8F-37DF-4DED-A48B-2C57F8BB89B7}"/>
                </a:ext>
              </a:extLst>
            </p:cNvPr>
            <p:cNvSpPr txBox="1"/>
            <p:nvPr/>
          </p:nvSpPr>
          <p:spPr>
            <a:xfrm>
              <a:off x="4862399" y="7688872"/>
              <a:ext cx="522075" cy="276999"/>
            </a:xfrm>
            <a:prstGeom prst="rect">
              <a:avLst/>
            </a:prstGeom>
            <a:noFill/>
          </p:spPr>
          <p:txBody>
            <a:bodyPr wrap="square" rtlCol="0">
              <a:spAutoFit/>
            </a:bodyPr>
            <a:lstStyle/>
            <a:p>
              <a:r>
                <a:rPr lang="en-US" sz="1200" dirty="0"/>
                <a:t>50 FT</a:t>
              </a:r>
            </a:p>
          </p:txBody>
        </p:sp>
        <p:sp>
          <p:nvSpPr>
            <p:cNvPr id="94" name="Callout: Bent Line with No Border 93">
              <a:extLst>
                <a:ext uri="{FF2B5EF4-FFF2-40B4-BE49-F238E27FC236}">
                  <a16:creationId xmlns:a16="http://schemas.microsoft.com/office/drawing/2014/main" id="{8D750295-CD62-422B-965F-B81A455F3BF8}"/>
                </a:ext>
              </a:extLst>
            </p:cNvPr>
            <p:cNvSpPr/>
            <p:nvPr/>
          </p:nvSpPr>
          <p:spPr>
            <a:xfrm>
              <a:off x="4810321" y="8450215"/>
              <a:ext cx="1474968" cy="316050"/>
            </a:xfrm>
            <a:prstGeom prst="callout2">
              <a:avLst>
                <a:gd name="adj1" fmla="val 50198"/>
                <a:gd name="adj2" fmla="val -1055"/>
                <a:gd name="adj3" fmla="val 51456"/>
                <a:gd name="adj4" fmla="val -13702"/>
                <a:gd name="adj5" fmla="val -14958"/>
                <a:gd name="adj6" fmla="val -2909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Asphalt Base</a:t>
              </a:r>
            </a:p>
          </p:txBody>
        </p:sp>
        <p:sp>
          <p:nvSpPr>
            <p:cNvPr id="95" name="Callout: Bent Line with No Border 94">
              <a:extLst>
                <a:ext uri="{FF2B5EF4-FFF2-40B4-BE49-F238E27FC236}">
                  <a16:creationId xmlns:a16="http://schemas.microsoft.com/office/drawing/2014/main" id="{ED322E84-514A-49C7-B4A3-0FD877AA9728}"/>
                </a:ext>
              </a:extLst>
            </p:cNvPr>
            <p:cNvSpPr/>
            <p:nvPr/>
          </p:nvSpPr>
          <p:spPr>
            <a:xfrm>
              <a:off x="4810321" y="8687957"/>
              <a:ext cx="2114488" cy="316050"/>
            </a:xfrm>
            <a:prstGeom prst="callout2">
              <a:avLst>
                <a:gd name="adj1" fmla="val 50198"/>
                <a:gd name="adj2" fmla="val -1055"/>
                <a:gd name="adj3" fmla="val 51456"/>
                <a:gd name="adj4" fmla="val -13702"/>
                <a:gd name="adj5" fmla="val -2973"/>
                <a:gd name="adj6" fmla="val -2136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Flowable Fill</a:t>
              </a:r>
            </a:p>
          </p:txBody>
        </p:sp>
        <p:sp>
          <p:nvSpPr>
            <p:cNvPr id="96" name="Callout: Bent Line with No Border 95">
              <a:extLst>
                <a:ext uri="{FF2B5EF4-FFF2-40B4-BE49-F238E27FC236}">
                  <a16:creationId xmlns:a16="http://schemas.microsoft.com/office/drawing/2014/main" id="{DED0F4C1-E9D2-41D6-ADA0-4E23B472D5CD}"/>
                </a:ext>
              </a:extLst>
            </p:cNvPr>
            <p:cNvSpPr/>
            <p:nvPr/>
          </p:nvSpPr>
          <p:spPr>
            <a:xfrm>
              <a:off x="385616" y="8443860"/>
              <a:ext cx="2864784" cy="316050"/>
            </a:xfrm>
            <a:prstGeom prst="callout2">
              <a:avLst>
                <a:gd name="adj1" fmla="val 54273"/>
                <a:gd name="adj2" fmla="val 84361"/>
                <a:gd name="adj3" fmla="val 53792"/>
                <a:gd name="adj4" fmla="val 91391"/>
                <a:gd name="adj5" fmla="val -40348"/>
                <a:gd name="adj6" fmla="val 10198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Milling and Texturing Asphalt Surface</a:t>
              </a:r>
            </a:p>
          </p:txBody>
        </p:sp>
        <p:cxnSp>
          <p:nvCxnSpPr>
            <p:cNvPr id="97" name="Straight Arrow Connector 96">
              <a:extLst>
                <a:ext uri="{FF2B5EF4-FFF2-40B4-BE49-F238E27FC236}">
                  <a16:creationId xmlns:a16="http://schemas.microsoft.com/office/drawing/2014/main" id="{1E4A7854-1472-4B60-937C-D2B89D1D328C}"/>
                </a:ext>
              </a:extLst>
            </p:cNvPr>
            <p:cNvCxnSpPr>
              <a:cxnSpLocks/>
            </p:cNvCxnSpPr>
            <p:nvPr/>
          </p:nvCxnSpPr>
          <p:spPr>
            <a:xfrm flipV="1">
              <a:off x="6011333" y="8338481"/>
              <a:ext cx="0" cy="288133"/>
            </a:xfrm>
            <a:prstGeom prst="straightConnector1">
              <a:avLst/>
            </a:prstGeom>
            <a:ln>
              <a:solidFill>
                <a:schemeClr val="tx1"/>
              </a:solidFill>
              <a:headEnd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02B0401E-C77B-4A2F-B5E0-B02802A34369}"/>
                </a:ext>
              </a:extLst>
            </p:cNvPr>
            <p:cNvCxnSpPr>
              <a:cxnSpLocks/>
            </p:cNvCxnSpPr>
            <p:nvPr/>
          </p:nvCxnSpPr>
          <p:spPr>
            <a:xfrm>
              <a:off x="6011333" y="8128262"/>
              <a:ext cx="0" cy="164500"/>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98E6F21-5168-47F9-A849-93C9B0F77E93}"/>
                </a:ext>
              </a:extLst>
            </p:cNvPr>
            <p:cNvCxnSpPr>
              <a:cxnSpLocks/>
            </p:cNvCxnSpPr>
            <p:nvPr/>
          </p:nvCxnSpPr>
          <p:spPr>
            <a:xfrm>
              <a:off x="5738567" y="8129914"/>
              <a:ext cx="2727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1FBA1CAF-8FFC-4732-AD54-5B3562A05E1B}"/>
                </a:ext>
              </a:extLst>
            </p:cNvPr>
            <p:cNvSpPr txBox="1"/>
            <p:nvPr/>
          </p:nvSpPr>
          <p:spPr>
            <a:xfrm>
              <a:off x="4292953" y="7974365"/>
              <a:ext cx="1519313" cy="276999"/>
            </a:xfrm>
            <a:prstGeom prst="rect">
              <a:avLst/>
            </a:prstGeom>
            <a:noFill/>
          </p:spPr>
          <p:txBody>
            <a:bodyPr wrap="square" rtlCol="0">
              <a:spAutoFit/>
            </a:bodyPr>
            <a:lstStyle/>
            <a:p>
              <a:r>
                <a:rPr lang="en-US" sz="1200" dirty="0">
                  <a:highlight>
                    <a:srgbClr val="00FFFF"/>
                  </a:highlight>
                </a:rPr>
                <a:t>1.25” Asphalt Surface</a:t>
              </a:r>
            </a:p>
          </p:txBody>
        </p:sp>
      </p:grpSp>
      <p:sp>
        <p:nvSpPr>
          <p:cNvPr id="58" name="TextBox 57">
            <a:extLst>
              <a:ext uri="{FF2B5EF4-FFF2-40B4-BE49-F238E27FC236}">
                <a16:creationId xmlns:a16="http://schemas.microsoft.com/office/drawing/2014/main" id="{F2F01112-32BA-4ABD-97B8-5EDC476BF31E}"/>
              </a:ext>
            </a:extLst>
          </p:cNvPr>
          <p:cNvSpPr txBox="1"/>
          <p:nvPr/>
        </p:nvSpPr>
        <p:spPr>
          <a:xfrm>
            <a:off x="5422993" y="3560907"/>
            <a:ext cx="2114488" cy="461665"/>
          </a:xfrm>
          <a:prstGeom prst="rect">
            <a:avLst/>
          </a:prstGeom>
          <a:noFill/>
        </p:spPr>
        <p:txBody>
          <a:bodyPr wrap="square" rtlCol="0">
            <a:spAutoFit/>
          </a:bodyPr>
          <a:lstStyle/>
          <a:p>
            <a:r>
              <a:rPr lang="en-US" sz="1200" dirty="0">
                <a:highlight>
                  <a:srgbClr val="FFFF00"/>
                </a:highlight>
              </a:rPr>
              <a:t>Delete information in yellow and verify information in </a:t>
            </a:r>
            <a:r>
              <a:rPr lang="en-US" sz="1200" dirty="0">
                <a:highlight>
                  <a:srgbClr val="00FFFF"/>
                </a:highlight>
              </a:rPr>
              <a:t>blue</a:t>
            </a:r>
          </a:p>
        </p:txBody>
      </p:sp>
    </p:spTree>
    <p:extLst>
      <p:ext uri="{BB962C8B-B14F-4D97-AF65-F5344CB8AC3E}">
        <p14:creationId xmlns:p14="http://schemas.microsoft.com/office/powerpoint/2010/main" val="1685053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827D286F-8E3E-40EA-9931-A3BC06CEE550}"/>
              </a:ext>
            </a:extLst>
          </p:cNvPr>
          <p:cNvGraphicFramePr>
            <a:graphicFrameLocks noGrp="1"/>
          </p:cNvGraphicFramePr>
          <p:nvPr>
            <p:extLst>
              <p:ext uri="{D42A27DB-BD31-4B8C-83A1-F6EECF244321}">
                <p14:modId xmlns:p14="http://schemas.microsoft.com/office/powerpoint/2010/main" val="3807185428"/>
              </p:ext>
            </p:extLst>
          </p:nvPr>
        </p:nvGraphicFramePr>
        <p:xfrm>
          <a:off x="1009650" y="590550"/>
          <a:ext cx="6115050" cy="370840"/>
        </p:xfrm>
        <a:graphic>
          <a:graphicData uri="http://schemas.openxmlformats.org/drawingml/2006/table">
            <a:tbl>
              <a:tblPr firstRow="1" bandRow="1">
                <a:tableStyleId>{5C22544A-7EE6-4342-B048-85BDC9FD1C3A}</a:tableStyleId>
              </a:tblPr>
              <a:tblGrid>
                <a:gridCol w="6115050">
                  <a:extLst>
                    <a:ext uri="{9D8B030D-6E8A-4147-A177-3AD203B41FA5}">
                      <a16:colId xmlns:a16="http://schemas.microsoft.com/office/drawing/2014/main" val="2119939413"/>
                    </a:ext>
                  </a:extLst>
                </a:gridCol>
              </a:tblGrid>
              <a:tr h="370840">
                <a:tc>
                  <a:txBody>
                    <a:bodyPr/>
                    <a:lstStyle/>
                    <a:p>
                      <a:pPr algn="ctr"/>
                      <a:r>
                        <a:rPr lang="en-US" dirty="0">
                          <a:solidFill>
                            <a:schemeClr val="tx1"/>
                          </a:solidFill>
                        </a:rPr>
                        <a:t>CULVERT REPLACEMENT DETAIL </a:t>
                      </a:r>
                      <a:r>
                        <a:rPr lang="en-US" dirty="0">
                          <a:solidFill>
                            <a:schemeClr val="tx1"/>
                          </a:solidFill>
                          <a:highlight>
                            <a:srgbClr val="FFFF00"/>
                          </a:highlight>
                        </a:rPr>
                        <a:t>– Mill &amp; Inlay w pipes and RCBCs</a:t>
                      </a: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4906379"/>
                  </a:ext>
                </a:extLst>
              </a:tr>
            </a:tbl>
          </a:graphicData>
        </a:graphic>
      </p:graphicFrame>
      <p:sp>
        <p:nvSpPr>
          <p:cNvPr id="56" name="TextBox 55">
            <a:extLst>
              <a:ext uri="{FF2B5EF4-FFF2-40B4-BE49-F238E27FC236}">
                <a16:creationId xmlns:a16="http://schemas.microsoft.com/office/drawing/2014/main" id="{08B519E4-ED9B-49D2-BA19-B9CA3E39CB0A}"/>
              </a:ext>
            </a:extLst>
          </p:cNvPr>
          <p:cNvSpPr txBox="1"/>
          <p:nvPr/>
        </p:nvSpPr>
        <p:spPr>
          <a:xfrm>
            <a:off x="852608" y="5758402"/>
            <a:ext cx="6176676" cy="830997"/>
          </a:xfrm>
          <a:prstGeom prst="rect">
            <a:avLst/>
          </a:prstGeom>
          <a:noFill/>
        </p:spPr>
        <p:txBody>
          <a:bodyPr wrap="square" rtlCol="0">
            <a:spAutoFit/>
          </a:bodyPr>
          <a:lstStyle/>
          <a:p>
            <a:pPr algn="just"/>
            <a:r>
              <a:rPr lang="en-US" sz="1200" dirty="0"/>
              <a:t>Culvert Pipe or Box Culvert Replacements shall be constructed according to the Initial Backfill detail shown above, or as directed by the Engineer. Allow the asphalt base to be exposed to traffic a minimum of 14 days to allow for settlement. After the 14-day waiting period, mill and inlay 1.25 inches of asphalt surface according to the detail below.</a:t>
            </a:r>
          </a:p>
        </p:txBody>
      </p:sp>
      <p:grpSp>
        <p:nvGrpSpPr>
          <p:cNvPr id="63" name="Group 62">
            <a:extLst>
              <a:ext uri="{FF2B5EF4-FFF2-40B4-BE49-F238E27FC236}">
                <a16:creationId xmlns:a16="http://schemas.microsoft.com/office/drawing/2014/main" id="{2978FD5E-C166-4821-9B2D-C118F15B010B}"/>
              </a:ext>
            </a:extLst>
          </p:cNvPr>
          <p:cNvGrpSpPr/>
          <p:nvPr/>
        </p:nvGrpSpPr>
        <p:grpSpPr>
          <a:xfrm>
            <a:off x="1009650" y="1410790"/>
            <a:ext cx="6213265" cy="3652041"/>
            <a:chOff x="1326230" y="1151231"/>
            <a:chExt cx="6213265" cy="3652041"/>
          </a:xfrm>
        </p:grpSpPr>
        <p:sp>
          <p:nvSpPr>
            <p:cNvPr id="64" name="TextBox 63">
              <a:extLst>
                <a:ext uri="{FF2B5EF4-FFF2-40B4-BE49-F238E27FC236}">
                  <a16:creationId xmlns:a16="http://schemas.microsoft.com/office/drawing/2014/main" id="{4E4995F0-E9E2-4D73-947C-837ACAF1B560}"/>
                </a:ext>
              </a:extLst>
            </p:cNvPr>
            <p:cNvSpPr txBox="1"/>
            <p:nvPr/>
          </p:nvSpPr>
          <p:spPr>
            <a:xfrm>
              <a:off x="1326230" y="4433940"/>
              <a:ext cx="5481885" cy="369332"/>
            </a:xfrm>
            <a:prstGeom prst="rect">
              <a:avLst/>
            </a:prstGeom>
            <a:noFill/>
          </p:spPr>
          <p:txBody>
            <a:bodyPr wrap="none" rtlCol="0">
              <a:spAutoFit/>
            </a:bodyPr>
            <a:lstStyle/>
            <a:p>
              <a:r>
                <a:rPr lang="en-US" u="sng" dirty="0"/>
                <a:t>Culvert Pipe or Box Culvert Replacements – Initial Backfill</a:t>
              </a:r>
            </a:p>
          </p:txBody>
        </p:sp>
        <p:grpSp>
          <p:nvGrpSpPr>
            <p:cNvPr id="65" name="Group 64">
              <a:extLst>
                <a:ext uri="{FF2B5EF4-FFF2-40B4-BE49-F238E27FC236}">
                  <a16:creationId xmlns:a16="http://schemas.microsoft.com/office/drawing/2014/main" id="{373BF319-D7B4-4608-8B1D-B6D582FF47A2}"/>
                </a:ext>
              </a:extLst>
            </p:cNvPr>
            <p:cNvGrpSpPr/>
            <p:nvPr/>
          </p:nvGrpSpPr>
          <p:grpSpPr>
            <a:xfrm>
              <a:off x="1996731" y="1151231"/>
              <a:ext cx="5542764" cy="3226842"/>
              <a:chOff x="1956390" y="1070087"/>
              <a:chExt cx="5542764" cy="3226842"/>
            </a:xfrm>
          </p:grpSpPr>
          <p:cxnSp>
            <p:nvCxnSpPr>
              <p:cNvPr id="66" name="Straight Connector 65">
                <a:extLst>
                  <a:ext uri="{FF2B5EF4-FFF2-40B4-BE49-F238E27FC236}">
                    <a16:creationId xmlns:a16="http://schemas.microsoft.com/office/drawing/2014/main" id="{78115C79-802F-42C3-BB12-F781753CFEC1}"/>
                  </a:ext>
                </a:extLst>
              </p:cNvPr>
              <p:cNvCxnSpPr>
                <a:cxnSpLocks/>
              </p:cNvCxnSpPr>
              <p:nvPr/>
            </p:nvCxnSpPr>
            <p:spPr>
              <a:xfrm>
                <a:off x="1956390" y="1424496"/>
                <a:ext cx="4221569"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67" name="Rectangle 66">
                <a:extLst>
                  <a:ext uri="{FF2B5EF4-FFF2-40B4-BE49-F238E27FC236}">
                    <a16:creationId xmlns:a16="http://schemas.microsoft.com/office/drawing/2014/main" id="{7F5072F8-F7B4-469C-B62A-D7D495EF9C80}"/>
                  </a:ext>
                </a:extLst>
              </p:cNvPr>
              <p:cNvSpPr/>
              <p:nvPr/>
            </p:nvSpPr>
            <p:spPr>
              <a:xfrm>
                <a:off x="3131509" y="1788632"/>
                <a:ext cx="1871330" cy="176585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5FB81922-81E7-4DE0-A888-8696EB77E72E}"/>
                  </a:ext>
                </a:extLst>
              </p:cNvPr>
              <p:cNvSpPr/>
              <p:nvPr/>
            </p:nvSpPr>
            <p:spPr>
              <a:xfrm>
                <a:off x="3131509" y="1424496"/>
                <a:ext cx="1871330" cy="364136"/>
              </a:xfrm>
              <a:prstGeom prst="rect">
                <a:avLst/>
              </a:prstGeom>
              <a:pattFill prst="pct5">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B24739B2-0BDB-4789-963A-DE571B49F05E}"/>
                  </a:ext>
                </a:extLst>
              </p:cNvPr>
              <p:cNvSpPr/>
              <p:nvPr/>
            </p:nvSpPr>
            <p:spPr>
              <a:xfrm>
                <a:off x="3607315" y="2483293"/>
                <a:ext cx="919717" cy="93034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Connector 69">
                <a:extLst>
                  <a:ext uri="{FF2B5EF4-FFF2-40B4-BE49-F238E27FC236}">
                    <a16:creationId xmlns:a16="http://schemas.microsoft.com/office/drawing/2014/main" id="{751E963A-D7AE-4E26-8432-9791F8FDB246}"/>
                  </a:ext>
                </a:extLst>
              </p:cNvPr>
              <p:cNvCxnSpPr>
                <a:cxnSpLocks/>
              </p:cNvCxnSpPr>
              <p:nvPr/>
            </p:nvCxnSpPr>
            <p:spPr>
              <a:xfrm>
                <a:off x="2328777" y="1792937"/>
                <a:ext cx="708689"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BCE917E7-5599-4B2C-AAED-E8C2BF328CDF}"/>
                  </a:ext>
                </a:extLst>
              </p:cNvPr>
              <p:cNvCxnSpPr>
                <a:cxnSpLocks/>
              </p:cNvCxnSpPr>
              <p:nvPr/>
            </p:nvCxnSpPr>
            <p:spPr>
              <a:xfrm>
                <a:off x="2328776" y="3549256"/>
                <a:ext cx="708689"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9FA310AA-468D-4FAA-838B-3FF2C35DB4AD}"/>
                  </a:ext>
                </a:extLst>
              </p:cNvPr>
              <p:cNvCxnSpPr>
                <a:cxnSpLocks/>
              </p:cNvCxnSpPr>
              <p:nvPr/>
            </p:nvCxnSpPr>
            <p:spPr>
              <a:xfrm>
                <a:off x="2328775" y="2481158"/>
                <a:ext cx="1210990"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7208F8AA-FD20-449C-8202-09D1732EFFC3}"/>
                  </a:ext>
                </a:extLst>
              </p:cNvPr>
              <p:cNvCxnSpPr>
                <a:cxnSpLocks/>
              </p:cNvCxnSpPr>
              <p:nvPr/>
            </p:nvCxnSpPr>
            <p:spPr>
              <a:xfrm>
                <a:off x="2328775" y="3408314"/>
                <a:ext cx="1210990"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EB72743F-872D-44A0-A416-2AB0769C8772}"/>
                  </a:ext>
                </a:extLst>
              </p:cNvPr>
              <p:cNvCxnSpPr>
                <a:cxnSpLocks/>
                <a:stCxn id="69" idx="2"/>
                <a:endCxn id="69" idx="6"/>
              </p:cNvCxnSpPr>
              <p:nvPr/>
            </p:nvCxnSpPr>
            <p:spPr>
              <a:xfrm>
                <a:off x="3607315" y="2948467"/>
                <a:ext cx="919717"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F407E2F4-F6BD-4A5C-84E5-827C66571804}"/>
                  </a:ext>
                </a:extLst>
              </p:cNvPr>
              <p:cNvCxnSpPr>
                <a:cxnSpLocks/>
              </p:cNvCxnSpPr>
              <p:nvPr/>
            </p:nvCxnSpPr>
            <p:spPr>
              <a:xfrm>
                <a:off x="2427014" y="1788632"/>
                <a:ext cx="0" cy="692526"/>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C07DD783-039A-4772-BF57-D3A515D31677}"/>
                  </a:ext>
                </a:extLst>
              </p:cNvPr>
              <p:cNvCxnSpPr>
                <a:cxnSpLocks/>
              </p:cNvCxnSpPr>
              <p:nvPr/>
            </p:nvCxnSpPr>
            <p:spPr>
              <a:xfrm flipH="1">
                <a:off x="3131509" y="4216400"/>
                <a:ext cx="475806"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F8AB43C7-BCB3-46AF-9288-71479B125FB7}"/>
                  </a:ext>
                </a:extLst>
              </p:cNvPr>
              <p:cNvCxnSpPr>
                <a:cxnSpLocks/>
              </p:cNvCxnSpPr>
              <p:nvPr/>
            </p:nvCxnSpPr>
            <p:spPr>
              <a:xfrm>
                <a:off x="2427014" y="3120181"/>
                <a:ext cx="0" cy="288133"/>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70ACEAAC-56CD-496D-ABBE-12062D7C9121}"/>
                  </a:ext>
                </a:extLst>
              </p:cNvPr>
              <p:cNvCxnSpPr>
                <a:cxnSpLocks/>
              </p:cNvCxnSpPr>
              <p:nvPr/>
            </p:nvCxnSpPr>
            <p:spPr>
              <a:xfrm flipV="1">
                <a:off x="2427014" y="3549256"/>
                <a:ext cx="0" cy="288133"/>
              </a:xfrm>
              <a:prstGeom prst="straightConnector1">
                <a:avLst/>
              </a:prstGeom>
              <a:ln>
                <a:solidFill>
                  <a:schemeClr val="tx1"/>
                </a:solidFill>
                <a:headEnd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798AE050-5A4A-4A3B-ADFE-E440681EE452}"/>
                  </a:ext>
                </a:extLst>
              </p:cNvPr>
              <p:cNvCxnSpPr>
                <a:cxnSpLocks/>
              </p:cNvCxnSpPr>
              <p:nvPr/>
            </p:nvCxnSpPr>
            <p:spPr>
              <a:xfrm flipV="1">
                <a:off x="3607315" y="3471841"/>
                <a:ext cx="0" cy="824153"/>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F7DC2BB9-6030-48FF-8AB0-A3DC1A43084E}"/>
                  </a:ext>
                </a:extLst>
              </p:cNvPr>
              <p:cNvCxnSpPr>
                <a:cxnSpLocks/>
              </p:cNvCxnSpPr>
              <p:nvPr/>
            </p:nvCxnSpPr>
            <p:spPr>
              <a:xfrm flipH="1" flipV="1">
                <a:off x="4525391" y="3472776"/>
                <a:ext cx="3278" cy="824153"/>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5ECECE75-8F0E-40EB-8CE9-AEB5C7372A3D}"/>
                  </a:ext>
                </a:extLst>
              </p:cNvPr>
              <p:cNvCxnSpPr>
                <a:cxnSpLocks/>
              </p:cNvCxnSpPr>
              <p:nvPr/>
            </p:nvCxnSpPr>
            <p:spPr>
              <a:xfrm flipV="1">
                <a:off x="3134562" y="3652274"/>
                <a:ext cx="0" cy="64372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7BB42C9B-FEE8-4E86-BE15-5A4A18ADA03A}"/>
                  </a:ext>
                </a:extLst>
              </p:cNvPr>
              <p:cNvCxnSpPr>
                <a:cxnSpLocks/>
              </p:cNvCxnSpPr>
              <p:nvPr/>
            </p:nvCxnSpPr>
            <p:spPr>
              <a:xfrm flipV="1">
                <a:off x="5002839" y="3659630"/>
                <a:ext cx="0" cy="636364"/>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7727A676-7235-49AE-A325-2F8E185A11A0}"/>
                  </a:ext>
                </a:extLst>
              </p:cNvPr>
              <p:cNvCxnSpPr>
                <a:cxnSpLocks/>
              </p:cNvCxnSpPr>
              <p:nvPr/>
            </p:nvCxnSpPr>
            <p:spPr>
              <a:xfrm flipH="1">
                <a:off x="4525391" y="4216400"/>
                <a:ext cx="465692"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58358427-4D58-4C8E-BB03-E5E111CE8D18}"/>
                  </a:ext>
                </a:extLst>
              </p:cNvPr>
              <p:cNvSpPr txBox="1"/>
              <p:nvPr/>
            </p:nvSpPr>
            <p:spPr>
              <a:xfrm>
                <a:off x="3146319" y="3998742"/>
                <a:ext cx="490840" cy="276999"/>
              </a:xfrm>
              <a:prstGeom prst="rect">
                <a:avLst/>
              </a:prstGeom>
              <a:noFill/>
            </p:spPr>
            <p:txBody>
              <a:bodyPr wrap="none" rtlCol="0">
                <a:spAutoFit/>
              </a:bodyPr>
              <a:lstStyle/>
              <a:p>
                <a:r>
                  <a:rPr lang="en-US" sz="1200" dirty="0"/>
                  <a:t>1’-0”</a:t>
                </a:r>
              </a:p>
            </p:txBody>
          </p:sp>
          <p:sp>
            <p:nvSpPr>
              <p:cNvPr id="90" name="TextBox 89">
                <a:extLst>
                  <a:ext uri="{FF2B5EF4-FFF2-40B4-BE49-F238E27FC236}">
                    <a16:creationId xmlns:a16="http://schemas.microsoft.com/office/drawing/2014/main" id="{F2012EDB-63EC-47BE-A8AA-CFDCF91D856B}"/>
                  </a:ext>
                </a:extLst>
              </p:cNvPr>
              <p:cNvSpPr txBox="1"/>
              <p:nvPr/>
            </p:nvSpPr>
            <p:spPr>
              <a:xfrm>
                <a:off x="4542195" y="3998743"/>
                <a:ext cx="490840" cy="276999"/>
              </a:xfrm>
              <a:prstGeom prst="rect">
                <a:avLst/>
              </a:prstGeom>
              <a:noFill/>
            </p:spPr>
            <p:txBody>
              <a:bodyPr wrap="none" rtlCol="0">
                <a:spAutoFit/>
              </a:bodyPr>
              <a:lstStyle/>
              <a:p>
                <a:r>
                  <a:rPr lang="en-US" sz="1200" dirty="0"/>
                  <a:t>1’-0”</a:t>
                </a:r>
              </a:p>
            </p:txBody>
          </p:sp>
          <p:sp>
            <p:nvSpPr>
              <p:cNvPr id="99" name="TextBox 98">
                <a:extLst>
                  <a:ext uri="{FF2B5EF4-FFF2-40B4-BE49-F238E27FC236}">
                    <a16:creationId xmlns:a16="http://schemas.microsoft.com/office/drawing/2014/main" id="{3BCF5A24-6352-4704-A094-328C593DC9B3}"/>
                  </a:ext>
                </a:extLst>
              </p:cNvPr>
              <p:cNvSpPr txBox="1"/>
              <p:nvPr/>
            </p:nvSpPr>
            <p:spPr>
              <a:xfrm>
                <a:off x="3623612" y="2712088"/>
                <a:ext cx="925253" cy="461665"/>
              </a:xfrm>
              <a:prstGeom prst="rect">
                <a:avLst/>
              </a:prstGeom>
              <a:noFill/>
            </p:spPr>
            <p:txBody>
              <a:bodyPr wrap="none" rtlCol="0">
                <a:spAutoFit/>
              </a:bodyPr>
              <a:lstStyle/>
              <a:p>
                <a:r>
                  <a:rPr lang="en-US" sz="1200" dirty="0"/>
                  <a:t>Pipe Dia. or</a:t>
                </a:r>
              </a:p>
              <a:p>
                <a:r>
                  <a:rPr lang="en-US" sz="1200" dirty="0"/>
                  <a:t>RCBC Width</a:t>
                </a:r>
              </a:p>
            </p:txBody>
          </p:sp>
          <p:sp>
            <p:nvSpPr>
              <p:cNvPr id="100" name="TextBox 99">
                <a:extLst>
                  <a:ext uri="{FF2B5EF4-FFF2-40B4-BE49-F238E27FC236}">
                    <a16:creationId xmlns:a16="http://schemas.microsoft.com/office/drawing/2014/main" id="{355C61D2-084C-4BDB-8007-9FBCABBE82ED}"/>
                  </a:ext>
                </a:extLst>
              </p:cNvPr>
              <p:cNvSpPr txBox="1"/>
              <p:nvPr/>
            </p:nvSpPr>
            <p:spPr>
              <a:xfrm>
                <a:off x="2059881" y="3333342"/>
                <a:ext cx="327334" cy="276999"/>
              </a:xfrm>
              <a:prstGeom prst="rect">
                <a:avLst/>
              </a:prstGeom>
              <a:noFill/>
            </p:spPr>
            <p:txBody>
              <a:bodyPr wrap="none" rtlCol="0">
                <a:spAutoFit/>
              </a:bodyPr>
              <a:lstStyle/>
              <a:p>
                <a:r>
                  <a:rPr lang="en-US" sz="1200" dirty="0"/>
                  <a:t>3”</a:t>
                </a:r>
              </a:p>
            </p:txBody>
          </p:sp>
          <p:sp>
            <p:nvSpPr>
              <p:cNvPr id="102" name="TextBox 101">
                <a:extLst>
                  <a:ext uri="{FF2B5EF4-FFF2-40B4-BE49-F238E27FC236}">
                    <a16:creationId xmlns:a16="http://schemas.microsoft.com/office/drawing/2014/main" id="{DAE86A3A-3894-4A96-A532-1CB628171EB6}"/>
                  </a:ext>
                </a:extLst>
              </p:cNvPr>
              <p:cNvSpPr txBox="1"/>
              <p:nvPr/>
            </p:nvSpPr>
            <p:spPr>
              <a:xfrm>
                <a:off x="1979799" y="1936444"/>
                <a:ext cx="490840" cy="461665"/>
              </a:xfrm>
              <a:prstGeom prst="rect">
                <a:avLst/>
              </a:prstGeom>
              <a:noFill/>
            </p:spPr>
            <p:txBody>
              <a:bodyPr wrap="none" rtlCol="0">
                <a:spAutoFit/>
              </a:bodyPr>
              <a:lstStyle/>
              <a:p>
                <a:r>
                  <a:rPr lang="en-US" sz="1200" dirty="0"/>
                  <a:t>1’-0”</a:t>
                </a:r>
              </a:p>
              <a:p>
                <a:r>
                  <a:rPr lang="en-US" sz="1200" dirty="0"/>
                  <a:t>Min.</a:t>
                </a:r>
              </a:p>
            </p:txBody>
          </p:sp>
          <p:sp>
            <p:nvSpPr>
              <p:cNvPr id="105" name="Callout: Bent Line with No Border 104">
                <a:extLst>
                  <a:ext uri="{FF2B5EF4-FFF2-40B4-BE49-F238E27FC236}">
                    <a16:creationId xmlns:a16="http://schemas.microsoft.com/office/drawing/2014/main" id="{712C3BF3-6E39-4DB5-B429-67D8C3F32DAA}"/>
                  </a:ext>
                </a:extLst>
              </p:cNvPr>
              <p:cNvSpPr/>
              <p:nvPr/>
            </p:nvSpPr>
            <p:spPr>
              <a:xfrm>
                <a:off x="5384666" y="1070087"/>
                <a:ext cx="1474968" cy="316050"/>
              </a:xfrm>
              <a:prstGeom prst="callout2">
                <a:avLst>
                  <a:gd name="adj1" fmla="val 50198"/>
                  <a:gd name="adj2" fmla="val -1055"/>
                  <a:gd name="adj3" fmla="val 51456"/>
                  <a:gd name="adj4" fmla="val -13702"/>
                  <a:gd name="adj5" fmla="val 159007"/>
                  <a:gd name="adj6" fmla="val -3806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highlight>
                      <a:srgbClr val="00FFFF"/>
                    </a:highlight>
                  </a:rPr>
                  <a:t>10” Asphalt Base</a:t>
                </a:r>
              </a:p>
            </p:txBody>
          </p:sp>
          <p:sp>
            <p:nvSpPr>
              <p:cNvPr id="106" name="Callout: Bent Line with No Border 105">
                <a:extLst>
                  <a:ext uri="{FF2B5EF4-FFF2-40B4-BE49-F238E27FC236}">
                    <a16:creationId xmlns:a16="http://schemas.microsoft.com/office/drawing/2014/main" id="{8C0B1AA4-4912-49F5-BD16-D52A94EBDD57}"/>
                  </a:ext>
                </a:extLst>
              </p:cNvPr>
              <p:cNvSpPr/>
              <p:nvPr/>
            </p:nvSpPr>
            <p:spPr>
              <a:xfrm>
                <a:off x="5384666" y="1957942"/>
                <a:ext cx="2114488" cy="316050"/>
              </a:xfrm>
              <a:prstGeom prst="callout2">
                <a:avLst>
                  <a:gd name="adj1" fmla="val 50198"/>
                  <a:gd name="adj2" fmla="val -1055"/>
                  <a:gd name="adj3" fmla="val 51456"/>
                  <a:gd name="adj4" fmla="val -13702"/>
                  <a:gd name="adj5" fmla="val 180295"/>
                  <a:gd name="adj6" fmla="val -2914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Flowable Fill</a:t>
                </a:r>
              </a:p>
              <a:p>
                <a:r>
                  <a:rPr lang="en-US" sz="1200" dirty="0">
                    <a:solidFill>
                      <a:schemeClr val="tx1"/>
                    </a:solidFill>
                  </a:rPr>
                  <a:t>(Incidental to Culvert Pipe)</a:t>
                </a:r>
              </a:p>
            </p:txBody>
          </p:sp>
          <p:sp>
            <p:nvSpPr>
              <p:cNvPr id="107" name="Callout: Bent Line with No Border 106">
                <a:extLst>
                  <a:ext uri="{FF2B5EF4-FFF2-40B4-BE49-F238E27FC236}">
                    <a16:creationId xmlns:a16="http://schemas.microsoft.com/office/drawing/2014/main" id="{57321AB0-F880-40D7-8886-E89C9AB47F3D}"/>
                  </a:ext>
                </a:extLst>
              </p:cNvPr>
              <p:cNvSpPr/>
              <p:nvPr/>
            </p:nvSpPr>
            <p:spPr>
              <a:xfrm>
                <a:off x="6011333" y="1559039"/>
                <a:ext cx="1474968" cy="316050"/>
              </a:xfrm>
              <a:prstGeom prst="callout2">
                <a:avLst>
                  <a:gd name="adj1" fmla="val 50198"/>
                  <a:gd name="adj2" fmla="val -1055"/>
                  <a:gd name="adj3" fmla="val 51456"/>
                  <a:gd name="adj4" fmla="val -13702"/>
                  <a:gd name="adj5" fmla="val -40994"/>
                  <a:gd name="adj6" fmla="val -443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Existing Pavement</a:t>
                </a:r>
              </a:p>
            </p:txBody>
          </p:sp>
          <p:sp>
            <p:nvSpPr>
              <p:cNvPr id="108" name="Rectangle 107">
                <a:extLst>
                  <a:ext uri="{FF2B5EF4-FFF2-40B4-BE49-F238E27FC236}">
                    <a16:creationId xmlns:a16="http://schemas.microsoft.com/office/drawing/2014/main" id="{0F582A92-0660-45A4-B203-692A16D09C83}"/>
                  </a:ext>
                </a:extLst>
              </p:cNvPr>
              <p:cNvSpPr/>
              <p:nvPr/>
            </p:nvSpPr>
            <p:spPr>
              <a:xfrm>
                <a:off x="3607773" y="2481158"/>
                <a:ext cx="919257" cy="9303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09" name="Group 108">
            <a:extLst>
              <a:ext uri="{FF2B5EF4-FFF2-40B4-BE49-F238E27FC236}">
                <a16:creationId xmlns:a16="http://schemas.microsoft.com/office/drawing/2014/main" id="{B198CDD7-12F9-411F-B4AE-F67E3D7AA71C}"/>
              </a:ext>
            </a:extLst>
          </p:cNvPr>
          <p:cNvGrpSpPr/>
          <p:nvPr/>
        </p:nvGrpSpPr>
        <p:grpSpPr>
          <a:xfrm>
            <a:off x="480549" y="7332302"/>
            <a:ext cx="6729513" cy="1999346"/>
            <a:chOff x="512949" y="5804583"/>
            <a:chExt cx="6729513" cy="1999346"/>
          </a:xfrm>
        </p:grpSpPr>
        <p:grpSp>
          <p:nvGrpSpPr>
            <p:cNvPr id="110" name="Group 109">
              <a:extLst>
                <a:ext uri="{FF2B5EF4-FFF2-40B4-BE49-F238E27FC236}">
                  <a16:creationId xmlns:a16="http://schemas.microsoft.com/office/drawing/2014/main" id="{871FA352-20AC-4AF0-BE69-06801A7AED04}"/>
                </a:ext>
              </a:extLst>
            </p:cNvPr>
            <p:cNvGrpSpPr/>
            <p:nvPr/>
          </p:nvGrpSpPr>
          <p:grpSpPr>
            <a:xfrm>
              <a:off x="512949" y="5804583"/>
              <a:ext cx="6548735" cy="1654839"/>
              <a:chOff x="425803" y="7418476"/>
              <a:chExt cx="6548735" cy="1654839"/>
            </a:xfrm>
          </p:grpSpPr>
          <p:grpSp>
            <p:nvGrpSpPr>
              <p:cNvPr id="112" name="Group 111">
                <a:extLst>
                  <a:ext uri="{FF2B5EF4-FFF2-40B4-BE49-F238E27FC236}">
                    <a16:creationId xmlns:a16="http://schemas.microsoft.com/office/drawing/2014/main" id="{3CBAD1D4-4FBA-4859-9175-79E3BCE58298}"/>
                  </a:ext>
                </a:extLst>
              </p:cNvPr>
              <p:cNvGrpSpPr/>
              <p:nvPr/>
            </p:nvGrpSpPr>
            <p:grpSpPr>
              <a:xfrm>
                <a:off x="425803" y="7418476"/>
                <a:ext cx="6548735" cy="1654839"/>
                <a:chOff x="385616" y="7688871"/>
                <a:chExt cx="6548735" cy="1654839"/>
              </a:xfrm>
            </p:grpSpPr>
            <p:cxnSp>
              <p:nvCxnSpPr>
                <p:cNvPr id="114" name="Straight Connector 113">
                  <a:extLst>
                    <a:ext uri="{FF2B5EF4-FFF2-40B4-BE49-F238E27FC236}">
                      <a16:creationId xmlns:a16="http://schemas.microsoft.com/office/drawing/2014/main" id="{7174A019-B9C1-46A9-8297-F614F5B46470}"/>
                    </a:ext>
                  </a:extLst>
                </p:cNvPr>
                <p:cNvCxnSpPr>
                  <a:cxnSpLocks/>
                </p:cNvCxnSpPr>
                <p:nvPr/>
              </p:nvCxnSpPr>
              <p:spPr>
                <a:xfrm>
                  <a:off x="931967" y="8292762"/>
                  <a:ext cx="6002384"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nvGrpSpPr>
                <p:cNvPr id="115" name="Group 114">
                  <a:extLst>
                    <a:ext uri="{FF2B5EF4-FFF2-40B4-BE49-F238E27FC236}">
                      <a16:creationId xmlns:a16="http://schemas.microsoft.com/office/drawing/2014/main" id="{38B5D7C8-163A-479A-890D-A91D51A96135}"/>
                    </a:ext>
                  </a:extLst>
                </p:cNvPr>
                <p:cNvGrpSpPr/>
                <p:nvPr/>
              </p:nvGrpSpPr>
              <p:grpSpPr>
                <a:xfrm>
                  <a:off x="3444801" y="8292762"/>
                  <a:ext cx="976717" cy="1050948"/>
                  <a:chOff x="3118956" y="8292764"/>
                  <a:chExt cx="976717" cy="1050948"/>
                </a:xfrm>
              </p:grpSpPr>
              <p:sp>
                <p:nvSpPr>
                  <p:cNvPr id="131" name="Rectangle 130">
                    <a:extLst>
                      <a:ext uri="{FF2B5EF4-FFF2-40B4-BE49-F238E27FC236}">
                        <a16:creationId xmlns:a16="http://schemas.microsoft.com/office/drawing/2014/main" id="{8BC084E8-F676-41E2-ADEE-F72DC13338CC}"/>
                      </a:ext>
                    </a:extLst>
                  </p:cNvPr>
                  <p:cNvSpPr/>
                  <p:nvPr/>
                </p:nvSpPr>
                <p:spPr>
                  <a:xfrm>
                    <a:off x="3118956" y="8472430"/>
                    <a:ext cx="976717" cy="8712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a:extLst>
                      <a:ext uri="{FF2B5EF4-FFF2-40B4-BE49-F238E27FC236}">
                        <a16:creationId xmlns:a16="http://schemas.microsoft.com/office/drawing/2014/main" id="{E0046AF6-8024-480B-97E0-7FA819D71EEC}"/>
                      </a:ext>
                    </a:extLst>
                  </p:cNvPr>
                  <p:cNvSpPr/>
                  <p:nvPr/>
                </p:nvSpPr>
                <p:spPr>
                  <a:xfrm>
                    <a:off x="3118956" y="8292764"/>
                    <a:ext cx="976717" cy="179666"/>
                  </a:xfrm>
                  <a:prstGeom prst="rect">
                    <a:avLst/>
                  </a:prstGeom>
                  <a:pattFill prst="pct5">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9F7D1776-E869-4CF0-A2F9-B2F2D60260AF}"/>
                      </a:ext>
                    </a:extLst>
                  </p:cNvPr>
                  <p:cNvSpPr/>
                  <p:nvPr/>
                </p:nvSpPr>
                <p:spPr>
                  <a:xfrm>
                    <a:off x="3367297" y="8815179"/>
                    <a:ext cx="480035" cy="4590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16" name="Straight Connector 115">
                  <a:extLst>
                    <a:ext uri="{FF2B5EF4-FFF2-40B4-BE49-F238E27FC236}">
                      <a16:creationId xmlns:a16="http://schemas.microsoft.com/office/drawing/2014/main" id="{947CC837-7EC8-40E6-BCD5-3D06E75093BB}"/>
                    </a:ext>
                  </a:extLst>
                </p:cNvPr>
                <p:cNvCxnSpPr>
                  <a:cxnSpLocks/>
                </p:cNvCxnSpPr>
                <p:nvPr/>
              </p:nvCxnSpPr>
              <p:spPr>
                <a:xfrm>
                  <a:off x="3945291" y="7847635"/>
                  <a:ext cx="0" cy="3414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EF5DC737-5301-48DD-8CD4-5EB280C22A20}"/>
                    </a:ext>
                  </a:extLst>
                </p:cNvPr>
                <p:cNvCxnSpPr>
                  <a:cxnSpLocks/>
                </p:cNvCxnSpPr>
                <p:nvPr/>
              </p:nvCxnSpPr>
              <p:spPr>
                <a:xfrm>
                  <a:off x="6307194" y="7868621"/>
                  <a:ext cx="0" cy="3414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6BFAA924-6D77-4DA1-B2A6-4877D33DB0B6}"/>
                    </a:ext>
                  </a:extLst>
                </p:cNvPr>
                <p:cNvCxnSpPr>
                  <a:cxnSpLocks/>
                </p:cNvCxnSpPr>
                <p:nvPr/>
              </p:nvCxnSpPr>
              <p:spPr>
                <a:xfrm>
                  <a:off x="1588999" y="7847635"/>
                  <a:ext cx="0" cy="3414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Arrow Connector 118">
                  <a:extLst>
                    <a:ext uri="{FF2B5EF4-FFF2-40B4-BE49-F238E27FC236}">
                      <a16:creationId xmlns:a16="http://schemas.microsoft.com/office/drawing/2014/main" id="{5A08827B-EABF-4039-980E-DFD21A1B5118}"/>
                    </a:ext>
                  </a:extLst>
                </p:cNvPr>
                <p:cNvCxnSpPr>
                  <a:cxnSpLocks/>
                </p:cNvCxnSpPr>
                <p:nvPr/>
              </p:nvCxnSpPr>
              <p:spPr>
                <a:xfrm>
                  <a:off x="1588999" y="7932967"/>
                  <a:ext cx="2356292"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0" name="Straight Arrow Connector 119">
                  <a:extLst>
                    <a:ext uri="{FF2B5EF4-FFF2-40B4-BE49-F238E27FC236}">
                      <a16:creationId xmlns:a16="http://schemas.microsoft.com/office/drawing/2014/main" id="{B23565BE-23EF-47F9-8D8D-06A60AEE8A3B}"/>
                    </a:ext>
                  </a:extLst>
                </p:cNvPr>
                <p:cNvCxnSpPr>
                  <a:cxnSpLocks/>
                </p:cNvCxnSpPr>
                <p:nvPr/>
              </p:nvCxnSpPr>
              <p:spPr>
                <a:xfrm>
                  <a:off x="3945291" y="7932967"/>
                  <a:ext cx="2356292"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121" name="Rectangle 120">
                  <a:extLst>
                    <a:ext uri="{FF2B5EF4-FFF2-40B4-BE49-F238E27FC236}">
                      <a16:creationId xmlns:a16="http://schemas.microsoft.com/office/drawing/2014/main" id="{A0603172-D4B1-4B67-BEFB-62BF0F24DD94}"/>
                    </a:ext>
                  </a:extLst>
                </p:cNvPr>
                <p:cNvSpPr/>
                <p:nvPr/>
              </p:nvSpPr>
              <p:spPr>
                <a:xfrm>
                  <a:off x="1581030" y="8292762"/>
                  <a:ext cx="4744819" cy="4571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a:extLst>
                    <a:ext uri="{FF2B5EF4-FFF2-40B4-BE49-F238E27FC236}">
                      <a16:creationId xmlns:a16="http://schemas.microsoft.com/office/drawing/2014/main" id="{C41F80F2-3439-4AF9-A200-D66A5765C04D}"/>
                    </a:ext>
                  </a:extLst>
                </p:cNvPr>
                <p:cNvSpPr txBox="1"/>
                <p:nvPr/>
              </p:nvSpPr>
              <p:spPr>
                <a:xfrm>
                  <a:off x="2422082" y="7688871"/>
                  <a:ext cx="522075" cy="276999"/>
                </a:xfrm>
                <a:prstGeom prst="rect">
                  <a:avLst/>
                </a:prstGeom>
                <a:noFill/>
              </p:spPr>
              <p:txBody>
                <a:bodyPr wrap="square" rtlCol="0">
                  <a:spAutoFit/>
                </a:bodyPr>
                <a:lstStyle/>
                <a:p>
                  <a:r>
                    <a:rPr lang="en-US" sz="1200" dirty="0"/>
                    <a:t>50 FT</a:t>
                  </a:r>
                </a:p>
              </p:txBody>
            </p:sp>
            <p:sp>
              <p:nvSpPr>
                <p:cNvPr id="123" name="TextBox 122">
                  <a:extLst>
                    <a:ext uri="{FF2B5EF4-FFF2-40B4-BE49-F238E27FC236}">
                      <a16:creationId xmlns:a16="http://schemas.microsoft.com/office/drawing/2014/main" id="{549B9353-CE6E-4A60-8189-7E165158944F}"/>
                    </a:ext>
                  </a:extLst>
                </p:cNvPr>
                <p:cNvSpPr txBox="1"/>
                <p:nvPr/>
              </p:nvSpPr>
              <p:spPr>
                <a:xfrm>
                  <a:off x="4862399" y="7688872"/>
                  <a:ext cx="522075" cy="276999"/>
                </a:xfrm>
                <a:prstGeom prst="rect">
                  <a:avLst/>
                </a:prstGeom>
                <a:noFill/>
              </p:spPr>
              <p:txBody>
                <a:bodyPr wrap="square" rtlCol="0">
                  <a:spAutoFit/>
                </a:bodyPr>
                <a:lstStyle/>
                <a:p>
                  <a:r>
                    <a:rPr lang="en-US" sz="1200" dirty="0"/>
                    <a:t>50 FT</a:t>
                  </a:r>
                </a:p>
              </p:txBody>
            </p:sp>
            <p:sp>
              <p:nvSpPr>
                <p:cNvPr id="124" name="Callout: Bent Line with No Border 123">
                  <a:extLst>
                    <a:ext uri="{FF2B5EF4-FFF2-40B4-BE49-F238E27FC236}">
                      <a16:creationId xmlns:a16="http://schemas.microsoft.com/office/drawing/2014/main" id="{E8BDBEC0-55F2-4B42-AEA7-B5D8F559E3B6}"/>
                    </a:ext>
                  </a:extLst>
                </p:cNvPr>
                <p:cNvSpPr/>
                <p:nvPr/>
              </p:nvSpPr>
              <p:spPr>
                <a:xfrm>
                  <a:off x="4810321" y="8450215"/>
                  <a:ext cx="1474968" cy="316050"/>
                </a:xfrm>
                <a:prstGeom prst="callout2">
                  <a:avLst>
                    <a:gd name="adj1" fmla="val 50198"/>
                    <a:gd name="adj2" fmla="val -1055"/>
                    <a:gd name="adj3" fmla="val 51456"/>
                    <a:gd name="adj4" fmla="val -13702"/>
                    <a:gd name="adj5" fmla="val -14958"/>
                    <a:gd name="adj6" fmla="val -2909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Asphalt Base</a:t>
                  </a:r>
                </a:p>
              </p:txBody>
            </p:sp>
            <p:sp>
              <p:nvSpPr>
                <p:cNvPr id="125" name="Callout: Bent Line with No Border 124">
                  <a:extLst>
                    <a:ext uri="{FF2B5EF4-FFF2-40B4-BE49-F238E27FC236}">
                      <a16:creationId xmlns:a16="http://schemas.microsoft.com/office/drawing/2014/main" id="{ECE2943E-143A-4B83-85F0-7D83BAF61538}"/>
                    </a:ext>
                  </a:extLst>
                </p:cNvPr>
                <p:cNvSpPr/>
                <p:nvPr/>
              </p:nvSpPr>
              <p:spPr>
                <a:xfrm>
                  <a:off x="4810321" y="8687957"/>
                  <a:ext cx="2114488" cy="316050"/>
                </a:xfrm>
                <a:prstGeom prst="callout2">
                  <a:avLst>
                    <a:gd name="adj1" fmla="val 50198"/>
                    <a:gd name="adj2" fmla="val -1055"/>
                    <a:gd name="adj3" fmla="val 51456"/>
                    <a:gd name="adj4" fmla="val -13702"/>
                    <a:gd name="adj5" fmla="val -2973"/>
                    <a:gd name="adj6" fmla="val -2136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Flowable Fill</a:t>
                  </a:r>
                </a:p>
              </p:txBody>
            </p:sp>
            <p:sp>
              <p:nvSpPr>
                <p:cNvPr id="126" name="Callout: Bent Line with No Border 125">
                  <a:extLst>
                    <a:ext uri="{FF2B5EF4-FFF2-40B4-BE49-F238E27FC236}">
                      <a16:creationId xmlns:a16="http://schemas.microsoft.com/office/drawing/2014/main" id="{9707C65F-0D13-438F-983D-4068E86C8383}"/>
                    </a:ext>
                  </a:extLst>
                </p:cNvPr>
                <p:cNvSpPr/>
                <p:nvPr/>
              </p:nvSpPr>
              <p:spPr>
                <a:xfrm>
                  <a:off x="385616" y="8443860"/>
                  <a:ext cx="2864784" cy="316050"/>
                </a:xfrm>
                <a:prstGeom prst="callout2">
                  <a:avLst>
                    <a:gd name="adj1" fmla="val 54273"/>
                    <a:gd name="adj2" fmla="val 84361"/>
                    <a:gd name="adj3" fmla="val 53792"/>
                    <a:gd name="adj4" fmla="val 91391"/>
                    <a:gd name="adj5" fmla="val -40348"/>
                    <a:gd name="adj6" fmla="val 10198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Milling and Texturing Asphalt Surface</a:t>
                  </a:r>
                </a:p>
              </p:txBody>
            </p:sp>
            <p:cxnSp>
              <p:nvCxnSpPr>
                <p:cNvPr id="127" name="Straight Arrow Connector 126">
                  <a:extLst>
                    <a:ext uri="{FF2B5EF4-FFF2-40B4-BE49-F238E27FC236}">
                      <a16:creationId xmlns:a16="http://schemas.microsoft.com/office/drawing/2014/main" id="{62840D81-BDC6-4755-B1F0-BCD1D75EDD4B}"/>
                    </a:ext>
                  </a:extLst>
                </p:cNvPr>
                <p:cNvCxnSpPr>
                  <a:cxnSpLocks/>
                </p:cNvCxnSpPr>
                <p:nvPr/>
              </p:nvCxnSpPr>
              <p:spPr>
                <a:xfrm flipV="1">
                  <a:off x="6011333" y="8338481"/>
                  <a:ext cx="0" cy="288133"/>
                </a:xfrm>
                <a:prstGeom prst="straightConnector1">
                  <a:avLst/>
                </a:prstGeom>
                <a:ln>
                  <a:solidFill>
                    <a:schemeClr val="tx1"/>
                  </a:solidFill>
                  <a:headEnd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EE6DEE2D-DC17-4C5A-B7EC-2CF8DA49A8CC}"/>
                    </a:ext>
                  </a:extLst>
                </p:cNvPr>
                <p:cNvCxnSpPr>
                  <a:cxnSpLocks/>
                </p:cNvCxnSpPr>
                <p:nvPr/>
              </p:nvCxnSpPr>
              <p:spPr>
                <a:xfrm>
                  <a:off x="6011333" y="8128262"/>
                  <a:ext cx="0" cy="164500"/>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BDF3F881-06F3-4157-8FC5-D130D6BBE283}"/>
                    </a:ext>
                  </a:extLst>
                </p:cNvPr>
                <p:cNvCxnSpPr>
                  <a:cxnSpLocks/>
                </p:cNvCxnSpPr>
                <p:nvPr/>
              </p:nvCxnSpPr>
              <p:spPr>
                <a:xfrm>
                  <a:off x="5738567" y="8129914"/>
                  <a:ext cx="2727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0" name="TextBox 129">
                  <a:extLst>
                    <a:ext uri="{FF2B5EF4-FFF2-40B4-BE49-F238E27FC236}">
                      <a16:creationId xmlns:a16="http://schemas.microsoft.com/office/drawing/2014/main" id="{B992E688-FA99-487C-BF52-28E58845B5CA}"/>
                    </a:ext>
                  </a:extLst>
                </p:cNvPr>
                <p:cNvSpPr txBox="1"/>
                <p:nvPr/>
              </p:nvSpPr>
              <p:spPr>
                <a:xfrm>
                  <a:off x="4292953" y="7974365"/>
                  <a:ext cx="1519313" cy="276999"/>
                </a:xfrm>
                <a:prstGeom prst="rect">
                  <a:avLst/>
                </a:prstGeom>
                <a:noFill/>
              </p:spPr>
              <p:txBody>
                <a:bodyPr wrap="square" rtlCol="0">
                  <a:spAutoFit/>
                </a:bodyPr>
                <a:lstStyle/>
                <a:p>
                  <a:r>
                    <a:rPr lang="en-US" sz="1200" dirty="0">
                      <a:highlight>
                        <a:srgbClr val="00FFFF"/>
                      </a:highlight>
                    </a:rPr>
                    <a:t>1.25” Asphalt Surface</a:t>
                  </a:r>
                </a:p>
              </p:txBody>
            </p:sp>
          </p:grpSp>
          <p:sp>
            <p:nvSpPr>
              <p:cNvPr id="113" name="Rectangle 112">
                <a:extLst>
                  <a:ext uri="{FF2B5EF4-FFF2-40B4-BE49-F238E27FC236}">
                    <a16:creationId xmlns:a16="http://schemas.microsoft.com/office/drawing/2014/main" id="{3D62734A-3B22-4CF0-A4BF-DB6F7A36F520}"/>
                  </a:ext>
                </a:extLst>
              </p:cNvPr>
              <p:cNvSpPr/>
              <p:nvPr/>
            </p:nvSpPr>
            <p:spPr>
              <a:xfrm>
                <a:off x="3733329" y="8544782"/>
                <a:ext cx="480035" cy="46517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1" name="TextBox 110">
              <a:extLst>
                <a:ext uri="{FF2B5EF4-FFF2-40B4-BE49-F238E27FC236}">
                  <a16:creationId xmlns:a16="http://schemas.microsoft.com/office/drawing/2014/main" id="{6C6C447A-B101-4E34-B50E-288C6AD84B85}"/>
                </a:ext>
              </a:extLst>
            </p:cNvPr>
            <p:cNvSpPr txBox="1"/>
            <p:nvPr/>
          </p:nvSpPr>
          <p:spPr>
            <a:xfrm>
              <a:off x="977414" y="7434597"/>
              <a:ext cx="6265048" cy="369332"/>
            </a:xfrm>
            <a:prstGeom prst="rect">
              <a:avLst/>
            </a:prstGeom>
            <a:noFill/>
          </p:spPr>
          <p:txBody>
            <a:bodyPr wrap="none" rtlCol="0">
              <a:spAutoFit/>
            </a:bodyPr>
            <a:lstStyle/>
            <a:p>
              <a:r>
                <a:rPr lang="en-US" u="sng" dirty="0"/>
                <a:t>Culvert Replacement – All Locations Except STA 382+74 EB lane</a:t>
              </a:r>
            </a:p>
          </p:txBody>
        </p:sp>
      </p:grpSp>
      <p:sp>
        <p:nvSpPr>
          <p:cNvPr id="134" name="TextBox 133">
            <a:extLst>
              <a:ext uri="{FF2B5EF4-FFF2-40B4-BE49-F238E27FC236}">
                <a16:creationId xmlns:a16="http://schemas.microsoft.com/office/drawing/2014/main" id="{DFB0C2D2-E928-4033-A023-AD8831029119}"/>
              </a:ext>
            </a:extLst>
          </p:cNvPr>
          <p:cNvSpPr txBox="1"/>
          <p:nvPr/>
        </p:nvSpPr>
        <p:spPr>
          <a:xfrm>
            <a:off x="5422993" y="3560907"/>
            <a:ext cx="2114488" cy="461665"/>
          </a:xfrm>
          <a:prstGeom prst="rect">
            <a:avLst/>
          </a:prstGeom>
          <a:noFill/>
        </p:spPr>
        <p:txBody>
          <a:bodyPr wrap="square" rtlCol="0">
            <a:spAutoFit/>
          </a:bodyPr>
          <a:lstStyle/>
          <a:p>
            <a:r>
              <a:rPr lang="en-US" sz="1200" dirty="0">
                <a:highlight>
                  <a:srgbClr val="FFFF00"/>
                </a:highlight>
              </a:rPr>
              <a:t>Delete information in yellow and verify information in </a:t>
            </a:r>
            <a:r>
              <a:rPr lang="en-US" sz="1200" dirty="0">
                <a:highlight>
                  <a:srgbClr val="00FFFF"/>
                </a:highlight>
              </a:rPr>
              <a:t>blue</a:t>
            </a:r>
          </a:p>
        </p:txBody>
      </p:sp>
    </p:spTree>
    <p:extLst>
      <p:ext uri="{BB962C8B-B14F-4D97-AF65-F5344CB8AC3E}">
        <p14:creationId xmlns:p14="http://schemas.microsoft.com/office/powerpoint/2010/main" val="569345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827D286F-8E3E-40EA-9931-A3BC06CEE550}"/>
              </a:ext>
            </a:extLst>
          </p:cNvPr>
          <p:cNvGraphicFramePr>
            <a:graphicFrameLocks noGrp="1"/>
          </p:cNvGraphicFramePr>
          <p:nvPr>
            <p:extLst>
              <p:ext uri="{D42A27DB-BD31-4B8C-83A1-F6EECF244321}">
                <p14:modId xmlns:p14="http://schemas.microsoft.com/office/powerpoint/2010/main" val="3769260777"/>
              </p:ext>
            </p:extLst>
          </p:nvPr>
        </p:nvGraphicFramePr>
        <p:xfrm>
          <a:off x="1009650" y="590550"/>
          <a:ext cx="6115050" cy="370840"/>
        </p:xfrm>
        <a:graphic>
          <a:graphicData uri="http://schemas.openxmlformats.org/drawingml/2006/table">
            <a:tbl>
              <a:tblPr firstRow="1" bandRow="1">
                <a:tableStyleId>{5C22544A-7EE6-4342-B048-85BDC9FD1C3A}</a:tableStyleId>
              </a:tblPr>
              <a:tblGrid>
                <a:gridCol w="6115050">
                  <a:extLst>
                    <a:ext uri="{9D8B030D-6E8A-4147-A177-3AD203B41FA5}">
                      <a16:colId xmlns:a16="http://schemas.microsoft.com/office/drawing/2014/main" val="2119939413"/>
                    </a:ext>
                  </a:extLst>
                </a:gridCol>
              </a:tblGrid>
              <a:tr h="370840">
                <a:tc>
                  <a:txBody>
                    <a:bodyPr/>
                    <a:lstStyle/>
                    <a:p>
                      <a:pPr algn="ctr"/>
                      <a:r>
                        <a:rPr lang="en-US" dirty="0">
                          <a:solidFill>
                            <a:schemeClr val="tx1"/>
                          </a:solidFill>
                        </a:rPr>
                        <a:t>CULVERT PIPE REPLACEMENT DETAIL </a:t>
                      </a:r>
                      <a:r>
                        <a:rPr lang="en-US" dirty="0">
                          <a:solidFill>
                            <a:schemeClr val="tx1"/>
                          </a:solidFill>
                          <a:highlight>
                            <a:srgbClr val="FFFF00"/>
                          </a:highlight>
                        </a:rPr>
                        <a:t>– Pipes - Resurfacing and no mill</a:t>
                      </a: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4906379"/>
                  </a:ext>
                </a:extLst>
              </a:tr>
            </a:tbl>
          </a:graphicData>
        </a:graphic>
      </p:graphicFrame>
      <p:grpSp>
        <p:nvGrpSpPr>
          <p:cNvPr id="47" name="Group 46">
            <a:extLst>
              <a:ext uri="{FF2B5EF4-FFF2-40B4-BE49-F238E27FC236}">
                <a16:creationId xmlns:a16="http://schemas.microsoft.com/office/drawing/2014/main" id="{C613F343-7D6B-4C7B-A6BF-DAA08A189345}"/>
              </a:ext>
            </a:extLst>
          </p:cNvPr>
          <p:cNvGrpSpPr/>
          <p:nvPr/>
        </p:nvGrpSpPr>
        <p:grpSpPr>
          <a:xfrm>
            <a:off x="1956390" y="1424496"/>
            <a:ext cx="4221569" cy="2871498"/>
            <a:chOff x="2009111" y="2237296"/>
            <a:chExt cx="4221569" cy="2871498"/>
          </a:xfrm>
        </p:grpSpPr>
        <p:cxnSp>
          <p:nvCxnSpPr>
            <p:cNvPr id="6" name="Straight Connector 5">
              <a:extLst>
                <a:ext uri="{FF2B5EF4-FFF2-40B4-BE49-F238E27FC236}">
                  <a16:creationId xmlns:a16="http://schemas.microsoft.com/office/drawing/2014/main" id="{FA914CEC-29E9-45CE-85DD-FC21BD687906}"/>
                </a:ext>
              </a:extLst>
            </p:cNvPr>
            <p:cNvCxnSpPr>
              <a:cxnSpLocks/>
            </p:cNvCxnSpPr>
            <p:nvPr/>
          </p:nvCxnSpPr>
          <p:spPr>
            <a:xfrm>
              <a:off x="2009111" y="2237296"/>
              <a:ext cx="4221569"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A9E8EFF-C684-4FDF-A98C-8EF88423932F}"/>
                </a:ext>
              </a:extLst>
            </p:cNvPr>
            <p:cNvSpPr/>
            <p:nvPr/>
          </p:nvSpPr>
          <p:spPr>
            <a:xfrm>
              <a:off x="3184230" y="2601432"/>
              <a:ext cx="1871330" cy="176585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B6CE372-1732-4D00-9C0D-B9B8D8BF434C}"/>
                </a:ext>
              </a:extLst>
            </p:cNvPr>
            <p:cNvSpPr/>
            <p:nvPr/>
          </p:nvSpPr>
          <p:spPr>
            <a:xfrm>
              <a:off x="3184230" y="2237296"/>
              <a:ext cx="1871330" cy="364136"/>
            </a:xfrm>
            <a:prstGeom prst="rect">
              <a:avLst/>
            </a:prstGeom>
            <a:pattFill prst="pct5">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1BF60BA-5962-4DBE-B190-807F7963EBEC}"/>
                </a:ext>
              </a:extLst>
            </p:cNvPr>
            <p:cNvSpPr/>
            <p:nvPr/>
          </p:nvSpPr>
          <p:spPr>
            <a:xfrm>
              <a:off x="3660036" y="3296093"/>
              <a:ext cx="919717" cy="93034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2F11CAC8-4E06-4C3C-AA7E-F98DE6ED1EFF}"/>
                </a:ext>
              </a:extLst>
            </p:cNvPr>
            <p:cNvCxnSpPr>
              <a:cxnSpLocks/>
            </p:cNvCxnSpPr>
            <p:nvPr/>
          </p:nvCxnSpPr>
          <p:spPr>
            <a:xfrm>
              <a:off x="2381498" y="2605737"/>
              <a:ext cx="708689"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7D0EEEC-2A2E-4528-8BC0-7F0EF151392B}"/>
                </a:ext>
              </a:extLst>
            </p:cNvPr>
            <p:cNvCxnSpPr>
              <a:cxnSpLocks/>
            </p:cNvCxnSpPr>
            <p:nvPr/>
          </p:nvCxnSpPr>
          <p:spPr>
            <a:xfrm>
              <a:off x="2381497" y="4362056"/>
              <a:ext cx="708689"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F5E6FC2-C2AF-49AF-902B-1D735F37306B}"/>
                </a:ext>
              </a:extLst>
            </p:cNvPr>
            <p:cNvCxnSpPr>
              <a:cxnSpLocks/>
            </p:cNvCxnSpPr>
            <p:nvPr/>
          </p:nvCxnSpPr>
          <p:spPr>
            <a:xfrm>
              <a:off x="2381496" y="3311030"/>
              <a:ext cx="1455008"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5F66055-5AC8-4E9B-A5EF-609328CDA8C5}"/>
                </a:ext>
              </a:extLst>
            </p:cNvPr>
            <p:cNvCxnSpPr>
              <a:cxnSpLocks/>
            </p:cNvCxnSpPr>
            <p:nvPr/>
          </p:nvCxnSpPr>
          <p:spPr>
            <a:xfrm>
              <a:off x="2381496" y="4221114"/>
              <a:ext cx="1455008"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87EFD816-ED6C-4B67-8750-D3783BE05C56}"/>
                </a:ext>
              </a:extLst>
            </p:cNvPr>
            <p:cNvCxnSpPr>
              <a:cxnSpLocks/>
              <a:stCxn id="10" idx="2"/>
              <a:endCxn id="10" idx="6"/>
            </p:cNvCxnSpPr>
            <p:nvPr/>
          </p:nvCxnSpPr>
          <p:spPr>
            <a:xfrm>
              <a:off x="3660036" y="3761267"/>
              <a:ext cx="919717"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3CFA8DEC-8682-4FE9-8140-0C502722DF77}"/>
                </a:ext>
              </a:extLst>
            </p:cNvPr>
            <p:cNvCxnSpPr>
              <a:cxnSpLocks/>
            </p:cNvCxnSpPr>
            <p:nvPr/>
          </p:nvCxnSpPr>
          <p:spPr>
            <a:xfrm>
              <a:off x="2479735" y="2601432"/>
              <a:ext cx="0" cy="709598"/>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BEF044D0-84C9-453F-8E17-980F547CC42A}"/>
                </a:ext>
              </a:extLst>
            </p:cNvPr>
            <p:cNvCxnSpPr>
              <a:cxnSpLocks/>
            </p:cNvCxnSpPr>
            <p:nvPr/>
          </p:nvCxnSpPr>
          <p:spPr>
            <a:xfrm flipH="1">
              <a:off x="3184230" y="5029200"/>
              <a:ext cx="475806"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BF7C3937-F8AC-4102-AD2B-0155D425D8FE}"/>
                </a:ext>
              </a:extLst>
            </p:cNvPr>
            <p:cNvCxnSpPr>
              <a:cxnSpLocks/>
            </p:cNvCxnSpPr>
            <p:nvPr/>
          </p:nvCxnSpPr>
          <p:spPr>
            <a:xfrm>
              <a:off x="2479735" y="3932981"/>
              <a:ext cx="0" cy="288133"/>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84A7FA4E-A07D-4D9E-87A7-83813506EC5A}"/>
                </a:ext>
              </a:extLst>
            </p:cNvPr>
            <p:cNvCxnSpPr>
              <a:cxnSpLocks/>
            </p:cNvCxnSpPr>
            <p:nvPr/>
          </p:nvCxnSpPr>
          <p:spPr>
            <a:xfrm flipV="1">
              <a:off x="2479735" y="4362056"/>
              <a:ext cx="0" cy="288133"/>
            </a:xfrm>
            <a:prstGeom prst="straightConnector1">
              <a:avLst/>
            </a:prstGeom>
            <a:ln>
              <a:solidFill>
                <a:schemeClr val="tx1"/>
              </a:solidFill>
              <a:headEnd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B4EC95C-6423-4624-9376-5E33AA25ED49}"/>
                </a:ext>
              </a:extLst>
            </p:cNvPr>
            <p:cNvCxnSpPr>
              <a:cxnSpLocks/>
            </p:cNvCxnSpPr>
            <p:nvPr/>
          </p:nvCxnSpPr>
          <p:spPr>
            <a:xfrm flipV="1">
              <a:off x="3660036" y="4007257"/>
              <a:ext cx="0" cy="1101537"/>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663B088-D831-452F-92A1-00DE7372C06C}"/>
                </a:ext>
              </a:extLst>
            </p:cNvPr>
            <p:cNvCxnSpPr>
              <a:cxnSpLocks/>
            </p:cNvCxnSpPr>
            <p:nvPr/>
          </p:nvCxnSpPr>
          <p:spPr>
            <a:xfrm flipV="1">
              <a:off x="4567998" y="4007257"/>
              <a:ext cx="0" cy="1101537"/>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1AA277E9-5FAB-4DAF-AF22-D335119E277E}"/>
                </a:ext>
              </a:extLst>
            </p:cNvPr>
            <p:cNvCxnSpPr>
              <a:cxnSpLocks/>
            </p:cNvCxnSpPr>
            <p:nvPr/>
          </p:nvCxnSpPr>
          <p:spPr>
            <a:xfrm flipV="1">
              <a:off x="3187283" y="4465074"/>
              <a:ext cx="0" cy="64372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E001E85-006A-4551-99D4-FA01BE8629DA}"/>
                </a:ext>
              </a:extLst>
            </p:cNvPr>
            <p:cNvCxnSpPr>
              <a:cxnSpLocks/>
            </p:cNvCxnSpPr>
            <p:nvPr/>
          </p:nvCxnSpPr>
          <p:spPr>
            <a:xfrm flipV="1">
              <a:off x="5055560" y="4472430"/>
              <a:ext cx="0" cy="636364"/>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C2386E3-0D7D-4981-AE01-097E93FA54CE}"/>
                </a:ext>
              </a:extLst>
            </p:cNvPr>
            <p:cNvCxnSpPr>
              <a:cxnSpLocks/>
            </p:cNvCxnSpPr>
            <p:nvPr/>
          </p:nvCxnSpPr>
          <p:spPr>
            <a:xfrm flipH="1">
              <a:off x="4567998" y="5029200"/>
              <a:ext cx="475806"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grpSp>
      <p:sp>
        <p:nvSpPr>
          <p:cNvPr id="48" name="TextBox 47">
            <a:extLst>
              <a:ext uri="{FF2B5EF4-FFF2-40B4-BE49-F238E27FC236}">
                <a16:creationId xmlns:a16="http://schemas.microsoft.com/office/drawing/2014/main" id="{34CC7F45-304B-461A-BE48-8FD3BD5C5BE5}"/>
              </a:ext>
            </a:extLst>
          </p:cNvPr>
          <p:cNvSpPr txBox="1"/>
          <p:nvPr/>
        </p:nvSpPr>
        <p:spPr>
          <a:xfrm>
            <a:off x="3116475" y="3993138"/>
            <a:ext cx="490840" cy="276999"/>
          </a:xfrm>
          <a:prstGeom prst="rect">
            <a:avLst/>
          </a:prstGeom>
          <a:noFill/>
        </p:spPr>
        <p:txBody>
          <a:bodyPr wrap="none" rtlCol="0">
            <a:spAutoFit/>
          </a:bodyPr>
          <a:lstStyle/>
          <a:p>
            <a:r>
              <a:rPr lang="en-US" sz="1200" dirty="0"/>
              <a:t>1’-0”</a:t>
            </a:r>
          </a:p>
        </p:txBody>
      </p:sp>
      <p:sp>
        <p:nvSpPr>
          <p:cNvPr id="49" name="TextBox 48">
            <a:extLst>
              <a:ext uri="{FF2B5EF4-FFF2-40B4-BE49-F238E27FC236}">
                <a16:creationId xmlns:a16="http://schemas.microsoft.com/office/drawing/2014/main" id="{4A7AC04B-A780-481C-922C-802AC1AD4EBA}"/>
              </a:ext>
            </a:extLst>
          </p:cNvPr>
          <p:cNvSpPr txBox="1"/>
          <p:nvPr/>
        </p:nvSpPr>
        <p:spPr>
          <a:xfrm>
            <a:off x="4511999" y="3993137"/>
            <a:ext cx="490840" cy="276999"/>
          </a:xfrm>
          <a:prstGeom prst="rect">
            <a:avLst/>
          </a:prstGeom>
          <a:noFill/>
        </p:spPr>
        <p:txBody>
          <a:bodyPr wrap="none" rtlCol="0">
            <a:spAutoFit/>
          </a:bodyPr>
          <a:lstStyle/>
          <a:p>
            <a:r>
              <a:rPr lang="en-US" sz="1200" dirty="0"/>
              <a:t>1’-0”</a:t>
            </a:r>
          </a:p>
        </p:txBody>
      </p:sp>
      <p:sp>
        <p:nvSpPr>
          <p:cNvPr id="50" name="TextBox 49">
            <a:extLst>
              <a:ext uri="{FF2B5EF4-FFF2-40B4-BE49-F238E27FC236}">
                <a16:creationId xmlns:a16="http://schemas.microsoft.com/office/drawing/2014/main" id="{3AA5C3DF-F192-4B38-85C8-1E543F7BF202}"/>
              </a:ext>
            </a:extLst>
          </p:cNvPr>
          <p:cNvSpPr txBox="1"/>
          <p:nvPr/>
        </p:nvSpPr>
        <p:spPr>
          <a:xfrm>
            <a:off x="3699925" y="2709792"/>
            <a:ext cx="734496" cy="276999"/>
          </a:xfrm>
          <a:prstGeom prst="rect">
            <a:avLst/>
          </a:prstGeom>
          <a:noFill/>
        </p:spPr>
        <p:txBody>
          <a:bodyPr wrap="none" rtlCol="0">
            <a:spAutoFit/>
          </a:bodyPr>
          <a:lstStyle/>
          <a:p>
            <a:r>
              <a:rPr lang="en-US" sz="1200" dirty="0"/>
              <a:t>Pipe Dia.</a:t>
            </a:r>
          </a:p>
        </p:txBody>
      </p:sp>
      <p:sp>
        <p:nvSpPr>
          <p:cNvPr id="51" name="TextBox 50">
            <a:extLst>
              <a:ext uri="{FF2B5EF4-FFF2-40B4-BE49-F238E27FC236}">
                <a16:creationId xmlns:a16="http://schemas.microsoft.com/office/drawing/2014/main" id="{45441077-4736-4C17-B730-6334CDA23B9D}"/>
              </a:ext>
            </a:extLst>
          </p:cNvPr>
          <p:cNvSpPr txBox="1"/>
          <p:nvPr/>
        </p:nvSpPr>
        <p:spPr>
          <a:xfrm>
            <a:off x="2059881" y="3333342"/>
            <a:ext cx="327334" cy="276999"/>
          </a:xfrm>
          <a:prstGeom prst="rect">
            <a:avLst/>
          </a:prstGeom>
          <a:noFill/>
        </p:spPr>
        <p:txBody>
          <a:bodyPr wrap="none" rtlCol="0">
            <a:spAutoFit/>
          </a:bodyPr>
          <a:lstStyle/>
          <a:p>
            <a:r>
              <a:rPr lang="en-US" sz="1200" dirty="0"/>
              <a:t>3”</a:t>
            </a:r>
          </a:p>
        </p:txBody>
      </p:sp>
      <p:sp>
        <p:nvSpPr>
          <p:cNvPr id="52" name="TextBox 51">
            <a:extLst>
              <a:ext uri="{FF2B5EF4-FFF2-40B4-BE49-F238E27FC236}">
                <a16:creationId xmlns:a16="http://schemas.microsoft.com/office/drawing/2014/main" id="{A2CE5110-B226-40F7-9B83-DAD6971E9BA8}"/>
              </a:ext>
            </a:extLst>
          </p:cNvPr>
          <p:cNvSpPr txBox="1"/>
          <p:nvPr/>
        </p:nvSpPr>
        <p:spPr>
          <a:xfrm>
            <a:off x="1979799" y="1936444"/>
            <a:ext cx="490840" cy="461665"/>
          </a:xfrm>
          <a:prstGeom prst="rect">
            <a:avLst/>
          </a:prstGeom>
          <a:noFill/>
        </p:spPr>
        <p:txBody>
          <a:bodyPr wrap="none" rtlCol="0">
            <a:spAutoFit/>
          </a:bodyPr>
          <a:lstStyle/>
          <a:p>
            <a:r>
              <a:rPr lang="en-US" sz="1200" dirty="0"/>
              <a:t>1’-0”</a:t>
            </a:r>
          </a:p>
          <a:p>
            <a:r>
              <a:rPr lang="en-US" sz="1200" dirty="0"/>
              <a:t>Min.</a:t>
            </a:r>
          </a:p>
        </p:txBody>
      </p:sp>
      <p:sp>
        <p:nvSpPr>
          <p:cNvPr id="53" name="Callout: Bent Line with No Border 52">
            <a:extLst>
              <a:ext uri="{FF2B5EF4-FFF2-40B4-BE49-F238E27FC236}">
                <a16:creationId xmlns:a16="http://schemas.microsoft.com/office/drawing/2014/main" id="{ED3D1F75-AC65-4927-A525-C6D64B878E4C}"/>
              </a:ext>
            </a:extLst>
          </p:cNvPr>
          <p:cNvSpPr/>
          <p:nvPr/>
        </p:nvSpPr>
        <p:spPr>
          <a:xfrm>
            <a:off x="5384666" y="1070087"/>
            <a:ext cx="1474968" cy="316050"/>
          </a:xfrm>
          <a:prstGeom prst="callout2">
            <a:avLst>
              <a:gd name="adj1" fmla="val 50198"/>
              <a:gd name="adj2" fmla="val -1055"/>
              <a:gd name="adj3" fmla="val 51456"/>
              <a:gd name="adj4" fmla="val -13702"/>
              <a:gd name="adj5" fmla="val 159007"/>
              <a:gd name="adj6" fmla="val -3806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highlight>
                  <a:srgbClr val="00FFFF"/>
                </a:highlight>
              </a:rPr>
              <a:t>10” Asphalt Base</a:t>
            </a:r>
          </a:p>
        </p:txBody>
      </p:sp>
      <p:sp>
        <p:nvSpPr>
          <p:cNvPr id="54" name="Callout: Bent Line with No Border 53">
            <a:extLst>
              <a:ext uri="{FF2B5EF4-FFF2-40B4-BE49-F238E27FC236}">
                <a16:creationId xmlns:a16="http://schemas.microsoft.com/office/drawing/2014/main" id="{EAE4CDFD-6A9B-48E9-B0F0-AA522329FB81}"/>
              </a:ext>
            </a:extLst>
          </p:cNvPr>
          <p:cNvSpPr/>
          <p:nvPr/>
        </p:nvSpPr>
        <p:spPr>
          <a:xfrm>
            <a:off x="5384666" y="1957942"/>
            <a:ext cx="2114488" cy="316050"/>
          </a:xfrm>
          <a:prstGeom prst="callout2">
            <a:avLst>
              <a:gd name="adj1" fmla="val 50198"/>
              <a:gd name="adj2" fmla="val -1055"/>
              <a:gd name="adj3" fmla="val 51456"/>
              <a:gd name="adj4" fmla="val -13702"/>
              <a:gd name="adj5" fmla="val 180295"/>
              <a:gd name="adj6" fmla="val -2914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Flowable Fill</a:t>
            </a:r>
          </a:p>
          <a:p>
            <a:r>
              <a:rPr lang="en-US" sz="1200" dirty="0">
                <a:solidFill>
                  <a:schemeClr val="tx1"/>
                </a:solidFill>
              </a:rPr>
              <a:t>(Incidental to Culvert Pipe)</a:t>
            </a:r>
          </a:p>
        </p:txBody>
      </p:sp>
      <p:sp>
        <p:nvSpPr>
          <p:cNvPr id="55" name="TextBox 54">
            <a:extLst>
              <a:ext uri="{FF2B5EF4-FFF2-40B4-BE49-F238E27FC236}">
                <a16:creationId xmlns:a16="http://schemas.microsoft.com/office/drawing/2014/main" id="{51C3DDF0-180E-43A9-A4BB-1D8DEC920CFC}"/>
              </a:ext>
            </a:extLst>
          </p:cNvPr>
          <p:cNvSpPr txBox="1"/>
          <p:nvPr/>
        </p:nvSpPr>
        <p:spPr>
          <a:xfrm>
            <a:off x="1761067" y="4418977"/>
            <a:ext cx="4250266" cy="369332"/>
          </a:xfrm>
          <a:prstGeom prst="rect">
            <a:avLst/>
          </a:prstGeom>
          <a:noFill/>
        </p:spPr>
        <p:txBody>
          <a:bodyPr wrap="none" rtlCol="0">
            <a:spAutoFit/>
          </a:bodyPr>
          <a:lstStyle/>
          <a:p>
            <a:r>
              <a:rPr lang="en-US" u="sng" dirty="0"/>
              <a:t>Culvert Pipe Replacements – Initial Backfill</a:t>
            </a:r>
          </a:p>
        </p:txBody>
      </p:sp>
      <p:sp>
        <p:nvSpPr>
          <p:cNvPr id="56" name="TextBox 55">
            <a:extLst>
              <a:ext uri="{FF2B5EF4-FFF2-40B4-BE49-F238E27FC236}">
                <a16:creationId xmlns:a16="http://schemas.microsoft.com/office/drawing/2014/main" id="{08B519E4-ED9B-49D2-BA19-B9CA3E39CB0A}"/>
              </a:ext>
            </a:extLst>
          </p:cNvPr>
          <p:cNvSpPr txBox="1"/>
          <p:nvPr/>
        </p:nvSpPr>
        <p:spPr>
          <a:xfrm>
            <a:off x="797862" y="5734667"/>
            <a:ext cx="6176676" cy="646331"/>
          </a:xfrm>
          <a:prstGeom prst="rect">
            <a:avLst/>
          </a:prstGeom>
          <a:noFill/>
        </p:spPr>
        <p:txBody>
          <a:bodyPr wrap="square" rtlCol="0">
            <a:spAutoFit/>
          </a:bodyPr>
          <a:lstStyle/>
          <a:p>
            <a:pPr algn="just"/>
            <a:r>
              <a:rPr lang="en-US" sz="1200" dirty="0"/>
              <a:t>Culvert Pipe Replacements shall be constructed according to the Initial Backfill detail shown above, or as directed by the Engineer. Allow the asphalt base to be exposed to traffic a minimum of 14 days to allow for settlement before placing the asphalt surface.</a:t>
            </a:r>
          </a:p>
        </p:txBody>
      </p:sp>
      <p:sp>
        <p:nvSpPr>
          <p:cNvPr id="57" name="Callout: Bent Line with No Border 56">
            <a:extLst>
              <a:ext uri="{FF2B5EF4-FFF2-40B4-BE49-F238E27FC236}">
                <a16:creationId xmlns:a16="http://schemas.microsoft.com/office/drawing/2014/main" id="{9206990C-2B90-4DA5-9FB8-FAD11A396349}"/>
              </a:ext>
            </a:extLst>
          </p:cNvPr>
          <p:cNvSpPr/>
          <p:nvPr/>
        </p:nvSpPr>
        <p:spPr>
          <a:xfrm>
            <a:off x="6011333" y="1559039"/>
            <a:ext cx="1474968" cy="316050"/>
          </a:xfrm>
          <a:prstGeom prst="callout2">
            <a:avLst>
              <a:gd name="adj1" fmla="val 50198"/>
              <a:gd name="adj2" fmla="val -1055"/>
              <a:gd name="adj3" fmla="val 51456"/>
              <a:gd name="adj4" fmla="val -13702"/>
              <a:gd name="adj5" fmla="val -40994"/>
              <a:gd name="adj6" fmla="val -443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Existing Pavement</a:t>
            </a:r>
          </a:p>
        </p:txBody>
      </p:sp>
      <p:grpSp>
        <p:nvGrpSpPr>
          <p:cNvPr id="18" name="Group 17">
            <a:extLst>
              <a:ext uri="{FF2B5EF4-FFF2-40B4-BE49-F238E27FC236}">
                <a16:creationId xmlns:a16="http://schemas.microsoft.com/office/drawing/2014/main" id="{9E530987-9043-4550-8584-97E68B9F4153}"/>
              </a:ext>
            </a:extLst>
          </p:cNvPr>
          <p:cNvGrpSpPr/>
          <p:nvPr/>
        </p:nvGrpSpPr>
        <p:grpSpPr>
          <a:xfrm>
            <a:off x="962612" y="7328355"/>
            <a:ext cx="6002384" cy="1417780"/>
            <a:chOff x="972154" y="7655535"/>
            <a:chExt cx="6002384" cy="1417780"/>
          </a:xfrm>
        </p:grpSpPr>
        <p:cxnSp>
          <p:nvCxnSpPr>
            <p:cNvPr id="59" name="Straight Connector 58">
              <a:extLst>
                <a:ext uri="{FF2B5EF4-FFF2-40B4-BE49-F238E27FC236}">
                  <a16:creationId xmlns:a16="http://schemas.microsoft.com/office/drawing/2014/main" id="{69029418-3651-436B-9CAA-D465B85F4362}"/>
                </a:ext>
              </a:extLst>
            </p:cNvPr>
            <p:cNvCxnSpPr>
              <a:cxnSpLocks/>
            </p:cNvCxnSpPr>
            <p:nvPr/>
          </p:nvCxnSpPr>
          <p:spPr>
            <a:xfrm>
              <a:off x="972154" y="8022367"/>
              <a:ext cx="6002384"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nvGrpSpPr>
            <p:cNvPr id="80" name="Group 79">
              <a:extLst>
                <a:ext uri="{FF2B5EF4-FFF2-40B4-BE49-F238E27FC236}">
                  <a16:creationId xmlns:a16="http://schemas.microsoft.com/office/drawing/2014/main" id="{DF5CFD7D-9A80-4FE2-BE56-A5175C94813F}"/>
                </a:ext>
              </a:extLst>
            </p:cNvPr>
            <p:cNvGrpSpPr/>
            <p:nvPr/>
          </p:nvGrpSpPr>
          <p:grpSpPr>
            <a:xfrm>
              <a:off x="3484988" y="8022367"/>
              <a:ext cx="976717" cy="1050948"/>
              <a:chOff x="3118956" y="8292764"/>
              <a:chExt cx="976717" cy="1050948"/>
            </a:xfrm>
          </p:grpSpPr>
          <p:sp>
            <p:nvSpPr>
              <p:cNvPr id="60" name="Rectangle 59">
                <a:extLst>
                  <a:ext uri="{FF2B5EF4-FFF2-40B4-BE49-F238E27FC236}">
                    <a16:creationId xmlns:a16="http://schemas.microsoft.com/office/drawing/2014/main" id="{7A92F1C2-899F-4640-B251-63F9FF1D7BFD}"/>
                  </a:ext>
                </a:extLst>
              </p:cNvPr>
              <p:cNvSpPr/>
              <p:nvPr/>
            </p:nvSpPr>
            <p:spPr>
              <a:xfrm>
                <a:off x="3118956" y="8472430"/>
                <a:ext cx="976717" cy="8712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2DCFD9BF-B130-48F3-AC03-6EF8212F7AC4}"/>
                  </a:ext>
                </a:extLst>
              </p:cNvPr>
              <p:cNvSpPr/>
              <p:nvPr/>
            </p:nvSpPr>
            <p:spPr>
              <a:xfrm>
                <a:off x="3118956" y="8292764"/>
                <a:ext cx="976717" cy="179666"/>
              </a:xfrm>
              <a:prstGeom prst="rect">
                <a:avLst/>
              </a:prstGeom>
              <a:pattFill prst="pct5">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3397D7F8-9732-4825-932D-EA7010C418D6}"/>
                  </a:ext>
                </a:extLst>
              </p:cNvPr>
              <p:cNvSpPr/>
              <p:nvPr/>
            </p:nvSpPr>
            <p:spPr>
              <a:xfrm>
                <a:off x="3367297" y="8815179"/>
                <a:ext cx="480035" cy="4590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Callout: Bent Line with No Border 93">
              <a:extLst>
                <a:ext uri="{FF2B5EF4-FFF2-40B4-BE49-F238E27FC236}">
                  <a16:creationId xmlns:a16="http://schemas.microsoft.com/office/drawing/2014/main" id="{8D750295-CD62-422B-965F-B81A455F3BF8}"/>
                </a:ext>
              </a:extLst>
            </p:cNvPr>
            <p:cNvSpPr/>
            <p:nvPr/>
          </p:nvSpPr>
          <p:spPr>
            <a:xfrm>
              <a:off x="4850508" y="8179820"/>
              <a:ext cx="1474968" cy="316050"/>
            </a:xfrm>
            <a:prstGeom prst="callout2">
              <a:avLst>
                <a:gd name="adj1" fmla="val 50198"/>
                <a:gd name="adj2" fmla="val -1055"/>
                <a:gd name="adj3" fmla="val 51456"/>
                <a:gd name="adj4" fmla="val -13702"/>
                <a:gd name="adj5" fmla="val -14958"/>
                <a:gd name="adj6" fmla="val -2909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Asphalt Base</a:t>
              </a:r>
            </a:p>
          </p:txBody>
        </p:sp>
        <p:sp>
          <p:nvSpPr>
            <p:cNvPr id="95" name="Callout: Bent Line with No Border 94">
              <a:extLst>
                <a:ext uri="{FF2B5EF4-FFF2-40B4-BE49-F238E27FC236}">
                  <a16:creationId xmlns:a16="http://schemas.microsoft.com/office/drawing/2014/main" id="{ED322E84-514A-49C7-B4A3-0FD877AA9728}"/>
                </a:ext>
              </a:extLst>
            </p:cNvPr>
            <p:cNvSpPr/>
            <p:nvPr/>
          </p:nvSpPr>
          <p:spPr>
            <a:xfrm>
              <a:off x="4850508" y="8417562"/>
              <a:ext cx="2114488" cy="316050"/>
            </a:xfrm>
            <a:prstGeom prst="callout2">
              <a:avLst>
                <a:gd name="adj1" fmla="val 50198"/>
                <a:gd name="adj2" fmla="val -1055"/>
                <a:gd name="adj3" fmla="val 51456"/>
                <a:gd name="adj4" fmla="val -13702"/>
                <a:gd name="adj5" fmla="val -2973"/>
                <a:gd name="adj6" fmla="val -2136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Flowable Fill</a:t>
              </a:r>
            </a:p>
          </p:txBody>
        </p:sp>
        <p:grpSp>
          <p:nvGrpSpPr>
            <p:cNvPr id="15" name="Group 14">
              <a:extLst>
                <a:ext uri="{FF2B5EF4-FFF2-40B4-BE49-F238E27FC236}">
                  <a16:creationId xmlns:a16="http://schemas.microsoft.com/office/drawing/2014/main" id="{EEF0C10C-55C5-4358-AE6F-50E137DC9143}"/>
                </a:ext>
              </a:extLst>
            </p:cNvPr>
            <p:cNvGrpSpPr/>
            <p:nvPr/>
          </p:nvGrpSpPr>
          <p:grpSpPr>
            <a:xfrm>
              <a:off x="5771369" y="7811810"/>
              <a:ext cx="272766" cy="498352"/>
              <a:chOff x="5778754" y="7857867"/>
              <a:chExt cx="272766" cy="498352"/>
            </a:xfrm>
          </p:grpSpPr>
          <p:cxnSp>
            <p:nvCxnSpPr>
              <p:cNvPr id="97" name="Straight Arrow Connector 96">
                <a:extLst>
                  <a:ext uri="{FF2B5EF4-FFF2-40B4-BE49-F238E27FC236}">
                    <a16:creationId xmlns:a16="http://schemas.microsoft.com/office/drawing/2014/main" id="{1E4A7854-1472-4B60-937C-D2B89D1D328C}"/>
                  </a:ext>
                </a:extLst>
              </p:cNvPr>
              <p:cNvCxnSpPr>
                <a:cxnSpLocks/>
              </p:cNvCxnSpPr>
              <p:nvPr/>
            </p:nvCxnSpPr>
            <p:spPr>
              <a:xfrm flipV="1">
                <a:off x="6051520" y="8068086"/>
                <a:ext cx="0" cy="288133"/>
              </a:xfrm>
              <a:prstGeom prst="straightConnector1">
                <a:avLst/>
              </a:prstGeom>
              <a:ln>
                <a:solidFill>
                  <a:schemeClr val="tx1"/>
                </a:solidFill>
                <a:headEnd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02B0401E-C77B-4A2F-B5E0-B02802A34369}"/>
                  </a:ext>
                </a:extLst>
              </p:cNvPr>
              <p:cNvCxnSpPr>
                <a:cxnSpLocks/>
              </p:cNvCxnSpPr>
              <p:nvPr/>
            </p:nvCxnSpPr>
            <p:spPr>
              <a:xfrm>
                <a:off x="6051520" y="7857867"/>
                <a:ext cx="0" cy="164500"/>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98E6F21-5168-47F9-A849-93C9B0F77E93}"/>
                  </a:ext>
                </a:extLst>
              </p:cNvPr>
              <p:cNvCxnSpPr>
                <a:cxnSpLocks/>
              </p:cNvCxnSpPr>
              <p:nvPr/>
            </p:nvCxnSpPr>
            <p:spPr>
              <a:xfrm>
                <a:off x="5778754" y="7859519"/>
                <a:ext cx="2727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3" name="TextBox 102">
              <a:extLst>
                <a:ext uri="{FF2B5EF4-FFF2-40B4-BE49-F238E27FC236}">
                  <a16:creationId xmlns:a16="http://schemas.microsoft.com/office/drawing/2014/main" id="{1FBA1CAF-8FFC-4732-AD54-5B3562A05E1B}"/>
                </a:ext>
              </a:extLst>
            </p:cNvPr>
            <p:cNvSpPr txBox="1"/>
            <p:nvPr/>
          </p:nvSpPr>
          <p:spPr>
            <a:xfrm>
              <a:off x="4308559" y="7655535"/>
              <a:ext cx="1519313" cy="276999"/>
            </a:xfrm>
            <a:prstGeom prst="rect">
              <a:avLst/>
            </a:prstGeom>
            <a:noFill/>
          </p:spPr>
          <p:txBody>
            <a:bodyPr wrap="square" rtlCol="0">
              <a:spAutoFit/>
            </a:bodyPr>
            <a:lstStyle/>
            <a:p>
              <a:r>
                <a:rPr lang="en-US" sz="1200" dirty="0">
                  <a:highlight>
                    <a:srgbClr val="00FFFF"/>
                  </a:highlight>
                </a:rPr>
                <a:t>1.25” Asphalt Surface</a:t>
              </a:r>
            </a:p>
          </p:txBody>
        </p:sp>
        <p:cxnSp>
          <p:nvCxnSpPr>
            <p:cNvPr id="3" name="Straight Connector 2">
              <a:extLst>
                <a:ext uri="{FF2B5EF4-FFF2-40B4-BE49-F238E27FC236}">
                  <a16:creationId xmlns:a16="http://schemas.microsoft.com/office/drawing/2014/main" id="{CE4C03F6-E333-4074-8CB5-CFAE513E1F20}"/>
                </a:ext>
              </a:extLst>
            </p:cNvPr>
            <p:cNvCxnSpPr>
              <a:cxnSpLocks/>
            </p:cNvCxnSpPr>
            <p:nvPr/>
          </p:nvCxnSpPr>
          <p:spPr>
            <a:xfrm>
              <a:off x="972154" y="7976310"/>
              <a:ext cx="599284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8" name="TextBox 57">
            <a:extLst>
              <a:ext uri="{FF2B5EF4-FFF2-40B4-BE49-F238E27FC236}">
                <a16:creationId xmlns:a16="http://schemas.microsoft.com/office/drawing/2014/main" id="{1EFDA2E8-38C3-4408-A453-5EFEEEE1B37D}"/>
              </a:ext>
            </a:extLst>
          </p:cNvPr>
          <p:cNvSpPr txBox="1"/>
          <p:nvPr/>
        </p:nvSpPr>
        <p:spPr>
          <a:xfrm>
            <a:off x="5422993" y="3560907"/>
            <a:ext cx="2114488" cy="461665"/>
          </a:xfrm>
          <a:prstGeom prst="rect">
            <a:avLst/>
          </a:prstGeom>
          <a:noFill/>
        </p:spPr>
        <p:txBody>
          <a:bodyPr wrap="square" rtlCol="0">
            <a:spAutoFit/>
          </a:bodyPr>
          <a:lstStyle/>
          <a:p>
            <a:r>
              <a:rPr lang="en-US" sz="1200" dirty="0">
                <a:highlight>
                  <a:srgbClr val="FFFF00"/>
                </a:highlight>
              </a:rPr>
              <a:t>Delete information in yellow and verify information in </a:t>
            </a:r>
            <a:r>
              <a:rPr lang="en-US" sz="1200" dirty="0">
                <a:highlight>
                  <a:srgbClr val="00FFFF"/>
                </a:highlight>
              </a:rPr>
              <a:t>blue</a:t>
            </a:r>
          </a:p>
        </p:txBody>
      </p:sp>
    </p:spTree>
    <p:extLst>
      <p:ext uri="{BB962C8B-B14F-4D97-AF65-F5344CB8AC3E}">
        <p14:creationId xmlns:p14="http://schemas.microsoft.com/office/powerpoint/2010/main" val="2977749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827D286F-8E3E-40EA-9931-A3BC06CEE550}"/>
              </a:ext>
            </a:extLst>
          </p:cNvPr>
          <p:cNvGraphicFramePr>
            <a:graphicFrameLocks noGrp="1"/>
          </p:cNvGraphicFramePr>
          <p:nvPr>
            <p:extLst>
              <p:ext uri="{D42A27DB-BD31-4B8C-83A1-F6EECF244321}">
                <p14:modId xmlns:p14="http://schemas.microsoft.com/office/powerpoint/2010/main" val="1304993721"/>
              </p:ext>
            </p:extLst>
          </p:nvPr>
        </p:nvGraphicFramePr>
        <p:xfrm>
          <a:off x="685800" y="590550"/>
          <a:ext cx="6624654" cy="370840"/>
        </p:xfrm>
        <a:graphic>
          <a:graphicData uri="http://schemas.openxmlformats.org/drawingml/2006/table">
            <a:tbl>
              <a:tblPr firstRow="1" bandRow="1">
                <a:tableStyleId>{5C22544A-7EE6-4342-B048-85BDC9FD1C3A}</a:tableStyleId>
              </a:tblPr>
              <a:tblGrid>
                <a:gridCol w="6624654">
                  <a:extLst>
                    <a:ext uri="{9D8B030D-6E8A-4147-A177-3AD203B41FA5}">
                      <a16:colId xmlns:a16="http://schemas.microsoft.com/office/drawing/2014/main" val="2119939413"/>
                    </a:ext>
                  </a:extLst>
                </a:gridCol>
              </a:tblGrid>
              <a:tr h="370840">
                <a:tc>
                  <a:txBody>
                    <a:bodyPr/>
                    <a:lstStyle/>
                    <a:p>
                      <a:pPr algn="ctr"/>
                      <a:r>
                        <a:rPr lang="en-US" dirty="0">
                          <a:solidFill>
                            <a:schemeClr val="tx1"/>
                          </a:solidFill>
                        </a:rPr>
                        <a:t>CULVERT REPLACEMENT DETAIL </a:t>
                      </a:r>
                      <a:r>
                        <a:rPr lang="en-US" dirty="0">
                          <a:solidFill>
                            <a:schemeClr val="tx1"/>
                          </a:solidFill>
                          <a:highlight>
                            <a:srgbClr val="FFFF00"/>
                          </a:highlight>
                        </a:rPr>
                        <a:t>– Pipes and RCBCs w resurfacing and no mill</a:t>
                      </a:r>
                    </a:p>
                  </a:txBody>
                  <a:tcP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4906379"/>
                  </a:ext>
                </a:extLst>
              </a:tr>
            </a:tbl>
          </a:graphicData>
        </a:graphic>
      </p:graphicFrame>
      <p:sp>
        <p:nvSpPr>
          <p:cNvPr id="56" name="TextBox 55">
            <a:extLst>
              <a:ext uri="{FF2B5EF4-FFF2-40B4-BE49-F238E27FC236}">
                <a16:creationId xmlns:a16="http://schemas.microsoft.com/office/drawing/2014/main" id="{08B519E4-ED9B-49D2-BA19-B9CA3E39CB0A}"/>
              </a:ext>
            </a:extLst>
          </p:cNvPr>
          <p:cNvSpPr txBox="1"/>
          <p:nvPr/>
        </p:nvSpPr>
        <p:spPr>
          <a:xfrm>
            <a:off x="797862" y="5734667"/>
            <a:ext cx="6176676" cy="646331"/>
          </a:xfrm>
          <a:prstGeom prst="rect">
            <a:avLst/>
          </a:prstGeom>
          <a:noFill/>
        </p:spPr>
        <p:txBody>
          <a:bodyPr wrap="square" rtlCol="0">
            <a:spAutoFit/>
          </a:bodyPr>
          <a:lstStyle/>
          <a:p>
            <a:pPr algn="just"/>
            <a:r>
              <a:rPr lang="en-US" sz="1200" dirty="0"/>
              <a:t>Culvert Pipe or Box Culvert Replacements shall be constructed according to the Initial Backfill detail shown above, or as directed by the Engineer. Allow the asphalt base to be exposed to traffic a minimum of 14 days to allow for settlement before placing the asphalt surface.</a:t>
            </a:r>
          </a:p>
        </p:txBody>
      </p:sp>
      <p:grpSp>
        <p:nvGrpSpPr>
          <p:cNvPr id="18" name="Group 17">
            <a:extLst>
              <a:ext uri="{FF2B5EF4-FFF2-40B4-BE49-F238E27FC236}">
                <a16:creationId xmlns:a16="http://schemas.microsoft.com/office/drawing/2014/main" id="{9E530987-9043-4550-8584-97E68B9F4153}"/>
              </a:ext>
            </a:extLst>
          </p:cNvPr>
          <p:cNvGrpSpPr/>
          <p:nvPr/>
        </p:nvGrpSpPr>
        <p:grpSpPr>
          <a:xfrm>
            <a:off x="962612" y="7328355"/>
            <a:ext cx="6002384" cy="1417780"/>
            <a:chOff x="972154" y="7655535"/>
            <a:chExt cx="6002384" cy="1417780"/>
          </a:xfrm>
        </p:grpSpPr>
        <p:cxnSp>
          <p:nvCxnSpPr>
            <p:cNvPr id="59" name="Straight Connector 58">
              <a:extLst>
                <a:ext uri="{FF2B5EF4-FFF2-40B4-BE49-F238E27FC236}">
                  <a16:creationId xmlns:a16="http://schemas.microsoft.com/office/drawing/2014/main" id="{69029418-3651-436B-9CAA-D465B85F4362}"/>
                </a:ext>
              </a:extLst>
            </p:cNvPr>
            <p:cNvCxnSpPr>
              <a:cxnSpLocks/>
            </p:cNvCxnSpPr>
            <p:nvPr/>
          </p:nvCxnSpPr>
          <p:spPr>
            <a:xfrm>
              <a:off x="972154" y="8022367"/>
              <a:ext cx="6002384"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nvGrpSpPr>
            <p:cNvPr id="80" name="Group 79">
              <a:extLst>
                <a:ext uri="{FF2B5EF4-FFF2-40B4-BE49-F238E27FC236}">
                  <a16:creationId xmlns:a16="http://schemas.microsoft.com/office/drawing/2014/main" id="{DF5CFD7D-9A80-4FE2-BE56-A5175C94813F}"/>
                </a:ext>
              </a:extLst>
            </p:cNvPr>
            <p:cNvGrpSpPr/>
            <p:nvPr/>
          </p:nvGrpSpPr>
          <p:grpSpPr>
            <a:xfrm>
              <a:off x="3484988" y="8022367"/>
              <a:ext cx="976717" cy="1050948"/>
              <a:chOff x="3118956" y="8292764"/>
              <a:chExt cx="976717" cy="1050948"/>
            </a:xfrm>
          </p:grpSpPr>
          <p:sp>
            <p:nvSpPr>
              <p:cNvPr id="60" name="Rectangle 59">
                <a:extLst>
                  <a:ext uri="{FF2B5EF4-FFF2-40B4-BE49-F238E27FC236}">
                    <a16:creationId xmlns:a16="http://schemas.microsoft.com/office/drawing/2014/main" id="{7A92F1C2-899F-4640-B251-63F9FF1D7BFD}"/>
                  </a:ext>
                </a:extLst>
              </p:cNvPr>
              <p:cNvSpPr/>
              <p:nvPr/>
            </p:nvSpPr>
            <p:spPr>
              <a:xfrm>
                <a:off x="3118956" y="8472430"/>
                <a:ext cx="976717" cy="8712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2DCFD9BF-B130-48F3-AC03-6EF8212F7AC4}"/>
                  </a:ext>
                </a:extLst>
              </p:cNvPr>
              <p:cNvSpPr/>
              <p:nvPr/>
            </p:nvSpPr>
            <p:spPr>
              <a:xfrm>
                <a:off x="3118956" y="8292764"/>
                <a:ext cx="976717" cy="179666"/>
              </a:xfrm>
              <a:prstGeom prst="rect">
                <a:avLst/>
              </a:prstGeom>
              <a:pattFill prst="pct5">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3397D7F8-9732-4825-932D-EA7010C418D6}"/>
                  </a:ext>
                </a:extLst>
              </p:cNvPr>
              <p:cNvSpPr/>
              <p:nvPr/>
            </p:nvSpPr>
            <p:spPr>
              <a:xfrm>
                <a:off x="3367297" y="8815179"/>
                <a:ext cx="480035" cy="4590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Callout: Bent Line with No Border 93">
              <a:extLst>
                <a:ext uri="{FF2B5EF4-FFF2-40B4-BE49-F238E27FC236}">
                  <a16:creationId xmlns:a16="http://schemas.microsoft.com/office/drawing/2014/main" id="{8D750295-CD62-422B-965F-B81A455F3BF8}"/>
                </a:ext>
              </a:extLst>
            </p:cNvPr>
            <p:cNvSpPr/>
            <p:nvPr/>
          </p:nvSpPr>
          <p:spPr>
            <a:xfrm>
              <a:off x="4850508" y="8179820"/>
              <a:ext cx="1474968" cy="316050"/>
            </a:xfrm>
            <a:prstGeom prst="callout2">
              <a:avLst>
                <a:gd name="adj1" fmla="val 50198"/>
                <a:gd name="adj2" fmla="val -1055"/>
                <a:gd name="adj3" fmla="val 51456"/>
                <a:gd name="adj4" fmla="val -13702"/>
                <a:gd name="adj5" fmla="val -14958"/>
                <a:gd name="adj6" fmla="val -2909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Asphalt Base</a:t>
              </a:r>
            </a:p>
          </p:txBody>
        </p:sp>
        <p:sp>
          <p:nvSpPr>
            <p:cNvPr id="95" name="Callout: Bent Line with No Border 94">
              <a:extLst>
                <a:ext uri="{FF2B5EF4-FFF2-40B4-BE49-F238E27FC236}">
                  <a16:creationId xmlns:a16="http://schemas.microsoft.com/office/drawing/2014/main" id="{ED322E84-514A-49C7-B4A3-0FD877AA9728}"/>
                </a:ext>
              </a:extLst>
            </p:cNvPr>
            <p:cNvSpPr/>
            <p:nvPr/>
          </p:nvSpPr>
          <p:spPr>
            <a:xfrm>
              <a:off x="4850508" y="8417562"/>
              <a:ext cx="2114488" cy="316050"/>
            </a:xfrm>
            <a:prstGeom prst="callout2">
              <a:avLst>
                <a:gd name="adj1" fmla="val 50198"/>
                <a:gd name="adj2" fmla="val -1055"/>
                <a:gd name="adj3" fmla="val 51456"/>
                <a:gd name="adj4" fmla="val -13702"/>
                <a:gd name="adj5" fmla="val -2973"/>
                <a:gd name="adj6" fmla="val -2136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Flowable Fill</a:t>
              </a:r>
            </a:p>
          </p:txBody>
        </p:sp>
        <p:grpSp>
          <p:nvGrpSpPr>
            <p:cNvPr id="15" name="Group 14">
              <a:extLst>
                <a:ext uri="{FF2B5EF4-FFF2-40B4-BE49-F238E27FC236}">
                  <a16:creationId xmlns:a16="http://schemas.microsoft.com/office/drawing/2014/main" id="{EEF0C10C-55C5-4358-AE6F-50E137DC9143}"/>
                </a:ext>
              </a:extLst>
            </p:cNvPr>
            <p:cNvGrpSpPr/>
            <p:nvPr/>
          </p:nvGrpSpPr>
          <p:grpSpPr>
            <a:xfrm>
              <a:off x="5771369" y="7811810"/>
              <a:ext cx="272766" cy="498352"/>
              <a:chOff x="5778754" y="7857867"/>
              <a:chExt cx="272766" cy="498352"/>
            </a:xfrm>
          </p:grpSpPr>
          <p:cxnSp>
            <p:nvCxnSpPr>
              <p:cNvPr id="97" name="Straight Arrow Connector 96">
                <a:extLst>
                  <a:ext uri="{FF2B5EF4-FFF2-40B4-BE49-F238E27FC236}">
                    <a16:creationId xmlns:a16="http://schemas.microsoft.com/office/drawing/2014/main" id="{1E4A7854-1472-4B60-937C-D2B89D1D328C}"/>
                  </a:ext>
                </a:extLst>
              </p:cNvPr>
              <p:cNvCxnSpPr>
                <a:cxnSpLocks/>
              </p:cNvCxnSpPr>
              <p:nvPr/>
            </p:nvCxnSpPr>
            <p:spPr>
              <a:xfrm flipV="1">
                <a:off x="6051520" y="8068086"/>
                <a:ext cx="0" cy="288133"/>
              </a:xfrm>
              <a:prstGeom prst="straightConnector1">
                <a:avLst/>
              </a:prstGeom>
              <a:ln>
                <a:solidFill>
                  <a:schemeClr val="tx1"/>
                </a:solidFill>
                <a:headEnd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02B0401E-C77B-4A2F-B5E0-B02802A34369}"/>
                  </a:ext>
                </a:extLst>
              </p:cNvPr>
              <p:cNvCxnSpPr>
                <a:cxnSpLocks/>
              </p:cNvCxnSpPr>
              <p:nvPr/>
            </p:nvCxnSpPr>
            <p:spPr>
              <a:xfrm>
                <a:off x="6051520" y="7857867"/>
                <a:ext cx="0" cy="164500"/>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98E6F21-5168-47F9-A849-93C9B0F77E93}"/>
                  </a:ext>
                </a:extLst>
              </p:cNvPr>
              <p:cNvCxnSpPr>
                <a:cxnSpLocks/>
              </p:cNvCxnSpPr>
              <p:nvPr/>
            </p:nvCxnSpPr>
            <p:spPr>
              <a:xfrm>
                <a:off x="5778754" y="7859519"/>
                <a:ext cx="2727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3" name="TextBox 102">
              <a:extLst>
                <a:ext uri="{FF2B5EF4-FFF2-40B4-BE49-F238E27FC236}">
                  <a16:creationId xmlns:a16="http://schemas.microsoft.com/office/drawing/2014/main" id="{1FBA1CAF-8FFC-4732-AD54-5B3562A05E1B}"/>
                </a:ext>
              </a:extLst>
            </p:cNvPr>
            <p:cNvSpPr txBox="1"/>
            <p:nvPr/>
          </p:nvSpPr>
          <p:spPr>
            <a:xfrm>
              <a:off x="4308559" y="7655535"/>
              <a:ext cx="1519313" cy="276999"/>
            </a:xfrm>
            <a:prstGeom prst="rect">
              <a:avLst/>
            </a:prstGeom>
            <a:noFill/>
          </p:spPr>
          <p:txBody>
            <a:bodyPr wrap="square" rtlCol="0">
              <a:spAutoFit/>
            </a:bodyPr>
            <a:lstStyle/>
            <a:p>
              <a:r>
                <a:rPr lang="en-US" sz="1200" dirty="0">
                  <a:highlight>
                    <a:srgbClr val="00FFFF"/>
                  </a:highlight>
                </a:rPr>
                <a:t>1.25” Asphalt Surface</a:t>
              </a:r>
            </a:p>
          </p:txBody>
        </p:sp>
        <p:cxnSp>
          <p:nvCxnSpPr>
            <p:cNvPr id="3" name="Straight Connector 2">
              <a:extLst>
                <a:ext uri="{FF2B5EF4-FFF2-40B4-BE49-F238E27FC236}">
                  <a16:creationId xmlns:a16="http://schemas.microsoft.com/office/drawing/2014/main" id="{CE4C03F6-E333-4074-8CB5-CFAE513E1F20}"/>
                </a:ext>
              </a:extLst>
            </p:cNvPr>
            <p:cNvCxnSpPr>
              <a:cxnSpLocks/>
            </p:cNvCxnSpPr>
            <p:nvPr/>
          </p:nvCxnSpPr>
          <p:spPr>
            <a:xfrm>
              <a:off x="972154" y="7976310"/>
              <a:ext cx="599284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8" name="Group 57">
            <a:extLst>
              <a:ext uri="{FF2B5EF4-FFF2-40B4-BE49-F238E27FC236}">
                <a16:creationId xmlns:a16="http://schemas.microsoft.com/office/drawing/2014/main" id="{48EA3D95-84BB-4127-B60D-09B49B2A7E89}"/>
              </a:ext>
            </a:extLst>
          </p:cNvPr>
          <p:cNvGrpSpPr/>
          <p:nvPr/>
        </p:nvGrpSpPr>
        <p:grpSpPr>
          <a:xfrm>
            <a:off x="1097189" y="1297652"/>
            <a:ext cx="6213265" cy="3652041"/>
            <a:chOff x="1326230" y="1151231"/>
            <a:chExt cx="6213265" cy="3652041"/>
          </a:xfrm>
        </p:grpSpPr>
        <p:sp>
          <p:nvSpPr>
            <p:cNvPr id="63" name="TextBox 62">
              <a:extLst>
                <a:ext uri="{FF2B5EF4-FFF2-40B4-BE49-F238E27FC236}">
                  <a16:creationId xmlns:a16="http://schemas.microsoft.com/office/drawing/2014/main" id="{757300FF-B179-498E-B43D-99EE74D1829B}"/>
                </a:ext>
              </a:extLst>
            </p:cNvPr>
            <p:cNvSpPr txBox="1"/>
            <p:nvPr/>
          </p:nvSpPr>
          <p:spPr>
            <a:xfrm>
              <a:off x="1326230" y="4433940"/>
              <a:ext cx="5481885" cy="369332"/>
            </a:xfrm>
            <a:prstGeom prst="rect">
              <a:avLst/>
            </a:prstGeom>
            <a:noFill/>
          </p:spPr>
          <p:txBody>
            <a:bodyPr wrap="none" rtlCol="0">
              <a:spAutoFit/>
            </a:bodyPr>
            <a:lstStyle/>
            <a:p>
              <a:r>
                <a:rPr lang="en-US" u="sng" dirty="0"/>
                <a:t>Culvert Pipe or Box Culvert Replacements – Initial Backfill</a:t>
              </a:r>
            </a:p>
          </p:txBody>
        </p:sp>
        <p:grpSp>
          <p:nvGrpSpPr>
            <p:cNvPr id="64" name="Group 63">
              <a:extLst>
                <a:ext uri="{FF2B5EF4-FFF2-40B4-BE49-F238E27FC236}">
                  <a16:creationId xmlns:a16="http://schemas.microsoft.com/office/drawing/2014/main" id="{16FDDDF0-FBFC-42CD-B015-9EF90F5A2E25}"/>
                </a:ext>
              </a:extLst>
            </p:cNvPr>
            <p:cNvGrpSpPr/>
            <p:nvPr/>
          </p:nvGrpSpPr>
          <p:grpSpPr>
            <a:xfrm>
              <a:off x="1996731" y="1151231"/>
              <a:ext cx="5542764" cy="3226842"/>
              <a:chOff x="1956390" y="1070087"/>
              <a:chExt cx="5542764" cy="3226842"/>
            </a:xfrm>
          </p:grpSpPr>
          <p:cxnSp>
            <p:nvCxnSpPr>
              <p:cNvPr id="65" name="Straight Connector 64">
                <a:extLst>
                  <a:ext uri="{FF2B5EF4-FFF2-40B4-BE49-F238E27FC236}">
                    <a16:creationId xmlns:a16="http://schemas.microsoft.com/office/drawing/2014/main" id="{D85A04AC-1CEC-4C06-86BF-074DEC06E629}"/>
                  </a:ext>
                </a:extLst>
              </p:cNvPr>
              <p:cNvCxnSpPr>
                <a:cxnSpLocks/>
              </p:cNvCxnSpPr>
              <p:nvPr/>
            </p:nvCxnSpPr>
            <p:spPr>
              <a:xfrm>
                <a:off x="1956390" y="1424496"/>
                <a:ext cx="4221569"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66" name="Rectangle 65">
                <a:extLst>
                  <a:ext uri="{FF2B5EF4-FFF2-40B4-BE49-F238E27FC236}">
                    <a16:creationId xmlns:a16="http://schemas.microsoft.com/office/drawing/2014/main" id="{F3560EC7-54E9-4D1C-9F32-48C74B4DF123}"/>
                  </a:ext>
                </a:extLst>
              </p:cNvPr>
              <p:cNvSpPr/>
              <p:nvPr/>
            </p:nvSpPr>
            <p:spPr>
              <a:xfrm>
                <a:off x="3131509" y="1788632"/>
                <a:ext cx="1871330" cy="176585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B5268F7B-3FAE-4BF8-8244-5B2E09D5A763}"/>
                  </a:ext>
                </a:extLst>
              </p:cNvPr>
              <p:cNvSpPr/>
              <p:nvPr/>
            </p:nvSpPr>
            <p:spPr>
              <a:xfrm>
                <a:off x="3131509" y="1424496"/>
                <a:ext cx="1871330" cy="364136"/>
              </a:xfrm>
              <a:prstGeom prst="rect">
                <a:avLst/>
              </a:prstGeom>
              <a:pattFill prst="pct5">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EC429B38-2F1C-47BB-82B0-13222AED24E5}"/>
                  </a:ext>
                </a:extLst>
              </p:cNvPr>
              <p:cNvSpPr/>
              <p:nvPr/>
            </p:nvSpPr>
            <p:spPr>
              <a:xfrm>
                <a:off x="3607315" y="2483293"/>
                <a:ext cx="919717" cy="93034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 name="Straight Connector 68">
                <a:extLst>
                  <a:ext uri="{FF2B5EF4-FFF2-40B4-BE49-F238E27FC236}">
                    <a16:creationId xmlns:a16="http://schemas.microsoft.com/office/drawing/2014/main" id="{C1801F3A-CE05-46A1-A6B2-5F16201F2CF2}"/>
                  </a:ext>
                </a:extLst>
              </p:cNvPr>
              <p:cNvCxnSpPr>
                <a:cxnSpLocks/>
              </p:cNvCxnSpPr>
              <p:nvPr/>
            </p:nvCxnSpPr>
            <p:spPr>
              <a:xfrm>
                <a:off x="2328777" y="1792937"/>
                <a:ext cx="708689"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F3F8802B-B523-423E-8208-D8E1FDBA7461}"/>
                  </a:ext>
                </a:extLst>
              </p:cNvPr>
              <p:cNvCxnSpPr>
                <a:cxnSpLocks/>
              </p:cNvCxnSpPr>
              <p:nvPr/>
            </p:nvCxnSpPr>
            <p:spPr>
              <a:xfrm>
                <a:off x="2328776" y="3549256"/>
                <a:ext cx="708689"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5B8EB896-2DAE-41AD-919A-F1DB51CDF0C2}"/>
                  </a:ext>
                </a:extLst>
              </p:cNvPr>
              <p:cNvCxnSpPr>
                <a:cxnSpLocks/>
              </p:cNvCxnSpPr>
              <p:nvPr/>
            </p:nvCxnSpPr>
            <p:spPr>
              <a:xfrm>
                <a:off x="2328775" y="2481158"/>
                <a:ext cx="1210990"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AC503BAE-AFDB-4267-B521-606159034E15}"/>
                  </a:ext>
                </a:extLst>
              </p:cNvPr>
              <p:cNvCxnSpPr>
                <a:cxnSpLocks/>
              </p:cNvCxnSpPr>
              <p:nvPr/>
            </p:nvCxnSpPr>
            <p:spPr>
              <a:xfrm>
                <a:off x="2328775" y="3408314"/>
                <a:ext cx="1210990" cy="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D3DF720B-182D-441F-9570-34230FE6B71A}"/>
                  </a:ext>
                </a:extLst>
              </p:cNvPr>
              <p:cNvCxnSpPr>
                <a:cxnSpLocks/>
                <a:stCxn id="68" idx="2"/>
                <a:endCxn id="68" idx="6"/>
              </p:cNvCxnSpPr>
              <p:nvPr/>
            </p:nvCxnSpPr>
            <p:spPr>
              <a:xfrm>
                <a:off x="3607315" y="2948467"/>
                <a:ext cx="919717"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A3206393-264D-4A1E-9FE7-456B7CE8620E}"/>
                  </a:ext>
                </a:extLst>
              </p:cNvPr>
              <p:cNvCxnSpPr>
                <a:cxnSpLocks/>
              </p:cNvCxnSpPr>
              <p:nvPr/>
            </p:nvCxnSpPr>
            <p:spPr>
              <a:xfrm>
                <a:off x="2427014" y="1788632"/>
                <a:ext cx="0" cy="692526"/>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A8FDEB38-D31B-4F9A-97F8-4B8CAC912D53}"/>
                  </a:ext>
                </a:extLst>
              </p:cNvPr>
              <p:cNvCxnSpPr>
                <a:cxnSpLocks/>
              </p:cNvCxnSpPr>
              <p:nvPr/>
            </p:nvCxnSpPr>
            <p:spPr>
              <a:xfrm flipH="1">
                <a:off x="3131509" y="4216400"/>
                <a:ext cx="475806"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C43FC19C-A00A-4CF9-BE1A-3F2262AD6AE3}"/>
                  </a:ext>
                </a:extLst>
              </p:cNvPr>
              <p:cNvCxnSpPr>
                <a:cxnSpLocks/>
              </p:cNvCxnSpPr>
              <p:nvPr/>
            </p:nvCxnSpPr>
            <p:spPr>
              <a:xfrm>
                <a:off x="2427014" y="3120181"/>
                <a:ext cx="0" cy="288133"/>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5AA44024-0963-41F2-93DF-E128E9B54CEB}"/>
                  </a:ext>
                </a:extLst>
              </p:cNvPr>
              <p:cNvCxnSpPr>
                <a:cxnSpLocks/>
              </p:cNvCxnSpPr>
              <p:nvPr/>
            </p:nvCxnSpPr>
            <p:spPr>
              <a:xfrm flipV="1">
                <a:off x="2427014" y="3549256"/>
                <a:ext cx="0" cy="288133"/>
              </a:xfrm>
              <a:prstGeom prst="straightConnector1">
                <a:avLst/>
              </a:prstGeom>
              <a:ln>
                <a:solidFill>
                  <a:schemeClr val="tx1"/>
                </a:solidFill>
                <a:headEnd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7ECAEF66-B43B-4059-99E5-6E5FF90BE753}"/>
                  </a:ext>
                </a:extLst>
              </p:cNvPr>
              <p:cNvCxnSpPr>
                <a:cxnSpLocks/>
              </p:cNvCxnSpPr>
              <p:nvPr/>
            </p:nvCxnSpPr>
            <p:spPr>
              <a:xfrm flipV="1">
                <a:off x="3607315" y="3471841"/>
                <a:ext cx="0" cy="824153"/>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8B1F5D44-4937-427C-9CE1-182D9FDE0E98}"/>
                  </a:ext>
                </a:extLst>
              </p:cNvPr>
              <p:cNvCxnSpPr>
                <a:cxnSpLocks/>
              </p:cNvCxnSpPr>
              <p:nvPr/>
            </p:nvCxnSpPr>
            <p:spPr>
              <a:xfrm flipH="1" flipV="1">
                <a:off x="4525391" y="3472776"/>
                <a:ext cx="3278" cy="824153"/>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8BF92D76-7A33-4F2C-A472-B7D4851CB097}"/>
                  </a:ext>
                </a:extLst>
              </p:cNvPr>
              <p:cNvCxnSpPr>
                <a:cxnSpLocks/>
              </p:cNvCxnSpPr>
              <p:nvPr/>
            </p:nvCxnSpPr>
            <p:spPr>
              <a:xfrm flipV="1">
                <a:off x="3134562" y="3652274"/>
                <a:ext cx="0" cy="643720"/>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8156052A-04CA-4639-8637-7279813500CC}"/>
                  </a:ext>
                </a:extLst>
              </p:cNvPr>
              <p:cNvCxnSpPr>
                <a:cxnSpLocks/>
              </p:cNvCxnSpPr>
              <p:nvPr/>
            </p:nvCxnSpPr>
            <p:spPr>
              <a:xfrm flipV="1">
                <a:off x="5002839" y="3659630"/>
                <a:ext cx="0" cy="636364"/>
              </a:xfrm>
              <a:prstGeom prst="line">
                <a:avLst/>
              </a:prstGeom>
              <a:ln>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DFE5B960-6E1C-421D-8C92-51D64697F130}"/>
                  </a:ext>
                </a:extLst>
              </p:cNvPr>
              <p:cNvCxnSpPr>
                <a:cxnSpLocks/>
              </p:cNvCxnSpPr>
              <p:nvPr/>
            </p:nvCxnSpPr>
            <p:spPr>
              <a:xfrm flipH="1">
                <a:off x="4525391" y="4216400"/>
                <a:ext cx="465692" cy="0"/>
              </a:xfrm>
              <a:prstGeom prst="straightConnector1">
                <a:avLst/>
              </a:prstGeom>
              <a:ln>
                <a:solidFill>
                  <a:schemeClr val="tx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0E842752-1700-4A2B-BF25-75ABD36BCCA6}"/>
                  </a:ext>
                </a:extLst>
              </p:cNvPr>
              <p:cNvSpPr txBox="1"/>
              <p:nvPr/>
            </p:nvSpPr>
            <p:spPr>
              <a:xfrm>
                <a:off x="3146319" y="3998742"/>
                <a:ext cx="490840" cy="276999"/>
              </a:xfrm>
              <a:prstGeom prst="rect">
                <a:avLst/>
              </a:prstGeom>
              <a:noFill/>
            </p:spPr>
            <p:txBody>
              <a:bodyPr wrap="none" rtlCol="0">
                <a:spAutoFit/>
              </a:bodyPr>
              <a:lstStyle/>
              <a:p>
                <a:r>
                  <a:rPr lang="en-US" sz="1200" dirty="0"/>
                  <a:t>1’-0”</a:t>
                </a:r>
              </a:p>
            </p:txBody>
          </p:sp>
          <p:sp>
            <p:nvSpPr>
              <p:cNvPr id="85" name="TextBox 84">
                <a:extLst>
                  <a:ext uri="{FF2B5EF4-FFF2-40B4-BE49-F238E27FC236}">
                    <a16:creationId xmlns:a16="http://schemas.microsoft.com/office/drawing/2014/main" id="{4C6E0FBE-C0BE-4BF5-95C7-9AC1B876EA37}"/>
                  </a:ext>
                </a:extLst>
              </p:cNvPr>
              <p:cNvSpPr txBox="1"/>
              <p:nvPr/>
            </p:nvSpPr>
            <p:spPr>
              <a:xfrm>
                <a:off x="4542195" y="3998743"/>
                <a:ext cx="490840" cy="276999"/>
              </a:xfrm>
              <a:prstGeom prst="rect">
                <a:avLst/>
              </a:prstGeom>
              <a:noFill/>
            </p:spPr>
            <p:txBody>
              <a:bodyPr wrap="none" rtlCol="0">
                <a:spAutoFit/>
              </a:bodyPr>
              <a:lstStyle/>
              <a:p>
                <a:r>
                  <a:rPr lang="en-US" sz="1200" dirty="0"/>
                  <a:t>1’-0”</a:t>
                </a:r>
              </a:p>
            </p:txBody>
          </p:sp>
          <p:sp>
            <p:nvSpPr>
              <p:cNvPr id="86" name="TextBox 85">
                <a:extLst>
                  <a:ext uri="{FF2B5EF4-FFF2-40B4-BE49-F238E27FC236}">
                    <a16:creationId xmlns:a16="http://schemas.microsoft.com/office/drawing/2014/main" id="{EA10FD8D-3F26-4CD3-9F09-FB7480862C45}"/>
                  </a:ext>
                </a:extLst>
              </p:cNvPr>
              <p:cNvSpPr txBox="1"/>
              <p:nvPr/>
            </p:nvSpPr>
            <p:spPr>
              <a:xfrm>
                <a:off x="3623612" y="2712088"/>
                <a:ext cx="925253" cy="461665"/>
              </a:xfrm>
              <a:prstGeom prst="rect">
                <a:avLst/>
              </a:prstGeom>
              <a:noFill/>
            </p:spPr>
            <p:txBody>
              <a:bodyPr wrap="none" rtlCol="0">
                <a:spAutoFit/>
              </a:bodyPr>
              <a:lstStyle/>
              <a:p>
                <a:r>
                  <a:rPr lang="en-US" sz="1200" dirty="0"/>
                  <a:t>Pipe Dia. or</a:t>
                </a:r>
              </a:p>
              <a:p>
                <a:r>
                  <a:rPr lang="en-US" sz="1200" dirty="0"/>
                  <a:t>RCBC Width</a:t>
                </a:r>
              </a:p>
            </p:txBody>
          </p:sp>
          <p:sp>
            <p:nvSpPr>
              <p:cNvPr id="87" name="TextBox 86">
                <a:extLst>
                  <a:ext uri="{FF2B5EF4-FFF2-40B4-BE49-F238E27FC236}">
                    <a16:creationId xmlns:a16="http://schemas.microsoft.com/office/drawing/2014/main" id="{2195BB8F-46BC-4520-8065-5077BB646D89}"/>
                  </a:ext>
                </a:extLst>
              </p:cNvPr>
              <p:cNvSpPr txBox="1"/>
              <p:nvPr/>
            </p:nvSpPr>
            <p:spPr>
              <a:xfrm>
                <a:off x="2059881" y="3333342"/>
                <a:ext cx="327334" cy="276999"/>
              </a:xfrm>
              <a:prstGeom prst="rect">
                <a:avLst/>
              </a:prstGeom>
              <a:noFill/>
            </p:spPr>
            <p:txBody>
              <a:bodyPr wrap="none" rtlCol="0">
                <a:spAutoFit/>
              </a:bodyPr>
              <a:lstStyle/>
              <a:p>
                <a:r>
                  <a:rPr lang="en-US" sz="1200" dirty="0"/>
                  <a:t>3”</a:t>
                </a:r>
              </a:p>
            </p:txBody>
          </p:sp>
          <p:sp>
            <p:nvSpPr>
              <p:cNvPr id="88" name="TextBox 87">
                <a:extLst>
                  <a:ext uri="{FF2B5EF4-FFF2-40B4-BE49-F238E27FC236}">
                    <a16:creationId xmlns:a16="http://schemas.microsoft.com/office/drawing/2014/main" id="{EBD05F48-DFAE-4BF6-B30B-BE6FCACEA48E}"/>
                  </a:ext>
                </a:extLst>
              </p:cNvPr>
              <p:cNvSpPr txBox="1"/>
              <p:nvPr/>
            </p:nvSpPr>
            <p:spPr>
              <a:xfrm>
                <a:off x="1979799" y="1936444"/>
                <a:ext cx="490840" cy="461665"/>
              </a:xfrm>
              <a:prstGeom prst="rect">
                <a:avLst/>
              </a:prstGeom>
              <a:noFill/>
            </p:spPr>
            <p:txBody>
              <a:bodyPr wrap="none" rtlCol="0">
                <a:spAutoFit/>
              </a:bodyPr>
              <a:lstStyle/>
              <a:p>
                <a:r>
                  <a:rPr lang="en-US" sz="1200" dirty="0"/>
                  <a:t>1’-0”</a:t>
                </a:r>
              </a:p>
              <a:p>
                <a:r>
                  <a:rPr lang="en-US" sz="1200" dirty="0"/>
                  <a:t>Min.</a:t>
                </a:r>
              </a:p>
            </p:txBody>
          </p:sp>
          <p:sp>
            <p:nvSpPr>
              <p:cNvPr id="89" name="Callout: Bent Line with No Border 88">
                <a:extLst>
                  <a:ext uri="{FF2B5EF4-FFF2-40B4-BE49-F238E27FC236}">
                    <a16:creationId xmlns:a16="http://schemas.microsoft.com/office/drawing/2014/main" id="{0B4FBF16-4896-4F41-B1EB-49B8A7BC2A57}"/>
                  </a:ext>
                </a:extLst>
              </p:cNvPr>
              <p:cNvSpPr/>
              <p:nvPr/>
            </p:nvSpPr>
            <p:spPr>
              <a:xfrm>
                <a:off x="5384666" y="1070087"/>
                <a:ext cx="1474968" cy="316050"/>
              </a:xfrm>
              <a:prstGeom prst="callout2">
                <a:avLst>
                  <a:gd name="adj1" fmla="val 50198"/>
                  <a:gd name="adj2" fmla="val -1055"/>
                  <a:gd name="adj3" fmla="val 51456"/>
                  <a:gd name="adj4" fmla="val -13702"/>
                  <a:gd name="adj5" fmla="val 159007"/>
                  <a:gd name="adj6" fmla="val -38063"/>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highlight>
                      <a:srgbClr val="00FFFF"/>
                    </a:highlight>
                  </a:rPr>
                  <a:t>10” Asphalt Base</a:t>
                </a:r>
              </a:p>
            </p:txBody>
          </p:sp>
          <p:sp>
            <p:nvSpPr>
              <p:cNvPr id="90" name="Callout: Bent Line with No Border 89">
                <a:extLst>
                  <a:ext uri="{FF2B5EF4-FFF2-40B4-BE49-F238E27FC236}">
                    <a16:creationId xmlns:a16="http://schemas.microsoft.com/office/drawing/2014/main" id="{A3540561-AE8C-4A9B-A27A-0E3D66DFD0D0}"/>
                  </a:ext>
                </a:extLst>
              </p:cNvPr>
              <p:cNvSpPr/>
              <p:nvPr/>
            </p:nvSpPr>
            <p:spPr>
              <a:xfrm>
                <a:off x="5384666" y="1957942"/>
                <a:ext cx="2114488" cy="316050"/>
              </a:xfrm>
              <a:prstGeom prst="callout2">
                <a:avLst>
                  <a:gd name="adj1" fmla="val 50198"/>
                  <a:gd name="adj2" fmla="val -1055"/>
                  <a:gd name="adj3" fmla="val 51456"/>
                  <a:gd name="adj4" fmla="val -13702"/>
                  <a:gd name="adj5" fmla="val 180295"/>
                  <a:gd name="adj6" fmla="val -2914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Flowable Fill</a:t>
                </a:r>
              </a:p>
              <a:p>
                <a:r>
                  <a:rPr lang="en-US" sz="1200" dirty="0">
                    <a:solidFill>
                      <a:schemeClr val="tx1"/>
                    </a:solidFill>
                  </a:rPr>
                  <a:t>(Incidental to Culvert Pipe)</a:t>
                </a:r>
              </a:p>
            </p:txBody>
          </p:sp>
          <p:sp>
            <p:nvSpPr>
              <p:cNvPr id="91" name="Callout: Bent Line with No Border 90">
                <a:extLst>
                  <a:ext uri="{FF2B5EF4-FFF2-40B4-BE49-F238E27FC236}">
                    <a16:creationId xmlns:a16="http://schemas.microsoft.com/office/drawing/2014/main" id="{747D8E20-0D75-4782-901F-6B8379952909}"/>
                  </a:ext>
                </a:extLst>
              </p:cNvPr>
              <p:cNvSpPr/>
              <p:nvPr/>
            </p:nvSpPr>
            <p:spPr>
              <a:xfrm>
                <a:off x="6011333" y="1559039"/>
                <a:ext cx="1474968" cy="316050"/>
              </a:xfrm>
              <a:prstGeom prst="callout2">
                <a:avLst>
                  <a:gd name="adj1" fmla="val 50198"/>
                  <a:gd name="adj2" fmla="val -1055"/>
                  <a:gd name="adj3" fmla="val 51456"/>
                  <a:gd name="adj4" fmla="val -13702"/>
                  <a:gd name="adj5" fmla="val -40994"/>
                  <a:gd name="adj6" fmla="val -443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Existing Pavement</a:t>
                </a:r>
              </a:p>
            </p:txBody>
          </p:sp>
          <p:sp>
            <p:nvSpPr>
              <p:cNvPr id="92" name="Rectangle 91">
                <a:extLst>
                  <a:ext uri="{FF2B5EF4-FFF2-40B4-BE49-F238E27FC236}">
                    <a16:creationId xmlns:a16="http://schemas.microsoft.com/office/drawing/2014/main" id="{8083493B-B65D-47D7-BE71-DD3A76A15C9E}"/>
                  </a:ext>
                </a:extLst>
              </p:cNvPr>
              <p:cNvSpPr/>
              <p:nvPr/>
            </p:nvSpPr>
            <p:spPr>
              <a:xfrm>
                <a:off x="3607773" y="2481158"/>
                <a:ext cx="919257" cy="9303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 name="Rectangle 1">
            <a:extLst>
              <a:ext uri="{FF2B5EF4-FFF2-40B4-BE49-F238E27FC236}">
                <a16:creationId xmlns:a16="http://schemas.microsoft.com/office/drawing/2014/main" id="{6B186E04-0611-4E5E-B995-2E43E85007D0}"/>
              </a:ext>
            </a:extLst>
          </p:cNvPr>
          <p:cNvSpPr/>
          <p:nvPr/>
        </p:nvSpPr>
        <p:spPr>
          <a:xfrm>
            <a:off x="3723786" y="8217602"/>
            <a:ext cx="480036" cy="45903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FFAC065-89C9-4A2D-A6C2-2518D71C4107}"/>
              </a:ext>
            </a:extLst>
          </p:cNvPr>
          <p:cNvSpPr txBox="1"/>
          <p:nvPr/>
        </p:nvSpPr>
        <p:spPr>
          <a:xfrm>
            <a:off x="5422993" y="3560907"/>
            <a:ext cx="2114488" cy="461665"/>
          </a:xfrm>
          <a:prstGeom prst="rect">
            <a:avLst/>
          </a:prstGeom>
          <a:noFill/>
        </p:spPr>
        <p:txBody>
          <a:bodyPr wrap="square" rtlCol="0">
            <a:spAutoFit/>
          </a:bodyPr>
          <a:lstStyle/>
          <a:p>
            <a:r>
              <a:rPr lang="en-US" sz="1200" dirty="0">
                <a:highlight>
                  <a:srgbClr val="FFFF00"/>
                </a:highlight>
              </a:rPr>
              <a:t>Delete information in yellow and verify information in </a:t>
            </a:r>
            <a:r>
              <a:rPr lang="en-US" sz="1200" dirty="0">
                <a:highlight>
                  <a:srgbClr val="00FFFF"/>
                </a:highlight>
              </a:rPr>
              <a:t>blue</a:t>
            </a:r>
          </a:p>
        </p:txBody>
      </p:sp>
    </p:spTree>
    <p:extLst>
      <p:ext uri="{BB962C8B-B14F-4D97-AF65-F5344CB8AC3E}">
        <p14:creationId xmlns:p14="http://schemas.microsoft.com/office/powerpoint/2010/main" val="16553971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092B150A379CA4D82DE7B4B07768A21" ma:contentTypeVersion="6" ma:contentTypeDescription="Create a new document." ma:contentTypeScope="" ma:versionID="0b0041fb7d6f8cd3af1e2498031a69b6">
  <xsd:schema xmlns:xsd="http://www.w3.org/2001/XMLSchema" xmlns:xs="http://www.w3.org/2001/XMLSchema" xmlns:p="http://schemas.microsoft.com/office/2006/metadata/properties" xmlns:ns2="9c16dc54-5a24-4afd-a61c-664ec7eab416" xmlns:ns3="858c12e5-36da-4bba-bc3f-1f1b9381ed30" targetNamespace="http://schemas.microsoft.com/office/2006/metadata/properties" ma:root="true" ma:fieldsID="4f0e703195dd2d0ff5250d31c685ddc1" ns2:_="" ns3:_="">
    <xsd:import namespace="9c16dc54-5a24-4afd-a61c-664ec7eab416"/>
    <xsd:import namespace="858c12e5-36da-4bba-bc3f-1f1b9381ed30"/>
    <xsd:element name="properties">
      <xsd:complexType>
        <xsd:sequence>
          <xsd:element name="documentManagement">
            <xsd:complexType>
              <xsd:all>
                <xsd:element ref="ns2:SharedWithUsers" minOccurs="0"/>
                <xsd:element ref="ns3:nqmt" minOccurs="0"/>
                <xsd:element ref="ns3:jwgg" minOccurs="0"/>
                <xsd:element ref="ns3:voq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16dc54-5a24-4afd-a61c-664ec7eab41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58c12e5-36da-4bba-bc3f-1f1b9381ed30" elementFormDefault="qualified">
    <xsd:import namespace="http://schemas.microsoft.com/office/2006/documentManagement/types"/>
    <xsd:import namespace="http://schemas.microsoft.com/office/infopath/2007/PartnerControls"/>
    <xsd:element name="nqmt" ma:index="9" nillable="true" ma:displayName="Folder" ma:internalName="nqmt">
      <xsd:simpleType>
        <xsd:restriction base="dms:Text"/>
      </xsd:simpleType>
    </xsd:element>
    <xsd:element name="jwgg" ma:index="10" nillable="true" ma:displayName="Folder" ma:internalName="jwgg">
      <xsd:simpleType>
        <xsd:restriction base="dms:Text"/>
      </xsd:simpleType>
    </xsd:element>
    <xsd:element name="voqf" ma:index="11" nillable="true" ma:displayName="Sub-Folder" ma:internalName="voqf">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ma:index="12" ma:displayName="Category"/>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qmt xmlns="858c12e5-36da-4bba-bc3f-1f1b9381ed30" xsi:nil="true"/>
    <jwgg xmlns="858c12e5-36da-4bba-bc3f-1f1b9381ed30" xsi:nil="true"/>
    <voqf xmlns="858c12e5-36da-4bba-bc3f-1f1b9381ed30" xsi:nil="true"/>
  </documentManagement>
</p:properties>
</file>

<file path=customXml/itemProps1.xml><?xml version="1.0" encoding="utf-8"?>
<ds:datastoreItem xmlns:ds="http://schemas.openxmlformats.org/officeDocument/2006/customXml" ds:itemID="{A4AA447E-27FE-43CE-8F7F-5ED0F0C6814F}"/>
</file>

<file path=customXml/itemProps2.xml><?xml version="1.0" encoding="utf-8"?>
<ds:datastoreItem xmlns:ds="http://schemas.openxmlformats.org/officeDocument/2006/customXml" ds:itemID="{BF044E74-88C8-4430-BD7D-D8352CBD21B4}"/>
</file>

<file path=customXml/itemProps3.xml><?xml version="1.0" encoding="utf-8"?>
<ds:datastoreItem xmlns:ds="http://schemas.openxmlformats.org/officeDocument/2006/customXml" ds:itemID="{B3C788B4-2FE6-4751-B4A6-E7EE0F280EB4}"/>
</file>

<file path=docProps/app.xml><?xml version="1.0" encoding="utf-8"?>
<Properties xmlns="http://schemas.openxmlformats.org/officeDocument/2006/extended-properties" xmlns:vt="http://schemas.openxmlformats.org/officeDocument/2006/docPropsVTypes">
  <Template>Office Theme</Template>
  <TotalTime>93</TotalTime>
  <Words>528</Words>
  <Application>Microsoft Office PowerPoint</Application>
  <PresentationFormat>Custom</PresentationFormat>
  <Paragraphs>77</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Mills, Deanna P (KYTC)</dc:creator>
  <cp:lastModifiedBy>Mills, Deanna P (KYTC)</cp:lastModifiedBy>
  <cp:revision>3</cp:revision>
  <dcterms:created xsi:type="dcterms:W3CDTF">2022-11-08T16:24:53Z</dcterms:created>
  <dcterms:modified xsi:type="dcterms:W3CDTF">2022-11-08T18:50:41Z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0x0101001092B150A379CA4D82DE7B4B07768A21</vt:lpwstr>
  </property>
</Properties>
</file>