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1.xml" ContentType="application/vnd.openxmlformats-officedocument.presentationml.slide+xml"/>
  <Override PartName="/ppt/slides/slide54.xml" ContentType="application/vnd.openxmlformats-officedocument.presentationml.slide+xml"/>
  <Override PartName="/ppt/slides/slide52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46.xml" ContentType="application/vnd.openxmlformats-officedocument.presentationml.slide+xml"/>
  <Override PartName="/ppt/slides/slide51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8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5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5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6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5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0"/>
  </p:notesMasterIdLst>
  <p:handoutMasterIdLst>
    <p:handoutMasterId r:id="rId71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A0B28-EB65-490D-96E6-5498A5CC1B76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13B-CAF1-45BD-81E7-F1959CF6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98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CC4E901-BE97-4918-8597-30DDB930A71F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D912B5-5DA2-4DC2-A09F-21A362250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8B942-A3E8-49B6-A87C-4597256B1C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1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CF959A-9AB8-4B94-B56D-942E33963CEE}" type="slidenum">
              <a:rPr lang="en-US" sz="1300"/>
              <a:pPr eaLnBrk="1" hangingPunct="1"/>
              <a:t>15</a:t>
            </a:fld>
            <a:endParaRPr lang="en-US" sz="130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69EAC1-7336-4A25-9BDE-561C5B93B826}" type="slidenum">
              <a:rPr lang="en-US" sz="1300"/>
              <a:pPr eaLnBrk="1" hangingPunct="1"/>
              <a:t>16</a:t>
            </a:fld>
            <a:endParaRPr lang="en-US" sz="130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87ACA51-1656-4641-A8AA-6B456DFF9780}" type="slidenum">
              <a:rPr lang="en-US" sz="1300"/>
              <a:pPr eaLnBrk="1" hangingPunct="1"/>
              <a:t>17</a:t>
            </a:fld>
            <a:endParaRPr lang="en-US" sz="130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085B1B-3D4B-4963-A3DE-A49BA9B459EE}" type="slidenum">
              <a:rPr lang="en-US" sz="1300"/>
              <a:pPr eaLnBrk="1" hangingPunct="1"/>
              <a:t>18</a:t>
            </a:fld>
            <a:endParaRPr lang="en-US" sz="1300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B48342-798A-4B62-A6B9-68065208B7AB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ECFC9-CD21-42B1-84CB-DA606ADF3BF0}" type="slidenum">
              <a:rPr lang="en-US" b="0" smtClean="0">
                <a:latin typeface="Times New Roman" pitchFamily="18" charset="0"/>
              </a:rPr>
              <a:pPr eaLnBrk="1" hangingPunct="1"/>
              <a:t>20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602FB9-5C3C-403F-8911-132C6EF01CF2}" type="slidenum">
              <a:rPr lang="en-US" b="0" smtClean="0">
                <a:latin typeface="Times New Roman" pitchFamily="18" charset="0"/>
              </a:rPr>
              <a:pPr eaLnBrk="1" hangingPunct="1"/>
              <a:t>21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7BF3F4-482B-4552-B472-561E6CE339CB}" type="slidenum">
              <a:rPr lang="en-US" b="0" smtClean="0">
                <a:latin typeface="Times New Roman" pitchFamily="18" charset="0"/>
              </a:rPr>
              <a:pPr eaLnBrk="1" hangingPunct="1"/>
              <a:t>22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warning sign; Pic. 152, BOC # 95-703, Amt. Paid $0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C14509-3EE0-4208-AF87-52D459D3893C}" type="slidenum">
              <a:rPr lang="en-US" b="0" smtClean="0">
                <a:latin typeface="Times New Roman" pitchFamily="18" charset="0"/>
              </a:rPr>
              <a:pPr eaLnBrk="1" hangingPunct="1"/>
              <a:t>23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warning sign; Pic. 152, BOC # 95-703, Amt. Paid $0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4D975D-1E3D-4789-B562-1CFF17365146}" type="slidenum">
              <a:rPr lang="en-US" b="0" smtClean="0">
                <a:latin typeface="Times New Roman" pitchFamily="18" charset="0"/>
              </a:rPr>
              <a:pPr eaLnBrk="1" hangingPunct="1"/>
              <a:t>24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warning sign; Pic. 152, BOC # 95-703, Amt. Paid $0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8B942-A3E8-49B6-A87C-4597256B1C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74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18DD23-03EC-4975-931A-EDA7FEEFDAC3}" type="slidenum">
              <a:rPr lang="en-US" b="0" smtClean="0">
                <a:latin typeface="Times New Roman" pitchFamily="18" charset="0"/>
              </a:rPr>
              <a:pPr eaLnBrk="1" hangingPunct="1"/>
              <a:t>25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warning sign; Pic. 152, BOC # 95-703, Amt. Paid $0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373F18-E290-411B-90B0-D6B982DC2E42}" type="slidenum">
              <a:rPr lang="en-US" b="0" smtClean="0">
                <a:latin typeface="Times New Roman" pitchFamily="18" charset="0"/>
              </a:rPr>
              <a:pPr eaLnBrk="1" hangingPunct="1"/>
              <a:t>26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Indiana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2CBD76-923C-4CF0-ACD2-F775E5D489C9}" type="slidenum">
              <a:rPr lang="en-US" b="0" smtClean="0">
                <a:latin typeface="Times New Roman" pitchFamily="18" charset="0"/>
              </a:rPr>
              <a:pPr eaLnBrk="1" hangingPunct="1"/>
              <a:t>27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CDE83B-2A09-481A-9C07-7600B26848B5}" type="slidenum">
              <a:rPr lang="en-US" b="0" smtClean="0">
                <a:latin typeface="Times New Roman" pitchFamily="18" charset="0"/>
              </a:rPr>
              <a:pPr eaLnBrk="1" hangingPunct="1"/>
              <a:t>28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Individual dimissed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A0F75E-53B0-4B92-9CDD-A6412CA5F87C}" type="slidenum">
              <a:rPr lang="en-US" b="0" smtClean="0">
                <a:latin typeface="Times New Roman" pitchFamily="18" charset="0"/>
              </a:rPr>
              <a:pPr eaLnBrk="1" hangingPunct="1"/>
              <a:t>29</a:t>
            </a:fld>
            <a:endParaRPr lang="en-US" b="0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72CA0A-6D88-4774-9B54-A459A3F82588}" type="slidenum">
              <a:rPr lang="en-US" smtClean="0">
                <a:latin typeface="Times New Roman" pitchFamily="18" charset="0"/>
              </a:rPr>
              <a:pPr eaLnBrk="1" hangingPunct="1"/>
              <a:t>30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3-1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A73C58-DB8C-4981-83DD-37E64839567B}" type="slidenum">
              <a:rPr lang="en-US" smtClean="0">
                <a:latin typeface="Times New Roman" pitchFamily="18" charset="0"/>
              </a:rPr>
              <a:pPr eaLnBrk="1" hangingPunct="1"/>
              <a:t>31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3-1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44EF00-6893-470D-9470-C3F43F3D66AB}" type="slidenum">
              <a:rPr lang="en-US" smtClean="0">
                <a:latin typeface="Times New Roman" pitchFamily="18" charset="0"/>
              </a:rPr>
              <a:pPr eaLnBrk="1" hangingPunct="1"/>
              <a:t>32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3-1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2D896D-E7E9-4820-B637-6C2596F396A2}" type="slidenum">
              <a:rPr lang="en-US" smtClean="0">
                <a:latin typeface="Times New Roman" pitchFamily="18" charset="0"/>
              </a:rPr>
              <a:pPr eaLnBrk="1" hangingPunct="1"/>
              <a:t>33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3-2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01BBA7-B489-405C-94CD-AD9888EFDE9B}" type="slidenum">
              <a:rPr lang="en-US" smtClean="0">
                <a:latin typeface="Times New Roman" pitchFamily="18" charset="0"/>
              </a:rPr>
              <a:pPr eaLnBrk="1" hangingPunct="1"/>
              <a:t>34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3-7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BBE68B-4771-40B1-9323-20B17DBFD4BA}" type="slidenum">
              <a:rPr lang="en-US" smtClean="0">
                <a:latin typeface="Times New Roman" pitchFamily="18" charset="0"/>
              </a:rPr>
              <a:pPr eaLnBrk="1" hangingPunct="1"/>
              <a:t>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Inadequate signing; superelevation; Pic 146, BOC #94-348,439, Amt. Paid $97,500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FB5348-8047-4215-8AA6-4CF8BFCC1BA0}" type="slidenum">
              <a:rPr lang="en-US" smtClean="0">
                <a:latin typeface="Times New Roman" pitchFamily="18" charset="0"/>
              </a:rPr>
              <a:pPr eaLnBrk="1" hangingPunct="1"/>
              <a:t>35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3-9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E7B4A5-27A9-4EE8-89CB-0F8EF54D058A}" type="slidenum">
              <a:rPr lang="en-US" smtClean="0">
                <a:latin typeface="Times New Roman" pitchFamily="18" charset="0"/>
              </a:rPr>
              <a:pPr eaLnBrk="1" hangingPunct="1"/>
              <a:t>36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75515D-89BE-447D-96B8-F72DD44FBA5A}" type="slidenum">
              <a:rPr lang="en-US" smtClean="0">
                <a:latin typeface="Times New Roman" pitchFamily="18" charset="0"/>
              </a:rPr>
              <a:pPr eaLnBrk="1" hangingPunct="1"/>
              <a:t>37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4-1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D8E62B-98CB-4611-B136-A5E8FA8B5717}" type="slidenum">
              <a:rPr lang="en-US" smtClean="0">
                <a:latin typeface="Times New Roman" pitchFamily="18" charset="0"/>
              </a:rPr>
              <a:pPr eaLnBrk="1" hangingPunct="1"/>
              <a:t>38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4-1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0CA47E-3707-4E63-983B-E5623C178EEE}" type="slidenum">
              <a:rPr lang="en-US" smtClean="0">
                <a:latin typeface="Times New Roman" pitchFamily="18" charset="0"/>
              </a:rPr>
              <a:pPr eaLnBrk="1" hangingPunct="1"/>
              <a:t>39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Table 4-2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6EA506-5052-4910-8C2C-A3F30B5A114E}" type="slidenum">
              <a:rPr lang="en-US" smtClean="0">
                <a:latin typeface="Times New Roman" pitchFamily="18" charset="0"/>
              </a:rPr>
              <a:pPr eaLnBrk="1" hangingPunct="1"/>
              <a:t>40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Signing on stop approach; Pic 105; BOC #90-581, Amt. Paid $15,000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AD7214-1AD8-4EE6-878D-066ADDAE847B}" type="slidenum">
              <a:rPr lang="en-US" smtClean="0">
                <a:latin typeface="Times New Roman" pitchFamily="18" charset="0"/>
              </a:rPr>
              <a:pPr eaLnBrk="1" hangingPunct="1"/>
              <a:t>41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Signing on stop approach; Pic 105; BOC #90-581, Amt. Paid $15,000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4B7503-165D-442B-AD43-9CA31CD5F312}" type="slidenum">
              <a:rPr lang="en-US" smtClean="0">
                <a:latin typeface="Times New Roman" pitchFamily="18" charset="0"/>
              </a:rPr>
              <a:pPr eaLnBrk="1" hangingPunct="1"/>
              <a:t>42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Signing on stop approach; Pic 105; BOC #90-581, Amt. Paid $15,000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D08F0E-4DFB-4733-BC28-7DC496E66527}" type="slidenum">
              <a:rPr lang="en-US">
                <a:latin typeface="Times New Roman" pitchFamily="18" charset="0"/>
              </a:rPr>
              <a:pPr eaLnBrk="1" hangingPunct="1"/>
              <a:t>43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Sight distance at intersection; Pic 211, BOC #99-969, Amt. Paid $12,500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8D5BB-B978-4EF2-BE0A-532615C542A2}" type="slidenum">
              <a:rPr lang="en-US">
                <a:latin typeface="Times New Roman" pitchFamily="18" charset="0"/>
              </a:rPr>
              <a:pPr eaLnBrk="1" hangingPunct="1"/>
              <a:t>44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Sight distance at intersection; Pic 211, BOC #99-969, Amt. Paid $12,500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29610-EDDF-4201-974C-0A12389F8BA4}" type="slidenum">
              <a:rPr lang="en-US" smtClean="0">
                <a:latin typeface="Times New Roman" pitchFamily="18" charset="0"/>
              </a:rPr>
              <a:pPr eaLnBrk="1" hangingPunct="1"/>
              <a:t>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Inadequate signing; superelevation; Pic 146, BOC #94-348,439, Amt. Paid $97,500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FFCD5-CC29-40B6-8060-CE29733BC60B}" type="slidenum">
              <a:rPr lang="en-US">
                <a:latin typeface="Times New Roman" pitchFamily="18" charset="0"/>
              </a:rPr>
              <a:pPr eaLnBrk="1" hangingPunct="1"/>
              <a:t>45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Sight distance at intersection; Pic 211, BOC #99-969, Amt. Paid $12,500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A6D757-2772-439A-887E-AC44530455EB}" type="slidenum">
              <a:rPr lang="en-US">
                <a:latin typeface="Times New Roman" pitchFamily="18" charset="0"/>
              </a:rPr>
              <a:pPr eaLnBrk="1" hangingPunct="1"/>
              <a:t>46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Sight distance at intersection; Pic 211, BOC #99-969, Amt. Paid $12,500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C796DA-B75E-4BAD-B68F-9E0E95C54161}" type="slidenum">
              <a:rPr lang="en-US">
                <a:latin typeface="Times New Roman" pitchFamily="18" charset="0"/>
              </a:rPr>
              <a:pPr eaLnBrk="1" hangingPunct="1"/>
              <a:t>47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Traffic control at intersection; Pic 39, BOC #88-1120, Amt. Paid $73,394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F72CF1-19E7-4308-BD73-9E527E45D4E5}" type="slidenum">
              <a:rPr lang="en-US">
                <a:latin typeface="Times New Roman" pitchFamily="18" charset="0"/>
              </a:rPr>
              <a:pPr eaLnBrk="1" hangingPunct="1"/>
              <a:t>48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Traffic control at intersection; Pic 39, BOC #88-1120, Amt. Paid $73,394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AA401A-8162-4298-95B3-5150256F648B}" type="slidenum">
              <a:rPr lang="en-US">
                <a:latin typeface="Times New Roman" pitchFamily="18" charset="0"/>
              </a:rPr>
              <a:pPr eaLnBrk="1" hangingPunct="1"/>
              <a:t>49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Traffic control at intersection; Pic 39, BOC #88-1120, Amt. Paid $73,394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ADB3C4-C27C-4913-A99B-134661E7D71E}" type="slidenum">
              <a:rPr lang="en-US">
                <a:latin typeface="Times New Roman" pitchFamily="18" charset="0"/>
              </a:rPr>
              <a:pPr eaLnBrk="1" hangingPunct="1"/>
              <a:t>50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Traffic control at intersection; Pic 39, BOC #88-1120, Amt. Paid $73,394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44C5AF-3E6A-40DA-B5AE-27261D5EA38C}" type="slidenum">
              <a:rPr lang="en-US" smtClean="0">
                <a:latin typeface="Times New Roman" pitchFamily="18" charset="0"/>
              </a:rPr>
              <a:pPr eaLnBrk="1" hangingPunct="1"/>
              <a:t>51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15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Improper warning signs for curve; Pic 171, BOC #92-531, Amt. Paid $0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40A9CE-CC9E-4D02-BDC8-7AD019C0AB35}" type="slidenum">
              <a:rPr lang="en-US" smtClean="0">
                <a:latin typeface="Times New Roman" pitchFamily="18" charset="0"/>
              </a:rPr>
              <a:pPr eaLnBrk="1" hangingPunct="1"/>
              <a:t>52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16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Improper warning signs for curve; Pic 171, BOC #92-531, Amt. Paid $0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03A485-3302-49FC-979E-26B68679F202}" type="slidenum">
              <a:rPr lang="en-US" smtClean="0">
                <a:latin typeface="Times New Roman" pitchFamily="18" charset="0"/>
              </a:rPr>
              <a:pPr eaLnBrk="1" hangingPunct="1"/>
              <a:t>53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24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Car ran off road into creek (no GR or signs); Pic 277, BOC #08-1195/1199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E7C01E-075D-4161-93A9-36E535F2CBBA}" type="slidenum">
              <a:rPr lang="en-US" smtClean="0">
                <a:latin typeface="Times New Roman" pitchFamily="18" charset="0"/>
              </a:rPr>
              <a:pPr eaLnBrk="1" hangingPunct="1"/>
              <a:t>54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25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Car ran off road into creek (no GR or signs); Pic 277, BOC #08-1195/1199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7A3F46-6904-4D05-824E-4C006DE9E867}" type="slidenum">
              <a:rPr lang="en-US" smtClean="0">
                <a:latin typeface="Times New Roman" pitchFamily="18" charset="0"/>
              </a:rPr>
              <a:pPr eaLnBrk="1" hangingPunct="1"/>
              <a:t>10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Inadequate signing; superelevation; Pic 146, BOC #94-348,439, Amt. Paid $97,500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B567EA-C718-4B95-8DD3-38104D3DD766}" type="slidenum">
              <a:rPr lang="en-US" smtClean="0">
                <a:latin typeface="Times New Roman" pitchFamily="18" charset="0"/>
              </a:rPr>
              <a:pPr eaLnBrk="1" hangingPunct="1"/>
              <a:t>55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Car ran off road into creek (no GR or signs); Pic 277, BOC #08-1195/1199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7B3370-29E0-4C85-982D-A0C60D5ED421}" type="slidenum">
              <a:rPr lang="en-US">
                <a:latin typeface="Times New Roman" pitchFamily="18" charset="0"/>
              </a:rPr>
              <a:pPr eaLnBrk="1" hangingPunct="1"/>
              <a:t>56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No warning sign; no signs (police photos); Pic 156, BOC #94-594, Amt. Paid $0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10969F-BDE1-41EE-8401-8F81DA3B169B}" type="slidenum">
              <a:rPr lang="en-US">
                <a:latin typeface="Times New Roman" pitchFamily="18" charset="0"/>
              </a:rPr>
              <a:pPr eaLnBrk="1" hangingPunct="1"/>
              <a:t>57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No warning sign; no signs (police photos); Pic 156, BOC #94-594, Amt. Paid $0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7BE5D7-D42A-486B-AC75-5D01268A4CDD}" type="slidenum">
              <a:rPr lang="en-US">
                <a:latin typeface="Times New Roman" pitchFamily="18" charset="0"/>
              </a:rPr>
              <a:pPr eaLnBrk="1" hangingPunct="1"/>
              <a:t>58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Object marker; Pic 131, BOC #93-637, Amt. Paid $$25,000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7ED725-81CE-4D42-88A4-FAC1DB391E57}" type="slidenum">
              <a:rPr lang="en-US">
                <a:latin typeface="Times New Roman" pitchFamily="18" charset="0"/>
              </a:rPr>
              <a:pPr eaLnBrk="1" hangingPunct="1"/>
              <a:t>59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Object marker; Pic 131, BOC #93-637, Amt. Paid $$25,000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0AB580-98FC-431E-A21D-F36DEC0BAF18}" type="slidenum">
              <a:rPr lang="en-US">
                <a:latin typeface="Times New Roman" pitchFamily="18" charset="0"/>
              </a:rPr>
              <a:pPr eaLnBrk="1" hangingPunct="1"/>
              <a:t>60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Object marker; Pic 131, BOC #93-637, Amt. Paid $$25,000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604BC3-E7A5-4154-A275-B24F0C6DED6F}" type="slidenum">
              <a:rPr lang="en-US" smtClean="0">
                <a:latin typeface="Times New Roman" pitchFamily="18" charset="0"/>
              </a:rPr>
              <a:pPr eaLnBrk="1" hangingPunct="1"/>
              <a:t>61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93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of signing; Pic 258; BOC #05-786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912EAD-3E4A-4900-B26A-B78504DC5D9B}" type="slidenum">
              <a:rPr lang="en-US" smtClean="0">
                <a:latin typeface="Times New Roman" pitchFamily="18" charset="0"/>
              </a:rPr>
              <a:pPr eaLnBrk="1" hangingPunct="1"/>
              <a:t>62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94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of signing; Pic 258; BOC #05-786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9ED004-72A5-48ED-AD3B-432707D93CF6}" type="slidenum">
              <a:rPr lang="en-US" smtClean="0">
                <a:latin typeface="Times New Roman" pitchFamily="18" charset="0"/>
              </a:rPr>
              <a:pPr eaLnBrk="1" hangingPunct="1"/>
              <a:t>63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Lack of signing; Pic 258; BOC #05-786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9676A8-8015-474B-8818-C1EA4BF4AB50}" type="slidenum">
              <a:rPr lang="en-US" smtClean="0">
                <a:latin typeface="Times New Roman" pitchFamily="18" charset="0"/>
              </a:rPr>
              <a:pPr eaLnBrk="1" hangingPunct="1"/>
              <a:t>64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17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 (deer); Pic 142, BOC #93-479, Amt. Paid $0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593" indent="-29638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5528" indent="-2371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9739" indent="-2371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3951" indent="-2371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8163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2374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6585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30796" indent="-237105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562F6E-A0E9-445E-9A43-E5A96D1DE85D}" type="slidenum">
              <a:rPr lang="en-US" smtClean="0">
                <a:latin typeface="Times New Roman" pitchFamily="18" charset="0"/>
              </a:rPr>
              <a:pPr eaLnBrk="1" hangingPunct="1"/>
              <a:t>11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Inadequate signing; superelevation; Pic 146, BOC #94-348,439, Amt. Paid $97,500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2430F0-1673-4F60-8766-14B3420D21F6}" type="slidenum">
              <a:rPr lang="en-US" smtClean="0">
                <a:latin typeface="Times New Roman" pitchFamily="18" charset="0"/>
              </a:rPr>
              <a:pPr eaLnBrk="1" hangingPunct="1"/>
              <a:t>65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 (deer); Pic 142, BOC #93-479, Amt. Paid $0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D66C8B-B7A7-4147-8724-09ECDDBF8709}" type="slidenum">
              <a:rPr lang="en-US" smtClean="0">
                <a:latin typeface="Times New Roman" pitchFamily="18" charset="0"/>
              </a:rPr>
              <a:pPr eaLnBrk="1" hangingPunct="1"/>
              <a:t>66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 placement; Pic 229, BOC #02-373; Amt. Paid $0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6EBEA5-FC62-49F3-899E-156902103254}" type="slidenum">
              <a:rPr lang="en-US" smtClean="0">
                <a:latin typeface="Times New Roman" pitchFamily="18" charset="0"/>
              </a:rPr>
              <a:pPr eaLnBrk="1" hangingPunct="1"/>
              <a:t>67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Sign placement; Pic 229, BOC #02-373; Amt. Paid $0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18E257-A122-4D1B-9DCC-DDA6BD8230BC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BE8E7E-2972-4A70-829C-DCBC12509F51}" type="slidenum">
              <a:rPr lang="en-US" sz="1300"/>
              <a:pPr eaLnBrk="1" hangingPunct="1"/>
              <a:t>13</a:t>
            </a:fld>
            <a:endParaRPr lang="en-US" sz="130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561A86-6C83-4558-B571-71C8F99800A7}" type="slidenum">
              <a:rPr lang="en-US" sz="1300"/>
              <a:pPr eaLnBrk="1" hangingPunct="1"/>
              <a:t>14</a:t>
            </a:fld>
            <a:endParaRPr lang="en-US" sz="130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2720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4762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74638"/>
            <a:ext cx="18669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38"/>
            <a:ext cx="54483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13737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95400" y="1600200"/>
            <a:ext cx="73914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562A5-CAB6-48E7-8B76-A28D7EF54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95988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93761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7827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62048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745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89477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12635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4643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8717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4638"/>
            <a:ext cx="746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00200"/>
            <a:ext cx="7391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5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EA24082-10A7-49CD-89EB-79E3E501EEA7}" type="slidenum">
              <a:rPr lang="en-US" smtClean="0"/>
              <a:t>‹#›</a:t>
            </a:fld>
            <a:endParaRPr lang="en-US"/>
          </a:p>
        </p:txBody>
      </p:sp>
      <p:sp>
        <p:nvSpPr>
          <p:cNvPr id="305160" name="Text Box 8"/>
          <p:cNvSpPr txBox="1">
            <a:spLocks noChangeArrowheads="1"/>
          </p:cNvSpPr>
          <p:nvPr/>
        </p:nvSpPr>
        <p:spPr bwMode="auto">
          <a:xfrm>
            <a:off x="152400" y="304800"/>
            <a:ext cx="914400" cy="63246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latin typeface="Times New Roman" pitchFamily="18" charset="0"/>
            </a:endParaRPr>
          </a:p>
          <a:p>
            <a:pPr algn="ctr"/>
            <a:endParaRPr lang="en-US" sz="700" i="1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endParaRPr lang="en-US" sz="1100" i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100" b="1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1100" b="1">
                <a:solidFill>
                  <a:schemeClr val="bg1"/>
                </a:solidFill>
                <a:latin typeface="Times New Roman" pitchFamily="18" charset="0"/>
              </a:rPr>
              <a:t>Technology Transfer</a:t>
            </a:r>
          </a:p>
          <a:p>
            <a:r>
              <a:rPr lang="en-US" sz="1100" b="1">
                <a:solidFill>
                  <a:schemeClr val="bg1"/>
                </a:solidFill>
                <a:latin typeface="Times New Roman" pitchFamily="18" charset="0"/>
              </a:rPr>
              <a:t>800-432-0719</a:t>
            </a:r>
          </a:p>
          <a:p>
            <a:r>
              <a:rPr lang="en-US" sz="1000" b="1">
                <a:solidFill>
                  <a:schemeClr val="bg1"/>
                </a:solidFill>
                <a:latin typeface="Times New Roman" pitchFamily="18" charset="0"/>
              </a:rPr>
              <a:t>www.kyt2.com</a:t>
            </a:r>
          </a:p>
          <a:p>
            <a:endParaRPr lang="en-US" sz="1100" b="1">
              <a:latin typeface="Times New Roman" pitchFamily="18" charset="0"/>
            </a:endParaRPr>
          </a:p>
          <a:p>
            <a:r>
              <a:rPr lang="en-US" sz="1100" b="1">
                <a:latin typeface="Times New Roman" pitchFamily="18" charset="0"/>
              </a:rPr>
              <a:t>   </a:t>
            </a:r>
            <a:endParaRPr lang="en-US"/>
          </a:p>
        </p:txBody>
      </p:sp>
      <p:pic>
        <p:nvPicPr>
          <p:cNvPr id="305161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8001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2" name="Line 10"/>
          <p:cNvSpPr>
            <a:spLocks noChangeShapeType="1"/>
          </p:cNvSpPr>
          <p:nvPr/>
        </p:nvSpPr>
        <p:spPr bwMode="auto">
          <a:xfrm>
            <a:off x="914400" y="6629400"/>
            <a:ext cx="7848600" cy="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Microsoft_Excel_97-2003_Worksheet1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emf"/><Relationship Id="rId4" Type="http://schemas.openxmlformats.org/officeDocument/2006/relationships/oleObject" Target="../embeddings/Microsoft_Excel_97-2003_Worksheet2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8077200" cy="2003425"/>
          </a:xfrm>
        </p:spPr>
        <p:txBody>
          <a:bodyPr/>
          <a:lstStyle/>
          <a:p>
            <a:r>
              <a:rPr lang="en-US" sz="4200" b="1" dirty="0" smtClean="0"/>
              <a:t>Traffic </a:t>
            </a:r>
            <a:r>
              <a:rPr lang="en-US" sz="4200" b="1" dirty="0" smtClean="0"/>
              <a:t>Engineer’s Meeting</a:t>
            </a:r>
            <a:br>
              <a:rPr lang="en-US" sz="4200" b="1" dirty="0" smtClean="0"/>
            </a:br>
            <a:r>
              <a:rPr lang="en-US" sz="2400" b="1" dirty="0" smtClean="0"/>
              <a:t>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3400" dirty="0" smtClean="0"/>
              <a:t>Tort </a:t>
            </a:r>
            <a:r>
              <a:rPr lang="en-US" sz="3400" dirty="0" smtClean="0"/>
              <a:t>Liability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81400"/>
            <a:ext cx="6400800" cy="1752600"/>
          </a:xfrm>
        </p:spPr>
        <p:txBody>
          <a:bodyPr/>
          <a:lstStyle/>
          <a:p>
            <a:r>
              <a:rPr lang="en-US" sz="3600" b="1" dirty="0" smtClean="0"/>
              <a:t>Kenneth R. Agent, P.E.</a:t>
            </a:r>
          </a:p>
          <a:p>
            <a:r>
              <a:rPr lang="en-US" sz="2800" dirty="0" smtClean="0"/>
              <a:t>Transportation Research Engineer</a:t>
            </a:r>
          </a:p>
          <a:p>
            <a:r>
              <a:rPr lang="en-US" sz="2800" dirty="0" smtClean="0"/>
              <a:t>Kentucky Transportation Center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02240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0090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51942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Negligence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354263"/>
            <a:ext cx="7391400" cy="20955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mtClean="0"/>
              <a:t>Failure to use the same standard of care that a reasonably prudent person would</a:t>
            </a:r>
          </a:p>
        </p:txBody>
      </p:sp>
    </p:spTree>
    <p:extLst>
      <p:ext uri="{BB962C8B-B14F-4D97-AF65-F5344CB8AC3E}">
        <p14:creationId xmlns:p14="http://schemas.microsoft.com/office/powerpoint/2010/main" val="30326054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of Care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Agency directives and policies</a:t>
            </a:r>
          </a:p>
          <a:p>
            <a:pPr eaLnBrk="1" hangingPunct="1"/>
            <a:r>
              <a:rPr lang="en-US" sz="2800" smtClean="0"/>
              <a:t>Directives of superior agency</a:t>
            </a:r>
          </a:p>
          <a:p>
            <a:pPr eaLnBrk="1" hangingPunct="1"/>
            <a:r>
              <a:rPr lang="en-US" sz="2800" smtClean="0"/>
              <a:t>Guidelines and policies of similar agencies</a:t>
            </a:r>
          </a:p>
          <a:p>
            <a:pPr eaLnBrk="1" hangingPunct="1"/>
            <a:r>
              <a:rPr lang="en-US" sz="2800" smtClean="0"/>
              <a:t>Guides developed by national and professional organizations</a:t>
            </a:r>
          </a:p>
          <a:p>
            <a:pPr eaLnBrk="1" hangingPunct="1"/>
            <a:r>
              <a:rPr lang="en-US" sz="2800" smtClean="0"/>
              <a:t>Textbooks and professional journals</a:t>
            </a:r>
          </a:p>
          <a:p>
            <a:pPr eaLnBrk="1" hangingPunct="1"/>
            <a:r>
              <a:rPr lang="en-US" sz="2800" smtClean="0"/>
              <a:t>Research results</a:t>
            </a:r>
          </a:p>
          <a:p>
            <a:pPr eaLnBrk="1" hangingPunct="1"/>
            <a:r>
              <a:rPr lang="en-US" sz="2800" smtClean="0"/>
              <a:t>Expert witnesses</a:t>
            </a:r>
          </a:p>
        </p:txBody>
      </p:sp>
    </p:spTree>
    <p:extLst>
      <p:ext uri="{BB962C8B-B14F-4D97-AF65-F5344CB8AC3E}">
        <p14:creationId xmlns:p14="http://schemas.microsoft.com/office/powerpoint/2010/main" val="662109244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Negligence</a:t>
            </a:r>
            <a:r>
              <a:rPr lang="en-US" smtClean="0">
                <a:solidFill>
                  <a:schemeClr val="tx1"/>
                </a:solidFill>
              </a:rPr>
              <a:t/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z="3200" i="1" smtClean="0">
                <a:solidFill>
                  <a:schemeClr val="accent1"/>
                </a:solidFill>
              </a:rPr>
              <a:t>(Depending upon the law)</a:t>
            </a:r>
            <a:endParaRPr lang="en-US" smtClean="0">
              <a:solidFill>
                <a:schemeClr val="accent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772400" cy="21336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mtClean="0"/>
              <a:t>A Plaintiff who contributed to the plaintiff’s own injury can still collect weighted damages</a:t>
            </a:r>
          </a:p>
        </p:txBody>
      </p:sp>
      <p:pic>
        <p:nvPicPr>
          <p:cNvPr id="30724" name="Picture 5" descr="bs0050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14800"/>
            <a:ext cx="2286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7997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Notice (Actual)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09800"/>
            <a:ext cx="7772400" cy="16764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mtClean="0"/>
              <a:t>Public entity is given specific notice of a defect in the highway system</a:t>
            </a:r>
          </a:p>
        </p:txBody>
      </p:sp>
    </p:spTree>
    <p:extLst>
      <p:ext uri="{BB962C8B-B14F-4D97-AF65-F5344CB8AC3E}">
        <p14:creationId xmlns:p14="http://schemas.microsoft.com/office/powerpoint/2010/main" val="358069399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Notice (Constructive)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606675"/>
            <a:ext cx="7391400" cy="2093913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mtClean="0"/>
              <a:t>After a reasonable amount of time, the public entity should be aware of a highway defect</a:t>
            </a:r>
          </a:p>
        </p:txBody>
      </p:sp>
    </p:spTree>
    <p:extLst>
      <p:ext uri="{BB962C8B-B14F-4D97-AF65-F5344CB8AC3E}">
        <p14:creationId xmlns:p14="http://schemas.microsoft.com/office/powerpoint/2010/main" val="934086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Constructive Notice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019300"/>
            <a:ext cx="7391400" cy="33528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mtClean="0"/>
              <a:t>Reasonable time between occurrence of defect and when agency becomes aware of defect.</a:t>
            </a:r>
          </a:p>
          <a:p>
            <a:pPr eaLnBrk="1" hangingPunct="1">
              <a:buClr>
                <a:schemeClr val="tx1"/>
              </a:buClr>
            </a:pPr>
            <a:r>
              <a:rPr lang="en-US" smtClean="0"/>
              <a:t>Routine inspection.</a:t>
            </a:r>
          </a:p>
          <a:p>
            <a:pPr eaLnBrk="1" hangingPunct="1">
              <a:buClr>
                <a:schemeClr val="tx1"/>
              </a:buClr>
            </a:pPr>
            <a:r>
              <a:rPr lang="en-US" smtClean="0"/>
              <a:t>Reasonable amount of time?</a:t>
            </a:r>
          </a:p>
        </p:txBody>
      </p:sp>
    </p:spTree>
    <p:extLst>
      <p:ext uri="{BB962C8B-B14F-4D97-AF65-F5344CB8AC3E}">
        <p14:creationId xmlns:p14="http://schemas.microsoft.com/office/powerpoint/2010/main" val="37630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Discretionary/Ministerial Acts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Discretionary acts require choice among valid alternatives using judgment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Ministerial acts involve clearly defined tasks not permitting exercise of discretion</a:t>
            </a:r>
          </a:p>
        </p:txBody>
      </p:sp>
    </p:spTree>
    <p:extLst>
      <p:ext uri="{BB962C8B-B14F-4D97-AF65-F5344CB8AC3E}">
        <p14:creationId xmlns:p14="http://schemas.microsoft.com/office/powerpoint/2010/main" val="2635247551"/>
      </p:ext>
    </p:extLst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Sovereign Immunity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Began in England where King would not allow suit against himself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No one can sue the government without its permission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Government not responsible for acts of its employees</a:t>
            </a:r>
          </a:p>
        </p:txBody>
      </p:sp>
    </p:spTree>
    <p:extLst>
      <p:ext uri="{BB962C8B-B14F-4D97-AF65-F5344CB8AC3E}">
        <p14:creationId xmlns:p14="http://schemas.microsoft.com/office/powerpoint/2010/main" val="1094793056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391400" cy="4144963"/>
          </a:xfrm>
        </p:spPr>
        <p:txBody>
          <a:bodyPr/>
          <a:lstStyle/>
          <a:p>
            <a:r>
              <a:rPr lang="en-US" sz="4000" dirty="0" smtClean="0"/>
              <a:t>Case </a:t>
            </a:r>
            <a:r>
              <a:rPr lang="en-US" sz="4000" dirty="0" smtClean="0"/>
              <a:t>Studies</a:t>
            </a:r>
          </a:p>
          <a:p>
            <a:r>
              <a:rPr lang="en-US" sz="4000" dirty="0" smtClean="0"/>
              <a:t>Tort Liability Definitions</a:t>
            </a:r>
            <a:endParaRPr lang="en-US" sz="4000" dirty="0" smtClean="0"/>
          </a:p>
          <a:p>
            <a:r>
              <a:rPr lang="en-US" sz="4000" dirty="0" smtClean="0"/>
              <a:t>Summary </a:t>
            </a:r>
            <a:r>
              <a:rPr lang="en-US" sz="4000" dirty="0" smtClean="0"/>
              <a:t>of Board of Claims Cases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90173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Elements Necessary </a:t>
            </a:r>
            <a:br>
              <a:rPr lang="en-US" smtClean="0"/>
            </a:br>
            <a:r>
              <a:rPr lang="en-US" smtClean="0"/>
              <a:t>For Negligence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103438"/>
            <a:ext cx="7391400" cy="3519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600" smtClean="0"/>
              <a:t>Duty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600" smtClean="0"/>
              <a:t>Breach of Duty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600" smtClean="0"/>
              <a:t>Causal connection between negligent conduct and resulting injury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600" smtClean="0"/>
              <a:t>Actual damages</a:t>
            </a:r>
          </a:p>
        </p:txBody>
      </p:sp>
    </p:spTree>
    <p:extLst>
      <p:ext uri="{BB962C8B-B14F-4D97-AF65-F5344CB8AC3E}">
        <p14:creationId xmlns:p14="http://schemas.microsoft.com/office/powerpoint/2010/main" val="1697152362"/>
      </p:ext>
    </p:extLst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Proximate Cause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187575"/>
            <a:ext cx="7391400" cy="3687763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mtClean="0"/>
              <a:t>Cause that leads to the result</a:t>
            </a:r>
          </a:p>
          <a:p>
            <a:pPr eaLnBrk="1" hangingPunct="1">
              <a:buClr>
                <a:schemeClr val="tx1"/>
              </a:buClr>
            </a:pPr>
            <a:r>
              <a:rPr lang="en-US" smtClean="0"/>
              <a:t>Probable consequences of the Negligent Act</a:t>
            </a:r>
          </a:p>
          <a:p>
            <a:pPr eaLnBrk="1" hangingPunct="1">
              <a:buClr>
                <a:schemeClr val="tx1"/>
              </a:buClr>
            </a:pPr>
            <a:r>
              <a:rPr lang="en-US" smtClean="0"/>
              <a:t>Duty and violation of duty</a:t>
            </a:r>
          </a:p>
          <a:p>
            <a:pPr eaLnBrk="1" hangingPunct="1">
              <a:buClr>
                <a:schemeClr val="tx1"/>
              </a:buClr>
            </a:pPr>
            <a:r>
              <a:rPr lang="en-US" smtClean="0"/>
              <a:t>Element of foreseeability</a:t>
            </a:r>
          </a:p>
          <a:p>
            <a:pPr eaLnBrk="1" hangingPunct="1">
              <a:buClr>
                <a:schemeClr val="tx1"/>
              </a:buClr>
            </a:pPr>
            <a:r>
              <a:rPr lang="en-US" smtClean="0"/>
              <a:t>More than one proximate cause</a:t>
            </a:r>
          </a:p>
        </p:txBody>
      </p:sp>
    </p:spTree>
    <p:extLst>
      <p:ext uri="{BB962C8B-B14F-4D97-AF65-F5344CB8AC3E}">
        <p14:creationId xmlns:p14="http://schemas.microsoft.com/office/powerpoint/2010/main" val="3058518464"/>
      </p:ext>
    </p:extLst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62558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48980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4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49262"/>
      </p:ext>
    </p:extLst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0133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ox2 pic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748213"/>
      </p:ext>
    </p:extLst>
  </p:cSld>
  <p:clrMapOvr>
    <a:masterClrMapping/>
  </p:clrMapOvr>
  <p:transition spd="med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ox2 pic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975863"/>
      </p:ext>
    </p:extLst>
  </p:cSld>
  <p:clrMapOvr>
    <a:masterClrMapping/>
  </p:clrMapOvr>
  <p:transition spd="med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245694"/>
      </p:ext>
    </p:extLst>
  </p:cSld>
  <p:clrMapOvr>
    <a:masterClrMapping/>
  </p:clrMapOvr>
  <p:transition spd="med"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52400"/>
            <a:ext cx="41671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09628"/>
      </p:ext>
    </p:extLst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4" y="0"/>
            <a:ext cx="9256086" cy="6858000"/>
          </a:xfrm>
        </p:spPr>
      </p:pic>
    </p:spTree>
    <p:extLst>
      <p:ext uri="{BB962C8B-B14F-4D97-AF65-F5344CB8AC3E}">
        <p14:creationId xmlns:p14="http://schemas.microsoft.com/office/powerpoint/2010/main" val="259804104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  <a:br>
              <a:rPr lang="en-US" smtClean="0"/>
            </a:br>
            <a:r>
              <a:rPr lang="en-US" sz="2000" smtClean="0"/>
              <a:t>1981-2009</a:t>
            </a:r>
          </a:p>
        </p:txBody>
      </p:sp>
      <p:graphicFrame>
        <p:nvGraphicFramePr>
          <p:cNvPr id="65562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510482"/>
              </p:ext>
            </p:extLst>
          </p:nvPr>
        </p:nvGraphicFramePr>
        <p:xfrm>
          <a:off x="1219200" y="1676400"/>
          <a:ext cx="7772400" cy="4106863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 of claims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15,460</a:t>
                      </a: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amount claimed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</a:t>
                      </a: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123,068,082</a:t>
                      </a: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Percent decided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Percent with payment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</a:t>
                      </a: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payment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$16,617,604</a:t>
                      </a: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Percent paid (decided)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1954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90600" y="228600"/>
          <a:ext cx="80010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4" imgW="4667402" imgH="2543251" progId="Excel.Chart.8">
                  <p:embed/>
                </p:oleObj>
              </mc:Choice>
              <mc:Fallback>
                <p:oleObj name="Chart" r:id="rId4" imgW="4667402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8600"/>
                        <a:ext cx="80010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631052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838200" y="0"/>
          <a:ext cx="83058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hart" r:id="rId4" imgW="4667402" imgH="2543251" progId="Excel.Chart.8">
                  <p:embed/>
                </p:oleObj>
              </mc:Choice>
              <mc:Fallback>
                <p:oleObj name="Chart" r:id="rId4" imgW="4667402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0"/>
                        <a:ext cx="83058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2930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737746"/>
              </p:ext>
            </p:extLst>
          </p:nvPr>
        </p:nvGraphicFramePr>
        <p:xfrm>
          <a:off x="914400" y="381000"/>
          <a:ext cx="83058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hart" r:id="rId4" imgW="5515043" imgH="2505165" progId="Excel.Chart.8">
                  <p:embed/>
                </p:oleObj>
              </mc:Choice>
              <mc:Fallback>
                <p:oleObj name="Chart" r:id="rId4" imgW="5515043" imgH="250516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1000"/>
                        <a:ext cx="83058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05000" y="5943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*decided claims filed in given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071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533854"/>
              </p:ext>
            </p:extLst>
          </p:nvPr>
        </p:nvGraphicFramePr>
        <p:xfrm>
          <a:off x="762000" y="609600"/>
          <a:ext cx="85344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hart" r:id="rId4" imgW="4591185" imgH="2505165" progId="Excel.Chart.8">
                  <p:embed/>
                </p:oleObj>
              </mc:Choice>
              <mc:Fallback>
                <p:oleObj name="Chart" r:id="rId4" imgW="4591185" imgH="250516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09600"/>
                        <a:ext cx="85344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42077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Reasons for Highest Number of Claims</a:t>
            </a:r>
          </a:p>
        </p:txBody>
      </p:sp>
      <p:graphicFrame>
        <p:nvGraphicFramePr>
          <p:cNvPr id="9218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066800" y="1524000"/>
          <a:ext cx="8077200" cy="395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hart" r:id="rId4" imgW="7324649" imgH="2543251" progId="Excel.Chart.8">
                  <p:embed/>
                </p:oleObj>
              </mc:Choice>
              <mc:Fallback>
                <p:oleObj name="Chart" r:id="rId4" imgW="7324649" imgH="25432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8077200" cy="395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45863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914400" y="769938"/>
          <a:ext cx="8229600" cy="578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hart" r:id="rId4" imgW="6210300" imgH="3181502" progId="Excel.Chart.8">
                  <p:embed/>
                </p:oleObj>
              </mc:Choice>
              <mc:Fallback>
                <p:oleObj name="Chart" r:id="rId4" imgW="6210300" imgH="31815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9938"/>
                        <a:ext cx="8229600" cy="578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1219200" y="381000"/>
            <a:ext cx="8077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/>
              <a:t>Reasons for Highest Amounts of Claims</a:t>
            </a:r>
          </a:p>
        </p:txBody>
      </p:sp>
    </p:spTree>
    <p:extLst>
      <p:ext uri="{BB962C8B-B14F-4D97-AF65-F5344CB8AC3E}">
        <p14:creationId xmlns:p14="http://schemas.microsoft.com/office/powerpoint/2010/main" val="195788469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Amount Claimed</a:t>
            </a:r>
            <a:br>
              <a:rPr lang="en-US" smtClean="0"/>
            </a:br>
            <a:r>
              <a:rPr lang="en-US" sz="3600" smtClean="0"/>
              <a:t>$50,000 and above</a:t>
            </a:r>
            <a:r>
              <a:rPr lang="en-US" smtClean="0"/>
              <a:t/>
            </a:r>
            <a:br>
              <a:rPr lang="en-US" smtClean="0"/>
            </a:br>
            <a:r>
              <a:rPr lang="en-US" sz="2000" smtClean="0"/>
              <a:t>$millions</a:t>
            </a:r>
          </a:p>
        </p:txBody>
      </p:sp>
      <p:graphicFrame>
        <p:nvGraphicFramePr>
          <p:cNvPr id="1026" name="Object 32"/>
          <p:cNvGraphicFramePr>
            <a:graphicFrameLocks noGrp="1" noChangeAspect="1"/>
          </p:cNvGraphicFramePr>
          <p:nvPr>
            <p:ph idx="1"/>
          </p:nvPr>
        </p:nvGraphicFramePr>
        <p:xfrm>
          <a:off x="762000" y="1676400"/>
          <a:ext cx="83820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hart" r:id="rId4" imgW="9277350" imgH="4010025" progId="Excel.Chart.8">
                  <p:embed/>
                </p:oleObj>
              </mc:Choice>
              <mc:Fallback>
                <p:oleObj name="Chart" r:id="rId4" imgW="9277350" imgH="40100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76400"/>
                        <a:ext cx="83820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53368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Claim Amount Paid of $50,000 or More</a:t>
            </a:r>
          </a:p>
        </p:txBody>
      </p:sp>
      <p:graphicFrame>
        <p:nvGraphicFramePr>
          <p:cNvPr id="2050" name="Object 55"/>
          <p:cNvGraphicFramePr>
            <a:graphicFrameLocks noGrp="1" noChangeAspect="1"/>
          </p:cNvGraphicFramePr>
          <p:nvPr>
            <p:ph idx="1"/>
          </p:nvPr>
        </p:nvGraphicFramePr>
        <p:xfrm>
          <a:off x="914400" y="1600200"/>
          <a:ext cx="8229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Chart" r:id="rId4" imgW="7362825" imgH="3181350" progId="Excel.Chart.8">
                  <p:embed/>
                </p:oleObj>
              </mc:Choice>
              <mc:Fallback>
                <p:oleObj name="Chart" r:id="rId4" imgW="7362825" imgH="31813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8229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88313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Districts with Most Claims by Reason</a:t>
            </a:r>
            <a:br>
              <a:rPr lang="en-US" sz="4000" smtClean="0"/>
            </a:br>
            <a:r>
              <a:rPr lang="en-US" sz="2400" smtClean="0"/>
              <a:t>$50,000 and Above</a:t>
            </a:r>
          </a:p>
        </p:txBody>
      </p:sp>
      <p:graphicFrame>
        <p:nvGraphicFramePr>
          <p:cNvPr id="151620" name="Group 68"/>
          <p:cNvGraphicFramePr>
            <a:graphicFrameLocks noGrp="1"/>
          </p:cNvGraphicFramePr>
          <p:nvPr/>
        </p:nvGraphicFramePr>
        <p:xfrm>
          <a:off x="1447800" y="1806575"/>
          <a:ext cx="7086600" cy="4475163"/>
        </p:xfrm>
        <a:graphic>
          <a:graphicData uri="http://schemas.openxmlformats.org/drawingml/2006/table">
            <a:tbl>
              <a:tblPr/>
              <a:tblGrid>
                <a:gridCol w="5314950"/>
                <a:gridCol w="1771650"/>
              </a:tblGrid>
              <a:tr h="42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Reason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District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Traffic Control Devices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Drainage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Barrier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Road Surface Related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Shoulder Related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Construction Zone-Traffic Control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Geometric Feature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State Vehicle Operation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Maintenance Activity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Construction Activity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Fixed Object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6529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285" cy="6858000"/>
          </a:xfrm>
        </p:spPr>
      </p:pic>
    </p:spTree>
    <p:extLst>
      <p:ext uri="{BB962C8B-B14F-4D97-AF65-F5344CB8AC3E}">
        <p14:creationId xmlns:p14="http://schemas.microsoft.com/office/powerpoint/2010/main" val="108771590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8" name="Picture 4" descr="105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057692"/>
      </p:ext>
    </p:extLst>
  </p:cSld>
  <p:clrMapOvr>
    <a:masterClrMapping/>
  </p:clrMapOvr>
  <p:transition spd="med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2" name="Picture 4" descr="105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038919"/>
      </p:ext>
    </p:extLst>
  </p:cSld>
  <p:clrMapOvr>
    <a:masterClrMapping/>
  </p:clrMapOvr>
  <p:transition spd="med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6" name="Picture 4" descr="105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998556"/>
      </p:ext>
    </p:extLst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19982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619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8475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576647"/>
      </p:ext>
    </p:extLst>
  </p:cSld>
  <p:clrMapOvr>
    <a:masterClrMapping/>
  </p:clrMapOvr>
  <p:transition spd="med"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0238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4" descr="pic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461925"/>
      </p:ext>
    </p:extLst>
  </p:cSld>
  <p:clrMapOvr>
    <a:masterClrMapping/>
  </p:clrMapOvr>
  <p:transition spd="med"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00159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Negligently maintained pedestrian call button</a:t>
            </a:r>
          </a:p>
          <a:p>
            <a:r>
              <a:rPr lang="en-US" dirty="0" smtClean="0"/>
              <a:t>Failed to provide pedestrian sufficient time to cross road with traffic signal</a:t>
            </a:r>
          </a:p>
          <a:p>
            <a:r>
              <a:rPr lang="en-US" dirty="0" smtClean="0"/>
              <a:t>Failed to provide adequate lighting at intersection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550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59008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box3 pic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943294"/>
      </p:ext>
    </p:extLst>
  </p:cSld>
  <p:clrMapOvr>
    <a:masterClrMapping/>
  </p:clrMapOvr>
  <p:transition spd="med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box3 pic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212789"/>
      </p:ext>
    </p:extLst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6500" name="Picture 5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90881"/>
      </p:ext>
    </p:extLst>
  </p:cSld>
  <p:clrMapOvr>
    <a:masterClrMapping/>
  </p:clrMapOvr>
  <p:transition spd="med">
    <p:pull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7524" name="Picture 5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75776"/>
      </p:ext>
    </p:extLst>
  </p:cSld>
  <p:clrMapOvr>
    <a:masterClrMapping/>
  </p:clrMapOvr>
  <p:transition spd="med"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8548" name="Picture 5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775604"/>
      </p:ext>
    </p:extLst>
  </p:cSld>
  <p:clrMapOvr>
    <a:masterClrMapping/>
  </p:clrMapOvr>
  <p:transition spd="med">
    <p:pull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3278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99594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595566"/>
      </p:ext>
    </p:extLst>
  </p:cSld>
  <p:clrMapOvr>
    <a:masterClrMapping/>
  </p:clrMapOvr>
  <p:transition spd="med">
    <p:pull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128441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467600" cy="1143000"/>
          </a:xfrm>
        </p:spPr>
        <p:txBody>
          <a:bodyPr/>
          <a:lstStyle/>
          <a:p>
            <a:r>
              <a:rPr lang="en-US" dirty="0" smtClean="0"/>
              <a:t>Recommended Order</a:t>
            </a:r>
            <a:br>
              <a:rPr lang="en-US" dirty="0" smtClean="0"/>
            </a:br>
            <a:r>
              <a:rPr lang="en-US" dirty="0" smtClean="0"/>
              <a:t>Conclusions of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924800" cy="4953000"/>
          </a:xfrm>
        </p:spPr>
        <p:txBody>
          <a:bodyPr/>
          <a:lstStyle/>
          <a:p>
            <a:r>
              <a:rPr lang="en-US" dirty="0" smtClean="0"/>
              <a:t>Cabinet exercised engineering judgment in designing phasing at traffic signal (discretionary function)</a:t>
            </a:r>
          </a:p>
          <a:p>
            <a:r>
              <a:rPr lang="en-US" dirty="0" smtClean="0"/>
              <a:t>No MUTCD requirement that Cabinet provide time for pedestrians to cross road (even with no use of pedestrian call button)</a:t>
            </a:r>
          </a:p>
          <a:p>
            <a:r>
              <a:rPr lang="en-US" dirty="0" smtClean="0"/>
              <a:t>Pedestrian crossed road against pedestrian signal</a:t>
            </a:r>
          </a:p>
        </p:txBody>
      </p:sp>
    </p:spTree>
    <p:extLst>
      <p:ext uri="{BB962C8B-B14F-4D97-AF65-F5344CB8AC3E}">
        <p14:creationId xmlns:p14="http://schemas.microsoft.com/office/powerpoint/2010/main" val="10827638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46780"/>
      </p:ext>
    </p:extLst>
  </p:cSld>
  <p:clrMapOvr>
    <a:masterClrMapping/>
  </p:clrMapOvr>
  <p:transition spd="med">
    <p:pull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48508"/>
      </p:ext>
    </p:extLst>
  </p:cSld>
  <p:clrMapOvr>
    <a:masterClrMapping/>
  </p:clrMapOvr>
  <p:transition spd="med">
    <p:pull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542197"/>
      </p:ext>
    </p:extLst>
  </p:cSld>
  <p:clrMapOvr>
    <a:masterClrMapping/>
  </p:clrMapOvr>
  <p:transition spd="med">
    <p:pull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40962"/>
      </p:ext>
    </p:extLst>
  </p:cSld>
  <p:clrMapOvr>
    <a:masterClrMapping/>
  </p:clrMapOvr>
  <p:transition spd="med">
    <p:pull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ox3 pic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666585"/>
      </p:ext>
    </p:extLst>
  </p:cSld>
  <p:clrMapOvr>
    <a:masterClrMapping/>
  </p:clrMapOvr>
  <p:transition spd="med">
    <p:pull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ox3 pic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709604"/>
      </p:ext>
    </p:extLst>
  </p:cSld>
  <p:clrMapOvr>
    <a:masterClrMapping/>
  </p:clrMapOvr>
  <p:transition spd="med">
    <p:pull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8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581178"/>
      </p:ext>
    </p:extLst>
  </p:cSld>
  <p:clrMapOvr>
    <a:masterClrMapping/>
  </p:clrMapOvr>
  <p:transition spd="med">
    <p:pull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26190"/>
      </p:ext>
    </p:extLst>
  </p:cSld>
  <p:clrMapOvr>
    <a:masterClrMapping/>
  </p:clrMapOvr>
  <p:transition spd="med">
    <p:pull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6705600" cy="51355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b="1" dirty="0" smtClean="0"/>
              <a:t>Kenneth R. Agent, P.E.</a:t>
            </a:r>
          </a:p>
          <a:p>
            <a:pPr marL="0" indent="0" algn="ctr">
              <a:buNone/>
            </a:pPr>
            <a:endParaRPr lang="en-US" sz="2400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Transportation Research Engineer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Kentucky Transportation Center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University of Kentucky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176 Raymond Building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Lexington, KY  40506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(859) 257-4507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k</a:t>
            </a:r>
            <a:r>
              <a:rPr lang="en-US" b="1" dirty="0" smtClean="0"/>
              <a:t>en.agent@uky.edu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898329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of Law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Cabinet had ministerial duty to repair pedestrian button but was not cause of accident since pedestrian did not allow sufficient time </a:t>
            </a:r>
            <a:r>
              <a:rPr lang="en-US" dirty="0" smtClean="0"/>
              <a:t>for a </a:t>
            </a:r>
            <a:r>
              <a:rPr lang="en-US" dirty="0"/>
              <a:t>pedestrian phase to be activated prior to crossing</a:t>
            </a:r>
          </a:p>
          <a:p>
            <a:r>
              <a:rPr lang="en-US" dirty="0" smtClean="0"/>
              <a:t>If Cabinet responsible for intersection lighting, decision is discretionary</a:t>
            </a:r>
          </a:p>
          <a:p>
            <a:r>
              <a:rPr lang="en-US" dirty="0" smtClean="0"/>
              <a:t>Recommends finding in favor of Cabinet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5225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24914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7105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 Template 08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0BEA35D2D82949ADA74F89C107C6AB" ma:contentTypeVersion="5" ma:contentTypeDescription="Create a new document." ma:contentTypeScope="" ma:versionID="2f740ab935f7ed734ff9741f03dfb091">
  <xsd:schema xmlns:xsd="http://www.w3.org/2001/XMLSchema" xmlns:xs="http://www.w3.org/2001/XMLSchema" xmlns:p="http://schemas.microsoft.com/office/2006/metadata/properties" xmlns:ns1="http://schemas.microsoft.com/sharepoint/v3" xmlns:ns2="ed00d36d-7625-4279-800f-6949368eea5c" targetNamespace="http://schemas.microsoft.com/office/2006/metadata/properties" ma:root="true" ma:fieldsID="f0d373877c13b5fe61632c4ed95177a6" ns1:_="" ns2:_="">
    <xsd:import namespace="http://schemas.microsoft.com/sharepoint/v3"/>
    <xsd:import namespace="ed00d36d-7625-4279-800f-6949368eea5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 minOccurs="0"/>
                <xsd:element ref="ns2:Document_x0020_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0d36d-7625-4279-800f-6949368eea5c" elementFormDefault="qualified">
    <xsd:import namespace="http://schemas.microsoft.com/office/2006/documentManagement/types"/>
    <xsd:import namespace="http://schemas.microsoft.com/office/infopath/2007/PartnerControls"/>
    <xsd:element name="Category" ma:index="6" nillable="true" ma:displayName="Category" ma:default="None" ma:format="Dropdown" ma:internalName="Category" ma:readOnly="false">
      <xsd:simpleType>
        <xsd:restriction base="dms:Choice">
          <xsd:enumeration value="Bid Item Notes for Lighting &amp; Signals"/>
          <xsd:enumeration value="Roadway Lighting Standard Detail Sheets"/>
          <xsd:enumeration value="Traffic Signal Standard Detail Sheets"/>
          <xsd:enumeration value="Signs Standard Detail Sheets"/>
          <xsd:enumeration value="KYTC Supplied Traffic Signal Equipment"/>
          <xsd:enumeration value="Steel Strain Pole Analysis"/>
          <xsd:enumeration value="Conduit Sizing Calculator"/>
          <xsd:enumeration value="Pole Base Volumne Calculator"/>
          <xsd:enumeration value="Standard Detail Sheet Order"/>
          <xsd:enumeration value="Lighting and Signals Cell Libraries"/>
          <xsd:enumeration value="General Topics"/>
          <xsd:enumeration value="MUTCD Review"/>
          <xsd:enumeration value="Safety"/>
          <xsd:enumeration value="Signals &amp; Lighting"/>
          <xsd:enumeration value="Signs &amp; Markings"/>
          <xsd:enumeration value="HSIP"/>
          <xsd:enumeration value="None"/>
        </xsd:restriction>
      </xsd:simpleType>
    </xsd:element>
    <xsd:element name="Document_x0020_Year" ma:index="7" nillable="true" ma:displayName="Document Year" ma:format="Dropdown" ma:internalName="Document_x0020_Year" ma:readOnly="false">
      <xsd:simpleType>
        <xsd:restriction base="dms:Choice"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Category xmlns="ed00d36d-7625-4279-800f-6949368eea5c">General Topics</Category>
    <Document_x0020_Year xmlns="ed00d36d-7625-4279-800f-6949368eea5c">2012</Document_x0020_Yea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B9AF57-B026-45DA-B527-ACC74E1FD6F9}"/>
</file>

<file path=customXml/itemProps2.xml><?xml version="1.0" encoding="utf-8"?>
<ds:datastoreItem xmlns:ds="http://schemas.openxmlformats.org/officeDocument/2006/customXml" ds:itemID="{2DDF2734-17C5-4645-BBB2-67165AD99A58}"/>
</file>

<file path=customXml/itemProps3.xml><?xml version="1.0" encoding="utf-8"?>
<ds:datastoreItem xmlns:ds="http://schemas.openxmlformats.org/officeDocument/2006/customXml" ds:itemID="{BA904CB3-AAAE-442F-A862-BCDAB711F2FE}"/>
</file>

<file path=docProps/app.xml><?xml version="1.0" encoding="utf-8"?>
<Properties xmlns="http://schemas.openxmlformats.org/officeDocument/2006/extended-properties" xmlns:vt="http://schemas.openxmlformats.org/officeDocument/2006/docPropsVTypes">
  <Template>PP Template 08</Template>
  <TotalTime>50</TotalTime>
  <Words>1173</Words>
  <Application>Microsoft Office PowerPoint</Application>
  <PresentationFormat>On-screen Show (4:3)</PresentationFormat>
  <Paragraphs>222</Paragraphs>
  <Slides>68</Slides>
  <Notes>62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PP Template 08</vt:lpstr>
      <vt:lpstr>Chart</vt:lpstr>
      <vt:lpstr>Traffic Engineer’s Meeting   Tort Liability</vt:lpstr>
      <vt:lpstr>PowerPoint Presentation</vt:lpstr>
      <vt:lpstr>PowerPoint Presentation</vt:lpstr>
      <vt:lpstr>PowerPoint Presentation</vt:lpstr>
      <vt:lpstr>Claim</vt:lpstr>
      <vt:lpstr>Recommended Order Conclusions of Law</vt:lpstr>
      <vt:lpstr>Conclusions of Law (cont.)</vt:lpstr>
      <vt:lpstr>PowerPoint Presentation</vt:lpstr>
      <vt:lpstr>PowerPoint Presentation</vt:lpstr>
      <vt:lpstr>PowerPoint Presentation</vt:lpstr>
      <vt:lpstr>PowerPoint Presentation</vt:lpstr>
      <vt:lpstr>Negligence</vt:lpstr>
      <vt:lpstr>Standard of Care</vt:lpstr>
      <vt:lpstr>Comparative Negligence (Depending upon the law)</vt:lpstr>
      <vt:lpstr>Notice (Actual)</vt:lpstr>
      <vt:lpstr>Notice (Constructive)</vt:lpstr>
      <vt:lpstr>Constructive Notice</vt:lpstr>
      <vt:lpstr>Discretionary/Ministerial Acts</vt:lpstr>
      <vt:lpstr>Sovereign Immunity</vt:lpstr>
      <vt:lpstr>Elements Necessary  For Negligence</vt:lpstr>
      <vt:lpstr>Proximate Cause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1981-2009</vt:lpstr>
      <vt:lpstr>PowerPoint Presentation</vt:lpstr>
      <vt:lpstr>PowerPoint Presentation</vt:lpstr>
      <vt:lpstr>PowerPoint Presentation</vt:lpstr>
      <vt:lpstr>PowerPoint Presentation</vt:lpstr>
      <vt:lpstr>Reasons for Highest Number of Claims</vt:lpstr>
      <vt:lpstr>PowerPoint Presentation</vt:lpstr>
      <vt:lpstr>Amount Claimed $50,000 and above $millions</vt:lpstr>
      <vt:lpstr>Claim Amount Paid of $50,000 or More</vt:lpstr>
      <vt:lpstr>Districts with Most Claims by Reason $50,000 and Above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Kentucky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Engineer’s Meeting   Tort Liability</dc:title>
  <dc:creator>djohnson</dc:creator>
  <cp:lastModifiedBy>djohnson</cp:lastModifiedBy>
  <cp:revision>3</cp:revision>
  <cp:lastPrinted>2012-11-05T20:16:06Z</cp:lastPrinted>
  <dcterms:created xsi:type="dcterms:W3CDTF">2012-11-05T19:26:24Z</dcterms:created>
  <dcterms:modified xsi:type="dcterms:W3CDTF">2012-11-05T20:16:33Z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0x0101003F0BEA35D2D82949ADA74F89C107C6AB</vt:lpwstr>
  </property>
</Properties>
</file>