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492" autoAdjust="0"/>
  </p:normalViewPr>
  <p:slideViewPr>
    <p:cSldViewPr>
      <p:cViewPr varScale="1">
        <p:scale>
          <a:sx n="77" d="100"/>
          <a:sy n="77" d="100"/>
        </p:scale>
        <p:origin x="-202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109651CB-FF9B-4334-BB72-A0E9AFE3721A}" type="datetimeFigureOut">
              <a:rPr lang="en-US" smtClean="0"/>
              <a:pPr/>
              <a:t>11/27/2012</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1824E2CD-2B3A-4754-BEB4-BFB4B4A8B32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a:t>
            </a:r>
            <a:r>
              <a:rPr lang="en-US" baseline="0" dirty="0" smtClean="0"/>
              <a:t> Glenn mentioned, we are transitioning to IP radios because of their versatility. </a:t>
            </a:r>
          </a:p>
          <a:p>
            <a:endParaRPr lang="en-US" baseline="0" dirty="0" smtClean="0"/>
          </a:p>
          <a:p>
            <a:r>
              <a:rPr lang="en-US" baseline="0" dirty="0" smtClean="0"/>
              <a:t>Currently we have around 300 installed.</a:t>
            </a:r>
          </a:p>
          <a:p>
            <a:endParaRPr lang="en-US" baseline="0" dirty="0" smtClean="0"/>
          </a:p>
          <a:p>
            <a:r>
              <a:rPr lang="en-US" baseline="0" dirty="0" smtClean="0"/>
              <a:t>In an effort to improve reliability, we hope to install more routers, IF THEY ARE AVAILABLE, in areas where signals are on the edge of reliable communications. </a:t>
            </a:r>
          </a:p>
          <a:p>
            <a:r>
              <a:rPr lang="en-US" baseline="0" dirty="0" smtClean="0"/>
              <a:t>We still need to try to optimize the use of routers and avoid installing routers that will only communicate with 1 or 2 signals. </a:t>
            </a:r>
          </a:p>
          <a:p>
            <a:endParaRPr lang="en-US" baseline="0" dirty="0" smtClean="0"/>
          </a:p>
          <a:p>
            <a:r>
              <a:rPr lang="en-US" baseline="0" dirty="0" smtClean="0"/>
              <a:t>We have 2 maintenance crews working now and are getting 90+% communications reliability. </a:t>
            </a:r>
          </a:p>
          <a:p>
            <a:endParaRPr lang="en-US" dirty="0"/>
          </a:p>
        </p:txBody>
      </p:sp>
      <p:sp>
        <p:nvSpPr>
          <p:cNvPr id="4" name="Slide Number Placeholder 3"/>
          <p:cNvSpPr>
            <a:spLocks noGrp="1"/>
          </p:cNvSpPr>
          <p:nvPr>
            <p:ph type="sldNum" sz="quarter" idx="10"/>
          </p:nvPr>
        </p:nvSpPr>
        <p:spPr/>
        <p:txBody>
          <a:bodyPr/>
          <a:lstStyle/>
          <a:p>
            <a:fld id="{1824E2CD-2B3A-4754-BEB4-BFB4B4A8B326}"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On</a:t>
            </a:r>
            <a:r>
              <a:rPr lang="en-US" baseline="0" dirty="0" smtClean="0"/>
              <a:t> 11-25-12 we communicated with 772 signals. This only includes serial radios, MDS and Encom.</a:t>
            </a:r>
          </a:p>
          <a:p>
            <a:r>
              <a:rPr lang="en-US" baseline="0" dirty="0" smtClean="0"/>
              <a:t>- 492 (63.7%) had no timing differences.</a:t>
            </a:r>
          </a:p>
          <a:p>
            <a:pPr>
              <a:buFontTx/>
              <a:buChar char="-"/>
            </a:pPr>
            <a:r>
              <a:rPr lang="en-US" baseline="0" dirty="0" smtClean="0"/>
              <a:t> 280 (36.3%) had at least 1 timing difference.</a:t>
            </a:r>
          </a:p>
          <a:p>
            <a:pPr>
              <a:buFontTx/>
              <a:buNone/>
            </a:pPr>
            <a:r>
              <a:rPr lang="en-US" baseline="0" dirty="0" smtClean="0"/>
              <a:t>- The minimum number of differences was 1.</a:t>
            </a:r>
          </a:p>
          <a:p>
            <a:pPr>
              <a:buFontTx/>
              <a:buChar char="-"/>
            </a:pPr>
            <a:r>
              <a:rPr lang="en-US" baseline="0" dirty="0" smtClean="0"/>
              <a:t>The maximum number of differences was 126. </a:t>
            </a:r>
          </a:p>
          <a:p>
            <a:pPr>
              <a:buFontTx/>
              <a:buChar char="-"/>
            </a:pPr>
            <a:r>
              <a:rPr lang="en-US" baseline="0" dirty="0" smtClean="0"/>
              <a:t>The Syscan report is sent out 3 times each day. It shows the signals that have been out for extended periods of time (the AWOL list) and also lists all of the signals that have timing differences. </a:t>
            </a:r>
          </a:p>
          <a:p>
            <a:pPr>
              <a:buFontTx/>
              <a:buChar char="-"/>
            </a:pPr>
            <a:r>
              <a:rPr lang="en-US" baseline="0" dirty="0" smtClean="0"/>
              <a:t>At the top of the Syscan report is a link to the Timescan report. This report runs twice a week and shows all of the specific differences per table. </a:t>
            </a:r>
          </a:p>
          <a:p>
            <a:pPr>
              <a:buFontTx/>
              <a:buChar char="-"/>
            </a:pPr>
            <a:r>
              <a:rPr lang="en-US" baseline="0" dirty="0" smtClean="0"/>
              <a:t>These are good tools that I encourage you to use to keep up with timing.</a:t>
            </a:r>
          </a:p>
        </p:txBody>
      </p:sp>
      <p:sp>
        <p:nvSpPr>
          <p:cNvPr id="4" name="Slide Number Placeholder 3"/>
          <p:cNvSpPr>
            <a:spLocks noGrp="1"/>
          </p:cNvSpPr>
          <p:nvPr>
            <p:ph type="sldNum" sz="quarter" idx="10"/>
          </p:nvPr>
        </p:nvSpPr>
        <p:spPr/>
        <p:txBody>
          <a:bodyPr/>
          <a:lstStyle/>
          <a:p>
            <a:fld id="{1824E2CD-2B3A-4754-BEB4-BFB4B4A8B326}"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have talked about monitoring red signals for several years.</a:t>
            </a:r>
          </a:p>
          <a:p>
            <a:r>
              <a:rPr lang="en-US" baseline="0" dirty="0" smtClean="0"/>
              <a:t>We highly recommend you monitor red signals using the cable monitoring cable in each cabinet.</a:t>
            </a:r>
          </a:p>
          <a:p>
            <a:endParaRPr lang="en-US" dirty="0"/>
          </a:p>
        </p:txBody>
      </p:sp>
      <p:sp>
        <p:nvSpPr>
          <p:cNvPr id="4" name="Slide Number Placeholder 3"/>
          <p:cNvSpPr>
            <a:spLocks noGrp="1"/>
          </p:cNvSpPr>
          <p:nvPr>
            <p:ph type="sldNum" sz="quarter" idx="10"/>
          </p:nvPr>
        </p:nvSpPr>
        <p:spPr/>
        <p:txBody>
          <a:bodyPr/>
          <a:lstStyle/>
          <a:p>
            <a:fld id="{1824E2CD-2B3A-4754-BEB4-BFB4B4A8B326}"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Telma wanted me to let you know she currently has some consultants working on signal timing in some</a:t>
            </a:r>
            <a:r>
              <a:rPr lang="en-US" baseline="0" dirty="0" smtClean="0"/>
              <a:t> districts.</a:t>
            </a:r>
          </a:p>
          <a:p>
            <a:endParaRPr lang="en-US" baseline="0" dirty="0" smtClean="0"/>
          </a:p>
          <a:p>
            <a:r>
              <a:rPr lang="en-US" baseline="0" dirty="0" smtClean="0"/>
              <a:t>If you have any questions about what they are doing please contact Telma. </a:t>
            </a:r>
          </a:p>
        </p:txBody>
      </p:sp>
      <p:sp>
        <p:nvSpPr>
          <p:cNvPr id="4" name="Slide Number Placeholder 3"/>
          <p:cNvSpPr>
            <a:spLocks noGrp="1"/>
          </p:cNvSpPr>
          <p:nvPr>
            <p:ph type="sldNum" sz="quarter" idx="10"/>
          </p:nvPr>
        </p:nvSpPr>
        <p:spPr/>
        <p:txBody>
          <a:bodyPr/>
          <a:lstStyle/>
          <a:p>
            <a:fld id="{1824E2CD-2B3A-4754-BEB4-BFB4B4A8B326}"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last netbook</a:t>
            </a:r>
            <a:r>
              <a:rPr lang="en-US" baseline="0" dirty="0" smtClean="0"/>
              <a:t> has been given out and, as far as we know, they haven’t reordered.</a:t>
            </a:r>
          </a:p>
          <a:p>
            <a:endParaRPr lang="en-US" baseline="0" dirty="0" smtClean="0"/>
          </a:p>
          <a:p>
            <a:r>
              <a:rPr lang="en-US" baseline="0" dirty="0" smtClean="0"/>
              <a:t>If you want one, you will need to go through the IT request process.</a:t>
            </a:r>
          </a:p>
          <a:p>
            <a:endParaRPr lang="en-US" baseline="0" dirty="0" smtClean="0"/>
          </a:p>
          <a:p>
            <a:r>
              <a:rPr lang="en-US" baseline="0" dirty="0" smtClean="0"/>
              <a:t>As you know, we have not been supporting the PDA’s for a while now, so if you will have to have a Netbook or Laptop to work on signals.</a:t>
            </a:r>
            <a:endParaRPr lang="en-US" dirty="0"/>
          </a:p>
        </p:txBody>
      </p:sp>
      <p:sp>
        <p:nvSpPr>
          <p:cNvPr id="4" name="Slide Number Placeholder 3"/>
          <p:cNvSpPr>
            <a:spLocks noGrp="1"/>
          </p:cNvSpPr>
          <p:nvPr>
            <p:ph type="sldNum" sz="quarter" idx="10"/>
          </p:nvPr>
        </p:nvSpPr>
        <p:spPr/>
        <p:txBody>
          <a:bodyPr/>
          <a:lstStyle/>
          <a:p>
            <a:fld id="{1824E2CD-2B3A-4754-BEB4-BFB4B4A8B326}"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have</a:t>
            </a:r>
            <a:r>
              <a:rPr lang="en-US" baseline="0" dirty="0" smtClean="0"/>
              <a:t> had a few manufacturer’s come by and demonstrate 2070 controllers.</a:t>
            </a:r>
          </a:p>
          <a:p>
            <a:endParaRPr lang="en-US" baseline="0" dirty="0" smtClean="0"/>
          </a:p>
          <a:p>
            <a:r>
              <a:rPr lang="en-US" baseline="0" dirty="0" smtClean="0"/>
              <a:t>While we like the simplicity and ease of using the 170, they are becoming outdated. </a:t>
            </a:r>
          </a:p>
          <a:p>
            <a:r>
              <a:rPr lang="en-US" baseline="0" dirty="0" smtClean="0"/>
              <a:t>It is getting harder and harder to find parts and there are situations where we could use something more powerful.</a:t>
            </a:r>
          </a:p>
          <a:p>
            <a:r>
              <a:rPr lang="en-US" baseline="0" dirty="0" smtClean="0"/>
              <a:t>When we do begin using them I envision them being installed at complex signals, at least in the beginning.</a:t>
            </a:r>
          </a:p>
          <a:p>
            <a:endParaRPr lang="en-US" baseline="0" dirty="0" smtClean="0"/>
          </a:p>
          <a:p>
            <a:r>
              <a:rPr lang="en-US" baseline="0" dirty="0" smtClean="0"/>
              <a:t>The 2070 will also require a newer version of Wapiti firmware and all new user licenses, which is being worked on now.</a:t>
            </a:r>
            <a:endParaRPr lang="en-US" dirty="0"/>
          </a:p>
        </p:txBody>
      </p:sp>
      <p:sp>
        <p:nvSpPr>
          <p:cNvPr id="4" name="Slide Number Placeholder 3"/>
          <p:cNvSpPr>
            <a:spLocks noGrp="1"/>
          </p:cNvSpPr>
          <p:nvPr>
            <p:ph type="sldNum" sz="quarter" idx="10"/>
          </p:nvPr>
        </p:nvSpPr>
        <p:spPr/>
        <p:txBody>
          <a:bodyPr/>
          <a:lstStyle/>
          <a:p>
            <a:fld id="{1824E2CD-2B3A-4754-BEB4-BFB4B4A8B326}"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24E2CD-2B3A-4754-BEB4-BFB4B4A8B326}"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KYTC has developed a training</a:t>
            </a:r>
            <a:r>
              <a:rPr lang="en-US" baseline="0" dirty="0" smtClean="0"/>
              <a:t> class that covers a lot of the information that IMSA goes over in their training. </a:t>
            </a:r>
          </a:p>
          <a:p>
            <a:r>
              <a:rPr lang="en-US" baseline="0" dirty="0" smtClean="0"/>
              <a:t>It is on-line training and consists of a series of modules with information on numerous topics such as Personal Protective Equipment, necessary tools and equipment, and traffic control, and goes as far as providing information on signal phasing, controller cabinets, and basic troubleshooting. </a:t>
            </a:r>
          </a:p>
          <a:p>
            <a:r>
              <a:rPr lang="en-US" baseline="0" dirty="0" smtClean="0"/>
              <a:t>This is the first course developed and further classes are in the works, such as a Signal Timing Class. </a:t>
            </a:r>
          </a:p>
          <a:p>
            <a:r>
              <a:rPr lang="en-US" baseline="0" dirty="0" smtClean="0"/>
              <a:t>Along with the class they have developed a small Reference Manual that can be a handy field tool. </a:t>
            </a:r>
            <a:endParaRPr lang="en-US" dirty="0"/>
          </a:p>
        </p:txBody>
      </p:sp>
      <p:sp>
        <p:nvSpPr>
          <p:cNvPr id="4" name="Slide Number Placeholder 3"/>
          <p:cNvSpPr>
            <a:spLocks noGrp="1"/>
          </p:cNvSpPr>
          <p:nvPr>
            <p:ph type="sldNum" sz="quarter" idx="10"/>
          </p:nvPr>
        </p:nvSpPr>
        <p:spPr/>
        <p:txBody>
          <a:bodyPr/>
          <a:lstStyle/>
          <a:p>
            <a:fld id="{1824E2CD-2B3A-4754-BEB4-BFB4B4A8B326}"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Tried on a couple of corridors in Lexington</a:t>
            </a:r>
          </a:p>
          <a:p>
            <a:pPr lvl="1"/>
            <a:r>
              <a:rPr lang="en-US" dirty="0" smtClean="0"/>
              <a:t>Winchester Rd. and Nicholasville Rd.</a:t>
            </a:r>
          </a:p>
          <a:p>
            <a:r>
              <a:rPr lang="en-US" dirty="0" smtClean="0"/>
              <a:t>Did not perform as expected</a:t>
            </a:r>
          </a:p>
          <a:p>
            <a:pPr lvl="1"/>
            <a:r>
              <a:rPr lang="en-US" dirty="0" smtClean="0"/>
              <a:t>Lots of reprogramming and tweaking</a:t>
            </a:r>
          </a:p>
          <a:p>
            <a:pPr lvl="1"/>
            <a:r>
              <a:rPr lang="en-US" dirty="0" smtClean="0"/>
              <a:t>Had to take it out of the system at times</a:t>
            </a:r>
          </a:p>
          <a:p>
            <a:pPr lvl="1"/>
            <a:r>
              <a:rPr lang="en-US" dirty="0" smtClean="0"/>
              <a:t>No better than a well-timed signal system</a:t>
            </a:r>
          </a:p>
          <a:p>
            <a:r>
              <a:rPr lang="en-US" dirty="0" smtClean="0"/>
              <a:t>KTC plans to do a formal evaluation to see how the system works after full implementation and optimal configuration</a:t>
            </a:r>
          </a:p>
          <a:p>
            <a:r>
              <a:rPr lang="en-US" dirty="0" smtClean="0"/>
              <a:t>Very expensive</a:t>
            </a:r>
            <a:r>
              <a:rPr lang="en-US" dirty="0" smtClean="0"/>
              <a:t>  </a:t>
            </a:r>
            <a:endParaRPr lang="en-US" dirty="0"/>
          </a:p>
        </p:txBody>
      </p:sp>
      <p:sp>
        <p:nvSpPr>
          <p:cNvPr id="4" name="Slide Number Placeholder 3"/>
          <p:cNvSpPr>
            <a:spLocks noGrp="1"/>
          </p:cNvSpPr>
          <p:nvPr>
            <p:ph type="sldNum" sz="quarter" idx="10"/>
          </p:nvPr>
        </p:nvSpPr>
        <p:spPr/>
        <p:txBody>
          <a:bodyPr/>
          <a:lstStyle/>
          <a:p>
            <a:fld id="{1824E2CD-2B3A-4754-BEB4-BFB4B4A8B326}"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E4EE76F6-EAFC-42EB-9CFF-C33E2223E422}" type="datetimeFigureOut">
              <a:rPr lang="en-US" smtClean="0"/>
              <a:pPr/>
              <a:t>11/27/2012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B3ED689-5CEE-46EC-8B4F-0846FF2A9BE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4EE76F6-EAFC-42EB-9CFF-C33E2223E422}" type="datetimeFigureOut">
              <a:rPr lang="en-US" smtClean="0"/>
              <a:pPr/>
              <a:t>11/27/2012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B3ED689-5CEE-46EC-8B4F-0846FF2A9B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E4EE76F6-EAFC-42EB-9CFF-C33E2223E422}" type="datetimeFigureOut">
              <a:rPr lang="en-US" smtClean="0"/>
              <a:pPr/>
              <a:t>11/27/2012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B3ED689-5CEE-46EC-8B4F-0846FF2A9B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4EE76F6-EAFC-42EB-9CFF-C33E2223E422}" type="datetimeFigureOut">
              <a:rPr lang="en-US" smtClean="0"/>
              <a:pPr/>
              <a:t>11/27/2012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B3ED689-5CEE-46EC-8B4F-0846FF2A9B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E4EE76F6-EAFC-42EB-9CFF-C33E2223E422}" type="datetimeFigureOut">
              <a:rPr lang="en-US" smtClean="0"/>
              <a:pPr/>
              <a:t>11/27/2012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3B3ED689-5CEE-46EC-8B4F-0846FF2A9BE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4EE76F6-EAFC-42EB-9CFF-C33E2223E422}" type="datetimeFigureOut">
              <a:rPr lang="en-US" smtClean="0"/>
              <a:pPr/>
              <a:t>11/27/2012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B3ED689-5CEE-46EC-8B4F-0846FF2A9BE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4EE76F6-EAFC-42EB-9CFF-C33E2223E422}" type="datetimeFigureOut">
              <a:rPr lang="en-US" smtClean="0"/>
              <a:pPr/>
              <a:t>11/27/2012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B3ED689-5CEE-46EC-8B4F-0846FF2A9BE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4EE76F6-EAFC-42EB-9CFF-C33E2223E422}" type="datetimeFigureOut">
              <a:rPr lang="en-US" smtClean="0"/>
              <a:pPr/>
              <a:t>11/27/2012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B3ED689-5CEE-46EC-8B4F-0846FF2A9B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E4EE76F6-EAFC-42EB-9CFF-C33E2223E422}" type="datetimeFigureOut">
              <a:rPr lang="en-US" smtClean="0"/>
              <a:pPr/>
              <a:t>11/27/2012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3B3ED689-5CEE-46EC-8B4F-0846FF2A9B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4EE76F6-EAFC-42EB-9CFF-C33E2223E422}" type="datetimeFigureOut">
              <a:rPr lang="en-US" smtClean="0"/>
              <a:pPr/>
              <a:t>11/27/2012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B3ED689-5CEE-46EC-8B4F-0846FF2A9BE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E4EE76F6-EAFC-42EB-9CFF-C33E2223E422}" type="datetimeFigureOut">
              <a:rPr lang="en-US" smtClean="0"/>
              <a:pPr/>
              <a:t>11/27/2012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B3ED689-5CEE-46EC-8B4F-0846FF2A9BE3}"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E4EE76F6-EAFC-42EB-9CFF-C33E2223E422}" type="datetimeFigureOut">
              <a:rPr lang="en-US" smtClean="0"/>
              <a:pPr/>
              <a:t>11/27/2012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B3ED689-5CEE-46EC-8B4F-0846FF2A9B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System Operations Miscellaneous topics</a:t>
            </a:r>
            <a:endParaRPr lang="en-US" dirty="0"/>
          </a:p>
        </p:txBody>
      </p:sp>
      <p:sp>
        <p:nvSpPr>
          <p:cNvPr id="3" name="Subtitle 2"/>
          <p:cNvSpPr>
            <a:spLocks noGrp="1"/>
          </p:cNvSpPr>
          <p:nvPr>
            <p:ph type="subTitle" idx="1"/>
          </p:nvPr>
        </p:nvSpPr>
        <p:spPr>
          <a:xfrm>
            <a:off x="3354442" y="4572000"/>
            <a:ext cx="5114778" cy="1447800"/>
          </a:xfrm>
        </p:spPr>
        <p:txBody>
          <a:bodyPr>
            <a:normAutofit fontScale="77500" lnSpcReduction="20000"/>
          </a:bodyPr>
          <a:lstStyle/>
          <a:p>
            <a:pPr algn="ctr"/>
            <a:r>
              <a:rPr lang="en-US" dirty="0" smtClean="0"/>
              <a:t>Traffic Engineer’s Meeting</a:t>
            </a:r>
          </a:p>
          <a:p>
            <a:pPr algn="ctr"/>
            <a:r>
              <a:rPr lang="en-US" dirty="0" smtClean="0"/>
              <a:t>November 29, 2012</a:t>
            </a:r>
          </a:p>
          <a:p>
            <a:pPr algn="ctr"/>
            <a:r>
              <a:rPr lang="en-US" dirty="0" smtClean="0"/>
              <a:t>Joe Thompson</a:t>
            </a:r>
          </a:p>
          <a:p>
            <a:pPr algn="ctr"/>
            <a:r>
              <a:rPr lang="en-US" dirty="0" smtClean="0"/>
              <a:t>502-564-3020</a:t>
            </a:r>
          </a:p>
          <a:p>
            <a:pPr algn="ctr"/>
            <a:r>
              <a:rPr lang="en-US" dirty="0" smtClean="0"/>
              <a:t>Joe.thompson@ky.gov</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Training classes</a:t>
            </a:r>
            <a:endParaRPr lang="en-US" dirty="0"/>
          </a:p>
        </p:txBody>
      </p:sp>
      <p:sp>
        <p:nvSpPr>
          <p:cNvPr id="3" name="Content Placeholder 2"/>
          <p:cNvSpPr>
            <a:spLocks noGrp="1"/>
          </p:cNvSpPr>
          <p:nvPr>
            <p:ph idx="1"/>
          </p:nvPr>
        </p:nvSpPr>
        <p:spPr/>
        <p:txBody>
          <a:bodyPr/>
          <a:lstStyle/>
          <a:p>
            <a:r>
              <a:rPr lang="en-US" dirty="0" smtClean="0"/>
              <a:t>The Transportation Center (KTC) has developed a Traffic Signal Technician training course that should be ready in the Spring</a:t>
            </a:r>
          </a:p>
          <a:p>
            <a:r>
              <a:rPr lang="en-US" dirty="0" smtClean="0"/>
              <a:t>Series of modules to provide basic information, particularly for newer employees</a:t>
            </a:r>
          </a:p>
          <a:p>
            <a:r>
              <a:rPr lang="en-US" dirty="0" smtClean="0"/>
              <a:t>Working on a Signal Timing class (will be a least a year)</a:t>
            </a:r>
            <a:endParaRPr lang="en-US" dirty="0"/>
          </a:p>
        </p:txBody>
      </p:sp>
      <p:pic>
        <p:nvPicPr>
          <p:cNvPr id="3074" name="Picture 2"/>
          <p:cNvPicPr>
            <a:picLocks noChangeAspect="1" noChangeArrowheads="1"/>
          </p:cNvPicPr>
          <p:nvPr/>
        </p:nvPicPr>
        <p:blipFill>
          <a:blip r:embed="rId3" cstate="print"/>
          <a:srcRect/>
          <a:stretch>
            <a:fillRect/>
          </a:stretch>
        </p:blipFill>
        <p:spPr bwMode="auto">
          <a:xfrm>
            <a:off x="1676400" y="5181600"/>
            <a:ext cx="1143000" cy="1143000"/>
          </a:xfrm>
          <a:prstGeom prst="rect">
            <a:avLst/>
          </a:prstGeom>
          <a:noFill/>
          <a:ln w="9525">
            <a:noFill/>
            <a:miter lim="800000"/>
            <a:headEnd/>
            <a:tailEnd/>
          </a:ln>
        </p:spPr>
      </p:pic>
      <p:pic>
        <p:nvPicPr>
          <p:cNvPr id="3075" name="Picture 3"/>
          <p:cNvPicPr>
            <a:picLocks noChangeAspect="1" noChangeArrowheads="1"/>
          </p:cNvPicPr>
          <p:nvPr/>
        </p:nvPicPr>
        <p:blipFill>
          <a:blip r:embed="rId4" cstate="print"/>
          <a:srcRect/>
          <a:stretch>
            <a:fillRect/>
          </a:stretch>
        </p:blipFill>
        <p:spPr bwMode="auto">
          <a:xfrm>
            <a:off x="4038600" y="5486400"/>
            <a:ext cx="2200275" cy="8001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Adaptive signals</a:t>
            </a:r>
            <a:endParaRPr lang="en-US" dirty="0"/>
          </a:p>
        </p:txBody>
      </p:sp>
      <p:sp>
        <p:nvSpPr>
          <p:cNvPr id="3" name="Content Placeholder 2"/>
          <p:cNvSpPr>
            <a:spLocks noGrp="1"/>
          </p:cNvSpPr>
          <p:nvPr>
            <p:ph idx="1"/>
          </p:nvPr>
        </p:nvSpPr>
        <p:spPr/>
        <p:txBody>
          <a:bodyPr/>
          <a:lstStyle/>
          <a:p>
            <a:r>
              <a:rPr lang="en-US" dirty="0" smtClean="0"/>
              <a:t>Tried Rhythm </a:t>
            </a:r>
            <a:r>
              <a:rPr lang="en-US" dirty="0" err="1" smtClean="0"/>
              <a:t>InSync</a:t>
            </a:r>
            <a:r>
              <a:rPr lang="en-US" dirty="0" smtClean="0"/>
              <a:t> on a couple of corridors in Lexington</a:t>
            </a:r>
          </a:p>
          <a:p>
            <a:pPr lvl="1"/>
            <a:r>
              <a:rPr lang="en-US" dirty="0" smtClean="0"/>
              <a:t>Winchester Rd. and Nicholasville Rd.</a:t>
            </a:r>
          </a:p>
          <a:p>
            <a:r>
              <a:rPr lang="en-US" dirty="0" smtClean="0"/>
              <a:t>Did not perform as expected</a:t>
            </a:r>
          </a:p>
          <a:p>
            <a:pPr lvl="1"/>
            <a:r>
              <a:rPr lang="en-US" dirty="0" smtClean="0"/>
              <a:t>Lots of reprogramming and tweaking</a:t>
            </a:r>
          </a:p>
          <a:p>
            <a:pPr lvl="1"/>
            <a:r>
              <a:rPr lang="en-US" dirty="0" smtClean="0"/>
              <a:t>Had to take it out of the system at times</a:t>
            </a:r>
          </a:p>
          <a:p>
            <a:pPr lvl="1"/>
            <a:r>
              <a:rPr lang="en-US" dirty="0" smtClean="0"/>
              <a:t>No better than a well-timed signal system</a:t>
            </a:r>
          </a:p>
          <a:p>
            <a:r>
              <a:rPr lang="en-US" dirty="0" smtClean="0"/>
              <a:t>KTC plans to do a formal evaluation to see how the system works after full implementation and optimal configuration</a:t>
            </a:r>
          </a:p>
          <a:p>
            <a:r>
              <a:rPr lang="en-US" dirty="0" smtClean="0"/>
              <a:t>Very expensive</a:t>
            </a: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lstStyle/>
          <a:p>
            <a:pPr algn="ctr"/>
            <a:r>
              <a:rPr lang="en-US" dirty="0" smtClean="0"/>
              <a:t>Current Staff		</a:t>
            </a:r>
            <a:endParaRPr lang="en-US" dirty="0"/>
          </a:p>
        </p:txBody>
      </p:sp>
      <p:sp>
        <p:nvSpPr>
          <p:cNvPr id="3" name="Content Placeholder 2"/>
          <p:cNvSpPr>
            <a:spLocks noGrp="1"/>
          </p:cNvSpPr>
          <p:nvPr>
            <p:ph idx="1"/>
          </p:nvPr>
        </p:nvSpPr>
        <p:spPr/>
        <p:txBody>
          <a:bodyPr/>
          <a:lstStyle/>
          <a:p>
            <a:r>
              <a:rPr lang="en-US" dirty="0" smtClean="0"/>
              <a:t>Timing Engineers - Telma Lightfoot, Joe Carter, Amanda Bilberry</a:t>
            </a:r>
          </a:p>
          <a:p>
            <a:r>
              <a:rPr lang="en-US" dirty="0" smtClean="0"/>
              <a:t>ITS - Tina Swansegar</a:t>
            </a:r>
          </a:p>
          <a:p>
            <a:r>
              <a:rPr lang="en-US" dirty="0" smtClean="0"/>
              <a:t>Communications - Glenn Anderson, Joe Thompson</a:t>
            </a:r>
          </a:p>
          <a:p>
            <a:r>
              <a:rPr lang="en-US" dirty="0" smtClean="0"/>
              <a:t>Electronic Shop – Danny Goebel, Mike Pearce, Ryan Miller, Ric Nooner (part-time)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Communications</a:t>
            </a:r>
            <a:endParaRPr lang="en-US" dirty="0"/>
          </a:p>
        </p:txBody>
      </p:sp>
      <p:sp>
        <p:nvSpPr>
          <p:cNvPr id="3" name="Content Placeholder 2"/>
          <p:cNvSpPr>
            <a:spLocks noGrp="1"/>
          </p:cNvSpPr>
          <p:nvPr>
            <p:ph idx="1"/>
          </p:nvPr>
        </p:nvSpPr>
        <p:spPr/>
        <p:txBody>
          <a:bodyPr/>
          <a:lstStyle/>
          <a:p>
            <a:r>
              <a:rPr lang="en-US" dirty="0" smtClean="0"/>
              <a:t>MDS and Encom radios vs. IP radios</a:t>
            </a:r>
          </a:p>
          <a:p>
            <a:r>
              <a:rPr lang="en-US" dirty="0" smtClean="0"/>
              <a:t>Hope to install more routers, especially in trouble areas, which will improve reliability</a:t>
            </a:r>
          </a:p>
          <a:p>
            <a:r>
              <a:rPr lang="en-US" dirty="0" smtClean="0"/>
              <a:t>Running 2 maintenance crews and getting 90+% communications reliability</a:t>
            </a:r>
          </a:p>
          <a:p>
            <a:endParaRPr lang="en-US" dirty="0" smtClean="0"/>
          </a:p>
          <a:p>
            <a:endParaRPr lang="en-US" dirty="0" smtClean="0"/>
          </a:p>
          <a:p>
            <a:endParaRPr lang="en-US" dirty="0" smtClean="0"/>
          </a:p>
        </p:txBody>
      </p:sp>
      <p:pic>
        <p:nvPicPr>
          <p:cNvPr id="4" name="Picture 3" descr="digi connectport WAN router.jpg"/>
          <p:cNvPicPr>
            <a:picLocks noChangeAspect="1"/>
          </p:cNvPicPr>
          <p:nvPr/>
        </p:nvPicPr>
        <p:blipFill>
          <a:blip r:embed="rId3" cstate="print"/>
          <a:stretch>
            <a:fillRect/>
          </a:stretch>
        </p:blipFill>
        <p:spPr>
          <a:xfrm>
            <a:off x="5562600" y="3657600"/>
            <a:ext cx="2209800" cy="1771650"/>
          </a:xfrm>
          <a:prstGeom prst="rect">
            <a:avLst/>
          </a:prstGeom>
        </p:spPr>
      </p:pic>
      <p:pic>
        <p:nvPicPr>
          <p:cNvPr id="5" name="Picture 4" descr="mds radio.jpg"/>
          <p:cNvPicPr>
            <a:picLocks noChangeAspect="1"/>
          </p:cNvPicPr>
          <p:nvPr/>
        </p:nvPicPr>
        <p:blipFill>
          <a:blip r:embed="rId4" cstate="print"/>
          <a:stretch>
            <a:fillRect/>
          </a:stretch>
        </p:blipFill>
        <p:spPr>
          <a:xfrm>
            <a:off x="3886200" y="5105400"/>
            <a:ext cx="1752600" cy="1752600"/>
          </a:xfrm>
          <a:prstGeom prst="rect">
            <a:avLst/>
          </a:prstGeom>
        </p:spPr>
      </p:pic>
      <p:pic>
        <p:nvPicPr>
          <p:cNvPr id="6" name="Picture 5" descr="encom radio.jpg"/>
          <p:cNvPicPr>
            <a:picLocks noChangeAspect="1"/>
          </p:cNvPicPr>
          <p:nvPr/>
        </p:nvPicPr>
        <p:blipFill>
          <a:blip r:embed="rId5" cstate="print"/>
          <a:stretch>
            <a:fillRect/>
          </a:stretch>
        </p:blipFill>
        <p:spPr>
          <a:xfrm>
            <a:off x="381000" y="4191000"/>
            <a:ext cx="1524000" cy="2286000"/>
          </a:xfrm>
          <a:prstGeom prst="rect">
            <a:avLst/>
          </a:prstGeom>
        </p:spPr>
      </p:pic>
      <p:pic>
        <p:nvPicPr>
          <p:cNvPr id="7" name="Picture 6" descr="microhard radio.jpg"/>
          <p:cNvPicPr>
            <a:picLocks noChangeAspect="1"/>
          </p:cNvPicPr>
          <p:nvPr/>
        </p:nvPicPr>
        <p:blipFill>
          <a:blip r:embed="rId6" cstate="print"/>
          <a:stretch>
            <a:fillRect/>
          </a:stretch>
        </p:blipFill>
        <p:spPr>
          <a:xfrm>
            <a:off x="1600200" y="4191000"/>
            <a:ext cx="2286000" cy="115214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762000"/>
          </a:xfrm>
        </p:spPr>
        <p:txBody>
          <a:bodyPr/>
          <a:lstStyle/>
          <a:p>
            <a:pPr algn="ctr"/>
            <a:r>
              <a:rPr lang="en-US" dirty="0" smtClean="0"/>
              <a:t>Timing differences</a:t>
            </a:r>
            <a:endParaRPr lang="en-US" dirty="0"/>
          </a:p>
        </p:txBody>
      </p:sp>
      <p:sp>
        <p:nvSpPr>
          <p:cNvPr id="3" name="Content Placeholder 2"/>
          <p:cNvSpPr>
            <a:spLocks noGrp="1"/>
          </p:cNvSpPr>
          <p:nvPr>
            <p:ph idx="1"/>
          </p:nvPr>
        </p:nvSpPr>
        <p:spPr>
          <a:xfrm>
            <a:off x="457200" y="1295400"/>
            <a:ext cx="7239000" cy="5160336"/>
          </a:xfrm>
        </p:spPr>
        <p:txBody>
          <a:bodyPr>
            <a:normAutofit lnSpcReduction="10000"/>
          </a:bodyPr>
          <a:lstStyle/>
          <a:p>
            <a:r>
              <a:rPr lang="en-US" dirty="0" smtClean="0"/>
              <a:t>On 11-25-2012 we communicated with 772 signals. (MDS &amp; Encom Serial Radios only)</a:t>
            </a:r>
          </a:p>
          <a:p>
            <a:r>
              <a:rPr lang="en-US" dirty="0" smtClean="0"/>
              <a:t>492 (63.7%) had 0 </a:t>
            </a:r>
            <a:r>
              <a:rPr lang="en-US" dirty="0" smtClean="0"/>
              <a:t>timing </a:t>
            </a:r>
            <a:r>
              <a:rPr lang="en-US" dirty="0" smtClean="0"/>
              <a:t>differences</a:t>
            </a:r>
            <a:endParaRPr lang="en-US" dirty="0" smtClean="0"/>
          </a:p>
          <a:p>
            <a:r>
              <a:rPr lang="en-US" dirty="0" smtClean="0"/>
              <a:t>280 (36.3</a:t>
            </a:r>
            <a:r>
              <a:rPr lang="en-US" dirty="0" smtClean="0"/>
              <a:t>%) had </a:t>
            </a:r>
            <a:r>
              <a:rPr lang="en-US" dirty="0" smtClean="0"/>
              <a:t>1 </a:t>
            </a:r>
            <a:r>
              <a:rPr lang="en-US" dirty="0" smtClean="0"/>
              <a:t>or more timing </a:t>
            </a:r>
            <a:r>
              <a:rPr lang="en-US" dirty="0" smtClean="0"/>
              <a:t>differences </a:t>
            </a:r>
            <a:endParaRPr lang="en-US" dirty="0" smtClean="0"/>
          </a:p>
          <a:p>
            <a:r>
              <a:rPr lang="en-US" dirty="0" smtClean="0"/>
              <a:t>Minimum # of differences – 1</a:t>
            </a:r>
          </a:p>
          <a:p>
            <a:r>
              <a:rPr lang="en-US" dirty="0" smtClean="0"/>
              <a:t>Maximum # of differences – 126</a:t>
            </a:r>
          </a:p>
          <a:p>
            <a:r>
              <a:rPr lang="en-US" dirty="0" smtClean="0"/>
              <a:t>Syscan Report – Sent out </a:t>
            </a:r>
            <a:r>
              <a:rPr lang="en-US" dirty="0" smtClean="0"/>
              <a:t>3 times each day, </a:t>
            </a:r>
            <a:r>
              <a:rPr lang="en-US" dirty="0" smtClean="0"/>
              <a:t>shows # of </a:t>
            </a:r>
            <a:r>
              <a:rPr lang="en-US" dirty="0" smtClean="0"/>
              <a:t>differences (also have one for IP radios)</a:t>
            </a:r>
            <a:endParaRPr lang="en-US" dirty="0" smtClean="0"/>
          </a:p>
          <a:p>
            <a:r>
              <a:rPr lang="en-US" dirty="0" smtClean="0"/>
              <a:t>Timescan Report – Shows specific timing differences per table in the </a:t>
            </a:r>
            <a:r>
              <a:rPr lang="en-US" dirty="0" smtClean="0"/>
              <a:t>controller, runs twice a week</a:t>
            </a:r>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red signal monitoring</a:t>
            </a:r>
            <a:endParaRPr lang="en-US" dirty="0"/>
          </a:p>
        </p:txBody>
      </p:sp>
      <p:sp>
        <p:nvSpPr>
          <p:cNvPr id="3" name="Content Placeholder 2"/>
          <p:cNvSpPr>
            <a:spLocks noGrp="1"/>
          </p:cNvSpPr>
          <p:nvPr>
            <p:ph idx="1"/>
          </p:nvPr>
        </p:nvSpPr>
        <p:spPr/>
        <p:txBody>
          <a:bodyPr/>
          <a:lstStyle/>
          <a:p>
            <a:r>
              <a:rPr lang="en-US" dirty="0" smtClean="0"/>
              <a:t>Monitoring red signals is critical to the safety of an intersection</a:t>
            </a:r>
          </a:p>
          <a:p>
            <a:r>
              <a:rPr lang="en-US" dirty="0" smtClean="0"/>
              <a:t>Is an issue that has been talked about for several years </a:t>
            </a:r>
          </a:p>
          <a:p>
            <a:r>
              <a:rPr lang="en-US" dirty="0" smtClean="0"/>
              <a:t>Still a lot of cabinets out there without the cable attached</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Timing consultants	</a:t>
            </a:r>
            <a:endParaRPr lang="en-US" dirty="0"/>
          </a:p>
        </p:txBody>
      </p:sp>
      <p:sp>
        <p:nvSpPr>
          <p:cNvPr id="3" name="Content Placeholder 2"/>
          <p:cNvSpPr>
            <a:spLocks noGrp="1"/>
          </p:cNvSpPr>
          <p:nvPr>
            <p:ph idx="1"/>
          </p:nvPr>
        </p:nvSpPr>
        <p:spPr/>
        <p:txBody>
          <a:bodyPr/>
          <a:lstStyle/>
          <a:p>
            <a:r>
              <a:rPr lang="en-US" dirty="0" smtClean="0"/>
              <a:t>Currently working in some districts</a:t>
            </a:r>
          </a:p>
          <a:p>
            <a:r>
              <a:rPr lang="en-US" dirty="0" smtClean="0"/>
              <a:t>Questions – </a:t>
            </a:r>
            <a:r>
              <a:rPr lang="en-US" dirty="0" smtClean="0"/>
              <a:t>call or email </a:t>
            </a:r>
            <a:r>
              <a:rPr lang="en-US" dirty="0" smtClean="0"/>
              <a:t>Telma Lightfoot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netbooks</a:t>
            </a:r>
            <a:endParaRPr lang="en-US" dirty="0"/>
          </a:p>
        </p:txBody>
      </p:sp>
      <p:sp>
        <p:nvSpPr>
          <p:cNvPr id="3" name="Content Placeholder 2"/>
          <p:cNvSpPr>
            <a:spLocks noGrp="1"/>
          </p:cNvSpPr>
          <p:nvPr>
            <p:ph idx="1"/>
          </p:nvPr>
        </p:nvSpPr>
        <p:spPr/>
        <p:txBody>
          <a:bodyPr/>
          <a:lstStyle/>
          <a:p>
            <a:r>
              <a:rPr lang="en-US" dirty="0" smtClean="0"/>
              <a:t>The last one has been given out</a:t>
            </a:r>
          </a:p>
          <a:p>
            <a:r>
              <a:rPr lang="en-US" dirty="0" smtClean="0"/>
              <a:t>Will have to go through OIT or COT to order one at this point</a:t>
            </a:r>
          </a:p>
          <a:p>
            <a:r>
              <a:rPr lang="en-US" dirty="0" smtClean="0"/>
              <a:t>We no longer support the PDA’s</a:t>
            </a:r>
            <a:endParaRPr lang="en-US" dirty="0"/>
          </a:p>
        </p:txBody>
      </p:sp>
      <p:pic>
        <p:nvPicPr>
          <p:cNvPr id="4" name="Picture 3" descr="Dell 2100.jpg"/>
          <p:cNvPicPr>
            <a:picLocks noChangeAspect="1"/>
          </p:cNvPicPr>
          <p:nvPr/>
        </p:nvPicPr>
        <p:blipFill>
          <a:blip r:embed="rId3" cstate="print"/>
          <a:stretch>
            <a:fillRect/>
          </a:stretch>
        </p:blipFill>
        <p:spPr>
          <a:xfrm>
            <a:off x="762000" y="4038600"/>
            <a:ext cx="2466975" cy="1847850"/>
          </a:xfrm>
          <a:prstGeom prst="rect">
            <a:avLst/>
          </a:prstGeom>
        </p:spPr>
      </p:pic>
      <p:pic>
        <p:nvPicPr>
          <p:cNvPr id="5" name="Picture 4" descr="hp ipaq.jpg"/>
          <p:cNvPicPr>
            <a:picLocks noChangeAspect="1"/>
          </p:cNvPicPr>
          <p:nvPr/>
        </p:nvPicPr>
        <p:blipFill>
          <a:blip r:embed="rId4" cstate="print"/>
          <a:stretch>
            <a:fillRect/>
          </a:stretch>
        </p:blipFill>
        <p:spPr>
          <a:xfrm>
            <a:off x="4648200" y="3810000"/>
            <a:ext cx="2260600" cy="2260600"/>
          </a:xfrm>
          <a:prstGeom prst="rect">
            <a:avLst/>
          </a:prstGeom>
        </p:spPr>
      </p:pic>
      <p:cxnSp>
        <p:nvCxnSpPr>
          <p:cNvPr id="10" name="Straight Connector 9"/>
          <p:cNvCxnSpPr>
            <a:endCxn id="6" idx="5"/>
          </p:cNvCxnSpPr>
          <p:nvPr/>
        </p:nvCxnSpPr>
        <p:spPr>
          <a:xfrm>
            <a:off x="4917936" y="4025854"/>
            <a:ext cx="1670328" cy="1778092"/>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endCxn id="6" idx="7"/>
          </p:cNvCxnSpPr>
          <p:nvPr/>
        </p:nvCxnSpPr>
        <p:spPr>
          <a:xfrm flipV="1">
            <a:off x="4917936" y="4025854"/>
            <a:ext cx="1670328" cy="177809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controllers</a:t>
            </a:r>
            <a:endParaRPr lang="en-US" dirty="0"/>
          </a:p>
        </p:txBody>
      </p:sp>
      <p:sp>
        <p:nvSpPr>
          <p:cNvPr id="3" name="Content Placeholder 2"/>
          <p:cNvSpPr>
            <a:spLocks noGrp="1"/>
          </p:cNvSpPr>
          <p:nvPr>
            <p:ph idx="1"/>
          </p:nvPr>
        </p:nvSpPr>
        <p:spPr/>
        <p:txBody>
          <a:bodyPr/>
          <a:lstStyle/>
          <a:p>
            <a:r>
              <a:rPr lang="en-US" dirty="0" smtClean="0"/>
              <a:t>Have looked at a few different 2070 controllers</a:t>
            </a:r>
          </a:p>
          <a:p>
            <a:r>
              <a:rPr lang="en-US" dirty="0" smtClean="0"/>
              <a:t>Will look to use them at more complex intersections </a:t>
            </a:r>
          </a:p>
          <a:p>
            <a:r>
              <a:rPr lang="en-US" dirty="0" smtClean="0"/>
              <a:t>Will also require a new version of Wapiti firmware</a:t>
            </a:r>
            <a:endParaRPr lang="en-US" dirty="0"/>
          </a:p>
        </p:txBody>
      </p:sp>
      <p:pic>
        <p:nvPicPr>
          <p:cNvPr id="4" name="Picture 3" descr="2070.bmp"/>
          <p:cNvPicPr>
            <a:picLocks noChangeAspect="1"/>
          </p:cNvPicPr>
          <p:nvPr/>
        </p:nvPicPr>
        <p:blipFill>
          <a:blip r:embed="rId3" cstate="print"/>
          <a:stretch>
            <a:fillRect/>
          </a:stretch>
        </p:blipFill>
        <p:spPr>
          <a:xfrm>
            <a:off x="2971800" y="4267200"/>
            <a:ext cx="4343400" cy="2133933"/>
          </a:xfrm>
          <a:prstGeom prst="rect">
            <a:avLst/>
          </a:prstGeom>
        </p:spPr>
      </p:pic>
      <p:pic>
        <p:nvPicPr>
          <p:cNvPr id="1026" name="Picture 2"/>
          <p:cNvPicPr>
            <a:picLocks noChangeAspect="1" noChangeArrowheads="1"/>
          </p:cNvPicPr>
          <p:nvPr/>
        </p:nvPicPr>
        <p:blipFill>
          <a:blip r:embed="rId4" cstate="print"/>
          <a:srcRect/>
          <a:stretch>
            <a:fillRect/>
          </a:stretch>
        </p:blipFill>
        <p:spPr bwMode="auto">
          <a:xfrm>
            <a:off x="914400" y="4572000"/>
            <a:ext cx="1076325" cy="16287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Guidance manual</a:t>
            </a:r>
            <a:endParaRPr lang="en-US" dirty="0"/>
          </a:p>
        </p:txBody>
      </p:sp>
      <p:sp>
        <p:nvSpPr>
          <p:cNvPr id="3" name="Content Placeholder 2"/>
          <p:cNvSpPr>
            <a:spLocks noGrp="1"/>
          </p:cNvSpPr>
          <p:nvPr>
            <p:ph idx="1"/>
          </p:nvPr>
        </p:nvSpPr>
        <p:spPr/>
        <p:txBody>
          <a:bodyPr/>
          <a:lstStyle/>
          <a:p>
            <a:r>
              <a:rPr lang="en-US" dirty="0" smtClean="0"/>
              <a:t>Currently working on chapter 6 of the TOGM </a:t>
            </a:r>
          </a:p>
          <a:p>
            <a:r>
              <a:rPr lang="en-US" dirty="0" smtClean="0"/>
              <a:t>Hope to have a draft copy by the end of the year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Category xmlns="ed00d36d-7625-4279-800f-6949368eea5c">Signals &amp; Lighting</Category>
    <Document_x0020_Year xmlns="ed00d36d-7625-4279-800f-6949368eea5c">2012</Document_x0020_Year>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F0BEA35D2D82949ADA74F89C107C6AB" ma:contentTypeVersion="6" ma:contentTypeDescription="Create a new document." ma:contentTypeScope="" ma:versionID="5e7b769ddc1bc9fe372e61ebed569ae2">
  <xsd:schema xmlns:xsd="http://www.w3.org/2001/XMLSchema" xmlns:xs="http://www.w3.org/2001/XMLSchema" xmlns:p="http://schemas.microsoft.com/office/2006/metadata/properties" xmlns:ns1="http://schemas.microsoft.com/sharepoint/v3" xmlns:ns2="ed00d36d-7625-4279-800f-6949368eea5c" xmlns:ns3="9c16dc54-5a24-4afd-a61c-664ec7eab416" targetNamespace="http://schemas.microsoft.com/office/2006/metadata/properties" ma:root="true" ma:fieldsID="52616860bfa72e143a7d889ed873314e" ns1:_="" ns2:_="" ns3:_="">
    <xsd:import namespace="http://schemas.microsoft.com/sharepoint/v3"/>
    <xsd:import namespace="ed00d36d-7625-4279-800f-6949368eea5c"/>
    <xsd:import namespace="9c16dc54-5a24-4afd-a61c-664ec7eab416"/>
    <xsd:element name="properties">
      <xsd:complexType>
        <xsd:sequence>
          <xsd:element name="documentManagement">
            <xsd:complexType>
              <xsd:all>
                <xsd:element ref="ns1:PublishingStartDate" minOccurs="0"/>
                <xsd:element ref="ns1:PublishingExpirationDate" minOccurs="0"/>
                <xsd:element ref="ns2:Category" minOccurs="0"/>
                <xsd:element ref="ns2:Document_x0020_Year"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d00d36d-7625-4279-800f-6949368eea5c" elementFormDefault="qualified">
    <xsd:import namespace="http://schemas.microsoft.com/office/2006/documentManagement/types"/>
    <xsd:import namespace="http://schemas.microsoft.com/office/infopath/2007/PartnerControls"/>
    <xsd:element name="Category" ma:index="6" nillable="true" ma:displayName="Category" ma:default="None" ma:format="Dropdown" ma:internalName="Category" ma:readOnly="false">
      <xsd:simpleType>
        <xsd:restriction base="dms:Choice">
          <xsd:enumeration value="Bid Item Notes for Lighting &amp; Signals"/>
          <xsd:enumeration value="Roadway Lighting Standard Detail Sheets"/>
          <xsd:enumeration value="Traffic Signal Standard Detail Sheets"/>
          <xsd:enumeration value="Signs Standard Detail Sheets"/>
          <xsd:enumeration value="KYTC Supplied Traffic Signal Equipment"/>
          <xsd:enumeration value="Steel Strain Pole Analysis"/>
          <xsd:enumeration value="Conduit Sizing Calculator"/>
          <xsd:enumeration value="Pole Base Volumne Calculator"/>
          <xsd:enumeration value="Standard Detail Sheet Order"/>
          <xsd:enumeration value="Lighting and Signals Cell Libraries"/>
          <xsd:enumeration value="General Topics"/>
          <xsd:enumeration value="MUTCD Review"/>
          <xsd:enumeration value="Safety"/>
          <xsd:enumeration value="Signals &amp; Lighting"/>
          <xsd:enumeration value="Signs &amp; Markings"/>
          <xsd:enumeration value="HSIP"/>
          <xsd:enumeration value="None"/>
        </xsd:restriction>
      </xsd:simpleType>
    </xsd:element>
    <xsd:element name="Document_x0020_Year" ma:index="7" nillable="true" ma:displayName="Document Year" ma:format="Dropdown" ma:internalName="Document_x0020_Year" ma:readOnly="false">
      <xsd:simpleType>
        <xsd:restriction base="dms:Choice">
          <xsd:enumeration value="2011"/>
          <xsd:enumeration value="2012"/>
          <xsd:enumeration value="2013"/>
          <xsd:enumeration value="2014"/>
          <xsd:enumeration value="2015"/>
          <xsd:enumeration value="2016"/>
          <xsd:enumeration value="2017"/>
          <xsd:enumeration value="2018"/>
          <xsd:enumeration value="2019"/>
          <xsd:enumeration value="2020"/>
          <xsd:enumeration value="2021"/>
          <xsd:enumeration value="2022"/>
        </xsd:restriction>
      </xsd:simpleType>
    </xsd:element>
  </xsd:schema>
  <xsd:schema xmlns:xsd="http://www.w3.org/2001/XMLSchema" xmlns:xs="http://www.w3.org/2001/XMLSchema" xmlns:dms="http://schemas.microsoft.com/office/2006/documentManagement/types" xmlns:pc="http://schemas.microsoft.com/office/infopath/2007/PartnerControls" targetNamespace="9c16dc54-5a24-4afd-a61c-664ec7eab41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586263-116D-4A5E-8480-0C39C0339145}"/>
</file>

<file path=customXml/itemProps2.xml><?xml version="1.0" encoding="utf-8"?>
<ds:datastoreItem xmlns:ds="http://schemas.openxmlformats.org/officeDocument/2006/customXml" ds:itemID="{3E329E3A-87CA-49BD-95A5-9B580566B728}"/>
</file>

<file path=customXml/itemProps3.xml><?xml version="1.0" encoding="utf-8"?>
<ds:datastoreItem xmlns:ds="http://schemas.openxmlformats.org/officeDocument/2006/customXml" ds:itemID="{FFF18D6E-6AAD-4448-9B6D-3F88C29EF48E}"/>
</file>

<file path=docProps/app.xml><?xml version="1.0" encoding="utf-8"?>
<Properties xmlns="http://schemas.openxmlformats.org/officeDocument/2006/extended-properties" xmlns:vt="http://schemas.openxmlformats.org/officeDocument/2006/docPropsVTypes">
  <Template>Opulent</Template>
  <TotalTime>291</TotalTime>
  <Words>1066</Words>
  <Application>Microsoft Office PowerPoint</Application>
  <PresentationFormat>On-screen Show (4:3)</PresentationFormat>
  <Paragraphs>109</Paragraphs>
  <Slides>11</Slides>
  <Notes>9</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Opulent</vt:lpstr>
      <vt:lpstr>System Operations Miscellaneous topics</vt:lpstr>
      <vt:lpstr>Current Staff  </vt:lpstr>
      <vt:lpstr>Communications</vt:lpstr>
      <vt:lpstr>Timing differences</vt:lpstr>
      <vt:lpstr>red signal monitoring</vt:lpstr>
      <vt:lpstr>Timing consultants </vt:lpstr>
      <vt:lpstr>netbooks</vt:lpstr>
      <vt:lpstr>controllers</vt:lpstr>
      <vt:lpstr>Guidance manual</vt:lpstr>
      <vt:lpstr>Training classes</vt:lpstr>
      <vt:lpstr>Adaptive signals</vt:lpstr>
    </vt:vector>
  </TitlesOfParts>
  <Company>Commonwealth of Kentucky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Operations Miscellaneous topics</dc:title>
  <dc:creator>DellTest</dc:creator>
  <cp:lastModifiedBy>DellTest</cp:lastModifiedBy>
  <cp:revision>29</cp:revision>
  <dcterms:created xsi:type="dcterms:W3CDTF">2012-11-26T20:52:25Z</dcterms:created>
  <dcterms:modified xsi:type="dcterms:W3CDTF">2012-11-27T18:04:41Z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0x0101003F0BEA35D2D82949ADA74F89C107C6AB</vt:lpwstr>
  </property>
</Properties>
</file>