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38.xml" ContentType="application/vnd.openxmlformats-officedocument.presentationml.slide+xml"/>
  <Override PartName="/ppt/slides/slide55.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19.xml" ContentType="application/vnd.openxmlformats-officedocument.presentationml.notesSlide+xml"/>
  <Override PartName="/ppt/notesSlides/notesSlide36.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9.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6.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18.xml" ContentType="application/vnd.openxmlformats-officedocument.presentationml.notesSlide+xml"/>
  <Override PartName="/ppt/notesSlides/notesSlide40.xml" ContentType="application/vnd.openxmlformats-officedocument.presentationml.notesSlide+xml"/>
  <Override PartName="/ppt/notesSlides/notesSlide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65.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41.xml" ContentType="application/vnd.openxmlformats-officedocument.presentationml.notesSlide+xml"/>
  <Override PartName="/ppt/notesSlides/notesSlide4.xml" ContentType="application/vnd.openxmlformats-officedocument.presentationml.notesSlide+xml"/>
  <Override PartName="/ppt/notesSlides/notesSlide58.xml" ContentType="application/vnd.openxmlformats-officedocument.presentationml.notesSlide+xml"/>
  <Override PartName="/ppt/slideLayouts/slideLayout5.xml" ContentType="application/vnd.openxmlformats-officedocument.presentationml.slideLayout+xml"/>
  <Override PartName="/ppt/notesSlides/notesSlide57.xml" ContentType="application/vnd.openxmlformats-officedocument.presentationml.notesSlide+xml"/>
  <Override PartName="/ppt/slideLayouts/slideLayout6.xml" ContentType="application/vnd.openxmlformats-officedocument.presentationml.slideLayout+xml"/>
  <Override PartName="/ppt/notesSlides/notesSlide56.xml" ContentType="application/vnd.openxmlformats-officedocument.presentationml.notesSlide+xml"/>
  <Override PartName="/ppt/slideLayouts/slideLayout7.xml" ContentType="application/vnd.openxmlformats-officedocument.presentationml.slideLayout+xml"/>
  <Override PartName="/ppt/notesSlides/notesSlide45.xml" ContentType="application/vnd.openxmlformats-officedocument.presentationml.notesSlide+xml"/>
  <Override PartName="/ppt/slideLayouts/slideLayout8.xml" ContentType="application/vnd.openxmlformats-officedocument.presentationml.slideLayout+xml"/>
  <Override PartName="/ppt/notesSlides/notesSlide54.xml" ContentType="application/vnd.openxmlformats-officedocument.presentationml.notesSlide+xml"/>
  <Override PartName="/ppt/slideLayouts/slideLayout4.xml" ContentType="application/vnd.openxmlformats-officedocument.presentationml.slideLayout+xml"/>
  <Override PartName="/ppt/notesSlides/notesSlide59.xml" ContentType="application/vnd.openxmlformats-officedocument.presentationml.notesSlide+xml"/>
  <Override PartName="/ppt/slideLayouts/slideLayout3.xml" ContentType="application/vnd.openxmlformats-officedocument.presentationml.slideLayout+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2.xml" ContentType="application/vnd.openxmlformats-officedocument.presentationml.notesSlide+xml"/>
  <Override PartName="/ppt/slideLayouts/slideLayout2.xml" ContentType="application/vnd.openxmlformats-officedocument.presentationml.slideLayout+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slideLayouts/slideLayout9.xml" ContentType="application/vnd.openxmlformats-officedocument.presentationml.slideLayout+xml"/>
  <Override PartName="/ppt/notesSlides/notesSlide55.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46.xml" ContentType="application/vnd.openxmlformats-officedocument.presentationml.notesSlide+xml"/>
  <Override PartName="/ppt/notesSlides/notesSlide48.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0.xml" ContentType="application/vnd.openxmlformats-officedocument.presentationml.notesSlide+xml"/>
  <Override PartName="/ppt/slideLayouts/slideLayout10.xml" ContentType="application/vnd.openxmlformats-officedocument.presentationml.slideLayout+xml"/>
  <Override PartName="/ppt/notesSlides/notesSlide49.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9"/>
  </p:notesMasterIdLst>
  <p:sldIdLst>
    <p:sldId id="256" r:id="rId2"/>
    <p:sldId id="258" r:id="rId3"/>
    <p:sldId id="260" r:id="rId4"/>
    <p:sldId id="264" r:id="rId5"/>
    <p:sldId id="268" r:id="rId6"/>
    <p:sldId id="269" r:id="rId7"/>
    <p:sldId id="287" r:id="rId8"/>
    <p:sldId id="267" r:id="rId9"/>
    <p:sldId id="332" r:id="rId10"/>
    <p:sldId id="266" r:id="rId11"/>
    <p:sldId id="270" r:id="rId12"/>
    <p:sldId id="286" r:id="rId13"/>
    <p:sldId id="311" r:id="rId14"/>
    <p:sldId id="331" r:id="rId15"/>
    <p:sldId id="321" r:id="rId16"/>
    <p:sldId id="322" r:id="rId17"/>
    <p:sldId id="310" r:id="rId18"/>
    <p:sldId id="324" r:id="rId19"/>
    <p:sldId id="323" r:id="rId20"/>
    <p:sldId id="325" r:id="rId21"/>
    <p:sldId id="261" r:id="rId22"/>
    <p:sldId id="272" r:id="rId23"/>
    <p:sldId id="271" r:id="rId24"/>
    <p:sldId id="273" r:id="rId25"/>
    <p:sldId id="275" r:id="rId26"/>
    <p:sldId id="309" r:id="rId27"/>
    <p:sldId id="277" r:id="rId28"/>
    <p:sldId id="276" r:id="rId29"/>
    <p:sldId id="278" r:id="rId30"/>
    <p:sldId id="279" r:id="rId31"/>
    <p:sldId id="295" r:id="rId32"/>
    <p:sldId id="314" r:id="rId33"/>
    <p:sldId id="313" r:id="rId34"/>
    <p:sldId id="280" r:id="rId35"/>
    <p:sldId id="283" r:id="rId36"/>
    <p:sldId id="284" r:id="rId37"/>
    <p:sldId id="315" r:id="rId38"/>
    <p:sldId id="326" r:id="rId39"/>
    <p:sldId id="327" r:id="rId40"/>
    <p:sldId id="316" r:id="rId41"/>
    <p:sldId id="317" r:id="rId42"/>
    <p:sldId id="285" r:id="rId43"/>
    <p:sldId id="262" r:id="rId44"/>
    <p:sldId id="302" r:id="rId45"/>
    <p:sldId id="288" r:id="rId46"/>
    <p:sldId id="289" r:id="rId47"/>
    <p:sldId id="328" r:id="rId48"/>
    <p:sldId id="318" r:id="rId49"/>
    <p:sldId id="291" r:id="rId50"/>
    <p:sldId id="293" r:id="rId51"/>
    <p:sldId id="263" r:id="rId52"/>
    <p:sldId id="294" r:id="rId53"/>
    <p:sldId id="292" r:id="rId54"/>
    <p:sldId id="305" r:id="rId55"/>
    <p:sldId id="304" r:id="rId56"/>
    <p:sldId id="300" r:id="rId57"/>
    <p:sldId id="303" r:id="rId58"/>
    <p:sldId id="307" r:id="rId59"/>
    <p:sldId id="308" r:id="rId60"/>
    <p:sldId id="330" r:id="rId61"/>
    <p:sldId id="297" r:id="rId62"/>
    <p:sldId id="298" r:id="rId63"/>
    <p:sldId id="312" r:id="rId64"/>
    <p:sldId id="296" r:id="rId65"/>
    <p:sldId id="329" r:id="rId66"/>
    <p:sldId id="319" r:id="rId67"/>
    <p:sldId id="32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34" autoAdjust="0"/>
    <p:restoredTop sz="94660"/>
  </p:normalViewPr>
  <p:slideViewPr>
    <p:cSldViewPr snapToGrid="0">
      <p:cViewPr varScale="1">
        <p:scale>
          <a:sx n="92" d="100"/>
          <a:sy n="92" d="100"/>
        </p:scale>
        <p:origin x="6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D4E11-2B47-493C-9D9A-0A233EDC7E03}" type="datetimeFigureOut">
              <a:rPr lang="en-US" smtClean="0"/>
              <a:t>10/3/2016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2F2E9-DDFC-405D-8C63-0613A442AEF9}" type="slidenum">
              <a:rPr lang="en-US" smtClean="0"/>
              <a:t>‹#›</a:t>
            </a:fld>
            <a:endParaRPr lang="en-US"/>
          </a:p>
        </p:txBody>
      </p:sp>
    </p:spTree>
    <p:extLst>
      <p:ext uri="{BB962C8B-B14F-4D97-AF65-F5344CB8AC3E}">
        <p14:creationId xmlns:p14="http://schemas.microsoft.com/office/powerpoint/2010/main" val="362318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a:t>
            </a:fld>
            <a:endParaRPr lang="en-US"/>
          </a:p>
        </p:txBody>
      </p:sp>
    </p:spTree>
    <p:extLst>
      <p:ext uri="{BB962C8B-B14F-4D97-AF65-F5344CB8AC3E}">
        <p14:creationId xmlns:p14="http://schemas.microsoft.com/office/powerpoint/2010/main" val="40020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10</a:t>
            </a:fld>
            <a:endParaRPr lang="en-US"/>
          </a:p>
        </p:txBody>
      </p:sp>
    </p:spTree>
    <p:extLst>
      <p:ext uri="{BB962C8B-B14F-4D97-AF65-F5344CB8AC3E}">
        <p14:creationId xmlns:p14="http://schemas.microsoft.com/office/powerpoint/2010/main" val="200562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11</a:t>
            </a:fld>
            <a:endParaRPr lang="en-US"/>
          </a:p>
        </p:txBody>
      </p:sp>
    </p:spTree>
    <p:extLst>
      <p:ext uri="{BB962C8B-B14F-4D97-AF65-F5344CB8AC3E}">
        <p14:creationId xmlns:p14="http://schemas.microsoft.com/office/powerpoint/2010/main" val="189063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12</a:t>
            </a:fld>
            <a:endParaRPr lang="en-US"/>
          </a:p>
        </p:txBody>
      </p:sp>
    </p:spTree>
    <p:extLst>
      <p:ext uri="{BB962C8B-B14F-4D97-AF65-F5344CB8AC3E}">
        <p14:creationId xmlns:p14="http://schemas.microsoft.com/office/powerpoint/2010/main" val="3598413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13</a:t>
            </a:fld>
            <a:endParaRPr lang="en-US"/>
          </a:p>
        </p:txBody>
      </p:sp>
    </p:spTree>
    <p:extLst>
      <p:ext uri="{BB962C8B-B14F-4D97-AF65-F5344CB8AC3E}">
        <p14:creationId xmlns:p14="http://schemas.microsoft.com/office/powerpoint/2010/main" val="279069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14</a:t>
            </a:fld>
            <a:endParaRPr lang="en-US"/>
          </a:p>
        </p:txBody>
      </p:sp>
    </p:spTree>
    <p:extLst>
      <p:ext uri="{BB962C8B-B14F-4D97-AF65-F5344CB8AC3E}">
        <p14:creationId xmlns:p14="http://schemas.microsoft.com/office/powerpoint/2010/main" val="38504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15</a:t>
            </a:fld>
            <a:endParaRPr lang="en-US"/>
          </a:p>
        </p:txBody>
      </p:sp>
    </p:spTree>
    <p:extLst>
      <p:ext uri="{BB962C8B-B14F-4D97-AF65-F5344CB8AC3E}">
        <p14:creationId xmlns:p14="http://schemas.microsoft.com/office/powerpoint/2010/main" val="182950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16</a:t>
            </a:fld>
            <a:endParaRPr lang="en-US"/>
          </a:p>
        </p:txBody>
      </p:sp>
    </p:spTree>
    <p:extLst>
      <p:ext uri="{BB962C8B-B14F-4D97-AF65-F5344CB8AC3E}">
        <p14:creationId xmlns:p14="http://schemas.microsoft.com/office/powerpoint/2010/main" val="4003770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17</a:t>
            </a:fld>
            <a:endParaRPr lang="en-US"/>
          </a:p>
        </p:txBody>
      </p:sp>
    </p:spTree>
    <p:extLst>
      <p:ext uri="{BB962C8B-B14F-4D97-AF65-F5344CB8AC3E}">
        <p14:creationId xmlns:p14="http://schemas.microsoft.com/office/powerpoint/2010/main" val="277530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18</a:t>
            </a:fld>
            <a:endParaRPr lang="en-US"/>
          </a:p>
        </p:txBody>
      </p:sp>
    </p:spTree>
    <p:extLst>
      <p:ext uri="{BB962C8B-B14F-4D97-AF65-F5344CB8AC3E}">
        <p14:creationId xmlns:p14="http://schemas.microsoft.com/office/powerpoint/2010/main" val="2783014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19</a:t>
            </a:fld>
            <a:endParaRPr lang="en-US"/>
          </a:p>
        </p:txBody>
      </p:sp>
    </p:spTree>
    <p:extLst>
      <p:ext uri="{BB962C8B-B14F-4D97-AF65-F5344CB8AC3E}">
        <p14:creationId xmlns:p14="http://schemas.microsoft.com/office/powerpoint/2010/main" val="113309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a:t>
            </a:fld>
            <a:endParaRPr lang="en-US"/>
          </a:p>
        </p:txBody>
      </p:sp>
    </p:spTree>
    <p:extLst>
      <p:ext uri="{BB962C8B-B14F-4D97-AF65-F5344CB8AC3E}">
        <p14:creationId xmlns:p14="http://schemas.microsoft.com/office/powerpoint/2010/main" val="92830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20</a:t>
            </a:fld>
            <a:endParaRPr lang="en-US"/>
          </a:p>
        </p:txBody>
      </p:sp>
    </p:spTree>
    <p:extLst>
      <p:ext uri="{BB962C8B-B14F-4D97-AF65-F5344CB8AC3E}">
        <p14:creationId xmlns:p14="http://schemas.microsoft.com/office/powerpoint/2010/main" val="3566732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21</a:t>
            </a:fld>
            <a:endParaRPr lang="en-US"/>
          </a:p>
        </p:txBody>
      </p:sp>
    </p:spTree>
    <p:extLst>
      <p:ext uri="{BB962C8B-B14F-4D97-AF65-F5344CB8AC3E}">
        <p14:creationId xmlns:p14="http://schemas.microsoft.com/office/powerpoint/2010/main" val="19669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22</a:t>
            </a:fld>
            <a:endParaRPr lang="en-US"/>
          </a:p>
        </p:txBody>
      </p:sp>
    </p:spTree>
    <p:extLst>
      <p:ext uri="{BB962C8B-B14F-4D97-AF65-F5344CB8AC3E}">
        <p14:creationId xmlns:p14="http://schemas.microsoft.com/office/powerpoint/2010/main" val="122393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23</a:t>
            </a:fld>
            <a:endParaRPr lang="en-US"/>
          </a:p>
        </p:txBody>
      </p:sp>
    </p:spTree>
    <p:extLst>
      <p:ext uri="{BB962C8B-B14F-4D97-AF65-F5344CB8AC3E}">
        <p14:creationId xmlns:p14="http://schemas.microsoft.com/office/powerpoint/2010/main" val="105269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24</a:t>
            </a:fld>
            <a:endParaRPr lang="en-US"/>
          </a:p>
        </p:txBody>
      </p:sp>
    </p:spTree>
    <p:extLst>
      <p:ext uri="{BB962C8B-B14F-4D97-AF65-F5344CB8AC3E}">
        <p14:creationId xmlns:p14="http://schemas.microsoft.com/office/powerpoint/2010/main" val="4097152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25</a:t>
            </a:fld>
            <a:endParaRPr lang="en-US"/>
          </a:p>
        </p:txBody>
      </p:sp>
    </p:spTree>
    <p:extLst>
      <p:ext uri="{BB962C8B-B14F-4D97-AF65-F5344CB8AC3E}">
        <p14:creationId xmlns:p14="http://schemas.microsoft.com/office/powerpoint/2010/main" val="376786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26</a:t>
            </a:fld>
            <a:endParaRPr lang="en-US"/>
          </a:p>
        </p:txBody>
      </p:sp>
    </p:spTree>
    <p:extLst>
      <p:ext uri="{BB962C8B-B14F-4D97-AF65-F5344CB8AC3E}">
        <p14:creationId xmlns:p14="http://schemas.microsoft.com/office/powerpoint/2010/main" val="2273681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27</a:t>
            </a:fld>
            <a:endParaRPr lang="en-US"/>
          </a:p>
        </p:txBody>
      </p:sp>
    </p:spTree>
    <p:extLst>
      <p:ext uri="{BB962C8B-B14F-4D97-AF65-F5344CB8AC3E}">
        <p14:creationId xmlns:p14="http://schemas.microsoft.com/office/powerpoint/2010/main" val="3448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28</a:t>
            </a:fld>
            <a:endParaRPr lang="en-US"/>
          </a:p>
        </p:txBody>
      </p:sp>
    </p:spTree>
    <p:extLst>
      <p:ext uri="{BB962C8B-B14F-4D97-AF65-F5344CB8AC3E}">
        <p14:creationId xmlns:p14="http://schemas.microsoft.com/office/powerpoint/2010/main" val="3927912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29</a:t>
            </a:fld>
            <a:endParaRPr lang="en-US"/>
          </a:p>
        </p:txBody>
      </p:sp>
    </p:spTree>
    <p:extLst>
      <p:ext uri="{BB962C8B-B14F-4D97-AF65-F5344CB8AC3E}">
        <p14:creationId xmlns:p14="http://schemas.microsoft.com/office/powerpoint/2010/main" val="370746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a:t>
            </a:fld>
            <a:endParaRPr lang="en-US"/>
          </a:p>
        </p:txBody>
      </p:sp>
    </p:spTree>
    <p:extLst>
      <p:ext uri="{BB962C8B-B14F-4D97-AF65-F5344CB8AC3E}">
        <p14:creationId xmlns:p14="http://schemas.microsoft.com/office/powerpoint/2010/main" val="1431791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30</a:t>
            </a:fld>
            <a:endParaRPr lang="en-US"/>
          </a:p>
        </p:txBody>
      </p:sp>
    </p:spTree>
    <p:extLst>
      <p:ext uri="{BB962C8B-B14F-4D97-AF65-F5344CB8AC3E}">
        <p14:creationId xmlns:p14="http://schemas.microsoft.com/office/powerpoint/2010/main" val="94052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31</a:t>
            </a:fld>
            <a:endParaRPr lang="en-US"/>
          </a:p>
        </p:txBody>
      </p:sp>
    </p:spTree>
    <p:extLst>
      <p:ext uri="{BB962C8B-B14F-4D97-AF65-F5344CB8AC3E}">
        <p14:creationId xmlns:p14="http://schemas.microsoft.com/office/powerpoint/2010/main" val="2670040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32</a:t>
            </a:fld>
            <a:endParaRPr lang="en-US"/>
          </a:p>
        </p:txBody>
      </p:sp>
    </p:spTree>
    <p:extLst>
      <p:ext uri="{BB962C8B-B14F-4D97-AF65-F5344CB8AC3E}">
        <p14:creationId xmlns:p14="http://schemas.microsoft.com/office/powerpoint/2010/main" val="676456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33</a:t>
            </a:fld>
            <a:endParaRPr lang="en-US"/>
          </a:p>
        </p:txBody>
      </p:sp>
    </p:spTree>
    <p:extLst>
      <p:ext uri="{BB962C8B-B14F-4D97-AF65-F5344CB8AC3E}">
        <p14:creationId xmlns:p14="http://schemas.microsoft.com/office/powerpoint/2010/main" val="2290898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34</a:t>
            </a:fld>
            <a:endParaRPr lang="en-US"/>
          </a:p>
        </p:txBody>
      </p:sp>
    </p:spTree>
    <p:extLst>
      <p:ext uri="{BB962C8B-B14F-4D97-AF65-F5344CB8AC3E}">
        <p14:creationId xmlns:p14="http://schemas.microsoft.com/office/powerpoint/2010/main" val="1853790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35</a:t>
            </a:fld>
            <a:endParaRPr lang="en-US"/>
          </a:p>
        </p:txBody>
      </p:sp>
    </p:spTree>
    <p:extLst>
      <p:ext uri="{BB962C8B-B14F-4D97-AF65-F5344CB8AC3E}">
        <p14:creationId xmlns:p14="http://schemas.microsoft.com/office/powerpoint/2010/main" val="3428559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36</a:t>
            </a:fld>
            <a:endParaRPr lang="en-US"/>
          </a:p>
        </p:txBody>
      </p:sp>
    </p:spTree>
    <p:extLst>
      <p:ext uri="{BB962C8B-B14F-4D97-AF65-F5344CB8AC3E}">
        <p14:creationId xmlns:p14="http://schemas.microsoft.com/office/powerpoint/2010/main" val="3256276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37</a:t>
            </a:fld>
            <a:endParaRPr lang="en-US"/>
          </a:p>
        </p:txBody>
      </p:sp>
    </p:spTree>
    <p:extLst>
      <p:ext uri="{BB962C8B-B14F-4D97-AF65-F5344CB8AC3E}">
        <p14:creationId xmlns:p14="http://schemas.microsoft.com/office/powerpoint/2010/main" val="4272895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38</a:t>
            </a:fld>
            <a:endParaRPr lang="en-US"/>
          </a:p>
        </p:txBody>
      </p:sp>
    </p:spTree>
    <p:extLst>
      <p:ext uri="{BB962C8B-B14F-4D97-AF65-F5344CB8AC3E}">
        <p14:creationId xmlns:p14="http://schemas.microsoft.com/office/powerpoint/2010/main" val="1464016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39</a:t>
            </a:fld>
            <a:endParaRPr lang="en-US"/>
          </a:p>
        </p:txBody>
      </p:sp>
    </p:spTree>
    <p:extLst>
      <p:ext uri="{BB962C8B-B14F-4D97-AF65-F5344CB8AC3E}">
        <p14:creationId xmlns:p14="http://schemas.microsoft.com/office/powerpoint/2010/main" val="80742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a:t>
            </a:fld>
            <a:endParaRPr lang="en-US"/>
          </a:p>
        </p:txBody>
      </p:sp>
    </p:spTree>
    <p:extLst>
      <p:ext uri="{BB962C8B-B14F-4D97-AF65-F5344CB8AC3E}">
        <p14:creationId xmlns:p14="http://schemas.microsoft.com/office/powerpoint/2010/main" val="32705329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40</a:t>
            </a:fld>
            <a:endParaRPr lang="en-US"/>
          </a:p>
        </p:txBody>
      </p:sp>
    </p:spTree>
    <p:extLst>
      <p:ext uri="{BB962C8B-B14F-4D97-AF65-F5344CB8AC3E}">
        <p14:creationId xmlns:p14="http://schemas.microsoft.com/office/powerpoint/2010/main" val="23987888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41</a:t>
            </a:fld>
            <a:endParaRPr lang="en-US"/>
          </a:p>
        </p:txBody>
      </p:sp>
    </p:spTree>
    <p:extLst>
      <p:ext uri="{BB962C8B-B14F-4D97-AF65-F5344CB8AC3E}">
        <p14:creationId xmlns:p14="http://schemas.microsoft.com/office/powerpoint/2010/main" val="3621240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42</a:t>
            </a:fld>
            <a:endParaRPr lang="en-US"/>
          </a:p>
        </p:txBody>
      </p:sp>
    </p:spTree>
    <p:extLst>
      <p:ext uri="{BB962C8B-B14F-4D97-AF65-F5344CB8AC3E}">
        <p14:creationId xmlns:p14="http://schemas.microsoft.com/office/powerpoint/2010/main" val="2791407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43</a:t>
            </a:fld>
            <a:endParaRPr lang="en-US"/>
          </a:p>
        </p:txBody>
      </p:sp>
    </p:spTree>
    <p:extLst>
      <p:ext uri="{BB962C8B-B14F-4D97-AF65-F5344CB8AC3E}">
        <p14:creationId xmlns:p14="http://schemas.microsoft.com/office/powerpoint/2010/main" val="3417780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44</a:t>
            </a:fld>
            <a:endParaRPr lang="en-US"/>
          </a:p>
        </p:txBody>
      </p:sp>
    </p:spTree>
    <p:extLst>
      <p:ext uri="{BB962C8B-B14F-4D97-AF65-F5344CB8AC3E}">
        <p14:creationId xmlns:p14="http://schemas.microsoft.com/office/powerpoint/2010/main" val="38174546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45</a:t>
            </a:fld>
            <a:endParaRPr lang="en-US"/>
          </a:p>
        </p:txBody>
      </p:sp>
    </p:spTree>
    <p:extLst>
      <p:ext uri="{BB962C8B-B14F-4D97-AF65-F5344CB8AC3E}">
        <p14:creationId xmlns:p14="http://schemas.microsoft.com/office/powerpoint/2010/main" val="3234995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46</a:t>
            </a:fld>
            <a:endParaRPr lang="en-US"/>
          </a:p>
        </p:txBody>
      </p:sp>
    </p:spTree>
    <p:extLst>
      <p:ext uri="{BB962C8B-B14F-4D97-AF65-F5344CB8AC3E}">
        <p14:creationId xmlns:p14="http://schemas.microsoft.com/office/powerpoint/2010/main" val="1459964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47</a:t>
            </a:fld>
            <a:endParaRPr lang="en-US"/>
          </a:p>
        </p:txBody>
      </p:sp>
    </p:spTree>
    <p:extLst>
      <p:ext uri="{BB962C8B-B14F-4D97-AF65-F5344CB8AC3E}">
        <p14:creationId xmlns:p14="http://schemas.microsoft.com/office/powerpoint/2010/main" val="244230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48</a:t>
            </a:fld>
            <a:endParaRPr lang="en-US"/>
          </a:p>
        </p:txBody>
      </p:sp>
    </p:spTree>
    <p:extLst>
      <p:ext uri="{BB962C8B-B14F-4D97-AF65-F5344CB8AC3E}">
        <p14:creationId xmlns:p14="http://schemas.microsoft.com/office/powerpoint/2010/main" val="575575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49</a:t>
            </a:fld>
            <a:endParaRPr lang="en-US"/>
          </a:p>
        </p:txBody>
      </p:sp>
    </p:spTree>
    <p:extLst>
      <p:ext uri="{BB962C8B-B14F-4D97-AF65-F5344CB8AC3E}">
        <p14:creationId xmlns:p14="http://schemas.microsoft.com/office/powerpoint/2010/main" val="104089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a:t>
            </a:fld>
            <a:endParaRPr lang="en-US"/>
          </a:p>
        </p:txBody>
      </p:sp>
    </p:spTree>
    <p:extLst>
      <p:ext uri="{BB962C8B-B14F-4D97-AF65-F5344CB8AC3E}">
        <p14:creationId xmlns:p14="http://schemas.microsoft.com/office/powerpoint/2010/main" val="1192353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50</a:t>
            </a:fld>
            <a:endParaRPr lang="en-US"/>
          </a:p>
        </p:txBody>
      </p:sp>
    </p:spTree>
    <p:extLst>
      <p:ext uri="{BB962C8B-B14F-4D97-AF65-F5344CB8AC3E}">
        <p14:creationId xmlns:p14="http://schemas.microsoft.com/office/powerpoint/2010/main" val="28267828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51</a:t>
            </a:fld>
            <a:endParaRPr lang="en-US"/>
          </a:p>
        </p:txBody>
      </p:sp>
    </p:spTree>
    <p:extLst>
      <p:ext uri="{BB962C8B-B14F-4D97-AF65-F5344CB8AC3E}">
        <p14:creationId xmlns:p14="http://schemas.microsoft.com/office/powerpoint/2010/main" val="4129993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52</a:t>
            </a:fld>
            <a:endParaRPr lang="en-US"/>
          </a:p>
        </p:txBody>
      </p:sp>
    </p:spTree>
    <p:extLst>
      <p:ext uri="{BB962C8B-B14F-4D97-AF65-F5344CB8AC3E}">
        <p14:creationId xmlns:p14="http://schemas.microsoft.com/office/powerpoint/2010/main" val="17177764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53</a:t>
            </a:fld>
            <a:endParaRPr lang="en-US"/>
          </a:p>
        </p:txBody>
      </p:sp>
    </p:spTree>
    <p:extLst>
      <p:ext uri="{BB962C8B-B14F-4D97-AF65-F5344CB8AC3E}">
        <p14:creationId xmlns:p14="http://schemas.microsoft.com/office/powerpoint/2010/main" val="628454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54</a:t>
            </a:fld>
            <a:endParaRPr lang="en-US"/>
          </a:p>
        </p:txBody>
      </p:sp>
    </p:spTree>
    <p:extLst>
      <p:ext uri="{BB962C8B-B14F-4D97-AF65-F5344CB8AC3E}">
        <p14:creationId xmlns:p14="http://schemas.microsoft.com/office/powerpoint/2010/main" val="682623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55</a:t>
            </a:fld>
            <a:endParaRPr lang="en-US"/>
          </a:p>
        </p:txBody>
      </p:sp>
    </p:spTree>
    <p:extLst>
      <p:ext uri="{BB962C8B-B14F-4D97-AF65-F5344CB8AC3E}">
        <p14:creationId xmlns:p14="http://schemas.microsoft.com/office/powerpoint/2010/main" val="711462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56</a:t>
            </a:fld>
            <a:endParaRPr lang="en-US"/>
          </a:p>
        </p:txBody>
      </p:sp>
    </p:spTree>
    <p:extLst>
      <p:ext uri="{BB962C8B-B14F-4D97-AF65-F5344CB8AC3E}">
        <p14:creationId xmlns:p14="http://schemas.microsoft.com/office/powerpoint/2010/main" val="308155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57</a:t>
            </a:fld>
            <a:endParaRPr lang="en-US"/>
          </a:p>
        </p:txBody>
      </p:sp>
    </p:spTree>
    <p:extLst>
      <p:ext uri="{BB962C8B-B14F-4D97-AF65-F5344CB8AC3E}">
        <p14:creationId xmlns:p14="http://schemas.microsoft.com/office/powerpoint/2010/main" val="1343172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58</a:t>
            </a:fld>
            <a:endParaRPr lang="en-US"/>
          </a:p>
        </p:txBody>
      </p:sp>
    </p:spTree>
    <p:extLst>
      <p:ext uri="{BB962C8B-B14F-4D97-AF65-F5344CB8AC3E}">
        <p14:creationId xmlns:p14="http://schemas.microsoft.com/office/powerpoint/2010/main" val="1738372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59</a:t>
            </a:fld>
            <a:endParaRPr lang="en-US"/>
          </a:p>
        </p:txBody>
      </p:sp>
    </p:spTree>
    <p:extLst>
      <p:ext uri="{BB962C8B-B14F-4D97-AF65-F5344CB8AC3E}">
        <p14:creationId xmlns:p14="http://schemas.microsoft.com/office/powerpoint/2010/main" val="183759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a:t>
            </a:fld>
            <a:endParaRPr lang="en-US"/>
          </a:p>
        </p:txBody>
      </p:sp>
    </p:spTree>
    <p:extLst>
      <p:ext uri="{BB962C8B-B14F-4D97-AF65-F5344CB8AC3E}">
        <p14:creationId xmlns:p14="http://schemas.microsoft.com/office/powerpoint/2010/main" val="3974599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60</a:t>
            </a:fld>
            <a:endParaRPr lang="en-US"/>
          </a:p>
        </p:txBody>
      </p:sp>
    </p:spTree>
    <p:extLst>
      <p:ext uri="{BB962C8B-B14F-4D97-AF65-F5344CB8AC3E}">
        <p14:creationId xmlns:p14="http://schemas.microsoft.com/office/powerpoint/2010/main" val="2323244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61</a:t>
            </a:fld>
            <a:endParaRPr lang="en-US"/>
          </a:p>
        </p:txBody>
      </p:sp>
    </p:spTree>
    <p:extLst>
      <p:ext uri="{BB962C8B-B14F-4D97-AF65-F5344CB8AC3E}">
        <p14:creationId xmlns:p14="http://schemas.microsoft.com/office/powerpoint/2010/main" val="37899825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62</a:t>
            </a:fld>
            <a:endParaRPr lang="en-US"/>
          </a:p>
        </p:txBody>
      </p:sp>
    </p:spTree>
    <p:extLst>
      <p:ext uri="{BB962C8B-B14F-4D97-AF65-F5344CB8AC3E}">
        <p14:creationId xmlns:p14="http://schemas.microsoft.com/office/powerpoint/2010/main" val="5223008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63</a:t>
            </a:fld>
            <a:endParaRPr lang="en-US"/>
          </a:p>
        </p:txBody>
      </p:sp>
    </p:spTree>
    <p:extLst>
      <p:ext uri="{BB962C8B-B14F-4D97-AF65-F5344CB8AC3E}">
        <p14:creationId xmlns:p14="http://schemas.microsoft.com/office/powerpoint/2010/main" val="3633736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64</a:t>
            </a:fld>
            <a:endParaRPr lang="en-US"/>
          </a:p>
        </p:txBody>
      </p:sp>
    </p:spTree>
    <p:extLst>
      <p:ext uri="{BB962C8B-B14F-4D97-AF65-F5344CB8AC3E}">
        <p14:creationId xmlns:p14="http://schemas.microsoft.com/office/powerpoint/2010/main" val="32545346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65</a:t>
            </a:fld>
            <a:endParaRPr lang="en-US"/>
          </a:p>
        </p:txBody>
      </p:sp>
    </p:spTree>
    <p:extLst>
      <p:ext uri="{BB962C8B-B14F-4D97-AF65-F5344CB8AC3E}">
        <p14:creationId xmlns:p14="http://schemas.microsoft.com/office/powerpoint/2010/main" val="28518382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66</a:t>
            </a:fld>
            <a:endParaRPr lang="en-US"/>
          </a:p>
        </p:txBody>
      </p:sp>
    </p:spTree>
    <p:extLst>
      <p:ext uri="{BB962C8B-B14F-4D97-AF65-F5344CB8AC3E}">
        <p14:creationId xmlns:p14="http://schemas.microsoft.com/office/powerpoint/2010/main" val="3284457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67</a:t>
            </a:fld>
            <a:endParaRPr lang="en-US"/>
          </a:p>
        </p:txBody>
      </p:sp>
    </p:spTree>
    <p:extLst>
      <p:ext uri="{BB962C8B-B14F-4D97-AF65-F5344CB8AC3E}">
        <p14:creationId xmlns:p14="http://schemas.microsoft.com/office/powerpoint/2010/main" val="3627435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7</a:t>
            </a:fld>
            <a:endParaRPr lang="en-US"/>
          </a:p>
        </p:txBody>
      </p:sp>
    </p:spTree>
    <p:extLst>
      <p:ext uri="{BB962C8B-B14F-4D97-AF65-F5344CB8AC3E}">
        <p14:creationId xmlns:p14="http://schemas.microsoft.com/office/powerpoint/2010/main" val="257245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8</a:t>
            </a:fld>
            <a:endParaRPr lang="en-US"/>
          </a:p>
        </p:txBody>
      </p:sp>
    </p:spTree>
    <p:extLst>
      <p:ext uri="{BB962C8B-B14F-4D97-AF65-F5344CB8AC3E}">
        <p14:creationId xmlns:p14="http://schemas.microsoft.com/office/powerpoint/2010/main" val="419690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02F2E9-DDFC-405D-8C63-0613A442AEF9}" type="slidenum">
              <a:rPr lang="en-US" smtClean="0"/>
              <a:t>9</a:t>
            </a:fld>
            <a:endParaRPr lang="en-US"/>
          </a:p>
        </p:txBody>
      </p:sp>
    </p:spTree>
    <p:extLst>
      <p:ext uri="{BB962C8B-B14F-4D97-AF65-F5344CB8AC3E}">
        <p14:creationId xmlns:p14="http://schemas.microsoft.com/office/powerpoint/2010/main" val="254580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9/30/2016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1895E-1D10-4938-837F-CECF804EDCC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1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9/30/2016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7480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9/30/2016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19768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9/30/2016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128006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9/30/2016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1895E-1D10-4938-837F-CECF804EDCC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8934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9/30/2016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172846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9/30/2016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32116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9/30/2016</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292232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9/30/2016</a:t>
            </a: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91895E-1D10-4938-837F-CECF804EDCC0}" type="slidenum">
              <a:rPr lang="en-US" smtClean="0"/>
              <a:t>‹#›</a:t>
            </a:fld>
            <a:endParaRPr lang="en-US"/>
          </a:p>
        </p:txBody>
      </p:sp>
    </p:spTree>
    <p:extLst>
      <p:ext uri="{BB962C8B-B14F-4D97-AF65-F5344CB8AC3E}">
        <p14:creationId xmlns:p14="http://schemas.microsoft.com/office/powerpoint/2010/main" val="60014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9/30/2016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1895E-1D10-4938-837F-CECF804EDCC0}" type="slidenum">
              <a:rPr lang="en-US" smtClean="0"/>
              <a:t>‹#›</a:t>
            </a:fld>
            <a:endParaRPr lang="en-US"/>
          </a:p>
        </p:txBody>
      </p:sp>
    </p:spTree>
    <p:extLst>
      <p:ext uri="{BB962C8B-B14F-4D97-AF65-F5344CB8AC3E}">
        <p14:creationId xmlns:p14="http://schemas.microsoft.com/office/powerpoint/2010/main" val="12530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9/30/2016</a:t>
            </a: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91895E-1D10-4938-837F-CECF804EDCC0}"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4789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13mode.kytc.ky.gov/Structural-Design/Pages/Geotech-Shared-Resources.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p13mode.kytc.ky.gov/Structural-Design/Pages/Geotech-Shared-Resource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p13mode.kytc.ky.gov/Structural-Design/Pages/Geotech-Shared-Resource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communities.bentley.com/products/geotechnical1/w/wik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13mode.kytc.ky.gov/Structural-Design/Pages/Geotech-Shared-Resource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382" y="4091696"/>
            <a:ext cx="8749145" cy="1260285"/>
          </a:xfrm>
        </p:spPr>
        <p:txBody>
          <a:bodyPr>
            <a:normAutofit/>
          </a:bodyPr>
          <a:lstStyle/>
          <a:p>
            <a:r>
              <a:rPr lang="en-US" sz="6600" dirty="0" smtClean="0"/>
              <a:t>gINT KYTC Guidance Class</a:t>
            </a:r>
            <a:endParaRPr lang="en-US" sz="6600" dirty="0"/>
          </a:p>
        </p:txBody>
      </p:sp>
      <p:sp>
        <p:nvSpPr>
          <p:cNvPr id="3" name="Subtitle 2"/>
          <p:cNvSpPr>
            <a:spLocks noGrp="1"/>
          </p:cNvSpPr>
          <p:nvPr>
            <p:ph type="subTitle" idx="1"/>
          </p:nvPr>
        </p:nvSpPr>
        <p:spPr>
          <a:xfrm>
            <a:off x="1749579" y="5614076"/>
            <a:ext cx="7248947" cy="857250"/>
          </a:xfrm>
        </p:spPr>
        <p:txBody>
          <a:bodyPr>
            <a:normAutofit fontScale="77500" lnSpcReduction="20000"/>
          </a:bodyPr>
          <a:lstStyle/>
          <a:p>
            <a:r>
              <a:rPr lang="en-US" dirty="0" smtClean="0"/>
              <a:t>Clayton Cook</a:t>
            </a:r>
          </a:p>
          <a:p>
            <a:r>
              <a:rPr lang="en-US" dirty="0" err="1" smtClean="0"/>
              <a:t>Kytc</a:t>
            </a:r>
            <a:r>
              <a:rPr lang="en-US" dirty="0" smtClean="0"/>
              <a:t> TCOB </a:t>
            </a:r>
            <a:r>
              <a:rPr lang="en-US" dirty="0" smtClean="0"/>
              <a:t>Building Room 404, </a:t>
            </a:r>
            <a:r>
              <a:rPr lang="en-US" dirty="0" smtClean="0"/>
              <a:t>September 30th, 2016</a:t>
            </a:r>
            <a:endParaRPr lang="en-US" dirty="0"/>
          </a:p>
        </p:txBody>
      </p:sp>
      <p:sp>
        <p:nvSpPr>
          <p:cNvPr id="7" name="Date Placeholder 6"/>
          <p:cNvSpPr>
            <a:spLocks noGrp="1"/>
          </p:cNvSpPr>
          <p:nvPr>
            <p:ph type="dt" sz="half" idx="10"/>
          </p:nvPr>
        </p:nvSpPr>
        <p:spPr/>
        <p:txBody>
          <a:bodyPr/>
          <a:lstStyle/>
          <a:p>
            <a:r>
              <a:rPr lang="en-US" smtClean="0"/>
              <a:t>9/30/2016</a:t>
            </a:r>
            <a:endParaRPr lang="en-US"/>
          </a:p>
        </p:txBody>
      </p:sp>
      <p:sp>
        <p:nvSpPr>
          <p:cNvPr id="5" name="Slide Number Placeholder 4"/>
          <p:cNvSpPr>
            <a:spLocks noGrp="1"/>
          </p:cNvSpPr>
          <p:nvPr>
            <p:ph type="sldNum" sz="quarter" idx="12"/>
          </p:nvPr>
        </p:nvSpPr>
        <p:spPr/>
        <p:txBody>
          <a:bodyPr/>
          <a:lstStyle/>
          <a:p>
            <a:fld id="{A591895E-1D10-4938-837F-CECF804EDCC0}" type="slidenum">
              <a:rPr lang="en-US" smtClean="0"/>
              <a:t>1</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33" t="19277" r="5383" b="19624"/>
          <a:stretch/>
        </p:blipFill>
        <p:spPr>
          <a:xfrm>
            <a:off x="118920" y="301337"/>
            <a:ext cx="8999845" cy="4016638"/>
          </a:xfrm>
          <a:prstGeom prst="rect">
            <a:avLst/>
          </a:prstGeom>
        </p:spPr>
      </p:pic>
      <p:pic>
        <p:nvPicPr>
          <p:cNvPr id="6" name="Picture 5"/>
          <p:cNvPicPr>
            <a:picLocks noChangeAspect="1"/>
          </p:cNvPicPr>
          <p:nvPr/>
        </p:nvPicPr>
        <p:blipFill>
          <a:blip r:embed="rId4"/>
          <a:stretch>
            <a:fillRect/>
          </a:stretch>
        </p:blipFill>
        <p:spPr>
          <a:xfrm>
            <a:off x="642156" y="5525197"/>
            <a:ext cx="867277" cy="760239"/>
          </a:xfrm>
          <a:prstGeom prst="rect">
            <a:avLst/>
          </a:prstGeom>
        </p:spPr>
      </p:pic>
    </p:spTree>
    <p:extLst>
      <p:ext uri="{BB962C8B-B14F-4D97-AF65-F5344CB8AC3E}">
        <p14:creationId xmlns:p14="http://schemas.microsoft.com/office/powerpoint/2010/main" val="3328717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a:t>Who Can Update Which Tables</a:t>
            </a:r>
            <a:r>
              <a:rPr lang="en-US" sz="2100" dirty="0" smtClean="0"/>
              <a:t>?</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10</a:t>
            </a:fld>
            <a:endParaRPr lang="en-US"/>
          </a:p>
        </p:txBody>
      </p:sp>
      <p:pic>
        <p:nvPicPr>
          <p:cNvPr id="6" name="Picture 5"/>
          <p:cNvPicPr>
            <a:picLocks noChangeAspect="1"/>
          </p:cNvPicPr>
          <p:nvPr/>
        </p:nvPicPr>
        <p:blipFill>
          <a:blip r:embed="rId3"/>
          <a:stretch>
            <a:fillRect/>
          </a:stretch>
        </p:blipFill>
        <p:spPr>
          <a:xfrm>
            <a:off x="757062" y="2615883"/>
            <a:ext cx="5850731" cy="2643188"/>
          </a:xfrm>
          <a:prstGeom prst="rect">
            <a:avLst/>
          </a:prstGeom>
        </p:spPr>
      </p:pic>
      <p:cxnSp>
        <p:nvCxnSpPr>
          <p:cNvPr id="8" name="Straight Arrow Connector 7"/>
          <p:cNvCxnSpPr/>
          <p:nvPr/>
        </p:nvCxnSpPr>
        <p:spPr>
          <a:xfrm>
            <a:off x="551082" y="3869814"/>
            <a:ext cx="820394" cy="3237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524" y="3750310"/>
            <a:ext cx="1351396" cy="300082"/>
          </a:xfrm>
          <a:prstGeom prst="rect">
            <a:avLst/>
          </a:prstGeom>
          <a:solidFill>
            <a:schemeClr val="bg1"/>
          </a:solidFill>
          <a:ln>
            <a:solidFill>
              <a:srgbClr val="FF0000"/>
            </a:solidFill>
          </a:ln>
        </p:spPr>
        <p:txBody>
          <a:bodyPr wrap="none" rtlCol="0">
            <a:spAutoFit/>
          </a:bodyPr>
          <a:lstStyle/>
          <a:p>
            <a:r>
              <a:rPr lang="en-US" sz="1350" dirty="0"/>
              <a:t>Computer Name</a:t>
            </a:r>
          </a:p>
        </p:txBody>
      </p:sp>
      <p:cxnSp>
        <p:nvCxnSpPr>
          <p:cNvPr id="11" name="Straight Arrow Connector 10"/>
          <p:cNvCxnSpPr/>
          <p:nvPr/>
        </p:nvCxnSpPr>
        <p:spPr>
          <a:xfrm flipH="1" flipV="1">
            <a:off x="2681126" y="4296688"/>
            <a:ext cx="1441430" cy="102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27660" y="4296688"/>
            <a:ext cx="907412" cy="300082"/>
          </a:xfrm>
          <a:prstGeom prst="rect">
            <a:avLst/>
          </a:prstGeom>
          <a:solidFill>
            <a:schemeClr val="bg1"/>
          </a:solidFill>
          <a:ln>
            <a:solidFill>
              <a:srgbClr val="FF0000"/>
            </a:solidFill>
          </a:ln>
        </p:spPr>
        <p:txBody>
          <a:bodyPr wrap="square" rtlCol="0">
            <a:spAutoFit/>
          </a:bodyPr>
          <a:lstStyle/>
          <a:p>
            <a:r>
              <a:rPr lang="en-US" sz="1350" dirty="0"/>
              <a:t>Set Access</a:t>
            </a:r>
          </a:p>
        </p:txBody>
      </p:sp>
      <p:pic>
        <p:nvPicPr>
          <p:cNvPr id="16" name="Picture 15"/>
          <p:cNvPicPr>
            <a:picLocks noChangeAspect="1"/>
          </p:cNvPicPr>
          <p:nvPr/>
        </p:nvPicPr>
        <p:blipFill>
          <a:blip r:embed="rId4"/>
          <a:stretch>
            <a:fillRect/>
          </a:stretch>
        </p:blipFill>
        <p:spPr>
          <a:xfrm>
            <a:off x="7018911" y="3416270"/>
            <a:ext cx="1214438" cy="1691538"/>
          </a:xfrm>
          <a:prstGeom prst="rect">
            <a:avLst/>
          </a:prstGeom>
        </p:spPr>
      </p:pic>
      <p:sp>
        <p:nvSpPr>
          <p:cNvPr id="17" name="Rectangle 16"/>
          <p:cNvSpPr/>
          <p:nvPr/>
        </p:nvSpPr>
        <p:spPr>
          <a:xfrm>
            <a:off x="6797529" y="2608356"/>
            <a:ext cx="1661673" cy="807913"/>
          </a:xfrm>
          <a:prstGeom prst="rect">
            <a:avLst/>
          </a:prstGeom>
          <a:noFill/>
        </p:spPr>
        <p:txBody>
          <a:bodyPr wrap="none" lIns="68580" tIns="34290" rIns="68580" bIns="34290">
            <a:spAutoFit/>
          </a:bodyPr>
          <a:lstStyle/>
          <a:p>
            <a:pPr algn="ctr"/>
            <a:r>
              <a:rPr lang="en-US" sz="2400" u="sng" dirty="0">
                <a:ln w="0"/>
                <a:effectLst>
                  <a:outerShdw blurRad="38100" dist="19050" dir="2700000" algn="tl" rotWithShape="0">
                    <a:schemeClr val="dk1">
                      <a:alpha val="40000"/>
                    </a:schemeClr>
                  </a:outerShdw>
                </a:effectLst>
              </a:rPr>
              <a:t>Department</a:t>
            </a:r>
          </a:p>
          <a:p>
            <a:pPr algn="ctr"/>
            <a:r>
              <a:rPr lang="en-US" sz="2400" u="sng" dirty="0">
                <a:ln w="0"/>
                <a:effectLst>
                  <a:outerShdw blurRad="38100" dist="19050" dir="2700000" algn="tl" rotWithShape="0">
                    <a:schemeClr val="dk1">
                      <a:alpha val="40000"/>
                    </a:schemeClr>
                  </a:outerShdw>
                </a:effectLst>
              </a:rPr>
              <a:t>Levels</a:t>
            </a:r>
          </a:p>
        </p:txBody>
      </p:sp>
    </p:spTree>
    <p:extLst>
      <p:ext uri="{BB962C8B-B14F-4D97-AF65-F5344CB8AC3E}">
        <p14:creationId xmlns:p14="http://schemas.microsoft.com/office/powerpoint/2010/main" val="1748564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65823"/>
            <a:ext cx="7543800" cy="1450757"/>
          </a:xfrm>
        </p:spPr>
        <p:txBody>
          <a:bodyPr/>
          <a:lstStyle/>
          <a:p>
            <a:r>
              <a:rPr lang="en-US" dirty="0" smtClean="0"/>
              <a:t>gINT Software</a:t>
            </a:r>
            <a:endParaRPr lang="en-US" dirty="0"/>
          </a:p>
        </p:txBody>
      </p:sp>
      <p:sp>
        <p:nvSpPr>
          <p:cNvPr id="3" name="Content Placeholder 2"/>
          <p:cNvSpPr>
            <a:spLocks noGrp="1"/>
          </p:cNvSpPr>
          <p:nvPr>
            <p:ph idx="1"/>
          </p:nvPr>
        </p:nvSpPr>
        <p:spPr>
          <a:xfrm>
            <a:off x="511232" y="1716580"/>
            <a:ext cx="7543801" cy="4023360"/>
          </a:xfrm>
        </p:spPr>
        <p:txBody>
          <a:bodyPr>
            <a:normAutofit/>
          </a:bodyPr>
          <a:lstStyle/>
          <a:p>
            <a:pPr indent="-205740">
              <a:buFont typeface="Arial" panose="020B0604020202020204" pitchFamily="34" charset="0"/>
              <a:buChar char="•"/>
            </a:pPr>
            <a:r>
              <a:rPr lang="en-US" sz="2100" dirty="0"/>
              <a:t>gINT Rules</a:t>
            </a:r>
          </a:p>
          <a:p>
            <a:pPr marL="274320" indent="0">
              <a:buFont typeface="Calibri" panose="020F0502020204030204" pitchFamily="34" charset="0"/>
              <a:buChar char="–"/>
              <a:tabLst>
                <a:tab pos="137160" algn="l"/>
              </a:tabLst>
            </a:pPr>
            <a:r>
              <a:rPr lang="en-US" sz="2100" dirty="0"/>
              <a:t>Rules within library file (.</a:t>
            </a:r>
            <a:r>
              <a:rPr lang="en-US" sz="2100" dirty="0" err="1"/>
              <a:t>glb</a:t>
            </a:r>
            <a:r>
              <a:rPr lang="en-US" sz="2100" dirty="0"/>
              <a:t>) that help with and control data entry</a:t>
            </a:r>
          </a:p>
          <a:p>
            <a:pPr marL="493776" lvl="1" indent="0">
              <a:buFont typeface="Calibri" panose="020F0502020204030204" pitchFamily="34" charset="0"/>
              <a:buChar char="–"/>
              <a:tabLst>
                <a:tab pos="137160" algn="l"/>
              </a:tabLst>
            </a:pPr>
            <a:r>
              <a:rPr lang="en-US" sz="1950" b="1" u="sng" dirty="0"/>
              <a:t>Lots of these controls happen at save</a:t>
            </a:r>
            <a:r>
              <a:rPr lang="en-US" sz="1950" dirty="0"/>
              <a:t>, Ex: Automated filling in of </a:t>
            </a:r>
            <a:r>
              <a:rPr lang="en-US" sz="1950" dirty="0" err="1"/>
              <a:t>SZ_Northing</a:t>
            </a:r>
            <a:r>
              <a:rPr lang="en-US" sz="1950" dirty="0"/>
              <a:t> and </a:t>
            </a:r>
            <a:r>
              <a:rPr lang="en-US" sz="1950" dirty="0" err="1"/>
              <a:t>SZ_Easting</a:t>
            </a:r>
            <a:r>
              <a:rPr lang="en-US" sz="1950" dirty="0"/>
              <a:t> values from Latitude83 and Longitude83 field values</a:t>
            </a:r>
            <a:endParaRPr lang="en-US" sz="1950" b="1" u="sng" dirty="0"/>
          </a:p>
          <a:p>
            <a:pPr marL="493776" lvl="1" indent="0">
              <a:buFont typeface="Calibri" panose="020F0502020204030204" pitchFamily="34" charset="0"/>
              <a:buChar char="–"/>
              <a:tabLst>
                <a:tab pos="137160" algn="l"/>
              </a:tabLst>
            </a:pPr>
            <a:endParaRPr lang="en-US" sz="1950" b="1" u="sng" dirty="0"/>
          </a:p>
          <a:p>
            <a:pPr marL="493776" lvl="1" indent="0">
              <a:buFont typeface="Calibri" panose="020F0502020204030204" pitchFamily="34" charset="0"/>
              <a:buChar char="–"/>
              <a:tabLst>
                <a:tab pos="137160" algn="l"/>
              </a:tabLst>
            </a:pPr>
            <a:r>
              <a:rPr lang="en-US" sz="1950" b="1" u="sng" dirty="0"/>
              <a:t>Important to save </a:t>
            </a:r>
            <a:r>
              <a:rPr lang="en-US" sz="1950" b="1" u="sng" dirty="0" smtClean="0"/>
              <a:t>regularly</a:t>
            </a:r>
          </a:p>
          <a:p>
            <a:pPr marL="493776" lvl="1" indent="0">
              <a:buFont typeface="Calibri" panose="020F0502020204030204" pitchFamily="34" charset="0"/>
              <a:buChar char="–"/>
              <a:tabLst>
                <a:tab pos="137160" algn="l"/>
              </a:tabLst>
            </a:pPr>
            <a:endParaRPr lang="en-US" sz="1950" b="1" u="sng" dirty="0" smtClean="0"/>
          </a:p>
          <a:p>
            <a:pPr marL="493776" lvl="1" indent="0">
              <a:buFont typeface="Calibri" panose="020F0502020204030204" pitchFamily="34" charset="0"/>
              <a:buChar char="–"/>
              <a:tabLst>
                <a:tab pos="137160" algn="l"/>
              </a:tabLst>
            </a:pPr>
            <a:endParaRPr lang="en-US" sz="1950" b="1" u="sng" dirty="0"/>
          </a:p>
          <a:p>
            <a:pPr marL="493776" lvl="1" indent="0">
              <a:buFont typeface="Calibri" panose="020F0502020204030204" pitchFamily="34" charset="0"/>
              <a:buChar char="–"/>
              <a:tabLst>
                <a:tab pos="137160" algn="l"/>
              </a:tabLst>
            </a:pPr>
            <a:r>
              <a:rPr lang="en-US" sz="1950" b="1" u="sng" dirty="0" smtClean="0"/>
              <a:t>If Error Occurs, use Restore Button to Go Back to Before Error</a:t>
            </a:r>
            <a:endParaRPr lang="en-US" sz="1950" b="1" u="sng" dirty="0"/>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11</a:t>
            </a:fld>
            <a:endParaRPr lang="en-US"/>
          </a:p>
        </p:txBody>
      </p:sp>
      <p:pic>
        <p:nvPicPr>
          <p:cNvPr id="6" name="Picture 5"/>
          <p:cNvPicPr>
            <a:picLocks noChangeAspect="1"/>
          </p:cNvPicPr>
          <p:nvPr/>
        </p:nvPicPr>
        <p:blipFill rotWithShape="1">
          <a:blip r:embed="rId3"/>
          <a:srcRect l="19505" t="23507" r="26065" b="9693"/>
          <a:stretch/>
        </p:blipFill>
        <p:spPr>
          <a:xfrm>
            <a:off x="4415215" y="3903497"/>
            <a:ext cx="616352" cy="616352"/>
          </a:xfrm>
          <a:prstGeom prst="rect">
            <a:avLst/>
          </a:prstGeom>
        </p:spPr>
      </p:pic>
      <p:pic>
        <p:nvPicPr>
          <p:cNvPr id="7" name="Picture 6"/>
          <p:cNvPicPr>
            <a:picLocks noChangeAspect="1"/>
          </p:cNvPicPr>
          <p:nvPr/>
        </p:nvPicPr>
        <p:blipFill>
          <a:blip r:embed="rId4"/>
          <a:stretch>
            <a:fillRect/>
          </a:stretch>
        </p:blipFill>
        <p:spPr>
          <a:xfrm>
            <a:off x="7589218" y="4737467"/>
            <a:ext cx="1145683" cy="1002473"/>
          </a:xfrm>
          <a:prstGeom prst="rect">
            <a:avLst/>
          </a:prstGeom>
        </p:spPr>
      </p:pic>
    </p:spTree>
    <p:extLst>
      <p:ext uri="{BB962C8B-B14F-4D97-AF65-F5344CB8AC3E}">
        <p14:creationId xmlns:p14="http://schemas.microsoft.com/office/powerpoint/2010/main" val="226924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 Update</a:t>
            </a:r>
            <a:endParaRPr lang="en-US" dirty="0"/>
          </a:p>
        </p:txBody>
      </p:sp>
      <p:sp>
        <p:nvSpPr>
          <p:cNvPr id="3" name="Content Placeholder 2"/>
          <p:cNvSpPr>
            <a:spLocks noGrp="1"/>
          </p:cNvSpPr>
          <p:nvPr>
            <p:ph idx="1"/>
          </p:nvPr>
        </p:nvSpPr>
        <p:spPr>
          <a:xfrm>
            <a:off x="822959" y="1845734"/>
            <a:ext cx="7543801" cy="1172825"/>
          </a:xfrm>
        </p:spPr>
        <p:txBody>
          <a:bodyPr>
            <a:normAutofit/>
          </a:bodyPr>
          <a:lstStyle/>
          <a:p>
            <a:pPr indent="-205740">
              <a:buFont typeface="Arial" panose="020B0604020202020204" pitchFamily="34" charset="0"/>
              <a:buChar char="•"/>
            </a:pPr>
            <a:r>
              <a:rPr lang="en-US" sz="2100" dirty="0" smtClean="0"/>
              <a:t>Update: Boring location Information</a:t>
            </a:r>
          </a:p>
          <a:p>
            <a:pPr marL="274320" indent="0">
              <a:buFont typeface="Calibri" panose="020F0502020204030204" pitchFamily="34" charset="0"/>
              <a:buChar char="–"/>
              <a:tabLst>
                <a:tab pos="137160" algn="l"/>
              </a:tabLst>
            </a:pPr>
            <a:r>
              <a:rPr lang="en-US" sz="2100" dirty="0" smtClean="0"/>
              <a:t>Kentucky Single Zone fields were added to the Point table and will be calculated from the Latitude and Longitude Values upon save</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12</a:t>
            </a:fld>
            <a:endParaRPr lang="en-US"/>
          </a:p>
        </p:txBody>
      </p:sp>
      <p:pic>
        <p:nvPicPr>
          <p:cNvPr id="8" name="Picture 7"/>
          <p:cNvPicPr>
            <a:picLocks noChangeAspect="1"/>
          </p:cNvPicPr>
          <p:nvPr/>
        </p:nvPicPr>
        <p:blipFill rotWithShape="1">
          <a:blip r:embed="rId3"/>
          <a:srcRect l="392"/>
          <a:stretch/>
        </p:blipFill>
        <p:spPr>
          <a:xfrm>
            <a:off x="187036" y="3018559"/>
            <a:ext cx="4999965" cy="3543300"/>
          </a:xfrm>
          <a:prstGeom prst="rect">
            <a:avLst/>
          </a:prstGeom>
        </p:spPr>
      </p:pic>
      <p:sp>
        <p:nvSpPr>
          <p:cNvPr id="9" name="TextBox 8"/>
          <p:cNvSpPr txBox="1"/>
          <p:nvPr/>
        </p:nvSpPr>
        <p:spPr>
          <a:xfrm>
            <a:off x="5826526" y="3018559"/>
            <a:ext cx="2777147" cy="369332"/>
          </a:xfrm>
          <a:prstGeom prst="rect">
            <a:avLst/>
          </a:prstGeom>
          <a:noFill/>
          <a:ln>
            <a:noFill/>
          </a:ln>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Input Lat. and Long. Values</a:t>
            </a:r>
            <a:endParaRPr lang="en-US" dirty="0">
              <a:ln w="0"/>
              <a:solidFill>
                <a:srgbClr val="FF0000"/>
              </a:solidFill>
              <a:effectLst>
                <a:outerShdw blurRad="38100" dist="19050" dir="2700000" algn="tl" rotWithShape="0">
                  <a:schemeClr val="dk1">
                    <a:alpha val="40000"/>
                  </a:schemeClr>
                </a:outerShdw>
              </a:effectLst>
            </a:endParaRPr>
          </a:p>
        </p:txBody>
      </p:sp>
      <p:cxnSp>
        <p:nvCxnSpPr>
          <p:cNvPr id="11" name="Straight Arrow Connector 10"/>
          <p:cNvCxnSpPr/>
          <p:nvPr/>
        </p:nvCxnSpPr>
        <p:spPr>
          <a:xfrm flipH="1">
            <a:off x="2254828" y="3283527"/>
            <a:ext cx="3587806" cy="1350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04883" y="3283527"/>
            <a:ext cx="2937751" cy="13508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07134" y="4910452"/>
            <a:ext cx="1715259" cy="1200329"/>
          </a:xfrm>
          <a:prstGeom prst="rect">
            <a:avLst/>
          </a:prstGeom>
          <a:noFill/>
          <a:ln>
            <a:noFill/>
          </a:ln>
        </p:spPr>
        <p:txBody>
          <a:bodyPr wrap="square" rtlCol="0">
            <a:spAutoFit/>
          </a:bodyPr>
          <a:lstStyle/>
          <a:p>
            <a:r>
              <a:rPr lang="en-US" dirty="0" smtClean="0">
                <a:ln w="0"/>
                <a:solidFill>
                  <a:srgbClr val="FF0000"/>
                </a:solidFill>
                <a:effectLst>
                  <a:outerShdw blurRad="38100" dist="19050" dir="2700000" algn="tl" rotWithShape="0">
                    <a:schemeClr val="dk1">
                      <a:alpha val="40000"/>
                    </a:schemeClr>
                  </a:outerShdw>
                </a:effectLst>
              </a:rPr>
              <a:t>When Saved, Northing and Easting will be calculated</a:t>
            </a:r>
            <a:endParaRPr lang="en-US" dirty="0">
              <a:ln w="0"/>
              <a:solidFill>
                <a:srgbClr val="FF0000"/>
              </a:solidFill>
              <a:effectLst>
                <a:outerShdw blurRad="38100" dist="19050" dir="2700000" algn="tl" rotWithShape="0">
                  <a:schemeClr val="dk1">
                    <a:alpha val="40000"/>
                  </a:schemeClr>
                </a:outerShdw>
              </a:effectLst>
            </a:endParaRPr>
          </a:p>
        </p:txBody>
      </p:sp>
      <p:cxnSp>
        <p:nvCxnSpPr>
          <p:cNvPr id="18" name="Straight Arrow Connector 17"/>
          <p:cNvCxnSpPr/>
          <p:nvPr/>
        </p:nvCxnSpPr>
        <p:spPr>
          <a:xfrm flipH="1" flipV="1">
            <a:off x="5081156" y="4800690"/>
            <a:ext cx="2225978" cy="432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218709" y="4815455"/>
            <a:ext cx="3088425" cy="418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11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Project Updates</a:t>
            </a:r>
            <a:endParaRPr lang="en-US" dirty="0"/>
          </a:p>
        </p:txBody>
      </p:sp>
      <p:sp>
        <p:nvSpPr>
          <p:cNvPr id="3" name="Content Placeholder 2"/>
          <p:cNvSpPr>
            <a:spLocks noGrp="1"/>
          </p:cNvSpPr>
          <p:nvPr>
            <p:ph idx="1"/>
          </p:nvPr>
        </p:nvSpPr>
        <p:spPr>
          <a:xfrm>
            <a:off x="822959" y="1845734"/>
            <a:ext cx="7543801" cy="4264121"/>
          </a:xfrm>
        </p:spPr>
        <p:txBody>
          <a:bodyPr>
            <a:normAutofit/>
          </a:bodyPr>
          <a:lstStyle/>
          <a:p>
            <a:pPr indent="-205740">
              <a:buFont typeface="Arial" panose="020B0604020202020204" pitchFamily="34" charset="0"/>
              <a:buChar char="•"/>
            </a:pPr>
            <a:r>
              <a:rPr lang="en-US" sz="2100" dirty="0" smtClean="0"/>
              <a:t>Update: Boring location Information</a:t>
            </a:r>
          </a:p>
          <a:p>
            <a:pPr marL="274320" indent="0">
              <a:buFont typeface="Calibri" panose="020F0502020204030204" pitchFamily="34" charset="0"/>
              <a:buChar char="–"/>
              <a:tabLst>
                <a:tab pos="137160" algn="l"/>
              </a:tabLst>
            </a:pPr>
            <a:r>
              <a:rPr lang="en-US" sz="2100" dirty="0" smtClean="0"/>
              <a:t>Since boring locations were updated and new field added to the database structure, to use the new library and drafting updates </a:t>
            </a:r>
            <a:r>
              <a:rPr lang="en-US" sz="2100" b="1" u="sng" dirty="0" smtClean="0"/>
              <a:t>will have to update old projects to new format using a .</a:t>
            </a:r>
            <a:r>
              <a:rPr lang="en-US" sz="2100" b="1" u="sng" dirty="0" err="1" smtClean="0"/>
              <a:t>gci</a:t>
            </a:r>
            <a:r>
              <a:rPr lang="en-US" sz="2100" b="1" u="sng" dirty="0" smtClean="0"/>
              <a:t> file</a:t>
            </a:r>
          </a:p>
          <a:p>
            <a:pPr marL="274320" indent="0">
              <a:buFont typeface="Calibri" panose="020F0502020204030204" pitchFamily="34" charset="0"/>
              <a:buChar char="–"/>
              <a:tabLst>
                <a:tab pos="137160" algn="l"/>
              </a:tabLst>
            </a:pPr>
            <a:r>
              <a:rPr lang="en-US" sz="2100" dirty="0"/>
              <a:t> </a:t>
            </a:r>
            <a:r>
              <a:rPr lang="en-US" sz="2100" dirty="0" smtClean="0"/>
              <a:t>Can Find File for Update on KYTC Geotechnical Resources Page (</a:t>
            </a:r>
            <a:r>
              <a:rPr lang="en-US" sz="2100" dirty="0">
                <a:hlinkClick r:id="rId3"/>
              </a:rPr>
              <a:t>http://transportation.ky.gov/Structural-Design/Pages/Geotech-Shared-Resources.aspx</a:t>
            </a:r>
            <a:r>
              <a:rPr lang="en-US" sz="2100" dirty="0"/>
              <a:t> </a:t>
            </a:r>
            <a:r>
              <a:rPr lang="en-US" sz="2100" dirty="0" smtClean="0"/>
              <a:t>)</a:t>
            </a:r>
          </a:p>
          <a:p>
            <a:pPr marL="274320" indent="0" algn="ctr">
              <a:buNone/>
              <a:tabLst>
                <a:tab pos="137160" algn="l"/>
              </a:tabLst>
            </a:pPr>
            <a:r>
              <a:rPr lang="en-US" sz="2100" dirty="0" smtClean="0"/>
              <a:t>Project Convert to Version 5.0.gci</a:t>
            </a:r>
          </a:p>
          <a:p>
            <a:pPr marL="274320" indent="0">
              <a:buFont typeface="Calibri" panose="020F0502020204030204" pitchFamily="34" charset="0"/>
              <a:buChar char="–"/>
              <a:tabLst>
                <a:tab pos="137160" algn="l"/>
              </a:tabLst>
            </a:pPr>
            <a:r>
              <a:rPr lang="en-US" sz="2100" dirty="0" smtClean="0"/>
              <a:t> KYTC Will update Old Projects, Contact Me if want to update projects</a:t>
            </a:r>
          </a:p>
          <a:p>
            <a:pPr marL="274320" indent="0" algn="ctr">
              <a:buNone/>
              <a:tabLst>
                <a:tab pos="137160" algn="l"/>
              </a:tabLst>
            </a:pPr>
            <a:r>
              <a:rPr lang="en-US" sz="2100" dirty="0" smtClean="0"/>
              <a:t>Clayton.Cook@ky.gov</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13</a:t>
            </a:fld>
            <a:endParaRPr lang="en-US"/>
          </a:p>
        </p:txBody>
      </p:sp>
    </p:spTree>
    <p:extLst>
      <p:ext uri="{BB962C8B-B14F-4D97-AF65-F5344CB8AC3E}">
        <p14:creationId xmlns:p14="http://schemas.microsoft.com/office/powerpoint/2010/main" val="1004181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Updates</a:t>
            </a:r>
            <a:endParaRPr lang="en-US" dirty="0"/>
          </a:p>
        </p:txBody>
      </p:sp>
      <p:sp>
        <p:nvSpPr>
          <p:cNvPr id="3" name="Content Placeholder 2"/>
          <p:cNvSpPr>
            <a:spLocks noGrp="1"/>
          </p:cNvSpPr>
          <p:nvPr>
            <p:ph idx="1"/>
          </p:nvPr>
        </p:nvSpPr>
        <p:spPr>
          <a:xfrm>
            <a:off x="822959" y="1845734"/>
            <a:ext cx="7543801" cy="4264121"/>
          </a:xfrm>
        </p:spPr>
        <p:txBody>
          <a:bodyPr>
            <a:normAutofit/>
          </a:bodyPr>
          <a:lstStyle/>
          <a:p>
            <a:pPr indent="-205740">
              <a:buFont typeface="Arial" panose="020B0604020202020204" pitchFamily="34" charset="0"/>
              <a:buChar char="•"/>
            </a:pPr>
            <a:r>
              <a:rPr lang="en-US" sz="2100" dirty="0" smtClean="0"/>
              <a:t>All People who attended the gINT class will be notified of future gINT updates by e-mail</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14</a:t>
            </a:fld>
            <a:endParaRPr lang="en-US"/>
          </a:p>
        </p:txBody>
      </p:sp>
    </p:spTree>
    <p:extLst>
      <p:ext uri="{BB962C8B-B14F-4D97-AF65-F5344CB8AC3E}">
        <p14:creationId xmlns:p14="http://schemas.microsoft.com/office/powerpoint/2010/main" val="3615788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Fence Output Update</a:t>
            </a:r>
            <a:endParaRPr lang="en-US" dirty="0"/>
          </a:p>
        </p:txBody>
      </p:sp>
      <p:sp>
        <p:nvSpPr>
          <p:cNvPr id="3" name="Content Placeholder 2"/>
          <p:cNvSpPr>
            <a:spLocks noGrp="1"/>
          </p:cNvSpPr>
          <p:nvPr>
            <p:ph idx="1"/>
          </p:nvPr>
        </p:nvSpPr>
        <p:spPr>
          <a:xfrm>
            <a:off x="822959" y="1845734"/>
            <a:ext cx="7543801" cy="1172825"/>
          </a:xfrm>
        </p:spPr>
        <p:txBody>
          <a:bodyPr>
            <a:normAutofit/>
          </a:bodyPr>
          <a:lstStyle/>
          <a:p>
            <a:pPr indent="-205740">
              <a:buFont typeface="Arial" panose="020B0604020202020204" pitchFamily="34" charset="0"/>
              <a:buChar char="•"/>
            </a:pPr>
            <a:r>
              <a:rPr lang="en-US" sz="2100" dirty="0" smtClean="0"/>
              <a:t>Update: Fence Diagram Output</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15</a:t>
            </a:fld>
            <a:endParaRPr lang="en-US"/>
          </a:p>
        </p:txBody>
      </p:sp>
    </p:spTree>
    <p:extLst>
      <p:ext uri="{BB962C8B-B14F-4D97-AF65-F5344CB8AC3E}">
        <p14:creationId xmlns:p14="http://schemas.microsoft.com/office/powerpoint/2010/main" val="2173648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16</a:t>
            </a:fld>
            <a:endParaRPr lang="en-US"/>
          </a:p>
        </p:txBody>
      </p:sp>
      <p:pic>
        <p:nvPicPr>
          <p:cNvPr id="2" name="Picture 1"/>
          <p:cNvPicPr>
            <a:picLocks noChangeAspect="1"/>
          </p:cNvPicPr>
          <p:nvPr/>
        </p:nvPicPr>
        <p:blipFill>
          <a:blip r:embed="rId3"/>
          <a:stretch>
            <a:fillRect/>
          </a:stretch>
        </p:blipFill>
        <p:spPr>
          <a:xfrm>
            <a:off x="675410" y="197144"/>
            <a:ext cx="7900208" cy="6026608"/>
          </a:xfrm>
          <a:prstGeom prst="rect">
            <a:avLst/>
          </a:prstGeom>
        </p:spPr>
      </p:pic>
      <p:pic>
        <p:nvPicPr>
          <p:cNvPr id="3" name="Picture 2"/>
          <p:cNvPicPr>
            <a:picLocks noChangeAspect="1"/>
          </p:cNvPicPr>
          <p:nvPr/>
        </p:nvPicPr>
        <p:blipFill>
          <a:blip r:embed="rId4"/>
          <a:stretch>
            <a:fillRect/>
          </a:stretch>
        </p:blipFill>
        <p:spPr>
          <a:xfrm>
            <a:off x="2774775" y="781182"/>
            <a:ext cx="4650569" cy="427638"/>
          </a:xfrm>
          <a:prstGeom prst="rect">
            <a:avLst/>
          </a:prstGeom>
        </p:spPr>
      </p:pic>
    </p:spTree>
    <p:extLst>
      <p:ext uri="{BB962C8B-B14F-4D97-AF65-F5344CB8AC3E}">
        <p14:creationId xmlns:p14="http://schemas.microsoft.com/office/powerpoint/2010/main" val="4091659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17</a:t>
            </a:fld>
            <a:endParaRPr lang="en-US"/>
          </a:p>
        </p:txBody>
      </p:sp>
      <p:pic>
        <p:nvPicPr>
          <p:cNvPr id="6" name="Picture 5"/>
          <p:cNvPicPr>
            <a:picLocks noChangeAspect="1"/>
          </p:cNvPicPr>
          <p:nvPr/>
        </p:nvPicPr>
        <p:blipFill>
          <a:blip r:embed="rId3"/>
          <a:stretch>
            <a:fillRect/>
          </a:stretch>
        </p:blipFill>
        <p:spPr>
          <a:xfrm>
            <a:off x="51955" y="280554"/>
            <a:ext cx="9047680" cy="5765038"/>
          </a:xfrm>
          <a:prstGeom prst="rect">
            <a:avLst/>
          </a:prstGeom>
        </p:spPr>
      </p:pic>
      <p:pic>
        <p:nvPicPr>
          <p:cNvPr id="9" name="Picture 8"/>
          <p:cNvPicPr>
            <a:picLocks noChangeAspect="1"/>
          </p:cNvPicPr>
          <p:nvPr/>
        </p:nvPicPr>
        <p:blipFill rotWithShape="1">
          <a:blip r:embed="rId4"/>
          <a:srcRect l="865" t="16420" r="66505" b="12433"/>
          <a:stretch/>
        </p:blipFill>
        <p:spPr>
          <a:xfrm>
            <a:off x="2548361" y="166255"/>
            <a:ext cx="4054868" cy="394855"/>
          </a:xfrm>
          <a:prstGeom prst="rect">
            <a:avLst/>
          </a:prstGeom>
        </p:spPr>
      </p:pic>
    </p:spTree>
    <p:extLst>
      <p:ext uri="{BB962C8B-B14F-4D97-AF65-F5344CB8AC3E}">
        <p14:creationId xmlns:p14="http://schemas.microsoft.com/office/powerpoint/2010/main" val="2104796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18</a:t>
            </a:fld>
            <a:endParaRPr lang="en-US"/>
          </a:p>
        </p:txBody>
      </p:sp>
      <p:pic>
        <p:nvPicPr>
          <p:cNvPr id="6" name="Picture 5"/>
          <p:cNvPicPr>
            <a:picLocks noChangeAspect="1"/>
          </p:cNvPicPr>
          <p:nvPr/>
        </p:nvPicPr>
        <p:blipFill>
          <a:blip r:embed="rId3"/>
          <a:stretch>
            <a:fillRect/>
          </a:stretch>
        </p:blipFill>
        <p:spPr>
          <a:xfrm>
            <a:off x="51955" y="280554"/>
            <a:ext cx="9047680" cy="5765038"/>
          </a:xfrm>
          <a:prstGeom prst="rect">
            <a:avLst/>
          </a:prstGeom>
        </p:spPr>
      </p:pic>
      <p:pic>
        <p:nvPicPr>
          <p:cNvPr id="9" name="Picture 8"/>
          <p:cNvPicPr>
            <a:picLocks noChangeAspect="1"/>
          </p:cNvPicPr>
          <p:nvPr/>
        </p:nvPicPr>
        <p:blipFill rotWithShape="1">
          <a:blip r:embed="rId4"/>
          <a:srcRect l="865" t="16420" r="66505" b="12433"/>
          <a:stretch/>
        </p:blipFill>
        <p:spPr>
          <a:xfrm>
            <a:off x="2548361" y="166255"/>
            <a:ext cx="4054868" cy="394855"/>
          </a:xfrm>
          <a:prstGeom prst="rect">
            <a:avLst/>
          </a:prstGeom>
        </p:spPr>
      </p:pic>
      <p:pic>
        <p:nvPicPr>
          <p:cNvPr id="2" name="Picture 1"/>
          <p:cNvPicPr>
            <a:picLocks noChangeAspect="1"/>
          </p:cNvPicPr>
          <p:nvPr/>
        </p:nvPicPr>
        <p:blipFill rotWithShape="1">
          <a:blip r:embed="rId5"/>
          <a:srcRect t="2004" r="34813"/>
          <a:stretch/>
        </p:blipFill>
        <p:spPr>
          <a:xfrm>
            <a:off x="1946895" y="1070264"/>
            <a:ext cx="5257800" cy="4025975"/>
          </a:xfrm>
          <a:prstGeom prst="rect">
            <a:avLst/>
          </a:prstGeom>
        </p:spPr>
      </p:pic>
    </p:spTree>
    <p:extLst>
      <p:ext uri="{BB962C8B-B14F-4D97-AF65-F5344CB8AC3E}">
        <p14:creationId xmlns:p14="http://schemas.microsoft.com/office/powerpoint/2010/main" val="100038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19</a:t>
            </a:fld>
            <a:endParaRPr lang="en-US"/>
          </a:p>
        </p:txBody>
      </p:sp>
      <p:pic>
        <p:nvPicPr>
          <p:cNvPr id="3" name="Picture 2"/>
          <p:cNvPicPr>
            <a:picLocks noChangeAspect="1"/>
          </p:cNvPicPr>
          <p:nvPr/>
        </p:nvPicPr>
        <p:blipFill>
          <a:blip r:embed="rId3"/>
          <a:stretch>
            <a:fillRect/>
          </a:stretch>
        </p:blipFill>
        <p:spPr>
          <a:xfrm>
            <a:off x="187036" y="451625"/>
            <a:ext cx="8868909" cy="5659132"/>
          </a:xfrm>
          <a:prstGeom prst="rect">
            <a:avLst/>
          </a:prstGeom>
        </p:spPr>
      </p:pic>
      <p:pic>
        <p:nvPicPr>
          <p:cNvPr id="6" name="Picture 5"/>
          <p:cNvPicPr>
            <a:picLocks noChangeAspect="1"/>
          </p:cNvPicPr>
          <p:nvPr/>
        </p:nvPicPr>
        <p:blipFill>
          <a:blip r:embed="rId4"/>
          <a:stretch>
            <a:fillRect/>
          </a:stretch>
        </p:blipFill>
        <p:spPr>
          <a:xfrm>
            <a:off x="2461777" y="253488"/>
            <a:ext cx="4054191" cy="396274"/>
          </a:xfrm>
          <a:prstGeom prst="rect">
            <a:avLst/>
          </a:prstGeom>
        </p:spPr>
      </p:pic>
    </p:spTree>
    <p:extLst>
      <p:ext uri="{BB962C8B-B14F-4D97-AF65-F5344CB8AC3E}">
        <p14:creationId xmlns:p14="http://schemas.microsoft.com/office/powerpoint/2010/main" val="303103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gINT</a:t>
            </a:r>
            <a:endParaRPr lang="en-US" dirty="0"/>
          </a:p>
        </p:txBody>
      </p:sp>
      <p:sp>
        <p:nvSpPr>
          <p:cNvPr id="3" name="Content Placeholder 2"/>
          <p:cNvSpPr>
            <a:spLocks noGrp="1"/>
          </p:cNvSpPr>
          <p:nvPr>
            <p:ph idx="1"/>
          </p:nvPr>
        </p:nvSpPr>
        <p:spPr/>
        <p:txBody>
          <a:bodyPr>
            <a:normAutofit lnSpcReduction="10000"/>
          </a:bodyPr>
          <a:lstStyle/>
          <a:p>
            <a:pPr indent="-205740">
              <a:buFont typeface="Arial" panose="020B0604020202020204" pitchFamily="34" charset="0"/>
              <a:buChar char="•"/>
            </a:pPr>
            <a:r>
              <a:rPr lang="en-US" sz="2100" dirty="0"/>
              <a:t>New version of gINT database structure to help with automated </a:t>
            </a:r>
            <a:r>
              <a:rPr lang="en-US" sz="2100" dirty="0" smtClean="0"/>
              <a:t>drafting and correct some errors</a:t>
            </a:r>
            <a:endParaRPr lang="en-US" sz="2100" dirty="0"/>
          </a:p>
          <a:p>
            <a:pPr marL="274320" indent="0">
              <a:buFont typeface="Calibri" panose="020F0502020204030204" pitchFamily="34" charset="0"/>
              <a:buChar char="–"/>
              <a:tabLst>
                <a:tab pos="137160" algn="l"/>
              </a:tabLst>
            </a:pPr>
            <a:r>
              <a:rPr lang="en-US" sz="2100" dirty="0"/>
              <a:t>New Database Structure (.</a:t>
            </a:r>
            <a:r>
              <a:rPr lang="en-US" sz="2100" dirty="0" err="1"/>
              <a:t>gpj</a:t>
            </a:r>
            <a:r>
              <a:rPr lang="en-US" sz="2100" dirty="0"/>
              <a:t> file)</a:t>
            </a:r>
          </a:p>
          <a:p>
            <a:pPr marL="274320" indent="0">
              <a:buFont typeface="Calibri" panose="020F0502020204030204" pitchFamily="34" charset="0"/>
              <a:buChar char="–"/>
              <a:tabLst>
                <a:tab pos="137160" algn="l"/>
              </a:tabLst>
            </a:pPr>
            <a:r>
              <a:rPr lang="en-US" sz="2100" dirty="0"/>
              <a:t>New Library File </a:t>
            </a:r>
            <a:r>
              <a:rPr lang="en-US" sz="2100" dirty="0" smtClean="0"/>
              <a:t>(</a:t>
            </a:r>
            <a:r>
              <a:rPr lang="en-US" sz="2100" dirty="0" err="1" smtClean="0"/>
              <a:t>kytc</a:t>
            </a:r>
            <a:r>
              <a:rPr lang="en-US" sz="2100" dirty="0" smtClean="0"/>
              <a:t> library version 5.0.glb </a:t>
            </a:r>
            <a:r>
              <a:rPr lang="en-US" sz="2100" dirty="0"/>
              <a:t>file</a:t>
            </a:r>
            <a:r>
              <a:rPr lang="en-US" sz="2100" dirty="0" smtClean="0"/>
              <a:t>)</a:t>
            </a:r>
          </a:p>
          <a:p>
            <a:pPr indent="-205740">
              <a:buFont typeface="Arial" panose="020B0604020202020204" pitchFamily="34" charset="0"/>
              <a:buChar char="•"/>
            </a:pPr>
            <a:r>
              <a:rPr lang="en-US" sz="2100" dirty="0" smtClean="0"/>
              <a:t>More </a:t>
            </a:r>
            <a:r>
              <a:rPr lang="en-US" sz="2100" dirty="0"/>
              <a:t>specific training on gINT Input</a:t>
            </a:r>
          </a:p>
          <a:p>
            <a:pPr marL="274320" indent="0">
              <a:buFont typeface="Calibri" panose="020F0502020204030204" pitchFamily="34" charset="0"/>
              <a:buChar char="–"/>
              <a:tabLst>
                <a:tab pos="137160" algn="l"/>
              </a:tabLst>
            </a:pPr>
            <a:r>
              <a:rPr lang="en-US" sz="2100" dirty="0" smtClean="0"/>
              <a:t>KYTC Geotechnical Resources</a:t>
            </a:r>
          </a:p>
          <a:p>
            <a:pPr marL="274320" indent="0">
              <a:buNone/>
              <a:tabLst>
                <a:tab pos="137160" algn="l"/>
              </a:tabLst>
            </a:pPr>
            <a:r>
              <a:rPr lang="en-US" sz="2100" dirty="0">
                <a:hlinkClick r:id="rId3"/>
              </a:rPr>
              <a:t>http://transportation.ky.gov/Structural-Design/Pages/Geotech-Shared-Resources.aspx</a:t>
            </a:r>
            <a:r>
              <a:rPr lang="en-US" sz="2100" dirty="0"/>
              <a:t> </a:t>
            </a:r>
            <a:endParaRPr lang="en-US" sz="2100" dirty="0" smtClean="0"/>
          </a:p>
          <a:p>
            <a:pPr marL="274320" indent="0">
              <a:buFont typeface="Calibri" panose="020F0502020204030204" pitchFamily="34" charset="0"/>
              <a:buChar char="–"/>
              <a:tabLst>
                <a:tab pos="137160" algn="l"/>
              </a:tabLst>
            </a:pPr>
            <a:r>
              <a:rPr lang="en-US" sz="2100" dirty="0" smtClean="0"/>
              <a:t>Online </a:t>
            </a:r>
            <a:r>
              <a:rPr lang="en-US" sz="2100" dirty="0"/>
              <a:t>Class Files on KYTC Geotechnical Website</a:t>
            </a:r>
          </a:p>
          <a:p>
            <a:pPr marL="274320" indent="0">
              <a:buFont typeface="Calibri" panose="020F0502020204030204" pitchFamily="34" charset="0"/>
              <a:buChar char="–"/>
              <a:tabLst>
                <a:tab pos="137160" algn="l"/>
              </a:tabLst>
            </a:pPr>
            <a:r>
              <a:rPr lang="en-US" sz="2100" dirty="0"/>
              <a:t>KYTC Geotechnical gINT Guidance Manual</a:t>
            </a:r>
          </a:p>
          <a:p>
            <a:pPr indent="-205740">
              <a:buFont typeface="Arial" panose="020B0604020202020204" pitchFamily="34" charset="0"/>
              <a:buChar char="•"/>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a:t>
            </a:fld>
            <a:endParaRPr lang="en-US"/>
          </a:p>
        </p:txBody>
      </p:sp>
    </p:spTree>
    <p:extLst>
      <p:ext uri="{BB962C8B-B14F-4D97-AF65-F5344CB8AC3E}">
        <p14:creationId xmlns:p14="http://schemas.microsoft.com/office/powerpoint/2010/main" val="1014001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Fence Output Update</a:t>
            </a:r>
            <a:endParaRPr lang="en-US" dirty="0"/>
          </a:p>
        </p:txBody>
      </p:sp>
      <p:sp>
        <p:nvSpPr>
          <p:cNvPr id="3" name="Content Placeholder 2"/>
          <p:cNvSpPr>
            <a:spLocks noGrp="1"/>
          </p:cNvSpPr>
          <p:nvPr>
            <p:ph idx="1"/>
          </p:nvPr>
        </p:nvSpPr>
        <p:spPr>
          <a:xfrm>
            <a:off x="822959" y="1845734"/>
            <a:ext cx="7543801" cy="1172825"/>
          </a:xfrm>
        </p:spPr>
        <p:txBody>
          <a:bodyPr>
            <a:normAutofit/>
          </a:bodyPr>
          <a:lstStyle/>
          <a:p>
            <a:pPr indent="-205740">
              <a:buFont typeface="Arial" panose="020B0604020202020204" pitchFamily="34" charset="0"/>
              <a:buChar char="•"/>
            </a:pPr>
            <a:r>
              <a:rPr lang="en-US" sz="2100" dirty="0" smtClean="0"/>
              <a:t>Update: Fence Diagram Output</a:t>
            </a:r>
          </a:p>
          <a:p>
            <a:pPr marL="274320" indent="0">
              <a:buFont typeface="Calibri" panose="020F0502020204030204" pitchFamily="34" charset="0"/>
              <a:buChar char="–"/>
              <a:tabLst>
                <a:tab pos="137160" algn="l"/>
              </a:tabLst>
            </a:pPr>
            <a:r>
              <a:rPr lang="en-US" sz="2100" dirty="0" smtClean="0"/>
              <a:t>Demo New Fence Output</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20</a:t>
            </a:fld>
            <a:endParaRPr lang="en-US"/>
          </a:p>
        </p:txBody>
      </p:sp>
    </p:spTree>
    <p:extLst>
      <p:ext uri="{BB962C8B-B14F-4D97-AF65-F5344CB8AC3E}">
        <p14:creationId xmlns:p14="http://schemas.microsoft.com/office/powerpoint/2010/main" val="2058425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21</a:t>
            </a:fld>
            <a:endParaRPr lang="en-US"/>
          </a:p>
        </p:txBody>
      </p:sp>
      <p:sp>
        <p:nvSpPr>
          <p:cNvPr id="8" name="Title 1"/>
          <p:cNvSpPr>
            <a:spLocks noGrp="1"/>
          </p:cNvSpPr>
          <p:nvPr>
            <p:ph type="title"/>
          </p:nvPr>
        </p:nvSpPr>
        <p:spPr>
          <a:xfrm>
            <a:off x="865563" y="1741331"/>
            <a:ext cx="7543800" cy="2276877"/>
          </a:xfrm>
        </p:spPr>
        <p:txBody>
          <a:bodyPr>
            <a:normAutofit fontScale="90000"/>
          </a:bodyPr>
          <a:lstStyle/>
          <a:p>
            <a:r>
              <a:rPr lang="en-US" sz="9600" dirty="0" smtClean="0"/>
              <a:t>Driller</a:t>
            </a:r>
            <a:br>
              <a:rPr lang="en-US" sz="9600" dirty="0" smtClean="0"/>
            </a:br>
            <a:r>
              <a:rPr lang="en-US" sz="9600" dirty="0" smtClean="0"/>
              <a:t>Section</a:t>
            </a:r>
            <a:endParaRPr lang="en-US" sz="96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427" t="15586" r="923"/>
          <a:stretch/>
        </p:blipFill>
        <p:spPr>
          <a:xfrm>
            <a:off x="4175541" y="450761"/>
            <a:ext cx="4730930" cy="5566892"/>
          </a:xfrm>
          <a:prstGeom prst="rect">
            <a:avLst/>
          </a:prstGeom>
          <a:noFill/>
          <a:ln>
            <a:noFill/>
          </a:ln>
        </p:spPr>
      </p:pic>
    </p:spTree>
    <p:extLst>
      <p:ext uri="{BB962C8B-B14F-4D97-AF65-F5344CB8AC3E}">
        <p14:creationId xmlns:p14="http://schemas.microsoft.com/office/powerpoint/2010/main" val="849798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137055" y="1737361"/>
            <a:ext cx="7543801" cy="4023360"/>
          </a:xfrm>
        </p:spPr>
        <p:txBody>
          <a:bodyPr>
            <a:normAutofit/>
          </a:bodyPr>
          <a:lstStyle/>
          <a:p>
            <a:pPr indent="-205740">
              <a:buFont typeface="Arial" panose="020B0604020202020204" pitchFamily="34" charset="0"/>
              <a:buChar char="•"/>
            </a:pPr>
            <a:r>
              <a:rPr lang="en-US" sz="2100" dirty="0" smtClean="0"/>
              <a:t>Log Overview</a:t>
            </a:r>
          </a:p>
          <a:p>
            <a:pPr indent="-205740">
              <a:spcBef>
                <a:spcPts val="0"/>
              </a:spcBef>
              <a:spcAft>
                <a:spcPts val="0"/>
              </a:spcAft>
              <a:buFont typeface="Arial" panose="020B0604020202020204" pitchFamily="34" charset="0"/>
              <a:buChar char="•"/>
            </a:pPr>
            <a:r>
              <a:rPr lang="en-US" sz="2100" dirty="0" smtClean="0"/>
              <a:t>Which Table Data is</a:t>
            </a:r>
          </a:p>
          <a:p>
            <a:pPr marL="0" indent="0">
              <a:spcBef>
                <a:spcPts val="0"/>
              </a:spcBef>
              <a:spcAft>
                <a:spcPts val="0"/>
              </a:spcAft>
              <a:buNone/>
            </a:pPr>
            <a:r>
              <a:rPr lang="en-US" sz="2100" dirty="0" smtClean="0"/>
              <a:t>From</a:t>
            </a:r>
          </a:p>
          <a:p>
            <a:pPr marL="274320" indent="0">
              <a:buFont typeface="Calibri" panose="020F0502020204030204" pitchFamily="34" charset="0"/>
              <a:buChar char="–"/>
              <a:tabLst>
                <a:tab pos="137160" algn="l"/>
              </a:tabLst>
            </a:pPr>
            <a:r>
              <a:rPr lang="en-US" sz="2100" dirty="0" smtClean="0"/>
              <a:t>Drill Hole</a:t>
            </a:r>
          </a:p>
          <a:p>
            <a:pPr marL="274320" indent="0">
              <a:buFont typeface="Calibri" panose="020F0502020204030204" pitchFamily="34" charset="0"/>
              <a:buChar char="–"/>
              <a:tabLst>
                <a:tab pos="137160" algn="l"/>
              </a:tabLst>
            </a:pPr>
            <a:r>
              <a:rPr lang="en-US" sz="2100" dirty="0" smtClean="0"/>
              <a:t>Ground Water</a:t>
            </a:r>
          </a:p>
          <a:p>
            <a:pPr marL="274320" indent="0">
              <a:buFont typeface="Calibri" panose="020F0502020204030204" pitchFamily="34" charset="0"/>
              <a:buChar char="–"/>
              <a:tabLst>
                <a:tab pos="137160" algn="l"/>
              </a:tabLst>
            </a:pPr>
            <a:r>
              <a:rPr lang="en-US" sz="2100" dirty="0" smtClean="0"/>
              <a:t>Driller Soil Description</a:t>
            </a:r>
          </a:p>
          <a:p>
            <a:pPr marL="274320" indent="0">
              <a:buFont typeface="Calibri" panose="020F0502020204030204" pitchFamily="34" charset="0"/>
              <a:buChar char="–"/>
              <a:tabLst>
                <a:tab pos="137160" algn="l"/>
              </a:tabLst>
            </a:pPr>
            <a:r>
              <a:rPr lang="en-US" sz="2100" dirty="0" smtClean="0"/>
              <a:t>Driller’s Remarks</a:t>
            </a:r>
          </a:p>
          <a:p>
            <a:pPr marL="274320" indent="0">
              <a:buFont typeface="Calibri" panose="020F0502020204030204" pitchFamily="34" charset="0"/>
              <a:buChar char="–"/>
              <a:tabLst>
                <a:tab pos="137160" algn="l"/>
              </a:tabLst>
            </a:pPr>
            <a:r>
              <a:rPr lang="en-US" sz="2100" dirty="0" smtClean="0"/>
              <a:t>Driller Comments</a:t>
            </a:r>
            <a:endParaRPr lang="en-US" sz="2100" dirty="0"/>
          </a:p>
          <a:p>
            <a:pPr indent="-205740">
              <a:buFont typeface="Arial" panose="020B0604020202020204" pitchFamily="34" charset="0"/>
              <a:buChar char="•"/>
            </a:pPr>
            <a:endParaRPr lang="en-US" sz="2100" dirty="0" smtClean="0"/>
          </a:p>
          <a:p>
            <a:pPr lvl="1" indent="-205740">
              <a:buFont typeface="Arial" panose="020B0604020202020204" pitchFamily="34" charset="0"/>
              <a:buChar char="•"/>
            </a:pPr>
            <a:endParaRPr lang="en-US" sz="1900" dirty="0" smtClean="0"/>
          </a:p>
          <a:p>
            <a:pPr indent="-205740">
              <a:buFont typeface="Arial" panose="020B0604020202020204" pitchFamily="34" charset="0"/>
              <a:buChar char="•"/>
            </a:pPr>
            <a:endParaRPr lang="en-US" sz="2100" b="1" u="sng" dirty="0"/>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22</a:t>
            </a:fld>
            <a:endParaRPr lang="en-US"/>
          </a:p>
        </p:txBody>
      </p:sp>
      <p:pic>
        <p:nvPicPr>
          <p:cNvPr id="7" name="Picture 6"/>
          <p:cNvPicPr>
            <a:picLocks noChangeAspect="1"/>
          </p:cNvPicPr>
          <p:nvPr/>
        </p:nvPicPr>
        <p:blipFill rotWithShape="1">
          <a:blip r:embed="rId3"/>
          <a:srcRect t="1999" b="-4935"/>
          <a:stretch/>
        </p:blipFill>
        <p:spPr>
          <a:xfrm>
            <a:off x="3808477" y="286604"/>
            <a:ext cx="5258527" cy="5572338"/>
          </a:xfrm>
          <a:prstGeom prst="rect">
            <a:avLst/>
          </a:prstGeom>
        </p:spPr>
      </p:pic>
      <p:pic>
        <p:nvPicPr>
          <p:cNvPr id="8" name="Picture 7"/>
          <p:cNvPicPr>
            <a:picLocks noChangeAspect="1"/>
          </p:cNvPicPr>
          <p:nvPr/>
        </p:nvPicPr>
        <p:blipFill>
          <a:blip r:embed="rId4"/>
          <a:stretch>
            <a:fillRect/>
          </a:stretch>
        </p:blipFill>
        <p:spPr>
          <a:xfrm>
            <a:off x="4598990" y="5638118"/>
            <a:ext cx="1944553" cy="157933"/>
          </a:xfrm>
          <a:prstGeom prst="rect">
            <a:avLst/>
          </a:prstGeom>
        </p:spPr>
      </p:pic>
      <p:sp>
        <p:nvSpPr>
          <p:cNvPr id="9" name="Oval Callout 8"/>
          <p:cNvSpPr/>
          <p:nvPr/>
        </p:nvSpPr>
        <p:spPr>
          <a:xfrm>
            <a:off x="3732519" y="826506"/>
            <a:ext cx="1373469" cy="812634"/>
          </a:xfrm>
          <a:prstGeom prst="wedgeEllipseCallout">
            <a:avLst>
              <a:gd name="adj1" fmla="val -207269"/>
              <a:gd name="adj2" fmla="val 20412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5064271" y="867943"/>
            <a:ext cx="1373469" cy="812634"/>
          </a:xfrm>
          <a:prstGeom prst="wedgeEllipseCallout">
            <a:avLst>
              <a:gd name="adj1" fmla="val -269306"/>
              <a:gd name="adj2" fmla="val 25399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4901262" y="2375484"/>
            <a:ext cx="1373469" cy="812634"/>
          </a:xfrm>
          <a:prstGeom prst="wedgeEllipseCallout">
            <a:avLst>
              <a:gd name="adj1" fmla="val -191382"/>
              <a:gd name="adj2" fmla="val 13124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8218510" y="2828590"/>
            <a:ext cx="848494" cy="719056"/>
          </a:xfrm>
          <a:prstGeom prst="wedgeEllipseCallout">
            <a:avLst>
              <a:gd name="adj1" fmla="val -731444"/>
              <a:gd name="adj2" fmla="val 15436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4598990" y="5558115"/>
            <a:ext cx="1978012" cy="342391"/>
          </a:xfrm>
          <a:prstGeom prst="wedgeEllipseCallout">
            <a:avLst>
              <a:gd name="adj1" fmla="val -157244"/>
              <a:gd name="adj2" fmla="val -25565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0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b="1" u="sng" dirty="0" smtClean="0"/>
              <a:t>gINT </a:t>
            </a:r>
            <a:r>
              <a:rPr lang="en-US" sz="2100" b="1" u="sng" dirty="0"/>
              <a:t>Entry </a:t>
            </a:r>
            <a:r>
              <a:rPr lang="en-US" sz="2100" b="1" u="sng" dirty="0" smtClean="0"/>
              <a:t>best practice is to move from </a:t>
            </a:r>
            <a:r>
              <a:rPr lang="en-US" sz="2100" b="1" u="sng" dirty="0"/>
              <a:t>Left to </a:t>
            </a:r>
            <a:r>
              <a:rPr lang="en-US" sz="2100" b="1" u="sng" dirty="0" smtClean="0"/>
              <a:t>Right in Tabs and Fields one hole at a time</a:t>
            </a:r>
          </a:p>
          <a:p>
            <a:pPr indent="-205740">
              <a:buFont typeface="Arial" panose="020B0604020202020204" pitchFamily="34" charset="0"/>
              <a:buChar char="•"/>
            </a:pPr>
            <a:endParaRPr lang="en-US" sz="2100" b="1" u="sng" dirty="0"/>
          </a:p>
          <a:p>
            <a:pPr indent="-205740">
              <a:buFont typeface="Arial" panose="020B0604020202020204" pitchFamily="34" charset="0"/>
              <a:buChar char="•"/>
            </a:pPr>
            <a:endParaRPr lang="en-US" sz="2100" b="1" u="sng" dirty="0" smtClean="0"/>
          </a:p>
          <a:p>
            <a:pPr indent="-205740">
              <a:buFont typeface="Arial" panose="020B0604020202020204" pitchFamily="34" charset="0"/>
              <a:buChar char="•"/>
            </a:pPr>
            <a:endParaRPr lang="en-US" sz="2100" b="1" u="sng" dirty="0"/>
          </a:p>
          <a:p>
            <a:pPr indent="-205740">
              <a:buFont typeface="Arial" panose="020B0604020202020204" pitchFamily="34" charset="0"/>
              <a:buChar char="•"/>
            </a:pPr>
            <a:endParaRPr lang="en-US" sz="2100" b="1" u="sng" dirty="0" smtClean="0"/>
          </a:p>
          <a:p>
            <a:pPr marL="0" indent="0">
              <a:buNone/>
            </a:pPr>
            <a:endParaRPr lang="en-US" sz="2100" b="1" u="sng" dirty="0" smtClean="0"/>
          </a:p>
          <a:p>
            <a:pPr marL="0" indent="0" algn="ctr">
              <a:buNone/>
            </a:pPr>
            <a:r>
              <a:rPr lang="en-US" sz="2100" b="1" u="sng" dirty="0" smtClean="0">
                <a:solidFill>
                  <a:srgbClr val="FF0000"/>
                </a:solidFill>
              </a:rPr>
              <a:t>Save Regularly </a:t>
            </a:r>
            <a:endParaRPr lang="en-US" sz="2100" b="1" u="sng" dirty="0">
              <a:solidFill>
                <a:srgbClr val="FF0000"/>
              </a:solidFill>
            </a:endParaRP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23</a:t>
            </a:fld>
            <a:endParaRPr lang="en-US"/>
          </a:p>
        </p:txBody>
      </p:sp>
      <p:pic>
        <p:nvPicPr>
          <p:cNvPr id="6" name="Picture 5"/>
          <p:cNvPicPr>
            <a:picLocks noChangeAspect="1"/>
          </p:cNvPicPr>
          <p:nvPr/>
        </p:nvPicPr>
        <p:blipFill rotWithShape="1">
          <a:blip r:embed="rId3"/>
          <a:srcRect l="119" t="-545" r="13485" b="545"/>
          <a:stretch/>
        </p:blipFill>
        <p:spPr>
          <a:xfrm>
            <a:off x="408819" y="2684542"/>
            <a:ext cx="8372079" cy="2121908"/>
          </a:xfrm>
          <a:prstGeom prst="rect">
            <a:avLst/>
          </a:prstGeom>
        </p:spPr>
      </p:pic>
      <p:sp>
        <p:nvSpPr>
          <p:cNvPr id="7" name="Right Arrow 6"/>
          <p:cNvSpPr/>
          <p:nvPr/>
        </p:nvSpPr>
        <p:spPr>
          <a:xfrm>
            <a:off x="408819" y="3453043"/>
            <a:ext cx="8372079" cy="60980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08819" y="4266426"/>
            <a:ext cx="3861846" cy="41563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720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Update: Drillers Logs Can Use Just the Subsurface Drillers Log Output</a:t>
            </a: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endParaRPr lang="en-US" sz="21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24</a:t>
            </a:fld>
            <a:endParaRPr lang="en-US"/>
          </a:p>
        </p:txBody>
      </p:sp>
      <p:pic>
        <p:nvPicPr>
          <p:cNvPr id="9" name="Picture 8"/>
          <p:cNvPicPr>
            <a:picLocks noChangeAspect="1"/>
          </p:cNvPicPr>
          <p:nvPr/>
        </p:nvPicPr>
        <p:blipFill>
          <a:blip r:embed="rId3"/>
          <a:stretch>
            <a:fillRect/>
          </a:stretch>
        </p:blipFill>
        <p:spPr>
          <a:xfrm>
            <a:off x="392272" y="2630757"/>
            <a:ext cx="8405173" cy="2686950"/>
          </a:xfrm>
          <a:prstGeom prst="rect">
            <a:avLst/>
          </a:prstGeom>
        </p:spPr>
      </p:pic>
    </p:spTree>
    <p:extLst>
      <p:ext uri="{BB962C8B-B14F-4D97-AF65-F5344CB8AC3E}">
        <p14:creationId xmlns:p14="http://schemas.microsoft.com/office/powerpoint/2010/main" val="2282631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spcAft>
                <a:spcPts val="0"/>
              </a:spcAft>
              <a:buFont typeface="Arial" panose="020B0604020202020204" pitchFamily="34" charset="0"/>
              <a:buChar char="•"/>
            </a:pPr>
            <a:r>
              <a:rPr lang="en-US" sz="2100" dirty="0"/>
              <a:t>Update: Drillers Logs Can Use Just the Subsurface Drillers Log Output</a:t>
            </a:r>
          </a:p>
          <a:p>
            <a:pPr marL="274320" indent="0">
              <a:spcBef>
                <a:spcPts val="0"/>
              </a:spcBef>
              <a:buFont typeface="Calibri" panose="020F0502020204030204" pitchFamily="34" charset="0"/>
              <a:buChar char="–"/>
              <a:tabLst>
                <a:tab pos="137160" algn="l"/>
              </a:tabLst>
            </a:pPr>
            <a:r>
              <a:rPr lang="en-US" sz="2100" dirty="0" smtClean="0"/>
              <a:t>Bag Numbers and NMC were added so that separate logs do not need to be generated for profile and other hole types</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25</a:t>
            </a:fld>
            <a:endParaRPr lang="en-US"/>
          </a:p>
        </p:txBody>
      </p:sp>
      <p:pic>
        <p:nvPicPr>
          <p:cNvPr id="7" name="Picture 6"/>
          <p:cNvPicPr>
            <a:picLocks noChangeAspect="1"/>
          </p:cNvPicPr>
          <p:nvPr/>
        </p:nvPicPr>
        <p:blipFill>
          <a:blip r:embed="rId3"/>
          <a:stretch>
            <a:fillRect/>
          </a:stretch>
        </p:blipFill>
        <p:spPr>
          <a:xfrm>
            <a:off x="1750062" y="3088711"/>
            <a:ext cx="5922971" cy="3862807"/>
          </a:xfrm>
          <a:prstGeom prst="rect">
            <a:avLst/>
          </a:prstGeom>
        </p:spPr>
      </p:pic>
    </p:spTree>
    <p:extLst>
      <p:ext uri="{BB962C8B-B14F-4D97-AF65-F5344CB8AC3E}">
        <p14:creationId xmlns:p14="http://schemas.microsoft.com/office/powerpoint/2010/main" val="4217497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spcAft>
                <a:spcPts val="0"/>
              </a:spcAft>
              <a:buFont typeface="Arial" panose="020B0604020202020204" pitchFamily="34" charset="0"/>
              <a:buChar char="•"/>
            </a:pPr>
            <a:r>
              <a:rPr lang="en-US" sz="2100" dirty="0"/>
              <a:t>Update: Drillers Logs Can Use Just the Subsurface Drillers Log Output</a:t>
            </a:r>
          </a:p>
          <a:p>
            <a:pPr marL="274320" indent="0">
              <a:spcBef>
                <a:spcPts val="0"/>
              </a:spcBef>
              <a:buFont typeface="Calibri" panose="020F0502020204030204" pitchFamily="34" charset="0"/>
              <a:buChar char="–"/>
              <a:tabLst>
                <a:tab pos="137160" algn="l"/>
              </a:tabLst>
            </a:pPr>
            <a:r>
              <a:rPr lang="en-US" sz="2100" dirty="0" smtClean="0"/>
              <a:t>Soil Descriptions built using the Soil Term Builder Fields will show up with Bag Numbers and NMC’s, so </a:t>
            </a:r>
            <a:r>
              <a:rPr lang="en-US" sz="2100" b="1" u="sng" dirty="0" smtClean="0"/>
              <a:t>use Soil Term Building fields</a:t>
            </a:r>
            <a:r>
              <a:rPr lang="en-US" sz="2100" dirty="0" smtClean="0"/>
              <a:t> to help with typo’s</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26</a:t>
            </a:fld>
            <a:endParaRPr lang="en-US"/>
          </a:p>
        </p:txBody>
      </p:sp>
      <p:pic>
        <p:nvPicPr>
          <p:cNvPr id="6" name="Picture 5"/>
          <p:cNvPicPr>
            <a:picLocks noChangeAspect="1"/>
          </p:cNvPicPr>
          <p:nvPr/>
        </p:nvPicPr>
        <p:blipFill>
          <a:blip r:embed="rId3"/>
          <a:stretch>
            <a:fillRect/>
          </a:stretch>
        </p:blipFill>
        <p:spPr>
          <a:xfrm>
            <a:off x="315126" y="3700650"/>
            <a:ext cx="8559466" cy="1470672"/>
          </a:xfrm>
          <a:prstGeom prst="rect">
            <a:avLst/>
          </a:prstGeom>
        </p:spPr>
      </p:pic>
    </p:spTree>
    <p:extLst>
      <p:ext uri="{BB962C8B-B14F-4D97-AF65-F5344CB8AC3E}">
        <p14:creationId xmlns:p14="http://schemas.microsoft.com/office/powerpoint/2010/main" val="1657779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822959" y="1845734"/>
            <a:ext cx="7543801" cy="482319"/>
          </a:xfrm>
        </p:spPr>
        <p:txBody>
          <a:bodyPr>
            <a:normAutofit/>
          </a:bodyPr>
          <a:lstStyle/>
          <a:p>
            <a:pPr indent="-205740">
              <a:buFont typeface="Arial" panose="020B0604020202020204" pitchFamily="34" charset="0"/>
              <a:buChar char="•"/>
            </a:pPr>
            <a:r>
              <a:rPr lang="en-US" sz="2100" dirty="0" smtClean="0"/>
              <a:t>Fields for Drillers Comment Entry</a:t>
            </a:r>
          </a:p>
          <a:p>
            <a:pPr indent="-205740">
              <a:buFont typeface="Arial" panose="020B0604020202020204" pitchFamily="34" charset="0"/>
              <a:buChar char="•"/>
            </a:pPr>
            <a:endParaRPr lang="en-US" sz="21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27</a:t>
            </a:fld>
            <a:endParaRPr lang="en-US"/>
          </a:p>
        </p:txBody>
      </p:sp>
      <p:pic>
        <p:nvPicPr>
          <p:cNvPr id="7" name="Picture 6"/>
          <p:cNvPicPr>
            <a:picLocks noChangeAspect="1"/>
          </p:cNvPicPr>
          <p:nvPr/>
        </p:nvPicPr>
        <p:blipFill>
          <a:blip r:embed="rId3"/>
          <a:stretch>
            <a:fillRect/>
          </a:stretch>
        </p:blipFill>
        <p:spPr>
          <a:xfrm>
            <a:off x="822959" y="2328053"/>
            <a:ext cx="2962275" cy="3409950"/>
          </a:xfrm>
          <a:prstGeom prst="rect">
            <a:avLst/>
          </a:prstGeom>
        </p:spPr>
      </p:pic>
      <p:sp>
        <p:nvSpPr>
          <p:cNvPr id="9" name="Content Placeholder 2"/>
          <p:cNvSpPr txBox="1">
            <a:spLocks/>
          </p:cNvSpPr>
          <p:nvPr/>
        </p:nvSpPr>
        <p:spPr>
          <a:xfrm>
            <a:off x="3915987" y="2385990"/>
            <a:ext cx="4879797" cy="4023360"/>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0">
              <a:buFont typeface="Calibri" panose="020F0502020204030204" pitchFamily="34" charset="0"/>
              <a:buChar char="–"/>
              <a:tabLst>
                <a:tab pos="137160" algn="l"/>
              </a:tabLst>
            </a:pPr>
            <a:r>
              <a:rPr lang="en-US" sz="2100" b="1" dirty="0"/>
              <a:t>Any Information entered here about the hole will appear at the bottom of the driller’s log report.</a:t>
            </a:r>
            <a:r>
              <a:rPr lang="en-US" sz="2100" dirty="0"/>
              <a:t> </a:t>
            </a:r>
            <a:endParaRPr lang="en-US" sz="2100" dirty="0" smtClean="0"/>
          </a:p>
          <a:p>
            <a:pPr marL="274320" indent="0">
              <a:buFont typeface="Calibri" panose="020F0502020204030204" pitchFamily="34" charset="0"/>
              <a:buChar char="–"/>
              <a:tabLst>
                <a:tab pos="137160" algn="l"/>
              </a:tabLst>
            </a:pPr>
            <a:r>
              <a:rPr lang="en-US" sz="2100" dirty="0" smtClean="0"/>
              <a:t>This </a:t>
            </a:r>
            <a:r>
              <a:rPr lang="en-US" sz="2100" dirty="0"/>
              <a:t>field should include any information specific on if the hole was moved and reason for moving and any hole that is not drilled or deleted and the reason as specific in GT-303-1 in the KYTC Geotechnical Manual. </a:t>
            </a:r>
            <a:endParaRPr lang="en-US" sz="2100" dirty="0" smtClean="0"/>
          </a:p>
          <a:p>
            <a:pPr marL="274320" indent="0">
              <a:buFont typeface="Calibri" panose="020F0502020204030204" pitchFamily="34" charset="0"/>
              <a:buChar char="–"/>
              <a:tabLst>
                <a:tab pos="137160" algn="l"/>
              </a:tabLst>
            </a:pPr>
            <a:r>
              <a:rPr lang="en-US" sz="2100" dirty="0" smtClean="0"/>
              <a:t>Additionally</a:t>
            </a:r>
            <a:r>
              <a:rPr lang="en-US" sz="2100" dirty="0"/>
              <a:t>, </a:t>
            </a:r>
            <a:r>
              <a:rPr lang="en-US" sz="2100" b="1" dirty="0"/>
              <a:t>this field should include Profile Remarks </a:t>
            </a:r>
            <a:r>
              <a:rPr lang="en-US" sz="2100" dirty="0"/>
              <a:t>for profile borings to describe points of interest (such as locations and magnitudes of sinkholes, ponds, creeks, wet areas, springs, wells, talus deposits, existing landslides, limits of wooded areas, crop intervals, etc.) with the point of interest station, feature description, and offset direction from centerline.</a:t>
            </a:r>
          </a:p>
        </p:txBody>
      </p:sp>
      <p:sp>
        <p:nvSpPr>
          <p:cNvPr id="10" name="Rectangle 9"/>
          <p:cNvSpPr/>
          <p:nvPr/>
        </p:nvSpPr>
        <p:spPr>
          <a:xfrm>
            <a:off x="2680107" y="3943176"/>
            <a:ext cx="1007918" cy="1693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64592" y="1988728"/>
            <a:ext cx="1982586" cy="4823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u="sng" dirty="0" smtClean="0"/>
              <a:t>Driller Comments</a:t>
            </a:r>
          </a:p>
          <a:p>
            <a:pPr indent="-205740">
              <a:buFont typeface="Arial" panose="020B0604020202020204" pitchFamily="34" charset="0"/>
              <a:buChar char="•"/>
            </a:pPr>
            <a:endParaRPr lang="en-US" sz="2100" dirty="0" smtClean="0"/>
          </a:p>
        </p:txBody>
      </p:sp>
    </p:spTree>
    <p:extLst>
      <p:ext uri="{BB962C8B-B14F-4D97-AF65-F5344CB8AC3E}">
        <p14:creationId xmlns:p14="http://schemas.microsoft.com/office/powerpoint/2010/main" val="425597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822959" y="1845734"/>
            <a:ext cx="7543801" cy="482319"/>
          </a:xfrm>
        </p:spPr>
        <p:txBody>
          <a:bodyPr>
            <a:normAutofit/>
          </a:bodyPr>
          <a:lstStyle/>
          <a:p>
            <a:pPr indent="-205740">
              <a:buFont typeface="Arial" panose="020B0604020202020204" pitchFamily="34" charset="0"/>
              <a:buChar char="•"/>
            </a:pPr>
            <a:r>
              <a:rPr lang="en-US" sz="2100" dirty="0" smtClean="0"/>
              <a:t>Fields for Drillers Comment Entry</a:t>
            </a:r>
          </a:p>
          <a:p>
            <a:pPr indent="-205740">
              <a:buFont typeface="Arial" panose="020B0604020202020204" pitchFamily="34" charset="0"/>
              <a:buChar char="•"/>
            </a:pPr>
            <a:endParaRPr lang="en-US" sz="21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28</a:t>
            </a:fld>
            <a:endParaRPr lang="en-US"/>
          </a:p>
        </p:txBody>
      </p:sp>
      <p:sp>
        <p:nvSpPr>
          <p:cNvPr id="9" name="Content Placeholder 2"/>
          <p:cNvSpPr txBox="1">
            <a:spLocks/>
          </p:cNvSpPr>
          <p:nvPr/>
        </p:nvSpPr>
        <p:spPr>
          <a:xfrm>
            <a:off x="4818405" y="2588305"/>
            <a:ext cx="3743637"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0">
              <a:buFont typeface="Calibri" panose="020F0502020204030204" pitchFamily="34" charset="0"/>
              <a:buChar char="–"/>
              <a:tabLst>
                <a:tab pos="137160" algn="l"/>
              </a:tabLst>
            </a:pPr>
            <a:r>
              <a:rPr lang="en-US" sz="1800" dirty="0"/>
              <a:t>Enter in a remark that will display in the Remarks section on the right hand side of the Driller’s Subsurface Log. These comments need to include a depth value that the comment is </a:t>
            </a:r>
            <a:r>
              <a:rPr lang="en-US" sz="1800" dirty="0" smtClean="0"/>
              <a:t>relevant and will display at that depth. </a:t>
            </a:r>
          </a:p>
          <a:p>
            <a:pPr marL="274320" indent="0">
              <a:buFont typeface="Calibri" panose="020F0502020204030204" pitchFamily="34" charset="0"/>
              <a:buChar char="–"/>
              <a:tabLst>
                <a:tab pos="137160" algn="l"/>
              </a:tabLst>
            </a:pPr>
            <a:r>
              <a:rPr lang="en-US" sz="1800" dirty="0" smtClean="0"/>
              <a:t>Include </a:t>
            </a:r>
            <a:r>
              <a:rPr lang="en-US" sz="1800" dirty="0"/>
              <a:t>any information that involves samples, cores, or </a:t>
            </a:r>
            <a:r>
              <a:rPr lang="en-US" sz="1800" dirty="0" smtClean="0"/>
              <a:t>general notes that involve depth values.</a:t>
            </a:r>
            <a:endParaRPr lang="en-US" sz="2100" dirty="0"/>
          </a:p>
        </p:txBody>
      </p:sp>
      <p:sp>
        <p:nvSpPr>
          <p:cNvPr id="11" name="Content Placeholder 2"/>
          <p:cNvSpPr txBox="1">
            <a:spLocks/>
          </p:cNvSpPr>
          <p:nvPr/>
        </p:nvSpPr>
        <p:spPr>
          <a:xfrm>
            <a:off x="5698930" y="2227248"/>
            <a:ext cx="1982586" cy="4823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u="sng" dirty="0" smtClean="0"/>
              <a:t>Driller’s Remarks</a:t>
            </a:r>
          </a:p>
          <a:p>
            <a:pPr indent="-205740">
              <a:buFont typeface="Arial" panose="020B0604020202020204" pitchFamily="34" charset="0"/>
              <a:buChar char="•"/>
            </a:pPr>
            <a:endParaRPr lang="en-US" sz="2100" dirty="0" smtClean="0"/>
          </a:p>
        </p:txBody>
      </p:sp>
      <p:pic>
        <p:nvPicPr>
          <p:cNvPr id="8" name="Picture 7"/>
          <p:cNvPicPr>
            <a:picLocks noChangeAspect="1"/>
          </p:cNvPicPr>
          <p:nvPr/>
        </p:nvPicPr>
        <p:blipFill rotWithShape="1">
          <a:blip r:embed="rId3"/>
          <a:srcRect r="495"/>
          <a:stretch/>
        </p:blipFill>
        <p:spPr>
          <a:xfrm>
            <a:off x="202675" y="2436426"/>
            <a:ext cx="4615729" cy="1609725"/>
          </a:xfrm>
          <a:prstGeom prst="rect">
            <a:avLst/>
          </a:prstGeom>
        </p:spPr>
      </p:pic>
      <p:sp>
        <p:nvSpPr>
          <p:cNvPr id="10" name="Rectangle 9"/>
          <p:cNvSpPr/>
          <p:nvPr/>
        </p:nvSpPr>
        <p:spPr>
          <a:xfrm>
            <a:off x="405352" y="3610781"/>
            <a:ext cx="4413052" cy="213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1967701" y="4797045"/>
            <a:ext cx="1630770" cy="1241779"/>
          </a:xfrm>
          <a:prstGeom prst="rect">
            <a:avLst/>
          </a:prstGeom>
        </p:spPr>
      </p:pic>
      <p:sp>
        <p:nvSpPr>
          <p:cNvPr id="14" name="Content Placeholder 2"/>
          <p:cNvSpPr txBox="1">
            <a:spLocks/>
          </p:cNvSpPr>
          <p:nvPr/>
        </p:nvSpPr>
        <p:spPr>
          <a:xfrm>
            <a:off x="262821" y="4132343"/>
            <a:ext cx="3041488" cy="7147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dirty="0" smtClean="0"/>
              <a:t>How Comment is Displayed in Drillers Subsurface Log:</a:t>
            </a:r>
          </a:p>
          <a:p>
            <a:pPr indent="-205740">
              <a:buFont typeface="Arial" panose="020B0604020202020204" pitchFamily="34" charset="0"/>
              <a:buChar char="•"/>
            </a:pPr>
            <a:endParaRPr lang="en-US" sz="2100" dirty="0" smtClean="0"/>
          </a:p>
        </p:txBody>
      </p:sp>
    </p:spTree>
    <p:extLst>
      <p:ext uri="{BB962C8B-B14F-4D97-AF65-F5344CB8AC3E}">
        <p14:creationId xmlns:p14="http://schemas.microsoft.com/office/powerpoint/2010/main" val="967412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822959" y="1755581"/>
            <a:ext cx="7543801" cy="4023360"/>
          </a:xfrm>
        </p:spPr>
        <p:txBody>
          <a:bodyPr>
            <a:normAutofit/>
          </a:bodyPr>
          <a:lstStyle/>
          <a:p>
            <a:pPr indent="-205740">
              <a:buFont typeface="Arial" panose="020B0604020202020204" pitchFamily="34" charset="0"/>
              <a:buChar char="•"/>
            </a:pPr>
            <a:r>
              <a:rPr lang="en-US" sz="2100" dirty="0" smtClean="0"/>
              <a:t>Ground Water Table Input</a:t>
            </a:r>
          </a:p>
          <a:p>
            <a:pPr marL="274320" indent="0">
              <a:buFont typeface="Calibri" panose="020F0502020204030204" pitchFamily="34" charset="0"/>
              <a:buChar char="–"/>
              <a:tabLst>
                <a:tab pos="137160" algn="l"/>
              </a:tabLst>
            </a:pPr>
            <a:r>
              <a:rPr lang="en-US" sz="1800" dirty="0" smtClean="0"/>
              <a:t>For </a:t>
            </a:r>
            <a:r>
              <a:rPr lang="en-US" sz="1800" dirty="0"/>
              <a:t>each date, enter the water depth in the hole (in feet) and whether it is an immediate or static reading. If more than one static reading is taken, the most recent is used on log reports. If the hole is dry, check the Dry field and leave the Water Depth blank. Holes with groundwater readings should have the Observation Well box checked in the Drill Hole table</a:t>
            </a:r>
            <a:r>
              <a:rPr lang="en-US" sz="1800" dirty="0" smtClean="0"/>
              <a:t>. </a:t>
            </a:r>
          </a:p>
          <a:p>
            <a:pPr marL="274320" indent="0">
              <a:buFont typeface="Calibri" panose="020F0502020204030204" pitchFamily="34" charset="0"/>
              <a:buChar char="–"/>
              <a:tabLst>
                <a:tab pos="137160" algn="l"/>
              </a:tabLst>
            </a:pPr>
            <a:r>
              <a:rPr lang="en-US" sz="1800" b="1" u="sng" dirty="0" smtClean="0"/>
              <a:t>This allows for the Data to be displayed at the top of the Drillers Subsurface Log.</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29</a:t>
            </a:fld>
            <a:endParaRPr lang="en-US"/>
          </a:p>
        </p:txBody>
      </p:sp>
      <p:pic>
        <p:nvPicPr>
          <p:cNvPr id="6" name="Picture 5"/>
          <p:cNvPicPr>
            <a:picLocks noChangeAspect="1"/>
          </p:cNvPicPr>
          <p:nvPr/>
        </p:nvPicPr>
        <p:blipFill rotWithShape="1">
          <a:blip r:embed="rId3"/>
          <a:srcRect b="11666"/>
          <a:stretch/>
        </p:blipFill>
        <p:spPr>
          <a:xfrm>
            <a:off x="329539" y="4272114"/>
            <a:ext cx="4947645" cy="2009103"/>
          </a:xfrm>
          <a:prstGeom prst="rect">
            <a:avLst/>
          </a:prstGeom>
        </p:spPr>
      </p:pic>
      <p:pic>
        <p:nvPicPr>
          <p:cNvPr id="8" name="Picture 7"/>
          <p:cNvPicPr>
            <a:picLocks noChangeAspect="1"/>
          </p:cNvPicPr>
          <p:nvPr/>
        </p:nvPicPr>
        <p:blipFill>
          <a:blip r:embed="rId4"/>
          <a:stretch>
            <a:fillRect/>
          </a:stretch>
        </p:blipFill>
        <p:spPr>
          <a:xfrm>
            <a:off x="5829721" y="4914283"/>
            <a:ext cx="2856565" cy="1389508"/>
          </a:xfrm>
          <a:prstGeom prst="rect">
            <a:avLst/>
          </a:prstGeom>
        </p:spPr>
      </p:pic>
      <p:sp>
        <p:nvSpPr>
          <p:cNvPr id="10" name="Content Placeholder 2"/>
          <p:cNvSpPr txBox="1">
            <a:spLocks/>
          </p:cNvSpPr>
          <p:nvPr/>
        </p:nvSpPr>
        <p:spPr>
          <a:xfrm>
            <a:off x="5737260" y="4199492"/>
            <a:ext cx="3041488" cy="71479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u="sng" dirty="0" smtClean="0"/>
              <a:t>How Comment is Displayed on Drillers Subsurface Log</a:t>
            </a:r>
            <a:r>
              <a:rPr lang="en-US" sz="2100" dirty="0" smtClean="0"/>
              <a:t>:</a:t>
            </a:r>
          </a:p>
          <a:p>
            <a:pPr indent="-205740">
              <a:buFont typeface="Arial" panose="020B0604020202020204" pitchFamily="34" charset="0"/>
              <a:buChar char="•"/>
            </a:pPr>
            <a:endParaRPr lang="en-US" sz="2100" dirty="0" smtClean="0"/>
          </a:p>
        </p:txBody>
      </p:sp>
    </p:spTree>
    <p:extLst>
      <p:ext uri="{BB962C8B-B14F-4D97-AF65-F5344CB8AC3E}">
        <p14:creationId xmlns:p14="http://schemas.microsoft.com/office/powerpoint/2010/main" val="1891012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Overview</a:t>
            </a:r>
            <a:endParaRPr lang="en-US" dirty="0"/>
          </a:p>
        </p:txBody>
      </p:sp>
      <p:sp>
        <p:nvSpPr>
          <p:cNvPr id="3" name="Content Placeholder 2"/>
          <p:cNvSpPr>
            <a:spLocks noGrp="1"/>
          </p:cNvSpPr>
          <p:nvPr>
            <p:ph idx="1"/>
          </p:nvPr>
        </p:nvSpPr>
        <p:spPr/>
        <p:txBody>
          <a:bodyPr>
            <a:normAutofit lnSpcReduction="10000"/>
          </a:bodyPr>
          <a:lstStyle/>
          <a:p>
            <a:pPr indent="-205740">
              <a:buFont typeface="Arial" panose="020B0604020202020204" pitchFamily="34" charset="0"/>
              <a:buChar char="•"/>
            </a:pPr>
            <a:r>
              <a:rPr lang="en-US" sz="2100" dirty="0"/>
              <a:t>Don’t have time to go in detail gINT entry specifics so,</a:t>
            </a:r>
          </a:p>
          <a:p>
            <a:pPr marL="274320" indent="0">
              <a:buFont typeface="Calibri" panose="020F0502020204030204" pitchFamily="34" charset="0"/>
              <a:buChar char="–"/>
              <a:tabLst>
                <a:tab pos="137160" algn="l"/>
              </a:tabLst>
            </a:pPr>
            <a:r>
              <a:rPr lang="en-US" sz="2100" dirty="0"/>
              <a:t>Important aspects of </a:t>
            </a:r>
            <a:r>
              <a:rPr lang="en-US" sz="2100" dirty="0" smtClean="0"/>
              <a:t>gINT</a:t>
            </a:r>
          </a:p>
          <a:p>
            <a:pPr marL="274320" indent="0">
              <a:buFont typeface="Calibri" panose="020F0502020204030204" pitchFamily="34" charset="0"/>
              <a:buChar char="–"/>
              <a:tabLst>
                <a:tab pos="137160" algn="l"/>
              </a:tabLst>
            </a:pPr>
            <a:r>
              <a:rPr lang="en-US" sz="2100" dirty="0" smtClean="0"/>
              <a:t>New Outputs</a:t>
            </a:r>
            <a:endParaRPr lang="en-US" sz="2100" dirty="0"/>
          </a:p>
          <a:p>
            <a:pPr marL="274320" indent="0">
              <a:buFont typeface="Calibri" panose="020F0502020204030204" pitchFamily="34" charset="0"/>
              <a:buChar char="–"/>
              <a:tabLst>
                <a:tab pos="137160" algn="l"/>
              </a:tabLst>
            </a:pPr>
            <a:r>
              <a:rPr lang="en-US" sz="2100" dirty="0"/>
              <a:t>Reviewing common problems with input and general guidance</a:t>
            </a:r>
          </a:p>
          <a:p>
            <a:pPr indent="-205740">
              <a:buFont typeface="Arial" panose="020B0604020202020204" pitchFamily="34" charset="0"/>
              <a:buChar char="•"/>
            </a:pPr>
            <a:r>
              <a:rPr lang="en-US" sz="2100" dirty="0"/>
              <a:t>Common Problems Broken Into:</a:t>
            </a:r>
          </a:p>
          <a:p>
            <a:pPr marL="274320" indent="0">
              <a:buFont typeface="Calibri" panose="020F0502020204030204" pitchFamily="34" charset="0"/>
              <a:buChar char="–"/>
              <a:tabLst>
                <a:tab pos="137160" algn="l"/>
              </a:tabLst>
            </a:pPr>
            <a:r>
              <a:rPr lang="en-US" sz="2100" dirty="0"/>
              <a:t>General</a:t>
            </a:r>
          </a:p>
          <a:p>
            <a:pPr marL="274320" indent="0">
              <a:buFont typeface="Calibri" panose="020F0502020204030204" pitchFamily="34" charset="0"/>
              <a:buChar char="–"/>
              <a:tabLst>
                <a:tab pos="137160" algn="l"/>
              </a:tabLst>
            </a:pPr>
            <a:r>
              <a:rPr lang="en-US" sz="2100" dirty="0" smtClean="0"/>
              <a:t>Drilling </a:t>
            </a:r>
            <a:r>
              <a:rPr lang="en-US" sz="2100" dirty="0"/>
              <a:t>Input</a:t>
            </a:r>
          </a:p>
          <a:p>
            <a:pPr marL="274320" indent="0">
              <a:buFont typeface="Calibri" panose="020F0502020204030204" pitchFamily="34" charset="0"/>
              <a:buChar char="–"/>
              <a:tabLst>
                <a:tab pos="137160" algn="l"/>
              </a:tabLst>
            </a:pPr>
            <a:r>
              <a:rPr lang="en-US" sz="2100" dirty="0"/>
              <a:t>Geology Input</a:t>
            </a:r>
          </a:p>
          <a:p>
            <a:pPr marL="274320" indent="0">
              <a:buFont typeface="Calibri" panose="020F0502020204030204" pitchFamily="34" charset="0"/>
              <a:buChar char="–"/>
              <a:tabLst>
                <a:tab pos="137160" algn="l"/>
              </a:tabLst>
            </a:pPr>
            <a:r>
              <a:rPr lang="en-US" sz="2100" dirty="0"/>
              <a:t>Laboratory Input</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a:t>
            </a:fld>
            <a:endParaRPr lang="en-US"/>
          </a:p>
        </p:txBody>
      </p:sp>
    </p:spTree>
    <p:extLst>
      <p:ext uri="{BB962C8B-B14F-4D97-AF65-F5344CB8AC3E}">
        <p14:creationId xmlns:p14="http://schemas.microsoft.com/office/powerpoint/2010/main" val="637008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Profile Holes Entry</a:t>
            </a:r>
          </a:p>
          <a:p>
            <a:pPr marL="274320" indent="0">
              <a:buFont typeface="Calibri" panose="020F0502020204030204" pitchFamily="34" charset="0"/>
              <a:buChar char="–"/>
              <a:tabLst>
                <a:tab pos="137160" algn="l"/>
              </a:tabLst>
            </a:pPr>
            <a:r>
              <a:rPr lang="en-US" sz="2100" dirty="0"/>
              <a:t>To add a profile hole, enter the top depth of each soil horizon and its bag (soil) number.  If a bag sample was taken from the interval, check the “sampled” box and enter the bag number.  If an interval was not sampled, enter the bag number from a previous hole with the same soil type, but don’t check the “sampled” box.</a:t>
            </a:r>
            <a:endParaRPr lang="en-US" sz="21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30</a:t>
            </a:fld>
            <a:endParaRPr lang="en-US"/>
          </a:p>
        </p:txBody>
      </p:sp>
      <p:pic>
        <p:nvPicPr>
          <p:cNvPr id="6" name="Picture 5"/>
          <p:cNvPicPr>
            <a:picLocks noChangeAspect="1"/>
          </p:cNvPicPr>
          <p:nvPr/>
        </p:nvPicPr>
        <p:blipFill rotWithShape="1">
          <a:blip r:embed="rId3"/>
          <a:srcRect r="28198"/>
          <a:stretch/>
        </p:blipFill>
        <p:spPr>
          <a:xfrm>
            <a:off x="1283694" y="4069724"/>
            <a:ext cx="6622330" cy="1799370"/>
          </a:xfrm>
          <a:prstGeom prst="rect">
            <a:avLst/>
          </a:prstGeom>
        </p:spPr>
      </p:pic>
    </p:spTree>
    <p:extLst>
      <p:ext uri="{BB962C8B-B14F-4D97-AF65-F5344CB8AC3E}">
        <p14:creationId xmlns:p14="http://schemas.microsoft.com/office/powerpoint/2010/main" val="33086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Update: Refusal Entry and Check Box in Drill Hole Table</a:t>
            </a:r>
          </a:p>
          <a:p>
            <a:pPr marL="274320" indent="0">
              <a:buFont typeface="Calibri" panose="020F0502020204030204" pitchFamily="34" charset="0"/>
              <a:buChar char="–"/>
              <a:tabLst>
                <a:tab pos="137160" algn="l"/>
              </a:tabLst>
            </a:pPr>
            <a:r>
              <a:rPr lang="en-US" sz="2100" dirty="0" smtClean="0"/>
              <a:t>When a refusal depth is entered, </a:t>
            </a:r>
            <a:r>
              <a:rPr lang="en-US" sz="2100" b="1" dirty="0" smtClean="0"/>
              <a:t>upon save</a:t>
            </a:r>
            <a:r>
              <a:rPr lang="en-US" sz="2100" dirty="0" smtClean="0"/>
              <a:t>, the refusal check box will be checked</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973" y="3293918"/>
            <a:ext cx="3330721" cy="1903269"/>
          </a:xfrm>
          <a:prstGeom prst="rect">
            <a:avLst/>
          </a:prstGeom>
        </p:spPr>
      </p:pic>
    </p:spTree>
    <p:extLst>
      <p:ext uri="{BB962C8B-B14F-4D97-AF65-F5344CB8AC3E}">
        <p14:creationId xmlns:p14="http://schemas.microsoft.com/office/powerpoint/2010/main" val="88682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023360"/>
          </a:xfrm>
        </p:spPr>
        <p:txBody>
          <a:bodyPr>
            <a:normAutofit/>
          </a:bodyPr>
          <a:lstStyle/>
          <a:p>
            <a:pPr indent="-205740">
              <a:buFont typeface="Arial" panose="020B0604020202020204" pitchFamily="34" charset="0"/>
              <a:buChar char="•"/>
            </a:pPr>
            <a:r>
              <a:rPr lang="en-US" sz="2100" dirty="0" smtClean="0"/>
              <a:t>Voids Recording In Driller Rock Description</a:t>
            </a:r>
          </a:p>
          <a:p>
            <a:pPr marL="274320" indent="0">
              <a:buFont typeface="Calibri" panose="020F0502020204030204" pitchFamily="34" charset="0"/>
              <a:buChar char="–"/>
              <a:tabLst>
                <a:tab pos="137160" algn="l"/>
              </a:tabLst>
            </a:pPr>
            <a:r>
              <a:rPr lang="en-US" sz="2100" dirty="0" smtClean="0"/>
              <a:t>More than a foot void put in as Rock Type</a:t>
            </a:r>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r>
              <a:rPr lang="en-US" sz="2100" dirty="0" smtClean="0"/>
              <a:t>Less than a foot void put in Drillers Remarks with appropriate depth values</a:t>
            </a:r>
          </a:p>
        </p:txBody>
      </p:sp>
      <p:pic>
        <p:nvPicPr>
          <p:cNvPr id="9" name="Picture 8"/>
          <p:cNvPicPr>
            <a:picLocks noChangeAspect="1"/>
          </p:cNvPicPr>
          <p:nvPr/>
        </p:nvPicPr>
        <p:blipFill>
          <a:blip r:embed="rId3"/>
          <a:stretch>
            <a:fillRect/>
          </a:stretch>
        </p:blipFill>
        <p:spPr>
          <a:xfrm>
            <a:off x="1404504" y="2698398"/>
            <a:ext cx="6210300" cy="1400175"/>
          </a:xfrm>
          <a:prstGeom prst="rect">
            <a:avLst/>
          </a:prstGeom>
        </p:spPr>
      </p:pic>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32</a:t>
            </a:fld>
            <a:endParaRPr lang="en-US"/>
          </a:p>
        </p:txBody>
      </p:sp>
      <p:sp>
        <p:nvSpPr>
          <p:cNvPr id="7" name="Rectangle 6"/>
          <p:cNvSpPr/>
          <p:nvPr/>
        </p:nvSpPr>
        <p:spPr>
          <a:xfrm>
            <a:off x="6847609" y="3730336"/>
            <a:ext cx="756804" cy="181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3104716" y="4951237"/>
            <a:ext cx="2809875" cy="1152525"/>
          </a:xfrm>
          <a:prstGeom prst="rect">
            <a:avLst/>
          </a:prstGeom>
        </p:spPr>
      </p:pic>
      <p:sp>
        <p:nvSpPr>
          <p:cNvPr id="11" name="Rectangle 10"/>
          <p:cNvSpPr/>
          <p:nvPr/>
        </p:nvSpPr>
        <p:spPr>
          <a:xfrm>
            <a:off x="4755573" y="5922343"/>
            <a:ext cx="1159018" cy="181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914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822960" y="1737361"/>
            <a:ext cx="8227522" cy="4580312"/>
          </a:xfrm>
        </p:spPr>
        <p:txBody>
          <a:bodyPr>
            <a:normAutofit lnSpcReduction="10000"/>
          </a:bodyPr>
          <a:lstStyle/>
          <a:p>
            <a:pPr indent="-205740">
              <a:buFont typeface="Arial" panose="020B0604020202020204" pitchFamily="34" charset="0"/>
              <a:buChar char="•"/>
            </a:pPr>
            <a:r>
              <a:rPr lang="en-US" sz="2100" dirty="0" smtClean="0"/>
              <a:t>Hole Accuracy Drop Down Menu</a:t>
            </a:r>
          </a:p>
          <a:p>
            <a:pPr marL="274320" indent="0">
              <a:buFont typeface="Calibri" panose="020F0502020204030204" pitchFamily="34" charset="0"/>
              <a:buChar char="–"/>
              <a:tabLst>
                <a:tab pos="137160" algn="l"/>
              </a:tabLst>
            </a:pPr>
            <a:r>
              <a:rPr lang="en-US" sz="2100" dirty="0" smtClean="0"/>
              <a:t> Have Appropriate Hole Accuracy</a:t>
            </a:r>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endParaRPr lang="en-US" sz="2100" dirty="0" smtClean="0"/>
          </a:p>
          <a:p>
            <a:pPr marL="274320" indent="0">
              <a:buNone/>
              <a:tabLst>
                <a:tab pos="137160" algn="l"/>
              </a:tabLst>
            </a:pPr>
            <a:r>
              <a:rPr lang="en-US" sz="2100" dirty="0" err="1" smtClean="0"/>
              <a:t>HiResGPS</a:t>
            </a:r>
            <a:r>
              <a:rPr lang="en-US" sz="2100" dirty="0" smtClean="0"/>
              <a:t> </a:t>
            </a:r>
            <a:r>
              <a:rPr lang="en-US" sz="2100" dirty="0"/>
              <a:t>(&lt; .5 </a:t>
            </a:r>
            <a:r>
              <a:rPr lang="en-US" sz="2100" dirty="0" err="1"/>
              <a:t>ft</a:t>
            </a:r>
            <a:r>
              <a:rPr lang="en-US" sz="2100" dirty="0"/>
              <a:t>), Transit (.5 </a:t>
            </a:r>
            <a:r>
              <a:rPr lang="en-US" sz="2100" dirty="0" err="1"/>
              <a:t>ft</a:t>
            </a:r>
            <a:r>
              <a:rPr lang="en-US" sz="2100" dirty="0"/>
              <a:t>), </a:t>
            </a:r>
            <a:r>
              <a:rPr lang="en-US" sz="2100" dirty="0" err="1"/>
              <a:t>Handlevel</a:t>
            </a:r>
            <a:r>
              <a:rPr lang="en-US" sz="2100" dirty="0"/>
              <a:t> (.5 – 4 </a:t>
            </a:r>
            <a:r>
              <a:rPr lang="en-US" sz="2100" dirty="0" err="1"/>
              <a:t>ft</a:t>
            </a:r>
            <a:r>
              <a:rPr lang="en-US" sz="2100" dirty="0"/>
              <a:t>), Topo (&gt; 4ft)</a:t>
            </a:r>
            <a:endParaRPr lang="en-US" sz="2100" dirty="0" smtClean="0"/>
          </a:p>
          <a:p>
            <a:pPr marL="274320" indent="0">
              <a:buFont typeface="Calibri" panose="020F0502020204030204" pitchFamily="34" charset="0"/>
              <a:buChar char="–"/>
              <a:tabLst>
                <a:tab pos="137160" algn="l"/>
              </a:tabLst>
            </a:pPr>
            <a:endParaRPr lang="en-US" sz="2100" dirty="0"/>
          </a:p>
          <a:p>
            <a:pPr marL="274320" indent="0">
              <a:buNone/>
              <a:tabLst>
                <a:tab pos="137160" algn="l"/>
              </a:tabLst>
            </a:pPr>
            <a:r>
              <a:rPr lang="en-US" sz="2100" dirty="0" err="1" smtClean="0"/>
              <a:t>HiResGPS</a:t>
            </a:r>
            <a:r>
              <a:rPr lang="en-US" sz="2100" dirty="0" smtClean="0"/>
              <a:t> (&lt; 1 </a:t>
            </a:r>
            <a:r>
              <a:rPr lang="en-US" sz="2100" dirty="0" err="1" smtClean="0"/>
              <a:t>ft</a:t>
            </a:r>
            <a:r>
              <a:rPr lang="en-US" sz="2100" dirty="0" smtClean="0"/>
              <a:t>), Tape Measure (1 – 15 </a:t>
            </a:r>
            <a:r>
              <a:rPr lang="en-US" sz="2100" dirty="0" err="1" smtClean="0"/>
              <a:t>ft</a:t>
            </a:r>
            <a:r>
              <a:rPr lang="en-US" sz="2100" dirty="0" smtClean="0"/>
              <a:t>), Handheld GPS (15-30 </a:t>
            </a:r>
            <a:r>
              <a:rPr lang="en-US" sz="2100" dirty="0" err="1" smtClean="0"/>
              <a:t>ft</a:t>
            </a:r>
            <a:r>
              <a:rPr lang="en-US" sz="2100" dirty="0" smtClean="0"/>
              <a:t>), Topo (&gt;30 </a:t>
            </a:r>
            <a:r>
              <a:rPr lang="en-US" sz="2100" dirty="0" err="1" smtClean="0"/>
              <a:t>ft</a:t>
            </a:r>
            <a:r>
              <a:rPr lang="en-US" sz="2100" dirty="0" smtClean="0"/>
              <a:t>)</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33</a:t>
            </a:fld>
            <a:endParaRPr lang="en-US"/>
          </a:p>
        </p:txBody>
      </p:sp>
      <p:pic>
        <p:nvPicPr>
          <p:cNvPr id="6" name="Picture 5"/>
          <p:cNvPicPr>
            <a:picLocks noChangeAspect="1"/>
          </p:cNvPicPr>
          <p:nvPr/>
        </p:nvPicPr>
        <p:blipFill rotWithShape="1">
          <a:blip r:embed="rId3"/>
          <a:srcRect b="23107"/>
          <a:stretch/>
        </p:blipFill>
        <p:spPr>
          <a:xfrm>
            <a:off x="2677164" y="2606274"/>
            <a:ext cx="4440581" cy="1716344"/>
          </a:xfrm>
          <a:prstGeom prst="rect">
            <a:avLst/>
          </a:prstGeom>
        </p:spPr>
      </p:pic>
      <p:sp>
        <p:nvSpPr>
          <p:cNvPr id="7" name="Rectangle 6"/>
          <p:cNvSpPr/>
          <p:nvPr/>
        </p:nvSpPr>
        <p:spPr>
          <a:xfrm>
            <a:off x="3257875" y="4322618"/>
            <a:ext cx="2358081" cy="461665"/>
          </a:xfrm>
          <a:prstGeom prst="rect">
            <a:avLst/>
          </a:prstGeom>
          <a:noFill/>
        </p:spPr>
        <p:txBody>
          <a:bodyPr wrap="none" lIns="91440" tIns="45720" rIns="91440" bIns="45720">
            <a:spAutoFit/>
          </a:bodyPr>
          <a:lstStyle/>
          <a:p>
            <a:pPr algn="ctr"/>
            <a:r>
              <a:rPr lang="en-US" sz="2400" b="1" u="sng" dirty="0" smtClean="0">
                <a:ln w="0"/>
                <a:effectLst>
                  <a:outerShdw blurRad="38100" dist="19050" dir="2700000" algn="tl" rotWithShape="0">
                    <a:schemeClr val="dk1">
                      <a:alpha val="40000"/>
                    </a:schemeClr>
                  </a:outerShdw>
                </a:effectLst>
              </a:rPr>
              <a:t>Vertical Accuracy</a:t>
            </a:r>
            <a:endParaRPr lang="en-US" sz="2400" b="1" u="sng"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3103126" y="5244899"/>
            <a:ext cx="2709140" cy="461665"/>
          </a:xfrm>
          <a:prstGeom prst="rect">
            <a:avLst/>
          </a:prstGeom>
          <a:noFill/>
        </p:spPr>
        <p:txBody>
          <a:bodyPr wrap="none" lIns="91440" tIns="45720" rIns="91440" bIns="45720">
            <a:spAutoFit/>
          </a:bodyPr>
          <a:lstStyle/>
          <a:p>
            <a:pPr algn="ctr"/>
            <a:r>
              <a:rPr lang="en-US" sz="2400" b="1" u="sng" dirty="0" smtClean="0">
                <a:ln w="0"/>
                <a:effectLst>
                  <a:outerShdw blurRad="38100" dist="19050" dir="2700000" algn="tl" rotWithShape="0">
                    <a:schemeClr val="dk1">
                      <a:alpha val="40000"/>
                    </a:schemeClr>
                  </a:outerShdw>
                </a:effectLst>
              </a:rPr>
              <a:t>Horizontal Accuracy</a:t>
            </a:r>
            <a:endParaRPr lang="en-US" sz="2400" b="1" u="sng"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26469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Hole Being Moved gINT Procedure</a:t>
            </a:r>
          </a:p>
          <a:p>
            <a:pPr marL="274320" indent="0">
              <a:buFont typeface="Calibri" panose="020F0502020204030204" pitchFamily="34" charset="0"/>
              <a:buChar char="–"/>
              <a:tabLst>
                <a:tab pos="137160" algn="l"/>
              </a:tabLst>
            </a:pPr>
            <a:r>
              <a:rPr lang="en-US" sz="2100" dirty="0"/>
              <a:t>The current guideline is if the hole is moved </a:t>
            </a:r>
            <a:r>
              <a:rPr lang="en-US" sz="2100" b="1" dirty="0"/>
              <a:t>less than five feet</a:t>
            </a:r>
            <a:r>
              <a:rPr lang="en-US" sz="2100" dirty="0"/>
              <a:t> then resurveying of station, offset, and elevation by the drill crew can be done, without requirement of new latitude and longitude coordinates done by a surveying crew. If a hole is moved </a:t>
            </a:r>
            <a:r>
              <a:rPr lang="en-US" sz="2100" b="1" dirty="0"/>
              <a:t>more than five feet</a:t>
            </a:r>
            <a:r>
              <a:rPr lang="en-US" sz="2100" dirty="0"/>
              <a:t> then resurveying of new station, offset, elevation, longitude, and latitude should be acquired. Given this guideline, site specific information can be a reason for not following the more or less than five foot guidance.</a:t>
            </a:r>
            <a:endParaRPr lang="en-US" sz="21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34</a:t>
            </a:fld>
            <a:endParaRPr lang="en-US"/>
          </a:p>
        </p:txBody>
      </p:sp>
    </p:spTree>
    <p:extLst>
      <p:ext uri="{BB962C8B-B14F-4D97-AF65-F5344CB8AC3E}">
        <p14:creationId xmlns:p14="http://schemas.microsoft.com/office/powerpoint/2010/main" val="975566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126768" y="1824952"/>
            <a:ext cx="5307677" cy="4023360"/>
          </a:xfrm>
        </p:spPr>
        <p:txBody>
          <a:bodyPr>
            <a:normAutofit fontScale="85000" lnSpcReduction="20000"/>
          </a:bodyPr>
          <a:lstStyle/>
          <a:p>
            <a:pPr indent="-205740">
              <a:buFont typeface="Arial" panose="020B0604020202020204" pitchFamily="34" charset="0"/>
              <a:buChar char="•"/>
            </a:pPr>
            <a:r>
              <a:rPr lang="en-US" sz="2100" dirty="0" smtClean="0"/>
              <a:t>Hole Being Moved gINT Procedure</a:t>
            </a:r>
          </a:p>
          <a:p>
            <a:pPr marL="274320" indent="0">
              <a:buFont typeface="Calibri" panose="020F0502020204030204" pitchFamily="34" charset="0"/>
              <a:buChar char="–"/>
              <a:tabLst>
                <a:tab pos="137160" algn="l"/>
              </a:tabLst>
            </a:pPr>
            <a:r>
              <a:rPr lang="en-US" sz="2100" b="1" dirty="0" smtClean="0"/>
              <a:t>Less </a:t>
            </a:r>
            <a:r>
              <a:rPr lang="en-US" sz="2100" b="1" dirty="0"/>
              <a:t>than five </a:t>
            </a:r>
            <a:r>
              <a:rPr lang="en-US" sz="2100" b="1" dirty="0" smtClean="0"/>
              <a:t>feet (point not GPS resurveyed)</a:t>
            </a:r>
          </a:p>
          <a:p>
            <a:pPr marL="731520" indent="-457200">
              <a:buFont typeface="+mj-lt"/>
              <a:buAutoNum type="arabicPeriod"/>
              <a:tabLst>
                <a:tab pos="137160" algn="l"/>
              </a:tabLst>
            </a:pPr>
            <a:r>
              <a:rPr lang="en-US" sz="1900" dirty="0" smtClean="0"/>
              <a:t>Hole </a:t>
            </a:r>
            <a:r>
              <a:rPr lang="en-US" sz="1900" dirty="0"/>
              <a:t>Moved Check Box should be </a:t>
            </a:r>
            <a:r>
              <a:rPr lang="en-US" sz="1900" dirty="0" smtClean="0"/>
              <a:t>checked </a:t>
            </a:r>
          </a:p>
          <a:p>
            <a:pPr marL="731520" indent="-457200">
              <a:buFont typeface="+mj-lt"/>
              <a:buAutoNum type="arabicPeriod"/>
              <a:tabLst>
                <a:tab pos="137160" algn="l"/>
              </a:tabLst>
            </a:pPr>
            <a:r>
              <a:rPr lang="en-US" sz="1900" dirty="0" smtClean="0"/>
              <a:t>New </a:t>
            </a:r>
            <a:r>
              <a:rPr lang="en-US" sz="1900" dirty="0"/>
              <a:t>Station, Offset, and elevation should be measured in the field and input into the Station Footage, Offset, and Surface Elevation fields (overwriting the original values</a:t>
            </a:r>
            <a:r>
              <a:rPr lang="en-US" sz="1900" dirty="0" smtClean="0"/>
              <a:t>)</a:t>
            </a:r>
          </a:p>
          <a:p>
            <a:pPr marL="731520" indent="-457200">
              <a:buFont typeface="+mj-lt"/>
              <a:buAutoNum type="arabicPeriod"/>
              <a:tabLst>
                <a:tab pos="137160" algn="l"/>
              </a:tabLst>
            </a:pPr>
            <a:r>
              <a:rPr lang="en-US" sz="1900" dirty="0" smtClean="0"/>
              <a:t>The </a:t>
            </a:r>
            <a:r>
              <a:rPr lang="en-US" sz="1900" dirty="0"/>
              <a:t>Horizontal Accuracy field should be reduced to Tape Measure and Vertical Accuracy should be reduced to Transit. This can be done with the pop-up menu when project is </a:t>
            </a:r>
            <a:r>
              <a:rPr lang="en-US" sz="1900" b="1" dirty="0"/>
              <a:t>saved</a:t>
            </a:r>
            <a:r>
              <a:rPr lang="en-US" sz="1900" dirty="0"/>
              <a:t> after Hole Moved box is checked by clicking “No” in pop-up menu</a:t>
            </a:r>
            <a:r>
              <a:rPr lang="en-US" sz="1900" dirty="0" smtClean="0"/>
              <a:t>.</a:t>
            </a:r>
          </a:p>
          <a:p>
            <a:pPr marL="731520" indent="-457200">
              <a:buFont typeface="+mj-lt"/>
              <a:buAutoNum type="arabicPeriod"/>
              <a:tabLst>
                <a:tab pos="137160" algn="l"/>
              </a:tabLst>
            </a:pPr>
            <a:r>
              <a:rPr lang="en-US" sz="1900" dirty="0" smtClean="0"/>
              <a:t>Comment </a:t>
            </a:r>
            <a:r>
              <a:rPr lang="en-US" sz="1900" dirty="0"/>
              <a:t>should be made in the </a:t>
            </a:r>
            <a:r>
              <a:rPr lang="en-US" sz="1900" b="1" dirty="0"/>
              <a:t>Driller Comments</a:t>
            </a:r>
            <a:r>
              <a:rPr lang="en-US" sz="1900" dirty="0"/>
              <a:t> </a:t>
            </a:r>
            <a:r>
              <a:rPr lang="en-US" sz="1900" dirty="0" smtClean="0"/>
              <a:t>field </a:t>
            </a:r>
            <a:r>
              <a:rPr lang="en-US" sz="1900" dirty="0"/>
              <a:t>that states the hole was moved and why that holes was moved so that that information is printed on the bottom of the Driller’s Subsurface Log.</a:t>
            </a:r>
            <a:endParaRPr lang="en-US" sz="19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35</a:t>
            </a:fld>
            <a:endParaRPr lang="en-US"/>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890079" y="1860281"/>
            <a:ext cx="562842" cy="518248"/>
          </a:xfrm>
          <a:prstGeom prst="rect">
            <a:avLst/>
          </a:prstGeom>
          <a:noFill/>
          <a:ln>
            <a:noFill/>
          </a:ln>
        </p:spPr>
      </p:pic>
      <p:pic>
        <p:nvPicPr>
          <p:cNvPr id="13" name="Picture 12"/>
          <p:cNvPicPr>
            <a:picLocks noChangeAspect="1"/>
          </p:cNvPicPr>
          <p:nvPr/>
        </p:nvPicPr>
        <p:blipFill>
          <a:blip r:embed="rId4"/>
          <a:stretch>
            <a:fillRect/>
          </a:stretch>
        </p:blipFill>
        <p:spPr>
          <a:xfrm>
            <a:off x="5873238" y="3050976"/>
            <a:ext cx="2596525" cy="1057290"/>
          </a:xfrm>
          <a:prstGeom prst="rect">
            <a:avLst/>
          </a:prstGeom>
        </p:spPr>
      </p:pic>
      <p:pic>
        <p:nvPicPr>
          <p:cNvPr id="14" name="Picture 13"/>
          <p:cNvPicPr>
            <a:picLocks noChangeAspect="1"/>
          </p:cNvPicPr>
          <p:nvPr/>
        </p:nvPicPr>
        <p:blipFill rotWithShape="1">
          <a:blip r:embed="rId5"/>
          <a:srcRect t="24642"/>
          <a:stretch/>
        </p:blipFill>
        <p:spPr>
          <a:xfrm>
            <a:off x="6425649" y="4650473"/>
            <a:ext cx="1491704" cy="1292975"/>
          </a:xfrm>
          <a:prstGeom prst="rect">
            <a:avLst/>
          </a:prstGeom>
        </p:spPr>
      </p:pic>
      <p:sp>
        <p:nvSpPr>
          <p:cNvPr id="15" name="Down Arrow 14"/>
          <p:cNvSpPr/>
          <p:nvPr/>
        </p:nvSpPr>
        <p:spPr>
          <a:xfrm>
            <a:off x="6967278" y="2598851"/>
            <a:ext cx="39662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67278" y="4203302"/>
            <a:ext cx="39662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96364" y="3863685"/>
            <a:ext cx="489058" cy="15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73375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Drillers</a:t>
            </a:r>
            <a:endParaRPr lang="en-US" dirty="0"/>
          </a:p>
        </p:txBody>
      </p:sp>
      <p:sp>
        <p:nvSpPr>
          <p:cNvPr id="3" name="Content Placeholder 2"/>
          <p:cNvSpPr>
            <a:spLocks noGrp="1"/>
          </p:cNvSpPr>
          <p:nvPr>
            <p:ph idx="1"/>
          </p:nvPr>
        </p:nvSpPr>
        <p:spPr>
          <a:xfrm>
            <a:off x="126768" y="1824952"/>
            <a:ext cx="5359632" cy="4023360"/>
          </a:xfrm>
        </p:spPr>
        <p:txBody>
          <a:bodyPr>
            <a:normAutofit fontScale="25000" lnSpcReduction="20000"/>
          </a:bodyPr>
          <a:lstStyle/>
          <a:p>
            <a:pPr indent="-205740">
              <a:buFont typeface="Arial" panose="020B0604020202020204" pitchFamily="34" charset="0"/>
              <a:buChar char="•"/>
            </a:pPr>
            <a:r>
              <a:rPr lang="en-US" sz="5500" dirty="0" smtClean="0"/>
              <a:t>Hole Being Moved gINT Procedure</a:t>
            </a:r>
          </a:p>
          <a:p>
            <a:pPr marL="274320" indent="0">
              <a:buFont typeface="Calibri" panose="020F0502020204030204" pitchFamily="34" charset="0"/>
              <a:buChar char="–"/>
              <a:tabLst>
                <a:tab pos="137160" algn="l"/>
              </a:tabLst>
            </a:pPr>
            <a:r>
              <a:rPr lang="en-US" sz="5500" b="1" dirty="0" smtClean="0"/>
              <a:t>More </a:t>
            </a:r>
            <a:r>
              <a:rPr lang="en-US" sz="5500" b="1" dirty="0"/>
              <a:t>than five </a:t>
            </a:r>
            <a:r>
              <a:rPr lang="en-US" sz="5500" b="1" dirty="0" smtClean="0"/>
              <a:t>feet (GPS Relocated)</a:t>
            </a:r>
          </a:p>
          <a:p>
            <a:pPr marL="731520" indent="-457200">
              <a:buFont typeface="+mj-lt"/>
              <a:buAutoNum type="arabicPeriod"/>
              <a:tabLst>
                <a:tab pos="137160" algn="l"/>
              </a:tabLst>
            </a:pPr>
            <a:r>
              <a:rPr lang="en-US" sz="6400" dirty="0" smtClean="0"/>
              <a:t>Hole </a:t>
            </a:r>
            <a:r>
              <a:rPr lang="en-US" sz="6400" dirty="0"/>
              <a:t>Moved Check Box should be </a:t>
            </a:r>
            <a:r>
              <a:rPr lang="en-US" sz="6400" dirty="0" smtClean="0"/>
              <a:t>checked </a:t>
            </a:r>
          </a:p>
          <a:p>
            <a:pPr marL="731520" indent="-457200">
              <a:buFont typeface="+mj-lt"/>
              <a:buAutoNum type="arabicPeriod"/>
              <a:tabLst>
                <a:tab pos="137160" algn="l"/>
              </a:tabLst>
            </a:pPr>
            <a:r>
              <a:rPr lang="en-US" sz="6400" dirty="0" smtClean="0"/>
              <a:t>The </a:t>
            </a:r>
            <a:r>
              <a:rPr lang="en-US" sz="6400" dirty="0"/>
              <a:t>gINT file should be saved and then a Hole Moved pop-up menu will be generated. The “Yes” option should be selected so that the old Surface Elevation, Latitude83, Longitude83, </a:t>
            </a:r>
            <a:r>
              <a:rPr lang="en-US" sz="6400" dirty="0" err="1"/>
              <a:t>SZ_Northing</a:t>
            </a:r>
            <a:r>
              <a:rPr lang="en-US" sz="6400" dirty="0"/>
              <a:t>, and </a:t>
            </a:r>
            <a:r>
              <a:rPr lang="en-US" sz="6400" dirty="0" err="1"/>
              <a:t>SZ_Easting</a:t>
            </a:r>
            <a:r>
              <a:rPr lang="en-US" sz="6400" dirty="0"/>
              <a:t> will be deleted for that hole</a:t>
            </a:r>
            <a:r>
              <a:rPr lang="en-US" sz="6400" dirty="0" smtClean="0"/>
              <a:t>.</a:t>
            </a:r>
          </a:p>
          <a:p>
            <a:pPr marL="731520" indent="-457200">
              <a:buFont typeface="+mj-lt"/>
              <a:buAutoNum type="arabicPeriod"/>
              <a:tabLst>
                <a:tab pos="137160" algn="l"/>
              </a:tabLst>
            </a:pPr>
            <a:r>
              <a:rPr lang="en-US" sz="6400" dirty="0" smtClean="0"/>
              <a:t>The </a:t>
            </a:r>
            <a:r>
              <a:rPr lang="en-US" sz="6400" dirty="0"/>
              <a:t>hole should be resurveyed by a survey crew and the new latitude, longitude, and elevation values should be input into the gINT file</a:t>
            </a:r>
            <a:r>
              <a:rPr lang="en-US" sz="6400" dirty="0" smtClean="0"/>
              <a:t>.</a:t>
            </a:r>
          </a:p>
          <a:p>
            <a:pPr marL="1024128" lvl="1" indent="-457200">
              <a:buFont typeface="+mj-lt"/>
              <a:buAutoNum type="alphaLcPeriod"/>
              <a:tabLst>
                <a:tab pos="137160" algn="l"/>
              </a:tabLst>
            </a:pPr>
            <a:r>
              <a:rPr lang="en-US" sz="6400" dirty="0" smtClean="0"/>
              <a:t>Note: Once </a:t>
            </a:r>
            <a:r>
              <a:rPr lang="en-US" sz="6400" dirty="0"/>
              <a:t>the new latitude and longitude values are input and the </a:t>
            </a:r>
            <a:r>
              <a:rPr lang="en-US" sz="6400" dirty="0" smtClean="0"/>
              <a:t>file </a:t>
            </a:r>
            <a:r>
              <a:rPr lang="en-US" sz="6400" dirty="0"/>
              <a:t>is saved, the </a:t>
            </a:r>
            <a:r>
              <a:rPr lang="en-US" sz="6400" dirty="0" err="1"/>
              <a:t>SZ_Northing</a:t>
            </a:r>
            <a:r>
              <a:rPr lang="en-US" sz="6400" dirty="0"/>
              <a:t> and </a:t>
            </a:r>
            <a:r>
              <a:rPr lang="en-US" sz="6400" dirty="0" err="1"/>
              <a:t>SZ_Easting</a:t>
            </a:r>
            <a:r>
              <a:rPr lang="en-US" sz="6400" dirty="0"/>
              <a:t> values will be calculated.</a:t>
            </a:r>
            <a:endParaRPr lang="en-US" sz="6400" dirty="0" smtClean="0"/>
          </a:p>
          <a:p>
            <a:pPr marL="731520" indent="-457200">
              <a:buFont typeface="+mj-lt"/>
              <a:buAutoNum type="arabicPeriod"/>
              <a:tabLst>
                <a:tab pos="137160" algn="l"/>
              </a:tabLst>
            </a:pPr>
            <a:r>
              <a:rPr lang="en-US" sz="6400" dirty="0" smtClean="0"/>
              <a:t>Comment </a:t>
            </a:r>
            <a:r>
              <a:rPr lang="en-US" sz="6400" dirty="0"/>
              <a:t>should be made in the </a:t>
            </a:r>
            <a:r>
              <a:rPr lang="en-US" sz="6400" b="1" dirty="0"/>
              <a:t>Driller Comments</a:t>
            </a:r>
            <a:r>
              <a:rPr lang="en-US" sz="6400" dirty="0"/>
              <a:t> </a:t>
            </a:r>
            <a:r>
              <a:rPr lang="en-US" sz="6400" dirty="0" smtClean="0"/>
              <a:t>field </a:t>
            </a:r>
            <a:r>
              <a:rPr lang="en-US" sz="6400" dirty="0"/>
              <a:t>that states the hole was moved and why that holes was moved so that that information is printed on the bottom of the Driller’s Subsurface Log.</a:t>
            </a:r>
            <a:endParaRPr lang="en-US" sz="6400" dirty="0" smtClean="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36</a:t>
            </a:fld>
            <a:endParaRPr lang="en-U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90079" y="1860281"/>
            <a:ext cx="562842" cy="518248"/>
          </a:xfrm>
          <a:prstGeom prst="rect">
            <a:avLst/>
          </a:prstGeom>
          <a:noFill/>
          <a:ln>
            <a:noFill/>
          </a:ln>
        </p:spPr>
      </p:pic>
      <p:pic>
        <p:nvPicPr>
          <p:cNvPr id="7" name="Picture 6"/>
          <p:cNvPicPr>
            <a:picLocks noChangeAspect="1"/>
          </p:cNvPicPr>
          <p:nvPr/>
        </p:nvPicPr>
        <p:blipFill>
          <a:blip r:embed="rId4"/>
          <a:stretch>
            <a:fillRect/>
          </a:stretch>
        </p:blipFill>
        <p:spPr>
          <a:xfrm>
            <a:off x="5873238" y="3050976"/>
            <a:ext cx="2596525" cy="1057290"/>
          </a:xfrm>
          <a:prstGeom prst="rect">
            <a:avLst/>
          </a:prstGeom>
        </p:spPr>
      </p:pic>
      <p:pic>
        <p:nvPicPr>
          <p:cNvPr id="8" name="Picture 7"/>
          <p:cNvPicPr>
            <a:picLocks noChangeAspect="1"/>
          </p:cNvPicPr>
          <p:nvPr/>
        </p:nvPicPr>
        <p:blipFill rotWithShape="1">
          <a:blip r:embed="rId5"/>
          <a:srcRect t="24642"/>
          <a:stretch/>
        </p:blipFill>
        <p:spPr>
          <a:xfrm>
            <a:off x="6425649" y="4650473"/>
            <a:ext cx="1491704" cy="1292975"/>
          </a:xfrm>
          <a:prstGeom prst="rect">
            <a:avLst/>
          </a:prstGeom>
        </p:spPr>
      </p:pic>
      <p:sp>
        <p:nvSpPr>
          <p:cNvPr id="9" name="Down Arrow 8"/>
          <p:cNvSpPr/>
          <p:nvPr/>
        </p:nvSpPr>
        <p:spPr>
          <a:xfrm>
            <a:off x="6967278" y="2598851"/>
            <a:ext cx="39662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967278" y="4203302"/>
            <a:ext cx="396627" cy="374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66424" y="3863685"/>
            <a:ext cx="489058" cy="157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99801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2649682"/>
            <a:ext cx="7543801" cy="3219412"/>
          </a:xfrm>
        </p:spPr>
        <p:txBody>
          <a:bodyPr>
            <a:normAutofit/>
          </a:bodyPr>
          <a:lstStyle/>
          <a:p>
            <a:pPr algn="ctr"/>
            <a:r>
              <a:rPr lang="en-US" sz="4400" dirty="0" smtClean="0"/>
              <a:t>Example Driller Entry</a:t>
            </a:r>
          </a:p>
          <a:p>
            <a:pPr algn="ctr"/>
            <a:r>
              <a:rPr lang="en-US" sz="3600" dirty="0" smtClean="0"/>
              <a:t>We will be entering in drillers logs generated by gINT so that you know where information is coming from in gINT</a:t>
            </a:r>
            <a:endParaRPr lang="en-US" sz="1600" dirty="0"/>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37</a:t>
            </a:fld>
            <a:endParaRPr lang="en-US"/>
          </a:p>
        </p:txBody>
      </p:sp>
    </p:spTree>
    <p:extLst>
      <p:ext uri="{BB962C8B-B14F-4D97-AF65-F5344CB8AC3E}">
        <p14:creationId xmlns:p14="http://schemas.microsoft.com/office/powerpoint/2010/main" val="1353476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Example Projects</a:t>
            </a:r>
          </a:p>
          <a:p>
            <a:pPr algn="ctr"/>
            <a:r>
              <a:rPr lang="en-US" sz="4400" dirty="0" smtClean="0"/>
              <a:t>S-XXX-2016</a:t>
            </a:r>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38</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894" t="38421" r="27436"/>
          <a:stretch/>
        </p:blipFill>
        <p:spPr>
          <a:xfrm>
            <a:off x="1651239" y="3347067"/>
            <a:ext cx="5887239" cy="2433044"/>
          </a:xfrm>
          <a:prstGeom prst="rect">
            <a:avLst/>
          </a:prstGeom>
        </p:spPr>
      </p:pic>
    </p:spTree>
    <p:extLst>
      <p:ext uri="{BB962C8B-B14F-4D97-AF65-F5344CB8AC3E}">
        <p14:creationId xmlns:p14="http://schemas.microsoft.com/office/powerpoint/2010/main" val="1717692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446" t="7262" r="2129" b="14669"/>
          <a:stretch/>
        </p:blipFill>
        <p:spPr>
          <a:xfrm>
            <a:off x="1443817" y="2558071"/>
            <a:ext cx="6473536" cy="4084277"/>
          </a:xfrm>
          <a:prstGeom prst="rect">
            <a:avLst/>
          </a:prstGeom>
        </p:spPr>
      </p:pic>
      <p:sp>
        <p:nvSpPr>
          <p:cNvPr id="11" name="Content Placeholder 10"/>
          <p:cNvSpPr>
            <a:spLocks noGrp="1"/>
          </p:cNvSpPr>
          <p:nvPr>
            <p:ph idx="1"/>
          </p:nvPr>
        </p:nvSpPr>
        <p:spPr>
          <a:xfrm>
            <a:off x="822959" y="1737361"/>
            <a:ext cx="7543801" cy="3219412"/>
          </a:xfrm>
        </p:spPr>
        <p:txBody>
          <a:bodyPr/>
          <a:lstStyle/>
          <a:p>
            <a:pPr algn="ctr"/>
            <a:r>
              <a:rPr lang="en-US" sz="4400" dirty="0" smtClean="0"/>
              <a:t>Example Projects</a:t>
            </a:r>
          </a:p>
          <a:p>
            <a:pPr algn="ctr"/>
            <a:r>
              <a:rPr lang="en-US" sz="4400" dirty="0"/>
              <a:t>R</a:t>
            </a:r>
            <a:r>
              <a:rPr lang="en-US" sz="4400" dirty="0" smtClean="0"/>
              <a:t>-XXX-2016</a:t>
            </a:r>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39</a:t>
            </a:fld>
            <a:endParaRPr lang="en-US"/>
          </a:p>
        </p:txBody>
      </p:sp>
      <p:sp>
        <p:nvSpPr>
          <p:cNvPr id="6" name="TextBox 5"/>
          <p:cNvSpPr txBox="1"/>
          <p:nvPr/>
        </p:nvSpPr>
        <p:spPr>
          <a:xfrm>
            <a:off x="2109355" y="5694218"/>
            <a:ext cx="1696234" cy="646331"/>
          </a:xfrm>
          <a:prstGeom prst="rect">
            <a:avLst/>
          </a:prstGeom>
          <a:noFill/>
        </p:spPr>
        <p:txBody>
          <a:bodyPr wrap="none" rtlCol="0">
            <a:spAutoFit/>
          </a:bodyPr>
          <a:lstStyle/>
          <a:p>
            <a:r>
              <a:rPr lang="en-US" dirty="0" smtClean="0"/>
              <a:t>Looking At </a:t>
            </a:r>
          </a:p>
          <a:p>
            <a:r>
              <a:rPr lang="en-US" dirty="0" smtClean="0"/>
              <a:t>Soil Profile View</a:t>
            </a:r>
            <a:endParaRPr lang="en-US" dirty="0"/>
          </a:p>
        </p:txBody>
      </p:sp>
    </p:spTree>
    <p:extLst>
      <p:ext uri="{BB962C8B-B14F-4D97-AF65-F5344CB8AC3E}">
        <p14:creationId xmlns:p14="http://schemas.microsoft.com/office/powerpoint/2010/main" val="151441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a:t>KYTC gINT Development</a:t>
            </a:r>
          </a:p>
          <a:p>
            <a:pPr marL="274320" indent="0">
              <a:buFont typeface="Calibri" panose="020F0502020204030204" pitchFamily="34" charset="0"/>
              <a:buChar char="–"/>
              <a:tabLst>
                <a:tab pos="137160" algn="l"/>
              </a:tabLst>
            </a:pPr>
            <a:r>
              <a:rPr lang="en-US" sz="2100" dirty="0"/>
              <a:t>Started Using gINT in 2007</a:t>
            </a:r>
          </a:p>
          <a:p>
            <a:pPr marL="274320" indent="0">
              <a:buFont typeface="Calibri" panose="020F0502020204030204" pitchFamily="34" charset="0"/>
              <a:buChar char="–"/>
              <a:tabLst>
                <a:tab pos="137160" algn="l"/>
              </a:tabLst>
            </a:pPr>
            <a:r>
              <a:rPr lang="en-US" sz="2100" dirty="0"/>
              <a:t>Developed KYTC Specific Database Structure and Coding with the Help of Kentucky Geological </a:t>
            </a:r>
            <a:r>
              <a:rPr lang="en-US" sz="2100" dirty="0" smtClean="0"/>
              <a:t>Survey</a:t>
            </a:r>
          </a:p>
          <a:p>
            <a:pPr marL="274320" indent="0">
              <a:buFont typeface="Calibri" panose="020F0502020204030204" pitchFamily="34" charset="0"/>
              <a:buChar char="–"/>
              <a:tabLst>
                <a:tab pos="137160" algn="l"/>
              </a:tabLst>
            </a:pPr>
            <a:r>
              <a:rPr lang="en-US" sz="2100" dirty="0" smtClean="0"/>
              <a:t> ≈ 18,500 holes currently in gINT database</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a:t>
            </a:fld>
            <a:endParaRPr lang="en-US"/>
          </a:p>
        </p:txBody>
      </p:sp>
    </p:spTree>
    <p:extLst>
      <p:ext uri="{BB962C8B-B14F-4D97-AF65-F5344CB8AC3E}">
        <p14:creationId xmlns:p14="http://schemas.microsoft.com/office/powerpoint/2010/main" val="1127773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Structure Entry</a:t>
            </a:r>
          </a:p>
          <a:p>
            <a:pPr algn="ctr"/>
            <a:endParaRPr lang="en-US" sz="4400" dirty="0"/>
          </a:p>
          <a:p>
            <a:pPr algn="ctr"/>
            <a:r>
              <a:rPr lang="en-US" sz="4400" dirty="0" smtClean="0"/>
              <a:t>Hole 1006</a:t>
            </a:r>
            <a:endParaRPr lang="en-US" dirty="0"/>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40</a:t>
            </a:fld>
            <a:endParaRPr lang="en-US"/>
          </a:p>
        </p:txBody>
      </p:sp>
    </p:spTree>
    <p:extLst>
      <p:ext uri="{BB962C8B-B14F-4D97-AF65-F5344CB8AC3E}">
        <p14:creationId xmlns:p14="http://schemas.microsoft.com/office/powerpoint/2010/main" val="1819697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Roadway Entry</a:t>
            </a:r>
          </a:p>
          <a:p>
            <a:pPr algn="ctr"/>
            <a:endParaRPr lang="en-US" sz="4400" dirty="0"/>
          </a:p>
          <a:p>
            <a:pPr algn="ctr"/>
            <a:r>
              <a:rPr lang="en-US" sz="4400" dirty="0" smtClean="0"/>
              <a:t>Hole 1</a:t>
            </a:r>
            <a:endParaRPr lang="en-US" dirty="0"/>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41</a:t>
            </a:fld>
            <a:endParaRPr lang="en-US"/>
          </a:p>
        </p:txBody>
      </p:sp>
    </p:spTree>
    <p:extLst>
      <p:ext uri="{BB962C8B-B14F-4D97-AF65-F5344CB8AC3E}">
        <p14:creationId xmlns:p14="http://schemas.microsoft.com/office/powerpoint/2010/main" val="2567982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42</a:t>
            </a:fld>
            <a:endParaRPr lang="en-US"/>
          </a:p>
        </p:txBody>
      </p:sp>
      <p:sp>
        <p:nvSpPr>
          <p:cNvPr id="8" name="Title 1"/>
          <p:cNvSpPr>
            <a:spLocks noGrp="1"/>
          </p:cNvSpPr>
          <p:nvPr>
            <p:ph type="title"/>
          </p:nvPr>
        </p:nvSpPr>
        <p:spPr>
          <a:xfrm>
            <a:off x="4034186" y="1720550"/>
            <a:ext cx="4375177" cy="2315514"/>
          </a:xfrm>
        </p:spPr>
        <p:txBody>
          <a:bodyPr>
            <a:normAutofit fontScale="90000"/>
          </a:bodyPr>
          <a:lstStyle/>
          <a:p>
            <a:r>
              <a:rPr lang="en-US" sz="9600" dirty="0" smtClean="0"/>
              <a:t>Geologist Section</a:t>
            </a:r>
            <a:endParaRPr lang="en-US" sz="96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1183"/>
          <a:stretch/>
        </p:blipFill>
        <p:spPr>
          <a:xfrm rot="16200000">
            <a:off x="-632893" y="1833117"/>
            <a:ext cx="5743510" cy="2677456"/>
          </a:xfrm>
          <a:prstGeom prst="rect">
            <a:avLst/>
          </a:prstGeom>
        </p:spPr>
      </p:pic>
    </p:spTree>
    <p:extLst>
      <p:ext uri="{BB962C8B-B14F-4D97-AF65-F5344CB8AC3E}">
        <p14:creationId xmlns:p14="http://schemas.microsoft.com/office/powerpoint/2010/main" val="1464693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Geologist</a:t>
            </a:r>
            <a:endParaRPr lang="en-US" dirty="0"/>
          </a:p>
        </p:txBody>
      </p:sp>
      <p:sp>
        <p:nvSpPr>
          <p:cNvPr id="3" name="Content Placeholder 2"/>
          <p:cNvSpPr>
            <a:spLocks noGrp="1"/>
          </p:cNvSpPr>
          <p:nvPr>
            <p:ph idx="1"/>
          </p:nvPr>
        </p:nvSpPr>
        <p:spPr>
          <a:xfrm>
            <a:off x="822960" y="1707504"/>
            <a:ext cx="2133175" cy="4979178"/>
          </a:xfrm>
        </p:spPr>
        <p:txBody>
          <a:bodyPr>
            <a:normAutofit/>
          </a:bodyPr>
          <a:lstStyle/>
          <a:p>
            <a:pPr indent="-205740">
              <a:buFont typeface="Arial" panose="020B0604020202020204" pitchFamily="34" charset="0"/>
              <a:buChar char="•"/>
            </a:pPr>
            <a:r>
              <a:rPr lang="en-US" sz="2100" dirty="0" smtClean="0"/>
              <a:t>Logs Overview</a:t>
            </a:r>
          </a:p>
          <a:p>
            <a:pPr indent="-205740">
              <a:buFont typeface="Arial" panose="020B0604020202020204" pitchFamily="34" charset="0"/>
              <a:buChar char="•"/>
            </a:pPr>
            <a:r>
              <a:rPr lang="en-US" sz="2100" dirty="0" smtClean="0"/>
              <a:t>Tables</a:t>
            </a:r>
            <a:endParaRPr lang="en-US" sz="2100" dirty="0"/>
          </a:p>
          <a:p>
            <a:pPr marL="274320" indent="0">
              <a:buFont typeface="Calibri" panose="020F0502020204030204" pitchFamily="34" charset="0"/>
              <a:buChar char="–"/>
              <a:tabLst>
                <a:tab pos="137160" algn="l"/>
              </a:tabLst>
            </a:pPr>
            <a:r>
              <a:rPr lang="en-US" sz="2100" dirty="0" smtClean="0"/>
              <a:t>Core Runs </a:t>
            </a:r>
            <a:r>
              <a:rPr lang="en-US" sz="1400" dirty="0" smtClean="0"/>
              <a:t>(not in Geology Forms)</a:t>
            </a:r>
            <a:endParaRPr lang="en-US" sz="2100" dirty="0" smtClean="0"/>
          </a:p>
          <a:p>
            <a:pPr marL="274320" indent="0">
              <a:buFont typeface="Calibri" panose="020F0502020204030204" pitchFamily="34" charset="0"/>
              <a:buChar char="–"/>
              <a:tabLst>
                <a:tab pos="137160" algn="l"/>
              </a:tabLst>
            </a:pPr>
            <a:r>
              <a:rPr lang="en-US" sz="2100" dirty="0" smtClean="0"/>
              <a:t>Geologist Lithology</a:t>
            </a:r>
          </a:p>
          <a:p>
            <a:pPr marL="274320" indent="0">
              <a:buFont typeface="Calibri" panose="020F0502020204030204" pitchFamily="34" charset="0"/>
              <a:buChar char="–"/>
              <a:tabLst>
                <a:tab pos="137160" algn="l"/>
              </a:tabLst>
            </a:pPr>
            <a:r>
              <a:rPr lang="en-US" sz="2100" dirty="0" smtClean="0"/>
              <a:t>Core Hole Geology</a:t>
            </a:r>
          </a:p>
          <a:p>
            <a:pPr marL="274320" indent="0">
              <a:buFont typeface="Calibri" panose="020F0502020204030204" pitchFamily="34" charset="0"/>
              <a:buChar char="–"/>
              <a:tabLst>
                <a:tab pos="137160" algn="l"/>
              </a:tabLst>
            </a:pPr>
            <a:r>
              <a:rPr lang="en-US" sz="2100" dirty="0" smtClean="0"/>
              <a:t>Hole Remarks</a:t>
            </a:r>
          </a:p>
          <a:p>
            <a:pPr marL="274320" indent="0">
              <a:buFont typeface="Calibri" panose="020F0502020204030204" pitchFamily="34" charset="0"/>
              <a:buChar char="–"/>
              <a:tabLst>
                <a:tab pos="137160" algn="l"/>
              </a:tabLst>
            </a:pPr>
            <a:r>
              <a:rPr lang="en-US" sz="2100" dirty="0" err="1" smtClean="0"/>
              <a:t>SlakeDurability</a:t>
            </a:r>
            <a:r>
              <a:rPr lang="en-US" sz="2100" dirty="0" smtClean="0"/>
              <a:t>/Rock Durability</a:t>
            </a:r>
          </a:p>
          <a:p>
            <a:pPr marL="274320" indent="0">
              <a:buFont typeface="Calibri" panose="020F0502020204030204" pitchFamily="34" charset="0"/>
              <a:buChar char="–"/>
              <a:tabLst>
                <a:tab pos="137160" algn="l"/>
              </a:tabLst>
            </a:pPr>
            <a:r>
              <a:rPr lang="en-US" sz="2100" dirty="0" smtClean="0"/>
              <a:t>ABC</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43</a:t>
            </a:fld>
            <a:endParaRPr lang="en-US"/>
          </a:p>
        </p:txBody>
      </p:sp>
      <p:pic>
        <p:nvPicPr>
          <p:cNvPr id="6" name="Picture 5"/>
          <p:cNvPicPr>
            <a:picLocks noChangeAspect="1"/>
          </p:cNvPicPr>
          <p:nvPr/>
        </p:nvPicPr>
        <p:blipFill>
          <a:blip r:embed="rId3"/>
          <a:stretch>
            <a:fillRect/>
          </a:stretch>
        </p:blipFill>
        <p:spPr>
          <a:xfrm>
            <a:off x="3132633" y="709938"/>
            <a:ext cx="6011367" cy="5159156"/>
          </a:xfrm>
          <a:prstGeom prst="rect">
            <a:avLst/>
          </a:prstGeom>
        </p:spPr>
      </p:pic>
      <p:sp>
        <p:nvSpPr>
          <p:cNvPr id="7" name="Oval Callout 6"/>
          <p:cNvSpPr/>
          <p:nvPr/>
        </p:nvSpPr>
        <p:spPr>
          <a:xfrm>
            <a:off x="6252439" y="3785191"/>
            <a:ext cx="275954" cy="136881"/>
          </a:xfrm>
          <a:prstGeom prst="wedgeEllipseCallout">
            <a:avLst>
              <a:gd name="adj1" fmla="val -1455646"/>
              <a:gd name="adj2" fmla="val -65809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p:cNvSpPr/>
          <p:nvPr/>
        </p:nvSpPr>
        <p:spPr>
          <a:xfrm>
            <a:off x="7422265" y="3716750"/>
            <a:ext cx="275954" cy="136881"/>
          </a:xfrm>
          <a:prstGeom prst="wedgeEllipseCallout">
            <a:avLst>
              <a:gd name="adj1" fmla="val -1819231"/>
              <a:gd name="adj2" fmla="val -60513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4008967" y="4051005"/>
            <a:ext cx="2243472" cy="374459"/>
          </a:xfrm>
          <a:prstGeom prst="wedgeEllipseCallout">
            <a:avLst>
              <a:gd name="adj1" fmla="val -127704"/>
              <a:gd name="adj2" fmla="val -20427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3132633" y="5341088"/>
            <a:ext cx="2243472" cy="374459"/>
          </a:xfrm>
          <a:prstGeom prst="wedgeEllipseCallout">
            <a:avLst>
              <a:gd name="adj1" fmla="val -85997"/>
              <a:gd name="adj2" fmla="val -29797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8048846" y="5341087"/>
            <a:ext cx="1095153" cy="374459"/>
          </a:xfrm>
          <a:prstGeom prst="wedgeEllipseCallout">
            <a:avLst>
              <a:gd name="adj1" fmla="val -569492"/>
              <a:gd name="adj2" fmla="val -29797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flipV="1">
            <a:off x="8409363" y="3785190"/>
            <a:ext cx="499732" cy="313675"/>
          </a:xfrm>
          <a:prstGeom prst="wedgeEllipseCallout">
            <a:avLst>
              <a:gd name="adj1" fmla="val -1188121"/>
              <a:gd name="adj2" fmla="val -30475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flipV="1">
            <a:off x="5552603" y="5371477"/>
            <a:ext cx="1225656" cy="313675"/>
          </a:xfrm>
          <a:prstGeom prst="wedgeEllipseCallout">
            <a:avLst>
              <a:gd name="adj1" fmla="val -362035"/>
              <a:gd name="adj2" fmla="val -18611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p:cNvSpPr/>
          <p:nvPr/>
        </p:nvSpPr>
        <p:spPr>
          <a:xfrm>
            <a:off x="7813942" y="1984012"/>
            <a:ext cx="1095153" cy="374459"/>
          </a:xfrm>
          <a:prstGeom prst="wedgeEllipseCallout">
            <a:avLst>
              <a:gd name="adj1" fmla="val -549104"/>
              <a:gd name="adj2" fmla="val 59077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flipV="1">
            <a:off x="7798980" y="4656550"/>
            <a:ext cx="409355" cy="287590"/>
          </a:xfrm>
          <a:prstGeom prst="wedgeEllipseCallout">
            <a:avLst>
              <a:gd name="adj1" fmla="val -1232277"/>
              <a:gd name="adj2" fmla="val -26408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0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Geologist</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Geologist Comment Placement</a:t>
            </a:r>
            <a:endParaRPr lang="en-US" sz="2100" dirty="0"/>
          </a:p>
          <a:p>
            <a:pPr marL="274320" indent="0">
              <a:buFont typeface="Calibri" panose="020F0502020204030204" pitchFamily="34" charset="0"/>
              <a:buChar char="–"/>
              <a:tabLst>
                <a:tab pos="137160" algn="l"/>
              </a:tabLst>
            </a:pPr>
            <a:r>
              <a:rPr lang="en-US" sz="2100" dirty="0" smtClean="0"/>
              <a:t>Hole Remarks Table</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44</a:t>
            </a:fld>
            <a:endParaRPr lang="en-US"/>
          </a:p>
        </p:txBody>
      </p:sp>
      <p:pic>
        <p:nvPicPr>
          <p:cNvPr id="8" name="Picture 7"/>
          <p:cNvPicPr>
            <a:picLocks noChangeAspect="1"/>
          </p:cNvPicPr>
          <p:nvPr/>
        </p:nvPicPr>
        <p:blipFill>
          <a:blip r:embed="rId3"/>
          <a:stretch>
            <a:fillRect/>
          </a:stretch>
        </p:blipFill>
        <p:spPr>
          <a:xfrm>
            <a:off x="4131253" y="2212221"/>
            <a:ext cx="4880399" cy="4188521"/>
          </a:xfrm>
          <a:prstGeom prst="rect">
            <a:avLst/>
          </a:prstGeom>
        </p:spPr>
      </p:pic>
      <p:pic>
        <p:nvPicPr>
          <p:cNvPr id="9" name="Picture 8"/>
          <p:cNvPicPr>
            <a:picLocks noChangeAspect="1"/>
          </p:cNvPicPr>
          <p:nvPr/>
        </p:nvPicPr>
        <p:blipFill rotWithShape="1">
          <a:blip r:embed="rId4"/>
          <a:srcRect r="22680"/>
          <a:stretch/>
        </p:blipFill>
        <p:spPr>
          <a:xfrm>
            <a:off x="178067" y="2930190"/>
            <a:ext cx="3888607" cy="1238250"/>
          </a:xfrm>
          <a:prstGeom prst="rect">
            <a:avLst/>
          </a:prstGeom>
        </p:spPr>
      </p:pic>
      <p:pic>
        <p:nvPicPr>
          <p:cNvPr id="10" name="Picture 9"/>
          <p:cNvPicPr>
            <a:picLocks noChangeAspect="1"/>
          </p:cNvPicPr>
          <p:nvPr/>
        </p:nvPicPr>
        <p:blipFill>
          <a:blip r:embed="rId5"/>
          <a:stretch>
            <a:fillRect/>
          </a:stretch>
        </p:blipFill>
        <p:spPr>
          <a:xfrm>
            <a:off x="780356" y="4837450"/>
            <a:ext cx="2548577" cy="953326"/>
          </a:xfrm>
          <a:prstGeom prst="rect">
            <a:avLst/>
          </a:prstGeom>
        </p:spPr>
      </p:pic>
      <p:pic>
        <p:nvPicPr>
          <p:cNvPr id="11" name="Picture 10"/>
          <p:cNvPicPr>
            <a:picLocks noChangeAspect="1"/>
          </p:cNvPicPr>
          <p:nvPr/>
        </p:nvPicPr>
        <p:blipFill>
          <a:blip r:embed="rId5"/>
          <a:stretch>
            <a:fillRect/>
          </a:stretch>
        </p:blipFill>
        <p:spPr>
          <a:xfrm>
            <a:off x="8409363" y="4925291"/>
            <a:ext cx="348313" cy="130291"/>
          </a:xfrm>
          <a:prstGeom prst="rect">
            <a:avLst/>
          </a:prstGeom>
        </p:spPr>
      </p:pic>
      <p:sp>
        <p:nvSpPr>
          <p:cNvPr id="12" name="Content Placeholder 2"/>
          <p:cNvSpPr txBox="1">
            <a:spLocks/>
          </p:cNvSpPr>
          <p:nvPr/>
        </p:nvSpPr>
        <p:spPr>
          <a:xfrm>
            <a:off x="208201" y="4325686"/>
            <a:ext cx="3041488" cy="714791"/>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100" dirty="0" smtClean="0"/>
              <a:t>How Comment is Displayed in Geologist Subsurface Log:</a:t>
            </a:r>
          </a:p>
          <a:p>
            <a:pPr indent="-205740">
              <a:buFont typeface="Arial" panose="020B0604020202020204" pitchFamily="34" charset="0"/>
              <a:buChar char="•"/>
            </a:pPr>
            <a:endParaRPr lang="en-US" sz="2100" dirty="0" smtClean="0"/>
          </a:p>
        </p:txBody>
      </p:sp>
    </p:spTree>
    <p:extLst>
      <p:ext uri="{BB962C8B-B14F-4D97-AF65-F5344CB8AC3E}">
        <p14:creationId xmlns:p14="http://schemas.microsoft.com/office/powerpoint/2010/main" val="5782258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Geologist</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Core Hole Geology </a:t>
            </a:r>
            <a:r>
              <a:rPr lang="en-US" sz="2100" dirty="0"/>
              <a:t>T</a:t>
            </a:r>
            <a:r>
              <a:rPr lang="en-US" sz="2100" dirty="0" smtClean="0"/>
              <a:t>able</a:t>
            </a:r>
            <a:endParaRPr lang="en-US" sz="2100" dirty="0"/>
          </a:p>
          <a:p>
            <a:pPr marL="274320" indent="0">
              <a:buFont typeface="Calibri" panose="020F0502020204030204" pitchFamily="34" charset="0"/>
              <a:buChar char="–"/>
              <a:tabLst>
                <a:tab pos="137160" algn="l"/>
              </a:tabLst>
            </a:pPr>
            <a:r>
              <a:rPr lang="en-US" sz="2100" dirty="0" smtClean="0"/>
              <a:t>Hole Type Is Populated When Hole Type is Saved in Drill Hole Table</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45</a:t>
            </a:fld>
            <a:endParaRPr lang="en-US"/>
          </a:p>
        </p:txBody>
      </p:sp>
      <p:pic>
        <p:nvPicPr>
          <p:cNvPr id="6" name="Picture 5"/>
          <p:cNvPicPr>
            <a:picLocks noChangeAspect="1"/>
          </p:cNvPicPr>
          <p:nvPr/>
        </p:nvPicPr>
        <p:blipFill>
          <a:blip r:embed="rId3"/>
          <a:stretch>
            <a:fillRect/>
          </a:stretch>
        </p:blipFill>
        <p:spPr>
          <a:xfrm>
            <a:off x="122038" y="3207504"/>
            <a:ext cx="8906993" cy="1935995"/>
          </a:xfrm>
          <a:prstGeom prst="rect">
            <a:avLst/>
          </a:prstGeom>
        </p:spPr>
      </p:pic>
      <p:sp>
        <p:nvSpPr>
          <p:cNvPr id="7" name="Rectangle 6"/>
          <p:cNvSpPr/>
          <p:nvPr/>
        </p:nvSpPr>
        <p:spPr>
          <a:xfrm>
            <a:off x="708659" y="3857414"/>
            <a:ext cx="927103" cy="14211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Geologist</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Core Runs Geology </a:t>
            </a:r>
            <a:r>
              <a:rPr lang="en-US" sz="2100" dirty="0"/>
              <a:t>T</a:t>
            </a:r>
            <a:r>
              <a:rPr lang="en-US" sz="2100" dirty="0" smtClean="0"/>
              <a:t>able</a:t>
            </a:r>
            <a:endParaRPr lang="en-US" sz="2100" dirty="0"/>
          </a:p>
          <a:p>
            <a:pPr marL="274320" indent="0">
              <a:buFont typeface="Calibri" panose="020F0502020204030204" pitchFamily="34" charset="0"/>
              <a:buChar char="–"/>
              <a:tabLst>
                <a:tab pos="137160" algn="l"/>
              </a:tabLst>
            </a:pPr>
            <a:r>
              <a:rPr lang="en-US" sz="2100" dirty="0" smtClean="0"/>
              <a:t>Only Table that has information need to be entered for Geologist not stored in Geology Forms</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46</a:t>
            </a:fld>
            <a:endParaRPr lang="en-US"/>
          </a:p>
        </p:txBody>
      </p:sp>
      <p:pic>
        <p:nvPicPr>
          <p:cNvPr id="7" name="Picture 6"/>
          <p:cNvPicPr>
            <a:picLocks noChangeAspect="1"/>
          </p:cNvPicPr>
          <p:nvPr/>
        </p:nvPicPr>
        <p:blipFill>
          <a:blip r:embed="rId3"/>
          <a:stretch>
            <a:fillRect/>
          </a:stretch>
        </p:blipFill>
        <p:spPr>
          <a:xfrm>
            <a:off x="689609" y="3160737"/>
            <a:ext cx="7810500" cy="2228850"/>
          </a:xfrm>
          <a:prstGeom prst="rect">
            <a:avLst/>
          </a:prstGeom>
        </p:spPr>
      </p:pic>
    </p:spTree>
    <p:extLst>
      <p:ext uri="{BB962C8B-B14F-4D97-AF65-F5344CB8AC3E}">
        <p14:creationId xmlns:p14="http://schemas.microsoft.com/office/powerpoint/2010/main" val="21597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2649682"/>
            <a:ext cx="7543801" cy="3219412"/>
          </a:xfrm>
        </p:spPr>
        <p:txBody>
          <a:bodyPr>
            <a:normAutofit/>
          </a:bodyPr>
          <a:lstStyle/>
          <a:p>
            <a:pPr algn="ctr"/>
            <a:r>
              <a:rPr lang="en-US" sz="4400" dirty="0" smtClean="0"/>
              <a:t>Example Geologist Entry</a:t>
            </a:r>
          </a:p>
          <a:p>
            <a:pPr algn="ctr"/>
            <a:r>
              <a:rPr lang="en-US" sz="3600" dirty="0" smtClean="0"/>
              <a:t>We will be entering in geologist log generated by gINT so that you know where information is coming from in gINT</a:t>
            </a:r>
            <a:endParaRPr lang="en-US" sz="1600" dirty="0"/>
          </a:p>
        </p:txBody>
      </p:sp>
      <p:sp>
        <p:nvSpPr>
          <p:cNvPr id="2" name="Title 1"/>
          <p:cNvSpPr>
            <a:spLocks noGrp="1"/>
          </p:cNvSpPr>
          <p:nvPr>
            <p:ph type="title"/>
          </p:nvPr>
        </p:nvSpPr>
        <p:spPr/>
        <p:txBody>
          <a:bodyPr/>
          <a:lstStyle/>
          <a:p>
            <a:r>
              <a:rPr lang="en-US" dirty="0" smtClean="0"/>
              <a:t>Geologist</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47</a:t>
            </a:fld>
            <a:endParaRPr lang="en-US"/>
          </a:p>
        </p:txBody>
      </p:sp>
    </p:spTree>
    <p:extLst>
      <p:ext uri="{BB962C8B-B14F-4D97-AF65-F5344CB8AC3E}">
        <p14:creationId xmlns:p14="http://schemas.microsoft.com/office/powerpoint/2010/main" val="4241373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Structure Entry</a:t>
            </a:r>
          </a:p>
          <a:p>
            <a:pPr algn="ctr"/>
            <a:endParaRPr lang="en-US" sz="4400" dirty="0"/>
          </a:p>
          <a:p>
            <a:pPr algn="ctr"/>
            <a:r>
              <a:rPr lang="en-US" sz="4400" dirty="0" smtClean="0"/>
              <a:t>Hole 1006</a:t>
            </a:r>
            <a:endParaRPr lang="en-US" dirty="0"/>
          </a:p>
        </p:txBody>
      </p:sp>
      <p:sp>
        <p:nvSpPr>
          <p:cNvPr id="2" name="Title 1"/>
          <p:cNvSpPr>
            <a:spLocks noGrp="1"/>
          </p:cNvSpPr>
          <p:nvPr>
            <p:ph type="title"/>
          </p:nvPr>
        </p:nvSpPr>
        <p:spPr/>
        <p:txBody>
          <a:bodyPr/>
          <a:lstStyle/>
          <a:p>
            <a:r>
              <a:rPr lang="en-US" dirty="0" smtClean="0"/>
              <a:t>Geologist</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48</a:t>
            </a:fld>
            <a:endParaRPr lang="en-US"/>
          </a:p>
        </p:txBody>
      </p:sp>
    </p:spTree>
    <p:extLst>
      <p:ext uri="{BB962C8B-B14F-4D97-AF65-F5344CB8AC3E}">
        <p14:creationId xmlns:p14="http://schemas.microsoft.com/office/powerpoint/2010/main" val="859826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49</a:t>
            </a:fld>
            <a:endParaRPr lang="en-US"/>
          </a:p>
        </p:txBody>
      </p:sp>
      <p:sp>
        <p:nvSpPr>
          <p:cNvPr id="8" name="Title 1"/>
          <p:cNvSpPr>
            <a:spLocks noGrp="1"/>
          </p:cNvSpPr>
          <p:nvPr>
            <p:ph type="title"/>
          </p:nvPr>
        </p:nvSpPr>
        <p:spPr>
          <a:xfrm>
            <a:off x="519856" y="1762113"/>
            <a:ext cx="4880146" cy="2315514"/>
          </a:xfrm>
        </p:spPr>
        <p:txBody>
          <a:bodyPr>
            <a:normAutofit fontScale="90000"/>
          </a:bodyPr>
          <a:lstStyle/>
          <a:p>
            <a:r>
              <a:rPr lang="en-US" sz="9600" dirty="0" smtClean="0"/>
              <a:t>Laboratory Section</a:t>
            </a:r>
            <a:endParaRPr lang="en-US" sz="9600" dirty="0"/>
          </a:p>
        </p:txBody>
      </p:sp>
      <p:pic>
        <p:nvPicPr>
          <p:cNvPr id="1026" name="Picture 2" descr="http://static1.squarespace.com/static/522005d3e4b005122eb8eb5e/t/55bfcce7e4b051816ea52a90/1438633194030/"/>
          <p:cNvPicPr>
            <a:picLocks noChangeAspect="1" noChangeArrowheads="1"/>
          </p:cNvPicPr>
          <p:nvPr/>
        </p:nvPicPr>
        <p:blipFill rotWithShape="1">
          <a:blip r:embed="rId3">
            <a:extLst>
              <a:ext uri="{28A0092B-C50C-407E-A947-70E740481C1C}">
                <a14:useLocalDpi xmlns:a14="http://schemas.microsoft.com/office/drawing/2010/main" val="0"/>
              </a:ext>
            </a:extLst>
          </a:blip>
          <a:srcRect l="16388" t="155" r="42546" b="2524"/>
          <a:stretch/>
        </p:blipFill>
        <p:spPr bwMode="auto">
          <a:xfrm>
            <a:off x="5316875" y="442621"/>
            <a:ext cx="3439236" cy="543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01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a:t>Types of Files</a:t>
            </a:r>
          </a:p>
          <a:p>
            <a:pPr marL="274320" indent="0">
              <a:buFont typeface="Calibri" panose="020F0502020204030204" pitchFamily="34" charset="0"/>
              <a:buChar char="–"/>
              <a:tabLst>
                <a:tab pos="137160" algn="l"/>
              </a:tabLst>
            </a:pPr>
            <a:r>
              <a:rPr lang="en-US" sz="2100" dirty="0"/>
              <a:t>Project Database file (.</a:t>
            </a:r>
            <a:r>
              <a:rPr lang="en-US" sz="2100" dirty="0" err="1"/>
              <a:t>gpj</a:t>
            </a:r>
            <a:r>
              <a:rPr lang="en-US" sz="2100" dirty="0"/>
              <a:t>)</a:t>
            </a:r>
          </a:p>
          <a:p>
            <a:pPr marL="274320" indent="0">
              <a:buFont typeface="Calibri" panose="020F0502020204030204" pitchFamily="34" charset="0"/>
              <a:buChar char="–"/>
              <a:tabLst>
                <a:tab pos="137160" algn="l"/>
              </a:tabLst>
            </a:pPr>
            <a:r>
              <a:rPr lang="en-US" sz="2100" dirty="0"/>
              <a:t>Library File (.</a:t>
            </a:r>
            <a:r>
              <a:rPr lang="en-US" sz="2100" dirty="0" err="1"/>
              <a:t>glb</a:t>
            </a:r>
            <a:r>
              <a:rPr lang="en-US" sz="2100" dirty="0"/>
              <a:t>)</a:t>
            </a:r>
          </a:p>
          <a:p>
            <a:pPr marL="274320" indent="0">
              <a:buFont typeface="Calibri" panose="020F0502020204030204" pitchFamily="34" charset="0"/>
              <a:buChar char="–"/>
              <a:tabLst>
                <a:tab pos="137160" algn="l"/>
              </a:tabLst>
            </a:pPr>
            <a:r>
              <a:rPr lang="en-US" sz="2100" dirty="0"/>
              <a:t>Data Template File (.</a:t>
            </a:r>
            <a:r>
              <a:rPr lang="en-US" sz="2100" dirty="0" err="1"/>
              <a:t>gdt</a:t>
            </a:r>
            <a:r>
              <a:rPr lang="en-US" sz="2100" dirty="0"/>
              <a:t>)</a:t>
            </a:r>
          </a:p>
          <a:p>
            <a:pPr marL="274320" indent="0">
              <a:buFont typeface="Calibri" panose="020F0502020204030204" pitchFamily="34" charset="0"/>
              <a:buChar char="–"/>
              <a:tabLst>
                <a:tab pos="137160" algn="l"/>
              </a:tabLst>
            </a:pPr>
            <a:r>
              <a:rPr lang="en-US" sz="2100" dirty="0"/>
              <a:t>Correspondence File (.</a:t>
            </a:r>
            <a:r>
              <a:rPr lang="en-US" sz="2100" dirty="0" err="1"/>
              <a:t>gci</a:t>
            </a:r>
            <a:r>
              <a:rPr lang="en-US" sz="2100" dirty="0"/>
              <a:t>)</a:t>
            </a: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a:t>
            </a:fld>
            <a:endParaRPr lang="en-US"/>
          </a:p>
        </p:txBody>
      </p:sp>
      <p:pic>
        <p:nvPicPr>
          <p:cNvPr id="7" name="Picture 6"/>
          <p:cNvPicPr>
            <a:picLocks noChangeAspect="1"/>
          </p:cNvPicPr>
          <p:nvPr/>
        </p:nvPicPr>
        <p:blipFill>
          <a:blip r:embed="rId3"/>
          <a:stretch>
            <a:fillRect/>
          </a:stretch>
        </p:blipFill>
        <p:spPr>
          <a:xfrm>
            <a:off x="4486795" y="1997037"/>
            <a:ext cx="4657205" cy="3872057"/>
          </a:xfrm>
          <a:prstGeom prst="rect">
            <a:avLst/>
          </a:prstGeom>
        </p:spPr>
      </p:pic>
    </p:spTree>
    <p:extLst>
      <p:ext uri="{BB962C8B-B14F-4D97-AF65-F5344CB8AC3E}">
        <p14:creationId xmlns:p14="http://schemas.microsoft.com/office/powerpoint/2010/main" val="1919282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21834" y="2852042"/>
            <a:ext cx="8904723" cy="1770107"/>
          </a:xfrm>
          <a:prstGeom prst="rect">
            <a:avLst/>
          </a:prstGeom>
        </p:spPr>
      </p:pic>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924536"/>
          </a:xfrm>
        </p:spPr>
        <p:txBody>
          <a:bodyPr>
            <a:normAutofit/>
          </a:bodyPr>
          <a:lstStyle/>
          <a:p>
            <a:pPr indent="-205740">
              <a:buFont typeface="Arial" panose="020B0604020202020204" pitchFamily="34" charset="0"/>
              <a:buChar char="•"/>
            </a:pPr>
            <a:r>
              <a:rPr lang="en-US" sz="2100" b="1" u="sng" dirty="0" smtClean="0"/>
              <a:t>gINT </a:t>
            </a:r>
            <a:r>
              <a:rPr lang="en-US" sz="2100" b="1" u="sng" dirty="0"/>
              <a:t>Entry </a:t>
            </a:r>
            <a:r>
              <a:rPr lang="en-US" sz="2100" b="1" u="sng" dirty="0" smtClean="0"/>
              <a:t>best practice is to move from </a:t>
            </a:r>
            <a:r>
              <a:rPr lang="en-US" sz="2100" b="1" u="sng" dirty="0"/>
              <a:t>Left to </a:t>
            </a:r>
            <a:r>
              <a:rPr lang="en-US" sz="2100" b="1" u="sng" dirty="0" smtClean="0"/>
              <a:t>Right in Tabs and Fields one hole at a time</a:t>
            </a:r>
            <a:endParaRPr lang="en-US" sz="2100" b="1" u="sng" dirty="0"/>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50</a:t>
            </a:fld>
            <a:endParaRPr lang="en-US"/>
          </a:p>
        </p:txBody>
      </p:sp>
      <p:sp>
        <p:nvSpPr>
          <p:cNvPr id="7" name="Right Arrow 6"/>
          <p:cNvSpPr/>
          <p:nvPr/>
        </p:nvSpPr>
        <p:spPr>
          <a:xfrm>
            <a:off x="121834" y="3099284"/>
            <a:ext cx="8544494" cy="60980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63162" y="4124740"/>
            <a:ext cx="3861846" cy="41563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802294" y="4978348"/>
            <a:ext cx="7543801" cy="92453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205740">
              <a:buFont typeface="Arial" panose="020B0604020202020204" pitchFamily="34" charset="0"/>
              <a:buChar char="•"/>
            </a:pPr>
            <a:r>
              <a:rPr lang="en-US" sz="2100" b="1" u="sng" dirty="0" smtClean="0"/>
              <a:t>The soil specimen is the most important table for laboratory work to set up correctly, this table updates other tables upon save through the gINT Rules in the library</a:t>
            </a:r>
            <a:endParaRPr lang="en-US" sz="2100" dirty="0"/>
          </a:p>
        </p:txBody>
      </p:sp>
    </p:spTree>
    <p:extLst>
      <p:ext uri="{BB962C8B-B14F-4D97-AF65-F5344CB8AC3E}">
        <p14:creationId xmlns:p14="http://schemas.microsoft.com/office/powerpoint/2010/main" val="1898396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Soil </a:t>
            </a:r>
            <a:r>
              <a:rPr lang="en-US" sz="2100" dirty="0"/>
              <a:t>Specimen Table: Upon saving of the table records can be created in the Sieve, Soil Classification, Proctor, CBR, QU, UU, CU, and KY Consolidation tables based on the information input for the sample.</a:t>
            </a:r>
          </a:p>
          <a:p>
            <a:pPr marL="274320" indent="0">
              <a:buFont typeface="Calibri" panose="020F0502020204030204" pitchFamily="34" charset="0"/>
              <a:buChar char="–"/>
              <a:tabLst>
                <a:tab pos="137160" algn="l"/>
              </a:tabLst>
            </a:pPr>
            <a:r>
              <a:rPr lang="en-US" sz="2100" dirty="0" smtClean="0"/>
              <a:t>Number of Specimens: refers to the number of samples created from the Shelby Tube, not the number of tests conducted</a:t>
            </a:r>
          </a:p>
          <a:p>
            <a:pPr marL="274320" indent="0">
              <a:buNone/>
              <a:tabLst>
                <a:tab pos="137160" algn="l"/>
              </a:tabLst>
            </a:pPr>
            <a:endParaRPr lang="en-US" sz="2100" dirty="0" smtClean="0"/>
          </a:p>
          <a:p>
            <a:pPr marL="274320" indent="0">
              <a:buFont typeface="Calibri" panose="020F0502020204030204" pitchFamily="34" charset="0"/>
              <a:buChar char="–"/>
              <a:tabLst>
                <a:tab pos="137160" algn="l"/>
              </a:tabLst>
            </a:pPr>
            <a:r>
              <a:rPr lang="en-US" sz="2100" dirty="0" smtClean="0"/>
              <a:t>Specimen # Test: input the type of test done for a single specimen(CU, UU, QU, or Consol.) and only add </a:t>
            </a:r>
            <a:r>
              <a:rPr lang="en-US" sz="2100" dirty="0" err="1" smtClean="0"/>
              <a:t>Trixial</a:t>
            </a:r>
            <a:r>
              <a:rPr lang="en-US" sz="2100" dirty="0" smtClean="0"/>
              <a:t> Set Letter is part of CU testing set</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51</a:t>
            </a:fld>
            <a:endParaRPr lang="en-US"/>
          </a:p>
        </p:txBody>
      </p:sp>
      <p:pic>
        <p:nvPicPr>
          <p:cNvPr id="6" name="Picture 5"/>
          <p:cNvPicPr>
            <a:picLocks noChangeAspect="1"/>
          </p:cNvPicPr>
          <p:nvPr/>
        </p:nvPicPr>
        <p:blipFill rotWithShape="1">
          <a:blip r:embed="rId3"/>
          <a:srcRect r="52080" b="-7558"/>
          <a:stretch/>
        </p:blipFill>
        <p:spPr>
          <a:xfrm>
            <a:off x="3645749" y="3775752"/>
            <a:ext cx="1556384" cy="694332"/>
          </a:xfrm>
          <a:prstGeom prst="rect">
            <a:avLst/>
          </a:prstGeom>
        </p:spPr>
      </p:pic>
      <p:pic>
        <p:nvPicPr>
          <p:cNvPr id="8" name="Picture 7"/>
          <p:cNvPicPr>
            <a:picLocks noChangeAspect="1"/>
          </p:cNvPicPr>
          <p:nvPr/>
        </p:nvPicPr>
        <p:blipFill>
          <a:blip r:embed="rId4"/>
          <a:stretch>
            <a:fillRect/>
          </a:stretch>
        </p:blipFill>
        <p:spPr>
          <a:xfrm>
            <a:off x="2954669" y="5358808"/>
            <a:ext cx="2938544" cy="510286"/>
          </a:xfrm>
          <a:prstGeom prst="rect">
            <a:avLst/>
          </a:prstGeom>
        </p:spPr>
      </p:pic>
    </p:spTree>
    <p:extLst>
      <p:ext uri="{BB962C8B-B14F-4D97-AF65-F5344CB8AC3E}">
        <p14:creationId xmlns:p14="http://schemas.microsoft.com/office/powerpoint/2010/main" val="3472054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Soil </a:t>
            </a:r>
            <a:r>
              <a:rPr lang="en-US" sz="2100" dirty="0"/>
              <a:t>Specimen Table: </a:t>
            </a:r>
            <a:r>
              <a:rPr lang="en-US" sz="2100" dirty="0" smtClean="0"/>
              <a:t>Sample Entry Example</a:t>
            </a:r>
          </a:p>
          <a:p>
            <a:pPr marL="274320" indent="0">
              <a:buFont typeface="Calibri" panose="020F0502020204030204" pitchFamily="34" charset="0"/>
              <a:buChar char="–"/>
              <a:tabLst>
                <a:tab pos="137160" algn="l"/>
              </a:tabLst>
            </a:pPr>
            <a:r>
              <a:rPr lang="en-US" sz="2100" dirty="0" smtClean="0"/>
              <a:t>One Specimen – One Test</a:t>
            </a:r>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r>
              <a:rPr lang="en-US" sz="2100" dirty="0" smtClean="0"/>
              <a:t>Three Specimen – Two Tests</a:t>
            </a:r>
          </a:p>
          <a:p>
            <a:pPr marL="274320" indent="0">
              <a:buFont typeface="Calibri" panose="020F0502020204030204" pitchFamily="34" charset="0"/>
              <a:buChar char="–"/>
              <a:tabLst>
                <a:tab pos="137160" algn="l"/>
              </a:tabLst>
            </a:pP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r>
              <a:rPr lang="en-US" sz="2100" dirty="0" smtClean="0"/>
              <a:t>UC Tests: Three Specimen – Two Tests – One Set</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52</a:t>
            </a:fld>
            <a:endParaRPr lang="en-US"/>
          </a:p>
        </p:txBody>
      </p:sp>
      <p:pic>
        <p:nvPicPr>
          <p:cNvPr id="6" name="Picture 5"/>
          <p:cNvPicPr>
            <a:picLocks noChangeAspect="1"/>
          </p:cNvPicPr>
          <p:nvPr/>
        </p:nvPicPr>
        <p:blipFill>
          <a:blip r:embed="rId3"/>
          <a:stretch>
            <a:fillRect/>
          </a:stretch>
        </p:blipFill>
        <p:spPr>
          <a:xfrm>
            <a:off x="78018" y="2654975"/>
            <a:ext cx="9033681" cy="806579"/>
          </a:xfrm>
          <a:prstGeom prst="rect">
            <a:avLst/>
          </a:prstGeom>
        </p:spPr>
      </p:pic>
      <p:pic>
        <p:nvPicPr>
          <p:cNvPr id="10" name="Picture 9"/>
          <p:cNvPicPr>
            <a:picLocks noChangeAspect="1"/>
          </p:cNvPicPr>
          <p:nvPr/>
        </p:nvPicPr>
        <p:blipFill>
          <a:blip r:embed="rId4"/>
          <a:stretch>
            <a:fillRect/>
          </a:stretch>
        </p:blipFill>
        <p:spPr>
          <a:xfrm>
            <a:off x="78018" y="5471975"/>
            <a:ext cx="9033681" cy="813911"/>
          </a:xfrm>
          <a:prstGeom prst="rect">
            <a:avLst/>
          </a:prstGeom>
        </p:spPr>
      </p:pic>
      <p:pic>
        <p:nvPicPr>
          <p:cNvPr id="7" name="Picture 6"/>
          <p:cNvPicPr>
            <a:picLocks noChangeAspect="1"/>
          </p:cNvPicPr>
          <p:nvPr/>
        </p:nvPicPr>
        <p:blipFill>
          <a:blip r:embed="rId5"/>
          <a:stretch>
            <a:fillRect/>
          </a:stretch>
        </p:blipFill>
        <p:spPr>
          <a:xfrm>
            <a:off x="43899" y="4066679"/>
            <a:ext cx="9067800" cy="885825"/>
          </a:xfrm>
          <a:prstGeom prst="rect">
            <a:avLst/>
          </a:prstGeom>
        </p:spPr>
      </p:pic>
    </p:spTree>
    <p:extLst>
      <p:ext uri="{BB962C8B-B14F-4D97-AF65-F5344CB8AC3E}">
        <p14:creationId xmlns:p14="http://schemas.microsoft.com/office/powerpoint/2010/main" val="18846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buFont typeface="Calibri" panose="020F0502020204030204" pitchFamily="34" charset="0"/>
              <a:buChar char="–"/>
              <a:tabLst>
                <a:tab pos="137160" algn="l"/>
              </a:tabLst>
            </a:pPr>
            <a:r>
              <a:rPr lang="en-US" sz="2100" dirty="0" smtClean="0"/>
              <a:t>Three Type of Sieve Entry for raw sieve data: With Gravel, No Gravel, and Wash Gravel</a:t>
            </a:r>
            <a:endParaRPr lang="en-US" sz="2100" dirty="0"/>
          </a:p>
          <a:p>
            <a:pPr marL="274320" indent="0">
              <a:buFont typeface="Calibri" panose="020F0502020204030204" pitchFamily="34" charset="0"/>
              <a:buChar char="–"/>
              <a:tabLst>
                <a:tab pos="137160" algn="l"/>
              </a:tabLst>
            </a:pPr>
            <a:endParaRPr lang="en-US" sz="2100" dirty="0" smtClean="0"/>
          </a:p>
          <a:p>
            <a:pPr marL="274320" indent="0">
              <a:buFont typeface="Calibri" panose="020F0502020204030204" pitchFamily="34" charset="0"/>
              <a:buChar char="–"/>
              <a:tabLst>
                <a:tab pos="137160" algn="l"/>
              </a:tabLst>
            </a:pPr>
            <a:endParaRPr lang="en-US" sz="2100" dirty="0"/>
          </a:p>
          <a:p>
            <a:pPr marL="0" indent="0">
              <a:buNone/>
            </a:pPr>
            <a:endParaRPr lang="en-US" sz="2100" dirty="0"/>
          </a:p>
          <a:p>
            <a:pPr marL="0" indent="0">
              <a:buNone/>
            </a:pPr>
            <a:endParaRPr lang="en-US" sz="2100" dirty="0"/>
          </a:p>
          <a:p>
            <a:pPr marL="274320" indent="0">
              <a:buFont typeface="Calibri" panose="020F0502020204030204" pitchFamily="34" charset="0"/>
              <a:buChar char="–"/>
              <a:tabLst>
                <a:tab pos="137160" algn="l"/>
              </a:tabLst>
            </a:pPr>
            <a:r>
              <a:rPr lang="en-US" sz="2100" u="sng" dirty="0" smtClean="0"/>
              <a:t>This selection, upon save, inputs default values in other tables so very important to select the correct sieve type</a:t>
            </a:r>
            <a:endParaRPr lang="en-US" sz="21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53</a:t>
            </a:fld>
            <a:endParaRPr lang="en-US"/>
          </a:p>
        </p:txBody>
      </p:sp>
      <p:pic>
        <p:nvPicPr>
          <p:cNvPr id="6" name="Picture 5"/>
          <p:cNvPicPr>
            <a:picLocks noChangeAspect="1"/>
          </p:cNvPicPr>
          <p:nvPr/>
        </p:nvPicPr>
        <p:blipFill rotWithShape="1">
          <a:blip r:embed="rId3"/>
          <a:srcRect r="3842"/>
          <a:stretch/>
        </p:blipFill>
        <p:spPr>
          <a:xfrm>
            <a:off x="3814675" y="3026098"/>
            <a:ext cx="1560368" cy="1662632"/>
          </a:xfrm>
          <a:prstGeom prst="rect">
            <a:avLst/>
          </a:prstGeom>
        </p:spPr>
      </p:pic>
    </p:spTree>
    <p:extLst>
      <p:ext uri="{BB962C8B-B14F-4D97-AF65-F5344CB8AC3E}">
        <p14:creationId xmlns:p14="http://schemas.microsoft.com/office/powerpoint/2010/main" val="708166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4837" y="2876550"/>
            <a:ext cx="7934325" cy="1104900"/>
          </a:xfrm>
          <a:prstGeom prst="rect">
            <a:avLst/>
          </a:prstGeom>
        </p:spPr>
      </p:pic>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693724"/>
            <a:ext cx="7543801" cy="4465024"/>
          </a:xfrm>
        </p:spPr>
        <p:txBody>
          <a:bodyPr>
            <a:normAutofit/>
          </a:bodyPr>
          <a:lstStyle/>
          <a:p>
            <a:pPr indent="-205740">
              <a:spcBef>
                <a:spcPts val="0"/>
              </a:spcBef>
              <a:buFont typeface="Arial" panose="020B0604020202020204" pitchFamily="34" charset="0"/>
              <a:buChar char="•"/>
            </a:pPr>
            <a:r>
              <a:rPr lang="en-US" sz="2100" dirty="0" smtClean="0"/>
              <a:t>Sieve Data Entry</a:t>
            </a:r>
            <a:endParaRPr lang="en-US" sz="2100" dirty="0"/>
          </a:p>
          <a:p>
            <a:pPr marL="274320" indent="0">
              <a:spcBef>
                <a:spcPts val="0"/>
              </a:spcBef>
              <a:spcAft>
                <a:spcPts val="0"/>
              </a:spcAft>
              <a:buFont typeface="Calibri" panose="020F0502020204030204" pitchFamily="34" charset="0"/>
              <a:buChar char="–"/>
              <a:tabLst>
                <a:tab pos="137160" algn="l"/>
              </a:tabLst>
            </a:pPr>
            <a:r>
              <a:rPr lang="en-US" sz="2100" dirty="0" smtClean="0"/>
              <a:t>With Gravel: </a:t>
            </a:r>
          </a:p>
          <a:p>
            <a:pPr marL="731520" indent="-457200">
              <a:spcBef>
                <a:spcPts val="0"/>
              </a:spcBef>
              <a:spcAft>
                <a:spcPts val="0"/>
              </a:spcAft>
              <a:buFont typeface="+mj-lt"/>
              <a:buAutoNum type="arabicPeriod"/>
              <a:tabLst>
                <a:tab pos="137160" algn="l"/>
              </a:tabLst>
            </a:pPr>
            <a:r>
              <a:rPr lang="en-US" sz="2100" dirty="0" smtClean="0"/>
              <a:t>Select in Soil Specimen Table</a:t>
            </a:r>
          </a:p>
          <a:p>
            <a:pPr marL="566928" lvl="1" indent="0">
              <a:buFont typeface="Calibri" panose="020F0502020204030204" pitchFamily="34" charset="0"/>
              <a:buChar char="–"/>
              <a:tabLst>
                <a:tab pos="137160" algn="l"/>
              </a:tabLst>
            </a:pPr>
            <a:endParaRPr lang="en-US" sz="19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54</a:t>
            </a:fld>
            <a:endParaRPr lang="en-US"/>
          </a:p>
        </p:txBody>
      </p:sp>
      <p:sp>
        <p:nvSpPr>
          <p:cNvPr id="30" name="Rectangle 29"/>
          <p:cNvSpPr/>
          <p:nvPr/>
        </p:nvSpPr>
        <p:spPr>
          <a:xfrm>
            <a:off x="7425344" y="3777916"/>
            <a:ext cx="1113818" cy="203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677169" y="4611459"/>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709241" y="4535864"/>
            <a:ext cx="393056"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1</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42" name="Straight Arrow Connector 41"/>
          <p:cNvCxnSpPr/>
          <p:nvPr/>
        </p:nvCxnSpPr>
        <p:spPr>
          <a:xfrm flipV="1">
            <a:off x="7042433" y="3982064"/>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9719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l="43369" t="339"/>
          <a:stretch/>
        </p:blipFill>
        <p:spPr>
          <a:xfrm>
            <a:off x="2182681" y="4981466"/>
            <a:ext cx="6952999" cy="1291007"/>
          </a:xfrm>
          <a:prstGeom prst="rect">
            <a:avLst/>
          </a:prstGeom>
        </p:spPr>
      </p:pic>
      <p:pic>
        <p:nvPicPr>
          <p:cNvPr id="6" name="Picture 5"/>
          <p:cNvPicPr>
            <a:picLocks noChangeAspect="1"/>
          </p:cNvPicPr>
          <p:nvPr/>
        </p:nvPicPr>
        <p:blipFill rotWithShape="1">
          <a:blip r:embed="rId3"/>
          <a:srcRect t="1066" r="56730" b="-1"/>
          <a:stretch/>
        </p:blipFill>
        <p:spPr>
          <a:xfrm>
            <a:off x="185867" y="3621504"/>
            <a:ext cx="5312566" cy="1281591"/>
          </a:xfrm>
          <a:prstGeom prst="rect">
            <a:avLst/>
          </a:prstGeom>
        </p:spPr>
      </p:pic>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693724"/>
            <a:ext cx="7543801" cy="4465024"/>
          </a:xfrm>
        </p:spPr>
        <p:txBody>
          <a:bodyPr>
            <a:normAutofit/>
          </a:bodyPr>
          <a:lstStyle/>
          <a:p>
            <a:pPr indent="-205740">
              <a:spcBef>
                <a:spcPts val="0"/>
              </a:spcBef>
              <a:buFont typeface="Arial" panose="020B0604020202020204" pitchFamily="34" charset="0"/>
              <a:buChar char="•"/>
            </a:pPr>
            <a:r>
              <a:rPr lang="en-US" sz="2100" dirty="0" smtClean="0"/>
              <a:t>Sieve Data Entry</a:t>
            </a:r>
            <a:endParaRPr lang="en-US" sz="2100" dirty="0"/>
          </a:p>
          <a:p>
            <a:pPr marL="274320" indent="0">
              <a:spcBef>
                <a:spcPts val="0"/>
              </a:spcBef>
              <a:spcAft>
                <a:spcPts val="0"/>
              </a:spcAft>
              <a:buFont typeface="Calibri" panose="020F0502020204030204" pitchFamily="34" charset="0"/>
              <a:buChar char="–"/>
              <a:tabLst>
                <a:tab pos="137160" algn="l"/>
              </a:tabLst>
            </a:pPr>
            <a:r>
              <a:rPr lang="en-US" sz="2100" dirty="0" smtClean="0"/>
              <a:t>With Gravel: </a:t>
            </a:r>
          </a:p>
          <a:p>
            <a:pPr marL="731520" indent="-457200">
              <a:spcBef>
                <a:spcPts val="0"/>
              </a:spcBef>
              <a:spcAft>
                <a:spcPts val="0"/>
              </a:spcAft>
              <a:buFont typeface="+mj-lt"/>
              <a:buAutoNum type="arabicPeriod"/>
              <a:tabLst>
                <a:tab pos="137160" algn="l"/>
              </a:tabLst>
            </a:pPr>
            <a:r>
              <a:rPr lang="en-US" sz="2100" dirty="0" smtClean="0"/>
              <a:t>Select in Soil Specimen Table</a:t>
            </a:r>
          </a:p>
          <a:p>
            <a:pPr marL="731520" indent="-457200">
              <a:spcBef>
                <a:spcPts val="0"/>
              </a:spcBef>
              <a:spcAft>
                <a:spcPts val="0"/>
              </a:spcAft>
              <a:buFont typeface="+mj-lt"/>
              <a:buAutoNum type="arabicPeriod"/>
              <a:tabLst>
                <a:tab pos="137160" algn="l"/>
              </a:tabLst>
            </a:pPr>
            <a:r>
              <a:rPr lang="en-US" sz="2100" dirty="0" smtClean="0"/>
              <a:t>Fill in </a:t>
            </a:r>
            <a:r>
              <a:rPr lang="en-US" sz="2100" dirty="0" err="1" smtClean="0"/>
              <a:t>Wt</a:t>
            </a:r>
            <a:r>
              <a:rPr lang="en-US" sz="2100" dirty="0" smtClean="0"/>
              <a:t> Total Spec</a:t>
            </a:r>
          </a:p>
          <a:p>
            <a:pPr marL="731520" indent="-457200">
              <a:spcBef>
                <a:spcPts val="0"/>
              </a:spcBef>
              <a:spcAft>
                <a:spcPts val="0"/>
              </a:spcAft>
              <a:buFont typeface="+mj-lt"/>
              <a:buAutoNum type="arabicPeriod"/>
              <a:tabLst>
                <a:tab pos="137160" algn="l"/>
              </a:tabLst>
            </a:pPr>
            <a:r>
              <a:rPr lang="en-US" sz="2100" dirty="0" smtClean="0"/>
              <a:t>Fill in </a:t>
            </a:r>
            <a:r>
              <a:rPr lang="en-US" sz="2100" dirty="0" err="1" smtClean="0"/>
              <a:t>Wt</a:t>
            </a:r>
            <a:r>
              <a:rPr lang="en-US" sz="2100" dirty="0" smtClean="0"/>
              <a:t> Fines Tested</a:t>
            </a:r>
            <a:endParaRPr lang="en-US" sz="2100" dirty="0"/>
          </a:p>
          <a:p>
            <a:pPr marL="731520" indent="-457200">
              <a:spcBef>
                <a:spcPts val="0"/>
              </a:spcBef>
              <a:spcAft>
                <a:spcPts val="0"/>
              </a:spcAft>
              <a:buFont typeface="+mj-lt"/>
              <a:buAutoNum type="arabicPeriod"/>
              <a:tabLst>
                <a:tab pos="137160" algn="l"/>
              </a:tabLst>
            </a:pPr>
            <a:r>
              <a:rPr lang="en-US" sz="2100" dirty="0" smtClean="0"/>
              <a:t>Fill in Water Content Fine Wet and Dry</a:t>
            </a:r>
            <a:endParaRPr lang="en-US" sz="1300" dirty="0" smtClean="0"/>
          </a:p>
          <a:p>
            <a:pPr marL="566928" lvl="1" indent="0">
              <a:buFont typeface="Calibri" panose="020F0502020204030204" pitchFamily="34" charset="0"/>
              <a:buChar char="–"/>
              <a:tabLst>
                <a:tab pos="137160" algn="l"/>
              </a:tabLst>
            </a:pPr>
            <a:endParaRPr lang="en-US" sz="19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55</a:t>
            </a:fld>
            <a:endParaRPr lang="en-US"/>
          </a:p>
        </p:txBody>
      </p:sp>
      <p:sp>
        <p:nvSpPr>
          <p:cNvPr id="9" name="Rectangle 8"/>
          <p:cNvSpPr/>
          <p:nvPr/>
        </p:nvSpPr>
        <p:spPr>
          <a:xfrm>
            <a:off x="2501158" y="4716664"/>
            <a:ext cx="564257" cy="176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03675" y="5549056"/>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35747" y="5473461"/>
            <a:ext cx="393056"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3</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18" name="Straight Connector 17"/>
          <p:cNvCxnSpPr/>
          <p:nvPr/>
        </p:nvCxnSpPr>
        <p:spPr>
          <a:xfrm>
            <a:off x="5474369" y="3604344"/>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4369" y="4044203"/>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45565" y="4160604"/>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45565" y="4333324"/>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74369" y="4413094"/>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82681" y="4958956"/>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82681" y="5398815"/>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053877" y="5515216"/>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3877" y="5687936"/>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82681" y="5767706"/>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68939" y="4919661"/>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425344" y="3502820"/>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7416" y="3427225"/>
            <a:ext cx="393056" cy="584775"/>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4</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38" name="Straight Arrow Connector 37"/>
          <p:cNvCxnSpPr>
            <a:stCxn id="36" idx="4"/>
          </p:cNvCxnSpPr>
          <p:nvPr/>
        </p:nvCxnSpPr>
        <p:spPr>
          <a:xfrm flipH="1">
            <a:off x="5971061" y="3984083"/>
            <a:ext cx="1682883" cy="1494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4"/>
          </p:cNvCxnSpPr>
          <p:nvPr/>
        </p:nvCxnSpPr>
        <p:spPr>
          <a:xfrm flipH="1">
            <a:off x="6812502" y="3984083"/>
            <a:ext cx="841442" cy="15311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37534" y="6073271"/>
            <a:ext cx="1742832" cy="186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4931" y="4726156"/>
            <a:ext cx="564257" cy="176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448" y="5558548"/>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9520" y="5482953"/>
            <a:ext cx="393056"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2</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42" name="Straight Arrow Connector 41"/>
          <p:cNvCxnSpPr/>
          <p:nvPr/>
        </p:nvCxnSpPr>
        <p:spPr>
          <a:xfrm flipV="1">
            <a:off x="462712" y="4929153"/>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166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4465024"/>
          </a:xfrm>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buFont typeface="Calibri" panose="020F0502020204030204" pitchFamily="34" charset="0"/>
              <a:buChar char="–"/>
              <a:tabLst>
                <a:tab pos="137160" algn="l"/>
              </a:tabLst>
            </a:pPr>
            <a:r>
              <a:rPr lang="en-US" sz="2100" dirty="0" smtClean="0"/>
              <a:t>No Gravel: </a:t>
            </a:r>
          </a:p>
          <a:p>
            <a:pPr marL="731520" indent="-457200">
              <a:spcBef>
                <a:spcPts val="0"/>
              </a:spcBef>
              <a:spcAft>
                <a:spcPts val="0"/>
              </a:spcAft>
              <a:buFont typeface="+mj-lt"/>
              <a:buAutoNum type="arabicPeriod"/>
              <a:tabLst>
                <a:tab pos="137160" algn="l"/>
              </a:tabLst>
            </a:pPr>
            <a:r>
              <a:rPr lang="en-US" sz="2100" dirty="0" smtClean="0"/>
              <a:t>Select in Soil Specimen Table</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56</a:t>
            </a:fld>
            <a:endParaRPr lang="en-US"/>
          </a:p>
        </p:txBody>
      </p:sp>
      <p:pic>
        <p:nvPicPr>
          <p:cNvPr id="6" name="Picture 5"/>
          <p:cNvPicPr>
            <a:picLocks noChangeAspect="1"/>
          </p:cNvPicPr>
          <p:nvPr/>
        </p:nvPicPr>
        <p:blipFill>
          <a:blip r:embed="rId3"/>
          <a:stretch>
            <a:fillRect/>
          </a:stretch>
        </p:blipFill>
        <p:spPr>
          <a:xfrm>
            <a:off x="159456" y="3575355"/>
            <a:ext cx="8870806" cy="1005781"/>
          </a:xfrm>
          <a:prstGeom prst="rect">
            <a:avLst/>
          </a:prstGeom>
        </p:spPr>
      </p:pic>
      <p:sp>
        <p:nvSpPr>
          <p:cNvPr id="9" name="Rectangle 8"/>
          <p:cNvSpPr/>
          <p:nvPr/>
        </p:nvSpPr>
        <p:spPr>
          <a:xfrm>
            <a:off x="6557211" y="4391526"/>
            <a:ext cx="1070810" cy="1896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35316" y="5209674"/>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7"/>
          </p:cNvCxnSpPr>
          <p:nvPr/>
        </p:nvCxnSpPr>
        <p:spPr>
          <a:xfrm flipV="1">
            <a:off x="6225561" y="4581136"/>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67387" y="5152639"/>
            <a:ext cx="393057"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1</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7545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4465024"/>
          </a:xfrm>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buFont typeface="Calibri" panose="020F0502020204030204" pitchFamily="34" charset="0"/>
              <a:buChar char="–"/>
              <a:tabLst>
                <a:tab pos="137160" algn="l"/>
              </a:tabLst>
            </a:pPr>
            <a:r>
              <a:rPr lang="en-US" sz="2100" dirty="0" smtClean="0"/>
              <a:t>No Gravel: </a:t>
            </a:r>
          </a:p>
          <a:p>
            <a:pPr marL="731520" indent="-457200">
              <a:spcBef>
                <a:spcPts val="0"/>
              </a:spcBef>
              <a:spcAft>
                <a:spcPts val="0"/>
              </a:spcAft>
              <a:buFont typeface="+mj-lt"/>
              <a:buAutoNum type="arabicPeriod"/>
              <a:tabLst>
                <a:tab pos="137160" algn="l"/>
              </a:tabLst>
            </a:pPr>
            <a:r>
              <a:rPr lang="en-US" sz="2100" dirty="0" smtClean="0"/>
              <a:t>Select in Soil Specimen Table</a:t>
            </a:r>
          </a:p>
          <a:p>
            <a:pPr marL="731520" indent="-457200">
              <a:spcBef>
                <a:spcPts val="0"/>
              </a:spcBef>
              <a:spcAft>
                <a:spcPts val="0"/>
              </a:spcAft>
              <a:buFont typeface="+mj-lt"/>
              <a:buAutoNum type="arabicPeriod"/>
              <a:tabLst>
                <a:tab pos="137160" algn="l"/>
              </a:tabLst>
            </a:pPr>
            <a:r>
              <a:rPr lang="en-US" sz="2100" dirty="0" smtClean="0"/>
              <a:t>Fill in </a:t>
            </a:r>
            <a:r>
              <a:rPr lang="en-US" sz="2100" dirty="0" err="1" smtClean="0"/>
              <a:t>Wt</a:t>
            </a:r>
            <a:r>
              <a:rPr lang="en-US" sz="2100" dirty="0" smtClean="0"/>
              <a:t> Fines Tested (Hydrometer Dry weight)</a:t>
            </a:r>
          </a:p>
          <a:p>
            <a:pPr marL="731520" indent="-457200">
              <a:spcBef>
                <a:spcPts val="0"/>
              </a:spcBef>
              <a:spcAft>
                <a:spcPts val="0"/>
              </a:spcAft>
              <a:buFont typeface="+mj-lt"/>
              <a:buAutoNum type="arabicPeriod"/>
              <a:tabLst>
                <a:tab pos="137160" algn="l"/>
              </a:tabLst>
            </a:pPr>
            <a:r>
              <a:rPr lang="en-US" sz="2100" dirty="0" smtClean="0"/>
              <a:t>Fill in Water Content Fine Wet and Dry</a:t>
            </a:r>
            <a:endParaRPr lang="en-US" sz="1300" dirty="0" smtClean="0"/>
          </a:p>
          <a:p>
            <a:pPr marL="566928" lvl="1" indent="0">
              <a:buFont typeface="Calibri" panose="020F0502020204030204" pitchFamily="34" charset="0"/>
              <a:buChar char="–"/>
              <a:tabLst>
                <a:tab pos="137160" algn="l"/>
              </a:tabLst>
            </a:pPr>
            <a:endParaRPr lang="en-US" sz="19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57</a:t>
            </a:fld>
            <a:endParaRPr lang="en-US"/>
          </a:p>
        </p:txBody>
      </p:sp>
      <p:pic>
        <p:nvPicPr>
          <p:cNvPr id="8" name="Picture 7"/>
          <p:cNvPicPr>
            <a:picLocks noChangeAspect="1"/>
          </p:cNvPicPr>
          <p:nvPr/>
        </p:nvPicPr>
        <p:blipFill rotWithShape="1">
          <a:blip r:embed="rId3"/>
          <a:srcRect t="-21708" r="56546"/>
          <a:stretch/>
        </p:blipFill>
        <p:spPr>
          <a:xfrm>
            <a:off x="130892" y="3328756"/>
            <a:ext cx="5343477" cy="1588205"/>
          </a:xfrm>
          <a:prstGeom prst="rect">
            <a:avLst/>
          </a:prstGeom>
        </p:spPr>
      </p:pic>
      <p:sp>
        <p:nvSpPr>
          <p:cNvPr id="9" name="Rectangle 8"/>
          <p:cNvSpPr/>
          <p:nvPr/>
        </p:nvSpPr>
        <p:spPr>
          <a:xfrm>
            <a:off x="2501158" y="4728696"/>
            <a:ext cx="564257" cy="176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03675" y="5549056"/>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35747" y="5473461"/>
            <a:ext cx="393056" cy="584775"/>
          </a:xfrm>
          <a:prstGeom prst="rect">
            <a:avLst/>
          </a:prstGeom>
          <a:noFill/>
        </p:spPr>
        <p:txBody>
          <a:bodyPr wrap="non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2</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rotWithShape="1">
          <a:blip r:embed="rId3"/>
          <a:srcRect l="43389" t="1223"/>
          <a:stretch/>
        </p:blipFill>
        <p:spPr>
          <a:xfrm>
            <a:off x="2182681" y="4971148"/>
            <a:ext cx="6961319" cy="1288964"/>
          </a:xfrm>
          <a:prstGeom prst="rect">
            <a:avLst/>
          </a:prstGeom>
        </p:spPr>
      </p:pic>
      <p:cxnSp>
        <p:nvCxnSpPr>
          <p:cNvPr id="18" name="Straight Connector 17"/>
          <p:cNvCxnSpPr/>
          <p:nvPr/>
        </p:nvCxnSpPr>
        <p:spPr>
          <a:xfrm>
            <a:off x="5474369" y="3604344"/>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4369" y="4044203"/>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45565" y="4160604"/>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45565" y="4333324"/>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74369" y="4413094"/>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82681" y="4958956"/>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82681" y="5398815"/>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053877" y="5515216"/>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3877" y="5687936"/>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82681" y="5767706"/>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68939" y="4919661"/>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425344" y="3502820"/>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457416" y="3427225"/>
            <a:ext cx="393056"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3</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38" name="Straight Arrow Connector 37"/>
          <p:cNvCxnSpPr>
            <a:stCxn id="36" idx="4"/>
          </p:cNvCxnSpPr>
          <p:nvPr/>
        </p:nvCxnSpPr>
        <p:spPr>
          <a:xfrm flipH="1">
            <a:off x="5971061" y="3984083"/>
            <a:ext cx="1682883" cy="14946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4"/>
          </p:cNvCxnSpPr>
          <p:nvPr/>
        </p:nvCxnSpPr>
        <p:spPr>
          <a:xfrm flipH="1">
            <a:off x="6812502" y="3984083"/>
            <a:ext cx="841442" cy="15311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37534" y="6073271"/>
            <a:ext cx="1742832" cy="186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39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09641" y="1737361"/>
            <a:ext cx="7901222" cy="4465024"/>
          </a:xfrm>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spcBef>
                <a:spcPts val="0"/>
              </a:spcBef>
              <a:spcAft>
                <a:spcPts val="0"/>
              </a:spcAft>
              <a:buFont typeface="Calibri" panose="020F0502020204030204" pitchFamily="34" charset="0"/>
              <a:buChar char="–"/>
              <a:tabLst>
                <a:tab pos="137160" algn="l"/>
              </a:tabLst>
            </a:pPr>
            <a:r>
              <a:rPr lang="en-US" sz="2100" dirty="0" smtClean="0"/>
              <a:t>Wash Grad: </a:t>
            </a:r>
          </a:p>
          <a:p>
            <a:pPr marL="731520" indent="-457200">
              <a:spcBef>
                <a:spcPts val="0"/>
              </a:spcBef>
              <a:spcAft>
                <a:spcPts val="0"/>
              </a:spcAft>
              <a:buFont typeface="+mj-lt"/>
              <a:buAutoNum type="arabicPeriod"/>
              <a:tabLst>
                <a:tab pos="137160" algn="l"/>
              </a:tabLst>
            </a:pPr>
            <a:r>
              <a:rPr lang="en-US" sz="2100" dirty="0" smtClean="0"/>
              <a:t>Select in Soil Specimen Table</a:t>
            </a:r>
          </a:p>
          <a:p>
            <a:pPr marL="731520" indent="-457200">
              <a:spcBef>
                <a:spcPts val="0"/>
              </a:spcBef>
              <a:spcAft>
                <a:spcPts val="0"/>
              </a:spcAft>
              <a:buFont typeface="+mj-lt"/>
              <a:buAutoNum type="arabicPeriod"/>
              <a:tabLst>
                <a:tab pos="137160" algn="l"/>
              </a:tabLst>
            </a:pPr>
            <a:endParaRPr lang="en-US" sz="1300" dirty="0" smtClean="0"/>
          </a:p>
          <a:p>
            <a:pPr marL="566928" lvl="1" indent="0">
              <a:buFont typeface="Calibri" panose="020F0502020204030204" pitchFamily="34" charset="0"/>
              <a:buChar char="–"/>
              <a:tabLst>
                <a:tab pos="137160" algn="l"/>
              </a:tabLst>
            </a:pPr>
            <a:endParaRPr lang="en-US" sz="19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58</a:t>
            </a:fld>
            <a:endParaRPr lang="en-US"/>
          </a:p>
        </p:txBody>
      </p:sp>
      <p:sp>
        <p:nvSpPr>
          <p:cNvPr id="10" name="Oval 9"/>
          <p:cNvSpPr/>
          <p:nvPr/>
        </p:nvSpPr>
        <p:spPr>
          <a:xfrm>
            <a:off x="6626550" y="4785660"/>
            <a:ext cx="467985" cy="499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58623" y="4706127"/>
            <a:ext cx="402328" cy="607017"/>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1</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11" name="Straight Arrow Connector 10"/>
          <p:cNvCxnSpPr/>
          <p:nvPr/>
        </p:nvCxnSpPr>
        <p:spPr>
          <a:xfrm flipV="1">
            <a:off x="6991815" y="4174570"/>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656272" y="2977565"/>
            <a:ext cx="7877175" cy="1095375"/>
          </a:xfrm>
          <a:prstGeom prst="rect">
            <a:avLst/>
          </a:prstGeom>
        </p:spPr>
      </p:pic>
      <p:sp>
        <p:nvSpPr>
          <p:cNvPr id="44" name="Rectangle 43"/>
          <p:cNvSpPr/>
          <p:nvPr/>
        </p:nvSpPr>
        <p:spPr>
          <a:xfrm flipV="1">
            <a:off x="7425343" y="3850104"/>
            <a:ext cx="1108103" cy="2228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710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37703" t="-138"/>
          <a:stretch/>
        </p:blipFill>
        <p:spPr>
          <a:xfrm>
            <a:off x="1417064" y="5004581"/>
            <a:ext cx="7636828" cy="1287657"/>
          </a:xfrm>
          <a:prstGeom prst="rect">
            <a:avLst/>
          </a:prstGeom>
        </p:spPr>
      </p:pic>
      <p:pic>
        <p:nvPicPr>
          <p:cNvPr id="6" name="Picture 5"/>
          <p:cNvPicPr>
            <a:picLocks noChangeAspect="1"/>
          </p:cNvPicPr>
          <p:nvPr/>
        </p:nvPicPr>
        <p:blipFill rotWithShape="1">
          <a:blip r:embed="rId3"/>
          <a:srcRect t="-527" r="56870"/>
          <a:stretch/>
        </p:blipFill>
        <p:spPr>
          <a:xfrm>
            <a:off x="188205" y="3633429"/>
            <a:ext cx="5287127" cy="1292642"/>
          </a:xfrm>
          <a:prstGeom prst="rect">
            <a:avLst/>
          </a:prstGeom>
        </p:spPr>
      </p:pic>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09641" y="1737361"/>
            <a:ext cx="7901222" cy="4465024"/>
          </a:xfrm>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spcBef>
                <a:spcPts val="0"/>
              </a:spcBef>
              <a:spcAft>
                <a:spcPts val="0"/>
              </a:spcAft>
              <a:buFont typeface="Calibri" panose="020F0502020204030204" pitchFamily="34" charset="0"/>
              <a:buChar char="–"/>
              <a:tabLst>
                <a:tab pos="137160" algn="l"/>
              </a:tabLst>
            </a:pPr>
            <a:r>
              <a:rPr lang="en-US" sz="2100" dirty="0" smtClean="0"/>
              <a:t>Wash Grad: </a:t>
            </a:r>
          </a:p>
          <a:p>
            <a:pPr marL="731520" indent="-457200">
              <a:spcBef>
                <a:spcPts val="0"/>
              </a:spcBef>
              <a:spcAft>
                <a:spcPts val="0"/>
              </a:spcAft>
              <a:buFont typeface="+mj-lt"/>
              <a:buAutoNum type="arabicPeriod"/>
              <a:tabLst>
                <a:tab pos="137160" algn="l"/>
              </a:tabLst>
            </a:pPr>
            <a:r>
              <a:rPr lang="en-US" sz="2100" dirty="0" smtClean="0"/>
              <a:t>Select in Soil Specimen Table</a:t>
            </a:r>
          </a:p>
          <a:p>
            <a:pPr marL="731520" indent="-457200">
              <a:spcBef>
                <a:spcPts val="0"/>
              </a:spcBef>
              <a:spcAft>
                <a:spcPts val="0"/>
              </a:spcAft>
              <a:buFont typeface="+mj-lt"/>
              <a:buAutoNum type="arabicPeriod"/>
              <a:tabLst>
                <a:tab pos="137160" algn="l"/>
              </a:tabLst>
            </a:pPr>
            <a:r>
              <a:rPr lang="en-US" sz="2100" dirty="0" smtClean="0"/>
              <a:t>Fill in </a:t>
            </a:r>
            <a:r>
              <a:rPr lang="en-US" sz="2100" dirty="0" err="1" smtClean="0"/>
              <a:t>Wt</a:t>
            </a:r>
            <a:r>
              <a:rPr lang="en-US" sz="2100" dirty="0" smtClean="0"/>
              <a:t> Total Spec</a:t>
            </a:r>
          </a:p>
          <a:p>
            <a:pPr marL="731520" indent="-457200">
              <a:spcBef>
                <a:spcPts val="0"/>
              </a:spcBef>
              <a:spcAft>
                <a:spcPts val="0"/>
              </a:spcAft>
              <a:buFont typeface="+mj-lt"/>
              <a:buAutoNum type="arabicPeriod"/>
              <a:tabLst>
                <a:tab pos="137160" algn="l"/>
              </a:tabLst>
            </a:pPr>
            <a:r>
              <a:rPr lang="en-US" sz="2100" dirty="0" smtClean="0"/>
              <a:t>Leave </a:t>
            </a:r>
            <a:r>
              <a:rPr lang="en-US" sz="2100" dirty="0" err="1" smtClean="0"/>
              <a:t>Wt</a:t>
            </a:r>
            <a:r>
              <a:rPr lang="en-US" sz="2100" dirty="0" smtClean="0"/>
              <a:t> Fines Tested and Size Split Sieve Blank</a:t>
            </a:r>
          </a:p>
          <a:p>
            <a:pPr marL="731520" indent="-457200">
              <a:spcBef>
                <a:spcPts val="0"/>
              </a:spcBef>
              <a:spcAft>
                <a:spcPts val="0"/>
              </a:spcAft>
              <a:buFont typeface="+mj-lt"/>
              <a:buAutoNum type="arabicPeriod"/>
              <a:tabLst>
                <a:tab pos="137160" algn="l"/>
              </a:tabLst>
            </a:pPr>
            <a:r>
              <a:rPr lang="en-US" sz="2100" dirty="0" smtClean="0"/>
              <a:t>Coarse Sieve Wet Unchecked (Should be Automatic from step 1)</a:t>
            </a:r>
            <a:endParaRPr lang="en-US" sz="1300" dirty="0" smtClean="0"/>
          </a:p>
          <a:p>
            <a:pPr marL="566928" lvl="1" indent="0">
              <a:buFont typeface="Calibri" panose="020F0502020204030204" pitchFamily="34" charset="0"/>
              <a:buChar char="–"/>
              <a:tabLst>
                <a:tab pos="137160" algn="l"/>
              </a:tabLst>
            </a:pPr>
            <a:endParaRPr lang="en-US" sz="1900" u="sng"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59</a:t>
            </a:fld>
            <a:endParaRPr lang="en-US"/>
          </a:p>
        </p:txBody>
      </p:sp>
      <p:sp>
        <p:nvSpPr>
          <p:cNvPr id="9" name="Rectangle 8"/>
          <p:cNvSpPr/>
          <p:nvPr/>
        </p:nvSpPr>
        <p:spPr>
          <a:xfrm>
            <a:off x="1279782" y="4728412"/>
            <a:ext cx="577567" cy="1827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298" y="5537162"/>
            <a:ext cx="467985" cy="499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4371" y="5457629"/>
            <a:ext cx="402328" cy="607017"/>
          </a:xfrm>
          <a:prstGeom prst="rect">
            <a:avLst/>
          </a:prstGeom>
          <a:no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2</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18" name="Straight Connector 17"/>
          <p:cNvCxnSpPr/>
          <p:nvPr/>
        </p:nvCxnSpPr>
        <p:spPr>
          <a:xfrm>
            <a:off x="5474369" y="3604344"/>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4369" y="4044203"/>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45565" y="4160604"/>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45565" y="4333324"/>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474369" y="4413094"/>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400625" y="4958956"/>
            <a:ext cx="0" cy="4398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00625" y="5398815"/>
            <a:ext cx="126331" cy="1164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71821" y="5515216"/>
            <a:ext cx="257610" cy="1727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271821" y="5687936"/>
            <a:ext cx="128804" cy="797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00625" y="5767706"/>
            <a:ext cx="0" cy="5160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7563" y="4926072"/>
            <a:ext cx="867055" cy="699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629319" y="3771368"/>
            <a:ext cx="457200"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61391" y="3719612"/>
            <a:ext cx="393056" cy="584775"/>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4</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38" name="Straight Arrow Connector 37"/>
          <p:cNvCxnSpPr>
            <a:stCxn id="36" idx="4"/>
          </p:cNvCxnSpPr>
          <p:nvPr/>
        </p:nvCxnSpPr>
        <p:spPr>
          <a:xfrm>
            <a:off x="7857919" y="4252631"/>
            <a:ext cx="885016" cy="1812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82246" y="4713468"/>
            <a:ext cx="1042111" cy="1791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4159" y="5667178"/>
            <a:ext cx="467985" cy="499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86232" y="5587645"/>
            <a:ext cx="402328" cy="607017"/>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3</a:t>
            </a:r>
            <a:endParaRPr lang="en-US" sz="3200" b="0" cap="none" spc="0" dirty="0">
              <a:ln w="0"/>
              <a:solidFill>
                <a:schemeClr val="tx1"/>
              </a:solidFill>
              <a:effectLst>
                <a:outerShdw blurRad="38100" dist="19050" dir="2700000" algn="tl" rotWithShape="0">
                  <a:schemeClr val="dk1">
                    <a:alpha val="40000"/>
                  </a:schemeClr>
                </a:outerShdw>
              </a:effectLst>
            </a:endParaRPr>
          </a:p>
        </p:txBody>
      </p:sp>
      <p:cxnSp>
        <p:nvCxnSpPr>
          <p:cNvPr id="42" name="Straight Arrow Connector 41"/>
          <p:cNvCxnSpPr/>
          <p:nvPr/>
        </p:nvCxnSpPr>
        <p:spPr>
          <a:xfrm flipV="1">
            <a:off x="1019424" y="4917539"/>
            <a:ext cx="1462822" cy="8375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510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a:t>Interface and Coloring</a:t>
            </a:r>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a:t>
            </a:fld>
            <a:endParaRPr lang="en-US"/>
          </a:p>
        </p:txBody>
      </p:sp>
      <p:pic>
        <p:nvPicPr>
          <p:cNvPr id="7" name="Picture 6"/>
          <p:cNvPicPr>
            <a:picLocks noChangeAspect="1"/>
          </p:cNvPicPr>
          <p:nvPr/>
        </p:nvPicPr>
        <p:blipFill>
          <a:blip r:embed="rId3"/>
          <a:stretch>
            <a:fillRect/>
          </a:stretch>
        </p:blipFill>
        <p:spPr>
          <a:xfrm>
            <a:off x="1194905" y="2603288"/>
            <a:ext cx="7485011" cy="1879644"/>
          </a:xfrm>
          <a:prstGeom prst="rect">
            <a:avLst/>
          </a:prstGeom>
        </p:spPr>
      </p:pic>
      <p:sp>
        <p:nvSpPr>
          <p:cNvPr id="8" name="Left Brace 7"/>
          <p:cNvSpPr/>
          <p:nvPr/>
        </p:nvSpPr>
        <p:spPr>
          <a:xfrm>
            <a:off x="822960" y="3164493"/>
            <a:ext cx="371945" cy="4774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TextBox 8"/>
          <p:cNvSpPr txBox="1"/>
          <p:nvPr/>
        </p:nvSpPr>
        <p:spPr>
          <a:xfrm>
            <a:off x="314649" y="3230095"/>
            <a:ext cx="852476" cy="369332"/>
          </a:xfrm>
          <a:prstGeom prst="rect">
            <a:avLst/>
          </a:prstGeom>
          <a:noFill/>
          <a:ln>
            <a:noFill/>
          </a:ln>
        </p:spPr>
        <p:txBody>
          <a:bodyPr wrap="square" rtlCol="0">
            <a:spAutoFit/>
          </a:bodyPr>
          <a:lstStyle/>
          <a:p>
            <a:r>
              <a:rPr lang="en-US" dirty="0">
                <a:ln w="0"/>
                <a:solidFill>
                  <a:srgbClr val="FF0000"/>
                </a:solidFill>
                <a:effectLst>
                  <a:outerShdw blurRad="38100" dist="19050" dir="2700000" algn="tl" rotWithShape="0">
                    <a:schemeClr val="dk1">
                      <a:alpha val="40000"/>
                    </a:schemeClr>
                  </a:outerShdw>
                </a:effectLst>
              </a:rPr>
              <a:t>Tabs</a:t>
            </a:r>
          </a:p>
        </p:txBody>
      </p:sp>
      <p:sp>
        <p:nvSpPr>
          <p:cNvPr id="10" name="TextBox 9"/>
          <p:cNvSpPr txBox="1"/>
          <p:nvPr/>
        </p:nvSpPr>
        <p:spPr>
          <a:xfrm>
            <a:off x="5389727" y="1905164"/>
            <a:ext cx="1715259" cy="646331"/>
          </a:xfrm>
          <a:prstGeom prst="rect">
            <a:avLst/>
          </a:prstGeom>
          <a:noFill/>
          <a:ln>
            <a:noFill/>
          </a:ln>
        </p:spPr>
        <p:txBody>
          <a:bodyPr wrap="square" rtlCol="0">
            <a:spAutoFit/>
          </a:bodyPr>
          <a:lstStyle/>
          <a:p>
            <a:r>
              <a:rPr lang="en-US" dirty="0">
                <a:ln w="0"/>
                <a:solidFill>
                  <a:srgbClr val="FF0000"/>
                </a:solidFill>
                <a:effectLst>
                  <a:outerShdw blurRad="38100" dist="19050" dir="2700000" algn="tl" rotWithShape="0">
                    <a:schemeClr val="dk1">
                      <a:alpha val="40000"/>
                    </a:schemeClr>
                  </a:outerShdw>
                </a:effectLst>
              </a:rPr>
              <a:t>Current Selected Hole</a:t>
            </a:r>
          </a:p>
        </p:txBody>
      </p:sp>
      <p:cxnSp>
        <p:nvCxnSpPr>
          <p:cNvPr id="14" name="Straight Arrow Connector 13"/>
          <p:cNvCxnSpPr>
            <a:stCxn id="10" idx="1"/>
          </p:cNvCxnSpPr>
          <p:nvPr/>
        </p:nvCxnSpPr>
        <p:spPr>
          <a:xfrm flipH="1">
            <a:off x="4136167" y="2228330"/>
            <a:ext cx="1253560" cy="7259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9219" y="4960707"/>
            <a:ext cx="1715259" cy="800219"/>
          </a:xfrm>
          <a:prstGeom prst="rect">
            <a:avLst/>
          </a:prstGeom>
          <a:noFill/>
          <a:ln>
            <a:noFill/>
          </a:ln>
        </p:spPr>
        <p:txBody>
          <a:bodyPr wrap="square" rtlCol="0">
            <a:spAutoFit/>
          </a:bodyPr>
          <a:lstStyle/>
          <a:p>
            <a:r>
              <a:rPr lang="en-US" sz="2800" dirty="0">
                <a:ln w="0">
                  <a:solidFill>
                    <a:schemeClr val="tx1"/>
                  </a:solidFill>
                </a:ln>
                <a:solidFill>
                  <a:srgbClr val="0070C0"/>
                </a:solidFill>
                <a:effectLst>
                  <a:outerShdw blurRad="38100" dist="19050" dir="2700000" algn="tl" rotWithShape="0">
                    <a:schemeClr val="dk1">
                      <a:alpha val="40000"/>
                    </a:schemeClr>
                  </a:outerShdw>
                </a:effectLst>
              </a:rPr>
              <a:t>Dark Blue</a:t>
            </a:r>
            <a:r>
              <a:rPr lang="en-US" dirty="0">
                <a:ln w="0"/>
                <a:solidFill>
                  <a:srgbClr val="FF0000"/>
                </a:solidFill>
                <a:effectLst>
                  <a:outerShdw blurRad="38100" dist="19050" dir="2700000" algn="tl" rotWithShape="0">
                    <a:schemeClr val="dk1">
                      <a:alpha val="40000"/>
                    </a:schemeClr>
                  </a:outerShdw>
                </a:effectLst>
              </a:rPr>
              <a:t>:</a:t>
            </a:r>
          </a:p>
          <a:p>
            <a:r>
              <a:rPr lang="en-US" dirty="0">
                <a:ln w="0"/>
                <a:solidFill>
                  <a:srgbClr val="FF0000"/>
                </a:solidFill>
                <a:effectLst>
                  <a:outerShdw blurRad="38100" dist="19050" dir="2700000" algn="tl" rotWithShape="0">
                    <a:schemeClr val="dk1">
                      <a:alpha val="40000"/>
                    </a:schemeClr>
                  </a:outerShdw>
                </a:effectLst>
              </a:rPr>
              <a:t>Selected Cell</a:t>
            </a:r>
          </a:p>
        </p:txBody>
      </p:sp>
      <p:cxnSp>
        <p:nvCxnSpPr>
          <p:cNvPr id="16" name="Straight Arrow Connector 15"/>
          <p:cNvCxnSpPr>
            <a:stCxn id="15" idx="0"/>
          </p:cNvCxnSpPr>
          <p:nvPr/>
        </p:nvCxnSpPr>
        <p:spPr>
          <a:xfrm flipV="1">
            <a:off x="1316849" y="4484047"/>
            <a:ext cx="456797" cy="476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32315" y="4889835"/>
            <a:ext cx="1715259" cy="1354217"/>
          </a:xfrm>
          <a:prstGeom prst="rect">
            <a:avLst/>
          </a:prstGeom>
          <a:noFill/>
          <a:ln>
            <a:noFill/>
          </a:ln>
        </p:spPr>
        <p:txBody>
          <a:bodyPr wrap="square" rtlCol="0">
            <a:spAutoFit/>
          </a:bodyPr>
          <a:lstStyle/>
          <a:p>
            <a:r>
              <a:rPr lang="en-US" sz="2800" dirty="0">
                <a:ln w="0">
                  <a:solidFill>
                    <a:schemeClr val="tx1"/>
                  </a:solidFill>
                </a:ln>
                <a:solidFill>
                  <a:srgbClr val="FFFF00"/>
                </a:solidFill>
                <a:effectLst>
                  <a:outerShdw blurRad="38100" dist="19050" dir="2700000" algn="tl" rotWithShape="0">
                    <a:schemeClr val="dk1">
                      <a:alpha val="40000"/>
                    </a:schemeClr>
                  </a:outerShdw>
                </a:effectLst>
              </a:rPr>
              <a:t>Yellow</a:t>
            </a:r>
            <a:r>
              <a:rPr lang="en-US" dirty="0">
                <a:ln w="0"/>
                <a:solidFill>
                  <a:srgbClr val="FF0000"/>
                </a:solidFill>
                <a:effectLst>
                  <a:outerShdw blurRad="38100" dist="19050" dir="2700000" algn="tl" rotWithShape="0">
                    <a:schemeClr val="dk1">
                      <a:alpha val="40000"/>
                    </a:schemeClr>
                  </a:outerShdw>
                </a:effectLst>
              </a:rPr>
              <a:t>:</a:t>
            </a:r>
          </a:p>
          <a:p>
            <a:r>
              <a:rPr lang="en-US" dirty="0">
                <a:ln w="0"/>
                <a:solidFill>
                  <a:srgbClr val="FF0000"/>
                </a:solidFill>
                <a:effectLst>
                  <a:outerShdw blurRad="38100" dist="19050" dir="2700000" algn="tl" rotWithShape="0">
                    <a:schemeClr val="dk1">
                      <a:alpha val="40000"/>
                    </a:schemeClr>
                  </a:outerShdw>
                </a:effectLst>
              </a:rPr>
              <a:t>Must Be Entered Before Save</a:t>
            </a:r>
          </a:p>
        </p:txBody>
      </p:sp>
      <p:cxnSp>
        <p:nvCxnSpPr>
          <p:cNvPr id="21" name="Straight Arrow Connector 20"/>
          <p:cNvCxnSpPr/>
          <p:nvPr/>
        </p:nvCxnSpPr>
        <p:spPr>
          <a:xfrm flipH="1" flipV="1">
            <a:off x="2903185" y="4474257"/>
            <a:ext cx="2580" cy="486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6167" y="4908787"/>
            <a:ext cx="1715259" cy="1077218"/>
          </a:xfrm>
          <a:prstGeom prst="rect">
            <a:avLst/>
          </a:prstGeom>
          <a:noFill/>
          <a:ln>
            <a:noFill/>
          </a:ln>
        </p:spPr>
        <p:txBody>
          <a:bodyPr wrap="square" rtlCol="0">
            <a:spAutoFit/>
          </a:bodyPr>
          <a:lstStyle/>
          <a:p>
            <a:r>
              <a:rPr lang="en-US" sz="2800" dirty="0">
                <a:ln w="0">
                  <a:solidFill>
                    <a:schemeClr val="tx1"/>
                  </a:solidFill>
                </a:ln>
                <a:solidFill>
                  <a:schemeClr val="accent1"/>
                </a:solidFill>
                <a:effectLst>
                  <a:outerShdw blurRad="38100" dist="19050" dir="2700000" algn="tl" rotWithShape="0">
                    <a:schemeClr val="dk1">
                      <a:alpha val="40000"/>
                    </a:schemeClr>
                  </a:outerShdw>
                </a:effectLst>
              </a:rPr>
              <a:t>Light Blue</a:t>
            </a:r>
            <a:r>
              <a:rPr lang="en-US" dirty="0">
                <a:ln w="0"/>
                <a:solidFill>
                  <a:srgbClr val="FF0000"/>
                </a:solidFill>
                <a:effectLst>
                  <a:outerShdw blurRad="38100" dist="19050" dir="2700000" algn="tl" rotWithShape="0">
                    <a:schemeClr val="dk1">
                      <a:alpha val="40000"/>
                    </a:schemeClr>
                  </a:outerShdw>
                </a:effectLst>
              </a:rPr>
              <a:t>:</a:t>
            </a:r>
          </a:p>
          <a:p>
            <a:r>
              <a:rPr lang="en-US" dirty="0">
                <a:ln w="0"/>
                <a:solidFill>
                  <a:srgbClr val="FF0000"/>
                </a:solidFill>
                <a:effectLst>
                  <a:outerShdw blurRad="38100" dist="19050" dir="2700000" algn="tl" rotWithShape="0">
                    <a:schemeClr val="dk1">
                      <a:alpha val="40000"/>
                    </a:schemeClr>
                  </a:outerShdw>
                </a:effectLst>
              </a:rPr>
              <a:t>Can Be Auto Filled on Save</a:t>
            </a:r>
          </a:p>
        </p:txBody>
      </p:sp>
      <p:cxnSp>
        <p:nvCxnSpPr>
          <p:cNvPr id="26" name="Straight Arrow Connector 25"/>
          <p:cNvCxnSpPr/>
          <p:nvPr/>
        </p:nvCxnSpPr>
        <p:spPr>
          <a:xfrm flipV="1">
            <a:off x="4639919" y="4453544"/>
            <a:ext cx="136333" cy="455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36342" y="4928009"/>
            <a:ext cx="1715259" cy="1077218"/>
          </a:xfrm>
          <a:prstGeom prst="rect">
            <a:avLst/>
          </a:prstGeom>
          <a:noFill/>
          <a:ln>
            <a:noFill/>
          </a:ln>
        </p:spPr>
        <p:txBody>
          <a:bodyPr wrap="square" rtlCol="0">
            <a:spAutoFit/>
          </a:bodyPr>
          <a:lstStyle/>
          <a:p>
            <a:r>
              <a:rPr lang="en-US" sz="2800" dirty="0">
                <a:ln w="0">
                  <a:solidFill>
                    <a:schemeClr val="tx1"/>
                  </a:solidFill>
                </a:ln>
                <a:solidFill>
                  <a:schemeClr val="bg1">
                    <a:lumMod val="75000"/>
                  </a:schemeClr>
                </a:solidFill>
                <a:effectLst>
                  <a:outerShdw blurRad="38100" dist="19050" dir="2700000" algn="tl" rotWithShape="0">
                    <a:schemeClr val="dk1">
                      <a:alpha val="40000"/>
                    </a:schemeClr>
                  </a:outerShdw>
                </a:effectLst>
              </a:rPr>
              <a:t>Grey</a:t>
            </a:r>
            <a:r>
              <a:rPr lang="en-US" dirty="0">
                <a:ln w="0"/>
                <a:solidFill>
                  <a:srgbClr val="FF0000"/>
                </a:solidFill>
                <a:effectLst>
                  <a:outerShdw blurRad="38100" dist="19050" dir="2700000" algn="tl" rotWithShape="0">
                    <a:schemeClr val="dk1">
                      <a:alpha val="40000"/>
                    </a:schemeClr>
                  </a:outerShdw>
                </a:effectLst>
              </a:rPr>
              <a:t>:</a:t>
            </a:r>
          </a:p>
          <a:p>
            <a:r>
              <a:rPr lang="en-US" dirty="0" smtClean="0">
                <a:ln w="0"/>
                <a:solidFill>
                  <a:srgbClr val="FF0000"/>
                </a:solidFill>
                <a:effectLst>
                  <a:outerShdw blurRad="38100" dist="19050" dir="2700000" algn="tl" rotWithShape="0">
                    <a:schemeClr val="dk1">
                      <a:alpha val="40000"/>
                    </a:schemeClr>
                  </a:outerShdw>
                </a:effectLst>
              </a:rPr>
              <a:t>Non-Selectable and Auto-Fills</a:t>
            </a:r>
            <a:endParaRPr lang="en-US" dirty="0">
              <a:ln w="0"/>
              <a:solidFill>
                <a:srgbClr val="FF0000"/>
              </a:solidFill>
              <a:effectLst>
                <a:outerShdw blurRad="38100" dist="19050" dir="2700000" algn="tl" rotWithShape="0">
                  <a:schemeClr val="dk1">
                    <a:alpha val="40000"/>
                  </a:schemeClr>
                </a:outerShdw>
              </a:effectLst>
            </a:endParaRPr>
          </a:p>
        </p:txBody>
      </p:sp>
      <p:cxnSp>
        <p:nvCxnSpPr>
          <p:cNvPr id="28" name="Straight Arrow Connector 27"/>
          <p:cNvCxnSpPr/>
          <p:nvPr/>
        </p:nvCxnSpPr>
        <p:spPr>
          <a:xfrm flipV="1">
            <a:off x="6324607" y="4442982"/>
            <a:ext cx="151820" cy="5082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1979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909498"/>
          </a:xfrm>
        </p:spPr>
        <p:txBody>
          <a:bodyPr>
            <a:normAutofit/>
          </a:bodyPr>
          <a:lstStyle/>
          <a:p>
            <a:pPr indent="-205740">
              <a:buFont typeface="Arial" panose="020B0604020202020204" pitchFamily="34" charset="0"/>
              <a:buChar char="•"/>
            </a:pPr>
            <a:r>
              <a:rPr lang="en-US" sz="2100" dirty="0" smtClean="0"/>
              <a:t>Sieve Data Entry</a:t>
            </a:r>
            <a:endParaRPr lang="en-US" sz="2100" dirty="0"/>
          </a:p>
          <a:p>
            <a:pPr marL="274320" indent="0">
              <a:buFont typeface="Calibri" panose="020F0502020204030204" pitchFamily="34" charset="0"/>
              <a:buChar char="–"/>
              <a:tabLst>
                <a:tab pos="137160" algn="l"/>
              </a:tabLst>
            </a:pPr>
            <a:r>
              <a:rPr lang="en-US" sz="2100" dirty="0" smtClean="0"/>
              <a:t>Sieve Entry Overview Table </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60</a:t>
            </a:fld>
            <a:endParaRPr lang="en-US"/>
          </a:p>
        </p:txBody>
      </p:sp>
      <p:graphicFrame>
        <p:nvGraphicFramePr>
          <p:cNvPr id="8" name="Table 7"/>
          <p:cNvGraphicFramePr>
            <a:graphicFrameLocks noGrp="1"/>
          </p:cNvGraphicFramePr>
          <p:nvPr>
            <p:extLst/>
          </p:nvPr>
        </p:nvGraphicFramePr>
        <p:xfrm>
          <a:off x="622665" y="2983832"/>
          <a:ext cx="7944388" cy="2740954"/>
        </p:xfrm>
        <a:graphic>
          <a:graphicData uri="http://schemas.openxmlformats.org/drawingml/2006/table">
            <a:tbl>
              <a:tblPr firstRow="1" firstCol="1" lastRow="1" lastCol="1" bandRow="1" bandCol="1"/>
              <a:tblGrid>
                <a:gridCol w="1288077"/>
                <a:gridCol w="891107"/>
                <a:gridCol w="896921"/>
                <a:gridCol w="747434"/>
                <a:gridCol w="778991"/>
                <a:gridCol w="747434"/>
                <a:gridCol w="867853"/>
                <a:gridCol w="896921"/>
                <a:gridCol w="829650"/>
              </a:tblGrid>
              <a:tr h="1070810">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Wt. Total Spec.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err="1">
                          <a:effectLst/>
                          <a:latin typeface="Times New Roman" panose="02020603050405020304" pitchFamily="18" charset="0"/>
                          <a:ea typeface="Calibri" panose="020F0502020204030204" pitchFamily="34" charset="0"/>
                        </a:rPr>
                        <a:t>Wt</a:t>
                      </a:r>
                      <a:r>
                        <a:rPr lang="en-US" sz="1600" dirty="0">
                          <a:effectLst/>
                          <a:latin typeface="Times New Roman" panose="02020603050405020304" pitchFamily="18" charset="0"/>
                          <a:ea typeface="Calibri" panose="020F0502020204030204" pitchFamily="34" charset="0"/>
                        </a:rPr>
                        <a:t> Fines Tested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Size Split Sieve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WC Coarse</a:t>
                      </a:r>
                    </a:p>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WC</a:t>
                      </a:r>
                    </a:p>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Coarse</a:t>
                      </a:r>
                    </a:p>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Dry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WC</a:t>
                      </a:r>
                    </a:p>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Fine</a:t>
                      </a:r>
                    </a:p>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Wet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WC</a:t>
                      </a:r>
                    </a:p>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Fine</a:t>
                      </a:r>
                    </a:p>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Dry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Coarse</a:t>
                      </a:r>
                    </a:p>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Sieved</a:t>
                      </a:r>
                    </a:p>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32">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With Gravel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06">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No Gravel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06">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Wash Grad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actual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panose="02020603050405020304" pitchFamily="18" charset="0"/>
                          <a:ea typeface="Calibri" panose="020F0502020204030204" pitchFamily="34"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5559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939030"/>
          </a:xfrm>
        </p:spPr>
        <p:txBody>
          <a:bodyPr>
            <a:normAutofit fontScale="92500" lnSpcReduction="20000"/>
          </a:bodyPr>
          <a:lstStyle/>
          <a:p>
            <a:pPr indent="-205740">
              <a:buFont typeface="Arial" panose="020B0604020202020204" pitchFamily="34" charset="0"/>
              <a:buChar char="•"/>
            </a:pPr>
            <a:r>
              <a:rPr lang="en-US" sz="2100" dirty="0" smtClean="0"/>
              <a:t>Hydrometer Drop Down Menu Creation</a:t>
            </a:r>
          </a:p>
          <a:p>
            <a:pPr marL="274320" indent="0">
              <a:buFont typeface="Calibri" panose="020F0502020204030204" pitchFamily="34" charset="0"/>
              <a:buChar char="–"/>
              <a:tabLst>
                <a:tab pos="137160" algn="l"/>
              </a:tabLst>
            </a:pPr>
            <a:r>
              <a:rPr lang="en-US" sz="2100" dirty="0" smtClean="0"/>
              <a:t>Values of type, Temperature Units, Calibration Intercept and Slope have to be populated based on dropdown selection.</a:t>
            </a: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61</a:t>
            </a:fld>
            <a:endParaRPr lang="en-US"/>
          </a:p>
        </p:txBody>
      </p:sp>
      <p:pic>
        <p:nvPicPr>
          <p:cNvPr id="8" name="Picture 7"/>
          <p:cNvPicPr>
            <a:picLocks noChangeAspect="1"/>
          </p:cNvPicPr>
          <p:nvPr/>
        </p:nvPicPr>
        <p:blipFill>
          <a:blip r:embed="rId3"/>
          <a:stretch>
            <a:fillRect/>
          </a:stretch>
        </p:blipFill>
        <p:spPr>
          <a:xfrm>
            <a:off x="565784" y="2947308"/>
            <a:ext cx="8058150" cy="2028825"/>
          </a:xfrm>
          <a:prstGeom prst="rect">
            <a:avLst/>
          </a:prstGeom>
        </p:spPr>
      </p:pic>
    </p:spTree>
    <p:extLst>
      <p:ext uri="{BB962C8B-B14F-4D97-AF65-F5344CB8AC3E}">
        <p14:creationId xmlns:p14="http://schemas.microsoft.com/office/powerpoint/2010/main" val="2585030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a:xfrm>
            <a:off x="822959" y="1845734"/>
            <a:ext cx="7543801" cy="939030"/>
          </a:xfrm>
        </p:spPr>
        <p:txBody>
          <a:bodyPr>
            <a:normAutofit fontScale="92500" lnSpcReduction="20000"/>
          </a:bodyPr>
          <a:lstStyle/>
          <a:p>
            <a:pPr indent="-205740">
              <a:buFont typeface="Arial" panose="020B0604020202020204" pitchFamily="34" charset="0"/>
              <a:buChar char="•"/>
            </a:pPr>
            <a:r>
              <a:rPr lang="en-US" sz="2100" dirty="0" smtClean="0"/>
              <a:t>Hydrometer Drop Down Menu Creation</a:t>
            </a:r>
          </a:p>
          <a:p>
            <a:pPr marL="274320" indent="0">
              <a:buFont typeface="Calibri" panose="020F0502020204030204" pitchFamily="34" charset="0"/>
              <a:buChar char="–"/>
              <a:tabLst>
                <a:tab pos="137160" algn="l"/>
              </a:tabLst>
            </a:pPr>
            <a:r>
              <a:rPr lang="en-US" sz="2100" dirty="0" smtClean="0"/>
              <a:t>Can update the dropdown list under Data Design, Library Data, Hydrometer Calibrations.</a:t>
            </a: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62</a:t>
            </a:fld>
            <a:endParaRPr lang="en-US"/>
          </a:p>
        </p:txBody>
      </p:sp>
      <p:pic>
        <p:nvPicPr>
          <p:cNvPr id="7" name="Picture 6"/>
          <p:cNvPicPr>
            <a:picLocks noChangeAspect="1"/>
          </p:cNvPicPr>
          <p:nvPr/>
        </p:nvPicPr>
        <p:blipFill>
          <a:blip r:embed="rId3"/>
          <a:stretch>
            <a:fillRect/>
          </a:stretch>
        </p:blipFill>
        <p:spPr>
          <a:xfrm>
            <a:off x="380046" y="2893137"/>
            <a:ext cx="8429625" cy="2914650"/>
          </a:xfrm>
          <a:prstGeom prst="rect">
            <a:avLst/>
          </a:prstGeom>
        </p:spPr>
      </p:pic>
    </p:spTree>
    <p:extLst>
      <p:ext uri="{BB962C8B-B14F-4D97-AF65-F5344CB8AC3E}">
        <p14:creationId xmlns:p14="http://schemas.microsoft.com/office/powerpoint/2010/main" val="33511659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Updates: Density Entry</a:t>
            </a:r>
            <a:endParaRPr lang="en-US" sz="2100" dirty="0"/>
          </a:p>
          <a:p>
            <a:pPr marL="274320" indent="0">
              <a:buFont typeface="Calibri" panose="020F0502020204030204" pitchFamily="34" charset="0"/>
              <a:buChar char="–"/>
              <a:tabLst>
                <a:tab pos="137160" algn="l"/>
              </a:tabLst>
            </a:pPr>
            <a:r>
              <a:rPr lang="en-US" sz="2100" dirty="0" smtClean="0"/>
              <a:t>Both Dry and Wet Density field have been added to the QU, UU and KY Consolidation tables so that wither will be calculated upon save </a:t>
            </a: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63</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54996"/>
            <a:ext cx="9144000" cy="1004835"/>
          </a:xfrm>
          <a:prstGeom prst="rect">
            <a:avLst/>
          </a:prstGeom>
        </p:spPr>
      </p:pic>
      <p:sp>
        <p:nvSpPr>
          <p:cNvPr id="11" name="Rectangle 10"/>
          <p:cNvSpPr/>
          <p:nvPr/>
        </p:nvSpPr>
        <p:spPr>
          <a:xfrm>
            <a:off x="2192482" y="4177145"/>
            <a:ext cx="768927" cy="182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13764" y="4177145"/>
            <a:ext cx="786245" cy="182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endCxn id="11" idx="2"/>
          </p:cNvCxnSpPr>
          <p:nvPr/>
        </p:nvCxnSpPr>
        <p:spPr>
          <a:xfrm flipH="1" flipV="1">
            <a:off x="2576946" y="4359831"/>
            <a:ext cx="1714499" cy="1240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330932" y="4359831"/>
            <a:ext cx="2391986" cy="1240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50293" y="5485206"/>
            <a:ext cx="6428811" cy="830997"/>
          </a:xfrm>
          <a:prstGeom prst="rect">
            <a:avLst/>
          </a:prstGeom>
          <a:noFill/>
        </p:spPr>
        <p:txBody>
          <a:bodyPr wrap="none" lIns="91440" tIns="45720" rIns="91440" bIns="45720">
            <a:spAutoFit/>
          </a:bodyPr>
          <a:lstStyle/>
          <a:p>
            <a:pPr algn="ctr"/>
            <a:r>
              <a:rPr lang="en-US" sz="2400" b="0" cap="none" spc="0" dirty="0" smtClean="0">
                <a:ln w="0"/>
                <a:solidFill>
                  <a:srgbClr val="FF0000"/>
                </a:solidFill>
                <a:effectLst>
                  <a:outerShdw blurRad="38100" dist="25400" dir="5400000" algn="ctr" rotWithShape="0">
                    <a:srgbClr val="6E747A">
                      <a:alpha val="43000"/>
                    </a:srgbClr>
                  </a:outerShdw>
                </a:effectLst>
              </a:rPr>
              <a:t>Either Dry or Wet Density be calculated upon save</a:t>
            </a:r>
          </a:p>
          <a:p>
            <a:pPr algn="ctr"/>
            <a:r>
              <a:rPr lang="en-US" sz="2400" dirty="0" smtClean="0">
                <a:ln w="0"/>
                <a:solidFill>
                  <a:srgbClr val="FF0000"/>
                </a:solidFill>
                <a:effectLst>
                  <a:outerShdw blurRad="38100" dist="25400" dir="5400000" algn="ctr" rotWithShape="0">
                    <a:srgbClr val="6E747A">
                      <a:alpha val="43000"/>
                    </a:srgbClr>
                  </a:outerShdw>
                </a:effectLst>
              </a:rPr>
              <a:t>From the other value</a:t>
            </a:r>
            <a:endParaRPr lang="en-US" sz="2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473810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290569"/>
            <a:ext cx="9208970" cy="1105752"/>
          </a:xfrm>
          <a:prstGeom prst="rect">
            <a:avLst/>
          </a:prstGeom>
        </p:spPr>
      </p:pic>
      <p:sp>
        <p:nvSpPr>
          <p:cNvPr id="2" name="Title 1"/>
          <p:cNvSpPr>
            <a:spLocks noGrp="1"/>
          </p:cNvSpPr>
          <p:nvPr>
            <p:ph type="title"/>
          </p:nvPr>
        </p:nvSpPr>
        <p:spPr/>
        <p:txBody>
          <a:bodyPr/>
          <a:lstStyle/>
          <a:p>
            <a:r>
              <a:rPr lang="en-US" dirty="0" smtClean="0"/>
              <a:t>Laboratory</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Updates: Cell Pressure Entry for UU table</a:t>
            </a:r>
            <a:endParaRPr lang="en-US" sz="2100" dirty="0"/>
          </a:p>
          <a:p>
            <a:pPr marL="274320" indent="0">
              <a:buFont typeface="Calibri" panose="020F0502020204030204" pitchFamily="34" charset="0"/>
              <a:buChar char="–"/>
              <a:tabLst>
                <a:tab pos="137160" algn="l"/>
              </a:tabLst>
            </a:pPr>
            <a:r>
              <a:rPr lang="en-US" sz="2100" dirty="0" smtClean="0"/>
              <a:t>The cell pressure will need to be entered for UU tests since it was added to the table fields</a:t>
            </a:r>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64</a:t>
            </a:fld>
            <a:endParaRPr lang="en-US"/>
          </a:p>
        </p:txBody>
      </p:sp>
      <p:sp>
        <p:nvSpPr>
          <p:cNvPr id="12" name="Rectangle 11"/>
          <p:cNvSpPr/>
          <p:nvPr/>
        </p:nvSpPr>
        <p:spPr>
          <a:xfrm>
            <a:off x="5238406" y="4203244"/>
            <a:ext cx="746758" cy="182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endCxn id="12" idx="2"/>
          </p:cNvCxnSpPr>
          <p:nvPr/>
        </p:nvCxnSpPr>
        <p:spPr>
          <a:xfrm flipV="1">
            <a:off x="4435535" y="4385930"/>
            <a:ext cx="1176250" cy="13101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58650" y="5614952"/>
            <a:ext cx="4411272" cy="461665"/>
          </a:xfrm>
          <a:prstGeom prst="rect">
            <a:avLst/>
          </a:prstGeom>
          <a:noFill/>
        </p:spPr>
        <p:txBody>
          <a:bodyPr wrap="none" lIns="91440" tIns="45720" rIns="91440" bIns="45720">
            <a:spAutoFit/>
          </a:bodyPr>
          <a:lstStyle/>
          <a:p>
            <a:pPr algn="ctr"/>
            <a:r>
              <a:rPr lang="en-US" sz="2400" b="0" cap="none" spc="0" dirty="0" smtClean="0">
                <a:ln w="0"/>
                <a:solidFill>
                  <a:srgbClr val="FF0000"/>
                </a:solidFill>
                <a:effectLst>
                  <a:outerShdw blurRad="38100" dist="25400" dir="5400000" algn="ctr" rotWithShape="0">
                    <a:srgbClr val="6E747A">
                      <a:alpha val="43000"/>
                    </a:srgbClr>
                  </a:outerShdw>
                </a:effectLst>
              </a:rPr>
              <a:t>Cell Pressure Needs to be Entered</a:t>
            </a:r>
            <a:endParaRPr lang="en-US" sz="2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29435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2649682"/>
            <a:ext cx="7543801" cy="3219412"/>
          </a:xfrm>
        </p:spPr>
        <p:txBody>
          <a:bodyPr>
            <a:normAutofit/>
          </a:bodyPr>
          <a:lstStyle/>
          <a:p>
            <a:pPr algn="ctr"/>
            <a:r>
              <a:rPr lang="en-US" sz="4400" dirty="0" smtClean="0"/>
              <a:t>Example Lab Entry</a:t>
            </a:r>
          </a:p>
          <a:p>
            <a:pPr algn="ctr"/>
            <a:r>
              <a:rPr lang="en-US" sz="3600" dirty="0" smtClean="0"/>
              <a:t>We will be entering in raw lab data into gINT so that you know where information needs to be input</a:t>
            </a:r>
            <a:endParaRPr lang="en-US" sz="1600" dirty="0"/>
          </a:p>
        </p:txBody>
      </p:sp>
      <p:sp>
        <p:nvSpPr>
          <p:cNvPr id="2" name="Title 1"/>
          <p:cNvSpPr>
            <a:spLocks noGrp="1"/>
          </p:cNvSpPr>
          <p:nvPr>
            <p:ph type="title"/>
          </p:nvPr>
        </p:nvSpPr>
        <p:spPr/>
        <p:txBody>
          <a:bodyPr/>
          <a:lstStyle/>
          <a:p>
            <a:r>
              <a:rPr lang="en-US" dirty="0" smtClean="0"/>
              <a:t>Drillers</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65</a:t>
            </a:fld>
            <a:endParaRPr lang="en-US"/>
          </a:p>
        </p:txBody>
      </p:sp>
    </p:spTree>
    <p:extLst>
      <p:ext uri="{BB962C8B-B14F-4D97-AF65-F5344CB8AC3E}">
        <p14:creationId xmlns:p14="http://schemas.microsoft.com/office/powerpoint/2010/main" val="3567336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Structure Entry</a:t>
            </a:r>
          </a:p>
          <a:p>
            <a:pPr algn="ctr"/>
            <a:endParaRPr lang="en-US" sz="4400" dirty="0"/>
          </a:p>
          <a:p>
            <a:pPr algn="ctr"/>
            <a:r>
              <a:rPr lang="en-US" sz="4400" dirty="0" smtClean="0"/>
              <a:t>Hole 1006</a:t>
            </a:r>
            <a:endParaRPr lang="en-US" dirty="0"/>
          </a:p>
        </p:txBody>
      </p:sp>
      <p:sp>
        <p:nvSpPr>
          <p:cNvPr id="2" name="Title 1"/>
          <p:cNvSpPr>
            <a:spLocks noGrp="1"/>
          </p:cNvSpPr>
          <p:nvPr>
            <p:ph type="title"/>
          </p:nvPr>
        </p:nvSpPr>
        <p:spPr/>
        <p:txBody>
          <a:bodyPr/>
          <a:lstStyle/>
          <a:p>
            <a:r>
              <a:rPr lang="en-US" dirty="0" smtClean="0"/>
              <a:t>Laboratory</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66</a:t>
            </a:fld>
            <a:endParaRPr lang="en-US"/>
          </a:p>
        </p:txBody>
      </p:sp>
    </p:spTree>
    <p:extLst>
      <p:ext uri="{BB962C8B-B14F-4D97-AF65-F5344CB8AC3E}">
        <p14:creationId xmlns:p14="http://schemas.microsoft.com/office/powerpoint/2010/main" val="3779360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22959" y="1737361"/>
            <a:ext cx="7543801" cy="3219412"/>
          </a:xfrm>
        </p:spPr>
        <p:txBody>
          <a:bodyPr/>
          <a:lstStyle/>
          <a:p>
            <a:pPr algn="ctr"/>
            <a:r>
              <a:rPr lang="en-US" sz="4400" dirty="0" smtClean="0"/>
              <a:t>Roadway Overview</a:t>
            </a:r>
          </a:p>
          <a:p>
            <a:pPr algn="ctr"/>
            <a:endParaRPr lang="en-US" sz="4400" dirty="0"/>
          </a:p>
          <a:p>
            <a:pPr algn="ctr"/>
            <a:r>
              <a:rPr lang="en-US" sz="4400" dirty="0" smtClean="0"/>
              <a:t>Hole 1</a:t>
            </a:r>
            <a:endParaRPr lang="en-US" dirty="0"/>
          </a:p>
        </p:txBody>
      </p:sp>
      <p:sp>
        <p:nvSpPr>
          <p:cNvPr id="2" name="Title 1"/>
          <p:cNvSpPr>
            <a:spLocks noGrp="1"/>
          </p:cNvSpPr>
          <p:nvPr>
            <p:ph type="title"/>
          </p:nvPr>
        </p:nvSpPr>
        <p:spPr/>
        <p:txBody>
          <a:bodyPr/>
          <a:lstStyle/>
          <a:p>
            <a:r>
              <a:rPr lang="en-US" dirty="0" smtClean="0"/>
              <a:t>Laboratory</a:t>
            </a:r>
            <a:endParaRPr lang="en-US"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67</a:t>
            </a:fld>
            <a:endParaRPr lang="en-US"/>
          </a:p>
        </p:txBody>
      </p:sp>
    </p:spTree>
    <p:extLst>
      <p:ext uri="{BB962C8B-B14F-4D97-AF65-F5344CB8AC3E}">
        <p14:creationId xmlns:p14="http://schemas.microsoft.com/office/powerpoint/2010/main" val="322317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p:txBody>
          <a:bodyPr>
            <a:normAutofit/>
          </a:bodyPr>
          <a:lstStyle/>
          <a:p>
            <a:pPr indent="-205740">
              <a:buFont typeface="Arial" panose="020B0604020202020204" pitchFamily="34" charset="0"/>
              <a:buChar char="•"/>
            </a:pPr>
            <a:r>
              <a:rPr lang="en-US" sz="2100" dirty="0" smtClean="0"/>
              <a:t>Current Project, Table, and Library</a:t>
            </a: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7</a:t>
            </a:fld>
            <a:endParaRPr lang="en-US"/>
          </a:p>
        </p:txBody>
      </p:sp>
      <p:pic>
        <p:nvPicPr>
          <p:cNvPr id="6" name="Picture 5"/>
          <p:cNvPicPr>
            <a:picLocks noChangeAspect="1"/>
          </p:cNvPicPr>
          <p:nvPr/>
        </p:nvPicPr>
        <p:blipFill>
          <a:blip r:embed="rId3"/>
          <a:stretch>
            <a:fillRect/>
          </a:stretch>
        </p:blipFill>
        <p:spPr>
          <a:xfrm>
            <a:off x="822959" y="2205166"/>
            <a:ext cx="7216797" cy="4502360"/>
          </a:xfrm>
          <a:prstGeom prst="rect">
            <a:avLst/>
          </a:prstGeom>
        </p:spPr>
      </p:pic>
      <p:pic>
        <p:nvPicPr>
          <p:cNvPr id="11" name="Picture 10"/>
          <p:cNvPicPr>
            <a:picLocks noChangeAspect="1"/>
          </p:cNvPicPr>
          <p:nvPr/>
        </p:nvPicPr>
        <p:blipFill rotWithShape="1">
          <a:blip r:embed="rId4"/>
          <a:srcRect l="2501" t="-3022" r="51542" b="4429"/>
          <a:stretch/>
        </p:blipFill>
        <p:spPr>
          <a:xfrm>
            <a:off x="168068" y="4233272"/>
            <a:ext cx="8853581" cy="370980"/>
          </a:xfrm>
          <a:prstGeom prst="rect">
            <a:avLst/>
          </a:prstGeom>
          <a:ln w="38100">
            <a:solidFill>
              <a:srgbClr val="FF0000"/>
            </a:solidFill>
          </a:ln>
        </p:spPr>
      </p:pic>
      <p:pic>
        <p:nvPicPr>
          <p:cNvPr id="22" name="Picture 21"/>
          <p:cNvPicPr>
            <a:picLocks noChangeAspect="1"/>
          </p:cNvPicPr>
          <p:nvPr/>
        </p:nvPicPr>
        <p:blipFill rotWithShape="1">
          <a:blip r:embed="rId4"/>
          <a:srcRect l="48421" t="2744" r="44711" b="4950"/>
          <a:stretch/>
        </p:blipFill>
        <p:spPr>
          <a:xfrm>
            <a:off x="3517468" y="4888377"/>
            <a:ext cx="1668316" cy="437943"/>
          </a:xfrm>
          <a:prstGeom prst="rect">
            <a:avLst/>
          </a:prstGeom>
          <a:ln w="38100">
            <a:solidFill>
              <a:srgbClr val="FF0000"/>
            </a:solidFill>
          </a:ln>
        </p:spPr>
      </p:pic>
      <p:pic>
        <p:nvPicPr>
          <p:cNvPr id="23" name="Picture 22"/>
          <p:cNvPicPr>
            <a:picLocks noChangeAspect="1"/>
          </p:cNvPicPr>
          <p:nvPr/>
        </p:nvPicPr>
        <p:blipFill rotWithShape="1">
          <a:blip r:embed="rId4"/>
          <a:srcRect l="55269" t="2663" b="-1"/>
          <a:stretch/>
        </p:blipFill>
        <p:spPr>
          <a:xfrm>
            <a:off x="293890" y="5546618"/>
            <a:ext cx="8115473" cy="344917"/>
          </a:xfrm>
          <a:prstGeom prst="rect">
            <a:avLst/>
          </a:prstGeom>
          <a:ln w="38100">
            <a:solidFill>
              <a:srgbClr val="FF0000"/>
            </a:solidFill>
          </a:ln>
        </p:spPr>
      </p:pic>
    </p:spTree>
    <p:extLst>
      <p:ext uri="{BB962C8B-B14F-4D97-AF65-F5344CB8AC3E}">
        <p14:creationId xmlns:p14="http://schemas.microsoft.com/office/powerpoint/2010/main" val="144111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gINT Software</a:t>
            </a:r>
            <a:endParaRPr lang="en-US" dirty="0"/>
          </a:p>
        </p:txBody>
      </p:sp>
      <p:sp>
        <p:nvSpPr>
          <p:cNvPr id="3" name="Content Placeholder 2"/>
          <p:cNvSpPr>
            <a:spLocks noGrp="1"/>
          </p:cNvSpPr>
          <p:nvPr>
            <p:ph idx="1"/>
          </p:nvPr>
        </p:nvSpPr>
        <p:spPr>
          <a:xfrm>
            <a:off x="822960" y="1921394"/>
            <a:ext cx="7543800" cy="3017520"/>
          </a:xfrm>
        </p:spPr>
        <p:txBody>
          <a:bodyPr>
            <a:normAutofit lnSpcReduction="10000"/>
          </a:bodyPr>
          <a:lstStyle/>
          <a:p>
            <a:pPr indent="-205740">
              <a:buFont typeface="Arial" panose="020B0604020202020204" pitchFamily="34" charset="0"/>
              <a:buChar char="•"/>
            </a:pPr>
            <a:r>
              <a:rPr lang="en-US" sz="2100" dirty="0"/>
              <a:t>Where to Find Help?</a:t>
            </a:r>
          </a:p>
          <a:p>
            <a:pPr marL="274320" indent="0">
              <a:buClr>
                <a:srgbClr val="1CADE4"/>
              </a:buClr>
              <a:buFont typeface="Calibri" panose="020F0502020204030204" pitchFamily="34" charset="0"/>
              <a:buChar char="–"/>
              <a:tabLst>
                <a:tab pos="137160" algn="l"/>
              </a:tabLst>
            </a:pPr>
            <a:r>
              <a:rPr lang="en-US" sz="2100" dirty="0">
                <a:solidFill>
                  <a:prstClr val="black">
                    <a:lumMod val="75000"/>
                    <a:lumOff val="25000"/>
                  </a:prstClr>
                </a:solidFill>
              </a:rPr>
              <a:t>Table Help in gINT or Text box at bottom of gINT screen</a:t>
            </a:r>
          </a:p>
          <a:p>
            <a:pPr marL="274320" indent="0">
              <a:buClr>
                <a:srgbClr val="1CADE4"/>
              </a:buClr>
              <a:buFont typeface="Calibri" panose="020F0502020204030204" pitchFamily="34" charset="0"/>
              <a:buChar char="–"/>
              <a:tabLst>
                <a:tab pos="137160" algn="l"/>
              </a:tabLst>
            </a:pPr>
            <a:endParaRPr lang="en-US" sz="2100" dirty="0">
              <a:solidFill>
                <a:prstClr val="black">
                  <a:lumMod val="75000"/>
                  <a:lumOff val="25000"/>
                </a:prstClr>
              </a:solidFill>
            </a:endParaRPr>
          </a:p>
          <a:p>
            <a:pPr marL="274320" indent="0">
              <a:buClr>
                <a:srgbClr val="1CADE4"/>
              </a:buClr>
              <a:buFont typeface="Calibri" panose="020F0502020204030204" pitchFamily="34" charset="0"/>
              <a:buChar char="–"/>
              <a:tabLst>
                <a:tab pos="137160" algn="l"/>
              </a:tabLst>
            </a:pPr>
            <a:r>
              <a:rPr lang="en-US" sz="2100" dirty="0">
                <a:solidFill>
                  <a:prstClr val="black">
                    <a:lumMod val="75000"/>
                    <a:lumOff val="25000"/>
                  </a:prstClr>
                </a:solidFill>
              </a:rPr>
              <a:t>KYTC </a:t>
            </a:r>
            <a:r>
              <a:rPr lang="en-US" sz="2100" dirty="0" smtClean="0">
                <a:solidFill>
                  <a:prstClr val="black">
                    <a:lumMod val="75000"/>
                    <a:lumOff val="25000"/>
                  </a:prstClr>
                </a:solidFill>
              </a:rPr>
              <a:t>Geotechnical Resources </a:t>
            </a:r>
          </a:p>
          <a:p>
            <a:pPr marL="274320" indent="0">
              <a:buClr>
                <a:srgbClr val="1CADE4"/>
              </a:buClr>
              <a:buNone/>
              <a:tabLst>
                <a:tab pos="137160" algn="l"/>
              </a:tabLst>
            </a:pPr>
            <a:r>
              <a:rPr lang="en-US" sz="2100" dirty="0">
                <a:hlinkClick r:id="rId3"/>
              </a:rPr>
              <a:t>http://transportation.ky.gov/Structural-Design/Pages/Geotech-Shared-Resources.aspx</a:t>
            </a:r>
            <a:r>
              <a:rPr lang="en-US" sz="2100" dirty="0"/>
              <a:t> </a:t>
            </a:r>
          </a:p>
          <a:p>
            <a:pPr marL="274320" indent="0">
              <a:buClr>
                <a:srgbClr val="1CADE4"/>
              </a:buClr>
              <a:buFont typeface="Calibri" panose="020F0502020204030204" pitchFamily="34" charset="0"/>
              <a:buChar char="–"/>
              <a:tabLst>
                <a:tab pos="137160" algn="l"/>
              </a:tabLst>
            </a:pPr>
            <a:r>
              <a:rPr lang="en-US" sz="2100" dirty="0" smtClean="0">
                <a:solidFill>
                  <a:prstClr val="black">
                    <a:lumMod val="75000"/>
                    <a:lumOff val="25000"/>
                  </a:prstClr>
                </a:solidFill>
              </a:rPr>
              <a:t>Bentley </a:t>
            </a:r>
            <a:r>
              <a:rPr lang="en-US" sz="2100" dirty="0">
                <a:solidFill>
                  <a:prstClr val="black">
                    <a:lumMod val="75000"/>
                    <a:lumOff val="25000"/>
                  </a:prstClr>
                </a:solidFill>
              </a:rPr>
              <a:t>gINT Wiki </a:t>
            </a:r>
            <a:r>
              <a:rPr lang="en-US" sz="1050" dirty="0">
                <a:solidFill>
                  <a:prstClr val="black">
                    <a:lumMod val="75000"/>
                    <a:lumOff val="25000"/>
                  </a:prstClr>
                </a:solidFill>
              </a:rPr>
              <a:t>( </a:t>
            </a:r>
            <a:r>
              <a:rPr lang="en-US" sz="1050" dirty="0">
                <a:solidFill>
                  <a:prstClr val="black">
                    <a:lumMod val="75000"/>
                    <a:lumOff val="25000"/>
                  </a:prstClr>
                </a:solidFill>
                <a:hlinkClick r:id="rId4"/>
              </a:rPr>
              <a:t>http://communities.bentley.com/products/geotechnical1/w/wiki/</a:t>
            </a:r>
            <a:r>
              <a:rPr lang="en-US" sz="1050" dirty="0">
                <a:solidFill>
                  <a:prstClr val="black">
                    <a:lumMod val="75000"/>
                    <a:lumOff val="25000"/>
                  </a:prstClr>
                </a:solidFill>
              </a:rPr>
              <a:t> )</a:t>
            </a:r>
          </a:p>
          <a:p>
            <a:pPr marL="274320" indent="0">
              <a:buClr>
                <a:srgbClr val="1CADE4"/>
              </a:buClr>
              <a:buNone/>
              <a:tabLst>
                <a:tab pos="137160" algn="l"/>
              </a:tabLst>
            </a:pPr>
            <a:endParaRPr lang="en-US" sz="2100" dirty="0">
              <a:solidFill>
                <a:prstClr val="black">
                  <a:lumMod val="75000"/>
                  <a:lumOff val="25000"/>
                </a:prstClr>
              </a:solidFill>
            </a:endParaRPr>
          </a:p>
          <a:p>
            <a:pPr indent="-205740">
              <a:buFont typeface="Arial" panose="020B0604020202020204" pitchFamily="34" charset="0"/>
              <a:buChar char="•"/>
            </a:pPr>
            <a:endParaRPr lang="en-US" sz="2100" dirty="0"/>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8</a:t>
            </a:fld>
            <a:endParaRPr lang="en-US"/>
          </a:p>
        </p:txBody>
      </p:sp>
      <p:pic>
        <p:nvPicPr>
          <p:cNvPr id="6" name="Picture 5"/>
          <p:cNvPicPr>
            <a:picLocks noChangeAspect="1"/>
          </p:cNvPicPr>
          <p:nvPr/>
        </p:nvPicPr>
        <p:blipFill>
          <a:blip r:embed="rId5"/>
          <a:stretch>
            <a:fillRect/>
          </a:stretch>
        </p:blipFill>
        <p:spPr>
          <a:xfrm>
            <a:off x="3512865" y="2763338"/>
            <a:ext cx="1176187" cy="498989"/>
          </a:xfrm>
          <a:prstGeom prst="rect">
            <a:avLst/>
          </a:prstGeom>
        </p:spPr>
      </p:pic>
      <p:pic>
        <p:nvPicPr>
          <p:cNvPr id="8" name="Picture 7"/>
          <p:cNvPicPr>
            <a:picLocks noChangeAspect="1"/>
          </p:cNvPicPr>
          <p:nvPr/>
        </p:nvPicPr>
        <p:blipFill>
          <a:blip r:embed="rId6"/>
          <a:stretch>
            <a:fillRect/>
          </a:stretch>
        </p:blipFill>
        <p:spPr>
          <a:xfrm>
            <a:off x="2709998" y="4750872"/>
            <a:ext cx="2781922" cy="601496"/>
          </a:xfrm>
          <a:prstGeom prst="rect">
            <a:avLst/>
          </a:prstGeom>
        </p:spPr>
      </p:pic>
    </p:spTree>
    <p:extLst>
      <p:ext uri="{BB962C8B-B14F-4D97-AF65-F5344CB8AC3E}">
        <p14:creationId xmlns:p14="http://schemas.microsoft.com/office/powerpoint/2010/main" val="250665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18062"/>
            <a:ext cx="7543800" cy="3017520"/>
          </a:xfrm>
        </p:spPr>
        <p:txBody>
          <a:bodyPr>
            <a:normAutofit/>
          </a:bodyPr>
          <a:lstStyle/>
          <a:p>
            <a:pPr marL="274320" indent="0">
              <a:buClr>
                <a:srgbClr val="1CADE4"/>
              </a:buClr>
              <a:buFont typeface="Calibri" panose="020F0502020204030204" pitchFamily="34" charset="0"/>
              <a:buChar char="–"/>
              <a:tabLst>
                <a:tab pos="137160" algn="l"/>
              </a:tabLst>
            </a:pPr>
            <a:r>
              <a:rPr lang="en-US" sz="2100" dirty="0" smtClean="0">
                <a:solidFill>
                  <a:prstClr val="black">
                    <a:lumMod val="75000"/>
                    <a:lumOff val="25000"/>
                  </a:prstClr>
                </a:solidFill>
              </a:rPr>
              <a:t>KYTC Geotechnical Resources </a:t>
            </a:r>
          </a:p>
          <a:p>
            <a:pPr marL="274320" indent="0">
              <a:buClr>
                <a:srgbClr val="1CADE4"/>
              </a:buClr>
              <a:buNone/>
              <a:tabLst>
                <a:tab pos="137160" algn="l"/>
              </a:tabLst>
            </a:pPr>
            <a:r>
              <a:rPr lang="en-US" sz="2100" dirty="0">
                <a:hlinkClick r:id="rId3"/>
              </a:rPr>
              <a:t>http://transportation.ky.gov/Structural-Design/Pages/Geotech-Shared-Resources.aspx</a:t>
            </a:r>
            <a:r>
              <a:rPr lang="en-US" sz="2100" dirty="0"/>
              <a:t> </a:t>
            </a:r>
            <a:endParaRPr lang="en-US" sz="2100" dirty="0">
              <a:solidFill>
                <a:prstClr val="black">
                  <a:lumMod val="75000"/>
                  <a:lumOff val="25000"/>
                </a:prstClr>
              </a:solidFill>
            </a:endParaRPr>
          </a:p>
          <a:p>
            <a:pPr indent="-205740">
              <a:buFont typeface="Arial" panose="020B0604020202020204" pitchFamily="34" charset="0"/>
              <a:buChar char="•"/>
            </a:pPr>
            <a:endParaRPr lang="en-US" sz="2100" dirty="0"/>
          </a:p>
          <a:p>
            <a:pPr marL="274320" indent="0">
              <a:buFont typeface="Calibri" panose="020F0502020204030204" pitchFamily="34" charset="0"/>
              <a:buChar char="–"/>
              <a:tabLst>
                <a:tab pos="137160" algn="l"/>
              </a:tabLst>
            </a:pPr>
            <a:endParaRPr lang="en-US" sz="2100" dirty="0"/>
          </a:p>
        </p:txBody>
      </p:sp>
      <p:sp>
        <p:nvSpPr>
          <p:cNvPr id="5" name="Date Placeholder 4"/>
          <p:cNvSpPr>
            <a:spLocks noGrp="1"/>
          </p:cNvSpPr>
          <p:nvPr>
            <p:ph type="dt" sz="half" idx="10"/>
          </p:nvPr>
        </p:nvSpPr>
        <p:spPr/>
        <p:txBody>
          <a:bodyPr/>
          <a:lstStyle/>
          <a:p>
            <a:r>
              <a:rPr lang="en-US" smtClean="0"/>
              <a:t>9/30/2016</a:t>
            </a:r>
            <a:endParaRPr lang="en-US"/>
          </a:p>
        </p:txBody>
      </p:sp>
      <p:sp>
        <p:nvSpPr>
          <p:cNvPr id="4" name="Slide Number Placeholder 3"/>
          <p:cNvSpPr>
            <a:spLocks noGrp="1"/>
          </p:cNvSpPr>
          <p:nvPr>
            <p:ph type="sldNum" sz="quarter" idx="12"/>
          </p:nvPr>
        </p:nvSpPr>
        <p:spPr/>
        <p:txBody>
          <a:bodyPr/>
          <a:lstStyle/>
          <a:p>
            <a:fld id="{A591895E-1D10-4938-837F-CECF804EDCC0}" type="slidenum">
              <a:rPr lang="en-US" smtClean="0"/>
              <a:t>9</a:t>
            </a:fld>
            <a:endParaRPr lang="en-US"/>
          </a:p>
        </p:txBody>
      </p:sp>
      <p:pic>
        <p:nvPicPr>
          <p:cNvPr id="7" name="Picture 6"/>
          <p:cNvPicPr>
            <a:picLocks noChangeAspect="1"/>
          </p:cNvPicPr>
          <p:nvPr/>
        </p:nvPicPr>
        <p:blipFill rotWithShape="1">
          <a:blip r:embed="rId4"/>
          <a:srcRect t="49830"/>
          <a:stretch/>
        </p:blipFill>
        <p:spPr>
          <a:xfrm>
            <a:off x="1374521" y="3330537"/>
            <a:ext cx="6544588" cy="3068343"/>
          </a:xfrm>
          <a:prstGeom prst="rect">
            <a:avLst/>
          </a:prstGeom>
        </p:spPr>
      </p:pic>
      <p:pic>
        <p:nvPicPr>
          <p:cNvPr id="9" name="Picture 8"/>
          <p:cNvPicPr>
            <a:picLocks noChangeAspect="1"/>
          </p:cNvPicPr>
          <p:nvPr/>
        </p:nvPicPr>
        <p:blipFill rotWithShape="1">
          <a:blip r:embed="rId4"/>
          <a:srcRect b="75315"/>
          <a:stretch/>
        </p:blipFill>
        <p:spPr>
          <a:xfrm>
            <a:off x="1374521" y="1820830"/>
            <a:ext cx="6544588" cy="1509707"/>
          </a:xfrm>
          <a:prstGeom prst="rect">
            <a:avLst/>
          </a:prstGeom>
        </p:spPr>
      </p:pic>
    </p:spTree>
    <p:extLst>
      <p:ext uri="{BB962C8B-B14F-4D97-AF65-F5344CB8AC3E}">
        <p14:creationId xmlns:p14="http://schemas.microsoft.com/office/powerpoint/2010/main" val="1403926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D7850ABD837C8C4E898DDCB4175442A6" ma:contentTypeVersion="2" ma:contentTypeDescription="Page is a system content type template created by the Publishing Resources feature. The column templates from Page will be added to all Pages libraries created by the Publishing feature." ma:contentTypeScope="" ma:versionID="87fa5f9f0749c38adc27bb0db07ddbda">
  <xsd:schema xmlns:xsd="http://www.w3.org/2001/XMLSchema" xmlns:xs="http://www.w3.org/2001/XMLSchema" xmlns:p="http://schemas.microsoft.com/office/2006/metadata/properties" xmlns:ns1="http://schemas.microsoft.com/sharepoint/v3" targetNamespace="http://schemas.microsoft.com/office/2006/metadata/properties" ma:root="true" ma:fieldsID="4f3e6476a5c976b4bd391a43b92b5b4d"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PublishingVariationGroupID xmlns="http://schemas.microsoft.com/sharepoint/v3" xsi:nil="true"/>
    <Audience xmlns="http://schemas.microsoft.com/sharepoint/v3" xsi:nil="true"/>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SeoKeywords xmlns="http://schemas.microsoft.com/sharepoint/v3" xsi:nil="true"/>
    <PublishingIsFurlPage xmlns="http://schemas.microsoft.com/sharepoint/v3" xsi:nil="true"/>
    <SeoBrowserTitle xmlns="http://schemas.microsoft.com/sharepoint/v3" xsi:nil="true"/>
    <SeoRobotsNoIndex xmlns="http://schemas.microsoft.com/sharepoint/v3" xsi:nil="true"/>
    <SeoMetaDescription xmlns="http://schemas.microsoft.com/sharepoint/v3" xsi:nil="true"/>
  </documentManagement>
</p:properties>
</file>

<file path=customXml/itemProps1.xml><?xml version="1.0" encoding="utf-8"?>
<ds:datastoreItem xmlns:ds="http://schemas.openxmlformats.org/officeDocument/2006/customXml" ds:itemID="{CCAB45E8-6887-487F-BA02-27E29A50BFBE}"/>
</file>

<file path=customXml/itemProps2.xml><?xml version="1.0" encoding="utf-8"?>
<ds:datastoreItem xmlns:ds="http://schemas.openxmlformats.org/officeDocument/2006/customXml" ds:itemID="{B13B66C8-D3FD-4FD9-88CB-E2C56864924C}"/>
</file>

<file path=customXml/itemProps3.xml><?xml version="1.0" encoding="utf-8"?>
<ds:datastoreItem xmlns:ds="http://schemas.openxmlformats.org/officeDocument/2006/customXml" ds:itemID="{61A83521-F122-4D80-BA38-54E037BBDB50}"/>
</file>

<file path=docProps/app.xml><?xml version="1.0" encoding="utf-8"?>
<Properties xmlns="http://schemas.openxmlformats.org/officeDocument/2006/extended-properties" xmlns:vt="http://schemas.openxmlformats.org/officeDocument/2006/docPropsVTypes">
  <Template>Retrospect</Template>
  <TotalTime>2362</TotalTime>
  <Words>2485</Words>
  <Application>Microsoft Office PowerPoint</Application>
  <PresentationFormat>On-screen Show (4:3)</PresentationFormat>
  <Paragraphs>570</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Retrospect</vt:lpstr>
      <vt:lpstr>gINT KYTC Guidance Class</vt:lpstr>
      <vt:lpstr>Updates to gINT</vt:lpstr>
      <vt:lpstr>Class Overview</vt:lpstr>
      <vt:lpstr>gINT Software</vt:lpstr>
      <vt:lpstr>gINT Software</vt:lpstr>
      <vt:lpstr>gINT Software</vt:lpstr>
      <vt:lpstr>gINT Software</vt:lpstr>
      <vt:lpstr>gINT Software</vt:lpstr>
      <vt:lpstr>PowerPoint Presentation</vt:lpstr>
      <vt:lpstr>gINT Software</vt:lpstr>
      <vt:lpstr>gINT Software</vt:lpstr>
      <vt:lpstr>Coordinate Update</vt:lpstr>
      <vt:lpstr>Old Project Updates</vt:lpstr>
      <vt:lpstr>Future Updates</vt:lpstr>
      <vt:lpstr>Fence Output Update</vt:lpstr>
      <vt:lpstr>PowerPoint Presentation</vt:lpstr>
      <vt:lpstr>PowerPoint Presentation</vt:lpstr>
      <vt:lpstr>PowerPoint Presentation</vt:lpstr>
      <vt:lpstr>PowerPoint Presentation</vt:lpstr>
      <vt:lpstr>Fence Output Update</vt:lpstr>
      <vt:lpstr>Driller Section</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Drillers</vt:lpstr>
      <vt:lpstr>Geologist Section</vt:lpstr>
      <vt:lpstr>Geologist</vt:lpstr>
      <vt:lpstr>Geologist</vt:lpstr>
      <vt:lpstr>Geologist</vt:lpstr>
      <vt:lpstr>Geologist</vt:lpstr>
      <vt:lpstr>Geologist</vt:lpstr>
      <vt:lpstr>Geologist</vt:lpstr>
      <vt:lpstr>Laboratory Section</vt:lpstr>
      <vt:lpstr>Laboratory</vt:lpstr>
      <vt:lpstr>Laboratory</vt:lpstr>
      <vt:lpstr>Laboratory</vt:lpstr>
      <vt:lpstr>Laboratory</vt:lpstr>
      <vt:lpstr>Laboratory</vt:lpstr>
      <vt:lpstr>Laboratory</vt:lpstr>
      <vt:lpstr>Laboratory</vt:lpstr>
      <vt:lpstr>Laboratory</vt:lpstr>
      <vt:lpstr>Laboratory</vt:lpstr>
      <vt:lpstr>Laboratory</vt:lpstr>
      <vt:lpstr>Laboratory</vt:lpstr>
      <vt:lpstr>Laboratory</vt:lpstr>
      <vt:lpstr>Laboratory</vt:lpstr>
      <vt:lpstr>Laboratory</vt:lpstr>
      <vt:lpstr>Laboratory</vt:lpstr>
      <vt:lpstr>Drillers</vt:lpstr>
      <vt:lpstr>Laboratory</vt:lpstr>
      <vt:lpstr>Laboratory</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Clayton (KYTC)</dc:creator>
  <cp:lastModifiedBy>Cook, Clayton (KYTC)</cp:lastModifiedBy>
  <cp:revision>129</cp:revision>
  <dcterms:created xsi:type="dcterms:W3CDTF">2016-07-15T12:01:42Z</dcterms:created>
  <dcterms:modified xsi:type="dcterms:W3CDTF">2016-10-03T13:10:26Z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0x010100C568DB52D9D0A14D9B2FDCC96666E9F2007948130EC3DB064584E219954237AF3900D7850ABD837C8C4E898DDCB4175442A6</vt:lpwstr>
  </property>
</Properties>
</file>