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diagrams/quickStyle2.xml" ContentType="application/vnd.openxmlformats-officedocument.drawingml.diagramStyle+xml"/>
  <Override PartName="/ppt/theme/theme1.xml" ContentType="application/vnd.openxmlformats-officedocument.theme+xml"/>
  <Override PartName="/ppt/diagrams/colors2.xml" ContentType="application/vnd.openxmlformats-officedocument.drawingml.diagramColors+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layout2.xml" ContentType="application/vnd.openxmlformats-officedocument.drawingml.diagramLayout+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77" r:id="rId3"/>
    <p:sldId id="273" r:id="rId4"/>
    <p:sldId id="276" r:id="rId5"/>
    <p:sldId id="263" r:id="rId6"/>
    <p:sldId id="280" r:id="rId7"/>
    <p:sldId id="291" r:id="rId8"/>
    <p:sldId id="298" r:id="rId9"/>
    <p:sldId id="281" r:id="rId10"/>
    <p:sldId id="285" r:id="rId11"/>
    <p:sldId id="307" r:id="rId12"/>
    <p:sldId id="308" r:id="rId13"/>
    <p:sldId id="284" r:id="rId14"/>
    <p:sldId id="294" r:id="rId15"/>
    <p:sldId id="289" r:id="rId16"/>
    <p:sldId id="295" r:id="rId17"/>
    <p:sldId id="310" r:id="rId18"/>
    <p:sldId id="314" r:id="rId19"/>
    <p:sldId id="258" r:id="rId20"/>
    <p:sldId id="313" r:id="rId21"/>
    <p:sldId id="315" r:id="rId22"/>
    <p:sldId id="271" r:id="rId23"/>
    <p:sldId id="316" r:id="rId24"/>
    <p:sldId id="312" r:id="rId25"/>
    <p:sldId id="30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542" autoAdjust="0"/>
  </p:normalViewPr>
  <p:slideViewPr>
    <p:cSldViewPr snapToGrid="0">
      <p:cViewPr varScale="1">
        <p:scale>
          <a:sx n="85" d="100"/>
          <a:sy n="85" d="100"/>
        </p:scale>
        <p:origin x="14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HSIP Annual Report Emphasis Area Trends Data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'HSIP Data'!$B$32</c:f>
              <c:strCache>
                <c:ptCount val="1"/>
                <c:pt idx="0">
                  <c:v>Bicycle Fatalities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'HSIP Data'!$A$33:$A$45</c:f>
              <c:numCache>
                <c:formatCode>General</c:formatCode>
                <c:ptCount val="13"/>
                <c:pt idx="0">
                  <c:v>2022</c:v>
                </c:pt>
                <c:pt idx="1">
                  <c:v>2021</c:v>
                </c:pt>
                <c:pt idx="2">
                  <c:v>2020</c:v>
                </c:pt>
                <c:pt idx="3">
                  <c:v>2019</c:v>
                </c:pt>
                <c:pt idx="4">
                  <c:v>2018</c:v>
                </c:pt>
                <c:pt idx="5">
                  <c:v>2017</c:v>
                </c:pt>
                <c:pt idx="6">
                  <c:v>2016</c:v>
                </c:pt>
                <c:pt idx="7">
                  <c:v>2015</c:v>
                </c:pt>
                <c:pt idx="8">
                  <c:v>2014</c:v>
                </c:pt>
                <c:pt idx="9">
                  <c:v>2013</c:v>
                </c:pt>
                <c:pt idx="10">
                  <c:v>2012</c:v>
                </c:pt>
                <c:pt idx="11">
                  <c:v>2011</c:v>
                </c:pt>
                <c:pt idx="12">
                  <c:v>2010</c:v>
                </c:pt>
              </c:numCache>
            </c:numRef>
          </c:xVal>
          <c:yVal>
            <c:numRef>
              <c:f>'HSIP Data'!$B$33:$B$45</c:f>
              <c:numCache>
                <c:formatCode>General</c:formatCode>
                <c:ptCount val="13"/>
                <c:pt idx="0">
                  <c:v>14</c:v>
                </c:pt>
                <c:pt idx="1">
                  <c:v>9</c:v>
                </c:pt>
                <c:pt idx="2">
                  <c:v>4</c:v>
                </c:pt>
                <c:pt idx="3">
                  <c:v>5</c:v>
                </c:pt>
                <c:pt idx="4">
                  <c:v>10</c:v>
                </c:pt>
                <c:pt idx="5">
                  <c:v>7</c:v>
                </c:pt>
                <c:pt idx="6">
                  <c:v>9</c:v>
                </c:pt>
                <c:pt idx="7">
                  <c:v>7</c:v>
                </c:pt>
                <c:pt idx="8">
                  <c:v>3</c:v>
                </c:pt>
                <c:pt idx="9">
                  <c:v>3</c:v>
                </c:pt>
                <c:pt idx="10">
                  <c:v>6</c:v>
                </c:pt>
                <c:pt idx="11">
                  <c:v>2</c:v>
                </c:pt>
                <c:pt idx="12">
                  <c:v>7</c:v>
                </c:pt>
              </c:numCache>
            </c:numRef>
          </c:yVal>
          <c:smooth val="1"/>
          <c:extLst>
            <c:ext xmlns:c16="http://schemas.microsoft.com/office/drawing/2014/chart" uri="{C3380CC4-5D6E-409C-BE32-E72D297353CC}">
              <c16:uniqueId val="{00000000-5E0C-4429-B3C6-88F4FE0C375E}"/>
            </c:ext>
          </c:extLst>
        </c:ser>
        <c:ser>
          <c:idx val="1"/>
          <c:order val="1"/>
          <c:tx>
            <c:strRef>
              <c:f>'HSIP Data'!$C$32</c:f>
              <c:strCache>
                <c:ptCount val="1"/>
                <c:pt idx="0">
                  <c:v>Pedestrian Fatalities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'HSIP Data'!$A$33:$A$45</c:f>
              <c:numCache>
                <c:formatCode>General</c:formatCode>
                <c:ptCount val="13"/>
                <c:pt idx="0">
                  <c:v>2022</c:v>
                </c:pt>
                <c:pt idx="1">
                  <c:v>2021</c:v>
                </c:pt>
                <c:pt idx="2">
                  <c:v>2020</c:v>
                </c:pt>
                <c:pt idx="3">
                  <c:v>2019</c:v>
                </c:pt>
                <c:pt idx="4">
                  <c:v>2018</c:v>
                </c:pt>
                <c:pt idx="5">
                  <c:v>2017</c:v>
                </c:pt>
                <c:pt idx="6">
                  <c:v>2016</c:v>
                </c:pt>
                <c:pt idx="7">
                  <c:v>2015</c:v>
                </c:pt>
                <c:pt idx="8">
                  <c:v>2014</c:v>
                </c:pt>
                <c:pt idx="9">
                  <c:v>2013</c:v>
                </c:pt>
                <c:pt idx="10">
                  <c:v>2012</c:v>
                </c:pt>
                <c:pt idx="11">
                  <c:v>2011</c:v>
                </c:pt>
                <c:pt idx="12">
                  <c:v>2010</c:v>
                </c:pt>
              </c:numCache>
            </c:numRef>
          </c:xVal>
          <c:yVal>
            <c:numRef>
              <c:f>'HSIP Data'!$C$33:$C$45</c:f>
              <c:numCache>
                <c:formatCode>General</c:formatCode>
                <c:ptCount val="13"/>
                <c:pt idx="0">
                  <c:v>97</c:v>
                </c:pt>
                <c:pt idx="1">
                  <c:v>76</c:v>
                </c:pt>
                <c:pt idx="2">
                  <c:v>94</c:v>
                </c:pt>
                <c:pt idx="3">
                  <c:v>75</c:v>
                </c:pt>
                <c:pt idx="4">
                  <c:v>78</c:v>
                </c:pt>
                <c:pt idx="5">
                  <c:v>85</c:v>
                </c:pt>
                <c:pt idx="6">
                  <c:v>85</c:v>
                </c:pt>
                <c:pt idx="7">
                  <c:v>71</c:v>
                </c:pt>
                <c:pt idx="8">
                  <c:v>59</c:v>
                </c:pt>
                <c:pt idx="9">
                  <c:v>55</c:v>
                </c:pt>
                <c:pt idx="10">
                  <c:v>54</c:v>
                </c:pt>
                <c:pt idx="11">
                  <c:v>52</c:v>
                </c:pt>
                <c:pt idx="12">
                  <c:v>60</c:v>
                </c:pt>
              </c:numCache>
            </c:numRef>
          </c:yVal>
          <c:smooth val="1"/>
          <c:extLst>
            <c:ext xmlns:c16="http://schemas.microsoft.com/office/drawing/2014/chart" uri="{C3380CC4-5D6E-409C-BE32-E72D297353CC}">
              <c16:uniqueId val="{00000001-5E0C-4429-B3C6-88F4FE0C375E}"/>
            </c:ext>
          </c:extLst>
        </c:ser>
        <c:ser>
          <c:idx val="2"/>
          <c:order val="2"/>
          <c:tx>
            <c:strRef>
              <c:f>'HSIP Data'!$D$32</c:f>
              <c:strCache>
                <c:ptCount val="1"/>
                <c:pt idx="0">
                  <c:v>VRU Fatalties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'HSIP Data'!$A$33:$A$45</c:f>
              <c:numCache>
                <c:formatCode>General</c:formatCode>
                <c:ptCount val="13"/>
                <c:pt idx="0">
                  <c:v>2022</c:v>
                </c:pt>
                <c:pt idx="1">
                  <c:v>2021</c:v>
                </c:pt>
                <c:pt idx="2">
                  <c:v>2020</c:v>
                </c:pt>
                <c:pt idx="3">
                  <c:v>2019</c:v>
                </c:pt>
                <c:pt idx="4">
                  <c:v>2018</c:v>
                </c:pt>
                <c:pt idx="5">
                  <c:v>2017</c:v>
                </c:pt>
                <c:pt idx="6">
                  <c:v>2016</c:v>
                </c:pt>
                <c:pt idx="7">
                  <c:v>2015</c:v>
                </c:pt>
                <c:pt idx="8">
                  <c:v>2014</c:v>
                </c:pt>
                <c:pt idx="9">
                  <c:v>2013</c:v>
                </c:pt>
                <c:pt idx="10">
                  <c:v>2012</c:v>
                </c:pt>
                <c:pt idx="11">
                  <c:v>2011</c:v>
                </c:pt>
                <c:pt idx="12">
                  <c:v>2010</c:v>
                </c:pt>
              </c:numCache>
            </c:numRef>
          </c:xVal>
          <c:yVal>
            <c:numRef>
              <c:f>'HSIP Data'!$D$33:$D$45</c:f>
              <c:numCache>
                <c:formatCode>General</c:formatCode>
                <c:ptCount val="13"/>
                <c:pt idx="0">
                  <c:v>111</c:v>
                </c:pt>
                <c:pt idx="1">
                  <c:v>85</c:v>
                </c:pt>
                <c:pt idx="2">
                  <c:v>98</c:v>
                </c:pt>
                <c:pt idx="3">
                  <c:v>80</c:v>
                </c:pt>
                <c:pt idx="4">
                  <c:v>88</c:v>
                </c:pt>
                <c:pt idx="5">
                  <c:v>92</c:v>
                </c:pt>
                <c:pt idx="6">
                  <c:v>94</c:v>
                </c:pt>
                <c:pt idx="7">
                  <c:v>78</c:v>
                </c:pt>
                <c:pt idx="8">
                  <c:v>62</c:v>
                </c:pt>
                <c:pt idx="9">
                  <c:v>58</c:v>
                </c:pt>
                <c:pt idx="10">
                  <c:v>60</c:v>
                </c:pt>
                <c:pt idx="11">
                  <c:v>54</c:v>
                </c:pt>
                <c:pt idx="12">
                  <c:v>67</c:v>
                </c:pt>
              </c:numCache>
            </c:numRef>
          </c:yVal>
          <c:smooth val="1"/>
          <c:extLst>
            <c:ext xmlns:c16="http://schemas.microsoft.com/office/drawing/2014/chart" uri="{C3380CC4-5D6E-409C-BE32-E72D297353CC}">
              <c16:uniqueId val="{00000002-5E0C-4429-B3C6-88F4FE0C375E}"/>
            </c:ext>
          </c:extLst>
        </c:ser>
        <c:ser>
          <c:idx val="3"/>
          <c:order val="3"/>
          <c:tx>
            <c:strRef>
              <c:f>'HSIP Data'!$E$32</c:f>
              <c:strCache>
                <c:ptCount val="1"/>
                <c:pt idx="0">
                  <c:v>Bicycle Serious Injuries</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'HSIP Data'!$A$33:$A$45</c:f>
              <c:numCache>
                <c:formatCode>General</c:formatCode>
                <c:ptCount val="13"/>
                <c:pt idx="0">
                  <c:v>2022</c:v>
                </c:pt>
                <c:pt idx="1">
                  <c:v>2021</c:v>
                </c:pt>
                <c:pt idx="2">
                  <c:v>2020</c:v>
                </c:pt>
                <c:pt idx="3">
                  <c:v>2019</c:v>
                </c:pt>
                <c:pt idx="4">
                  <c:v>2018</c:v>
                </c:pt>
                <c:pt idx="5">
                  <c:v>2017</c:v>
                </c:pt>
                <c:pt idx="6">
                  <c:v>2016</c:v>
                </c:pt>
                <c:pt idx="7">
                  <c:v>2015</c:v>
                </c:pt>
                <c:pt idx="8">
                  <c:v>2014</c:v>
                </c:pt>
                <c:pt idx="9">
                  <c:v>2013</c:v>
                </c:pt>
                <c:pt idx="10">
                  <c:v>2012</c:v>
                </c:pt>
                <c:pt idx="11">
                  <c:v>2011</c:v>
                </c:pt>
                <c:pt idx="12">
                  <c:v>2010</c:v>
                </c:pt>
              </c:numCache>
            </c:numRef>
          </c:xVal>
          <c:yVal>
            <c:numRef>
              <c:f>'HSIP Data'!$E$33:$E$45</c:f>
              <c:numCache>
                <c:formatCode>General</c:formatCode>
                <c:ptCount val="13"/>
                <c:pt idx="0">
                  <c:v>40</c:v>
                </c:pt>
                <c:pt idx="1">
                  <c:v>38</c:v>
                </c:pt>
                <c:pt idx="2">
                  <c:v>29</c:v>
                </c:pt>
                <c:pt idx="3">
                  <c:v>25</c:v>
                </c:pt>
                <c:pt idx="4">
                  <c:v>38</c:v>
                </c:pt>
                <c:pt idx="5">
                  <c:v>38</c:v>
                </c:pt>
                <c:pt idx="6">
                  <c:v>28</c:v>
                </c:pt>
                <c:pt idx="7">
                  <c:v>35</c:v>
                </c:pt>
                <c:pt idx="8">
                  <c:v>39</c:v>
                </c:pt>
                <c:pt idx="9">
                  <c:v>41</c:v>
                </c:pt>
                <c:pt idx="10">
                  <c:v>35</c:v>
                </c:pt>
                <c:pt idx="11">
                  <c:v>39</c:v>
                </c:pt>
                <c:pt idx="12">
                  <c:v>36</c:v>
                </c:pt>
              </c:numCache>
            </c:numRef>
          </c:yVal>
          <c:smooth val="1"/>
          <c:extLst>
            <c:ext xmlns:c16="http://schemas.microsoft.com/office/drawing/2014/chart" uri="{C3380CC4-5D6E-409C-BE32-E72D297353CC}">
              <c16:uniqueId val="{00000003-5E0C-4429-B3C6-88F4FE0C375E}"/>
            </c:ext>
          </c:extLst>
        </c:ser>
        <c:ser>
          <c:idx val="4"/>
          <c:order val="4"/>
          <c:tx>
            <c:strRef>
              <c:f>'HSIP Data'!$F$32</c:f>
              <c:strCache>
                <c:ptCount val="1"/>
                <c:pt idx="0">
                  <c:v>Pedestrian Serious Injuries</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'HSIP Data'!$A$33:$A$45</c:f>
              <c:numCache>
                <c:formatCode>General</c:formatCode>
                <c:ptCount val="13"/>
                <c:pt idx="0">
                  <c:v>2022</c:v>
                </c:pt>
                <c:pt idx="1">
                  <c:v>2021</c:v>
                </c:pt>
                <c:pt idx="2">
                  <c:v>2020</c:v>
                </c:pt>
                <c:pt idx="3">
                  <c:v>2019</c:v>
                </c:pt>
                <c:pt idx="4">
                  <c:v>2018</c:v>
                </c:pt>
                <c:pt idx="5">
                  <c:v>2017</c:v>
                </c:pt>
                <c:pt idx="6">
                  <c:v>2016</c:v>
                </c:pt>
                <c:pt idx="7">
                  <c:v>2015</c:v>
                </c:pt>
                <c:pt idx="8">
                  <c:v>2014</c:v>
                </c:pt>
                <c:pt idx="9">
                  <c:v>2013</c:v>
                </c:pt>
                <c:pt idx="10">
                  <c:v>2012</c:v>
                </c:pt>
                <c:pt idx="11">
                  <c:v>2011</c:v>
                </c:pt>
                <c:pt idx="12">
                  <c:v>2010</c:v>
                </c:pt>
              </c:numCache>
            </c:numRef>
          </c:xVal>
          <c:yVal>
            <c:numRef>
              <c:f>'HSIP Data'!$F$33:$F$45</c:f>
              <c:numCache>
                <c:formatCode>General</c:formatCode>
                <c:ptCount val="13"/>
                <c:pt idx="0">
                  <c:v>166</c:v>
                </c:pt>
                <c:pt idx="1">
                  <c:v>172</c:v>
                </c:pt>
                <c:pt idx="2">
                  <c:v>174</c:v>
                </c:pt>
                <c:pt idx="3">
                  <c:v>170</c:v>
                </c:pt>
                <c:pt idx="4">
                  <c:v>169</c:v>
                </c:pt>
                <c:pt idx="5">
                  <c:v>177</c:v>
                </c:pt>
                <c:pt idx="6">
                  <c:v>173</c:v>
                </c:pt>
                <c:pt idx="7">
                  <c:v>158</c:v>
                </c:pt>
                <c:pt idx="8">
                  <c:v>168</c:v>
                </c:pt>
                <c:pt idx="9">
                  <c:v>148</c:v>
                </c:pt>
                <c:pt idx="10">
                  <c:v>171</c:v>
                </c:pt>
                <c:pt idx="11">
                  <c:v>163</c:v>
                </c:pt>
                <c:pt idx="12">
                  <c:v>168</c:v>
                </c:pt>
              </c:numCache>
            </c:numRef>
          </c:yVal>
          <c:smooth val="1"/>
          <c:extLst>
            <c:ext xmlns:c16="http://schemas.microsoft.com/office/drawing/2014/chart" uri="{C3380CC4-5D6E-409C-BE32-E72D297353CC}">
              <c16:uniqueId val="{00000004-5E0C-4429-B3C6-88F4FE0C375E}"/>
            </c:ext>
          </c:extLst>
        </c:ser>
        <c:ser>
          <c:idx val="5"/>
          <c:order val="5"/>
          <c:tx>
            <c:strRef>
              <c:f>'HSIP Data'!$G$32</c:f>
              <c:strCache>
                <c:ptCount val="1"/>
                <c:pt idx="0">
                  <c:v>VRU Serious Injuries</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'HSIP Data'!$A$33:$A$45</c:f>
              <c:numCache>
                <c:formatCode>General</c:formatCode>
                <c:ptCount val="13"/>
                <c:pt idx="0">
                  <c:v>2022</c:v>
                </c:pt>
                <c:pt idx="1">
                  <c:v>2021</c:v>
                </c:pt>
                <c:pt idx="2">
                  <c:v>2020</c:v>
                </c:pt>
                <c:pt idx="3">
                  <c:v>2019</c:v>
                </c:pt>
                <c:pt idx="4">
                  <c:v>2018</c:v>
                </c:pt>
                <c:pt idx="5">
                  <c:v>2017</c:v>
                </c:pt>
                <c:pt idx="6">
                  <c:v>2016</c:v>
                </c:pt>
                <c:pt idx="7">
                  <c:v>2015</c:v>
                </c:pt>
                <c:pt idx="8">
                  <c:v>2014</c:v>
                </c:pt>
                <c:pt idx="9">
                  <c:v>2013</c:v>
                </c:pt>
                <c:pt idx="10">
                  <c:v>2012</c:v>
                </c:pt>
                <c:pt idx="11">
                  <c:v>2011</c:v>
                </c:pt>
                <c:pt idx="12">
                  <c:v>2010</c:v>
                </c:pt>
              </c:numCache>
            </c:numRef>
          </c:xVal>
          <c:yVal>
            <c:numRef>
              <c:f>'HSIP Data'!$G$33:$G$45</c:f>
              <c:numCache>
                <c:formatCode>General</c:formatCode>
                <c:ptCount val="13"/>
                <c:pt idx="0">
                  <c:v>206</c:v>
                </c:pt>
                <c:pt idx="1">
                  <c:v>210</c:v>
                </c:pt>
                <c:pt idx="2">
                  <c:v>203</c:v>
                </c:pt>
                <c:pt idx="3">
                  <c:v>195</c:v>
                </c:pt>
                <c:pt idx="4">
                  <c:v>207</c:v>
                </c:pt>
                <c:pt idx="5">
                  <c:v>215</c:v>
                </c:pt>
                <c:pt idx="6">
                  <c:v>201</c:v>
                </c:pt>
                <c:pt idx="7">
                  <c:v>193</c:v>
                </c:pt>
                <c:pt idx="8">
                  <c:v>207</c:v>
                </c:pt>
                <c:pt idx="9">
                  <c:v>189</c:v>
                </c:pt>
                <c:pt idx="10">
                  <c:v>206</c:v>
                </c:pt>
                <c:pt idx="11">
                  <c:v>202</c:v>
                </c:pt>
                <c:pt idx="12">
                  <c:v>204</c:v>
                </c:pt>
              </c:numCache>
            </c:numRef>
          </c:yVal>
          <c:smooth val="1"/>
          <c:extLst>
            <c:ext xmlns:c16="http://schemas.microsoft.com/office/drawing/2014/chart" uri="{C3380CC4-5D6E-409C-BE32-E72D297353CC}">
              <c16:uniqueId val="{00000005-5E0C-4429-B3C6-88F4FE0C375E}"/>
            </c:ext>
          </c:extLst>
        </c:ser>
        <c:dLbls>
          <c:showLegendKey val="0"/>
          <c:showVal val="0"/>
          <c:showCatName val="0"/>
          <c:showSerName val="0"/>
          <c:showPercent val="0"/>
          <c:showBubbleSize val="0"/>
        </c:dLbls>
        <c:axId val="209699391"/>
        <c:axId val="209699807"/>
      </c:scatterChart>
      <c:valAx>
        <c:axId val="2096993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699807"/>
        <c:crosses val="autoZero"/>
        <c:crossBetween val="midCat"/>
        <c:majorUnit val="1"/>
      </c:valAx>
      <c:valAx>
        <c:axId val="2096998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69939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hyperlink" Target="https://highways.dot.gov/sites/fhwa.dot.gov/files/2022-10/VRU%20Safety%20Assessment%20Guidance%20FINAL_508.pdf" TargetMode="Externa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highways.dot.gov/sites/fhwa.dot.gov/files/2022-10/VRU%20Safety%20Assessment%20Guidance%20FINAL_508.pdf" TargetMode="External"/><Relationship Id="rId7" Type="http://schemas.openxmlformats.org/officeDocument/2006/relationships/image" Target="../media/image7.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1C5A00-F1E0-45ED-A395-97FC0D0F524A}"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86CAE8C-4CFF-4B14-B4D1-4C76614307EF}">
      <dgm:prSet/>
      <dgm:spPr/>
      <dgm:t>
        <a:bodyPr/>
        <a:lstStyle/>
        <a:p>
          <a:pPr>
            <a:lnSpc>
              <a:spcPct val="100000"/>
            </a:lnSpc>
          </a:pPr>
          <a:r>
            <a:rPr lang="en-US" dirty="0">
              <a:hlinkClick xmlns:r="http://schemas.openxmlformats.org/officeDocument/2006/relationships" r:id="rId1"/>
            </a:rPr>
            <a:t>Memorandum</a:t>
          </a:r>
          <a:r>
            <a:rPr lang="en-US" dirty="0"/>
            <a:t> from FWHA on October 21, 2022 provides requirements and guidance for VRU Safety Assessment </a:t>
          </a:r>
        </a:p>
      </dgm:t>
    </dgm:pt>
    <dgm:pt modelId="{7DDC3E6F-236B-42DC-AD38-4DCD734EC2DA}" type="parTrans" cxnId="{97763224-0EEA-4B91-95B5-03B550F4FBA0}">
      <dgm:prSet/>
      <dgm:spPr/>
      <dgm:t>
        <a:bodyPr/>
        <a:lstStyle/>
        <a:p>
          <a:endParaRPr lang="en-US"/>
        </a:p>
      </dgm:t>
    </dgm:pt>
    <dgm:pt modelId="{E7B56571-F8A1-4AFB-BAC3-ED898E70691B}" type="sibTrans" cxnId="{97763224-0EEA-4B91-95B5-03B550F4FBA0}">
      <dgm:prSet/>
      <dgm:spPr/>
      <dgm:t>
        <a:bodyPr/>
        <a:lstStyle/>
        <a:p>
          <a:pPr>
            <a:lnSpc>
              <a:spcPct val="100000"/>
            </a:lnSpc>
          </a:pPr>
          <a:endParaRPr lang="en-US"/>
        </a:p>
      </dgm:t>
    </dgm:pt>
    <dgm:pt modelId="{20F6EADF-70C8-44A2-895A-62D92F1697C9}">
      <dgm:prSet/>
      <dgm:spPr/>
      <dgm:t>
        <a:bodyPr/>
        <a:lstStyle/>
        <a:p>
          <a:pPr>
            <a:lnSpc>
              <a:spcPct val="100000"/>
            </a:lnSpc>
          </a:pPr>
          <a:r>
            <a:rPr lang="en-US"/>
            <a:t>23 U.S.C. 148(1), amended in the Bipartisan Infrastructure Law (BIL)</a:t>
          </a:r>
        </a:p>
      </dgm:t>
    </dgm:pt>
    <dgm:pt modelId="{7575659D-BB38-4FBE-BDCE-6B8D82DE3D1F}" type="parTrans" cxnId="{6934FEF0-D6F7-4E9C-9586-F73CE1E018F4}">
      <dgm:prSet/>
      <dgm:spPr/>
      <dgm:t>
        <a:bodyPr/>
        <a:lstStyle/>
        <a:p>
          <a:endParaRPr lang="en-US"/>
        </a:p>
      </dgm:t>
    </dgm:pt>
    <dgm:pt modelId="{1D01C54A-4BD3-47D6-90D7-E2EBD845BF71}" type="sibTrans" cxnId="{6934FEF0-D6F7-4E9C-9586-F73CE1E018F4}">
      <dgm:prSet/>
      <dgm:spPr/>
      <dgm:t>
        <a:bodyPr/>
        <a:lstStyle/>
        <a:p>
          <a:pPr>
            <a:lnSpc>
              <a:spcPct val="100000"/>
            </a:lnSpc>
          </a:pPr>
          <a:endParaRPr lang="en-US"/>
        </a:p>
      </dgm:t>
    </dgm:pt>
    <dgm:pt modelId="{69D3CEE4-E7B9-4164-8770-E675F5F8557F}">
      <dgm:prSet/>
      <dgm:spPr/>
      <dgm:t>
        <a:bodyPr/>
        <a:lstStyle/>
        <a:p>
          <a:pPr>
            <a:lnSpc>
              <a:spcPct val="100000"/>
            </a:lnSpc>
          </a:pPr>
          <a:r>
            <a:rPr lang="en-US" dirty="0"/>
            <a:t>All states required to complete initial assessment by </a:t>
          </a:r>
          <a:r>
            <a:rPr lang="en-US" b="1" dirty="0"/>
            <a:t>November 15, 2023</a:t>
          </a:r>
        </a:p>
      </dgm:t>
    </dgm:pt>
    <dgm:pt modelId="{353D7E0B-EBC3-4D7E-88A5-7735FD8C14DA}" type="parTrans" cxnId="{3F6ED262-7EF0-47DC-837D-19F694D68362}">
      <dgm:prSet/>
      <dgm:spPr/>
      <dgm:t>
        <a:bodyPr/>
        <a:lstStyle/>
        <a:p>
          <a:endParaRPr lang="en-US"/>
        </a:p>
      </dgm:t>
    </dgm:pt>
    <dgm:pt modelId="{5E7410FB-FA20-4B65-A108-250C9EF5B366}" type="sibTrans" cxnId="{3F6ED262-7EF0-47DC-837D-19F694D68362}">
      <dgm:prSet/>
      <dgm:spPr/>
      <dgm:t>
        <a:bodyPr/>
        <a:lstStyle/>
        <a:p>
          <a:pPr>
            <a:lnSpc>
              <a:spcPct val="100000"/>
            </a:lnSpc>
          </a:pPr>
          <a:endParaRPr lang="en-US"/>
        </a:p>
      </dgm:t>
    </dgm:pt>
    <dgm:pt modelId="{F9006007-9ECE-4050-A545-0C7ACA8C5E46}">
      <dgm:prSet/>
      <dgm:spPr/>
      <dgm:t>
        <a:bodyPr/>
        <a:lstStyle/>
        <a:p>
          <a:pPr>
            <a:lnSpc>
              <a:spcPct val="100000"/>
            </a:lnSpc>
          </a:pPr>
          <a:r>
            <a:rPr lang="en-US" dirty="0"/>
            <a:t>States must update the VRU Safety Assessment as a part of subsequent SHSPs </a:t>
          </a:r>
        </a:p>
      </dgm:t>
    </dgm:pt>
    <dgm:pt modelId="{4A602055-1A8B-4851-B205-1435F95EBB00}" type="parTrans" cxnId="{02A44F0A-F8CB-404C-BCB7-F25CEA951CF8}">
      <dgm:prSet/>
      <dgm:spPr/>
      <dgm:t>
        <a:bodyPr/>
        <a:lstStyle/>
        <a:p>
          <a:endParaRPr lang="en-US"/>
        </a:p>
      </dgm:t>
    </dgm:pt>
    <dgm:pt modelId="{751B114C-E148-4665-B5CE-39A889F925CE}" type="sibTrans" cxnId="{02A44F0A-F8CB-404C-BCB7-F25CEA951CF8}">
      <dgm:prSet/>
      <dgm:spPr/>
      <dgm:t>
        <a:bodyPr/>
        <a:lstStyle/>
        <a:p>
          <a:endParaRPr lang="en-US"/>
        </a:p>
      </dgm:t>
    </dgm:pt>
    <dgm:pt modelId="{593BAEC1-6DA4-4B52-BD7B-347E43801D8D}" type="pres">
      <dgm:prSet presAssocID="{E71C5A00-F1E0-45ED-A395-97FC0D0F524A}" presName="root" presStyleCnt="0">
        <dgm:presLayoutVars>
          <dgm:dir/>
          <dgm:resizeHandles val="exact"/>
        </dgm:presLayoutVars>
      </dgm:prSet>
      <dgm:spPr/>
    </dgm:pt>
    <dgm:pt modelId="{1C215A3A-3392-4208-8A70-C3B1BFCDB876}" type="pres">
      <dgm:prSet presAssocID="{E71C5A00-F1E0-45ED-A395-97FC0D0F524A}" presName="container" presStyleCnt="0">
        <dgm:presLayoutVars>
          <dgm:dir/>
          <dgm:resizeHandles val="exact"/>
        </dgm:presLayoutVars>
      </dgm:prSet>
      <dgm:spPr/>
    </dgm:pt>
    <dgm:pt modelId="{7C2BAFB4-1DB6-4914-8E28-7641509BB685}" type="pres">
      <dgm:prSet presAssocID="{B86CAE8C-4CFF-4B14-B4D1-4C76614307EF}" presName="compNode" presStyleCnt="0"/>
      <dgm:spPr/>
    </dgm:pt>
    <dgm:pt modelId="{9D389BDE-C7E3-4CE6-8CA2-790E331EF0B7}" type="pres">
      <dgm:prSet presAssocID="{B86CAE8C-4CFF-4B14-B4D1-4C76614307EF}" presName="iconBgRect" presStyleLbl="bgShp" presStyleIdx="0" presStyleCnt="4"/>
      <dgm:spPr/>
    </dgm:pt>
    <dgm:pt modelId="{DDA2A24D-45D8-4594-BA92-F85959F1089E}" type="pres">
      <dgm:prSet presAssocID="{B86CAE8C-4CFF-4B14-B4D1-4C76614307EF}"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Presentation with Checklist"/>
        </a:ext>
      </dgm:extLst>
    </dgm:pt>
    <dgm:pt modelId="{DFC3C7CE-18A7-4726-BAF8-56ABFF8AF83E}" type="pres">
      <dgm:prSet presAssocID="{B86CAE8C-4CFF-4B14-B4D1-4C76614307EF}" presName="spaceRect" presStyleCnt="0"/>
      <dgm:spPr/>
    </dgm:pt>
    <dgm:pt modelId="{A68CA171-A056-438E-9865-3950C6202F29}" type="pres">
      <dgm:prSet presAssocID="{B86CAE8C-4CFF-4B14-B4D1-4C76614307EF}" presName="textRect" presStyleLbl="revTx" presStyleIdx="0" presStyleCnt="4">
        <dgm:presLayoutVars>
          <dgm:chMax val="1"/>
          <dgm:chPref val="1"/>
        </dgm:presLayoutVars>
      </dgm:prSet>
      <dgm:spPr/>
    </dgm:pt>
    <dgm:pt modelId="{F2B88A43-3E48-4BF4-9659-6598178355EB}" type="pres">
      <dgm:prSet presAssocID="{E7B56571-F8A1-4AFB-BAC3-ED898E70691B}" presName="sibTrans" presStyleLbl="sibTrans2D1" presStyleIdx="0" presStyleCnt="0"/>
      <dgm:spPr/>
    </dgm:pt>
    <dgm:pt modelId="{E7055EF3-5C4E-4BB5-BA39-3A7444E4DB28}" type="pres">
      <dgm:prSet presAssocID="{20F6EADF-70C8-44A2-895A-62D92F1697C9}" presName="compNode" presStyleCnt="0"/>
      <dgm:spPr/>
    </dgm:pt>
    <dgm:pt modelId="{1B7D31F6-B3EC-4785-A81B-7298DCE91C14}" type="pres">
      <dgm:prSet presAssocID="{20F6EADF-70C8-44A2-895A-62D92F1697C9}" presName="iconBgRect" presStyleLbl="bgShp" presStyleIdx="1" presStyleCnt="4"/>
      <dgm:spPr/>
    </dgm:pt>
    <dgm:pt modelId="{3696C73A-9E14-4D51-87A1-F54E49175FD9}" type="pres">
      <dgm:prSet presAssocID="{20F6EADF-70C8-44A2-895A-62D92F1697C9}"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Bank"/>
        </a:ext>
      </dgm:extLst>
    </dgm:pt>
    <dgm:pt modelId="{7C481863-AEC1-4629-AAEC-CFC86CA077D1}" type="pres">
      <dgm:prSet presAssocID="{20F6EADF-70C8-44A2-895A-62D92F1697C9}" presName="spaceRect" presStyleCnt="0"/>
      <dgm:spPr/>
    </dgm:pt>
    <dgm:pt modelId="{6D4E6107-C927-4A2A-AD74-04C995927C72}" type="pres">
      <dgm:prSet presAssocID="{20F6EADF-70C8-44A2-895A-62D92F1697C9}" presName="textRect" presStyleLbl="revTx" presStyleIdx="1" presStyleCnt="4">
        <dgm:presLayoutVars>
          <dgm:chMax val="1"/>
          <dgm:chPref val="1"/>
        </dgm:presLayoutVars>
      </dgm:prSet>
      <dgm:spPr/>
    </dgm:pt>
    <dgm:pt modelId="{8E62E8C5-D8E8-421B-8414-922885EF2177}" type="pres">
      <dgm:prSet presAssocID="{1D01C54A-4BD3-47D6-90D7-E2EBD845BF71}" presName="sibTrans" presStyleLbl="sibTrans2D1" presStyleIdx="0" presStyleCnt="0"/>
      <dgm:spPr/>
    </dgm:pt>
    <dgm:pt modelId="{8126854D-7A01-4761-93F2-AED7263C17F8}" type="pres">
      <dgm:prSet presAssocID="{69D3CEE4-E7B9-4164-8770-E675F5F8557F}" presName="compNode" presStyleCnt="0"/>
      <dgm:spPr/>
    </dgm:pt>
    <dgm:pt modelId="{E11C3C3D-4646-4A57-8E8C-5721349FEA72}" type="pres">
      <dgm:prSet presAssocID="{69D3CEE4-E7B9-4164-8770-E675F5F8557F}" presName="iconBgRect" presStyleLbl="bgShp" presStyleIdx="2" presStyleCnt="4"/>
      <dgm:spPr/>
    </dgm:pt>
    <dgm:pt modelId="{F72BCEA6-C0BE-43BF-A227-8C6924E0E293}" type="pres">
      <dgm:prSet presAssocID="{69D3CEE4-E7B9-4164-8770-E675F5F8557F}"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Check List"/>
        </a:ext>
      </dgm:extLst>
    </dgm:pt>
    <dgm:pt modelId="{1D2BD52A-BAF8-4BBC-A06C-EB1A0880983F}" type="pres">
      <dgm:prSet presAssocID="{69D3CEE4-E7B9-4164-8770-E675F5F8557F}" presName="spaceRect" presStyleCnt="0"/>
      <dgm:spPr/>
    </dgm:pt>
    <dgm:pt modelId="{3243D359-936C-4EEA-8880-255B4E37CE53}" type="pres">
      <dgm:prSet presAssocID="{69D3CEE4-E7B9-4164-8770-E675F5F8557F}" presName="textRect" presStyleLbl="revTx" presStyleIdx="2" presStyleCnt="4">
        <dgm:presLayoutVars>
          <dgm:chMax val="1"/>
          <dgm:chPref val="1"/>
        </dgm:presLayoutVars>
      </dgm:prSet>
      <dgm:spPr/>
    </dgm:pt>
    <dgm:pt modelId="{BBC57623-0644-4AFC-95CA-C363D9A439D7}" type="pres">
      <dgm:prSet presAssocID="{5E7410FB-FA20-4B65-A108-250C9EF5B366}" presName="sibTrans" presStyleLbl="sibTrans2D1" presStyleIdx="0" presStyleCnt="0"/>
      <dgm:spPr/>
    </dgm:pt>
    <dgm:pt modelId="{918DBE65-3104-42A4-9F95-ED7FC865F07C}" type="pres">
      <dgm:prSet presAssocID="{F9006007-9ECE-4050-A545-0C7ACA8C5E46}" presName="compNode" presStyleCnt="0"/>
      <dgm:spPr/>
    </dgm:pt>
    <dgm:pt modelId="{2562FEF5-858D-4A5F-9876-2B0FE951463A}" type="pres">
      <dgm:prSet presAssocID="{F9006007-9ECE-4050-A545-0C7ACA8C5E46}" presName="iconBgRect" presStyleLbl="bgShp" presStyleIdx="3" presStyleCnt="4"/>
      <dgm:spPr/>
    </dgm:pt>
    <dgm:pt modelId="{7F1E572D-CDD6-4030-9CC1-D427369D17C3}" type="pres">
      <dgm:prSet presAssocID="{F9006007-9ECE-4050-A545-0C7ACA8C5E46}" presName="iconRect" presStyleLbl="node1" presStyleIdx="3" presStyleCnt="4"/>
      <dgm:spPr>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Document outline"/>
        </a:ext>
      </dgm:extLst>
    </dgm:pt>
    <dgm:pt modelId="{A6217DE6-5F16-4DD7-A43C-3E2A353053C2}" type="pres">
      <dgm:prSet presAssocID="{F9006007-9ECE-4050-A545-0C7ACA8C5E46}" presName="spaceRect" presStyleCnt="0"/>
      <dgm:spPr/>
    </dgm:pt>
    <dgm:pt modelId="{91F67E2A-DC02-43EE-AA1D-735015D85DFD}" type="pres">
      <dgm:prSet presAssocID="{F9006007-9ECE-4050-A545-0C7ACA8C5E46}" presName="textRect" presStyleLbl="revTx" presStyleIdx="3" presStyleCnt="4">
        <dgm:presLayoutVars>
          <dgm:chMax val="1"/>
          <dgm:chPref val="1"/>
        </dgm:presLayoutVars>
      </dgm:prSet>
      <dgm:spPr/>
    </dgm:pt>
  </dgm:ptLst>
  <dgm:cxnLst>
    <dgm:cxn modelId="{1D536701-C127-4FF3-A6A8-388AC881404E}" type="presOf" srcId="{1D01C54A-4BD3-47D6-90D7-E2EBD845BF71}" destId="{8E62E8C5-D8E8-421B-8414-922885EF2177}" srcOrd="0" destOrd="0" presId="urn:microsoft.com/office/officeart/2018/2/layout/IconCircleList"/>
    <dgm:cxn modelId="{C6B30404-9F61-4061-8241-A105903DC640}" type="presOf" srcId="{20F6EADF-70C8-44A2-895A-62D92F1697C9}" destId="{6D4E6107-C927-4A2A-AD74-04C995927C72}" srcOrd="0" destOrd="0" presId="urn:microsoft.com/office/officeart/2018/2/layout/IconCircleList"/>
    <dgm:cxn modelId="{02A44F0A-F8CB-404C-BCB7-F25CEA951CF8}" srcId="{E71C5A00-F1E0-45ED-A395-97FC0D0F524A}" destId="{F9006007-9ECE-4050-A545-0C7ACA8C5E46}" srcOrd="3" destOrd="0" parTransId="{4A602055-1A8B-4851-B205-1435F95EBB00}" sibTransId="{751B114C-E148-4665-B5CE-39A889F925CE}"/>
    <dgm:cxn modelId="{6BF8250B-78F1-4AAC-81A9-788E762793C2}" type="presOf" srcId="{69D3CEE4-E7B9-4164-8770-E675F5F8557F}" destId="{3243D359-936C-4EEA-8880-255B4E37CE53}" srcOrd="0" destOrd="0" presId="urn:microsoft.com/office/officeart/2018/2/layout/IconCircleList"/>
    <dgm:cxn modelId="{97763224-0EEA-4B91-95B5-03B550F4FBA0}" srcId="{E71C5A00-F1E0-45ED-A395-97FC0D0F524A}" destId="{B86CAE8C-4CFF-4B14-B4D1-4C76614307EF}" srcOrd="0" destOrd="0" parTransId="{7DDC3E6F-236B-42DC-AD38-4DCD734EC2DA}" sibTransId="{E7B56571-F8A1-4AFB-BAC3-ED898E70691B}"/>
    <dgm:cxn modelId="{D582272B-2F0D-4DD3-B4AF-C517AE6361D8}" type="presOf" srcId="{E71C5A00-F1E0-45ED-A395-97FC0D0F524A}" destId="{593BAEC1-6DA4-4B52-BD7B-347E43801D8D}" srcOrd="0" destOrd="0" presId="urn:microsoft.com/office/officeart/2018/2/layout/IconCircleList"/>
    <dgm:cxn modelId="{989AC734-E5FC-4AC7-8AC8-EE1F594B609F}" type="presOf" srcId="{F9006007-9ECE-4050-A545-0C7ACA8C5E46}" destId="{91F67E2A-DC02-43EE-AA1D-735015D85DFD}" srcOrd="0" destOrd="0" presId="urn:microsoft.com/office/officeart/2018/2/layout/IconCircleList"/>
    <dgm:cxn modelId="{C3452036-270F-4F4C-B354-1D1581697F49}" type="presOf" srcId="{5E7410FB-FA20-4B65-A108-250C9EF5B366}" destId="{BBC57623-0644-4AFC-95CA-C363D9A439D7}" srcOrd="0" destOrd="0" presId="urn:microsoft.com/office/officeart/2018/2/layout/IconCircleList"/>
    <dgm:cxn modelId="{3F6ED262-7EF0-47DC-837D-19F694D68362}" srcId="{E71C5A00-F1E0-45ED-A395-97FC0D0F524A}" destId="{69D3CEE4-E7B9-4164-8770-E675F5F8557F}" srcOrd="2" destOrd="0" parTransId="{353D7E0B-EBC3-4D7E-88A5-7735FD8C14DA}" sibTransId="{5E7410FB-FA20-4B65-A108-250C9EF5B366}"/>
    <dgm:cxn modelId="{97017C69-8A54-4110-9B1C-83891FB591D5}" type="presOf" srcId="{B86CAE8C-4CFF-4B14-B4D1-4C76614307EF}" destId="{A68CA171-A056-438E-9865-3950C6202F29}" srcOrd="0" destOrd="0" presId="urn:microsoft.com/office/officeart/2018/2/layout/IconCircleList"/>
    <dgm:cxn modelId="{B282A77E-DC01-44E8-BDBD-39BDE3588A26}" type="presOf" srcId="{E7B56571-F8A1-4AFB-BAC3-ED898E70691B}" destId="{F2B88A43-3E48-4BF4-9659-6598178355EB}" srcOrd="0" destOrd="0" presId="urn:microsoft.com/office/officeart/2018/2/layout/IconCircleList"/>
    <dgm:cxn modelId="{6934FEF0-D6F7-4E9C-9586-F73CE1E018F4}" srcId="{E71C5A00-F1E0-45ED-A395-97FC0D0F524A}" destId="{20F6EADF-70C8-44A2-895A-62D92F1697C9}" srcOrd="1" destOrd="0" parTransId="{7575659D-BB38-4FBE-BDCE-6B8D82DE3D1F}" sibTransId="{1D01C54A-4BD3-47D6-90D7-E2EBD845BF71}"/>
    <dgm:cxn modelId="{53AA776A-6A1F-4754-8EF6-C1AB5EAAF4AD}" type="presParOf" srcId="{593BAEC1-6DA4-4B52-BD7B-347E43801D8D}" destId="{1C215A3A-3392-4208-8A70-C3B1BFCDB876}" srcOrd="0" destOrd="0" presId="urn:microsoft.com/office/officeart/2018/2/layout/IconCircleList"/>
    <dgm:cxn modelId="{8AC69382-EDBF-45AA-8441-E30EE12E8CE9}" type="presParOf" srcId="{1C215A3A-3392-4208-8A70-C3B1BFCDB876}" destId="{7C2BAFB4-1DB6-4914-8E28-7641509BB685}" srcOrd="0" destOrd="0" presId="urn:microsoft.com/office/officeart/2018/2/layout/IconCircleList"/>
    <dgm:cxn modelId="{0D0BAEBC-2FE1-4386-B262-159B2380423B}" type="presParOf" srcId="{7C2BAFB4-1DB6-4914-8E28-7641509BB685}" destId="{9D389BDE-C7E3-4CE6-8CA2-790E331EF0B7}" srcOrd="0" destOrd="0" presId="urn:microsoft.com/office/officeart/2018/2/layout/IconCircleList"/>
    <dgm:cxn modelId="{0DEA1807-3457-47A5-A86D-4B365207EFAD}" type="presParOf" srcId="{7C2BAFB4-1DB6-4914-8E28-7641509BB685}" destId="{DDA2A24D-45D8-4594-BA92-F85959F1089E}" srcOrd="1" destOrd="0" presId="urn:microsoft.com/office/officeart/2018/2/layout/IconCircleList"/>
    <dgm:cxn modelId="{F2BC594A-BEEA-4DE9-95AA-493DBD462686}" type="presParOf" srcId="{7C2BAFB4-1DB6-4914-8E28-7641509BB685}" destId="{DFC3C7CE-18A7-4726-BAF8-56ABFF8AF83E}" srcOrd="2" destOrd="0" presId="urn:microsoft.com/office/officeart/2018/2/layout/IconCircleList"/>
    <dgm:cxn modelId="{028BC2F7-93E5-43A5-933C-C47E9FE03DF3}" type="presParOf" srcId="{7C2BAFB4-1DB6-4914-8E28-7641509BB685}" destId="{A68CA171-A056-438E-9865-3950C6202F29}" srcOrd="3" destOrd="0" presId="urn:microsoft.com/office/officeart/2018/2/layout/IconCircleList"/>
    <dgm:cxn modelId="{E296E75D-2619-4935-9DD7-539D27925E17}" type="presParOf" srcId="{1C215A3A-3392-4208-8A70-C3B1BFCDB876}" destId="{F2B88A43-3E48-4BF4-9659-6598178355EB}" srcOrd="1" destOrd="0" presId="urn:microsoft.com/office/officeart/2018/2/layout/IconCircleList"/>
    <dgm:cxn modelId="{5F46251F-5B3F-47B7-B7D5-F65940D494C5}" type="presParOf" srcId="{1C215A3A-3392-4208-8A70-C3B1BFCDB876}" destId="{E7055EF3-5C4E-4BB5-BA39-3A7444E4DB28}" srcOrd="2" destOrd="0" presId="urn:microsoft.com/office/officeart/2018/2/layout/IconCircleList"/>
    <dgm:cxn modelId="{A9576E3E-B5D8-47CD-84C0-0C6D2DD1994A}" type="presParOf" srcId="{E7055EF3-5C4E-4BB5-BA39-3A7444E4DB28}" destId="{1B7D31F6-B3EC-4785-A81B-7298DCE91C14}" srcOrd="0" destOrd="0" presId="urn:microsoft.com/office/officeart/2018/2/layout/IconCircleList"/>
    <dgm:cxn modelId="{82C0180C-BFD9-496B-9AFA-FBE50F1B8284}" type="presParOf" srcId="{E7055EF3-5C4E-4BB5-BA39-3A7444E4DB28}" destId="{3696C73A-9E14-4D51-87A1-F54E49175FD9}" srcOrd="1" destOrd="0" presId="urn:microsoft.com/office/officeart/2018/2/layout/IconCircleList"/>
    <dgm:cxn modelId="{E2CB3B2A-DA1A-46F3-8AB6-2A31687837F9}" type="presParOf" srcId="{E7055EF3-5C4E-4BB5-BA39-3A7444E4DB28}" destId="{7C481863-AEC1-4629-AAEC-CFC86CA077D1}" srcOrd="2" destOrd="0" presId="urn:microsoft.com/office/officeart/2018/2/layout/IconCircleList"/>
    <dgm:cxn modelId="{3BCDF374-56CF-4E29-87AE-8E45232DD8CF}" type="presParOf" srcId="{E7055EF3-5C4E-4BB5-BA39-3A7444E4DB28}" destId="{6D4E6107-C927-4A2A-AD74-04C995927C72}" srcOrd="3" destOrd="0" presId="urn:microsoft.com/office/officeart/2018/2/layout/IconCircleList"/>
    <dgm:cxn modelId="{D305FFED-2E7C-416C-BF73-AE0C7387E951}" type="presParOf" srcId="{1C215A3A-3392-4208-8A70-C3B1BFCDB876}" destId="{8E62E8C5-D8E8-421B-8414-922885EF2177}" srcOrd="3" destOrd="0" presId="urn:microsoft.com/office/officeart/2018/2/layout/IconCircleList"/>
    <dgm:cxn modelId="{F2B58BA3-33D7-4130-AA47-274D79B9E55C}" type="presParOf" srcId="{1C215A3A-3392-4208-8A70-C3B1BFCDB876}" destId="{8126854D-7A01-4761-93F2-AED7263C17F8}" srcOrd="4" destOrd="0" presId="urn:microsoft.com/office/officeart/2018/2/layout/IconCircleList"/>
    <dgm:cxn modelId="{99D8BD78-4745-4199-89A1-A5872EF451D8}" type="presParOf" srcId="{8126854D-7A01-4761-93F2-AED7263C17F8}" destId="{E11C3C3D-4646-4A57-8E8C-5721349FEA72}" srcOrd="0" destOrd="0" presId="urn:microsoft.com/office/officeart/2018/2/layout/IconCircleList"/>
    <dgm:cxn modelId="{B6DC7F8C-64A2-4180-8019-7EF5473A6497}" type="presParOf" srcId="{8126854D-7A01-4761-93F2-AED7263C17F8}" destId="{F72BCEA6-C0BE-43BF-A227-8C6924E0E293}" srcOrd="1" destOrd="0" presId="urn:microsoft.com/office/officeart/2018/2/layout/IconCircleList"/>
    <dgm:cxn modelId="{E78ECDA9-65BE-4C07-8A45-2917999C5183}" type="presParOf" srcId="{8126854D-7A01-4761-93F2-AED7263C17F8}" destId="{1D2BD52A-BAF8-4BBC-A06C-EB1A0880983F}" srcOrd="2" destOrd="0" presId="urn:microsoft.com/office/officeart/2018/2/layout/IconCircleList"/>
    <dgm:cxn modelId="{64230331-80FD-468B-AD64-45F4943C38FE}" type="presParOf" srcId="{8126854D-7A01-4761-93F2-AED7263C17F8}" destId="{3243D359-936C-4EEA-8880-255B4E37CE53}" srcOrd="3" destOrd="0" presId="urn:microsoft.com/office/officeart/2018/2/layout/IconCircleList"/>
    <dgm:cxn modelId="{4F047A3C-0DC9-4C65-9291-1FCE971B0E6A}" type="presParOf" srcId="{1C215A3A-3392-4208-8A70-C3B1BFCDB876}" destId="{BBC57623-0644-4AFC-95CA-C363D9A439D7}" srcOrd="5" destOrd="0" presId="urn:microsoft.com/office/officeart/2018/2/layout/IconCircleList"/>
    <dgm:cxn modelId="{02998768-C692-4F9E-9807-5A38F316AFA0}" type="presParOf" srcId="{1C215A3A-3392-4208-8A70-C3B1BFCDB876}" destId="{918DBE65-3104-42A4-9F95-ED7FC865F07C}" srcOrd="6" destOrd="0" presId="urn:microsoft.com/office/officeart/2018/2/layout/IconCircleList"/>
    <dgm:cxn modelId="{2DF7303C-F4A7-4973-B7CE-821FFFFB4C06}" type="presParOf" srcId="{918DBE65-3104-42A4-9F95-ED7FC865F07C}" destId="{2562FEF5-858D-4A5F-9876-2B0FE951463A}" srcOrd="0" destOrd="0" presId="urn:microsoft.com/office/officeart/2018/2/layout/IconCircleList"/>
    <dgm:cxn modelId="{ECF965EE-934F-4579-97CF-D7E9BC49CF33}" type="presParOf" srcId="{918DBE65-3104-42A4-9F95-ED7FC865F07C}" destId="{7F1E572D-CDD6-4030-9CC1-D427369D17C3}" srcOrd="1" destOrd="0" presId="urn:microsoft.com/office/officeart/2018/2/layout/IconCircleList"/>
    <dgm:cxn modelId="{37A74D7B-D068-4DFB-905F-6D831B1C319E}" type="presParOf" srcId="{918DBE65-3104-42A4-9F95-ED7FC865F07C}" destId="{A6217DE6-5F16-4DD7-A43C-3E2A353053C2}" srcOrd="2" destOrd="0" presId="urn:microsoft.com/office/officeart/2018/2/layout/IconCircleList"/>
    <dgm:cxn modelId="{B909808B-BA28-4EA2-85D2-D62BF0193907}" type="presParOf" srcId="{918DBE65-3104-42A4-9F95-ED7FC865F07C}" destId="{91F67E2A-DC02-43EE-AA1D-735015D85DF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9A5DC7-1A96-486A-8DD3-C1AC70CFEFB3}" type="doc">
      <dgm:prSet loTypeId="urn:microsoft.com/office/officeart/2018/5/layout/IconCircleLabelList" loCatId="icon" qsTypeId="urn:microsoft.com/office/officeart/2005/8/quickstyle/simple4" qsCatId="simple" csTypeId="urn:microsoft.com/office/officeart/2005/8/colors/accent0_3" csCatId="mainScheme" phldr="1"/>
      <dgm:spPr/>
      <dgm:t>
        <a:bodyPr/>
        <a:lstStyle/>
        <a:p>
          <a:endParaRPr lang="en-US"/>
        </a:p>
      </dgm:t>
    </dgm:pt>
    <dgm:pt modelId="{38A30491-F356-4835-A571-8DA8D2B80DBF}">
      <dgm:prSet/>
      <dgm:spPr/>
      <dgm:t>
        <a:bodyPr/>
        <a:lstStyle/>
        <a:p>
          <a:pPr>
            <a:lnSpc>
              <a:spcPct val="100000"/>
            </a:lnSpc>
            <a:defRPr cap="all"/>
          </a:pPr>
          <a:r>
            <a:rPr lang="en-US" dirty="0"/>
            <a:t>Safer Users</a:t>
          </a:r>
        </a:p>
      </dgm:t>
    </dgm:pt>
    <dgm:pt modelId="{80064D08-00FE-4D18-960B-79962A4896C8}" type="parTrans" cxnId="{FE366842-9534-4434-96A2-1F8F3ACEB942}">
      <dgm:prSet/>
      <dgm:spPr/>
      <dgm:t>
        <a:bodyPr/>
        <a:lstStyle/>
        <a:p>
          <a:endParaRPr lang="en-US"/>
        </a:p>
      </dgm:t>
    </dgm:pt>
    <dgm:pt modelId="{AB7517C5-7653-464D-A06D-4E2BE37B1B21}" type="sibTrans" cxnId="{FE366842-9534-4434-96A2-1F8F3ACEB942}">
      <dgm:prSet/>
      <dgm:spPr/>
      <dgm:t>
        <a:bodyPr/>
        <a:lstStyle/>
        <a:p>
          <a:endParaRPr lang="en-US"/>
        </a:p>
      </dgm:t>
    </dgm:pt>
    <dgm:pt modelId="{C142F355-9CCB-4671-8226-7043123737DA}">
      <dgm:prSet/>
      <dgm:spPr/>
      <dgm:t>
        <a:bodyPr/>
        <a:lstStyle/>
        <a:p>
          <a:pPr>
            <a:lnSpc>
              <a:spcPct val="100000"/>
            </a:lnSpc>
            <a:defRPr cap="all"/>
          </a:pPr>
          <a:r>
            <a:rPr lang="en-US"/>
            <a:t>Safer Vehicles</a:t>
          </a:r>
        </a:p>
      </dgm:t>
    </dgm:pt>
    <dgm:pt modelId="{59CCF4D4-0661-4DD5-8DE8-6E50A6A7AE64}" type="parTrans" cxnId="{D65F8DA0-4E12-47A2-BBA5-662A3C6528EF}">
      <dgm:prSet/>
      <dgm:spPr/>
      <dgm:t>
        <a:bodyPr/>
        <a:lstStyle/>
        <a:p>
          <a:endParaRPr lang="en-US"/>
        </a:p>
      </dgm:t>
    </dgm:pt>
    <dgm:pt modelId="{917B16E5-6645-4B6C-8995-55928B6F3C16}" type="sibTrans" cxnId="{D65F8DA0-4E12-47A2-BBA5-662A3C6528EF}">
      <dgm:prSet/>
      <dgm:spPr/>
      <dgm:t>
        <a:bodyPr/>
        <a:lstStyle/>
        <a:p>
          <a:endParaRPr lang="en-US"/>
        </a:p>
      </dgm:t>
    </dgm:pt>
    <dgm:pt modelId="{9A3FEEFC-A188-481B-A5E6-EF2FFC8D1F0E}">
      <dgm:prSet/>
      <dgm:spPr/>
      <dgm:t>
        <a:bodyPr/>
        <a:lstStyle/>
        <a:p>
          <a:pPr>
            <a:lnSpc>
              <a:spcPct val="100000"/>
            </a:lnSpc>
            <a:defRPr cap="all"/>
          </a:pPr>
          <a:r>
            <a:rPr lang="en-US" dirty="0"/>
            <a:t>Safer Roads</a:t>
          </a:r>
        </a:p>
      </dgm:t>
    </dgm:pt>
    <dgm:pt modelId="{6C7DD66C-E23A-4F75-8ACB-055B1363E54B}" type="parTrans" cxnId="{A7007FC4-768B-456F-9B98-A180B2CCF57E}">
      <dgm:prSet/>
      <dgm:spPr/>
      <dgm:t>
        <a:bodyPr/>
        <a:lstStyle/>
        <a:p>
          <a:endParaRPr lang="en-US"/>
        </a:p>
      </dgm:t>
    </dgm:pt>
    <dgm:pt modelId="{CAF14CA8-E711-4DCD-9B46-AF13BE54CDAB}" type="sibTrans" cxnId="{A7007FC4-768B-456F-9B98-A180B2CCF57E}">
      <dgm:prSet/>
      <dgm:spPr/>
      <dgm:t>
        <a:bodyPr/>
        <a:lstStyle/>
        <a:p>
          <a:endParaRPr lang="en-US"/>
        </a:p>
      </dgm:t>
    </dgm:pt>
    <dgm:pt modelId="{4ECFCCBC-8C5F-4DB5-AAB0-039F817F5BA1}">
      <dgm:prSet/>
      <dgm:spPr/>
      <dgm:t>
        <a:bodyPr/>
        <a:lstStyle/>
        <a:p>
          <a:pPr>
            <a:lnSpc>
              <a:spcPct val="100000"/>
            </a:lnSpc>
            <a:defRPr cap="all"/>
          </a:pPr>
          <a:r>
            <a:rPr lang="en-US"/>
            <a:t>Safer Speeds</a:t>
          </a:r>
        </a:p>
      </dgm:t>
    </dgm:pt>
    <dgm:pt modelId="{37E03B33-2921-4B3C-A4CE-913E5974A0FF}" type="parTrans" cxnId="{8EB96D25-896B-4429-9110-8B6DCAF7CC91}">
      <dgm:prSet/>
      <dgm:spPr/>
      <dgm:t>
        <a:bodyPr/>
        <a:lstStyle/>
        <a:p>
          <a:endParaRPr lang="en-US"/>
        </a:p>
      </dgm:t>
    </dgm:pt>
    <dgm:pt modelId="{6B0CF03B-7109-4E39-9248-87D7C04785FE}" type="sibTrans" cxnId="{8EB96D25-896B-4429-9110-8B6DCAF7CC91}">
      <dgm:prSet/>
      <dgm:spPr/>
      <dgm:t>
        <a:bodyPr/>
        <a:lstStyle/>
        <a:p>
          <a:endParaRPr lang="en-US"/>
        </a:p>
      </dgm:t>
    </dgm:pt>
    <dgm:pt modelId="{2FF36667-6E4B-4650-B4CD-585F06C9CBD2}">
      <dgm:prSet/>
      <dgm:spPr/>
      <dgm:t>
        <a:bodyPr/>
        <a:lstStyle/>
        <a:p>
          <a:pPr>
            <a:lnSpc>
              <a:spcPct val="100000"/>
            </a:lnSpc>
            <a:defRPr cap="all"/>
          </a:pPr>
          <a:r>
            <a:rPr lang="en-US"/>
            <a:t>Post-Crash Care</a:t>
          </a:r>
        </a:p>
      </dgm:t>
    </dgm:pt>
    <dgm:pt modelId="{6E498E21-1CDD-4A4E-8AEF-C980FAF27539}" type="parTrans" cxnId="{94B8C092-7001-494E-B577-823FA4FBB839}">
      <dgm:prSet/>
      <dgm:spPr/>
      <dgm:t>
        <a:bodyPr/>
        <a:lstStyle/>
        <a:p>
          <a:endParaRPr lang="en-US"/>
        </a:p>
      </dgm:t>
    </dgm:pt>
    <dgm:pt modelId="{DBC3BE87-E636-40A3-BC9B-8044E84AF72C}" type="sibTrans" cxnId="{94B8C092-7001-494E-B577-823FA4FBB839}">
      <dgm:prSet/>
      <dgm:spPr/>
      <dgm:t>
        <a:bodyPr/>
        <a:lstStyle/>
        <a:p>
          <a:endParaRPr lang="en-US"/>
        </a:p>
      </dgm:t>
    </dgm:pt>
    <dgm:pt modelId="{4142D42F-CEE6-4326-BF1D-C3A88FA46D2B}" type="pres">
      <dgm:prSet presAssocID="{9A9A5DC7-1A96-486A-8DD3-C1AC70CFEFB3}" presName="root" presStyleCnt="0">
        <dgm:presLayoutVars>
          <dgm:dir/>
          <dgm:resizeHandles val="exact"/>
        </dgm:presLayoutVars>
      </dgm:prSet>
      <dgm:spPr/>
    </dgm:pt>
    <dgm:pt modelId="{D3C9BA81-8361-4346-A470-94C1E392D8E1}" type="pres">
      <dgm:prSet presAssocID="{38A30491-F356-4835-A571-8DA8D2B80DBF}" presName="compNode" presStyleCnt="0"/>
      <dgm:spPr/>
    </dgm:pt>
    <dgm:pt modelId="{EFFDF973-0838-4F01-93E4-D2455D4E7CAF}" type="pres">
      <dgm:prSet presAssocID="{38A30491-F356-4835-A571-8DA8D2B80DBF}" presName="iconBgRect" presStyleLbl="bgShp" presStyleIdx="0" presStyleCnt="5"/>
      <dgm:spPr/>
    </dgm:pt>
    <dgm:pt modelId="{4B372F3B-19C5-45D0-A5A7-084E19E32B28}" type="pres">
      <dgm:prSet presAssocID="{38A30491-F356-4835-A571-8DA8D2B80DBF}"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with solid fill"/>
        </a:ext>
      </dgm:extLst>
    </dgm:pt>
    <dgm:pt modelId="{E9A94D78-0775-4CB0-AB0F-DAE4A3EDC622}" type="pres">
      <dgm:prSet presAssocID="{38A30491-F356-4835-A571-8DA8D2B80DBF}" presName="spaceRect" presStyleCnt="0"/>
      <dgm:spPr/>
    </dgm:pt>
    <dgm:pt modelId="{700E9F58-1725-448B-9DAE-49958F4538AA}" type="pres">
      <dgm:prSet presAssocID="{38A30491-F356-4835-A571-8DA8D2B80DBF}" presName="textRect" presStyleLbl="revTx" presStyleIdx="0" presStyleCnt="5">
        <dgm:presLayoutVars>
          <dgm:chMax val="1"/>
          <dgm:chPref val="1"/>
        </dgm:presLayoutVars>
      </dgm:prSet>
      <dgm:spPr/>
    </dgm:pt>
    <dgm:pt modelId="{0F37C613-555C-4994-8283-B9F5373E4F2B}" type="pres">
      <dgm:prSet presAssocID="{AB7517C5-7653-464D-A06D-4E2BE37B1B21}" presName="sibTrans" presStyleCnt="0"/>
      <dgm:spPr/>
    </dgm:pt>
    <dgm:pt modelId="{150F7AC7-718E-4CEC-900F-6EC314373F85}" type="pres">
      <dgm:prSet presAssocID="{C142F355-9CCB-4671-8226-7043123737DA}" presName="compNode" presStyleCnt="0"/>
      <dgm:spPr/>
    </dgm:pt>
    <dgm:pt modelId="{D575AD03-CCD0-4DA1-B454-6CEBBCBE6882}" type="pres">
      <dgm:prSet presAssocID="{C142F355-9CCB-4671-8226-7043123737DA}" presName="iconBgRect" presStyleLbl="bgShp" presStyleIdx="1" presStyleCnt="5"/>
      <dgm:spPr/>
    </dgm:pt>
    <dgm:pt modelId="{8D778B8E-F10A-4781-8A93-D5690734EA45}" type="pres">
      <dgm:prSet presAssocID="{C142F355-9CCB-4671-8226-7043123737D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r"/>
        </a:ext>
      </dgm:extLst>
    </dgm:pt>
    <dgm:pt modelId="{E1E9F00C-1C0B-4A61-8117-84E50B03D2E7}" type="pres">
      <dgm:prSet presAssocID="{C142F355-9CCB-4671-8226-7043123737DA}" presName="spaceRect" presStyleCnt="0"/>
      <dgm:spPr/>
    </dgm:pt>
    <dgm:pt modelId="{064553DA-FBD8-42DB-8DF9-CBEDD0A27B3C}" type="pres">
      <dgm:prSet presAssocID="{C142F355-9CCB-4671-8226-7043123737DA}" presName="textRect" presStyleLbl="revTx" presStyleIdx="1" presStyleCnt="5">
        <dgm:presLayoutVars>
          <dgm:chMax val="1"/>
          <dgm:chPref val="1"/>
        </dgm:presLayoutVars>
      </dgm:prSet>
      <dgm:spPr/>
    </dgm:pt>
    <dgm:pt modelId="{D9D14469-8CD1-471C-9B1F-51851D7BE152}" type="pres">
      <dgm:prSet presAssocID="{917B16E5-6645-4B6C-8995-55928B6F3C16}" presName="sibTrans" presStyleCnt="0"/>
      <dgm:spPr/>
    </dgm:pt>
    <dgm:pt modelId="{EA4251D3-587A-45EC-8C65-C72F9E93A13A}" type="pres">
      <dgm:prSet presAssocID="{9A3FEEFC-A188-481B-A5E6-EF2FFC8D1F0E}" presName="compNode" presStyleCnt="0"/>
      <dgm:spPr/>
    </dgm:pt>
    <dgm:pt modelId="{AE3D889A-0E7E-46D6-8BCB-6B4ADE578E23}" type="pres">
      <dgm:prSet presAssocID="{9A3FEEFC-A188-481B-A5E6-EF2FFC8D1F0E}" presName="iconBgRect" presStyleLbl="bgShp" presStyleIdx="2" presStyleCnt="5"/>
      <dgm:spPr/>
    </dgm:pt>
    <dgm:pt modelId="{7360D48B-6FF3-44A5-A7FD-3BFA4D541BD0}" type="pres">
      <dgm:prSet presAssocID="{9A3FEEFC-A188-481B-A5E6-EF2FFC8D1F0E}"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ork In Road with solid fill"/>
        </a:ext>
      </dgm:extLst>
    </dgm:pt>
    <dgm:pt modelId="{BA874503-82AF-4C01-B7B2-5506A44528B5}" type="pres">
      <dgm:prSet presAssocID="{9A3FEEFC-A188-481B-A5E6-EF2FFC8D1F0E}" presName="spaceRect" presStyleCnt="0"/>
      <dgm:spPr/>
    </dgm:pt>
    <dgm:pt modelId="{1FA9764A-BC9D-4568-8A19-B8A93804FBF4}" type="pres">
      <dgm:prSet presAssocID="{9A3FEEFC-A188-481B-A5E6-EF2FFC8D1F0E}" presName="textRect" presStyleLbl="revTx" presStyleIdx="2" presStyleCnt="5">
        <dgm:presLayoutVars>
          <dgm:chMax val="1"/>
          <dgm:chPref val="1"/>
        </dgm:presLayoutVars>
      </dgm:prSet>
      <dgm:spPr/>
    </dgm:pt>
    <dgm:pt modelId="{4DADD71B-26E6-4A9D-BC40-D79F78AA5FF9}" type="pres">
      <dgm:prSet presAssocID="{CAF14CA8-E711-4DCD-9B46-AF13BE54CDAB}" presName="sibTrans" presStyleCnt="0"/>
      <dgm:spPr/>
    </dgm:pt>
    <dgm:pt modelId="{278E2855-C7B2-4C5C-96A7-31D55EBD126B}" type="pres">
      <dgm:prSet presAssocID="{4ECFCCBC-8C5F-4DB5-AAB0-039F817F5BA1}" presName="compNode" presStyleCnt="0"/>
      <dgm:spPr/>
    </dgm:pt>
    <dgm:pt modelId="{15299A06-20CF-4673-8256-D739170619CF}" type="pres">
      <dgm:prSet presAssocID="{4ECFCCBC-8C5F-4DB5-AAB0-039F817F5BA1}" presName="iconBgRect" presStyleLbl="bgShp" presStyleIdx="3" presStyleCnt="5"/>
      <dgm:spPr/>
    </dgm:pt>
    <dgm:pt modelId="{81274AEF-A421-4DA2-BACD-462A7DC2A277}" type="pres">
      <dgm:prSet presAssocID="{4ECFCCBC-8C5F-4DB5-AAB0-039F817F5BA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auge"/>
        </a:ext>
      </dgm:extLst>
    </dgm:pt>
    <dgm:pt modelId="{C5DD0364-802E-4795-9E87-3EFA4EB764D3}" type="pres">
      <dgm:prSet presAssocID="{4ECFCCBC-8C5F-4DB5-AAB0-039F817F5BA1}" presName="spaceRect" presStyleCnt="0"/>
      <dgm:spPr/>
    </dgm:pt>
    <dgm:pt modelId="{0BD5D9AB-4106-4E51-8444-C8E9EEDC6A7A}" type="pres">
      <dgm:prSet presAssocID="{4ECFCCBC-8C5F-4DB5-AAB0-039F817F5BA1}" presName="textRect" presStyleLbl="revTx" presStyleIdx="3" presStyleCnt="5">
        <dgm:presLayoutVars>
          <dgm:chMax val="1"/>
          <dgm:chPref val="1"/>
        </dgm:presLayoutVars>
      </dgm:prSet>
      <dgm:spPr/>
    </dgm:pt>
    <dgm:pt modelId="{DE62E37A-80CC-4316-9442-4BB577F3E30C}" type="pres">
      <dgm:prSet presAssocID="{6B0CF03B-7109-4E39-9248-87D7C04785FE}" presName="sibTrans" presStyleCnt="0"/>
      <dgm:spPr/>
    </dgm:pt>
    <dgm:pt modelId="{B9A751B5-7F56-4F2E-99B5-3A52B935E7FD}" type="pres">
      <dgm:prSet presAssocID="{2FF36667-6E4B-4650-B4CD-585F06C9CBD2}" presName="compNode" presStyleCnt="0"/>
      <dgm:spPr/>
    </dgm:pt>
    <dgm:pt modelId="{8BC1582F-88AF-4483-B12A-7173F076C05D}" type="pres">
      <dgm:prSet presAssocID="{2FF36667-6E4B-4650-B4CD-585F06C9CBD2}" presName="iconBgRect" presStyleLbl="bgShp" presStyleIdx="4" presStyleCnt="5"/>
      <dgm:spPr/>
    </dgm:pt>
    <dgm:pt modelId="{24D20DF7-530B-46E9-9555-F3169711105B}" type="pres">
      <dgm:prSet presAssocID="{2FF36667-6E4B-4650-B4CD-585F06C9CBD2}"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Ambulance outline"/>
        </a:ext>
      </dgm:extLst>
    </dgm:pt>
    <dgm:pt modelId="{8C7B5965-3496-49E2-A39D-AEED33F355BB}" type="pres">
      <dgm:prSet presAssocID="{2FF36667-6E4B-4650-B4CD-585F06C9CBD2}" presName="spaceRect" presStyleCnt="0"/>
      <dgm:spPr/>
    </dgm:pt>
    <dgm:pt modelId="{8A45BD6B-48EB-48C8-8B24-9B0738B166AA}" type="pres">
      <dgm:prSet presAssocID="{2FF36667-6E4B-4650-B4CD-585F06C9CBD2}" presName="textRect" presStyleLbl="revTx" presStyleIdx="4" presStyleCnt="5">
        <dgm:presLayoutVars>
          <dgm:chMax val="1"/>
          <dgm:chPref val="1"/>
        </dgm:presLayoutVars>
      </dgm:prSet>
      <dgm:spPr/>
    </dgm:pt>
  </dgm:ptLst>
  <dgm:cxnLst>
    <dgm:cxn modelId="{8EB96D25-896B-4429-9110-8B6DCAF7CC91}" srcId="{9A9A5DC7-1A96-486A-8DD3-C1AC70CFEFB3}" destId="{4ECFCCBC-8C5F-4DB5-AAB0-039F817F5BA1}" srcOrd="3" destOrd="0" parTransId="{37E03B33-2921-4B3C-A4CE-913E5974A0FF}" sibTransId="{6B0CF03B-7109-4E39-9248-87D7C04785FE}"/>
    <dgm:cxn modelId="{5750B625-D210-4D29-8F4B-8E4E8E92C9CE}" type="presOf" srcId="{C142F355-9CCB-4671-8226-7043123737DA}" destId="{064553DA-FBD8-42DB-8DF9-CBEDD0A27B3C}" srcOrd="0" destOrd="0" presId="urn:microsoft.com/office/officeart/2018/5/layout/IconCircleLabelList"/>
    <dgm:cxn modelId="{FE366842-9534-4434-96A2-1F8F3ACEB942}" srcId="{9A9A5DC7-1A96-486A-8DD3-C1AC70CFEFB3}" destId="{38A30491-F356-4835-A571-8DA8D2B80DBF}" srcOrd="0" destOrd="0" parTransId="{80064D08-00FE-4D18-960B-79962A4896C8}" sibTransId="{AB7517C5-7653-464D-A06D-4E2BE37B1B21}"/>
    <dgm:cxn modelId="{1CF8886D-7DF7-43B9-B85B-DE6BED6ACB61}" type="presOf" srcId="{2FF36667-6E4B-4650-B4CD-585F06C9CBD2}" destId="{8A45BD6B-48EB-48C8-8B24-9B0738B166AA}" srcOrd="0" destOrd="0" presId="urn:microsoft.com/office/officeart/2018/5/layout/IconCircleLabelList"/>
    <dgm:cxn modelId="{F80DC77E-71B0-4887-AF19-54412B986405}" type="presOf" srcId="{38A30491-F356-4835-A571-8DA8D2B80DBF}" destId="{700E9F58-1725-448B-9DAE-49958F4538AA}" srcOrd="0" destOrd="0" presId="urn:microsoft.com/office/officeart/2018/5/layout/IconCircleLabelList"/>
    <dgm:cxn modelId="{94B8C092-7001-494E-B577-823FA4FBB839}" srcId="{9A9A5DC7-1A96-486A-8DD3-C1AC70CFEFB3}" destId="{2FF36667-6E4B-4650-B4CD-585F06C9CBD2}" srcOrd="4" destOrd="0" parTransId="{6E498E21-1CDD-4A4E-8AEF-C980FAF27539}" sibTransId="{DBC3BE87-E636-40A3-BC9B-8044E84AF72C}"/>
    <dgm:cxn modelId="{D65F8DA0-4E12-47A2-BBA5-662A3C6528EF}" srcId="{9A9A5DC7-1A96-486A-8DD3-C1AC70CFEFB3}" destId="{C142F355-9CCB-4671-8226-7043123737DA}" srcOrd="1" destOrd="0" parTransId="{59CCF4D4-0661-4DD5-8DE8-6E50A6A7AE64}" sibTransId="{917B16E5-6645-4B6C-8995-55928B6F3C16}"/>
    <dgm:cxn modelId="{35E7E1BC-C20E-47F2-82AB-2F0C1633A8A8}" type="presOf" srcId="{9A9A5DC7-1A96-486A-8DD3-C1AC70CFEFB3}" destId="{4142D42F-CEE6-4326-BF1D-C3A88FA46D2B}" srcOrd="0" destOrd="0" presId="urn:microsoft.com/office/officeart/2018/5/layout/IconCircleLabelList"/>
    <dgm:cxn modelId="{A7007FC4-768B-456F-9B98-A180B2CCF57E}" srcId="{9A9A5DC7-1A96-486A-8DD3-C1AC70CFEFB3}" destId="{9A3FEEFC-A188-481B-A5E6-EF2FFC8D1F0E}" srcOrd="2" destOrd="0" parTransId="{6C7DD66C-E23A-4F75-8ACB-055B1363E54B}" sibTransId="{CAF14CA8-E711-4DCD-9B46-AF13BE54CDAB}"/>
    <dgm:cxn modelId="{7F62AAC7-8AF9-4B6B-84C4-CEDC67EEA5D9}" type="presOf" srcId="{9A3FEEFC-A188-481B-A5E6-EF2FFC8D1F0E}" destId="{1FA9764A-BC9D-4568-8A19-B8A93804FBF4}" srcOrd="0" destOrd="0" presId="urn:microsoft.com/office/officeart/2018/5/layout/IconCircleLabelList"/>
    <dgm:cxn modelId="{182487D6-08B2-4262-93DB-641E26819B5D}" type="presOf" srcId="{4ECFCCBC-8C5F-4DB5-AAB0-039F817F5BA1}" destId="{0BD5D9AB-4106-4E51-8444-C8E9EEDC6A7A}" srcOrd="0" destOrd="0" presId="urn:microsoft.com/office/officeart/2018/5/layout/IconCircleLabelList"/>
    <dgm:cxn modelId="{2E060501-9585-4AC7-8E9E-53A9AF06AFD0}" type="presParOf" srcId="{4142D42F-CEE6-4326-BF1D-C3A88FA46D2B}" destId="{D3C9BA81-8361-4346-A470-94C1E392D8E1}" srcOrd="0" destOrd="0" presId="urn:microsoft.com/office/officeart/2018/5/layout/IconCircleLabelList"/>
    <dgm:cxn modelId="{89544157-DC76-4C1D-AEA7-896A573FC092}" type="presParOf" srcId="{D3C9BA81-8361-4346-A470-94C1E392D8E1}" destId="{EFFDF973-0838-4F01-93E4-D2455D4E7CAF}" srcOrd="0" destOrd="0" presId="urn:microsoft.com/office/officeart/2018/5/layout/IconCircleLabelList"/>
    <dgm:cxn modelId="{0A1127D4-4F48-4257-BD95-C7D79344FEDD}" type="presParOf" srcId="{D3C9BA81-8361-4346-A470-94C1E392D8E1}" destId="{4B372F3B-19C5-45D0-A5A7-084E19E32B28}" srcOrd="1" destOrd="0" presId="urn:microsoft.com/office/officeart/2018/5/layout/IconCircleLabelList"/>
    <dgm:cxn modelId="{AB6D8F8A-1086-4881-8121-73B3A13B4B8A}" type="presParOf" srcId="{D3C9BA81-8361-4346-A470-94C1E392D8E1}" destId="{E9A94D78-0775-4CB0-AB0F-DAE4A3EDC622}" srcOrd="2" destOrd="0" presId="urn:microsoft.com/office/officeart/2018/5/layout/IconCircleLabelList"/>
    <dgm:cxn modelId="{5EE09FDA-3E04-44ED-A2C3-BED893C34B71}" type="presParOf" srcId="{D3C9BA81-8361-4346-A470-94C1E392D8E1}" destId="{700E9F58-1725-448B-9DAE-49958F4538AA}" srcOrd="3" destOrd="0" presId="urn:microsoft.com/office/officeart/2018/5/layout/IconCircleLabelList"/>
    <dgm:cxn modelId="{DDDF83C2-D655-4C70-A29F-6761B79CC4ED}" type="presParOf" srcId="{4142D42F-CEE6-4326-BF1D-C3A88FA46D2B}" destId="{0F37C613-555C-4994-8283-B9F5373E4F2B}" srcOrd="1" destOrd="0" presId="urn:microsoft.com/office/officeart/2018/5/layout/IconCircleLabelList"/>
    <dgm:cxn modelId="{00459341-6FD7-4947-B85A-0E37928B2F8C}" type="presParOf" srcId="{4142D42F-CEE6-4326-BF1D-C3A88FA46D2B}" destId="{150F7AC7-718E-4CEC-900F-6EC314373F85}" srcOrd="2" destOrd="0" presId="urn:microsoft.com/office/officeart/2018/5/layout/IconCircleLabelList"/>
    <dgm:cxn modelId="{06BFFA15-9C91-49CF-8B5A-BA60E9CE45F3}" type="presParOf" srcId="{150F7AC7-718E-4CEC-900F-6EC314373F85}" destId="{D575AD03-CCD0-4DA1-B454-6CEBBCBE6882}" srcOrd="0" destOrd="0" presId="urn:microsoft.com/office/officeart/2018/5/layout/IconCircleLabelList"/>
    <dgm:cxn modelId="{718FE6E3-F3A9-4FE5-9CCB-95D55B8655EC}" type="presParOf" srcId="{150F7AC7-718E-4CEC-900F-6EC314373F85}" destId="{8D778B8E-F10A-4781-8A93-D5690734EA45}" srcOrd="1" destOrd="0" presId="urn:microsoft.com/office/officeart/2018/5/layout/IconCircleLabelList"/>
    <dgm:cxn modelId="{759804B2-6534-4E3F-A81B-5806C33A2E91}" type="presParOf" srcId="{150F7AC7-718E-4CEC-900F-6EC314373F85}" destId="{E1E9F00C-1C0B-4A61-8117-84E50B03D2E7}" srcOrd="2" destOrd="0" presId="urn:microsoft.com/office/officeart/2018/5/layout/IconCircleLabelList"/>
    <dgm:cxn modelId="{DFFF0B37-7FE9-44FD-ADBC-56E87AECE488}" type="presParOf" srcId="{150F7AC7-718E-4CEC-900F-6EC314373F85}" destId="{064553DA-FBD8-42DB-8DF9-CBEDD0A27B3C}" srcOrd="3" destOrd="0" presId="urn:microsoft.com/office/officeart/2018/5/layout/IconCircleLabelList"/>
    <dgm:cxn modelId="{090CF1FE-4850-41C3-AF41-8E6C541214D8}" type="presParOf" srcId="{4142D42F-CEE6-4326-BF1D-C3A88FA46D2B}" destId="{D9D14469-8CD1-471C-9B1F-51851D7BE152}" srcOrd="3" destOrd="0" presId="urn:microsoft.com/office/officeart/2018/5/layout/IconCircleLabelList"/>
    <dgm:cxn modelId="{56CE5952-FB5E-4156-90CE-237CCC191138}" type="presParOf" srcId="{4142D42F-CEE6-4326-BF1D-C3A88FA46D2B}" destId="{EA4251D3-587A-45EC-8C65-C72F9E93A13A}" srcOrd="4" destOrd="0" presId="urn:microsoft.com/office/officeart/2018/5/layout/IconCircleLabelList"/>
    <dgm:cxn modelId="{EBC8C360-8782-48BF-BD60-99357AC20AF6}" type="presParOf" srcId="{EA4251D3-587A-45EC-8C65-C72F9E93A13A}" destId="{AE3D889A-0E7E-46D6-8BCB-6B4ADE578E23}" srcOrd="0" destOrd="0" presId="urn:microsoft.com/office/officeart/2018/5/layout/IconCircleLabelList"/>
    <dgm:cxn modelId="{075C75C6-8624-4D8C-BF7A-D8B1CDB6C113}" type="presParOf" srcId="{EA4251D3-587A-45EC-8C65-C72F9E93A13A}" destId="{7360D48B-6FF3-44A5-A7FD-3BFA4D541BD0}" srcOrd="1" destOrd="0" presId="urn:microsoft.com/office/officeart/2018/5/layout/IconCircleLabelList"/>
    <dgm:cxn modelId="{A996D71B-AC20-4F94-8C41-D872514A945D}" type="presParOf" srcId="{EA4251D3-587A-45EC-8C65-C72F9E93A13A}" destId="{BA874503-82AF-4C01-B7B2-5506A44528B5}" srcOrd="2" destOrd="0" presId="urn:microsoft.com/office/officeart/2018/5/layout/IconCircleLabelList"/>
    <dgm:cxn modelId="{5E9B3E5E-AF2A-4FF1-82B4-0C4B811F9A17}" type="presParOf" srcId="{EA4251D3-587A-45EC-8C65-C72F9E93A13A}" destId="{1FA9764A-BC9D-4568-8A19-B8A93804FBF4}" srcOrd="3" destOrd="0" presId="urn:microsoft.com/office/officeart/2018/5/layout/IconCircleLabelList"/>
    <dgm:cxn modelId="{4EFDC6E8-2C69-48C7-9322-5C2133A89E48}" type="presParOf" srcId="{4142D42F-CEE6-4326-BF1D-C3A88FA46D2B}" destId="{4DADD71B-26E6-4A9D-BC40-D79F78AA5FF9}" srcOrd="5" destOrd="0" presId="urn:microsoft.com/office/officeart/2018/5/layout/IconCircleLabelList"/>
    <dgm:cxn modelId="{3F786ABE-E7D6-4E6C-8B85-1A33356A1BA7}" type="presParOf" srcId="{4142D42F-CEE6-4326-BF1D-C3A88FA46D2B}" destId="{278E2855-C7B2-4C5C-96A7-31D55EBD126B}" srcOrd="6" destOrd="0" presId="urn:microsoft.com/office/officeart/2018/5/layout/IconCircleLabelList"/>
    <dgm:cxn modelId="{DD8D3DC9-3148-4F42-B4CB-FADB9404558C}" type="presParOf" srcId="{278E2855-C7B2-4C5C-96A7-31D55EBD126B}" destId="{15299A06-20CF-4673-8256-D739170619CF}" srcOrd="0" destOrd="0" presId="urn:microsoft.com/office/officeart/2018/5/layout/IconCircleLabelList"/>
    <dgm:cxn modelId="{9FDE11C2-A182-4FDE-8200-C2C0CA4C3EB7}" type="presParOf" srcId="{278E2855-C7B2-4C5C-96A7-31D55EBD126B}" destId="{81274AEF-A421-4DA2-BACD-462A7DC2A277}" srcOrd="1" destOrd="0" presId="urn:microsoft.com/office/officeart/2018/5/layout/IconCircleLabelList"/>
    <dgm:cxn modelId="{EC254D9F-BCEB-4D1C-AAD9-A7E360D46D46}" type="presParOf" srcId="{278E2855-C7B2-4C5C-96A7-31D55EBD126B}" destId="{C5DD0364-802E-4795-9E87-3EFA4EB764D3}" srcOrd="2" destOrd="0" presId="urn:microsoft.com/office/officeart/2018/5/layout/IconCircleLabelList"/>
    <dgm:cxn modelId="{474A563B-B302-4018-B335-8FE503393E19}" type="presParOf" srcId="{278E2855-C7B2-4C5C-96A7-31D55EBD126B}" destId="{0BD5D9AB-4106-4E51-8444-C8E9EEDC6A7A}" srcOrd="3" destOrd="0" presId="urn:microsoft.com/office/officeart/2018/5/layout/IconCircleLabelList"/>
    <dgm:cxn modelId="{D5E5F022-A0D9-4EDA-9EC6-A198C58F589C}" type="presParOf" srcId="{4142D42F-CEE6-4326-BF1D-C3A88FA46D2B}" destId="{DE62E37A-80CC-4316-9442-4BB577F3E30C}" srcOrd="7" destOrd="0" presId="urn:microsoft.com/office/officeart/2018/5/layout/IconCircleLabelList"/>
    <dgm:cxn modelId="{13D0146F-C75F-4AA5-AD52-316C2D303356}" type="presParOf" srcId="{4142D42F-CEE6-4326-BF1D-C3A88FA46D2B}" destId="{B9A751B5-7F56-4F2E-99B5-3A52B935E7FD}" srcOrd="8" destOrd="0" presId="urn:microsoft.com/office/officeart/2018/5/layout/IconCircleLabelList"/>
    <dgm:cxn modelId="{15DAFECD-2080-4489-A71C-D367D4C41798}" type="presParOf" srcId="{B9A751B5-7F56-4F2E-99B5-3A52B935E7FD}" destId="{8BC1582F-88AF-4483-B12A-7173F076C05D}" srcOrd="0" destOrd="0" presId="urn:microsoft.com/office/officeart/2018/5/layout/IconCircleLabelList"/>
    <dgm:cxn modelId="{7E22D791-1E59-44B7-81DD-73B74E4430E1}" type="presParOf" srcId="{B9A751B5-7F56-4F2E-99B5-3A52B935E7FD}" destId="{24D20DF7-530B-46E9-9555-F3169711105B}" srcOrd="1" destOrd="0" presId="urn:microsoft.com/office/officeart/2018/5/layout/IconCircleLabelList"/>
    <dgm:cxn modelId="{E8ACA884-5DA1-42F5-80F9-4510CEF3A06E}" type="presParOf" srcId="{B9A751B5-7F56-4F2E-99B5-3A52B935E7FD}" destId="{8C7B5965-3496-49E2-A39D-AEED33F355BB}" srcOrd="2" destOrd="0" presId="urn:microsoft.com/office/officeart/2018/5/layout/IconCircleLabelList"/>
    <dgm:cxn modelId="{7AD51332-A4F3-4B34-AFBE-5860715F7D10}" type="presParOf" srcId="{B9A751B5-7F56-4F2E-99B5-3A52B935E7FD}" destId="{8A45BD6B-48EB-48C8-8B24-9B0738B166A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89BDE-C7E3-4CE6-8CA2-790E331EF0B7}">
      <dsp:nvSpPr>
        <dsp:cNvPr id="0" name=""/>
        <dsp:cNvSpPr/>
      </dsp:nvSpPr>
      <dsp:spPr>
        <a:xfrm>
          <a:off x="134825" y="373784"/>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A2A24D-45D8-4594-BA92-F85959F1089E}">
      <dsp:nvSpPr>
        <dsp:cNvPr id="0" name=""/>
        <dsp:cNvSpPr/>
      </dsp:nvSpPr>
      <dsp:spPr>
        <a:xfrm>
          <a:off x="406966" y="645925"/>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8CA171-A056-438E-9865-3950C6202F29}">
      <dsp:nvSpPr>
        <dsp:cNvPr id="0" name=""/>
        <dsp:cNvSpPr/>
      </dsp:nvSpPr>
      <dsp:spPr>
        <a:xfrm>
          <a:off x="1708430" y="373784"/>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hlinkClick xmlns:r="http://schemas.openxmlformats.org/officeDocument/2006/relationships" r:id="rId3"/>
            </a:rPr>
            <a:t>Memorandum</a:t>
          </a:r>
          <a:r>
            <a:rPr lang="en-US" sz="1900" kern="1200" dirty="0"/>
            <a:t> from FWHA on October 21, 2022 provides requirements and guidance for VRU Safety Assessment </a:t>
          </a:r>
        </a:p>
      </dsp:txBody>
      <dsp:txXfrm>
        <a:off x="1708430" y="373784"/>
        <a:ext cx="3054644" cy="1295909"/>
      </dsp:txXfrm>
    </dsp:sp>
    <dsp:sp modelId="{1B7D31F6-B3EC-4785-A81B-7298DCE91C14}">
      <dsp:nvSpPr>
        <dsp:cNvPr id="0" name=""/>
        <dsp:cNvSpPr/>
      </dsp:nvSpPr>
      <dsp:spPr>
        <a:xfrm>
          <a:off x="5295324" y="373784"/>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96C73A-9E14-4D51-87A1-F54E49175FD9}">
      <dsp:nvSpPr>
        <dsp:cNvPr id="0" name=""/>
        <dsp:cNvSpPr/>
      </dsp:nvSpPr>
      <dsp:spPr>
        <a:xfrm>
          <a:off x="5567465" y="645925"/>
          <a:ext cx="751627" cy="75162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4E6107-C927-4A2A-AD74-04C995927C72}">
      <dsp:nvSpPr>
        <dsp:cNvPr id="0" name=""/>
        <dsp:cNvSpPr/>
      </dsp:nvSpPr>
      <dsp:spPr>
        <a:xfrm>
          <a:off x="6868929" y="373784"/>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23 U.S.C. 148(1), amended in the Bipartisan Infrastructure Law (BIL)</a:t>
          </a:r>
        </a:p>
      </dsp:txBody>
      <dsp:txXfrm>
        <a:off x="6868929" y="373784"/>
        <a:ext cx="3054644" cy="1295909"/>
      </dsp:txXfrm>
    </dsp:sp>
    <dsp:sp modelId="{E11C3C3D-4646-4A57-8E8C-5721349FEA72}">
      <dsp:nvSpPr>
        <dsp:cNvPr id="0" name=""/>
        <dsp:cNvSpPr/>
      </dsp:nvSpPr>
      <dsp:spPr>
        <a:xfrm>
          <a:off x="134825" y="2353665"/>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2BCEA6-C0BE-43BF-A227-8C6924E0E293}">
      <dsp:nvSpPr>
        <dsp:cNvPr id="0" name=""/>
        <dsp:cNvSpPr/>
      </dsp:nvSpPr>
      <dsp:spPr>
        <a:xfrm>
          <a:off x="406966" y="2625806"/>
          <a:ext cx="751627" cy="751627"/>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43D359-936C-4EEA-8880-255B4E37CE53}">
      <dsp:nvSpPr>
        <dsp:cNvPr id="0" name=""/>
        <dsp:cNvSpPr/>
      </dsp:nvSpPr>
      <dsp:spPr>
        <a:xfrm>
          <a:off x="1708430" y="2353665"/>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All states required to complete initial assessment by </a:t>
          </a:r>
          <a:r>
            <a:rPr lang="en-US" sz="1900" b="1" kern="1200" dirty="0"/>
            <a:t>November 15, 2023</a:t>
          </a:r>
        </a:p>
      </dsp:txBody>
      <dsp:txXfrm>
        <a:off x="1708430" y="2353665"/>
        <a:ext cx="3054644" cy="1295909"/>
      </dsp:txXfrm>
    </dsp:sp>
    <dsp:sp modelId="{2562FEF5-858D-4A5F-9876-2B0FE951463A}">
      <dsp:nvSpPr>
        <dsp:cNvPr id="0" name=""/>
        <dsp:cNvSpPr/>
      </dsp:nvSpPr>
      <dsp:spPr>
        <a:xfrm>
          <a:off x="5295324" y="2353665"/>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1E572D-CDD6-4030-9CC1-D427369D17C3}">
      <dsp:nvSpPr>
        <dsp:cNvPr id="0" name=""/>
        <dsp:cNvSpPr/>
      </dsp:nvSpPr>
      <dsp:spPr>
        <a:xfrm>
          <a:off x="5567465" y="2625806"/>
          <a:ext cx="751627" cy="751627"/>
        </a:xfrm>
        <a:prstGeom prst="rect">
          <a:avLst/>
        </a:prstGeom>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F67E2A-DC02-43EE-AA1D-735015D85DFD}">
      <dsp:nvSpPr>
        <dsp:cNvPr id="0" name=""/>
        <dsp:cNvSpPr/>
      </dsp:nvSpPr>
      <dsp:spPr>
        <a:xfrm>
          <a:off x="6868929" y="2353665"/>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States must update the VRU Safety Assessment as a part of subsequent SHSPs </a:t>
          </a:r>
        </a:p>
      </dsp:txBody>
      <dsp:txXfrm>
        <a:off x="6868929" y="2353665"/>
        <a:ext cx="3054644" cy="1295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DF973-0838-4F01-93E4-D2455D4E7CAF}">
      <dsp:nvSpPr>
        <dsp:cNvPr id="0" name=""/>
        <dsp:cNvSpPr/>
      </dsp:nvSpPr>
      <dsp:spPr>
        <a:xfrm>
          <a:off x="348206" y="265339"/>
          <a:ext cx="1075482" cy="1075482"/>
        </a:xfrm>
        <a:prstGeom prst="ellipse">
          <a:avLst/>
        </a:prstGeom>
        <a:solidFill>
          <a:schemeClr val="dk2">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4B372F3B-19C5-45D0-A5A7-084E19E32B28}">
      <dsp:nvSpPr>
        <dsp:cNvPr id="0" name=""/>
        <dsp:cNvSpPr/>
      </dsp:nvSpPr>
      <dsp:spPr>
        <a:xfrm>
          <a:off x="577408" y="494540"/>
          <a:ext cx="617080" cy="61708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00E9F58-1725-448B-9DAE-49958F4538AA}">
      <dsp:nvSpPr>
        <dsp:cNvPr id="0" name=""/>
        <dsp:cNvSpPr/>
      </dsp:nvSpPr>
      <dsp:spPr>
        <a:xfrm>
          <a:off x="4405" y="1675808"/>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dirty="0"/>
            <a:t>Safer Users</a:t>
          </a:r>
        </a:p>
      </dsp:txBody>
      <dsp:txXfrm>
        <a:off x="4405" y="1675808"/>
        <a:ext cx="1763085" cy="705234"/>
      </dsp:txXfrm>
    </dsp:sp>
    <dsp:sp modelId="{D575AD03-CCD0-4DA1-B454-6CEBBCBE6882}">
      <dsp:nvSpPr>
        <dsp:cNvPr id="0" name=""/>
        <dsp:cNvSpPr/>
      </dsp:nvSpPr>
      <dsp:spPr>
        <a:xfrm>
          <a:off x="2419832" y="265339"/>
          <a:ext cx="1075482" cy="1075482"/>
        </a:xfrm>
        <a:prstGeom prst="ellipse">
          <a:avLst/>
        </a:prstGeom>
        <a:solidFill>
          <a:schemeClr val="dk2">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8D778B8E-F10A-4781-8A93-D5690734EA45}">
      <dsp:nvSpPr>
        <dsp:cNvPr id="0" name=""/>
        <dsp:cNvSpPr/>
      </dsp:nvSpPr>
      <dsp:spPr>
        <a:xfrm>
          <a:off x="2649033" y="494540"/>
          <a:ext cx="617080" cy="6170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64553DA-FBD8-42DB-8DF9-CBEDD0A27B3C}">
      <dsp:nvSpPr>
        <dsp:cNvPr id="0" name=""/>
        <dsp:cNvSpPr/>
      </dsp:nvSpPr>
      <dsp:spPr>
        <a:xfrm>
          <a:off x="2076031" y="1675808"/>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Safer Vehicles</a:t>
          </a:r>
        </a:p>
      </dsp:txBody>
      <dsp:txXfrm>
        <a:off x="2076031" y="1675808"/>
        <a:ext cx="1763085" cy="705234"/>
      </dsp:txXfrm>
    </dsp:sp>
    <dsp:sp modelId="{AE3D889A-0E7E-46D6-8BCB-6B4ADE578E23}">
      <dsp:nvSpPr>
        <dsp:cNvPr id="0" name=""/>
        <dsp:cNvSpPr/>
      </dsp:nvSpPr>
      <dsp:spPr>
        <a:xfrm>
          <a:off x="4491458" y="265339"/>
          <a:ext cx="1075482" cy="1075482"/>
        </a:xfrm>
        <a:prstGeom prst="ellipse">
          <a:avLst/>
        </a:prstGeom>
        <a:solidFill>
          <a:schemeClr val="dk2">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7360D48B-6FF3-44A5-A7FD-3BFA4D541BD0}">
      <dsp:nvSpPr>
        <dsp:cNvPr id="0" name=""/>
        <dsp:cNvSpPr/>
      </dsp:nvSpPr>
      <dsp:spPr>
        <a:xfrm>
          <a:off x="4720659" y="494540"/>
          <a:ext cx="617080" cy="61708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1FA9764A-BC9D-4568-8A19-B8A93804FBF4}">
      <dsp:nvSpPr>
        <dsp:cNvPr id="0" name=""/>
        <dsp:cNvSpPr/>
      </dsp:nvSpPr>
      <dsp:spPr>
        <a:xfrm>
          <a:off x="4147657" y="1675808"/>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dirty="0"/>
            <a:t>Safer Roads</a:t>
          </a:r>
        </a:p>
      </dsp:txBody>
      <dsp:txXfrm>
        <a:off x="4147657" y="1675808"/>
        <a:ext cx="1763085" cy="705234"/>
      </dsp:txXfrm>
    </dsp:sp>
    <dsp:sp modelId="{15299A06-20CF-4673-8256-D739170619CF}">
      <dsp:nvSpPr>
        <dsp:cNvPr id="0" name=""/>
        <dsp:cNvSpPr/>
      </dsp:nvSpPr>
      <dsp:spPr>
        <a:xfrm>
          <a:off x="6563084" y="265339"/>
          <a:ext cx="1075482" cy="1075482"/>
        </a:xfrm>
        <a:prstGeom prst="ellipse">
          <a:avLst/>
        </a:prstGeom>
        <a:solidFill>
          <a:schemeClr val="dk2">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81274AEF-A421-4DA2-BACD-462A7DC2A277}">
      <dsp:nvSpPr>
        <dsp:cNvPr id="0" name=""/>
        <dsp:cNvSpPr/>
      </dsp:nvSpPr>
      <dsp:spPr>
        <a:xfrm>
          <a:off x="6792285" y="494540"/>
          <a:ext cx="617080" cy="6170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BD5D9AB-4106-4E51-8444-C8E9EEDC6A7A}">
      <dsp:nvSpPr>
        <dsp:cNvPr id="0" name=""/>
        <dsp:cNvSpPr/>
      </dsp:nvSpPr>
      <dsp:spPr>
        <a:xfrm>
          <a:off x="6219283" y="1675808"/>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Safer Speeds</a:t>
          </a:r>
        </a:p>
      </dsp:txBody>
      <dsp:txXfrm>
        <a:off x="6219283" y="1675808"/>
        <a:ext cx="1763085" cy="705234"/>
      </dsp:txXfrm>
    </dsp:sp>
    <dsp:sp modelId="{8BC1582F-88AF-4483-B12A-7173F076C05D}">
      <dsp:nvSpPr>
        <dsp:cNvPr id="0" name=""/>
        <dsp:cNvSpPr/>
      </dsp:nvSpPr>
      <dsp:spPr>
        <a:xfrm>
          <a:off x="8634710" y="265339"/>
          <a:ext cx="1075482" cy="1075482"/>
        </a:xfrm>
        <a:prstGeom prst="ellipse">
          <a:avLst/>
        </a:prstGeom>
        <a:solidFill>
          <a:schemeClr val="dk2">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24D20DF7-530B-46E9-9555-F3169711105B}">
      <dsp:nvSpPr>
        <dsp:cNvPr id="0" name=""/>
        <dsp:cNvSpPr/>
      </dsp:nvSpPr>
      <dsp:spPr>
        <a:xfrm>
          <a:off x="8863911" y="494540"/>
          <a:ext cx="617080" cy="61708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A45BD6B-48EB-48C8-8B24-9B0738B166AA}">
      <dsp:nvSpPr>
        <dsp:cNvPr id="0" name=""/>
        <dsp:cNvSpPr/>
      </dsp:nvSpPr>
      <dsp:spPr>
        <a:xfrm>
          <a:off x="8290908" y="1675808"/>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Post-Crash Care</a:t>
          </a:r>
        </a:p>
      </dsp:txBody>
      <dsp:txXfrm>
        <a:off x="8290908" y="1675808"/>
        <a:ext cx="1763085" cy="70523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0E6E02-1B61-4715-914F-FFA50A936E42}"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538CB-9240-4D39-A7F6-B26DC8078CE8}" type="slidenum">
              <a:rPr lang="en-US" smtClean="0"/>
              <a:t>‹#›</a:t>
            </a:fld>
            <a:endParaRPr lang="en-US"/>
          </a:p>
        </p:txBody>
      </p:sp>
    </p:spTree>
    <p:extLst>
      <p:ext uri="{BB962C8B-B14F-4D97-AF65-F5344CB8AC3E}">
        <p14:creationId xmlns:p14="http://schemas.microsoft.com/office/powerpoint/2010/main" val="4093074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538CB-9240-4D39-A7F6-B26DC8078CE8}" type="slidenum">
              <a:rPr lang="en-US" smtClean="0"/>
              <a:t>1</a:t>
            </a:fld>
            <a:endParaRPr lang="en-US"/>
          </a:p>
        </p:txBody>
      </p:sp>
    </p:spTree>
    <p:extLst>
      <p:ext uri="{BB962C8B-B14F-4D97-AF65-F5344CB8AC3E}">
        <p14:creationId xmlns:p14="http://schemas.microsoft.com/office/powerpoint/2010/main" val="2741411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Jefferson county is still the highest risk county for VRU/population. Fayette county “risk” is reduced, but still elevated</a:t>
            </a:r>
          </a:p>
          <a:p>
            <a:endParaRPr lang="en-US" dirty="0"/>
          </a:p>
          <a:p>
            <a:r>
              <a:rPr lang="en-US" dirty="0"/>
              <a:t>Simpson, Knox, Bell counties all had fewer than 10 VRU KA crashes each in the last 5 years, but their populations are low enough to make their rates high.</a:t>
            </a:r>
          </a:p>
          <a:p>
            <a:endParaRPr lang="en-US" dirty="0"/>
          </a:p>
          <a:p>
            <a:r>
              <a:rPr lang="en-US" dirty="0"/>
              <a:t>Because of the total number of VRU crashes in Fayette county, there is more potential to reduce the state’s overall VRU crashes by focusing on this area.</a:t>
            </a:r>
          </a:p>
        </p:txBody>
      </p:sp>
      <p:sp>
        <p:nvSpPr>
          <p:cNvPr id="4" name="Slide Number Placeholder 3"/>
          <p:cNvSpPr>
            <a:spLocks noGrp="1"/>
          </p:cNvSpPr>
          <p:nvPr>
            <p:ph type="sldNum" sz="quarter" idx="5"/>
          </p:nvPr>
        </p:nvSpPr>
        <p:spPr/>
        <p:txBody>
          <a:bodyPr/>
          <a:lstStyle/>
          <a:p>
            <a:fld id="{B87538CB-9240-4D39-A7F6-B26DC8078CE8}" type="slidenum">
              <a:rPr lang="en-US" smtClean="0"/>
              <a:t>10</a:t>
            </a:fld>
            <a:endParaRPr lang="en-US"/>
          </a:p>
        </p:txBody>
      </p:sp>
    </p:spTree>
    <p:extLst>
      <p:ext uri="{BB962C8B-B14F-4D97-AF65-F5344CB8AC3E}">
        <p14:creationId xmlns:p14="http://schemas.microsoft.com/office/powerpoint/2010/main" val="1964962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DACs account for 27.3% of the state’s population and 25.1% of its area, yet 37.4% of VRU KA crashes and 29.8% of all other KA crashes</a:t>
            </a:r>
          </a:p>
          <a:p>
            <a:endParaRPr lang="en-US" dirty="0"/>
          </a:p>
        </p:txBody>
      </p:sp>
      <p:sp>
        <p:nvSpPr>
          <p:cNvPr id="4" name="Slide Number Placeholder 3"/>
          <p:cNvSpPr>
            <a:spLocks noGrp="1"/>
          </p:cNvSpPr>
          <p:nvPr>
            <p:ph type="sldNum" sz="quarter" idx="5"/>
          </p:nvPr>
        </p:nvSpPr>
        <p:spPr/>
        <p:txBody>
          <a:bodyPr/>
          <a:lstStyle/>
          <a:p>
            <a:fld id="{B87538CB-9240-4D39-A7F6-B26DC8078CE8}" type="slidenum">
              <a:rPr lang="en-US" smtClean="0"/>
              <a:t>11</a:t>
            </a:fld>
            <a:endParaRPr lang="en-US"/>
          </a:p>
        </p:txBody>
      </p:sp>
    </p:spTree>
    <p:extLst>
      <p:ext uri="{BB962C8B-B14F-4D97-AF65-F5344CB8AC3E}">
        <p14:creationId xmlns:p14="http://schemas.microsoft.com/office/powerpoint/2010/main" val="2787836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Fern Valley</a:t>
            </a:r>
          </a:p>
          <a:p>
            <a:r>
              <a:rPr lang="en-US" dirty="0"/>
              <a:t>Bardstown</a:t>
            </a:r>
          </a:p>
          <a:p>
            <a:r>
              <a:rPr lang="en-US" dirty="0"/>
              <a:t>Poplar Level</a:t>
            </a:r>
          </a:p>
          <a:p>
            <a:r>
              <a:rPr lang="en-US" dirty="0"/>
              <a:t>Dixie Hwy</a:t>
            </a:r>
          </a:p>
          <a:p>
            <a:r>
              <a:rPr lang="en-US" dirty="0"/>
              <a:t>Cane Run Rd. Hwy</a:t>
            </a:r>
          </a:p>
          <a:p>
            <a:r>
              <a:rPr lang="en-US" dirty="0"/>
              <a:t>Lots of individual downtown</a:t>
            </a:r>
          </a:p>
          <a:p>
            <a:endParaRPr lang="en-US" dirty="0"/>
          </a:p>
        </p:txBody>
      </p:sp>
      <p:sp>
        <p:nvSpPr>
          <p:cNvPr id="4" name="Slide Number Placeholder 3"/>
          <p:cNvSpPr>
            <a:spLocks noGrp="1"/>
          </p:cNvSpPr>
          <p:nvPr>
            <p:ph type="sldNum" sz="quarter" idx="5"/>
          </p:nvPr>
        </p:nvSpPr>
        <p:spPr/>
        <p:txBody>
          <a:bodyPr/>
          <a:lstStyle/>
          <a:p>
            <a:fld id="{B87538CB-9240-4D39-A7F6-B26DC8078CE8}" type="slidenum">
              <a:rPr lang="en-US" smtClean="0"/>
              <a:t>13</a:t>
            </a:fld>
            <a:endParaRPr lang="en-US"/>
          </a:p>
        </p:txBody>
      </p:sp>
    </p:spTree>
    <p:extLst>
      <p:ext uri="{BB962C8B-B14F-4D97-AF65-F5344CB8AC3E}">
        <p14:creationId xmlns:p14="http://schemas.microsoft.com/office/powerpoint/2010/main" val="4114216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538CB-9240-4D39-A7F6-B26DC8078CE8}" type="slidenum">
              <a:rPr lang="en-US" smtClean="0"/>
              <a:t>14</a:t>
            </a:fld>
            <a:endParaRPr lang="en-US"/>
          </a:p>
        </p:txBody>
      </p:sp>
    </p:spTree>
    <p:extLst>
      <p:ext uri="{BB962C8B-B14F-4D97-AF65-F5344CB8AC3E}">
        <p14:creationId xmlns:p14="http://schemas.microsoft.com/office/powerpoint/2010/main" val="2608407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Broadway</a:t>
            </a:r>
          </a:p>
          <a:p>
            <a:r>
              <a:rPr lang="en-US" dirty="0"/>
              <a:t>North/East New Circle</a:t>
            </a:r>
          </a:p>
          <a:p>
            <a:r>
              <a:rPr lang="en-US" dirty="0"/>
              <a:t>Versailles Rd</a:t>
            </a:r>
          </a:p>
          <a:p>
            <a:r>
              <a:rPr lang="en-US" dirty="0"/>
              <a:t>Nicholasville</a:t>
            </a:r>
          </a:p>
          <a:p>
            <a:r>
              <a:rPr lang="en-US" dirty="0"/>
              <a:t>Richmond</a:t>
            </a:r>
          </a:p>
          <a:p>
            <a:r>
              <a:rPr lang="en-US" dirty="0"/>
              <a:t>Cyclist crashes in rural areas</a:t>
            </a:r>
          </a:p>
        </p:txBody>
      </p:sp>
      <p:sp>
        <p:nvSpPr>
          <p:cNvPr id="4" name="Slide Number Placeholder 3"/>
          <p:cNvSpPr>
            <a:spLocks noGrp="1"/>
          </p:cNvSpPr>
          <p:nvPr>
            <p:ph type="sldNum" sz="quarter" idx="5"/>
          </p:nvPr>
        </p:nvSpPr>
        <p:spPr/>
        <p:txBody>
          <a:bodyPr/>
          <a:lstStyle/>
          <a:p>
            <a:fld id="{B87538CB-9240-4D39-A7F6-B26DC8078CE8}" type="slidenum">
              <a:rPr lang="en-US" smtClean="0"/>
              <a:t>15</a:t>
            </a:fld>
            <a:endParaRPr lang="en-US"/>
          </a:p>
        </p:txBody>
      </p:sp>
    </p:spTree>
    <p:extLst>
      <p:ext uri="{BB962C8B-B14F-4D97-AF65-F5344CB8AC3E}">
        <p14:creationId xmlns:p14="http://schemas.microsoft.com/office/powerpoint/2010/main" val="1739963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are in disadvantaged areas.</a:t>
            </a:r>
          </a:p>
        </p:txBody>
      </p:sp>
      <p:sp>
        <p:nvSpPr>
          <p:cNvPr id="4" name="Slide Number Placeholder 3"/>
          <p:cNvSpPr>
            <a:spLocks noGrp="1"/>
          </p:cNvSpPr>
          <p:nvPr>
            <p:ph type="sldNum" sz="quarter" idx="5"/>
          </p:nvPr>
        </p:nvSpPr>
        <p:spPr/>
        <p:txBody>
          <a:bodyPr/>
          <a:lstStyle/>
          <a:p>
            <a:fld id="{B87538CB-9240-4D39-A7F6-B26DC8078CE8}" type="slidenum">
              <a:rPr lang="en-US" smtClean="0"/>
              <a:t>16</a:t>
            </a:fld>
            <a:endParaRPr lang="en-US"/>
          </a:p>
        </p:txBody>
      </p:sp>
    </p:spTree>
    <p:extLst>
      <p:ext uri="{BB962C8B-B14F-4D97-AF65-F5344CB8AC3E}">
        <p14:creationId xmlns:p14="http://schemas.microsoft.com/office/powerpoint/2010/main" val="1104810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Inform the stakeholders of the high VRU risk in their area</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Connect local stakeholders with KYTC personnel to build relationships </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Inform stakeholders of ongoing efforts in the state to enhance VRU safety </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Seek input from stakeholders on strategies and countermeasures to increase VRU safety in their area</a:t>
            </a:r>
          </a:p>
          <a:p>
            <a:endParaRPr lang="en-US" dirty="0"/>
          </a:p>
        </p:txBody>
      </p:sp>
      <p:sp>
        <p:nvSpPr>
          <p:cNvPr id="4" name="Slide Number Placeholder 3"/>
          <p:cNvSpPr>
            <a:spLocks noGrp="1"/>
          </p:cNvSpPr>
          <p:nvPr>
            <p:ph type="sldNum" sz="quarter" idx="5"/>
          </p:nvPr>
        </p:nvSpPr>
        <p:spPr/>
        <p:txBody>
          <a:bodyPr/>
          <a:lstStyle/>
          <a:p>
            <a:fld id="{B87538CB-9240-4D39-A7F6-B26DC8078CE8}" type="slidenum">
              <a:rPr lang="en-US" smtClean="0"/>
              <a:t>17</a:t>
            </a:fld>
            <a:endParaRPr lang="en-US"/>
          </a:p>
        </p:txBody>
      </p:sp>
    </p:spTree>
    <p:extLst>
      <p:ext uri="{BB962C8B-B14F-4D97-AF65-F5344CB8AC3E}">
        <p14:creationId xmlns:p14="http://schemas.microsoft.com/office/powerpoint/2010/main" val="433980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538CB-9240-4D39-A7F6-B26DC8078CE8}" type="slidenum">
              <a:rPr lang="en-US" smtClean="0"/>
              <a:t>18</a:t>
            </a:fld>
            <a:endParaRPr lang="en-US"/>
          </a:p>
        </p:txBody>
      </p:sp>
    </p:spTree>
    <p:extLst>
      <p:ext uri="{BB962C8B-B14F-4D97-AF65-F5344CB8AC3E}">
        <p14:creationId xmlns:p14="http://schemas.microsoft.com/office/powerpoint/2010/main" val="589426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Split into breakout groups with around 10 people including a facilitator from KTC.</a:t>
            </a:r>
          </a:p>
          <a:p>
            <a:endParaRPr lang="en-US" dirty="0"/>
          </a:p>
          <a:p>
            <a:r>
              <a:rPr lang="en-US" dirty="0"/>
              <a:t>Encouraged stakeholders to focus on the safe systems approach</a:t>
            </a:r>
          </a:p>
        </p:txBody>
      </p:sp>
      <p:sp>
        <p:nvSpPr>
          <p:cNvPr id="4" name="Slide Number Placeholder 3"/>
          <p:cNvSpPr>
            <a:spLocks noGrp="1"/>
          </p:cNvSpPr>
          <p:nvPr>
            <p:ph type="sldNum" sz="quarter" idx="5"/>
          </p:nvPr>
        </p:nvSpPr>
        <p:spPr/>
        <p:txBody>
          <a:bodyPr/>
          <a:lstStyle/>
          <a:p>
            <a:fld id="{B87538CB-9240-4D39-A7F6-B26DC8078CE8}" type="slidenum">
              <a:rPr lang="en-US" smtClean="0"/>
              <a:t>19</a:t>
            </a:fld>
            <a:endParaRPr lang="en-US"/>
          </a:p>
        </p:txBody>
      </p:sp>
    </p:spTree>
    <p:extLst>
      <p:ext uri="{BB962C8B-B14F-4D97-AF65-F5344CB8AC3E}">
        <p14:creationId xmlns:p14="http://schemas.microsoft.com/office/powerpoint/2010/main" val="2848214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Google </a:t>
            </a:r>
            <a:r>
              <a:rPr lang="en-US" dirty="0" err="1"/>
              <a:t>Jamboard</a:t>
            </a:r>
            <a:r>
              <a:rPr lang="en-US" dirty="0"/>
              <a:t> to document suggestions from stakeholders and promote further discussion of similar topics.</a:t>
            </a:r>
          </a:p>
        </p:txBody>
      </p:sp>
      <p:sp>
        <p:nvSpPr>
          <p:cNvPr id="4" name="Slide Number Placeholder 3"/>
          <p:cNvSpPr>
            <a:spLocks noGrp="1"/>
          </p:cNvSpPr>
          <p:nvPr>
            <p:ph type="sldNum" sz="quarter" idx="5"/>
          </p:nvPr>
        </p:nvSpPr>
        <p:spPr/>
        <p:txBody>
          <a:bodyPr/>
          <a:lstStyle/>
          <a:p>
            <a:fld id="{B87538CB-9240-4D39-A7F6-B26DC8078CE8}" type="slidenum">
              <a:rPr lang="en-US" smtClean="0"/>
              <a:t>20</a:t>
            </a:fld>
            <a:endParaRPr lang="en-US"/>
          </a:p>
        </p:txBody>
      </p:sp>
    </p:spTree>
    <p:extLst>
      <p:ext uri="{BB962C8B-B14F-4D97-AF65-F5344CB8AC3E}">
        <p14:creationId xmlns:p14="http://schemas.microsoft.com/office/powerpoint/2010/main" val="4041235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definition does not include motorcyclists, even though some other VRU definitions do (SHSP).</a:t>
            </a:r>
          </a:p>
        </p:txBody>
      </p:sp>
      <p:sp>
        <p:nvSpPr>
          <p:cNvPr id="4" name="Slide Number Placeholder 3"/>
          <p:cNvSpPr>
            <a:spLocks noGrp="1"/>
          </p:cNvSpPr>
          <p:nvPr>
            <p:ph type="sldNum" sz="quarter" idx="5"/>
          </p:nvPr>
        </p:nvSpPr>
        <p:spPr/>
        <p:txBody>
          <a:bodyPr/>
          <a:lstStyle/>
          <a:p>
            <a:fld id="{B87538CB-9240-4D39-A7F6-B26DC8078CE8}" type="slidenum">
              <a:rPr lang="en-US" smtClean="0"/>
              <a:t>2</a:t>
            </a:fld>
            <a:endParaRPr lang="en-US"/>
          </a:p>
        </p:txBody>
      </p:sp>
    </p:spTree>
    <p:extLst>
      <p:ext uri="{BB962C8B-B14F-4D97-AF65-F5344CB8AC3E}">
        <p14:creationId xmlns:p14="http://schemas.microsoft.com/office/powerpoint/2010/main" val="1472162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stakeholders desired more guidance from the state regarding VRU strategies.</a:t>
            </a:r>
          </a:p>
          <a:p>
            <a:endParaRPr lang="en-US" dirty="0"/>
          </a:p>
          <a:p>
            <a:r>
              <a:rPr lang="en-US" dirty="0"/>
              <a:t>One deliverable of this assessment is a spreadsheet of VRU countermeasures and strategies sourced from various Kentucky documents, FHWA guidance, CMF clearinghouse, and the local stakeholder meetings.</a:t>
            </a:r>
          </a:p>
        </p:txBody>
      </p:sp>
      <p:sp>
        <p:nvSpPr>
          <p:cNvPr id="4" name="Slide Number Placeholder 3"/>
          <p:cNvSpPr>
            <a:spLocks noGrp="1"/>
          </p:cNvSpPr>
          <p:nvPr>
            <p:ph type="sldNum" sz="quarter" idx="5"/>
          </p:nvPr>
        </p:nvSpPr>
        <p:spPr/>
        <p:txBody>
          <a:bodyPr/>
          <a:lstStyle/>
          <a:p>
            <a:fld id="{B87538CB-9240-4D39-A7F6-B26DC8078CE8}" type="slidenum">
              <a:rPr lang="en-US" smtClean="0"/>
              <a:t>21</a:t>
            </a:fld>
            <a:endParaRPr lang="en-US"/>
          </a:p>
        </p:txBody>
      </p:sp>
    </p:spTree>
    <p:extLst>
      <p:ext uri="{BB962C8B-B14F-4D97-AF65-F5344CB8AC3E}">
        <p14:creationId xmlns:p14="http://schemas.microsoft.com/office/powerpoint/2010/main" val="749937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538CB-9240-4D39-A7F6-B26DC8078CE8}" type="slidenum">
              <a:rPr lang="en-US" smtClean="0"/>
              <a:t>22</a:t>
            </a:fld>
            <a:endParaRPr lang="en-US"/>
          </a:p>
        </p:txBody>
      </p:sp>
    </p:spTree>
    <p:extLst>
      <p:ext uri="{BB962C8B-B14F-4D97-AF65-F5344CB8AC3E}">
        <p14:creationId xmlns:p14="http://schemas.microsoft.com/office/powerpoint/2010/main" val="746514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initial assessment will be considered an appendix to the 2020-2024 SHSP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Will be done again next year for Kentucky’s updated SHSP</a:t>
            </a:r>
          </a:p>
          <a:p>
            <a:endParaRPr lang="en-US" dirty="0"/>
          </a:p>
          <a:p>
            <a:endParaRPr lang="en-US" dirty="0"/>
          </a:p>
        </p:txBody>
      </p:sp>
      <p:sp>
        <p:nvSpPr>
          <p:cNvPr id="4" name="Slide Number Placeholder 3"/>
          <p:cNvSpPr>
            <a:spLocks noGrp="1"/>
          </p:cNvSpPr>
          <p:nvPr>
            <p:ph type="sldNum" sz="quarter" idx="5"/>
          </p:nvPr>
        </p:nvSpPr>
        <p:spPr/>
        <p:txBody>
          <a:bodyPr/>
          <a:lstStyle/>
          <a:p>
            <a:fld id="{4F82CE17-FCF1-4268-973E-A878548B5021}" type="slidenum">
              <a:rPr lang="en-US" smtClean="0"/>
              <a:t>3</a:t>
            </a:fld>
            <a:endParaRPr lang="en-US"/>
          </a:p>
        </p:txBody>
      </p:sp>
    </p:spTree>
    <p:extLst>
      <p:ext uri="{BB962C8B-B14F-4D97-AF65-F5344CB8AC3E}">
        <p14:creationId xmlns:p14="http://schemas.microsoft.com/office/powerpoint/2010/main" val="295227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Kentucky uses the KABCO scale for injury severity with Fatal injuries being coded as K and serious injuries coded as A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A1E1DF-D97C-409F-B6BC-4128B25761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613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component of the VRU Safety Assessment. </a:t>
            </a:r>
          </a:p>
          <a:p>
            <a:endParaRPr lang="en-US" b="1" dirty="0"/>
          </a:p>
          <a:p>
            <a:r>
              <a:rPr lang="en-US" b="1" dirty="0"/>
              <a:t>U.S. DOT adopted the Safe System Approach as guide to address roadway safety in the effort to reach zero deaths and serious injuries.</a:t>
            </a:r>
            <a:r>
              <a:rPr lang="en-US" dirty="0"/>
              <a:t> This approach is seen as an effective way to mitigate the risks in the overall transportation system. It works by building and reinforcing multiple layers of protection to both prevent crashes and minimize harm when crashes do occur. </a:t>
            </a:r>
          </a:p>
          <a:p>
            <a:endParaRPr lang="en-US" dirty="0"/>
          </a:p>
          <a:p>
            <a:r>
              <a:rPr lang="en-US" dirty="0"/>
              <a:t>This is a shift from a conventional safety approach because it focuses on both human mistakes AND human vulnerability and designs a system with many redundancies in place to protect everyone. </a:t>
            </a:r>
          </a:p>
          <a:p>
            <a:endParaRPr lang="en-US" dirty="0"/>
          </a:p>
        </p:txBody>
      </p:sp>
      <p:sp>
        <p:nvSpPr>
          <p:cNvPr id="4" name="Slide Number Placeholder 3"/>
          <p:cNvSpPr>
            <a:spLocks noGrp="1"/>
          </p:cNvSpPr>
          <p:nvPr>
            <p:ph type="sldNum" sz="quarter" idx="5"/>
          </p:nvPr>
        </p:nvSpPr>
        <p:spPr/>
        <p:txBody>
          <a:bodyPr/>
          <a:lstStyle/>
          <a:p>
            <a:fld id="{B87538CB-9240-4D39-A7F6-B26DC8078CE8}" type="slidenum">
              <a:rPr lang="en-US" smtClean="0"/>
              <a:t>5</a:t>
            </a:fld>
            <a:endParaRPr lang="en-US"/>
          </a:p>
        </p:txBody>
      </p:sp>
    </p:spTree>
    <p:extLst>
      <p:ext uri="{BB962C8B-B14F-4D97-AF65-F5344CB8AC3E}">
        <p14:creationId xmlns:p14="http://schemas.microsoft.com/office/powerpoint/2010/main" val="3715280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other key component of the VRU safety assessment considering demographics when analyzing VRU Risk.</a:t>
            </a:r>
          </a:p>
          <a:p>
            <a:endParaRPr lang="en-US" b="1" dirty="0"/>
          </a:p>
          <a:p>
            <a:r>
              <a:rPr lang="en-US" b="1" dirty="0"/>
              <a:t>There were several demographic databases suggested by FHWA to use for this component of the assessment and Kentucky has chosen USDOT’s Transportation disadvantaged communities database.</a:t>
            </a:r>
          </a:p>
          <a:p>
            <a:endParaRPr lang="en-US" b="1" dirty="0"/>
          </a:p>
          <a:p>
            <a:r>
              <a:rPr lang="en-US" b="1" dirty="0"/>
              <a:t>Evaluates census tracts in 6 different factors to assess disadvantaged status.</a:t>
            </a:r>
          </a:p>
          <a:p>
            <a:endParaRPr lang="en-US" dirty="0"/>
          </a:p>
          <a:p>
            <a:r>
              <a:rPr lang="en-US" dirty="0"/>
              <a:t>22 indicators make up the 6 factors. </a:t>
            </a:r>
          </a:p>
          <a:p>
            <a:r>
              <a:rPr lang="en-US" dirty="0"/>
              <a:t>Each tract is ranked against others in the country on each indicator to determine a percentile rank</a:t>
            </a:r>
          </a:p>
          <a:p>
            <a:r>
              <a:rPr lang="en-US" dirty="0"/>
              <a:t>Percentile ranks of each indicator for a factor are averaged</a:t>
            </a:r>
          </a:p>
          <a:p>
            <a:r>
              <a:rPr lang="en-US" dirty="0"/>
              <a:t>An average rank of 50</a:t>
            </a:r>
            <a:r>
              <a:rPr lang="en-US" baseline="30000" dirty="0"/>
              <a:t>th</a:t>
            </a:r>
            <a:r>
              <a:rPr lang="en-US" dirty="0"/>
              <a:t> percentile of disadvantage or higher is considered disadvantaged for a factor </a:t>
            </a:r>
          </a:p>
          <a:p>
            <a:r>
              <a:rPr lang="en-US" dirty="0"/>
              <a:t>Disadvantaged in 4+ factors = Overall Transportation Disadvantaged. </a:t>
            </a:r>
          </a:p>
          <a:p>
            <a:endParaRPr lang="en-US" dirty="0"/>
          </a:p>
          <a:p>
            <a:r>
              <a:rPr lang="en-US" dirty="0"/>
              <a:t>280 of 1115 Census tracts in KY are disadvantaged</a:t>
            </a:r>
          </a:p>
          <a:p>
            <a:pPr lvl="1"/>
            <a:endParaRPr lang="en-US" dirty="0"/>
          </a:p>
          <a:p>
            <a:pPr lvl="1"/>
            <a:endParaRPr lang="en-US" dirty="0"/>
          </a:p>
        </p:txBody>
      </p:sp>
      <p:sp>
        <p:nvSpPr>
          <p:cNvPr id="4" name="Slide Number Placeholder 3"/>
          <p:cNvSpPr>
            <a:spLocks noGrp="1"/>
          </p:cNvSpPr>
          <p:nvPr>
            <p:ph type="sldNum" sz="quarter" idx="5"/>
          </p:nvPr>
        </p:nvSpPr>
        <p:spPr/>
        <p:txBody>
          <a:bodyPr/>
          <a:lstStyle/>
          <a:p>
            <a:fld id="{B87538CB-9240-4D39-A7F6-B26DC8078CE8}" type="slidenum">
              <a:rPr lang="en-US" smtClean="0"/>
              <a:t>6</a:t>
            </a:fld>
            <a:endParaRPr lang="en-US"/>
          </a:p>
        </p:txBody>
      </p:sp>
    </p:spTree>
    <p:extLst>
      <p:ext uri="{BB962C8B-B14F-4D97-AF65-F5344CB8AC3E}">
        <p14:creationId xmlns:p14="http://schemas.microsoft.com/office/powerpoint/2010/main" val="1993928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B87538CB-9240-4D39-A7F6-B26DC8078CE8}" type="slidenum">
              <a:rPr lang="en-US" smtClean="0"/>
              <a:t>7</a:t>
            </a:fld>
            <a:endParaRPr lang="en-US"/>
          </a:p>
        </p:txBody>
      </p:sp>
    </p:spTree>
    <p:extLst>
      <p:ext uri="{BB962C8B-B14F-4D97-AF65-F5344CB8AC3E}">
        <p14:creationId xmlns:p14="http://schemas.microsoft.com/office/powerpoint/2010/main" val="536414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Kentucky uses the KABCO scale for injury severity with Fatal injuries being coded as K and serious injuries coded as 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understand what makes VRU KA crashes unique from all other KA crashes, crash and roadway factors for each group were analyzed and compared to each other to identify trends specific to VRU crashes.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13,574 non-VRU KA and 1,574 VRU KA crashes.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VRU crashes account for 478 of the total 3,525 roadway fatality crashes in Kentucky between 2018 and 2022, roughly 13.5%.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81.9% VRU KA are urban/suburban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Difficult to understand more detailed risk factors without site visits (limited to HIS and crash report data)</a:t>
            </a:r>
          </a:p>
          <a:p>
            <a:endParaRPr lang="en-US" dirty="0"/>
          </a:p>
        </p:txBody>
      </p:sp>
      <p:sp>
        <p:nvSpPr>
          <p:cNvPr id="4" name="Slide Number Placeholder 3"/>
          <p:cNvSpPr>
            <a:spLocks noGrp="1"/>
          </p:cNvSpPr>
          <p:nvPr>
            <p:ph type="sldNum" sz="quarter" idx="5"/>
          </p:nvPr>
        </p:nvSpPr>
        <p:spPr/>
        <p:txBody>
          <a:bodyPr/>
          <a:lstStyle/>
          <a:p>
            <a:fld id="{B87538CB-9240-4D39-A7F6-B26DC8078CE8}" type="slidenum">
              <a:rPr lang="en-US" smtClean="0"/>
              <a:t>8</a:t>
            </a:fld>
            <a:endParaRPr lang="en-US"/>
          </a:p>
        </p:txBody>
      </p:sp>
    </p:spTree>
    <p:extLst>
      <p:ext uri="{BB962C8B-B14F-4D97-AF65-F5344CB8AC3E}">
        <p14:creationId xmlns:p14="http://schemas.microsoft.com/office/powerpoint/2010/main" val="255615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other county is close to Jefferson and Fayette by total magnitude of VRU KA crashes. </a:t>
            </a:r>
          </a:p>
          <a:p>
            <a:endParaRPr lang="en-US" dirty="0"/>
          </a:p>
          <a:p>
            <a:r>
              <a:rPr lang="en-US" dirty="0"/>
              <a:t>41.9% of VRU KA crashes occur in these two counties. (34% Jefferson and 7.9% Fayette)</a:t>
            </a:r>
          </a:p>
        </p:txBody>
      </p:sp>
      <p:sp>
        <p:nvSpPr>
          <p:cNvPr id="4" name="Slide Number Placeholder 3"/>
          <p:cNvSpPr>
            <a:spLocks noGrp="1"/>
          </p:cNvSpPr>
          <p:nvPr>
            <p:ph type="sldNum" sz="quarter" idx="5"/>
          </p:nvPr>
        </p:nvSpPr>
        <p:spPr/>
        <p:txBody>
          <a:bodyPr/>
          <a:lstStyle/>
          <a:p>
            <a:fld id="{B87538CB-9240-4D39-A7F6-B26DC8078CE8}" type="slidenum">
              <a:rPr lang="en-US" smtClean="0"/>
              <a:t>9</a:t>
            </a:fld>
            <a:endParaRPr lang="en-US"/>
          </a:p>
        </p:txBody>
      </p:sp>
    </p:spTree>
    <p:extLst>
      <p:ext uri="{BB962C8B-B14F-4D97-AF65-F5344CB8AC3E}">
        <p14:creationId xmlns:p14="http://schemas.microsoft.com/office/powerpoint/2010/main" val="2306950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F6D2CB-457D-40DB-9A1C-E752722D1A96}"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991CA-C613-4DDA-A9AB-C891964F20E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460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F6D2CB-457D-40DB-9A1C-E752722D1A96}"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991CA-C613-4DDA-A9AB-C891964F20E4}" type="slidenum">
              <a:rPr lang="en-US" smtClean="0"/>
              <a:t>‹#›</a:t>
            </a:fld>
            <a:endParaRPr lang="en-US"/>
          </a:p>
        </p:txBody>
      </p:sp>
    </p:spTree>
    <p:extLst>
      <p:ext uri="{BB962C8B-B14F-4D97-AF65-F5344CB8AC3E}">
        <p14:creationId xmlns:p14="http://schemas.microsoft.com/office/powerpoint/2010/main" val="2776266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F6D2CB-457D-40DB-9A1C-E752722D1A96}"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991CA-C613-4DDA-A9AB-C891964F20E4}" type="slidenum">
              <a:rPr lang="en-US" smtClean="0"/>
              <a:t>‹#›</a:t>
            </a:fld>
            <a:endParaRPr lang="en-US"/>
          </a:p>
        </p:txBody>
      </p:sp>
    </p:spTree>
    <p:extLst>
      <p:ext uri="{BB962C8B-B14F-4D97-AF65-F5344CB8AC3E}">
        <p14:creationId xmlns:p14="http://schemas.microsoft.com/office/powerpoint/2010/main" val="374645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F6D2CB-457D-40DB-9A1C-E752722D1A96}"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991CA-C613-4DDA-A9AB-C891964F20E4}" type="slidenum">
              <a:rPr lang="en-US" smtClean="0"/>
              <a:t>‹#›</a:t>
            </a:fld>
            <a:endParaRPr lang="en-US"/>
          </a:p>
        </p:txBody>
      </p:sp>
    </p:spTree>
    <p:extLst>
      <p:ext uri="{BB962C8B-B14F-4D97-AF65-F5344CB8AC3E}">
        <p14:creationId xmlns:p14="http://schemas.microsoft.com/office/powerpoint/2010/main" val="224600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F6D2CB-457D-40DB-9A1C-E752722D1A96}"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991CA-C613-4DDA-A9AB-C891964F20E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98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F6D2CB-457D-40DB-9A1C-E752722D1A96}"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991CA-C613-4DDA-A9AB-C891964F20E4}" type="slidenum">
              <a:rPr lang="en-US" smtClean="0"/>
              <a:t>‹#›</a:t>
            </a:fld>
            <a:endParaRPr lang="en-US"/>
          </a:p>
        </p:txBody>
      </p:sp>
    </p:spTree>
    <p:extLst>
      <p:ext uri="{BB962C8B-B14F-4D97-AF65-F5344CB8AC3E}">
        <p14:creationId xmlns:p14="http://schemas.microsoft.com/office/powerpoint/2010/main" val="550583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F6D2CB-457D-40DB-9A1C-E752722D1A96}"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0991CA-C613-4DDA-A9AB-C891964F20E4}" type="slidenum">
              <a:rPr lang="en-US" smtClean="0"/>
              <a:t>‹#›</a:t>
            </a:fld>
            <a:endParaRPr lang="en-US"/>
          </a:p>
        </p:txBody>
      </p:sp>
    </p:spTree>
    <p:extLst>
      <p:ext uri="{BB962C8B-B14F-4D97-AF65-F5344CB8AC3E}">
        <p14:creationId xmlns:p14="http://schemas.microsoft.com/office/powerpoint/2010/main" val="1062356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F6D2CB-457D-40DB-9A1C-E752722D1A96}"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0991CA-C613-4DDA-A9AB-C891964F20E4}" type="slidenum">
              <a:rPr lang="en-US" smtClean="0"/>
              <a:t>‹#›</a:t>
            </a:fld>
            <a:endParaRPr lang="en-US"/>
          </a:p>
        </p:txBody>
      </p:sp>
    </p:spTree>
    <p:extLst>
      <p:ext uri="{BB962C8B-B14F-4D97-AF65-F5344CB8AC3E}">
        <p14:creationId xmlns:p14="http://schemas.microsoft.com/office/powerpoint/2010/main" val="341386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1F6D2CB-457D-40DB-9A1C-E752722D1A96}" type="datetimeFigureOut">
              <a:rPr lang="en-US" smtClean="0"/>
              <a:t>10/17/2023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A0991CA-C613-4DDA-A9AB-C891964F20E4}" type="slidenum">
              <a:rPr lang="en-US" smtClean="0"/>
              <a:t>‹#›</a:t>
            </a:fld>
            <a:endParaRPr lang="en-US"/>
          </a:p>
        </p:txBody>
      </p:sp>
    </p:spTree>
    <p:extLst>
      <p:ext uri="{BB962C8B-B14F-4D97-AF65-F5344CB8AC3E}">
        <p14:creationId xmlns:p14="http://schemas.microsoft.com/office/powerpoint/2010/main" val="2046635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1F6D2CB-457D-40DB-9A1C-E752722D1A96}" type="datetimeFigureOut">
              <a:rPr lang="en-US" smtClean="0"/>
              <a:t>10/17/2023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A0991CA-C613-4DDA-A9AB-C891964F20E4}" type="slidenum">
              <a:rPr lang="en-US" smtClean="0"/>
              <a:t>‹#›</a:t>
            </a:fld>
            <a:endParaRPr lang="en-US"/>
          </a:p>
        </p:txBody>
      </p:sp>
    </p:spTree>
    <p:extLst>
      <p:ext uri="{BB962C8B-B14F-4D97-AF65-F5344CB8AC3E}">
        <p14:creationId xmlns:p14="http://schemas.microsoft.com/office/powerpoint/2010/main" val="2533092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F6D2CB-457D-40DB-9A1C-E752722D1A96}"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991CA-C613-4DDA-A9AB-C891964F20E4}" type="slidenum">
              <a:rPr lang="en-US" smtClean="0"/>
              <a:t>‹#›</a:t>
            </a:fld>
            <a:endParaRPr lang="en-US"/>
          </a:p>
        </p:txBody>
      </p:sp>
    </p:spTree>
    <p:extLst>
      <p:ext uri="{BB962C8B-B14F-4D97-AF65-F5344CB8AC3E}">
        <p14:creationId xmlns:p14="http://schemas.microsoft.com/office/powerpoint/2010/main" val="3840009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1F6D2CB-457D-40DB-9A1C-E752722D1A96}" type="datetimeFigureOut">
              <a:rPr lang="en-US" smtClean="0"/>
              <a:t>10/17/2023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A0991CA-C613-4DDA-A9AB-C891964F20E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973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ktc.uky.edu/rss2024/" TargetMode="Externa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hyperlink" Target="mailto:william.staats@uky.ed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524EC-B814-E282-CCBB-72D87831FD9B}"/>
              </a:ext>
            </a:extLst>
          </p:cNvPr>
          <p:cNvSpPr>
            <a:spLocks noGrp="1"/>
          </p:cNvSpPr>
          <p:nvPr>
            <p:ph type="ctrTitle"/>
          </p:nvPr>
        </p:nvSpPr>
        <p:spPr/>
        <p:txBody>
          <a:bodyPr/>
          <a:lstStyle/>
          <a:p>
            <a:r>
              <a:rPr lang="en-US" dirty="0"/>
              <a:t>Vulnerable Road User Safety Assessment Overview</a:t>
            </a:r>
          </a:p>
        </p:txBody>
      </p:sp>
      <p:sp>
        <p:nvSpPr>
          <p:cNvPr id="3" name="Subtitle 2">
            <a:extLst>
              <a:ext uri="{FF2B5EF4-FFF2-40B4-BE49-F238E27FC236}">
                <a16:creationId xmlns:a16="http://schemas.microsoft.com/office/drawing/2014/main" id="{F5DDA069-3D6C-8396-A0C6-528A41D60437}"/>
              </a:ext>
            </a:extLst>
          </p:cNvPr>
          <p:cNvSpPr>
            <a:spLocks noGrp="1"/>
          </p:cNvSpPr>
          <p:nvPr>
            <p:ph type="subTitle" idx="1"/>
          </p:nvPr>
        </p:nvSpPr>
        <p:spPr/>
        <p:txBody>
          <a:bodyPr/>
          <a:lstStyle/>
          <a:p>
            <a:r>
              <a:rPr lang="en-US"/>
              <a:t>10/18/23</a:t>
            </a:r>
            <a:endParaRPr lang="en-US" dirty="0"/>
          </a:p>
          <a:p>
            <a:endParaRPr lang="en-US" dirty="0"/>
          </a:p>
        </p:txBody>
      </p:sp>
    </p:spTree>
    <p:extLst>
      <p:ext uri="{BB962C8B-B14F-4D97-AF65-F5344CB8AC3E}">
        <p14:creationId xmlns:p14="http://schemas.microsoft.com/office/powerpoint/2010/main" val="1688354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a state with red and black text&#10;&#10;Description automatically generated">
            <a:extLst>
              <a:ext uri="{FF2B5EF4-FFF2-40B4-BE49-F238E27FC236}">
                <a16:creationId xmlns:a16="http://schemas.microsoft.com/office/drawing/2014/main" id="{4210B66A-2833-4088-99ED-83AB6578D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333"/>
            <a:ext cx="12192000" cy="6773333"/>
          </a:xfrm>
          <a:prstGeom prst="rect">
            <a:avLst/>
          </a:prstGeom>
        </p:spPr>
      </p:pic>
    </p:spTree>
    <p:extLst>
      <p:ext uri="{BB962C8B-B14F-4D97-AF65-F5344CB8AC3E}">
        <p14:creationId xmlns:p14="http://schemas.microsoft.com/office/powerpoint/2010/main" val="564747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A4C51-1858-845B-ECF9-1727C7EF5F5C}"/>
              </a:ext>
            </a:extLst>
          </p:cNvPr>
          <p:cNvSpPr>
            <a:spLocks noGrp="1"/>
          </p:cNvSpPr>
          <p:nvPr>
            <p:ph type="title"/>
          </p:nvPr>
        </p:nvSpPr>
        <p:spPr/>
        <p:txBody>
          <a:bodyPr/>
          <a:lstStyle/>
          <a:p>
            <a:r>
              <a:rPr lang="en-US" dirty="0"/>
              <a:t>Priority Ranking Method</a:t>
            </a:r>
          </a:p>
        </p:txBody>
      </p:sp>
      <p:sp>
        <p:nvSpPr>
          <p:cNvPr id="3" name="Content Placeholder 2">
            <a:extLst>
              <a:ext uri="{FF2B5EF4-FFF2-40B4-BE49-F238E27FC236}">
                <a16:creationId xmlns:a16="http://schemas.microsoft.com/office/drawing/2014/main" id="{2E300EA6-D3CA-D2C7-6156-A4024A91F6CB}"/>
              </a:ext>
            </a:extLst>
          </p:cNvPr>
          <p:cNvSpPr>
            <a:spLocks noGrp="1"/>
          </p:cNvSpPr>
          <p:nvPr>
            <p:ph idx="1"/>
          </p:nvPr>
        </p:nvSpPr>
        <p:spPr/>
        <p:txBody>
          <a:bodyPr>
            <a:normAutofit/>
          </a:bodyPr>
          <a:lstStyle/>
          <a:p>
            <a:r>
              <a:rPr lang="en-US" b="1" dirty="0"/>
              <a:t>VRU KA crashes are overrepresented by 25% in DACs statewide compared to non-VRU KA crashes</a:t>
            </a:r>
          </a:p>
          <a:p>
            <a:r>
              <a:rPr lang="en-US" dirty="0"/>
              <a:t>An adjustment factor of 25% is applied to the risk scores for all locations inside a DAC to account for the overrepresentation of VRU crashes in these areas</a:t>
            </a:r>
          </a:p>
          <a:p>
            <a:endParaRPr lang="en-US" dirty="0"/>
          </a:p>
          <a:p>
            <a:pPr>
              <a:buFont typeface="Wingdings" panose="05000000000000000000" pitchFamily="2" charset="2"/>
              <a:buChar char="§"/>
            </a:pPr>
            <a:r>
              <a:rPr lang="en-US" dirty="0"/>
              <a:t>Census tracts ranked by VRU KA crashes/population with a 25% adjustment for DAC status</a:t>
            </a:r>
          </a:p>
          <a:p>
            <a:pPr>
              <a:buFont typeface="Wingdings" panose="05000000000000000000" pitchFamily="2" charset="2"/>
              <a:buChar char="§"/>
            </a:pPr>
            <a:r>
              <a:rPr lang="en-US" dirty="0"/>
              <a:t>Routes ranked by VRU KA crashes with 25% adjustment for routes in a DAC</a:t>
            </a:r>
          </a:p>
          <a:p>
            <a:pPr>
              <a:buFont typeface="Wingdings" panose="05000000000000000000" pitchFamily="2" charset="2"/>
              <a:buChar char="§"/>
            </a:pPr>
            <a:r>
              <a:rPr lang="en-US" dirty="0"/>
              <a:t>Intersections ranked by VRU KA crashes with 25% adjustment for intersections in a DAC</a:t>
            </a:r>
          </a:p>
        </p:txBody>
      </p:sp>
    </p:spTree>
    <p:extLst>
      <p:ext uri="{BB962C8B-B14F-4D97-AF65-F5344CB8AC3E}">
        <p14:creationId xmlns:p14="http://schemas.microsoft.com/office/powerpoint/2010/main" val="1679566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B4CE3-9680-49A1-8AD2-883272B2D423}"/>
              </a:ext>
            </a:extLst>
          </p:cNvPr>
          <p:cNvSpPr>
            <a:spLocks noGrp="1"/>
          </p:cNvSpPr>
          <p:nvPr>
            <p:ph type="title"/>
          </p:nvPr>
        </p:nvSpPr>
        <p:spPr/>
        <p:txBody>
          <a:bodyPr/>
          <a:lstStyle/>
          <a:p>
            <a:r>
              <a:rPr lang="en-US" dirty="0"/>
              <a:t>High-Risk Locations</a:t>
            </a:r>
          </a:p>
        </p:txBody>
      </p:sp>
      <p:sp>
        <p:nvSpPr>
          <p:cNvPr id="3" name="Content Placeholder 2">
            <a:extLst>
              <a:ext uri="{FF2B5EF4-FFF2-40B4-BE49-F238E27FC236}">
                <a16:creationId xmlns:a16="http://schemas.microsoft.com/office/drawing/2014/main" id="{F7B4B20C-2A38-4EEF-A015-772952A9EDF7}"/>
              </a:ext>
            </a:extLst>
          </p:cNvPr>
          <p:cNvSpPr>
            <a:spLocks noGrp="1"/>
          </p:cNvSpPr>
          <p:nvPr>
            <p:ph idx="1"/>
          </p:nvPr>
        </p:nvSpPr>
        <p:spPr/>
        <p:txBody>
          <a:bodyPr/>
          <a:lstStyle/>
          <a:p>
            <a:endParaRPr lang="en-US" dirty="0"/>
          </a:p>
          <a:p>
            <a:r>
              <a:rPr lang="en-US" dirty="0"/>
              <a:t>21 of top 25 high-risk census tracts were in Jefferson and Fayette Counties</a:t>
            </a:r>
          </a:p>
          <a:p>
            <a:r>
              <a:rPr lang="en-US" dirty="0"/>
              <a:t>21 of top 25 high-risk routes were in Jefferson and Fayette Counties</a:t>
            </a:r>
          </a:p>
          <a:p>
            <a:r>
              <a:rPr lang="en-US" dirty="0"/>
              <a:t>23 of top 25 high-risk Intersections were in Jefferson and Fayette Counties</a:t>
            </a:r>
          </a:p>
          <a:p>
            <a:endParaRPr lang="en-US" dirty="0"/>
          </a:p>
        </p:txBody>
      </p:sp>
    </p:spTree>
    <p:extLst>
      <p:ext uri="{BB962C8B-B14F-4D97-AF65-F5344CB8AC3E}">
        <p14:creationId xmlns:p14="http://schemas.microsoft.com/office/powerpoint/2010/main" val="3840713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a city&#10;&#10;Description automatically generated">
            <a:extLst>
              <a:ext uri="{FF2B5EF4-FFF2-40B4-BE49-F238E27FC236}">
                <a16:creationId xmlns:a16="http://schemas.microsoft.com/office/drawing/2014/main" id="{170D73F1-FCB8-FE12-CD0D-B72E3A0F50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333"/>
            <a:ext cx="12192000" cy="6773333"/>
          </a:xfrm>
          <a:prstGeom prst="rect">
            <a:avLst/>
          </a:prstGeom>
        </p:spPr>
      </p:pic>
    </p:spTree>
    <p:extLst>
      <p:ext uri="{BB962C8B-B14F-4D97-AF65-F5344CB8AC3E}">
        <p14:creationId xmlns:p14="http://schemas.microsoft.com/office/powerpoint/2010/main" val="969374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1E522-8AF0-460A-B8F1-E31AFAE53CBE}"/>
              </a:ext>
            </a:extLst>
          </p:cNvPr>
          <p:cNvSpPr>
            <a:spLocks noGrp="1"/>
          </p:cNvSpPr>
          <p:nvPr>
            <p:ph type="title"/>
          </p:nvPr>
        </p:nvSpPr>
        <p:spPr/>
        <p:txBody>
          <a:bodyPr/>
          <a:lstStyle/>
          <a:p>
            <a:r>
              <a:rPr lang="en-US" dirty="0"/>
              <a:t>Jefferson County High-Risk Locations</a:t>
            </a:r>
          </a:p>
        </p:txBody>
      </p:sp>
      <p:sp>
        <p:nvSpPr>
          <p:cNvPr id="4" name="Text Placeholder 3">
            <a:extLst>
              <a:ext uri="{FF2B5EF4-FFF2-40B4-BE49-F238E27FC236}">
                <a16:creationId xmlns:a16="http://schemas.microsoft.com/office/drawing/2014/main" id="{D7C5360C-72E0-4F08-9FFD-9DE69A2831A3}"/>
              </a:ext>
            </a:extLst>
          </p:cNvPr>
          <p:cNvSpPr>
            <a:spLocks noGrp="1"/>
          </p:cNvSpPr>
          <p:nvPr>
            <p:ph type="body" idx="1"/>
          </p:nvPr>
        </p:nvSpPr>
        <p:spPr/>
        <p:txBody>
          <a:bodyPr/>
          <a:lstStyle/>
          <a:p>
            <a:r>
              <a:rPr lang="en-US" dirty="0"/>
              <a:t>Routes</a:t>
            </a:r>
          </a:p>
        </p:txBody>
      </p:sp>
      <p:sp>
        <p:nvSpPr>
          <p:cNvPr id="6" name="Text Placeholder 5">
            <a:extLst>
              <a:ext uri="{FF2B5EF4-FFF2-40B4-BE49-F238E27FC236}">
                <a16:creationId xmlns:a16="http://schemas.microsoft.com/office/drawing/2014/main" id="{7D9302F7-66F2-4D00-83F2-14178DFE5FA3}"/>
              </a:ext>
            </a:extLst>
          </p:cNvPr>
          <p:cNvSpPr>
            <a:spLocks noGrp="1"/>
          </p:cNvSpPr>
          <p:nvPr>
            <p:ph type="body" sz="quarter" idx="3"/>
          </p:nvPr>
        </p:nvSpPr>
        <p:spPr/>
        <p:txBody>
          <a:bodyPr/>
          <a:lstStyle/>
          <a:p>
            <a:r>
              <a:rPr lang="en-US" dirty="0"/>
              <a:t>Intersections</a:t>
            </a:r>
          </a:p>
        </p:txBody>
      </p:sp>
      <p:graphicFrame>
        <p:nvGraphicFramePr>
          <p:cNvPr id="16" name="Content Placeholder 15">
            <a:extLst>
              <a:ext uri="{FF2B5EF4-FFF2-40B4-BE49-F238E27FC236}">
                <a16:creationId xmlns:a16="http://schemas.microsoft.com/office/drawing/2014/main" id="{746745E8-2804-4C42-88DF-F1E2DA6079D1}"/>
              </a:ext>
            </a:extLst>
          </p:cNvPr>
          <p:cNvGraphicFramePr>
            <a:graphicFrameLocks noGrp="1"/>
          </p:cNvGraphicFramePr>
          <p:nvPr>
            <p:ph sz="half" idx="2"/>
          </p:nvPr>
        </p:nvGraphicFramePr>
        <p:xfrm>
          <a:off x="285406" y="2367080"/>
          <a:ext cx="4864272" cy="3534464"/>
        </p:xfrm>
        <a:graphic>
          <a:graphicData uri="http://schemas.openxmlformats.org/drawingml/2006/table">
            <a:tbl>
              <a:tblPr firstRow="1" bandRow="1">
                <a:tableStyleId>{21E4AEA4-8DFA-4A89-87EB-49C32662AFE0}</a:tableStyleId>
              </a:tblPr>
              <a:tblGrid>
                <a:gridCol w="1236766">
                  <a:extLst>
                    <a:ext uri="{9D8B030D-6E8A-4147-A177-3AD203B41FA5}">
                      <a16:colId xmlns:a16="http://schemas.microsoft.com/office/drawing/2014/main" val="3015370325"/>
                    </a:ext>
                  </a:extLst>
                </a:gridCol>
                <a:gridCol w="514051">
                  <a:extLst>
                    <a:ext uri="{9D8B030D-6E8A-4147-A177-3AD203B41FA5}">
                      <a16:colId xmlns:a16="http://schemas.microsoft.com/office/drawing/2014/main" val="2464520214"/>
                    </a:ext>
                  </a:extLst>
                </a:gridCol>
                <a:gridCol w="514051">
                  <a:extLst>
                    <a:ext uri="{9D8B030D-6E8A-4147-A177-3AD203B41FA5}">
                      <a16:colId xmlns:a16="http://schemas.microsoft.com/office/drawing/2014/main" val="2077410110"/>
                    </a:ext>
                  </a:extLst>
                </a:gridCol>
                <a:gridCol w="355259">
                  <a:extLst>
                    <a:ext uri="{9D8B030D-6E8A-4147-A177-3AD203B41FA5}">
                      <a16:colId xmlns:a16="http://schemas.microsoft.com/office/drawing/2014/main" val="3822191209"/>
                    </a:ext>
                  </a:extLst>
                </a:gridCol>
                <a:gridCol w="602463">
                  <a:extLst>
                    <a:ext uri="{9D8B030D-6E8A-4147-A177-3AD203B41FA5}">
                      <a16:colId xmlns:a16="http://schemas.microsoft.com/office/drawing/2014/main" val="4133441959"/>
                    </a:ext>
                  </a:extLst>
                </a:gridCol>
                <a:gridCol w="820841">
                  <a:extLst>
                    <a:ext uri="{9D8B030D-6E8A-4147-A177-3AD203B41FA5}">
                      <a16:colId xmlns:a16="http://schemas.microsoft.com/office/drawing/2014/main" val="2365987434"/>
                    </a:ext>
                  </a:extLst>
                </a:gridCol>
                <a:gridCol w="820841">
                  <a:extLst>
                    <a:ext uri="{9D8B030D-6E8A-4147-A177-3AD203B41FA5}">
                      <a16:colId xmlns:a16="http://schemas.microsoft.com/office/drawing/2014/main" val="2432956775"/>
                    </a:ext>
                  </a:extLst>
                </a:gridCol>
              </a:tblGrid>
              <a:tr h="150877">
                <a:tc>
                  <a:txBody>
                    <a:bodyPr/>
                    <a:lstStyle/>
                    <a:p>
                      <a:pPr algn="l" fontAlgn="b"/>
                      <a:r>
                        <a:rPr lang="en-US" sz="1400" b="0" u="none" strike="noStrike" dirty="0">
                          <a:solidFill>
                            <a:schemeClr val="bg1"/>
                          </a:solidFill>
                          <a:effectLst/>
                        </a:rPr>
                        <a:t>Route Name</a:t>
                      </a:r>
                      <a:endParaRPr lang="en-US" sz="1400" b="0" i="0" u="none" strike="noStrike" dirty="0">
                        <a:solidFill>
                          <a:schemeClr val="bg1"/>
                        </a:solidFill>
                        <a:effectLst/>
                        <a:latin typeface="Calibri" panose="020F0502020204030204" pitchFamily="34" charset="0"/>
                      </a:endParaRPr>
                    </a:p>
                  </a:txBody>
                  <a:tcPr marL="7544" marR="7544" marT="7544" marB="0" anchor="b"/>
                </a:tc>
                <a:tc>
                  <a:txBody>
                    <a:bodyPr/>
                    <a:lstStyle/>
                    <a:p>
                      <a:pPr algn="l" fontAlgn="b"/>
                      <a:r>
                        <a:rPr lang="en-US" sz="1400" b="0" u="none" strike="noStrike" dirty="0">
                          <a:solidFill>
                            <a:schemeClr val="bg1"/>
                          </a:solidFill>
                          <a:effectLst/>
                        </a:rPr>
                        <a:t>BMP</a:t>
                      </a:r>
                      <a:endParaRPr lang="en-US" sz="1400" b="0" i="0" u="none" strike="noStrike" dirty="0">
                        <a:solidFill>
                          <a:schemeClr val="bg1"/>
                        </a:solidFill>
                        <a:effectLst/>
                        <a:latin typeface="Calibri" panose="020F0502020204030204" pitchFamily="34" charset="0"/>
                      </a:endParaRPr>
                    </a:p>
                  </a:txBody>
                  <a:tcPr marL="7544" marR="7544" marT="7544" marB="0" anchor="b"/>
                </a:tc>
                <a:tc>
                  <a:txBody>
                    <a:bodyPr/>
                    <a:lstStyle/>
                    <a:p>
                      <a:pPr algn="l" fontAlgn="b"/>
                      <a:r>
                        <a:rPr lang="en-US" sz="1400" b="0" u="none" strike="noStrike" dirty="0">
                          <a:solidFill>
                            <a:schemeClr val="bg1"/>
                          </a:solidFill>
                          <a:effectLst/>
                        </a:rPr>
                        <a:t>EMP</a:t>
                      </a:r>
                      <a:endParaRPr lang="en-US" sz="1400" b="0" i="0" u="none" strike="noStrike" dirty="0">
                        <a:solidFill>
                          <a:schemeClr val="bg1"/>
                        </a:solidFill>
                        <a:effectLst/>
                        <a:latin typeface="Calibri" panose="020F0502020204030204" pitchFamily="34" charset="0"/>
                      </a:endParaRPr>
                    </a:p>
                  </a:txBody>
                  <a:tcPr marL="7544" marR="7544" marT="7544" marB="0" anchor="b"/>
                </a:tc>
                <a:tc>
                  <a:txBody>
                    <a:bodyPr/>
                    <a:lstStyle/>
                    <a:p>
                      <a:pPr algn="l" fontAlgn="b"/>
                      <a:r>
                        <a:rPr lang="en-US" sz="1400" b="0" u="none" strike="noStrike" dirty="0">
                          <a:solidFill>
                            <a:schemeClr val="bg1"/>
                          </a:solidFill>
                          <a:effectLst/>
                        </a:rPr>
                        <a:t>DAC</a:t>
                      </a:r>
                      <a:endParaRPr lang="en-US" sz="1400" b="0" i="0" u="none" strike="noStrike" dirty="0">
                        <a:solidFill>
                          <a:schemeClr val="bg1"/>
                        </a:solidFill>
                        <a:effectLst/>
                        <a:latin typeface="Calibri" panose="020F0502020204030204" pitchFamily="34" charset="0"/>
                      </a:endParaRPr>
                    </a:p>
                  </a:txBody>
                  <a:tcPr marL="7544" marR="7544" marT="7544" marB="0" anchor="b"/>
                </a:tc>
                <a:tc>
                  <a:txBody>
                    <a:bodyPr/>
                    <a:lstStyle/>
                    <a:p>
                      <a:pPr algn="l" fontAlgn="b"/>
                      <a:r>
                        <a:rPr lang="en-US" sz="1400" b="0" u="none" strike="noStrike" dirty="0">
                          <a:solidFill>
                            <a:schemeClr val="bg1"/>
                          </a:solidFill>
                          <a:effectLst/>
                        </a:rPr>
                        <a:t>VRU KA</a:t>
                      </a:r>
                    </a:p>
                  </a:txBody>
                  <a:tcPr marL="7544" marR="7544" marT="7544" marB="0" anchor="b"/>
                </a:tc>
                <a:tc>
                  <a:txBody>
                    <a:bodyPr/>
                    <a:lstStyle/>
                    <a:p>
                      <a:pPr algn="l" fontAlgn="b"/>
                      <a:r>
                        <a:rPr lang="en-US" sz="1400" b="0" u="none" strike="noStrike" dirty="0">
                          <a:solidFill>
                            <a:schemeClr val="bg1"/>
                          </a:solidFill>
                          <a:effectLst/>
                        </a:rPr>
                        <a:t>Score</a:t>
                      </a:r>
                      <a:endParaRPr lang="en-US" sz="1400" b="0" i="0" u="none" strike="noStrike" dirty="0">
                        <a:solidFill>
                          <a:schemeClr val="bg1"/>
                        </a:solidFill>
                        <a:effectLst/>
                        <a:latin typeface="Calibri" panose="020F0502020204030204" pitchFamily="34" charset="0"/>
                      </a:endParaRPr>
                    </a:p>
                  </a:txBody>
                  <a:tcPr marL="7544" marR="7544" marT="7544" marB="0" anchor="b"/>
                </a:tc>
                <a:tc>
                  <a:txBody>
                    <a:bodyPr/>
                    <a:lstStyle/>
                    <a:p>
                      <a:pPr algn="l" fontAlgn="b"/>
                      <a:r>
                        <a:rPr lang="en-US" sz="1400" b="0" u="none" strike="noStrike" dirty="0">
                          <a:solidFill>
                            <a:schemeClr val="bg1"/>
                          </a:solidFill>
                          <a:effectLst/>
                        </a:rPr>
                        <a:t>Rank</a:t>
                      </a:r>
                      <a:endParaRPr lang="en-US" sz="1400" b="0" i="0" u="none" strike="noStrike" dirty="0">
                        <a:solidFill>
                          <a:schemeClr val="bg1"/>
                        </a:solidFill>
                        <a:effectLst/>
                        <a:latin typeface="Calibri" panose="020F0502020204030204" pitchFamily="34" charset="0"/>
                      </a:endParaRPr>
                    </a:p>
                  </a:txBody>
                  <a:tcPr marL="7544" marR="7544" marT="7544" marB="0" anchor="b"/>
                </a:tc>
                <a:extLst>
                  <a:ext uri="{0D108BD9-81ED-4DB2-BD59-A6C34878D82A}">
                    <a16:rowId xmlns:a16="http://schemas.microsoft.com/office/drawing/2014/main" val="1130287859"/>
                  </a:ext>
                </a:extLst>
              </a:tr>
              <a:tr h="150877">
                <a:tc>
                  <a:txBody>
                    <a:bodyPr/>
                    <a:lstStyle/>
                    <a:p>
                      <a:pPr algn="l" fontAlgn="b"/>
                      <a:r>
                        <a:rPr lang="en-US" sz="1400" b="0" u="none" strike="noStrike" dirty="0">
                          <a:solidFill>
                            <a:srgbClr val="000000"/>
                          </a:solidFill>
                          <a:effectLst/>
                        </a:rPr>
                        <a:t>Fern Valley Rd.</a:t>
                      </a:r>
                      <a:endParaRPr lang="en-US" sz="1400" b="0" i="0" u="none" strike="noStrike" dirty="0">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dirty="0">
                          <a:solidFill>
                            <a:srgbClr val="000000"/>
                          </a:solidFill>
                          <a:effectLst/>
                        </a:rPr>
                        <a:t>0.76</a:t>
                      </a:r>
                      <a:endParaRPr lang="en-US" sz="1400" b="0" i="0" u="none" strike="noStrike" dirty="0">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1.94</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l" fontAlgn="b"/>
                      <a:r>
                        <a:rPr lang="en-US" sz="1400" b="0" u="none" strike="noStrike">
                          <a:solidFill>
                            <a:srgbClr val="000000"/>
                          </a:solidFill>
                          <a:effectLst/>
                        </a:rPr>
                        <a:t>Yes</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6</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dirty="0">
                          <a:solidFill>
                            <a:srgbClr val="000000"/>
                          </a:solidFill>
                          <a:effectLst/>
                        </a:rPr>
                        <a:t>7.5</a:t>
                      </a:r>
                      <a:endParaRPr lang="en-US" sz="1400" b="0" i="0" u="none" strike="noStrike" dirty="0">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dirty="0">
                          <a:solidFill>
                            <a:srgbClr val="000000"/>
                          </a:solidFill>
                          <a:effectLst/>
                        </a:rPr>
                        <a:t>1.5</a:t>
                      </a:r>
                      <a:endParaRPr lang="en-US" sz="1400" b="0" i="0" u="none" strike="noStrike" dirty="0">
                        <a:solidFill>
                          <a:srgbClr val="000000"/>
                        </a:solidFill>
                        <a:effectLst/>
                        <a:latin typeface="Calibri" panose="020F0502020204030204" pitchFamily="34" charset="0"/>
                      </a:endParaRPr>
                    </a:p>
                  </a:txBody>
                  <a:tcPr marL="7544" marR="7544" marT="7544" marB="0" anchor="b"/>
                </a:tc>
                <a:extLst>
                  <a:ext uri="{0D108BD9-81ED-4DB2-BD59-A6C34878D82A}">
                    <a16:rowId xmlns:a16="http://schemas.microsoft.com/office/drawing/2014/main" val="1745520037"/>
                  </a:ext>
                </a:extLst>
              </a:tr>
              <a:tr h="150877">
                <a:tc>
                  <a:txBody>
                    <a:bodyPr/>
                    <a:lstStyle/>
                    <a:p>
                      <a:pPr algn="l" fontAlgn="b"/>
                      <a:r>
                        <a:rPr lang="en-US" sz="1400" b="0" u="none" strike="noStrike" dirty="0">
                          <a:solidFill>
                            <a:srgbClr val="000000"/>
                          </a:solidFill>
                          <a:effectLst/>
                        </a:rPr>
                        <a:t>Dixie Highway</a:t>
                      </a:r>
                      <a:endParaRPr lang="en-US" sz="1400" b="0" i="0" u="none" strike="noStrike" dirty="0">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11.30</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12.53</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l" fontAlgn="b"/>
                      <a:r>
                        <a:rPr lang="en-US" sz="1400" b="0" u="none" strike="noStrike">
                          <a:solidFill>
                            <a:srgbClr val="000000"/>
                          </a:solidFill>
                          <a:effectLst/>
                        </a:rPr>
                        <a:t>Yes</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6</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dirty="0">
                          <a:solidFill>
                            <a:srgbClr val="000000"/>
                          </a:solidFill>
                          <a:effectLst/>
                        </a:rPr>
                        <a:t>7.5</a:t>
                      </a:r>
                      <a:endParaRPr lang="en-US" sz="1400" b="0" i="0" u="none" strike="noStrike" dirty="0">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dirty="0">
                          <a:solidFill>
                            <a:srgbClr val="000000"/>
                          </a:solidFill>
                          <a:effectLst/>
                        </a:rPr>
                        <a:t>1.5</a:t>
                      </a:r>
                      <a:endParaRPr lang="en-US" sz="1400" b="0" i="0" u="none" strike="noStrike" dirty="0">
                        <a:solidFill>
                          <a:srgbClr val="000000"/>
                        </a:solidFill>
                        <a:effectLst/>
                        <a:latin typeface="Calibri" panose="020F0502020204030204" pitchFamily="34" charset="0"/>
                      </a:endParaRPr>
                    </a:p>
                  </a:txBody>
                  <a:tcPr marL="7544" marR="7544" marT="7544" marB="0" anchor="b"/>
                </a:tc>
                <a:extLst>
                  <a:ext uri="{0D108BD9-81ED-4DB2-BD59-A6C34878D82A}">
                    <a16:rowId xmlns:a16="http://schemas.microsoft.com/office/drawing/2014/main" val="1220656342"/>
                  </a:ext>
                </a:extLst>
              </a:tr>
              <a:tr h="150877">
                <a:tc>
                  <a:txBody>
                    <a:bodyPr/>
                    <a:lstStyle/>
                    <a:p>
                      <a:pPr algn="l" fontAlgn="b"/>
                      <a:r>
                        <a:rPr lang="en-US" sz="1400" b="0" u="none" strike="noStrike">
                          <a:solidFill>
                            <a:srgbClr val="000000"/>
                          </a:solidFill>
                          <a:effectLst/>
                        </a:rPr>
                        <a:t>Broadway</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1.94</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dirty="0">
                          <a:solidFill>
                            <a:srgbClr val="000000"/>
                          </a:solidFill>
                          <a:effectLst/>
                        </a:rPr>
                        <a:t>2.70</a:t>
                      </a:r>
                      <a:endParaRPr lang="en-US" sz="1400" b="0" i="0" u="none" strike="noStrike" dirty="0">
                        <a:solidFill>
                          <a:srgbClr val="000000"/>
                        </a:solidFill>
                        <a:effectLst/>
                        <a:latin typeface="Calibri" panose="020F0502020204030204" pitchFamily="34" charset="0"/>
                      </a:endParaRPr>
                    </a:p>
                  </a:txBody>
                  <a:tcPr marL="7544" marR="7544" marT="7544" marB="0" anchor="b"/>
                </a:tc>
                <a:tc>
                  <a:txBody>
                    <a:bodyPr/>
                    <a:lstStyle/>
                    <a:p>
                      <a:pPr algn="l" fontAlgn="b"/>
                      <a:r>
                        <a:rPr lang="en-US" sz="1400" b="0" u="none" strike="noStrike">
                          <a:solidFill>
                            <a:srgbClr val="000000"/>
                          </a:solidFill>
                          <a:effectLst/>
                        </a:rPr>
                        <a:t>No</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dirty="0">
                          <a:solidFill>
                            <a:srgbClr val="000000"/>
                          </a:solidFill>
                          <a:effectLst/>
                        </a:rPr>
                        <a:t>7</a:t>
                      </a:r>
                      <a:endParaRPr lang="en-US" sz="1400" b="0" i="0" u="none" strike="noStrike" dirty="0">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dirty="0">
                          <a:solidFill>
                            <a:srgbClr val="000000"/>
                          </a:solidFill>
                          <a:effectLst/>
                        </a:rPr>
                        <a:t>7</a:t>
                      </a:r>
                      <a:endParaRPr lang="en-US" sz="1400" b="0" i="0" u="none" strike="noStrike" dirty="0">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dirty="0">
                          <a:solidFill>
                            <a:srgbClr val="000000"/>
                          </a:solidFill>
                          <a:effectLst/>
                        </a:rPr>
                        <a:t>4</a:t>
                      </a:r>
                      <a:endParaRPr lang="en-US" sz="1400" b="0" i="0" u="none" strike="noStrike" dirty="0">
                        <a:solidFill>
                          <a:srgbClr val="000000"/>
                        </a:solidFill>
                        <a:effectLst/>
                        <a:latin typeface="Calibri" panose="020F0502020204030204" pitchFamily="34" charset="0"/>
                      </a:endParaRPr>
                    </a:p>
                  </a:txBody>
                  <a:tcPr marL="7544" marR="7544" marT="7544" marB="0" anchor="b"/>
                </a:tc>
                <a:extLst>
                  <a:ext uri="{0D108BD9-81ED-4DB2-BD59-A6C34878D82A}">
                    <a16:rowId xmlns:a16="http://schemas.microsoft.com/office/drawing/2014/main" val="2231051264"/>
                  </a:ext>
                </a:extLst>
              </a:tr>
              <a:tr h="150877">
                <a:tc>
                  <a:txBody>
                    <a:bodyPr/>
                    <a:lstStyle/>
                    <a:p>
                      <a:pPr algn="l" fontAlgn="b"/>
                      <a:r>
                        <a:rPr lang="en-US" sz="1400" b="0" u="none" strike="noStrike">
                          <a:solidFill>
                            <a:srgbClr val="000000"/>
                          </a:solidFill>
                          <a:effectLst/>
                        </a:rPr>
                        <a:t>Dixie Highway</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4.57</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6.24</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l" fontAlgn="b"/>
                      <a:r>
                        <a:rPr lang="en-US" sz="1400" b="0" u="none" strike="noStrike">
                          <a:solidFill>
                            <a:srgbClr val="000000"/>
                          </a:solidFill>
                          <a:effectLst/>
                        </a:rPr>
                        <a:t>No</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7</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dirty="0">
                          <a:solidFill>
                            <a:srgbClr val="000000"/>
                          </a:solidFill>
                          <a:effectLst/>
                        </a:rPr>
                        <a:t>7</a:t>
                      </a:r>
                      <a:endParaRPr lang="en-US" sz="1400" b="0" i="0" u="none" strike="noStrike" dirty="0">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dirty="0">
                          <a:solidFill>
                            <a:srgbClr val="000000"/>
                          </a:solidFill>
                          <a:effectLst/>
                        </a:rPr>
                        <a:t>4</a:t>
                      </a:r>
                      <a:endParaRPr lang="en-US" sz="1400" b="0" i="0" u="none" strike="noStrike" dirty="0">
                        <a:solidFill>
                          <a:srgbClr val="000000"/>
                        </a:solidFill>
                        <a:effectLst/>
                        <a:latin typeface="Calibri" panose="020F0502020204030204" pitchFamily="34" charset="0"/>
                      </a:endParaRPr>
                    </a:p>
                  </a:txBody>
                  <a:tcPr marL="7544" marR="7544" marT="7544" marB="0" anchor="b"/>
                </a:tc>
                <a:extLst>
                  <a:ext uri="{0D108BD9-81ED-4DB2-BD59-A6C34878D82A}">
                    <a16:rowId xmlns:a16="http://schemas.microsoft.com/office/drawing/2014/main" val="79465647"/>
                  </a:ext>
                </a:extLst>
              </a:tr>
              <a:tr h="150877">
                <a:tc>
                  <a:txBody>
                    <a:bodyPr/>
                    <a:lstStyle/>
                    <a:p>
                      <a:pPr algn="l" fontAlgn="b"/>
                      <a:r>
                        <a:rPr lang="en-US" sz="1400" b="0" u="none" strike="noStrike">
                          <a:solidFill>
                            <a:srgbClr val="000000"/>
                          </a:solidFill>
                          <a:effectLst/>
                        </a:rPr>
                        <a:t>Berry Blvd.</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0.60</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1.58</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l" fontAlgn="b"/>
                      <a:r>
                        <a:rPr lang="en-US" sz="1400" b="0" u="none" strike="noStrike">
                          <a:solidFill>
                            <a:srgbClr val="000000"/>
                          </a:solidFill>
                          <a:effectLst/>
                        </a:rPr>
                        <a:t>Yes</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5</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dirty="0">
                          <a:solidFill>
                            <a:srgbClr val="000000"/>
                          </a:solidFill>
                          <a:effectLst/>
                        </a:rPr>
                        <a:t>6.25</a:t>
                      </a:r>
                      <a:endParaRPr lang="en-US" sz="1400" b="0" i="0" u="none" strike="noStrike" dirty="0">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dirty="0">
                          <a:solidFill>
                            <a:srgbClr val="000000"/>
                          </a:solidFill>
                          <a:effectLst/>
                        </a:rPr>
                        <a:t>6.5</a:t>
                      </a:r>
                      <a:endParaRPr lang="en-US" sz="1400" b="0" i="0" u="none" strike="noStrike" dirty="0">
                        <a:solidFill>
                          <a:srgbClr val="000000"/>
                        </a:solidFill>
                        <a:effectLst/>
                        <a:latin typeface="Calibri" panose="020F0502020204030204" pitchFamily="34" charset="0"/>
                      </a:endParaRPr>
                    </a:p>
                  </a:txBody>
                  <a:tcPr marL="7544" marR="7544" marT="7544" marB="0" anchor="b"/>
                </a:tc>
                <a:extLst>
                  <a:ext uri="{0D108BD9-81ED-4DB2-BD59-A6C34878D82A}">
                    <a16:rowId xmlns:a16="http://schemas.microsoft.com/office/drawing/2014/main" val="1924988800"/>
                  </a:ext>
                </a:extLst>
              </a:tr>
              <a:tr h="150877">
                <a:tc>
                  <a:txBody>
                    <a:bodyPr/>
                    <a:lstStyle/>
                    <a:p>
                      <a:pPr algn="l" fontAlgn="b"/>
                      <a:r>
                        <a:rPr lang="en-US" sz="1400" b="0" u="none" strike="noStrike">
                          <a:solidFill>
                            <a:srgbClr val="000000"/>
                          </a:solidFill>
                          <a:effectLst/>
                        </a:rPr>
                        <a:t>Poplar Level</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10.25</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11.33</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l" fontAlgn="b"/>
                      <a:r>
                        <a:rPr lang="en-US" sz="1400" b="0" u="none" strike="noStrike">
                          <a:solidFill>
                            <a:srgbClr val="000000"/>
                          </a:solidFill>
                          <a:effectLst/>
                        </a:rPr>
                        <a:t>Yes</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5</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dirty="0">
                          <a:solidFill>
                            <a:srgbClr val="000000"/>
                          </a:solidFill>
                          <a:effectLst/>
                        </a:rPr>
                        <a:t>6.25</a:t>
                      </a:r>
                      <a:endParaRPr lang="en-US" sz="1400" b="0" i="0" u="none" strike="noStrike" dirty="0">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dirty="0">
                          <a:solidFill>
                            <a:srgbClr val="000000"/>
                          </a:solidFill>
                          <a:effectLst/>
                        </a:rPr>
                        <a:t>6.5</a:t>
                      </a:r>
                      <a:endParaRPr lang="en-US" sz="1400" b="0" i="0" u="none" strike="noStrike" dirty="0">
                        <a:solidFill>
                          <a:srgbClr val="000000"/>
                        </a:solidFill>
                        <a:effectLst/>
                        <a:latin typeface="Calibri" panose="020F0502020204030204" pitchFamily="34" charset="0"/>
                      </a:endParaRPr>
                    </a:p>
                  </a:txBody>
                  <a:tcPr marL="7544" marR="7544" marT="7544" marB="0" anchor="b"/>
                </a:tc>
                <a:extLst>
                  <a:ext uri="{0D108BD9-81ED-4DB2-BD59-A6C34878D82A}">
                    <a16:rowId xmlns:a16="http://schemas.microsoft.com/office/drawing/2014/main" val="3856926663"/>
                  </a:ext>
                </a:extLst>
              </a:tr>
              <a:tr h="150877">
                <a:tc>
                  <a:txBody>
                    <a:bodyPr/>
                    <a:lstStyle/>
                    <a:p>
                      <a:pPr algn="l" fontAlgn="b"/>
                      <a:r>
                        <a:rPr lang="en-US" sz="1400" b="0" u="none" strike="noStrike">
                          <a:solidFill>
                            <a:srgbClr val="000000"/>
                          </a:solidFill>
                          <a:effectLst/>
                        </a:rPr>
                        <a:t>Bardstown Rd.</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11.12</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12.03</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l" fontAlgn="b"/>
                      <a:r>
                        <a:rPr lang="en-US" sz="1400" b="0" u="none" strike="noStrike" dirty="0">
                          <a:solidFill>
                            <a:srgbClr val="000000"/>
                          </a:solidFill>
                          <a:effectLst/>
                        </a:rPr>
                        <a:t>No</a:t>
                      </a:r>
                      <a:endParaRPr lang="en-US" sz="1400" b="0" i="0" u="none" strike="noStrike" dirty="0">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6</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dirty="0">
                          <a:solidFill>
                            <a:srgbClr val="000000"/>
                          </a:solidFill>
                          <a:effectLst/>
                        </a:rPr>
                        <a:t>6</a:t>
                      </a:r>
                      <a:endParaRPr lang="en-US" sz="1400" b="0" i="0" u="none" strike="noStrike" dirty="0">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dirty="0">
                          <a:solidFill>
                            <a:srgbClr val="000000"/>
                          </a:solidFill>
                          <a:effectLst/>
                        </a:rPr>
                        <a:t>8.5</a:t>
                      </a:r>
                      <a:endParaRPr lang="en-US" sz="1400" b="0" i="0" u="none" strike="noStrike" dirty="0">
                        <a:solidFill>
                          <a:srgbClr val="000000"/>
                        </a:solidFill>
                        <a:effectLst/>
                        <a:latin typeface="Calibri" panose="020F0502020204030204" pitchFamily="34" charset="0"/>
                      </a:endParaRPr>
                    </a:p>
                  </a:txBody>
                  <a:tcPr marL="7544" marR="7544" marT="7544" marB="0" anchor="b"/>
                </a:tc>
                <a:extLst>
                  <a:ext uri="{0D108BD9-81ED-4DB2-BD59-A6C34878D82A}">
                    <a16:rowId xmlns:a16="http://schemas.microsoft.com/office/drawing/2014/main" val="3024792541"/>
                  </a:ext>
                </a:extLst>
              </a:tr>
              <a:tr h="150877">
                <a:tc>
                  <a:txBody>
                    <a:bodyPr/>
                    <a:lstStyle/>
                    <a:p>
                      <a:pPr algn="l" fontAlgn="b"/>
                      <a:r>
                        <a:rPr lang="en-US" sz="1400" b="0" u="none" strike="noStrike" dirty="0">
                          <a:solidFill>
                            <a:srgbClr val="000000"/>
                          </a:solidFill>
                          <a:effectLst/>
                        </a:rPr>
                        <a:t>Cane Run Rd.</a:t>
                      </a:r>
                      <a:endParaRPr lang="en-US" sz="1400" b="0" i="0" u="none" strike="noStrike" dirty="0">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8.78</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10.48</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l" fontAlgn="b"/>
                      <a:r>
                        <a:rPr lang="en-US" sz="1400" b="0" u="none" strike="noStrike">
                          <a:solidFill>
                            <a:srgbClr val="000000"/>
                          </a:solidFill>
                          <a:effectLst/>
                        </a:rPr>
                        <a:t>No</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6</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dirty="0">
                          <a:solidFill>
                            <a:srgbClr val="000000"/>
                          </a:solidFill>
                          <a:effectLst/>
                        </a:rPr>
                        <a:t>6</a:t>
                      </a:r>
                      <a:endParaRPr lang="en-US" sz="1400" b="0" i="0" u="none" strike="noStrike" dirty="0">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dirty="0">
                          <a:solidFill>
                            <a:srgbClr val="000000"/>
                          </a:solidFill>
                          <a:effectLst/>
                        </a:rPr>
                        <a:t>8.5</a:t>
                      </a:r>
                      <a:endParaRPr lang="en-US" sz="1400" b="0" i="0" u="none" strike="noStrike" dirty="0">
                        <a:solidFill>
                          <a:srgbClr val="000000"/>
                        </a:solidFill>
                        <a:effectLst/>
                        <a:latin typeface="Calibri" panose="020F0502020204030204" pitchFamily="34" charset="0"/>
                      </a:endParaRPr>
                    </a:p>
                  </a:txBody>
                  <a:tcPr marL="7544" marR="7544" marT="7544" marB="0" anchor="b"/>
                </a:tc>
                <a:extLst>
                  <a:ext uri="{0D108BD9-81ED-4DB2-BD59-A6C34878D82A}">
                    <a16:rowId xmlns:a16="http://schemas.microsoft.com/office/drawing/2014/main" val="3853780781"/>
                  </a:ext>
                </a:extLst>
              </a:tr>
              <a:tr h="150877">
                <a:tc>
                  <a:txBody>
                    <a:bodyPr/>
                    <a:lstStyle/>
                    <a:p>
                      <a:pPr algn="l" fontAlgn="b"/>
                      <a:r>
                        <a:rPr lang="en-US" sz="1400" b="0" u="none" strike="noStrike" dirty="0">
                          <a:solidFill>
                            <a:srgbClr val="000000"/>
                          </a:solidFill>
                          <a:effectLst/>
                        </a:rPr>
                        <a:t>Preston Hwy</a:t>
                      </a:r>
                      <a:endParaRPr lang="en-US" sz="1400" b="0" i="0" u="none" strike="noStrike" dirty="0">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5.73</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6.34</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l" fontAlgn="b"/>
                      <a:r>
                        <a:rPr lang="en-US" sz="1400" b="0" u="none" strike="noStrike">
                          <a:solidFill>
                            <a:srgbClr val="000000"/>
                          </a:solidFill>
                          <a:effectLst/>
                        </a:rPr>
                        <a:t>Yes</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4</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dirty="0">
                          <a:solidFill>
                            <a:srgbClr val="000000"/>
                          </a:solidFill>
                          <a:effectLst/>
                        </a:rPr>
                        <a:t>5</a:t>
                      </a:r>
                      <a:endParaRPr lang="en-US" sz="1400" b="0" i="0" u="none" strike="noStrike" dirty="0">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dirty="0">
                          <a:solidFill>
                            <a:srgbClr val="000000"/>
                          </a:solidFill>
                          <a:effectLst/>
                        </a:rPr>
                        <a:t>15.5</a:t>
                      </a:r>
                      <a:endParaRPr lang="en-US" sz="1400" b="0" i="0" u="none" strike="noStrike" dirty="0">
                        <a:solidFill>
                          <a:srgbClr val="000000"/>
                        </a:solidFill>
                        <a:effectLst/>
                        <a:latin typeface="Calibri" panose="020F0502020204030204" pitchFamily="34" charset="0"/>
                      </a:endParaRPr>
                    </a:p>
                  </a:txBody>
                  <a:tcPr marL="7544" marR="7544" marT="7544" marB="0" anchor="b"/>
                </a:tc>
                <a:extLst>
                  <a:ext uri="{0D108BD9-81ED-4DB2-BD59-A6C34878D82A}">
                    <a16:rowId xmlns:a16="http://schemas.microsoft.com/office/drawing/2014/main" val="1875559493"/>
                  </a:ext>
                </a:extLst>
              </a:tr>
              <a:tr h="150877">
                <a:tc>
                  <a:txBody>
                    <a:bodyPr/>
                    <a:lstStyle/>
                    <a:p>
                      <a:pPr algn="l" fontAlgn="b"/>
                      <a:r>
                        <a:rPr lang="en-US" sz="1400" b="0" u="none" strike="noStrike">
                          <a:solidFill>
                            <a:srgbClr val="000000"/>
                          </a:solidFill>
                          <a:effectLst/>
                        </a:rPr>
                        <a:t>I 65</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135.25</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136.11</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l" fontAlgn="b"/>
                      <a:r>
                        <a:rPr lang="en-US" sz="1400" b="0" u="none" strike="noStrike">
                          <a:solidFill>
                            <a:srgbClr val="000000"/>
                          </a:solidFill>
                          <a:effectLst/>
                        </a:rPr>
                        <a:t>Yes</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4</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5</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dirty="0">
                          <a:solidFill>
                            <a:srgbClr val="000000"/>
                          </a:solidFill>
                          <a:effectLst/>
                        </a:rPr>
                        <a:t>15.5</a:t>
                      </a:r>
                      <a:endParaRPr lang="en-US" sz="1400" b="0" i="0" u="none" strike="noStrike" dirty="0">
                        <a:solidFill>
                          <a:srgbClr val="000000"/>
                        </a:solidFill>
                        <a:effectLst/>
                        <a:latin typeface="Calibri" panose="020F0502020204030204" pitchFamily="34" charset="0"/>
                      </a:endParaRPr>
                    </a:p>
                  </a:txBody>
                  <a:tcPr marL="7544" marR="7544" marT="7544" marB="0" anchor="b"/>
                </a:tc>
                <a:extLst>
                  <a:ext uri="{0D108BD9-81ED-4DB2-BD59-A6C34878D82A}">
                    <a16:rowId xmlns:a16="http://schemas.microsoft.com/office/drawing/2014/main" val="1745247472"/>
                  </a:ext>
                </a:extLst>
              </a:tr>
              <a:tr h="150877">
                <a:tc>
                  <a:txBody>
                    <a:bodyPr/>
                    <a:lstStyle/>
                    <a:p>
                      <a:pPr algn="l" fontAlgn="b"/>
                      <a:r>
                        <a:rPr lang="en-US" sz="1400" b="0" u="none" strike="noStrike">
                          <a:solidFill>
                            <a:srgbClr val="000000"/>
                          </a:solidFill>
                          <a:effectLst/>
                        </a:rPr>
                        <a:t>7th St.</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8.71</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9.62</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l" fontAlgn="b"/>
                      <a:r>
                        <a:rPr lang="en-US" sz="1400" b="0" u="none" strike="noStrike">
                          <a:solidFill>
                            <a:srgbClr val="000000"/>
                          </a:solidFill>
                          <a:effectLst/>
                        </a:rPr>
                        <a:t>Yes</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4</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5</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15.5</a:t>
                      </a:r>
                      <a:endParaRPr lang="en-US" sz="1400" b="0" i="0" u="none" strike="noStrike">
                        <a:solidFill>
                          <a:srgbClr val="000000"/>
                        </a:solidFill>
                        <a:effectLst/>
                        <a:latin typeface="Calibri" panose="020F0502020204030204" pitchFamily="34" charset="0"/>
                      </a:endParaRPr>
                    </a:p>
                  </a:txBody>
                  <a:tcPr marL="7544" marR="7544" marT="7544" marB="0" anchor="b"/>
                </a:tc>
                <a:extLst>
                  <a:ext uri="{0D108BD9-81ED-4DB2-BD59-A6C34878D82A}">
                    <a16:rowId xmlns:a16="http://schemas.microsoft.com/office/drawing/2014/main" val="929004652"/>
                  </a:ext>
                </a:extLst>
              </a:tr>
              <a:tr h="150877">
                <a:tc>
                  <a:txBody>
                    <a:bodyPr/>
                    <a:lstStyle/>
                    <a:p>
                      <a:pPr algn="l" fontAlgn="b"/>
                      <a:r>
                        <a:rPr lang="en-US" sz="1400" b="0" u="none" strike="noStrike" dirty="0">
                          <a:solidFill>
                            <a:srgbClr val="000000"/>
                          </a:solidFill>
                          <a:effectLst/>
                        </a:rPr>
                        <a:t>Cane Run Rd.</a:t>
                      </a:r>
                      <a:endParaRPr lang="en-US" sz="1400" b="0" i="0" u="none" strike="noStrike" dirty="0">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7.77</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8.78</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l" fontAlgn="b"/>
                      <a:r>
                        <a:rPr lang="en-US" sz="1400" b="0" u="none" strike="noStrike">
                          <a:solidFill>
                            <a:srgbClr val="000000"/>
                          </a:solidFill>
                          <a:effectLst/>
                        </a:rPr>
                        <a:t>Yes</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4</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5</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15.5</a:t>
                      </a:r>
                      <a:endParaRPr lang="en-US" sz="1400" b="0" i="0" u="none" strike="noStrike">
                        <a:solidFill>
                          <a:srgbClr val="000000"/>
                        </a:solidFill>
                        <a:effectLst/>
                        <a:latin typeface="Calibri" panose="020F0502020204030204" pitchFamily="34" charset="0"/>
                      </a:endParaRPr>
                    </a:p>
                  </a:txBody>
                  <a:tcPr marL="7544" marR="7544" marT="7544" marB="0" anchor="b"/>
                </a:tc>
                <a:extLst>
                  <a:ext uri="{0D108BD9-81ED-4DB2-BD59-A6C34878D82A}">
                    <a16:rowId xmlns:a16="http://schemas.microsoft.com/office/drawing/2014/main" val="155187419"/>
                  </a:ext>
                </a:extLst>
              </a:tr>
              <a:tr h="150877">
                <a:tc>
                  <a:txBody>
                    <a:bodyPr/>
                    <a:lstStyle/>
                    <a:p>
                      <a:pPr algn="l" fontAlgn="b"/>
                      <a:r>
                        <a:rPr lang="en-US" sz="1400" b="0" u="none" strike="noStrike">
                          <a:solidFill>
                            <a:srgbClr val="000000"/>
                          </a:solidFill>
                          <a:effectLst/>
                        </a:rPr>
                        <a:t>Dixie Highway</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6.38</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7.54</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l" fontAlgn="b"/>
                      <a:r>
                        <a:rPr lang="en-US" sz="1400" b="0" u="none" strike="noStrike">
                          <a:solidFill>
                            <a:srgbClr val="000000"/>
                          </a:solidFill>
                          <a:effectLst/>
                        </a:rPr>
                        <a:t>No</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5</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5</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15.5</a:t>
                      </a:r>
                      <a:endParaRPr lang="en-US" sz="1400" b="0" i="0" u="none" strike="noStrike">
                        <a:solidFill>
                          <a:srgbClr val="000000"/>
                        </a:solidFill>
                        <a:effectLst/>
                        <a:latin typeface="Calibri" panose="020F0502020204030204" pitchFamily="34" charset="0"/>
                      </a:endParaRPr>
                    </a:p>
                  </a:txBody>
                  <a:tcPr marL="7544" marR="7544" marT="7544" marB="0" anchor="b"/>
                </a:tc>
                <a:extLst>
                  <a:ext uri="{0D108BD9-81ED-4DB2-BD59-A6C34878D82A}">
                    <a16:rowId xmlns:a16="http://schemas.microsoft.com/office/drawing/2014/main" val="3261949748"/>
                  </a:ext>
                </a:extLst>
              </a:tr>
              <a:tr h="150877">
                <a:tc>
                  <a:txBody>
                    <a:bodyPr/>
                    <a:lstStyle/>
                    <a:p>
                      <a:pPr algn="l" fontAlgn="b"/>
                      <a:r>
                        <a:rPr lang="en-US" sz="1400" b="0" u="none" strike="noStrike">
                          <a:solidFill>
                            <a:srgbClr val="000000"/>
                          </a:solidFill>
                          <a:effectLst/>
                        </a:rPr>
                        <a:t>Dixie Highway</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12.53</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13.80</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l" fontAlgn="b"/>
                      <a:r>
                        <a:rPr lang="en-US" sz="1400" b="0" u="none" strike="noStrike">
                          <a:solidFill>
                            <a:srgbClr val="000000"/>
                          </a:solidFill>
                          <a:effectLst/>
                        </a:rPr>
                        <a:t>Yes</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4</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5</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15.5</a:t>
                      </a:r>
                      <a:endParaRPr lang="en-US" sz="1400" b="0" i="0" u="none" strike="noStrike">
                        <a:solidFill>
                          <a:srgbClr val="000000"/>
                        </a:solidFill>
                        <a:effectLst/>
                        <a:latin typeface="Calibri" panose="020F0502020204030204" pitchFamily="34" charset="0"/>
                      </a:endParaRPr>
                    </a:p>
                  </a:txBody>
                  <a:tcPr marL="7544" marR="7544" marT="7544" marB="0" anchor="b"/>
                </a:tc>
                <a:extLst>
                  <a:ext uri="{0D108BD9-81ED-4DB2-BD59-A6C34878D82A}">
                    <a16:rowId xmlns:a16="http://schemas.microsoft.com/office/drawing/2014/main" val="4208335573"/>
                  </a:ext>
                </a:extLst>
              </a:tr>
              <a:tr h="150877">
                <a:tc>
                  <a:txBody>
                    <a:bodyPr/>
                    <a:lstStyle/>
                    <a:p>
                      <a:pPr algn="l" fontAlgn="b"/>
                      <a:r>
                        <a:rPr lang="en-US" sz="1400" b="0" u="none" strike="noStrike">
                          <a:solidFill>
                            <a:srgbClr val="000000"/>
                          </a:solidFill>
                          <a:effectLst/>
                        </a:rPr>
                        <a:t>Poplar Level</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7.42</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8.88</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l" fontAlgn="b"/>
                      <a:r>
                        <a:rPr lang="en-US" sz="1400" b="0" u="none" strike="noStrike">
                          <a:solidFill>
                            <a:srgbClr val="000000"/>
                          </a:solidFill>
                          <a:effectLst/>
                        </a:rPr>
                        <a:t>No</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5</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a:solidFill>
                            <a:srgbClr val="000000"/>
                          </a:solidFill>
                          <a:effectLst/>
                        </a:rPr>
                        <a:t>5</a:t>
                      </a:r>
                      <a:endParaRPr lang="en-US" sz="1400" b="0" i="0" u="none" strike="noStrike">
                        <a:solidFill>
                          <a:srgbClr val="000000"/>
                        </a:solidFill>
                        <a:effectLst/>
                        <a:latin typeface="Calibri" panose="020F0502020204030204" pitchFamily="34" charset="0"/>
                      </a:endParaRPr>
                    </a:p>
                  </a:txBody>
                  <a:tcPr marL="7544" marR="7544" marT="7544" marB="0" anchor="b"/>
                </a:tc>
                <a:tc>
                  <a:txBody>
                    <a:bodyPr/>
                    <a:lstStyle/>
                    <a:p>
                      <a:pPr algn="r" fontAlgn="b"/>
                      <a:r>
                        <a:rPr lang="en-US" sz="1400" b="0" u="none" strike="noStrike" dirty="0">
                          <a:solidFill>
                            <a:srgbClr val="000000"/>
                          </a:solidFill>
                          <a:effectLst/>
                        </a:rPr>
                        <a:t>15.5</a:t>
                      </a:r>
                      <a:endParaRPr lang="en-US" sz="1400" b="0" i="0" u="none" strike="noStrike" dirty="0">
                        <a:solidFill>
                          <a:srgbClr val="000000"/>
                        </a:solidFill>
                        <a:effectLst/>
                        <a:latin typeface="Calibri" panose="020F0502020204030204" pitchFamily="34" charset="0"/>
                      </a:endParaRPr>
                    </a:p>
                  </a:txBody>
                  <a:tcPr marL="7544" marR="7544" marT="7544" marB="0" anchor="b"/>
                </a:tc>
                <a:extLst>
                  <a:ext uri="{0D108BD9-81ED-4DB2-BD59-A6C34878D82A}">
                    <a16:rowId xmlns:a16="http://schemas.microsoft.com/office/drawing/2014/main" val="2545584446"/>
                  </a:ext>
                </a:extLst>
              </a:tr>
            </a:tbl>
          </a:graphicData>
        </a:graphic>
      </p:graphicFrame>
      <p:graphicFrame>
        <p:nvGraphicFramePr>
          <p:cNvPr id="17" name="Content Placeholder 16">
            <a:extLst>
              <a:ext uri="{FF2B5EF4-FFF2-40B4-BE49-F238E27FC236}">
                <a16:creationId xmlns:a16="http://schemas.microsoft.com/office/drawing/2014/main" id="{74DB3298-36EC-48E6-8CF9-276AEA5E3779}"/>
              </a:ext>
            </a:extLst>
          </p:cNvPr>
          <p:cNvGraphicFramePr>
            <a:graphicFrameLocks noGrp="1"/>
          </p:cNvGraphicFramePr>
          <p:nvPr>
            <p:ph sz="quarter" idx="4"/>
          </p:nvPr>
        </p:nvGraphicFramePr>
        <p:xfrm>
          <a:off x="5974080" y="2367080"/>
          <a:ext cx="5448802" cy="3528800"/>
        </p:xfrm>
        <a:graphic>
          <a:graphicData uri="http://schemas.openxmlformats.org/drawingml/2006/table">
            <a:tbl>
              <a:tblPr firstRow="1" bandRow="1">
                <a:tableStyleId>{21E4AEA4-8DFA-4A89-87EB-49C32662AFE0}</a:tableStyleId>
              </a:tblPr>
              <a:tblGrid>
                <a:gridCol w="1499266">
                  <a:extLst>
                    <a:ext uri="{9D8B030D-6E8A-4147-A177-3AD203B41FA5}">
                      <a16:colId xmlns:a16="http://schemas.microsoft.com/office/drawing/2014/main" val="3328285570"/>
                    </a:ext>
                  </a:extLst>
                </a:gridCol>
                <a:gridCol w="1411074">
                  <a:extLst>
                    <a:ext uri="{9D8B030D-6E8A-4147-A177-3AD203B41FA5}">
                      <a16:colId xmlns:a16="http://schemas.microsoft.com/office/drawing/2014/main" val="376092949"/>
                    </a:ext>
                  </a:extLst>
                </a:gridCol>
                <a:gridCol w="489043">
                  <a:extLst>
                    <a:ext uri="{9D8B030D-6E8A-4147-A177-3AD203B41FA5}">
                      <a16:colId xmlns:a16="http://schemas.microsoft.com/office/drawing/2014/main" val="3361703268"/>
                    </a:ext>
                  </a:extLst>
                </a:gridCol>
                <a:gridCol w="419962">
                  <a:extLst>
                    <a:ext uri="{9D8B030D-6E8A-4147-A177-3AD203B41FA5}">
                      <a16:colId xmlns:a16="http://schemas.microsoft.com/office/drawing/2014/main" val="3025048088"/>
                    </a:ext>
                  </a:extLst>
                </a:gridCol>
                <a:gridCol w="638345">
                  <a:extLst>
                    <a:ext uri="{9D8B030D-6E8A-4147-A177-3AD203B41FA5}">
                      <a16:colId xmlns:a16="http://schemas.microsoft.com/office/drawing/2014/main" val="581959330"/>
                    </a:ext>
                  </a:extLst>
                </a:gridCol>
                <a:gridCol w="520754">
                  <a:extLst>
                    <a:ext uri="{9D8B030D-6E8A-4147-A177-3AD203B41FA5}">
                      <a16:colId xmlns:a16="http://schemas.microsoft.com/office/drawing/2014/main" val="1435411723"/>
                    </a:ext>
                  </a:extLst>
                </a:gridCol>
                <a:gridCol w="470358">
                  <a:extLst>
                    <a:ext uri="{9D8B030D-6E8A-4147-A177-3AD203B41FA5}">
                      <a16:colId xmlns:a16="http://schemas.microsoft.com/office/drawing/2014/main" val="1962899996"/>
                    </a:ext>
                  </a:extLst>
                </a:gridCol>
              </a:tblGrid>
              <a:tr h="143800">
                <a:tc>
                  <a:txBody>
                    <a:bodyPr/>
                    <a:lstStyle/>
                    <a:p>
                      <a:pPr algn="l" fontAlgn="b"/>
                      <a:r>
                        <a:rPr lang="en-US" sz="1400" b="0" u="none" strike="noStrike" dirty="0">
                          <a:effectLst/>
                        </a:rPr>
                        <a:t>Primary</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l" fontAlgn="b"/>
                      <a:r>
                        <a:rPr lang="en-US" sz="1400" b="0" u="none" strike="noStrike">
                          <a:effectLst/>
                        </a:rPr>
                        <a:t>Secondary</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b="0" u="none" strike="noStrike" dirty="0">
                          <a:effectLst/>
                        </a:rPr>
                        <a:t>CLASS</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l" fontAlgn="b"/>
                      <a:r>
                        <a:rPr lang="en-US" sz="1400" b="0" u="none" strike="noStrike" dirty="0">
                          <a:effectLst/>
                        </a:rPr>
                        <a:t>DAC</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l" fontAlgn="b"/>
                      <a:r>
                        <a:rPr lang="en-US" sz="1400" b="0" u="none" strike="noStrike" dirty="0">
                          <a:effectLst/>
                        </a:rPr>
                        <a:t>VRU KA</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l" fontAlgn="b"/>
                      <a:r>
                        <a:rPr lang="en-US" sz="1400" b="0" u="none" strike="noStrike" dirty="0">
                          <a:effectLst/>
                        </a:rPr>
                        <a:t>Score</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l" fontAlgn="b"/>
                      <a:r>
                        <a:rPr lang="en-US" sz="1400" b="0" u="none" strike="noStrike" dirty="0">
                          <a:effectLst/>
                        </a:rPr>
                        <a:t>Rank</a:t>
                      </a:r>
                      <a:endParaRPr lang="en-US" sz="1400" b="0" i="0" u="none" strike="noStrike" dirty="0">
                        <a:solidFill>
                          <a:srgbClr val="000000"/>
                        </a:solidFill>
                        <a:effectLst/>
                        <a:latin typeface="Calibri" panose="020F0502020204030204" pitchFamily="34" charset="0"/>
                      </a:endParaRPr>
                    </a:p>
                  </a:txBody>
                  <a:tcPr marL="7190" marR="7190" marT="7190" marB="0" anchor="b"/>
                </a:tc>
                <a:extLst>
                  <a:ext uri="{0D108BD9-81ED-4DB2-BD59-A6C34878D82A}">
                    <a16:rowId xmlns:a16="http://schemas.microsoft.com/office/drawing/2014/main" val="467945780"/>
                  </a:ext>
                </a:extLst>
              </a:tr>
              <a:tr h="143800">
                <a:tc>
                  <a:txBody>
                    <a:bodyPr/>
                    <a:lstStyle/>
                    <a:p>
                      <a:pPr algn="l" fontAlgn="b"/>
                      <a:r>
                        <a:rPr lang="en-US" sz="1400" u="none" strike="noStrike">
                          <a:effectLst/>
                        </a:rPr>
                        <a:t>Preston Hwy</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E Indian Trail</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dirty="0">
                          <a:effectLst/>
                        </a:rPr>
                        <a:t>U3uS</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3.75</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7190" marR="7190" marT="7190" marB="0" anchor="b"/>
                </a:tc>
                <a:extLst>
                  <a:ext uri="{0D108BD9-81ED-4DB2-BD59-A6C34878D82A}">
                    <a16:rowId xmlns:a16="http://schemas.microsoft.com/office/drawing/2014/main" val="2084850450"/>
                  </a:ext>
                </a:extLst>
              </a:tr>
              <a:tr h="143800">
                <a:tc>
                  <a:txBody>
                    <a:bodyPr/>
                    <a:lstStyle/>
                    <a:p>
                      <a:pPr algn="l" fontAlgn="b"/>
                      <a:r>
                        <a:rPr lang="en-US" sz="1400" u="none" strike="noStrike">
                          <a:effectLst/>
                        </a:rPr>
                        <a:t>Taylor Blvd.</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W Kenwood Dr.</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dirty="0">
                          <a:effectLst/>
                        </a:rPr>
                        <a:t>D4uS</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dirty="0">
                          <a:effectLst/>
                        </a:rPr>
                        <a:t>Yes</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3.75</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7190" marR="7190" marT="7190" marB="0" anchor="b"/>
                </a:tc>
                <a:extLst>
                  <a:ext uri="{0D108BD9-81ED-4DB2-BD59-A6C34878D82A}">
                    <a16:rowId xmlns:a16="http://schemas.microsoft.com/office/drawing/2014/main" val="3279769568"/>
                  </a:ext>
                </a:extLst>
              </a:tr>
              <a:tr h="143800">
                <a:tc>
                  <a:txBody>
                    <a:bodyPr/>
                    <a:lstStyle/>
                    <a:p>
                      <a:pPr algn="l" fontAlgn="b"/>
                      <a:r>
                        <a:rPr lang="en-US" sz="1400" u="none" strike="noStrike">
                          <a:effectLst/>
                        </a:rPr>
                        <a:t>National Turnpike</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Tolls Ln.</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dirty="0">
                          <a:effectLst/>
                        </a:rPr>
                        <a:t>U3uP</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3.75</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7190" marR="7190" marT="7190" marB="0" anchor="b"/>
                </a:tc>
                <a:extLst>
                  <a:ext uri="{0D108BD9-81ED-4DB2-BD59-A6C34878D82A}">
                    <a16:rowId xmlns:a16="http://schemas.microsoft.com/office/drawing/2014/main" val="901544041"/>
                  </a:ext>
                </a:extLst>
              </a:tr>
              <a:tr h="143800">
                <a:tc>
                  <a:txBody>
                    <a:bodyPr/>
                    <a:lstStyle/>
                    <a:p>
                      <a:pPr algn="l" fontAlgn="b"/>
                      <a:r>
                        <a:rPr lang="en-US" sz="1400" u="none" strike="noStrike" dirty="0">
                          <a:effectLst/>
                        </a:rPr>
                        <a:t>Dixie Highway</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dirty="0">
                          <a:effectLst/>
                        </a:rPr>
                        <a:t>San Jose Ave.</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U3uP</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3.75</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7190" marR="7190" marT="7190" marB="0" anchor="b"/>
                </a:tc>
                <a:extLst>
                  <a:ext uri="{0D108BD9-81ED-4DB2-BD59-A6C34878D82A}">
                    <a16:rowId xmlns:a16="http://schemas.microsoft.com/office/drawing/2014/main" val="2742300052"/>
                  </a:ext>
                </a:extLst>
              </a:tr>
              <a:tr h="143800">
                <a:tc>
                  <a:txBody>
                    <a:bodyPr/>
                    <a:lstStyle/>
                    <a:p>
                      <a:pPr algn="l" fontAlgn="b"/>
                      <a:r>
                        <a:rPr lang="en-US" sz="1400" u="none" strike="noStrike">
                          <a:effectLst/>
                        </a:rPr>
                        <a:t>Broadway</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6th St.</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U4uS</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No</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7190" marR="7190" marT="7190" marB="0" anchor="b"/>
                </a:tc>
                <a:extLst>
                  <a:ext uri="{0D108BD9-81ED-4DB2-BD59-A6C34878D82A}">
                    <a16:rowId xmlns:a16="http://schemas.microsoft.com/office/drawing/2014/main" val="1496133027"/>
                  </a:ext>
                </a:extLst>
              </a:tr>
              <a:tr h="143800">
                <a:tc>
                  <a:txBody>
                    <a:bodyPr/>
                    <a:lstStyle/>
                    <a:p>
                      <a:pPr algn="l" fontAlgn="b"/>
                      <a:r>
                        <a:rPr lang="en-US" sz="1400" u="none" strike="noStrike">
                          <a:effectLst/>
                        </a:rPr>
                        <a:t>W Hill St.</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dirty="0">
                          <a:effectLst/>
                        </a:rPr>
                        <a:t>12th St.</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U4uS</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7190" marR="7190" marT="7190" marB="0" anchor="b"/>
                </a:tc>
                <a:extLst>
                  <a:ext uri="{0D108BD9-81ED-4DB2-BD59-A6C34878D82A}">
                    <a16:rowId xmlns:a16="http://schemas.microsoft.com/office/drawing/2014/main" val="2483816986"/>
                  </a:ext>
                </a:extLst>
              </a:tr>
              <a:tr h="143800">
                <a:tc>
                  <a:txBody>
                    <a:bodyPr/>
                    <a:lstStyle/>
                    <a:p>
                      <a:pPr algn="l" fontAlgn="b"/>
                      <a:r>
                        <a:rPr lang="en-US" sz="1400" u="none" strike="noStrike">
                          <a:effectLst/>
                        </a:rPr>
                        <a:t>Dixie Highway</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Youngland Ave.</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dirty="0">
                          <a:effectLst/>
                        </a:rPr>
                        <a:t>U4uP</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7190" marR="7190" marT="7190" marB="0" anchor="b"/>
                </a:tc>
                <a:extLst>
                  <a:ext uri="{0D108BD9-81ED-4DB2-BD59-A6C34878D82A}">
                    <a16:rowId xmlns:a16="http://schemas.microsoft.com/office/drawing/2014/main" val="2083162770"/>
                  </a:ext>
                </a:extLst>
              </a:tr>
              <a:tr h="143800">
                <a:tc>
                  <a:txBody>
                    <a:bodyPr/>
                    <a:lstStyle/>
                    <a:p>
                      <a:pPr algn="l" fontAlgn="b"/>
                      <a:r>
                        <a:rPr lang="en-US" sz="1400" u="none" strike="noStrike">
                          <a:effectLst/>
                        </a:rPr>
                        <a:t>Berry Blvd.</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Algonquin Pkwy.</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U4uS</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7190" marR="7190" marT="7190" marB="0" anchor="b"/>
                </a:tc>
                <a:extLst>
                  <a:ext uri="{0D108BD9-81ED-4DB2-BD59-A6C34878D82A}">
                    <a16:rowId xmlns:a16="http://schemas.microsoft.com/office/drawing/2014/main" val="701121406"/>
                  </a:ext>
                </a:extLst>
              </a:tr>
              <a:tr h="143800">
                <a:tc>
                  <a:txBody>
                    <a:bodyPr/>
                    <a:lstStyle/>
                    <a:p>
                      <a:pPr algn="l" fontAlgn="b"/>
                      <a:r>
                        <a:rPr lang="en-US" sz="1400" u="none" strike="noStrike" dirty="0">
                          <a:effectLst/>
                        </a:rPr>
                        <a:t>Preston Hwy</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Lorette St.</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U4uP</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7190" marR="7190" marT="7190" marB="0" anchor="b"/>
                </a:tc>
                <a:extLst>
                  <a:ext uri="{0D108BD9-81ED-4DB2-BD59-A6C34878D82A}">
                    <a16:rowId xmlns:a16="http://schemas.microsoft.com/office/drawing/2014/main" val="1015359875"/>
                  </a:ext>
                </a:extLst>
              </a:tr>
              <a:tr h="143800">
                <a:tc>
                  <a:txBody>
                    <a:bodyPr/>
                    <a:lstStyle/>
                    <a:p>
                      <a:pPr algn="l" fontAlgn="b"/>
                      <a:r>
                        <a:rPr lang="en-US" sz="1400" u="none" strike="noStrike" dirty="0">
                          <a:effectLst/>
                        </a:rPr>
                        <a:t>Fern Valley Rd.</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Preston Hwy.</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D4uS</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7190" marR="7190" marT="7190" marB="0" anchor="b"/>
                </a:tc>
                <a:extLst>
                  <a:ext uri="{0D108BD9-81ED-4DB2-BD59-A6C34878D82A}">
                    <a16:rowId xmlns:a16="http://schemas.microsoft.com/office/drawing/2014/main" val="1799999807"/>
                  </a:ext>
                </a:extLst>
              </a:tr>
              <a:tr h="143800">
                <a:tc>
                  <a:txBody>
                    <a:bodyPr/>
                    <a:lstStyle/>
                    <a:p>
                      <a:pPr algn="l" fontAlgn="b"/>
                      <a:r>
                        <a:rPr lang="en-US" sz="1400" u="none" strike="noStrike" dirty="0">
                          <a:effectLst/>
                        </a:rPr>
                        <a:t>2nd St. </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Market</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D4uS</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No</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7190" marR="7190" marT="7190" marB="0" anchor="b"/>
                </a:tc>
                <a:extLst>
                  <a:ext uri="{0D108BD9-81ED-4DB2-BD59-A6C34878D82A}">
                    <a16:rowId xmlns:a16="http://schemas.microsoft.com/office/drawing/2014/main" val="1330002368"/>
                  </a:ext>
                </a:extLst>
              </a:tr>
              <a:tr h="143800">
                <a:tc>
                  <a:txBody>
                    <a:bodyPr/>
                    <a:lstStyle/>
                    <a:p>
                      <a:pPr algn="l" fontAlgn="b"/>
                      <a:r>
                        <a:rPr lang="en-US" sz="1400" u="none" strike="noStrike" dirty="0">
                          <a:effectLst/>
                        </a:rPr>
                        <a:t>W Liberty St.</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4th St.</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U4uS</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No</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7190" marR="7190" marT="7190" marB="0" anchor="b"/>
                </a:tc>
                <a:extLst>
                  <a:ext uri="{0D108BD9-81ED-4DB2-BD59-A6C34878D82A}">
                    <a16:rowId xmlns:a16="http://schemas.microsoft.com/office/drawing/2014/main" val="1607553627"/>
                  </a:ext>
                </a:extLst>
              </a:tr>
              <a:tr h="143800">
                <a:tc>
                  <a:txBody>
                    <a:bodyPr/>
                    <a:lstStyle/>
                    <a:p>
                      <a:pPr algn="l" fontAlgn="b"/>
                      <a:r>
                        <a:rPr lang="en-US" sz="1400" u="none" strike="noStrike" dirty="0">
                          <a:effectLst/>
                        </a:rPr>
                        <a:t>Broadway</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1st St.</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U4uS</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No</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7190" marR="7190" marT="7190" marB="0" anchor="b"/>
                </a:tc>
                <a:extLst>
                  <a:ext uri="{0D108BD9-81ED-4DB2-BD59-A6C34878D82A}">
                    <a16:rowId xmlns:a16="http://schemas.microsoft.com/office/drawing/2014/main" val="1070394016"/>
                  </a:ext>
                </a:extLst>
              </a:tr>
              <a:tr h="143800">
                <a:tc>
                  <a:txBody>
                    <a:bodyPr/>
                    <a:lstStyle/>
                    <a:p>
                      <a:pPr algn="l" fontAlgn="b"/>
                      <a:r>
                        <a:rPr lang="en-US" sz="1400" u="none" strike="noStrike" dirty="0">
                          <a:effectLst/>
                        </a:rPr>
                        <a:t>Garland Ave.</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28th St.</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a:effectLst/>
                        </a:rPr>
                        <a:t>U4uS</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dirty="0">
                          <a:effectLst/>
                        </a:rPr>
                        <a:t>No</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7190" marR="7190" marT="7190" marB="0" anchor="b"/>
                </a:tc>
                <a:extLst>
                  <a:ext uri="{0D108BD9-81ED-4DB2-BD59-A6C34878D82A}">
                    <a16:rowId xmlns:a16="http://schemas.microsoft.com/office/drawing/2014/main" val="2951014396"/>
                  </a:ext>
                </a:extLst>
              </a:tr>
              <a:tr h="143800">
                <a:tc>
                  <a:txBody>
                    <a:bodyPr/>
                    <a:lstStyle/>
                    <a:p>
                      <a:pPr algn="l" fontAlgn="b"/>
                      <a:r>
                        <a:rPr lang="en-US" sz="1400" u="none" strike="noStrike" dirty="0">
                          <a:effectLst/>
                        </a:rPr>
                        <a:t>Dixie Highway</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dirty="0">
                          <a:effectLst/>
                        </a:rPr>
                        <a:t>Garland Ave.</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dirty="0">
                          <a:effectLst/>
                        </a:rPr>
                        <a:t>U4uS</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l" fontAlgn="b"/>
                      <a:r>
                        <a:rPr lang="en-US" sz="1400" u="none" strike="noStrike" dirty="0">
                          <a:effectLst/>
                        </a:rPr>
                        <a:t>No</a:t>
                      </a:r>
                      <a:endParaRPr lang="en-US" sz="1400" b="0" i="0" u="none" strike="noStrike" dirty="0">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190" marR="7190" marT="7190" marB="0" anchor="b"/>
                </a:tc>
                <a:tc>
                  <a:txBody>
                    <a:bodyPr/>
                    <a:lstStyle/>
                    <a:p>
                      <a:pPr algn="r" fontAlgn="b"/>
                      <a:r>
                        <a:rPr lang="en-US" sz="1400" u="none" strike="noStrike" dirty="0">
                          <a:effectLst/>
                        </a:rPr>
                        <a:t>16</a:t>
                      </a:r>
                      <a:endParaRPr lang="en-US" sz="1400" b="0" i="0" u="none" strike="noStrike" dirty="0">
                        <a:solidFill>
                          <a:srgbClr val="000000"/>
                        </a:solidFill>
                        <a:effectLst/>
                        <a:latin typeface="Calibri" panose="020F0502020204030204" pitchFamily="34" charset="0"/>
                      </a:endParaRPr>
                    </a:p>
                  </a:txBody>
                  <a:tcPr marL="7190" marR="7190" marT="7190" marB="0" anchor="b"/>
                </a:tc>
                <a:extLst>
                  <a:ext uri="{0D108BD9-81ED-4DB2-BD59-A6C34878D82A}">
                    <a16:rowId xmlns:a16="http://schemas.microsoft.com/office/drawing/2014/main" val="2566703567"/>
                  </a:ext>
                </a:extLst>
              </a:tr>
            </a:tbl>
          </a:graphicData>
        </a:graphic>
      </p:graphicFrame>
    </p:spTree>
    <p:extLst>
      <p:ext uri="{BB962C8B-B14F-4D97-AF65-F5344CB8AC3E}">
        <p14:creationId xmlns:p14="http://schemas.microsoft.com/office/powerpoint/2010/main" val="1242396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 city&#10;&#10;Description automatically generated">
            <a:extLst>
              <a:ext uri="{FF2B5EF4-FFF2-40B4-BE49-F238E27FC236}">
                <a16:creationId xmlns:a16="http://schemas.microsoft.com/office/drawing/2014/main" id="{8474D31E-1C69-A042-12C0-A6EFD1E4F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333"/>
            <a:ext cx="12192000" cy="6773333"/>
          </a:xfrm>
          <a:prstGeom prst="rect">
            <a:avLst/>
          </a:prstGeom>
        </p:spPr>
      </p:pic>
    </p:spTree>
    <p:extLst>
      <p:ext uri="{BB962C8B-B14F-4D97-AF65-F5344CB8AC3E}">
        <p14:creationId xmlns:p14="http://schemas.microsoft.com/office/powerpoint/2010/main" val="2306293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1E522-8AF0-460A-B8F1-E31AFAE53CBE}"/>
              </a:ext>
            </a:extLst>
          </p:cNvPr>
          <p:cNvSpPr>
            <a:spLocks noGrp="1"/>
          </p:cNvSpPr>
          <p:nvPr>
            <p:ph type="title"/>
          </p:nvPr>
        </p:nvSpPr>
        <p:spPr/>
        <p:txBody>
          <a:bodyPr/>
          <a:lstStyle/>
          <a:p>
            <a:r>
              <a:rPr lang="en-US" dirty="0"/>
              <a:t>Fayette County High-Risk Locations</a:t>
            </a:r>
          </a:p>
        </p:txBody>
      </p:sp>
      <p:sp>
        <p:nvSpPr>
          <p:cNvPr id="4" name="Text Placeholder 3">
            <a:extLst>
              <a:ext uri="{FF2B5EF4-FFF2-40B4-BE49-F238E27FC236}">
                <a16:creationId xmlns:a16="http://schemas.microsoft.com/office/drawing/2014/main" id="{D7C5360C-72E0-4F08-9FFD-9DE69A2831A3}"/>
              </a:ext>
            </a:extLst>
          </p:cNvPr>
          <p:cNvSpPr>
            <a:spLocks noGrp="1"/>
          </p:cNvSpPr>
          <p:nvPr>
            <p:ph type="body" idx="1"/>
          </p:nvPr>
        </p:nvSpPr>
        <p:spPr/>
        <p:txBody>
          <a:bodyPr/>
          <a:lstStyle/>
          <a:p>
            <a:r>
              <a:rPr lang="en-US" dirty="0"/>
              <a:t>Routes</a:t>
            </a:r>
          </a:p>
        </p:txBody>
      </p:sp>
      <p:sp>
        <p:nvSpPr>
          <p:cNvPr id="6" name="Text Placeholder 5">
            <a:extLst>
              <a:ext uri="{FF2B5EF4-FFF2-40B4-BE49-F238E27FC236}">
                <a16:creationId xmlns:a16="http://schemas.microsoft.com/office/drawing/2014/main" id="{7D9302F7-66F2-4D00-83F2-14178DFE5FA3}"/>
              </a:ext>
            </a:extLst>
          </p:cNvPr>
          <p:cNvSpPr>
            <a:spLocks noGrp="1"/>
          </p:cNvSpPr>
          <p:nvPr>
            <p:ph type="body" sz="quarter" idx="3"/>
          </p:nvPr>
        </p:nvSpPr>
        <p:spPr/>
        <p:txBody>
          <a:bodyPr/>
          <a:lstStyle/>
          <a:p>
            <a:r>
              <a:rPr lang="en-US" dirty="0"/>
              <a:t>Intersections</a:t>
            </a:r>
          </a:p>
        </p:txBody>
      </p:sp>
      <p:graphicFrame>
        <p:nvGraphicFramePr>
          <p:cNvPr id="13" name="Content Placeholder 12">
            <a:extLst>
              <a:ext uri="{FF2B5EF4-FFF2-40B4-BE49-F238E27FC236}">
                <a16:creationId xmlns:a16="http://schemas.microsoft.com/office/drawing/2014/main" id="{AB60D8A3-7249-40F4-88A6-2AF695BABD45}"/>
              </a:ext>
            </a:extLst>
          </p:cNvPr>
          <p:cNvGraphicFramePr>
            <a:graphicFrameLocks noGrp="1"/>
          </p:cNvGraphicFramePr>
          <p:nvPr>
            <p:ph sz="half" idx="2"/>
            <p:extLst>
              <p:ext uri="{D42A27DB-BD31-4B8C-83A1-F6EECF244321}">
                <p14:modId xmlns:p14="http://schemas.microsoft.com/office/powerpoint/2010/main" val="2490408690"/>
              </p:ext>
            </p:extLst>
          </p:nvPr>
        </p:nvGraphicFramePr>
        <p:xfrm>
          <a:off x="762000" y="2382203"/>
          <a:ext cx="5017294" cy="3566160"/>
        </p:xfrm>
        <a:graphic>
          <a:graphicData uri="http://schemas.openxmlformats.org/drawingml/2006/table">
            <a:tbl>
              <a:tblPr firstRow="1" bandRow="1">
                <a:tableStyleId>{21E4AEA4-8DFA-4A89-87EB-49C32662AFE0}</a:tableStyleId>
              </a:tblPr>
              <a:tblGrid>
                <a:gridCol w="1246467">
                  <a:extLst>
                    <a:ext uri="{9D8B030D-6E8A-4147-A177-3AD203B41FA5}">
                      <a16:colId xmlns:a16="http://schemas.microsoft.com/office/drawing/2014/main" val="2703477614"/>
                    </a:ext>
                  </a:extLst>
                </a:gridCol>
                <a:gridCol w="810029">
                  <a:extLst>
                    <a:ext uri="{9D8B030D-6E8A-4147-A177-3AD203B41FA5}">
                      <a16:colId xmlns:a16="http://schemas.microsoft.com/office/drawing/2014/main" val="1245421343"/>
                    </a:ext>
                  </a:extLst>
                </a:gridCol>
                <a:gridCol w="810029">
                  <a:extLst>
                    <a:ext uri="{9D8B030D-6E8A-4147-A177-3AD203B41FA5}">
                      <a16:colId xmlns:a16="http://schemas.microsoft.com/office/drawing/2014/main" val="2006628988"/>
                    </a:ext>
                  </a:extLst>
                </a:gridCol>
                <a:gridCol w="349151">
                  <a:extLst>
                    <a:ext uri="{9D8B030D-6E8A-4147-A177-3AD203B41FA5}">
                      <a16:colId xmlns:a16="http://schemas.microsoft.com/office/drawing/2014/main" val="3090167571"/>
                    </a:ext>
                  </a:extLst>
                </a:gridCol>
                <a:gridCol w="921758">
                  <a:extLst>
                    <a:ext uri="{9D8B030D-6E8A-4147-A177-3AD203B41FA5}">
                      <a16:colId xmlns:a16="http://schemas.microsoft.com/office/drawing/2014/main" val="1529741468"/>
                    </a:ext>
                  </a:extLst>
                </a:gridCol>
                <a:gridCol w="432947">
                  <a:extLst>
                    <a:ext uri="{9D8B030D-6E8A-4147-A177-3AD203B41FA5}">
                      <a16:colId xmlns:a16="http://schemas.microsoft.com/office/drawing/2014/main" val="3843230221"/>
                    </a:ext>
                  </a:extLst>
                </a:gridCol>
                <a:gridCol w="446913">
                  <a:extLst>
                    <a:ext uri="{9D8B030D-6E8A-4147-A177-3AD203B41FA5}">
                      <a16:colId xmlns:a16="http://schemas.microsoft.com/office/drawing/2014/main" val="2102173611"/>
                    </a:ext>
                  </a:extLst>
                </a:gridCol>
              </a:tblGrid>
              <a:tr h="190500">
                <a:tc>
                  <a:txBody>
                    <a:bodyPr/>
                    <a:lstStyle/>
                    <a:p>
                      <a:pPr algn="l" fontAlgn="b"/>
                      <a:r>
                        <a:rPr lang="en-US" sz="1400" u="none" strike="noStrike" dirty="0">
                          <a:effectLst/>
                        </a:rPr>
                        <a:t>Route Name</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BMP</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EMP</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DAC</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VRU KA</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Score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Rank</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7926005"/>
                  </a:ext>
                </a:extLst>
              </a:tr>
              <a:tr h="190500">
                <a:tc>
                  <a:txBody>
                    <a:bodyPr/>
                    <a:lstStyle/>
                    <a:p>
                      <a:pPr algn="l" fontAlgn="b"/>
                      <a:r>
                        <a:rPr lang="en-US" sz="1400" u="none" strike="noStrike" dirty="0">
                          <a:effectLst/>
                        </a:rPr>
                        <a:t>N Broadway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7.06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7.85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No</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75808459"/>
                  </a:ext>
                </a:extLst>
              </a:tr>
              <a:tr h="190500">
                <a:tc>
                  <a:txBody>
                    <a:bodyPr/>
                    <a:lstStyle/>
                    <a:p>
                      <a:pPr algn="l" fontAlgn="b"/>
                      <a:r>
                        <a:rPr lang="en-US" sz="1400" u="none" strike="noStrike">
                          <a:effectLst/>
                        </a:rPr>
                        <a:t>E New Circle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10.90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11.34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15.5</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85643895"/>
                  </a:ext>
                </a:extLst>
              </a:tr>
              <a:tr h="190500">
                <a:tc>
                  <a:txBody>
                    <a:bodyPr/>
                    <a:lstStyle/>
                    <a:p>
                      <a:pPr algn="l" fontAlgn="b"/>
                      <a:r>
                        <a:rPr lang="en-US" sz="1400" u="none" strike="noStrike">
                          <a:effectLst/>
                        </a:rPr>
                        <a:t>S Broadway</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5.49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6.43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No</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23</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88390275"/>
                  </a:ext>
                </a:extLst>
              </a:tr>
              <a:tr h="190500">
                <a:tc>
                  <a:txBody>
                    <a:bodyPr/>
                    <a:lstStyle/>
                    <a:p>
                      <a:pPr algn="l" fontAlgn="b"/>
                      <a:r>
                        <a:rPr lang="en-US" sz="1400" u="none" strike="noStrike" dirty="0">
                          <a:effectLst/>
                        </a:rPr>
                        <a:t>Versailles Rd.</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6.16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6.97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3.75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21294673"/>
                  </a:ext>
                </a:extLst>
              </a:tr>
              <a:tr h="190500">
                <a:tc>
                  <a:txBody>
                    <a:bodyPr/>
                    <a:lstStyle/>
                    <a:p>
                      <a:pPr algn="l" fontAlgn="b"/>
                      <a:r>
                        <a:rPr lang="en-US" sz="1400" u="none" strike="noStrike">
                          <a:effectLst/>
                        </a:rPr>
                        <a:t>Georgetown St.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15.13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16.16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3.75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69873708"/>
                  </a:ext>
                </a:extLst>
              </a:tr>
              <a:tr h="190500">
                <a:tc>
                  <a:txBody>
                    <a:bodyPr/>
                    <a:lstStyle/>
                    <a:p>
                      <a:pPr algn="l" fontAlgn="b"/>
                      <a:r>
                        <a:rPr lang="en-US" sz="1400" u="none" strike="noStrike">
                          <a:effectLst/>
                        </a:rPr>
                        <a:t>W New Circle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9.33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10.90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3.75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03198576"/>
                  </a:ext>
                </a:extLst>
              </a:tr>
              <a:tr h="190500">
                <a:tc>
                  <a:txBody>
                    <a:bodyPr/>
                    <a:lstStyle/>
                    <a:p>
                      <a:pPr algn="l" fontAlgn="b"/>
                      <a:r>
                        <a:rPr lang="en-US" sz="1400" u="none" strike="noStrike">
                          <a:effectLst/>
                        </a:rPr>
                        <a:t>Nicholasville Rd.</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2.41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3.34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No</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75256682"/>
                  </a:ext>
                </a:extLst>
              </a:tr>
              <a:tr h="190500">
                <a:tc>
                  <a:txBody>
                    <a:bodyPr/>
                    <a:lstStyle/>
                    <a:p>
                      <a:pPr algn="l" fontAlgn="b"/>
                      <a:r>
                        <a:rPr lang="en-US" sz="1400" u="none" strike="noStrike">
                          <a:effectLst/>
                        </a:rPr>
                        <a:t>Virginia Ave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5.16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5.37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82.5</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1166466"/>
                  </a:ext>
                </a:extLst>
              </a:tr>
              <a:tr h="190500">
                <a:tc>
                  <a:txBody>
                    <a:bodyPr/>
                    <a:lstStyle/>
                    <a:p>
                      <a:pPr algn="l" fontAlgn="b"/>
                      <a:r>
                        <a:rPr lang="en-US" sz="1400" u="none" strike="noStrike">
                          <a:effectLst/>
                        </a:rPr>
                        <a:t>Versailles Rd</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5.87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6.16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82.5</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1023158"/>
                  </a:ext>
                </a:extLst>
              </a:tr>
              <a:tr h="190500">
                <a:tc>
                  <a:txBody>
                    <a:bodyPr/>
                    <a:lstStyle/>
                    <a:p>
                      <a:pPr algn="l" fontAlgn="b"/>
                      <a:r>
                        <a:rPr lang="en-US" sz="1400" u="none" strike="noStrike">
                          <a:effectLst/>
                        </a:rPr>
                        <a:t>Winchester Rd.</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9.52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9.86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Yes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82.5</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85680291"/>
                  </a:ext>
                </a:extLst>
              </a:tr>
              <a:tr h="190500">
                <a:tc>
                  <a:txBody>
                    <a:bodyPr/>
                    <a:lstStyle/>
                    <a:p>
                      <a:pPr algn="l" fontAlgn="b"/>
                      <a:r>
                        <a:rPr lang="en-US" sz="1400" u="none" strike="noStrike">
                          <a:effectLst/>
                        </a:rPr>
                        <a:t>E New Circle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12.73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13.43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82.5</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60787712"/>
                  </a:ext>
                </a:extLst>
              </a:tr>
              <a:tr h="190500">
                <a:tc>
                  <a:txBody>
                    <a:bodyPr/>
                    <a:lstStyle/>
                    <a:p>
                      <a:pPr algn="l" fontAlgn="b"/>
                      <a:r>
                        <a:rPr lang="en-US" sz="1400" u="none" strike="noStrike">
                          <a:effectLst/>
                        </a:rPr>
                        <a:t>Versailles Rd</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4.66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5.42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82.5</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44251251"/>
                  </a:ext>
                </a:extLst>
              </a:tr>
              <a:tr h="190500">
                <a:tc>
                  <a:txBody>
                    <a:bodyPr/>
                    <a:lstStyle/>
                    <a:p>
                      <a:pPr algn="l" fontAlgn="b"/>
                      <a:r>
                        <a:rPr lang="en-US" sz="1400" u="none" strike="noStrike">
                          <a:effectLst/>
                        </a:rPr>
                        <a:t>E New Circle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11.34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12.20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82.5</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8536715"/>
                  </a:ext>
                </a:extLst>
              </a:tr>
              <a:tr h="190500">
                <a:tc>
                  <a:txBody>
                    <a:bodyPr/>
                    <a:lstStyle/>
                    <a:p>
                      <a:pPr algn="l" fontAlgn="b"/>
                      <a:r>
                        <a:rPr lang="en-US" sz="1400" u="none" strike="noStrike">
                          <a:effectLst/>
                        </a:rPr>
                        <a:t>S Broadway</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6.43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6.79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No</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142.5</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84980747"/>
                  </a:ext>
                </a:extLst>
              </a:tr>
              <a:tr h="190500">
                <a:tc>
                  <a:txBody>
                    <a:bodyPr/>
                    <a:lstStyle/>
                    <a:p>
                      <a:pPr algn="l" fontAlgn="b"/>
                      <a:r>
                        <a:rPr lang="en-US" sz="1400" u="none" strike="noStrike">
                          <a:effectLst/>
                        </a:rPr>
                        <a:t>Richmond Rd.</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11.31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11.73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No</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142.5</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8703040"/>
                  </a:ext>
                </a:extLst>
              </a:tr>
            </a:tbl>
          </a:graphicData>
        </a:graphic>
      </p:graphicFrame>
      <p:graphicFrame>
        <p:nvGraphicFramePr>
          <p:cNvPr id="14" name="Content Placeholder 13">
            <a:extLst>
              <a:ext uri="{FF2B5EF4-FFF2-40B4-BE49-F238E27FC236}">
                <a16:creationId xmlns:a16="http://schemas.microsoft.com/office/drawing/2014/main" id="{5A076A29-EB1B-4572-840F-C34564C32842}"/>
              </a:ext>
            </a:extLst>
          </p:cNvPr>
          <p:cNvGraphicFramePr>
            <a:graphicFrameLocks noGrp="1"/>
          </p:cNvGraphicFramePr>
          <p:nvPr>
            <p:ph sz="quarter" idx="4"/>
            <p:extLst>
              <p:ext uri="{D42A27DB-BD31-4B8C-83A1-F6EECF244321}">
                <p14:modId xmlns:p14="http://schemas.microsoft.com/office/powerpoint/2010/main" val="960094990"/>
              </p:ext>
            </p:extLst>
          </p:nvPr>
        </p:nvGraphicFramePr>
        <p:xfrm>
          <a:off x="6287769" y="2382203"/>
          <a:ext cx="5142231" cy="3566160"/>
        </p:xfrm>
        <a:graphic>
          <a:graphicData uri="http://schemas.openxmlformats.org/drawingml/2006/table">
            <a:tbl>
              <a:tblPr firstRow="1" bandRow="1">
                <a:tableStyleId>{21E4AEA4-8DFA-4A89-87EB-49C32662AFE0}</a:tableStyleId>
              </a:tblPr>
              <a:tblGrid>
                <a:gridCol w="1398155">
                  <a:extLst>
                    <a:ext uri="{9D8B030D-6E8A-4147-A177-3AD203B41FA5}">
                      <a16:colId xmlns:a16="http://schemas.microsoft.com/office/drawing/2014/main" val="2312273834"/>
                    </a:ext>
                  </a:extLst>
                </a:gridCol>
                <a:gridCol w="1315910">
                  <a:extLst>
                    <a:ext uri="{9D8B030D-6E8A-4147-A177-3AD203B41FA5}">
                      <a16:colId xmlns:a16="http://schemas.microsoft.com/office/drawing/2014/main" val="1903767451"/>
                    </a:ext>
                  </a:extLst>
                </a:gridCol>
                <a:gridCol w="516965">
                  <a:extLst>
                    <a:ext uri="{9D8B030D-6E8A-4147-A177-3AD203B41FA5}">
                      <a16:colId xmlns:a16="http://schemas.microsoft.com/office/drawing/2014/main" val="1747053319"/>
                    </a:ext>
                  </a:extLst>
                </a:gridCol>
                <a:gridCol w="391640">
                  <a:extLst>
                    <a:ext uri="{9D8B030D-6E8A-4147-A177-3AD203B41FA5}">
                      <a16:colId xmlns:a16="http://schemas.microsoft.com/office/drawing/2014/main" val="2308956381"/>
                    </a:ext>
                  </a:extLst>
                </a:gridCol>
                <a:gridCol w="595292">
                  <a:extLst>
                    <a:ext uri="{9D8B030D-6E8A-4147-A177-3AD203B41FA5}">
                      <a16:colId xmlns:a16="http://schemas.microsoft.com/office/drawing/2014/main" val="2124741238"/>
                    </a:ext>
                  </a:extLst>
                </a:gridCol>
                <a:gridCol w="485633">
                  <a:extLst>
                    <a:ext uri="{9D8B030D-6E8A-4147-A177-3AD203B41FA5}">
                      <a16:colId xmlns:a16="http://schemas.microsoft.com/office/drawing/2014/main" val="2754574939"/>
                    </a:ext>
                  </a:extLst>
                </a:gridCol>
                <a:gridCol w="438636">
                  <a:extLst>
                    <a:ext uri="{9D8B030D-6E8A-4147-A177-3AD203B41FA5}">
                      <a16:colId xmlns:a16="http://schemas.microsoft.com/office/drawing/2014/main" val="4227205870"/>
                    </a:ext>
                  </a:extLst>
                </a:gridCol>
              </a:tblGrid>
              <a:tr h="190500">
                <a:tc>
                  <a:txBody>
                    <a:bodyPr/>
                    <a:lstStyle/>
                    <a:p>
                      <a:pPr algn="l" fontAlgn="b"/>
                      <a:r>
                        <a:rPr lang="en-US" sz="1400" u="none" strike="noStrike" dirty="0">
                          <a:effectLst/>
                        </a:rPr>
                        <a:t>Primary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1" u="none" strike="noStrike" kern="1200" dirty="0">
                          <a:solidFill>
                            <a:schemeClr val="lt1"/>
                          </a:solidFill>
                          <a:effectLst/>
                          <a:latin typeface="+mn-lt"/>
                          <a:ea typeface="+mn-ea"/>
                          <a:cs typeface="+mn-cs"/>
                        </a:rPr>
                        <a:t>Secondary</a:t>
                      </a:r>
                    </a:p>
                  </a:txBody>
                  <a:tcPr marL="9525" marR="9525" marT="9525" marB="0" anchor="b"/>
                </a:tc>
                <a:tc>
                  <a:txBody>
                    <a:bodyPr/>
                    <a:lstStyle/>
                    <a:p>
                      <a:pPr algn="l" fontAlgn="b"/>
                      <a:r>
                        <a:rPr lang="en-US" sz="1400" u="none" strike="noStrike">
                          <a:effectLst/>
                        </a:rPr>
                        <a:t>CLASS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DAC</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VRU KA</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Score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Rank</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5140154"/>
                  </a:ext>
                </a:extLst>
              </a:tr>
              <a:tr h="190500">
                <a:tc>
                  <a:txBody>
                    <a:bodyPr/>
                    <a:lstStyle/>
                    <a:p>
                      <a:pPr algn="l" fontAlgn="b"/>
                      <a:r>
                        <a:rPr lang="en-US" sz="1400" u="none" strike="noStrike" dirty="0">
                          <a:effectLst/>
                        </a:rPr>
                        <a:t>E New Circle</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Russell Cave Rd.</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D4uS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3.75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1630647"/>
                  </a:ext>
                </a:extLst>
              </a:tr>
              <a:tr h="190500">
                <a:tc>
                  <a:txBody>
                    <a:bodyPr/>
                    <a:lstStyle/>
                    <a:p>
                      <a:pPr algn="l" fontAlgn="b"/>
                      <a:r>
                        <a:rPr lang="en-US" sz="1400" u="none" strike="noStrike">
                          <a:effectLst/>
                        </a:rPr>
                        <a:t>E New Circle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Golden Way</a:t>
                      </a:r>
                    </a:p>
                  </a:txBody>
                  <a:tcPr marL="9525" marR="9525" marT="9525" marB="0" anchor="b"/>
                </a:tc>
                <a:tc>
                  <a:txBody>
                    <a:bodyPr/>
                    <a:lstStyle/>
                    <a:p>
                      <a:pPr algn="l" fontAlgn="b"/>
                      <a:r>
                        <a:rPr lang="en-US" sz="1400" u="none" strike="noStrike">
                          <a:effectLst/>
                        </a:rPr>
                        <a:t>D3uP</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72891017"/>
                  </a:ext>
                </a:extLst>
              </a:tr>
              <a:tr h="190500">
                <a:tc>
                  <a:txBody>
                    <a:bodyPr/>
                    <a:lstStyle/>
                    <a:p>
                      <a:pPr algn="l" fontAlgn="b"/>
                      <a:r>
                        <a:rPr lang="en-US" sz="1400" u="none" strike="noStrike" dirty="0">
                          <a:effectLst/>
                        </a:rPr>
                        <a:t>Virginia</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S Limestone</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U4uS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44630351"/>
                  </a:ext>
                </a:extLst>
              </a:tr>
              <a:tr h="190500">
                <a:tc>
                  <a:txBody>
                    <a:bodyPr/>
                    <a:lstStyle/>
                    <a:p>
                      <a:pPr algn="l" fontAlgn="b"/>
                      <a:r>
                        <a:rPr lang="en-US" sz="1400" u="none" strike="noStrike">
                          <a:effectLst/>
                        </a:rPr>
                        <a:t>Richmond</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Old Todds Rd</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D4uS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59627830"/>
                  </a:ext>
                </a:extLst>
              </a:tr>
              <a:tr h="190500">
                <a:tc>
                  <a:txBody>
                    <a:bodyPr/>
                    <a:lstStyle/>
                    <a:p>
                      <a:pPr algn="l" fontAlgn="b"/>
                      <a:r>
                        <a:rPr lang="en-US" sz="1400" u="none" strike="noStrike">
                          <a:effectLst/>
                        </a:rPr>
                        <a:t>N Broadway</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Elsmere Park</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U3uP</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No</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41311411"/>
                  </a:ext>
                </a:extLst>
              </a:tr>
              <a:tr h="190500">
                <a:tc>
                  <a:txBody>
                    <a:bodyPr/>
                    <a:lstStyle/>
                    <a:p>
                      <a:pPr algn="l" fontAlgn="b"/>
                      <a:r>
                        <a:rPr lang="en-US" sz="1400" u="none" strike="noStrike">
                          <a:effectLst/>
                        </a:rPr>
                        <a:t>Winburn Dr.</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Mikan Ct.</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U3uN</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1.25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84787422"/>
                  </a:ext>
                </a:extLst>
              </a:tr>
              <a:tr h="190500">
                <a:tc>
                  <a:txBody>
                    <a:bodyPr/>
                    <a:lstStyle/>
                    <a:p>
                      <a:pPr algn="l" fontAlgn="b"/>
                      <a:r>
                        <a:rPr lang="en-US" sz="1400" u="none" strike="noStrike">
                          <a:effectLst/>
                        </a:rPr>
                        <a:t>Georgetown St.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W New Circle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U4uS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1.25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2339555"/>
                  </a:ext>
                </a:extLst>
              </a:tr>
              <a:tr h="190500">
                <a:tc>
                  <a:txBody>
                    <a:bodyPr/>
                    <a:lstStyle/>
                    <a:p>
                      <a:pPr algn="l" fontAlgn="b"/>
                      <a:r>
                        <a:rPr lang="en-US" sz="1400" u="none" strike="noStrike">
                          <a:effectLst/>
                        </a:rPr>
                        <a:t>Georgetown St.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Lima Dr.</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U3uP</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1.25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99358549"/>
                  </a:ext>
                </a:extLst>
              </a:tr>
              <a:tr h="190500">
                <a:tc>
                  <a:txBody>
                    <a:bodyPr/>
                    <a:lstStyle/>
                    <a:p>
                      <a:pPr algn="l" fontAlgn="b"/>
                      <a:r>
                        <a:rPr lang="en-US" sz="1400" u="none" strike="noStrike">
                          <a:effectLst/>
                        </a:rPr>
                        <a:t>Georgetown St.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Keller Ct.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U3uP</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1.25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180319"/>
                  </a:ext>
                </a:extLst>
              </a:tr>
              <a:tr h="190500">
                <a:tc>
                  <a:txBody>
                    <a:bodyPr/>
                    <a:lstStyle/>
                    <a:p>
                      <a:pPr algn="l" fontAlgn="b"/>
                      <a:r>
                        <a:rPr lang="en-US" sz="1400" u="none" strike="noStrike">
                          <a:effectLst/>
                        </a:rPr>
                        <a:t>Price Rd.</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Cantaloupe St.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U3uN</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1.25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27176110"/>
                  </a:ext>
                </a:extLst>
              </a:tr>
              <a:tr h="190500">
                <a:tc>
                  <a:txBody>
                    <a:bodyPr/>
                    <a:lstStyle/>
                    <a:p>
                      <a:pPr algn="l" fontAlgn="b"/>
                      <a:r>
                        <a:rPr lang="en-US" sz="1400" u="none" strike="noStrike">
                          <a:effectLst/>
                        </a:rPr>
                        <a:t>Legacy Crossing</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Ash St.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U3ux</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1.25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93956288"/>
                  </a:ext>
                </a:extLst>
              </a:tr>
              <a:tr h="190500">
                <a:tc>
                  <a:txBody>
                    <a:bodyPr/>
                    <a:lstStyle/>
                    <a:p>
                      <a:pPr algn="l" fontAlgn="b"/>
                      <a:r>
                        <a:rPr lang="en-US" sz="1400" u="none" strike="noStrike">
                          <a:effectLst/>
                        </a:rPr>
                        <a:t>N Limestone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Broadview Dr.</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U3uN</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1.25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493999"/>
                  </a:ext>
                </a:extLst>
              </a:tr>
              <a:tr h="190500">
                <a:tc>
                  <a:txBody>
                    <a:bodyPr/>
                    <a:lstStyle/>
                    <a:p>
                      <a:pPr algn="l" fontAlgn="b"/>
                      <a:r>
                        <a:rPr lang="en-US" sz="1400" u="none" strike="noStrike">
                          <a:effectLst/>
                        </a:rPr>
                        <a:t>Russell Cave Rd.</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Kees Rd.</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U3uN</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1.25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28797135"/>
                  </a:ext>
                </a:extLst>
              </a:tr>
              <a:tr h="190500">
                <a:tc>
                  <a:txBody>
                    <a:bodyPr/>
                    <a:lstStyle/>
                    <a:p>
                      <a:pPr algn="l" fontAlgn="b"/>
                      <a:r>
                        <a:rPr lang="en-US" sz="1400" u="none" strike="noStrike">
                          <a:effectLst/>
                        </a:rPr>
                        <a:t>N Limestone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Paris Ave.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U3uN</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1.25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42</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9506572"/>
                  </a:ext>
                </a:extLst>
              </a:tr>
              <a:tr h="190500">
                <a:tc>
                  <a:txBody>
                    <a:bodyPr/>
                    <a:lstStyle/>
                    <a:p>
                      <a:pPr algn="l" fontAlgn="b"/>
                      <a:r>
                        <a:rPr lang="en-US" sz="1400" u="none" strike="noStrike">
                          <a:effectLst/>
                        </a:rPr>
                        <a:t>E 7th St.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N MLK Blvd</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U3uN</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1.25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42</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66127126"/>
                  </a:ext>
                </a:extLst>
              </a:tr>
            </a:tbl>
          </a:graphicData>
        </a:graphic>
      </p:graphicFrame>
    </p:spTree>
    <p:extLst>
      <p:ext uri="{BB962C8B-B14F-4D97-AF65-F5344CB8AC3E}">
        <p14:creationId xmlns:p14="http://schemas.microsoft.com/office/powerpoint/2010/main" val="2944281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5D36D-3166-4FDD-81AA-5613AB63F83D}"/>
              </a:ext>
            </a:extLst>
          </p:cNvPr>
          <p:cNvSpPr>
            <a:spLocks noGrp="1"/>
          </p:cNvSpPr>
          <p:nvPr>
            <p:ph type="title"/>
          </p:nvPr>
        </p:nvSpPr>
        <p:spPr/>
        <p:txBody>
          <a:bodyPr/>
          <a:lstStyle/>
          <a:p>
            <a:r>
              <a:rPr lang="en-US" dirty="0"/>
              <a:t>Stakeholder Involvement</a:t>
            </a:r>
          </a:p>
        </p:txBody>
      </p:sp>
      <p:sp>
        <p:nvSpPr>
          <p:cNvPr id="5" name="Text Placeholder 4">
            <a:extLst>
              <a:ext uri="{FF2B5EF4-FFF2-40B4-BE49-F238E27FC236}">
                <a16:creationId xmlns:a16="http://schemas.microsoft.com/office/drawing/2014/main" id="{F743B6B0-2154-445A-B179-2749FA8D579E}"/>
              </a:ext>
            </a:extLst>
          </p:cNvPr>
          <p:cNvSpPr>
            <a:spLocks noGrp="1"/>
          </p:cNvSpPr>
          <p:nvPr>
            <p:ph type="body" idx="1"/>
          </p:nvPr>
        </p:nvSpPr>
        <p:spPr/>
        <p:txBody>
          <a:bodyPr/>
          <a:lstStyle/>
          <a:p>
            <a:r>
              <a:rPr lang="en-US" dirty="0"/>
              <a:t>Meetings</a:t>
            </a:r>
          </a:p>
        </p:txBody>
      </p:sp>
      <p:sp>
        <p:nvSpPr>
          <p:cNvPr id="3" name="Content Placeholder 2">
            <a:extLst>
              <a:ext uri="{FF2B5EF4-FFF2-40B4-BE49-F238E27FC236}">
                <a16:creationId xmlns:a16="http://schemas.microsoft.com/office/drawing/2014/main" id="{626D1CA1-7084-42D2-8F0B-A3171686E0AE}"/>
              </a:ext>
            </a:extLst>
          </p:cNvPr>
          <p:cNvSpPr>
            <a:spLocks noGrp="1"/>
          </p:cNvSpPr>
          <p:nvPr>
            <p:ph sz="half" idx="2"/>
          </p:nvPr>
        </p:nvSpPr>
        <p:spPr/>
        <p:txBody>
          <a:bodyPr>
            <a:normAutofit lnSpcReduction="10000"/>
          </a:bodyPr>
          <a:lstStyle/>
          <a:p>
            <a:r>
              <a:rPr lang="en-US" dirty="0"/>
              <a:t>Jefferson County: 10/06/23</a:t>
            </a:r>
          </a:p>
          <a:p>
            <a:r>
              <a:rPr lang="en-US" dirty="0"/>
              <a:t>Fayette County: 10/12/13</a:t>
            </a:r>
          </a:p>
        </p:txBody>
      </p:sp>
      <p:sp>
        <p:nvSpPr>
          <p:cNvPr id="6" name="Text Placeholder 5">
            <a:extLst>
              <a:ext uri="{FF2B5EF4-FFF2-40B4-BE49-F238E27FC236}">
                <a16:creationId xmlns:a16="http://schemas.microsoft.com/office/drawing/2014/main" id="{4D0ABE59-25DC-473B-8805-77441DB373EE}"/>
              </a:ext>
            </a:extLst>
          </p:cNvPr>
          <p:cNvSpPr>
            <a:spLocks noGrp="1"/>
          </p:cNvSpPr>
          <p:nvPr>
            <p:ph type="body" sz="quarter" idx="3"/>
          </p:nvPr>
        </p:nvSpPr>
        <p:spPr/>
        <p:txBody>
          <a:bodyPr/>
          <a:lstStyle/>
          <a:p>
            <a:r>
              <a:rPr lang="en-US" dirty="0"/>
              <a:t>Agenda</a:t>
            </a:r>
          </a:p>
        </p:txBody>
      </p:sp>
      <p:sp>
        <p:nvSpPr>
          <p:cNvPr id="7" name="Content Placeholder 6">
            <a:extLst>
              <a:ext uri="{FF2B5EF4-FFF2-40B4-BE49-F238E27FC236}">
                <a16:creationId xmlns:a16="http://schemas.microsoft.com/office/drawing/2014/main" id="{AFA173B7-4142-46E7-BCFA-0C57ABA80E8B}"/>
              </a:ext>
            </a:extLst>
          </p:cNvPr>
          <p:cNvSpPr>
            <a:spLocks noGrp="1"/>
          </p:cNvSpPr>
          <p:nvPr>
            <p:ph sz="quarter" idx="4"/>
          </p:nvPr>
        </p:nvSpPr>
        <p:spPr/>
        <p:txBody>
          <a:bodyPr>
            <a:normAutofit lnSpcReduction="10000"/>
          </a:bodyPr>
          <a:lstStyle/>
          <a:p>
            <a:r>
              <a:rPr lang="en-US" dirty="0"/>
              <a:t>Introductions</a:t>
            </a:r>
          </a:p>
          <a:p>
            <a:r>
              <a:rPr lang="en-US" dirty="0"/>
              <a:t>Overview of the VRU Safety Assessment Requirements</a:t>
            </a:r>
          </a:p>
          <a:p>
            <a:r>
              <a:rPr lang="en-US" dirty="0"/>
              <a:t>VRU safety trends Statewide</a:t>
            </a:r>
          </a:p>
          <a:p>
            <a:r>
              <a:rPr lang="en-US" dirty="0"/>
              <a:t>VRU safety trends in County</a:t>
            </a:r>
          </a:p>
          <a:p>
            <a:r>
              <a:rPr lang="en-US" dirty="0"/>
              <a:t>Kentucky’s progress with VRU safety</a:t>
            </a:r>
          </a:p>
          <a:p>
            <a:r>
              <a:rPr lang="en-US" dirty="0"/>
              <a:t>Breakout room discussion of VRU safety countermeasures</a:t>
            </a:r>
          </a:p>
          <a:p>
            <a:r>
              <a:rPr lang="en-US" dirty="0"/>
              <a:t>Conclusion</a:t>
            </a:r>
          </a:p>
          <a:p>
            <a:endParaRPr lang="en-US" dirty="0"/>
          </a:p>
        </p:txBody>
      </p:sp>
    </p:spTree>
    <p:extLst>
      <p:ext uri="{BB962C8B-B14F-4D97-AF65-F5344CB8AC3E}">
        <p14:creationId xmlns:p14="http://schemas.microsoft.com/office/powerpoint/2010/main" val="3359129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27749-C935-4F07-8806-3A2694B66EBB}"/>
              </a:ext>
            </a:extLst>
          </p:cNvPr>
          <p:cNvSpPr>
            <a:spLocks noGrp="1"/>
          </p:cNvSpPr>
          <p:nvPr>
            <p:ph type="title"/>
          </p:nvPr>
        </p:nvSpPr>
        <p:spPr/>
        <p:txBody>
          <a:bodyPr/>
          <a:lstStyle/>
          <a:p>
            <a:r>
              <a:rPr lang="en-US" dirty="0"/>
              <a:t>Stakeholders</a:t>
            </a:r>
          </a:p>
        </p:txBody>
      </p:sp>
      <p:sp>
        <p:nvSpPr>
          <p:cNvPr id="3" name="Text Placeholder 2">
            <a:extLst>
              <a:ext uri="{FF2B5EF4-FFF2-40B4-BE49-F238E27FC236}">
                <a16:creationId xmlns:a16="http://schemas.microsoft.com/office/drawing/2014/main" id="{E53120E0-09D2-4CFA-9D0D-A9B38B492C86}"/>
              </a:ext>
            </a:extLst>
          </p:cNvPr>
          <p:cNvSpPr>
            <a:spLocks noGrp="1"/>
          </p:cNvSpPr>
          <p:nvPr>
            <p:ph type="body" idx="1"/>
          </p:nvPr>
        </p:nvSpPr>
        <p:spPr>
          <a:xfrm>
            <a:off x="1097280" y="1720709"/>
            <a:ext cx="4937760" cy="377859"/>
          </a:xfrm>
        </p:spPr>
        <p:txBody>
          <a:bodyPr/>
          <a:lstStyle/>
          <a:p>
            <a:r>
              <a:rPr lang="en-US" dirty="0"/>
              <a:t>Jefferson County</a:t>
            </a:r>
          </a:p>
        </p:txBody>
      </p:sp>
      <p:sp>
        <p:nvSpPr>
          <p:cNvPr id="4" name="Content Placeholder 3">
            <a:extLst>
              <a:ext uri="{FF2B5EF4-FFF2-40B4-BE49-F238E27FC236}">
                <a16:creationId xmlns:a16="http://schemas.microsoft.com/office/drawing/2014/main" id="{6855DF00-EE12-4761-B2D2-D43A77ADDBBE}"/>
              </a:ext>
            </a:extLst>
          </p:cNvPr>
          <p:cNvSpPr>
            <a:spLocks noGrp="1"/>
          </p:cNvSpPr>
          <p:nvPr>
            <p:ph sz="half" idx="2"/>
          </p:nvPr>
        </p:nvSpPr>
        <p:spPr>
          <a:xfrm>
            <a:off x="914400" y="1926289"/>
            <a:ext cx="5120640" cy="3378200"/>
          </a:xfrm>
        </p:spPr>
        <p:txBody>
          <a:bodyPr>
            <a:normAutofit fontScale="250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Open Mobility Foundation</a:t>
            </a:r>
          </a:p>
          <a:p>
            <a:pPr marL="342900" marR="0" lvl="0" indent="-342900">
              <a:lnSpc>
                <a:spcPct val="107000"/>
              </a:lnSpc>
              <a:spcBef>
                <a:spcPts val="0"/>
              </a:spcBef>
              <a:spcAft>
                <a:spcPts val="0"/>
              </a:spcAft>
              <a:buFont typeface="Symbol" panose="05050102010706020507" pitchFamily="18" charset="2"/>
              <a:buChar char=""/>
            </a:pP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Parks Alliance of Louisville </a:t>
            </a:r>
          </a:p>
          <a:p>
            <a:pPr marL="342900" marR="0" lvl="0" indent="-342900">
              <a:lnSpc>
                <a:spcPct val="107000"/>
              </a:lnSpc>
              <a:spcBef>
                <a:spcPts val="0"/>
              </a:spcBef>
              <a:spcAft>
                <a:spcPts val="0"/>
              </a:spcAft>
              <a:buFont typeface="Symbol" panose="05050102010706020507" pitchFamily="18" charset="2"/>
              <a:buChar char=""/>
            </a:pP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Louisville Metro Transportation Planning</a:t>
            </a:r>
          </a:p>
          <a:p>
            <a:pPr marL="342900" marR="0" lvl="0" indent="-342900">
              <a:lnSpc>
                <a:spcPct val="107000"/>
              </a:lnSpc>
              <a:spcBef>
                <a:spcPts val="0"/>
              </a:spcBef>
              <a:spcAft>
                <a:spcPts val="0"/>
              </a:spcAft>
              <a:buFont typeface="Symbol" panose="05050102010706020507" pitchFamily="18" charset="2"/>
              <a:buChar char=""/>
            </a:pP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Kentucky Transportation Cabinet Central Office: Traffic safety and Strategic Planning Divisions</a:t>
            </a:r>
          </a:p>
          <a:p>
            <a:pPr marL="342900" marR="0" lvl="0" indent="-342900">
              <a:lnSpc>
                <a:spcPct val="107000"/>
              </a:lnSpc>
              <a:spcBef>
                <a:spcPts val="0"/>
              </a:spcBef>
              <a:spcAft>
                <a:spcPts val="0"/>
              </a:spcAft>
              <a:buFont typeface="Symbol" panose="05050102010706020507" pitchFamily="18" charset="2"/>
              <a:buChar char=""/>
            </a:pP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Kentucky Transportation Cabinet District 5 Office</a:t>
            </a:r>
          </a:p>
          <a:p>
            <a:pPr marL="342900" marR="0" lvl="0" indent="-342900">
              <a:lnSpc>
                <a:spcPct val="107000"/>
              </a:lnSpc>
              <a:spcBef>
                <a:spcPts val="0"/>
              </a:spcBef>
              <a:spcAft>
                <a:spcPts val="0"/>
              </a:spcAft>
              <a:buFont typeface="Symbol" panose="05050102010706020507" pitchFamily="18" charset="2"/>
              <a:buChar char=""/>
            </a:pP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Louisville Metro Public Works </a:t>
            </a:r>
          </a:p>
          <a:p>
            <a:pPr marL="342900" marR="0" lvl="0" indent="-342900">
              <a:lnSpc>
                <a:spcPct val="107000"/>
              </a:lnSpc>
              <a:spcBef>
                <a:spcPts val="0"/>
              </a:spcBef>
              <a:spcAft>
                <a:spcPts val="0"/>
              </a:spcAft>
              <a:buFont typeface="Symbol" panose="05050102010706020507" pitchFamily="18" charset="2"/>
              <a:buChar char=""/>
            </a:pP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Institute of Transportation Studies</a:t>
            </a:r>
          </a:p>
          <a:p>
            <a:pPr marL="342900" marR="0" lvl="0" indent="-342900">
              <a:lnSpc>
                <a:spcPct val="107000"/>
              </a:lnSpc>
              <a:spcBef>
                <a:spcPts val="0"/>
              </a:spcBef>
              <a:spcAft>
                <a:spcPts val="0"/>
              </a:spcAft>
              <a:buFont typeface="Symbol" panose="05050102010706020507" pitchFamily="18" charset="2"/>
              <a:buChar char=""/>
            </a:pP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Louisville Metro Department of Public Health and Wellness</a:t>
            </a:r>
          </a:p>
          <a:p>
            <a:pPr marL="342900" marR="0" lvl="0" indent="-342900">
              <a:lnSpc>
                <a:spcPct val="107000"/>
              </a:lnSpc>
              <a:spcBef>
                <a:spcPts val="0"/>
              </a:spcBef>
              <a:spcAft>
                <a:spcPts val="0"/>
              </a:spcAft>
              <a:buFont typeface="Symbol" panose="05050102010706020507" pitchFamily="18" charset="2"/>
              <a:buChar char=""/>
            </a:pP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Louisville Metro Police Department</a:t>
            </a:r>
          </a:p>
          <a:p>
            <a:pPr marL="342900" marR="0" lvl="0" indent="-342900">
              <a:lnSpc>
                <a:spcPct val="107000"/>
              </a:lnSpc>
              <a:spcBef>
                <a:spcPts val="0"/>
              </a:spcBef>
              <a:spcAft>
                <a:spcPts val="0"/>
              </a:spcAft>
              <a:buFont typeface="Symbol" panose="05050102010706020507" pitchFamily="18" charset="2"/>
              <a:buChar char=""/>
            </a:pP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Louisville City Council: Metro Council District 21</a:t>
            </a:r>
          </a:p>
          <a:p>
            <a:pPr marL="342900" marR="0" lvl="0" indent="-342900">
              <a:lnSpc>
                <a:spcPct val="107000"/>
              </a:lnSpc>
              <a:spcBef>
                <a:spcPts val="0"/>
              </a:spcBef>
              <a:spcAft>
                <a:spcPts val="0"/>
              </a:spcAft>
              <a:buFont typeface="Symbol" panose="05050102010706020507" pitchFamily="18" charset="2"/>
              <a:buChar char=""/>
            </a:pP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Louisville Parks &amp; Recreation</a:t>
            </a:r>
          </a:p>
          <a:p>
            <a:pPr marL="342900" marR="0" lvl="0" indent="-342900">
              <a:lnSpc>
                <a:spcPct val="107000"/>
              </a:lnSpc>
              <a:spcBef>
                <a:spcPts val="0"/>
              </a:spcBef>
              <a:spcAft>
                <a:spcPts val="0"/>
              </a:spcAft>
              <a:buFont typeface="Symbol" panose="05050102010706020507" pitchFamily="18" charset="2"/>
              <a:buChar char=""/>
            </a:pP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WSP</a:t>
            </a:r>
          </a:p>
          <a:p>
            <a:pPr marL="342900" marR="0" lvl="0" indent="-342900">
              <a:lnSpc>
                <a:spcPct val="107000"/>
              </a:lnSpc>
              <a:spcBef>
                <a:spcPts val="0"/>
              </a:spcBef>
              <a:spcAft>
                <a:spcPts val="0"/>
              </a:spcAft>
              <a:buFont typeface="Symbol" panose="05050102010706020507" pitchFamily="18" charset="2"/>
              <a:buChar char=""/>
            </a:pP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Burgess &amp; </a:t>
            </a:r>
            <a:r>
              <a:rPr lang="en-US" sz="6000" dirty="0" err="1">
                <a:effectLst/>
                <a:latin typeface="Times New Roman" panose="02020603050405020304" pitchFamily="18" charset="0"/>
                <a:ea typeface="Calibri" panose="020F0502020204030204" pitchFamily="34" charset="0"/>
                <a:cs typeface="Times New Roman" panose="02020603050405020304" pitchFamily="18" charset="0"/>
              </a:rPr>
              <a:t>Niple</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FHWA Kentucky Office</a:t>
            </a:r>
          </a:p>
          <a:p>
            <a:pPr marL="342900" marR="0" lvl="0" indent="-342900">
              <a:lnSpc>
                <a:spcPct val="107000"/>
              </a:lnSpc>
              <a:spcBef>
                <a:spcPts val="0"/>
              </a:spcBef>
              <a:spcAft>
                <a:spcPts val="0"/>
              </a:spcAft>
              <a:buFont typeface="Symbol" panose="05050102010706020507" pitchFamily="18" charset="2"/>
              <a:buChar char=""/>
            </a:pP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Norton Children’s ER</a:t>
            </a:r>
          </a:p>
          <a:p>
            <a:pPr marL="342900" marR="0" lvl="0" indent="-342900">
              <a:lnSpc>
                <a:spcPct val="107000"/>
              </a:lnSpc>
              <a:spcBef>
                <a:spcPts val="0"/>
              </a:spcBef>
              <a:spcAft>
                <a:spcPts val="0"/>
              </a:spcAft>
              <a:buFont typeface="Symbol" panose="05050102010706020507" pitchFamily="18" charset="2"/>
              <a:buChar char=""/>
            </a:pP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Transit Authority of River City (TARC)</a:t>
            </a:r>
          </a:p>
          <a:p>
            <a:pPr marL="342900" marR="0" lvl="0" indent="-342900">
              <a:lnSpc>
                <a:spcPct val="107000"/>
              </a:lnSpc>
              <a:spcBef>
                <a:spcPts val="0"/>
              </a:spcBef>
              <a:spcAft>
                <a:spcPts val="0"/>
              </a:spcAft>
              <a:buFont typeface="Symbol" panose="05050102010706020507" pitchFamily="18" charset="2"/>
              <a:buChar char=""/>
            </a:pP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University of Louisville Civil Engineering Department</a:t>
            </a:r>
          </a:p>
          <a:p>
            <a:pPr marL="342900" marR="0" lvl="0" indent="-342900">
              <a:lnSpc>
                <a:spcPct val="107000"/>
              </a:lnSpc>
              <a:spcBef>
                <a:spcPts val="0"/>
              </a:spcBef>
              <a:spcAft>
                <a:spcPts val="0"/>
              </a:spcAft>
              <a:buFont typeface="Symbol" panose="05050102010706020507" pitchFamily="18" charset="2"/>
              <a:buChar char=""/>
            </a:pP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Matthew's Bridge Inc. (501c3)</a:t>
            </a:r>
          </a:p>
          <a:p>
            <a:pPr marL="342900" marR="0" lvl="0" indent="-342900">
              <a:lnSpc>
                <a:spcPct val="107000"/>
              </a:lnSpc>
              <a:spcBef>
                <a:spcPts val="0"/>
              </a:spcBef>
              <a:spcAft>
                <a:spcPts val="0"/>
              </a:spcAft>
              <a:buFont typeface="Symbol" panose="05050102010706020507" pitchFamily="18" charset="2"/>
              <a:buChar char=""/>
            </a:pP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Metro Louisville Emergency Services</a:t>
            </a:r>
          </a:p>
          <a:p>
            <a:pPr marL="342900" marR="0" lvl="0" indent="-342900">
              <a:lnSpc>
                <a:spcPct val="107000"/>
              </a:lnSpc>
              <a:spcBef>
                <a:spcPts val="0"/>
              </a:spcBef>
              <a:spcAft>
                <a:spcPts val="0"/>
              </a:spcAft>
              <a:buFont typeface="Symbol" panose="05050102010706020507" pitchFamily="18" charset="2"/>
              <a:buChar char=""/>
            </a:pP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University of Kentucky Civil Engineering Department</a:t>
            </a:r>
          </a:p>
          <a:p>
            <a:pPr marL="342900" marR="0" lvl="0" indent="-342900">
              <a:lnSpc>
                <a:spcPct val="107000"/>
              </a:lnSpc>
              <a:spcBef>
                <a:spcPts val="0"/>
              </a:spcBef>
              <a:spcAft>
                <a:spcPts val="800"/>
              </a:spcAft>
              <a:buFont typeface="Symbol" panose="05050102010706020507" pitchFamily="18" charset="2"/>
              <a:buChar char=""/>
            </a:pP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Kentucky Transportation Center</a:t>
            </a:r>
          </a:p>
          <a:p>
            <a:endParaRPr lang="en-US" dirty="0"/>
          </a:p>
        </p:txBody>
      </p:sp>
      <p:sp>
        <p:nvSpPr>
          <p:cNvPr id="5" name="Text Placeholder 4">
            <a:extLst>
              <a:ext uri="{FF2B5EF4-FFF2-40B4-BE49-F238E27FC236}">
                <a16:creationId xmlns:a16="http://schemas.microsoft.com/office/drawing/2014/main" id="{B2FDACBA-596E-4480-B38A-228C85892922}"/>
              </a:ext>
            </a:extLst>
          </p:cNvPr>
          <p:cNvSpPr>
            <a:spLocks noGrp="1"/>
          </p:cNvSpPr>
          <p:nvPr>
            <p:ph type="body" sz="quarter" idx="3"/>
          </p:nvPr>
        </p:nvSpPr>
        <p:spPr>
          <a:xfrm>
            <a:off x="6217920" y="1781987"/>
            <a:ext cx="4937760" cy="377859"/>
          </a:xfrm>
        </p:spPr>
        <p:txBody>
          <a:bodyPr/>
          <a:lstStyle/>
          <a:p>
            <a:r>
              <a:rPr lang="en-US" dirty="0"/>
              <a:t>Fayette County</a:t>
            </a:r>
          </a:p>
        </p:txBody>
      </p:sp>
      <p:sp>
        <p:nvSpPr>
          <p:cNvPr id="6" name="Content Placeholder 5">
            <a:extLst>
              <a:ext uri="{FF2B5EF4-FFF2-40B4-BE49-F238E27FC236}">
                <a16:creationId xmlns:a16="http://schemas.microsoft.com/office/drawing/2014/main" id="{5BFDF361-00AF-4FB0-A653-4F042CD35814}"/>
              </a:ext>
            </a:extLst>
          </p:cNvPr>
          <p:cNvSpPr>
            <a:spLocks noGrp="1"/>
          </p:cNvSpPr>
          <p:nvPr>
            <p:ph sz="quarter" idx="4"/>
          </p:nvPr>
        </p:nvSpPr>
        <p:spPr>
          <a:xfrm>
            <a:off x="6217920" y="2112397"/>
            <a:ext cx="4937760" cy="3378200"/>
          </a:xfrm>
        </p:spPr>
        <p:txBody>
          <a:bodyPr>
            <a:normAutofit fontScale="250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6400" dirty="0">
                <a:effectLst/>
                <a:latin typeface="Times New Roman" panose="02020603050405020304" pitchFamily="18" charset="0"/>
                <a:ea typeface="Calibri" panose="020F0502020204030204" pitchFamily="34" charset="0"/>
                <a:cs typeface="Times New Roman" panose="02020603050405020304" pitchFamily="18" charset="0"/>
              </a:rPr>
              <a:t>Lexington Area Metropolitan Planning Organization</a:t>
            </a:r>
          </a:p>
          <a:p>
            <a:pPr marL="342900" marR="0" lvl="0" indent="-342900">
              <a:lnSpc>
                <a:spcPct val="107000"/>
              </a:lnSpc>
              <a:spcBef>
                <a:spcPts val="0"/>
              </a:spcBef>
              <a:spcAft>
                <a:spcPts val="0"/>
              </a:spcAft>
              <a:buFont typeface="Symbol" panose="05050102010706020507" pitchFamily="18" charset="2"/>
              <a:buChar char=""/>
            </a:pPr>
            <a:r>
              <a:rPr lang="en-US" sz="6400" dirty="0">
                <a:effectLst/>
                <a:latin typeface="Times New Roman" panose="02020603050405020304" pitchFamily="18" charset="0"/>
                <a:ea typeface="Calibri" panose="020F0502020204030204" pitchFamily="34" charset="0"/>
                <a:cs typeface="Times New Roman" panose="02020603050405020304" pitchFamily="18" charset="0"/>
              </a:rPr>
              <a:t>University of Kentucky Civil Engineering Department </a:t>
            </a:r>
          </a:p>
          <a:p>
            <a:pPr marL="342900" marR="0" lvl="0" indent="-342900">
              <a:lnSpc>
                <a:spcPct val="107000"/>
              </a:lnSpc>
              <a:spcBef>
                <a:spcPts val="0"/>
              </a:spcBef>
              <a:spcAft>
                <a:spcPts val="0"/>
              </a:spcAft>
              <a:buFont typeface="Symbol" panose="05050102010706020507" pitchFamily="18" charset="2"/>
              <a:buChar char=""/>
            </a:pPr>
            <a:r>
              <a:rPr lang="en-US" sz="6400" dirty="0">
                <a:effectLst/>
                <a:latin typeface="Times New Roman" panose="02020603050405020304" pitchFamily="18" charset="0"/>
                <a:ea typeface="Calibri" panose="020F0502020204030204" pitchFamily="34" charset="0"/>
                <a:cs typeface="Times New Roman" panose="02020603050405020304" pitchFamily="18" charset="0"/>
              </a:rPr>
              <a:t>Kentucky Transportation Center</a:t>
            </a:r>
          </a:p>
          <a:p>
            <a:pPr marL="342900" marR="0" lvl="0" indent="-342900">
              <a:lnSpc>
                <a:spcPct val="107000"/>
              </a:lnSpc>
              <a:spcBef>
                <a:spcPts val="0"/>
              </a:spcBef>
              <a:spcAft>
                <a:spcPts val="0"/>
              </a:spcAft>
              <a:buFont typeface="Symbol" panose="05050102010706020507" pitchFamily="18" charset="2"/>
              <a:buChar char=""/>
            </a:pPr>
            <a:r>
              <a:rPr lang="en-US" sz="6400" dirty="0">
                <a:effectLst/>
                <a:latin typeface="Times New Roman" panose="02020603050405020304" pitchFamily="18" charset="0"/>
                <a:ea typeface="Calibri" panose="020F0502020204030204" pitchFamily="34" charset="0"/>
                <a:cs typeface="Times New Roman" panose="02020603050405020304" pitchFamily="18" charset="0"/>
              </a:rPr>
              <a:t>Kentucky Transportation Cabinet District 7</a:t>
            </a:r>
          </a:p>
          <a:p>
            <a:pPr marL="342900" marR="0" lvl="0" indent="-342900">
              <a:lnSpc>
                <a:spcPct val="107000"/>
              </a:lnSpc>
              <a:spcBef>
                <a:spcPts val="0"/>
              </a:spcBef>
              <a:spcAft>
                <a:spcPts val="0"/>
              </a:spcAft>
              <a:buFont typeface="Symbol" panose="05050102010706020507" pitchFamily="18" charset="2"/>
              <a:buChar char=""/>
            </a:pPr>
            <a:r>
              <a:rPr lang="en-US" sz="6400" dirty="0">
                <a:effectLst/>
                <a:latin typeface="Times New Roman" panose="02020603050405020304" pitchFamily="18" charset="0"/>
                <a:ea typeface="Calibri" panose="020F0502020204030204" pitchFamily="34" charset="0"/>
                <a:cs typeface="Times New Roman" panose="02020603050405020304" pitchFamily="18" charset="0"/>
              </a:rPr>
              <a:t>Kentucky Transportation Cabinet Central Office: Traffic Safety and Planning Divisions</a:t>
            </a:r>
          </a:p>
          <a:p>
            <a:pPr marL="342900" marR="0" lvl="0" indent="-342900">
              <a:lnSpc>
                <a:spcPct val="107000"/>
              </a:lnSpc>
              <a:spcBef>
                <a:spcPts val="0"/>
              </a:spcBef>
              <a:spcAft>
                <a:spcPts val="0"/>
              </a:spcAft>
              <a:buFont typeface="Symbol" panose="05050102010706020507" pitchFamily="18" charset="2"/>
              <a:buChar char=""/>
            </a:pPr>
            <a:r>
              <a:rPr lang="en-US" sz="6400" dirty="0">
                <a:effectLst/>
                <a:latin typeface="Times New Roman" panose="02020603050405020304" pitchFamily="18" charset="0"/>
                <a:ea typeface="Calibri" panose="020F0502020204030204" pitchFamily="34" charset="0"/>
                <a:cs typeface="Times New Roman" panose="02020603050405020304" pitchFamily="18" charset="0"/>
              </a:rPr>
              <a:t>Kentucky Office of Highway Safety</a:t>
            </a:r>
          </a:p>
          <a:p>
            <a:pPr marL="342900" marR="0" lvl="0" indent="-342900">
              <a:lnSpc>
                <a:spcPct val="107000"/>
              </a:lnSpc>
              <a:spcBef>
                <a:spcPts val="0"/>
              </a:spcBef>
              <a:spcAft>
                <a:spcPts val="0"/>
              </a:spcAft>
              <a:buFont typeface="Symbol" panose="05050102010706020507" pitchFamily="18" charset="2"/>
              <a:buChar char=""/>
            </a:pPr>
            <a:r>
              <a:rPr lang="en-US" sz="6400" dirty="0">
                <a:effectLst/>
                <a:latin typeface="Times New Roman" panose="02020603050405020304" pitchFamily="18" charset="0"/>
                <a:ea typeface="Calibri" panose="020F0502020204030204" pitchFamily="34" charset="0"/>
                <a:cs typeface="Times New Roman" panose="02020603050405020304" pitchFamily="18" charset="0"/>
              </a:rPr>
              <a:t>FHWA Kentucky Office </a:t>
            </a:r>
          </a:p>
          <a:p>
            <a:pPr marL="342900" marR="0" lvl="0" indent="-342900">
              <a:lnSpc>
                <a:spcPct val="107000"/>
              </a:lnSpc>
              <a:spcBef>
                <a:spcPts val="0"/>
              </a:spcBef>
              <a:spcAft>
                <a:spcPts val="0"/>
              </a:spcAft>
              <a:buFont typeface="Symbol" panose="05050102010706020507" pitchFamily="18" charset="2"/>
              <a:buChar char=""/>
            </a:pPr>
            <a:r>
              <a:rPr lang="en-US" sz="6400" dirty="0">
                <a:effectLst/>
                <a:latin typeface="Times New Roman" panose="02020603050405020304" pitchFamily="18" charset="0"/>
                <a:ea typeface="Calibri" panose="020F0502020204030204" pitchFamily="34" charset="0"/>
                <a:cs typeface="Times New Roman" panose="02020603050405020304" pitchFamily="18" charset="0"/>
              </a:rPr>
              <a:t>Lexington Police Department</a:t>
            </a:r>
          </a:p>
          <a:p>
            <a:pPr marL="342900" marR="0" lvl="0" indent="-342900">
              <a:lnSpc>
                <a:spcPct val="107000"/>
              </a:lnSpc>
              <a:spcBef>
                <a:spcPts val="0"/>
              </a:spcBef>
              <a:spcAft>
                <a:spcPts val="0"/>
              </a:spcAft>
              <a:buFont typeface="Symbol" panose="05050102010706020507" pitchFamily="18" charset="2"/>
              <a:buChar char=""/>
            </a:pPr>
            <a:r>
              <a:rPr lang="en-US" sz="6400" dirty="0">
                <a:effectLst/>
                <a:latin typeface="Times New Roman" panose="02020603050405020304" pitchFamily="18" charset="0"/>
                <a:ea typeface="Calibri" panose="020F0502020204030204" pitchFamily="34" charset="0"/>
                <a:cs typeface="Times New Roman" panose="02020603050405020304" pitchFamily="18" charset="0"/>
              </a:rPr>
              <a:t>Studio Jesse James Architects Inc.</a:t>
            </a:r>
          </a:p>
          <a:p>
            <a:pPr marL="342900" marR="0" lvl="0" indent="-342900">
              <a:lnSpc>
                <a:spcPct val="107000"/>
              </a:lnSpc>
              <a:spcBef>
                <a:spcPts val="0"/>
              </a:spcBef>
              <a:spcAft>
                <a:spcPts val="0"/>
              </a:spcAft>
              <a:buFont typeface="Symbol" panose="05050102010706020507" pitchFamily="18" charset="2"/>
              <a:buChar char=""/>
            </a:pPr>
            <a:r>
              <a:rPr lang="en-US" sz="6400" dirty="0">
                <a:effectLst/>
                <a:latin typeface="Times New Roman" panose="02020603050405020304" pitchFamily="18" charset="0"/>
                <a:ea typeface="Calibri" panose="020F0502020204030204" pitchFamily="34" charset="0"/>
                <a:cs typeface="Times New Roman" panose="02020603050405020304" pitchFamily="18" charset="0"/>
              </a:rPr>
              <a:t>Lexington-Fayette Urban County Government Environmental Quality and Public Works</a:t>
            </a:r>
          </a:p>
          <a:p>
            <a:pPr marL="342900" marR="0" lvl="0" indent="-342900">
              <a:lnSpc>
                <a:spcPct val="107000"/>
              </a:lnSpc>
              <a:spcBef>
                <a:spcPts val="0"/>
              </a:spcBef>
              <a:spcAft>
                <a:spcPts val="0"/>
              </a:spcAft>
              <a:buFont typeface="Symbol" panose="05050102010706020507" pitchFamily="18" charset="2"/>
              <a:buChar char=""/>
            </a:pPr>
            <a:r>
              <a:rPr lang="en-US" sz="6400" dirty="0">
                <a:effectLst/>
                <a:latin typeface="Times New Roman" panose="02020603050405020304" pitchFamily="18" charset="0"/>
                <a:ea typeface="Calibri" panose="020F0502020204030204" pitchFamily="34" charset="0"/>
                <a:cs typeface="Times New Roman" panose="02020603050405020304" pitchFamily="18" charset="0"/>
              </a:rPr>
              <a:t>Lexington City Council</a:t>
            </a:r>
          </a:p>
          <a:p>
            <a:pPr marL="342900" marR="0" lvl="0" indent="-342900">
              <a:lnSpc>
                <a:spcPct val="107000"/>
              </a:lnSpc>
              <a:spcBef>
                <a:spcPts val="0"/>
              </a:spcBef>
              <a:spcAft>
                <a:spcPts val="0"/>
              </a:spcAft>
              <a:buFont typeface="Symbol" panose="05050102010706020507" pitchFamily="18" charset="2"/>
              <a:buChar char=""/>
            </a:pPr>
            <a:r>
              <a:rPr lang="en-US" sz="6400" dirty="0">
                <a:effectLst/>
                <a:latin typeface="Times New Roman" panose="02020603050405020304" pitchFamily="18" charset="0"/>
                <a:ea typeface="Calibri" panose="020F0502020204030204" pitchFamily="34" charset="0"/>
                <a:cs typeface="Times New Roman" panose="02020603050405020304" pitchFamily="18" charset="0"/>
              </a:rPr>
              <a:t>University of Kentucky Student Government</a:t>
            </a:r>
          </a:p>
          <a:p>
            <a:pPr marL="342900" marR="0" lvl="0" indent="-342900">
              <a:lnSpc>
                <a:spcPct val="107000"/>
              </a:lnSpc>
              <a:spcBef>
                <a:spcPts val="0"/>
              </a:spcBef>
              <a:spcAft>
                <a:spcPts val="0"/>
              </a:spcAft>
              <a:buFont typeface="Symbol" panose="05050102010706020507" pitchFamily="18" charset="2"/>
              <a:buChar char=""/>
            </a:pPr>
            <a:r>
              <a:rPr lang="en-US" sz="6400" dirty="0">
                <a:effectLst/>
                <a:latin typeface="Times New Roman" panose="02020603050405020304" pitchFamily="18" charset="0"/>
                <a:ea typeface="Calibri" panose="020F0502020204030204" pitchFamily="34" charset="0"/>
                <a:cs typeface="Times New Roman" panose="02020603050405020304" pitchFamily="18" charset="0"/>
              </a:rPr>
              <a:t>University of Kentucky Police Department</a:t>
            </a:r>
          </a:p>
          <a:p>
            <a:pPr marL="342900" marR="0" lvl="0" indent="-342900">
              <a:lnSpc>
                <a:spcPct val="107000"/>
              </a:lnSpc>
              <a:spcBef>
                <a:spcPts val="0"/>
              </a:spcBef>
              <a:spcAft>
                <a:spcPts val="800"/>
              </a:spcAft>
              <a:buFont typeface="Symbol" panose="05050102010706020507" pitchFamily="18" charset="2"/>
              <a:buChar char=""/>
            </a:pPr>
            <a:r>
              <a:rPr lang="en-US" sz="6400" dirty="0">
                <a:effectLst/>
                <a:latin typeface="Times New Roman" panose="02020603050405020304" pitchFamily="18" charset="0"/>
                <a:ea typeface="Calibri" panose="020F0502020204030204" pitchFamily="34" charset="0"/>
                <a:cs typeface="Times New Roman" panose="02020603050405020304" pitchFamily="18" charset="0"/>
              </a:rPr>
              <a:t>Fayette County Public Schools</a:t>
            </a:r>
          </a:p>
          <a:p>
            <a:endParaRPr lang="en-US" dirty="0"/>
          </a:p>
        </p:txBody>
      </p:sp>
    </p:spTree>
    <p:extLst>
      <p:ext uri="{BB962C8B-B14F-4D97-AF65-F5344CB8AC3E}">
        <p14:creationId xmlns:p14="http://schemas.microsoft.com/office/powerpoint/2010/main" val="2743477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32A3-7BFD-0A69-58C3-E2429AEABEA5}"/>
              </a:ext>
            </a:extLst>
          </p:cNvPr>
          <p:cNvSpPr>
            <a:spLocks noGrp="1"/>
          </p:cNvSpPr>
          <p:nvPr>
            <p:ph type="title"/>
          </p:nvPr>
        </p:nvSpPr>
        <p:spPr>
          <a:xfrm>
            <a:off x="1097280" y="286603"/>
            <a:ext cx="10058400" cy="1450757"/>
          </a:xfrm>
        </p:spPr>
        <p:txBody>
          <a:bodyPr>
            <a:normAutofit/>
          </a:bodyPr>
          <a:lstStyle/>
          <a:p>
            <a:r>
              <a:rPr lang="en-US" dirty="0"/>
              <a:t>Stakeholder Brainstorming:</a:t>
            </a:r>
            <a:br>
              <a:rPr lang="en-US" dirty="0"/>
            </a:br>
            <a:r>
              <a:rPr lang="en-US" dirty="0"/>
              <a:t>How Can We Improve VRU Safety?</a:t>
            </a:r>
          </a:p>
        </p:txBody>
      </p:sp>
      <p:graphicFrame>
        <p:nvGraphicFramePr>
          <p:cNvPr id="13" name="Content Placeholder 10">
            <a:extLst>
              <a:ext uri="{FF2B5EF4-FFF2-40B4-BE49-F238E27FC236}">
                <a16:creationId xmlns:a16="http://schemas.microsoft.com/office/drawing/2014/main" id="{1BCBC1C9-3344-894B-9A4D-C6AD0600EF6B}"/>
              </a:ext>
            </a:extLst>
          </p:cNvPr>
          <p:cNvGraphicFramePr>
            <a:graphicFrameLocks noGrp="1"/>
          </p:cNvGraphicFramePr>
          <p:nvPr>
            <p:ph idx="1"/>
            <p:extLst>
              <p:ext uri="{D42A27DB-BD31-4B8C-83A1-F6EECF244321}">
                <p14:modId xmlns:p14="http://schemas.microsoft.com/office/powerpoint/2010/main" val="2918815893"/>
              </p:ext>
            </p:extLst>
          </p:nvPr>
        </p:nvGraphicFramePr>
        <p:xfrm>
          <a:off x="1066800" y="1812729"/>
          <a:ext cx="10058400" cy="2646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2">
            <a:extLst>
              <a:ext uri="{FF2B5EF4-FFF2-40B4-BE49-F238E27FC236}">
                <a16:creationId xmlns:a16="http://schemas.microsoft.com/office/drawing/2014/main" id="{4A82198F-249D-4942-A670-13451CB993E3}"/>
              </a:ext>
            </a:extLst>
          </p:cNvPr>
          <p:cNvSpPr txBox="1">
            <a:spLocks/>
          </p:cNvSpPr>
          <p:nvPr/>
        </p:nvSpPr>
        <p:spPr>
          <a:xfrm>
            <a:off x="624275" y="4459110"/>
            <a:ext cx="2280356" cy="1771228"/>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900" dirty="0"/>
              <a:t>Intuitive transit stop placement</a:t>
            </a:r>
          </a:p>
          <a:p>
            <a:r>
              <a:rPr lang="en-US" sz="1900" dirty="0"/>
              <a:t>Education and outreach programs addressing user behavior</a:t>
            </a:r>
          </a:p>
          <a:p>
            <a:endParaRPr lang="en-US" dirty="0"/>
          </a:p>
        </p:txBody>
      </p:sp>
      <p:sp>
        <p:nvSpPr>
          <p:cNvPr id="5" name="Content Placeholder 2">
            <a:extLst>
              <a:ext uri="{FF2B5EF4-FFF2-40B4-BE49-F238E27FC236}">
                <a16:creationId xmlns:a16="http://schemas.microsoft.com/office/drawing/2014/main" id="{7B9E1409-8089-4CE2-8ECF-51F8329D4E25}"/>
              </a:ext>
            </a:extLst>
          </p:cNvPr>
          <p:cNvSpPr txBox="1">
            <a:spLocks/>
          </p:cNvSpPr>
          <p:nvPr/>
        </p:nvSpPr>
        <p:spPr>
          <a:xfrm>
            <a:off x="3009618" y="4459110"/>
            <a:ext cx="2041031" cy="138288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dirty="0"/>
              <a:t>Automated vehicle pedestrian detection and auto-braking</a:t>
            </a:r>
          </a:p>
          <a:p>
            <a:endParaRPr lang="en-US" dirty="0"/>
          </a:p>
        </p:txBody>
      </p:sp>
      <p:sp>
        <p:nvSpPr>
          <p:cNvPr id="6" name="Content Placeholder 2">
            <a:extLst>
              <a:ext uri="{FF2B5EF4-FFF2-40B4-BE49-F238E27FC236}">
                <a16:creationId xmlns:a16="http://schemas.microsoft.com/office/drawing/2014/main" id="{AACD45A3-A6AA-4674-9912-5E01854763E0}"/>
              </a:ext>
            </a:extLst>
          </p:cNvPr>
          <p:cNvSpPr txBox="1">
            <a:spLocks/>
          </p:cNvSpPr>
          <p:nvPr/>
        </p:nvSpPr>
        <p:spPr>
          <a:xfrm>
            <a:off x="5192889" y="4459110"/>
            <a:ext cx="2041031" cy="163124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dirty="0"/>
              <a:t>Crosswalk visibility enhancements</a:t>
            </a:r>
          </a:p>
          <a:p>
            <a:r>
              <a:rPr lang="en-US" sz="1800" dirty="0"/>
              <a:t>Medians and pedestrian refuge islands</a:t>
            </a:r>
          </a:p>
          <a:p>
            <a:endParaRPr lang="en-US" dirty="0"/>
          </a:p>
        </p:txBody>
      </p:sp>
      <p:sp>
        <p:nvSpPr>
          <p:cNvPr id="7" name="Content Placeholder 2">
            <a:extLst>
              <a:ext uri="{FF2B5EF4-FFF2-40B4-BE49-F238E27FC236}">
                <a16:creationId xmlns:a16="http://schemas.microsoft.com/office/drawing/2014/main" id="{272BCC39-9E20-457A-A6B6-3C724B1E1EE1}"/>
              </a:ext>
            </a:extLst>
          </p:cNvPr>
          <p:cNvSpPr txBox="1">
            <a:spLocks/>
          </p:cNvSpPr>
          <p:nvPr/>
        </p:nvSpPr>
        <p:spPr>
          <a:xfrm>
            <a:off x="7376160" y="4443038"/>
            <a:ext cx="1807351" cy="13989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dirty="0"/>
              <a:t>Increased enforcement in high-crash areas</a:t>
            </a:r>
          </a:p>
          <a:p>
            <a:r>
              <a:rPr lang="en-US" sz="1800" dirty="0"/>
              <a:t>Speed humps</a:t>
            </a:r>
          </a:p>
          <a:p>
            <a:endParaRPr lang="en-US" dirty="0"/>
          </a:p>
          <a:p>
            <a:endParaRPr lang="en-US" dirty="0"/>
          </a:p>
        </p:txBody>
      </p:sp>
      <p:sp>
        <p:nvSpPr>
          <p:cNvPr id="8" name="Content Placeholder 2">
            <a:extLst>
              <a:ext uri="{FF2B5EF4-FFF2-40B4-BE49-F238E27FC236}">
                <a16:creationId xmlns:a16="http://schemas.microsoft.com/office/drawing/2014/main" id="{E4FA8F65-3410-46CF-97D0-AAB769E8C0DE}"/>
              </a:ext>
            </a:extLst>
          </p:cNvPr>
          <p:cNvSpPr txBox="1">
            <a:spLocks/>
          </p:cNvSpPr>
          <p:nvPr/>
        </p:nvSpPr>
        <p:spPr>
          <a:xfrm>
            <a:off x="9559431" y="4451073"/>
            <a:ext cx="1807351" cy="163928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dirty="0"/>
              <a:t>Enhanced 911 services</a:t>
            </a:r>
          </a:p>
          <a:p>
            <a:r>
              <a:rPr lang="en-US" sz="1800" dirty="0"/>
              <a:t>Phone-based automatic crash detection</a:t>
            </a:r>
            <a:endParaRPr lang="en-US" dirty="0"/>
          </a:p>
          <a:p>
            <a:endParaRPr lang="en-US" dirty="0"/>
          </a:p>
        </p:txBody>
      </p:sp>
    </p:spTree>
    <p:extLst>
      <p:ext uri="{BB962C8B-B14F-4D97-AF65-F5344CB8AC3E}">
        <p14:creationId xmlns:p14="http://schemas.microsoft.com/office/powerpoint/2010/main" val="4081797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E5427-74D6-E989-977F-BBDAE7B3BDEB}"/>
              </a:ext>
            </a:extLst>
          </p:cNvPr>
          <p:cNvSpPr>
            <a:spLocks noGrp="1"/>
          </p:cNvSpPr>
          <p:nvPr>
            <p:ph type="title"/>
          </p:nvPr>
        </p:nvSpPr>
        <p:spPr/>
        <p:txBody>
          <a:bodyPr/>
          <a:lstStyle/>
          <a:p>
            <a:r>
              <a:rPr lang="en-US" dirty="0"/>
              <a:t>What is a Vulnerable Road User (VRU)</a:t>
            </a:r>
          </a:p>
        </p:txBody>
      </p:sp>
      <p:sp>
        <p:nvSpPr>
          <p:cNvPr id="4" name="Text Placeholder 3">
            <a:extLst>
              <a:ext uri="{FF2B5EF4-FFF2-40B4-BE49-F238E27FC236}">
                <a16:creationId xmlns:a16="http://schemas.microsoft.com/office/drawing/2014/main" id="{16C9FB9B-CCD1-4BF2-BD5F-456E19B94B77}"/>
              </a:ext>
            </a:extLst>
          </p:cNvPr>
          <p:cNvSpPr>
            <a:spLocks noGrp="1"/>
          </p:cNvSpPr>
          <p:nvPr>
            <p:ph type="body" idx="1"/>
          </p:nvPr>
        </p:nvSpPr>
        <p:spPr/>
        <p:txBody>
          <a:bodyPr/>
          <a:lstStyle/>
          <a:p>
            <a:r>
              <a:rPr lang="en-US" dirty="0"/>
              <a:t>Government Definition</a:t>
            </a:r>
          </a:p>
        </p:txBody>
      </p:sp>
      <p:sp>
        <p:nvSpPr>
          <p:cNvPr id="3" name="Content Placeholder 2">
            <a:extLst>
              <a:ext uri="{FF2B5EF4-FFF2-40B4-BE49-F238E27FC236}">
                <a16:creationId xmlns:a16="http://schemas.microsoft.com/office/drawing/2014/main" id="{EA705293-7B7A-CBE6-4661-38B483CA878B}"/>
              </a:ext>
            </a:extLst>
          </p:cNvPr>
          <p:cNvSpPr>
            <a:spLocks noGrp="1"/>
          </p:cNvSpPr>
          <p:nvPr>
            <p:ph sz="half" idx="2"/>
          </p:nvPr>
        </p:nvSpPr>
        <p:spPr/>
        <p:txBody>
          <a:bodyPr/>
          <a:lstStyle/>
          <a:p>
            <a:r>
              <a:rPr lang="en-US" sz="2000" b="0" i="0" u="none" strike="noStrike" baseline="0" dirty="0">
                <a:solidFill>
                  <a:srgbClr val="000000"/>
                </a:solidFill>
              </a:rPr>
              <a:t>Non-motorist with a fatality analysis reporting system (FARS) person attribute code for pedestrian, bicyclist, other cyclist, and person on personal conveyance or an injured person that is, or is equivalent to, a pedestrian or </a:t>
            </a:r>
            <a:r>
              <a:rPr lang="en-US" sz="2000" b="0" i="0" u="none" strike="noStrike" baseline="0" dirty="0" err="1">
                <a:solidFill>
                  <a:srgbClr val="000000"/>
                </a:solidFill>
              </a:rPr>
              <a:t>pedalcyclist</a:t>
            </a:r>
            <a:r>
              <a:rPr lang="en-US" sz="2000" b="0" i="0" u="none" strike="noStrike" baseline="0" dirty="0">
                <a:solidFill>
                  <a:srgbClr val="000000"/>
                </a:solidFill>
              </a:rPr>
              <a:t> as defined in the ANSI D16.1-2007. (</a:t>
            </a:r>
            <a:r>
              <a:rPr lang="en-US" sz="2000" b="0" i="1" u="none" strike="noStrike" baseline="0" dirty="0">
                <a:solidFill>
                  <a:srgbClr val="000000"/>
                </a:solidFill>
              </a:rPr>
              <a:t>See </a:t>
            </a:r>
            <a:r>
              <a:rPr lang="en-US" sz="2000" b="0" i="0" u="none" strike="noStrike" baseline="0" dirty="0">
                <a:solidFill>
                  <a:srgbClr val="000000"/>
                </a:solidFill>
              </a:rPr>
              <a:t>23 U.S.C. 148(a)(15) and 23 CFR 490.205). A vulnerable road user may include people walking, biking, or rolling. </a:t>
            </a:r>
          </a:p>
          <a:p>
            <a:endParaRPr lang="en-US" dirty="0">
              <a:solidFill>
                <a:srgbClr val="000000"/>
              </a:solidFill>
            </a:endParaRPr>
          </a:p>
          <a:p>
            <a:endParaRPr lang="en-US" dirty="0"/>
          </a:p>
        </p:txBody>
      </p:sp>
      <p:sp>
        <p:nvSpPr>
          <p:cNvPr id="5" name="Text Placeholder 4">
            <a:extLst>
              <a:ext uri="{FF2B5EF4-FFF2-40B4-BE49-F238E27FC236}">
                <a16:creationId xmlns:a16="http://schemas.microsoft.com/office/drawing/2014/main" id="{AED70929-04CA-46C8-84A7-F88F79A400AF}"/>
              </a:ext>
            </a:extLst>
          </p:cNvPr>
          <p:cNvSpPr>
            <a:spLocks noGrp="1"/>
          </p:cNvSpPr>
          <p:nvPr>
            <p:ph type="body" sz="quarter" idx="3"/>
          </p:nvPr>
        </p:nvSpPr>
        <p:spPr/>
        <p:txBody>
          <a:bodyPr/>
          <a:lstStyle/>
          <a:p>
            <a:r>
              <a:rPr lang="en-US" dirty="0"/>
              <a:t>Simplified Definition</a:t>
            </a:r>
          </a:p>
        </p:txBody>
      </p:sp>
      <p:sp>
        <p:nvSpPr>
          <p:cNvPr id="6" name="Content Placeholder 5">
            <a:extLst>
              <a:ext uri="{FF2B5EF4-FFF2-40B4-BE49-F238E27FC236}">
                <a16:creationId xmlns:a16="http://schemas.microsoft.com/office/drawing/2014/main" id="{82B26BFD-D10C-4E93-A637-493E14B6C694}"/>
              </a:ext>
            </a:extLst>
          </p:cNvPr>
          <p:cNvSpPr>
            <a:spLocks noGrp="1"/>
          </p:cNvSpPr>
          <p:nvPr>
            <p:ph sz="quarter" idx="4"/>
          </p:nvPr>
        </p:nvSpPr>
        <p:spPr/>
        <p:txBody>
          <a:bodyPr/>
          <a:lstStyle/>
          <a:p>
            <a:r>
              <a:rPr lang="en-US" b="1" dirty="0"/>
              <a:t>Pedestrian</a:t>
            </a:r>
          </a:p>
          <a:p>
            <a:r>
              <a:rPr lang="en-US" b="1" dirty="0"/>
              <a:t>Bicyclist</a:t>
            </a:r>
          </a:p>
          <a:p>
            <a:r>
              <a:rPr lang="en-US" b="1" dirty="0"/>
              <a:t>Other non-motorized roadway user</a:t>
            </a:r>
          </a:p>
        </p:txBody>
      </p:sp>
    </p:spTree>
    <p:extLst>
      <p:ext uri="{BB962C8B-B14F-4D97-AF65-F5344CB8AC3E}">
        <p14:creationId xmlns:p14="http://schemas.microsoft.com/office/powerpoint/2010/main" val="2805816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F98D2C-D20E-4F08-98C0-3292663F4599}"/>
              </a:ext>
            </a:extLst>
          </p:cNvPr>
          <p:cNvPicPr>
            <a:picLocks noChangeAspect="1"/>
          </p:cNvPicPr>
          <p:nvPr/>
        </p:nvPicPr>
        <p:blipFill>
          <a:blip r:embed="rId3"/>
          <a:stretch>
            <a:fillRect/>
          </a:stretch>
        </p:blipFill>
        <p:spPr>
          <a:xfrm>
            <a:off x="0" y="33494"/>
            <a:ext cx="12192000" cy="6791011"/>
          </a:xfrm>
          <a:prstGeom prst="rect">
            <a:avLst/>
          </a:prstGeom>
        </p:spPr>
      </p:pic>
    </p:spTree>
    <p:extLst>
      <p:ext uri="{BB962C8B-B14F-4D97-AF65-F5344CB8AC3E}">
        <p14:creationId xmlns:p14="http://schemas.microsoft.com/office/powerpoint/2010/main" val="2836017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A079F-A821-4673-BA17-33AB7530ADE2}"/>
              </a:ext>
            </a:extLst>
          </p:cNvPr>
          <p:cNvSpPr>
            <a:spLocks noGrp="1"/>
          </p:cNvSpPr>
          <p:nvPr>
            <p:ph type="title"/>
          </p:nvPr>
        </p:nvSpPr>
        <p:spPr/>
        <p:txBody>
          <a:bodyPr/>
          <a:lstStyle/>
          <a:p>
            <a:r>
              <a:rPr lang="en-US" dirty="0"/>
              <a:t>Stakeholder Suggestion Highlights</a:t>
            </a:r>
          </a:p>
        </p:txBody>
      </p:sp>
      <p:sp>
        <p:nvSpPr>
          <p:cNvPr id="3" name="Content Placeholder 2">
            <a:extLst>
              <a:ext uri="{FF2B5EF4-FFF2-40B4-BE49-F238E27FC236}">
                <a16:creationId xmlns:a16="http://schemas.microsoft.com/office/drawing/2014/main" id="{D877F99A-4E93-44F5-9549-7C4CD0501419}"/>
              </a:ext>
            </a:extLst>
          </p:cNvPr>
          <p:cNvSpPr>
            <a:spLocks noGrp="1"/>
          </p:cNvSpPr>
          <p:nvPr>
            <p:ph idx="1"/>
          </p:nvPr>
        </p:nvSpPr>
        <p:spPr>
          <a:xfrm>
            <a:off x="1097280" y="1845733"/>
            <a:ext cx="10058400" cy="4182533"/>
          </a:xfrm>
        </p:spPr>
        <p:txBody>
          <a:bodyPr>
            <a:normAutofit/>
          </a:bodyPr>
          <a:lstStyle/>
          <a:p>
            <a:pPr marL="169863" indent="-169863">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Statewide policy and guidance on lighting warrants and standards. Guidance is also needed on the use of solar lighting versus hardwired lighting. </a:t>
            </a:r>
          </a:p>
          <a:p>
            <a:pPr marL="169863" indent="-169863">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Legislative changes to allow for automated speed enforcement.</a:t>
            </a:r>
          </a:p>
          <a:p>
            <a:pPr marL="169863" indent="-169863">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Leverage resurfacing projects to implement road diets and reassign right-of-way for sidewalks, lighting, and bike lanes.</a:t>
            </a:r>
          </a:p>
          <a:p>
            <a:pPr marL="169863" indent="-169863">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Marketing campaigns to change public perception of VRUs to enhance empathy and reduce tension between users of different transportation modes.</a:t>
            </a:r>
          </a:p>
          <a:p>
            <a:pPr marL="169863" indent="-169863">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Enhance landscape to improve the appeal/comfort of VRU facilities. Use landscaping to create barriers between vehicles and VRUs</a:t>
            </a:r>
          </a:p>
          <a:p>
            <a:pPr marL="169863" indent="-169863">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Target first aid training in medically under-served communities.</a:t>
            </a:r>
          </a:p>
          <a:p>
            <a:pPr marL="169863" indent="-169863">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Improving transit opportunities to reduce the number of single-occupancy vehicles on the roads network and provide another mode of transportation for VRUs. </a:t>
            </a:r>
            <a:endParaRPr lang="en-US" dirty="0"/>
          </a:p>
        </p:txBody>
      </p:sp>
    </p:spTree>
    <p:extLst>
      <p:ext uri="{BB962C8B-B14F-4D97-AF65-F5344CB8AC3E}">
        <p14:creationId xmlns:p14="http://schemas.microsoft.com/office/powerpoint/2010/main" val="906930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EFFF-C222-45A7-9D2C-ADFD09A58091}"/>
              </a:ext>
            </a:extLst>
          </p:cNvPr>
          <p:cNvSpPr>
            <a:spLocks noGrp="1"/>
          </p:cNvSpPr>
          <p:nvPr>
            <p:ph type="title"/>
          </p:nvPr>
        </p:nvSpPr>
        <p:spPr/>
        <p:txBody>
          <a:bodyPr/>
          <a:lstStyle/>
          <a:p>
            <a:r>
              <a:rPr lang="en-US" dirty="0"/>
              <a:t>Kentucky’s Progress with VRU safety</a:t>
            </a:r>
          </a:p>
        </p:txBody>
      </p:sp>
      <p:sp>
        <p:nvSpPr>
          <p:cNvPr id="3" name="Content Placeholder 2">
            <a:extLst>
              <a:ext uri="{FF2B5EF4-FFF2-40B4-BE49-F238E27FC236}">
                <a16:creationId xmlns:a16="http://schemas.microsoft.com/office/drawing/2014/main" id="{FA58A15B-24B8-4E12-AB56-C4EB5C090370}"/>
              </a:ext>
            </a:extLst>
          </p:cNvPr>
          <p:cNvSpPr>
            <a:spLocks noGrp="1"/>
          </p:cNvSpPr>
          <p:nvPr>
            <p:ph idx="1"/>
          </p:nvPr>
        </p:nvSpPr>
        <p:spPr>
          <a:xfrm>
            <a:off x="1097280" y="1845733"/>
            <a:ext cx="10058400" cy="4415217"/>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Strategic Highway Safety Plan: VRU Action Plan</a:t>
            </a:r>
          </a:p>
          <a:p>
            <a:pPr marL="342900" marR="0" lvl="0" indent="-342900">
              <a:lnSpc>
                <a:spcPct val="107000"/>
              </a:lnSpc>
              <a:spcBef>
                <a:spcPts val="0"/>
              </a:spcBef>
              <a:spcAft>
                <a:spcPts val="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Complete Streets, Roads, and Highways manual</a:t>
            </a:r>
          </a:p>
          <a:p>
            <a:pPr marL="342900" marR="0" lvl="0" indent="-342900">
              <a:lnSpc>
                <a:spcPct val="107000"/>
              </a:lnSpc>
              <a:spcBef>
                <a:spcPts val="0"/>
              </a:spcBef>
              <a:spcAft>
                <a:spcPts val="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KY Pedestrian and Bicyclist Safety Program Assessment (NHTSA)</a:t>
            </a:r>
          </a:p>
          <a:p>
            <a:pPr marL="342900" marR="0" lvl="0" indent="-342900">
              <a:lnSpc>
                <a:spcPct val="107000"/>
              </a:lnSpc>
              <a:spcBef>
                <a:spcPts val="0"/>
              </a:spcBef>
              <a:spcAft>
                <a:spcPts val="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Statewide Bicycle and Pedestrian Master Plan</a:t>
            </a:r>
          </a:p>
          <a:p>
            <a:pPr marL="342900" marR="0" lvl="0" indent="-342900">
              <a:lnSpc>
                <a:spcPct val="107000"/>
              </a:lnSpc>
              <a:spcBef>
                <a:spcPts val="0"/>
              </a:spcBef>
              <a:spcAft>
                <a:spcPts val="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KYTC ADA Transition Plan</a:t>
            </a:r>
          </a:p>
          <a:p>
            <a:pPr marL="342900" marR="0" lvl="0" indent="-342900">
              <a:lnSpc>
                <a:spcPct val="107000"/>
              </a:lnSpc>
              <a:spcBef>
                <a:spcPts val="0"/>
              </a:spcBef>
              <a:spcAft>
                <a:spcPts val="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Louisville Vision Zero Program</a:t>
            </a:r>
          </a:p>
          <a:p>
            <a:pPr marL="342900" indent="-342900">
              <a:lnSpc>
                <a:spcPct val="107000"/>
              </a:lnSpc>
              <a:spcBef>
                <a:spcPts val="0"/>
              </a:spcBef>
              <a:spcAft>
                <a:spcPts val="0"/>
              </a:spcAft>
              <a:buFont typeface="Symbol" panose="05050102010706020507" pitchFamily="18" charset="2"/>
              <a:buChar char=""/>
            </a:pPr>
            <a:r>
              <a:rPr lang="en-US" sz="2100" dirty="0">
                <a:cs typeface="Times New Roman" panose="02020603050405020304" pitchFamily="18" charset="0"/>
              </a:rPr>
              <a:t>VRU Taskforce safety assessments in Louisville</a:t>
            </a:r>
          </a:p>
          <a:p>
            <a:pPr marL="342900" indent="-342900">
              <a:lnSpc>
                <a:spcPct val="107000"/>
              </a:lnSpc>
              <a:spcBef>
                <a:spcPts val="0"/>
              </a:spcBef>
              <a:spcAft>
                <a:spcPts val="0"/>
              </a:spcAft>
              <a:buFont typeface="Symbol" panose="05050102010706020507" pitchFamily="18" charset="2"/>
              <a:buChar char=""/>
            </a:pPr>
            <a:r>
              <a:rPr lang="en-US" sz="2100" dirty="0">
                <a:cs typeface="Times New Roman" panose="02020603050405020304" pitchFamily="18" charset="0"/>
              </a:rPr>
              <a:t>KOHS VRU Dashboard</a:t>
            </a:r>
          </a:p>
          <a:p>
            <a:pPr marL="342900" indent="-342900">
              <a:lnSpc>
                <a:spcPct val="107000"/>
              </a:lnSpc>
              <a:spcBef>
                <a:spcPts val="0"/>
              </a:spcBef>
              <a:spcAft>
                <a:spcPts val="0"/>
              </a:spcAft>
              <a:buFont typeface="Symbol" panose="05050102010706020507" pitchFamily="18" charset="2"/>
              <a:buChar char=""/>
            </a:pPr>
            <a:r>
              <a:rPr lang="en-US" sz="2100" dirty="0">
                <a:cs typeface="Times New Roman" panose="02020603050405020304" pitchFamily="18" charset="0"/>
              </a:rPr>
              <a:t>Lexington Safety Action Plan</a:t>
            </a:r>
          </a:p>
          <a:p>
            <a:pPr marL="342900" indent="-342900">
              <a:lnSpc>
                <a:spcPct val="107000"/>
              </a:lnSpc>
              <a:spcBef>
                <a:spcPts val="0"/>
              </a:spcBef>
              <a:spcAft>
                <a:spcPts val="0"/>
              </a:spcAft>
              <a:buFont typeface="Symbol" panose="05050102010706020507" pitchFamily="18" charset="2"/>
              <a:buChar char=""/>
            </a:pPr>
            <a:r>
              <a:rPr lang="en-US" sz="2100" dirty="0">
                <a:cs typeface="Times New Roman" panose="02020603050405020304" pitchFamily="18" charset="0"/>
              </a:rPr>
              <a:t>Lexington Complete Streets Policy </a:t>
            </a:r>
          </a:p>
          <a:p>
            <a:pPr marL="342900" indent="-342900">
              <a:lnSpc>
                <a:spcPct val="107000"/>
              </a:lnSpc>
              <a:spcBef>
                <a:spcPts val="0"/>
              </a:spcBef>
              <a:spcAft>
                <a:spcPts val="0"/>
              </a:spcAft>
              <a:buFont typeface="Symbol" panose="05050102010706020507" pitchFamily="18" charset="2"/>
              <a:buChar char=""/>
            </a:pPr>
            <a:r>
              <a:rPr lang="en-US" sz="2100" dirty="0">
                <a:cs typeface="Times New Roman" panose="02020603050405020304" pitchFamily="18" charset="0"/>
              </a:rPr>
              <a:t>SHIFT Bike/Ped component</a:t>
            </a:r>
          </a:p>
          <a:p>
            <a:pPr marL="342900" indent="-342900">
              <a:lnSpc>
                <a:spcPct val="107000"/>
              </a:lnSpc>
              <a:spcBef>
                <a:spcPts val="0"/>
              </a:spcBef>
              <a:spcAft>
                <a:spcPts val="0"/>
              </a:spcAft>
              <a:buFont typeface="Symbol" panose="05050102010706020507" pitchFamily="18" charset="2"/>
              <a:buChar char=""/>
            </a:pPr>
            <a:r>
              <a:rPr lang="en-US" sz="2100" dirty="0">
                <a:cs typeface="Times New Roman" panose="02020603050405020304" pitchFamily="18" charset="0"/>
              </a:rPr>
              <a:t>KOHS TV/social media ads promoting non-motorized road user safety</a:t>
            </a:r>
            <a:endParaRPr lang="en-US" dirty="0"/>
          </a:p>
        </p:txBody>
      </p:sp>
    </p:spTree>
    <p:extLst>
      <p:ext uri="{BB962C8B-B14F-4D97-AF65-F5344CB8AC3E}">
        <p14:creationId xmlns:p14="http://schemas.microsoft.com/office/powerpoint/2010/main" val="1762984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4E950-E3A6-41EB-B5B8-A92163FD6BB2}"/>
              </a:ext>
            </a:extLst>
          </p:cNvPr>
          <p:cNvSpPr>
            <a:spLocks noGrp="1"/>
          </p:cNvSpPr>
          <p:nvPr>
            <p:ph type="title"/>
          </p:nvPr>
        </p:nvSpPr>
        <p:spPr/>
        <p:txBody>
          <a:bodyPr/>
          <a:lstStyle/>
          <a:p>
            <a:r>
              <a:rPr lang="en-US" dirty="0"/>
              <a:t>VRU Safety Assessment: Next Steps </a:t>
            </a:r>
          </a:p>
        </p:txBody>
      </p:sp>
      <p:sp>
        <p:nvSpPr>
          <p:cNvPr id="3" name="Content Placeholder 2">
            <a:extLst>
              <a:ext uri="{FF2B5EF4-FFF2-40B4-BE49-F238E27FC236}">
                <a16:creationId xmlns:a16="http://schemas.microsoft.com/office/drawing/2014/main" id="{0631C9E6-1618-439D-AA34-FF8A64757A63}"/>
              </a:ext>
            </a:extLst>
          </p:cNvPr>
          <p:cNvSpPr>
            <a:spLocks noGrp="1"/>
          </p:cNvSpPr>
          <p:nvPr>
            <p:ph idx="1"/>
          </p:nvPr>
        </p:nvSpPr>
        <p:spPr/>
        <p:txBody>
          <a:bodyPr/>
          <a:lstStyle/>
          <a:p>
            <a:r>
              <a:rPr lang="en-US" dirty="0"/>
              <a:t>Draft report will be submitted to the study advisory committee this week: 10/20/23</a:t>
            </a:r>
          </a:p>
          <a:p>
            <a:r>
              <a:rPr lang="en-US" dirty="0"/>
              <a:t>One week for feedback: 10/27/23</a:t>
            </a:r>
          </a:p>
          <a:p>
            <a:r>
              <a:rPr lang="en-US" dirty="0"/>
              <a:t>One week for revisions: 11/03/23</a:t>
            </a:r>
          </a:p>
          <a:p>
            <a:r>
              <a:rPr lang="en-US" dirty="0"/>
              <a:t>Resubmit for final KYTC approval: 11/06/23</a:t>
            </a:r>
          </a:p>
          <a:p>
            <a:r>
              <a:rPr lang="en-US" dirty="0"/>
              <a:t>Published to the KOHS website on or before 11/15/23</a:t>
            </a:r>
          </a:p>
          <a:p>
            <a:endParaRPr lang="en-US" dirty="0"/>
          </a:p>
        </p:txBody>
      </p:sp>
    </p:spTree>
    <p:extLst>
      <p:ext uri="{BB962C8B-B14F-4D97-AF65-F5344CB8AC3E}">
        <p14:creationId xmlns:p14="http://schemas.microsoft.com/office/powerpoint/2010/main" val="345613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E7CE6-342D-409F-A59B-DBB6E9E9F3C1}"/>
              </a:ext>
            </a:extLst>
          </p:cNvPr>
          <p:cNvSpPr>
            <a:spLocks noGrp="1"/>
          </p:cNvSpPr>
          <p:nvPr>
            <p:ph type="title"/>
          </p:nvPr>
        </p:nvSpPr>
        <p:spPr>
          <a:xfrm>
            <a:off x="1097280" y="286603"/>
            <a:ext cx="10462542" cy="1450757"/>
          </a:xfrm>
        </p:spPr>
        <p:txBody>
          <a:bodyPr/>
          <a:lstStyle/>
          <a:p>
            <a:r>
              <a:rPr lang="en-US" dirty="0"/>
              <a:t>2024 Road Safety &amp; Simulation Conference</a:t>
            </a:r>
          </a:p>
        </p:txBody>
      </p:sp>
      <p:sp>
        <p:nvSpPr>
          <p:cNvPr id="3" name="Content Placeholder 2">
            <a:extLst>
              <a:ext uri="{FF2B5EF4-FFF2-40B4-BE49-F238E27FC236}">
                <a16:creationId xmlns:a16="http://schemas.microsoft.com/office/drawing/2014/main" id="{063BC6B0-A3A0-463A-9CDC-0D79872D59F4}"/>
              </a:ext>
            </a:extLst>
          </p:cNvPr>
          <p:cNvSpPr>
            <a:spLocks noGrp="1"/>
          </p:cNvSpPr>
          <p:nvPr>
            <p:ph sz="half" idx="1"/>
          </p:nvPr>
        </p:nvSpPr>
        <p:spPr/>
        <p:txBody>
          <a:bodyPr/>
          <a:lstStyle/>
          <a:p>
            <a:pPr algn="ctr"/>
            <a:r>
              <a:rPr lang="en-US" b="1" dirty="0"/>
              <a:t>October 28-31, 2024 </a:t>
            </a:r>
            <a:r>
              <a:rPr lang="en-US" dirty="0"/>
              <a:t>at the Hilton in Downtown Lexington</a:t>
            </a:r>
          </a:p>
          <a:p>
            <a:endParaRPr lang="en-US" dirty="0"/>
          </a:p>
        </p:txBody>
      </p:sp>
      <p:sp>
        <p:nvSpPr>
          <p:cNvPr id="8" name="Content Placeholder 7">
            <a:extLst>
              <a:ext uri="{FF2B5EF4-FFF2-40B4-BE49-F238E27FC236}">
                <a16:creationId xmlns:a16="http://schemas.microsoft.com/office/drawing/2014/main" id="{29961925-B6A5-4E2C-B70B-C8A44C75CA9A}"/>
              </a:ext>
            </a:extLst>
          </p:cNvPr>
          <p:cNvSpPr>
            <a:spLocks noGrp="1"/>
          </p:cNvSpPr>
          <p:nvPr>
            <p:ph sz="half" idx="2"/>
          </p:nvPr>
        </p:nvSpPr>
        <p:spPr>
          <a:xfrm>
            <a:off x="6217920" y="1845734"/>
            <a:ext cx="4937760" cy="4023360"/>
          </a:xfrm>
        </p:spPr>
        <p:txBody>
          <a:bodyPr/>
          <a:lstStyle/>
          <a:p>
            <a:pPr algn="ctr"/>
            <a:r>
              <a:rPr lang="en-US" dirty="0"/>
              <a:t>Visit the website for more details</a:t>
            </a:r>
            <a:endParaRPr lang="en-US" dirty="0">
              <a:hlinkClick r:id="rId2"/>
            </a:endParaRPr>
          </a:p>
          <a:p>
            <a:pPr algn="ctr"/>
            <a:r>
              <a:rPr lang="en-US" dirty="0">
                <a:hlinkClick r:id="rId2"/>
              </a:rPr>
              <a:t>https://ktc.uky.edu/rss2024/</a:t>
            </a:r>
            <a:endParaRPr lang="en-US" dirty="0"/>
          </a:p>
        </p:txBody>
      </p:sp>
      <p:pic>
        <p:nvPicPr>
          <p:cNvPr id="5" name="Picture 4">
            <a:extLst>
              <a:ext uri="{FF2B5EF4-FFF2-40B4-BE49-F238E27FC236}">
                <a16:creationId xmlns:a16="http://schemas.microsoft.com/office/drawing/2014/main" id="{0E0A5EC6-4A70-4022-A1EB-7035575AA6FA}"/>
              </a:ext>
            </a:extLst>
          </p:cNvPr>
          <p:cNvPicPr>
            <a:picLocks noChangeAspect="1"/>
          </p:cNvPicPr>
          <p:nvPr/>
        </p:nvPicPr>
        <p:blipFill>
          <a:blip r:embed="rId3"/>
          <a:stretch>
            <a:fillRect/>
          </a:stretch>
        </p:blipFill>
        <p:spPr>
          <a:xfrm>
            <a:off x="7278511" y="2788355"/>
            <a:ext cx="2816578" cy="2816578"/>
          </a:xfrm>
          <a:prstGeom prst="rect">
            <a:avLst/>
          </a:prstGeom>
        </p:spPr>
      </p:pic>
      <p:pic>
        <p:nvPicPr>
          <p:cNvPr id="7" name="Picture 6" descr="A circular chart with icons&#10;&#10;Description automatically generated">
            <a:extLst>
              <a:ext uri="{FF2B5EF4-FFF2-40B4-BE49-F238E27FC236}">
                <a16:creationId xmlns:a16="http://schemas.microsoft.com/office/drawing/2014/main" id="{29997B96-50D5-4275-8510-DFD1A1C1D6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7604" y="2517423"/>
            <a:ext cx="3697109" cy="3697109"/>
          </a:xfrm>
          <a:prstGeom prst="rect">
            <a:avLst/>
          </a:prstGeom>
        </p:spPr>
      </p:pic>
    </p:spTree>
    <p:extLst>
      <p:ext uri="{BB962C8B-B14F-4D97-AF65-F5344CB8AC3E}">
        <p14:creationId xmlns:p14="http://schemas.microsoft.com/office/powerpoint/2010/main" val="80596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D6CE6D-18BA-A9B4-56CE-297B69B274FF}"/>
              </a:ext>
            </a:extLst>
          </p:cNvPr>
          <p:cNvSpPr>
            <a:spLocks noGrp="1"/>
          </p:cNvSpPr>
          <p:nvPr>
            <p:ph idx="4294967295"/>
          </p:nvPr>
        </p:nvSpPr>
        <p:spPr>
          <a:xfrm>
            <a:off x="1066800" y="1417637"/>
            <a:ext cx="10058400" cy="4022725"/>
          </a:xfrm>
        </p:spPr>
        <p:txBody>
          <a:bodyPr/>
          <a:lstStyle/>
          <a:p>
            <a:pPr marL="0" indent="0" algn="ctr">
              <a:buNone/>
            </a:pPr>
            <a:endParaRPr lang="en-US" sz="2800" b="1" dirty="0"/>
          </a:p>
          <a:p>
            <a:pPr algn="ctr"/>
            <a:r>
              <a:rPr lang="en-US" sz="2800" b="1" dirty="0"/>
              <a:t>William Staats</a:t>
            </a:r>
          </a:p>
          <a:p>
            <a:pPr algn="ctr"/>
            <a:r>
              <a:rPr lang="en-US" dirty="0"/>
              <a:t>Research Engineer</a:t>
            </a:r>
          </a:p>
          <a:p>
            <a:pPr algn="ctr"/>
            <a:r>
              <a:rPr lang="en-US" dirty="0"/>
              <a:t>Kentucky Transportation Center</a:t>
            </a:r>
          </a:p>
          <a:p>
            <a:pPr algn="ctr"/>
            <a:r>
              <a:rPr lang="en-US" dirty="0">
                <a:hlinkClick r:id="rId2"/>
              </a:rPr>
              <a:t>william.staats@uky.edu</a:t>
            </a:r>
            <a:r>
              <a:rPr lang="en-US" dirty="0"/>
              <a:t> </a:t>
            </a:r>
          </a:p>
        </p:txBody>
      </p:sp>
    </p:spTree>
    <p:extLst>
      <p:ext uri="{BB962C8B-B14F-4D97-AF65-F5344CB8AC3E}">
        <p14:creationId xmlns:p14="http://schemas.microsoft.com/office/powerpoint/2010/main" val="1180860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7906-2F2F-FDA7-27C0-BB17E923C276}"/>
              </a:ext>
            </a:extLst>
          </p:cNvPr>
          <p:cNvSpPr>
            <a:spLocks noGrp="1"/>
          </p:cNvSpPr>
          <p:nvPr>
            <p:ph type="title"/>
          </p:nvPr>
        </p:nvSpPr>
        <p:spPr/>
        <p:txBody>
          <a:bodyPr/>
          <a:lstStyle/>
          <a:p>
            <a:r>
              <a:rPr lang="en-US" dirty="0"/>
              <a:t>VRU Safety Assessment</a:t>
            </a:r>
          </a:p>
        </p:txBody>
      </p:sp>
      <p:graphicFrame>
        <p:nvGraphicFramePr>
          <p:cNvPr id="6" name="Content Placeholder 2">
            <a:extLst>
              <a:ext uri="{FF2B5EF4-FFF2-40B4-BE49-F238E27FC236}">
                <a16:creationId xmlns:a16="http://schemas.microsoft.com/office/drawing/2014/main" id="{2C3FB0F9-0C0B-ED71-F533-467CDD78738F}"/>
              </a:ext>
            </a:extLst>
          </p:cNvPr>
          <p:cNvGraphicFramePr>
            <a:graphicFrameLocks noGrp="1"/>
          </p:cNvGraphicFramePr>
          <p:nvPr>
            <p:ph idx="1"/>
            <p:extLst>
              <p:ext uri="{D42A27DB-BD31-4B8C-83A1-F6EECF244321}">
                <p14:modId xmlns:p14="http://schemas.microsoft.com/office/powerpoint/2010/main" val="3359590759"/>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6581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469B-8EB1-8515-3A42-DE312FFF135A}"/>
              </a:ext>
            </a:extLst>
          </p:cNvPr>
          <p:cNvSpPr>
            <a:spLocks noGrp="1"/>
          </p:cNvSpPr>
          <p:nvPr>
            <p:ph type="title"/>
          </p:nvPr>
        </p:nvSpPr>
        <p:spPr/>
        <p:txBody>
          <a:bodyPr/>
          <a:lstStyle/>
          <a:p>
            <a:r>
              <a:rPr lang="en-US" dirty="0"/>
              <a:t>VRU Safety Assessment: Requirements</a:t>
            </a:r>
          </a:p>
        </p:txBody>
      </p:sp>
      <p:sp>
        <p:nvSpPr>
          <p:cNvPr id="3" name="Content Placeholder 2">
            <a:extLst>
              <a:ext uri="{FF2B5EF4-FFF2-40B4-BE49-F238E27FC236}">
                <a16:creationId xmlns:a16="http://schemas.microsoft.com/office/drawing/2014/main" id="{F6CB9390-7233-4D7F-B449-38EBC2A244F1}"/>
              </a:ext>
            </a:extLst>
          </p:cNvPr>
          <p:cNvSpPr>
            <a:spLocks noGrp="1"/>
          </p:cNvSpPr>
          <p:nvPr>
            <p:ph idx="1"/>
          </p:nvPr>
        </p:nvSpPr>
        <p:spPr/>
        <p:txBody>
          <a:bodyPr>
            <a:normAutofit/>
          </a:bodyPr>
          <a:lstStyle/>
          <a:p>
            <a:pPr>
              <a:buFont typeface="Arial" panose="020B0604020202020204" pitchFamily="34" charset="0"/>
              <a:buChar char="•"/>
            </a:pPr>
            <a:r>
              <a:rPr lang="en-US" dirty="0"/>
              <a:t>Use a data-driven process to identify areas of high-risk for VRU</a:t>
            </a:r>
          </a:p>
          <a:p>
            <a:pPr>
              <a:buFont typeface="Arial" panose="020B0604020202020204" pitchFamily="34" charset="0"/>
              <a:buChar char="•"/>
            </a:pPr>
            <a:r>
              <a:rPr lang="en-US" dirty="0"/>
              <a:t>Use (at a minimum) data from the most recent 5-year period for which data is available </a:t>
            </a:r>
          </a:p>
          <a:p>
            <a:pPr>
              <a:buFont typeface="Arial" panose="020B0604020202020204" pitchFamily="34" charset="0"/>
              <a:buChar char="•"/>
            </a:pPr>
            <a:r>
              <a:rPr lang="en-US" dirty="0"/>
              <a:t> Perform a quantitative analysis of </a:t>
            </a:r>
            <a:r>
              <a:rPr lang="en-US" b="1" dirty="0"/>
              <a:t>VRU fatalities and serious injuries </a:t>
            </a:r>
            <a:r>
              <a:rPr lang="en-US" dirty="0"/>
              <a:t>that includes:</a:t>
            </a:r>
          </a:p>
          <a:p>
            <a:pPr marL="784098" lvl="2" indent="-400050">
              <a:buFont typeface="+mj-lt"/>
              <a:buAutoNum type="romanUcPeriod"/>
            </a:pPr>
            <a:r>
              <a:rPr lang="en-US" dirty="0"/>
              <a:t>Data such as location, roadway functional class, design speed, speed limit, time of day, etc. Could also include indicators of where VRU fatalities or serious injuries are likely to occur, such as land use and infrastructure indicators</a:t>
            </a:r>
          </a:p>
          <a:p>
            <a:pPr marL="784098" lvl="2" indent="-400050">
              <a:buFont typeface="+mj-lt"/>
              <a:buAutoNum type="romanUcPeriod"/>
            </a:pPr>
            <a:r>
              <a:rPr lang="en-US" b="1" dirty="0"/>
              <a:t>Consider demographics of the locations of VRU fatal and serious injuries (including race, ethnicity, income, and age)</a:t>
            </a:r>
          </a:p>
          <a:p>
            <a:pPr marL="784098" lvl="2" indent="-400050">
              <a:buFont typeface="+mj-lt"/>
              <a:buAutoNum type="romanUcPeriod"/>
            </a:pPr>
            <a:r>
              <a:rPr lang="en-US" dirty="0"/>
              <a:t>Identify areas as “high-risk” to VRU</a:t>
            </a:r>
          </a:p>
          <a:p>
            <a:pPr>
              <a:buFont typeface="Arial" panose="020B0604020202020204" pitchFamily="34" charset="0"/>
              <a:buChar char="•"/>
            </a:pPr>
            <a:r>
              <a:rPr lang="en-US" dirty="0"/>
              <a:t> Consult with local governments, metropolitan planning organizations, and regional transportation planning organizations in high-risk areas</a:t>
            </a:r>
          </a:p>
          <a:p>
            <a:pPr>
              <a:buFont typeface="Arial" panose="020B0604020202020204" pitchFamily="34" charset="0"/>
              <a:buChar char="•"/>
            </a:pPr>
            <a:r>
              <a:rPr lang="en-US" dirty="0"/>
              <a:t>Develop a list of strategies to reduce safety risks to VRUs in areas that have been identified as high-risk (using the </a:t>
            </a:r>
            <a:r>
              <a:rPr lang="en-US" b="1" dirty="0"/>
              <a:t>Safe Systems Approach</a:t>
            </a:r>
            <a:r>
              <a:rPr lang="en-US" dirty="0"/>
              <a:t>)</a:t>
            </a:r>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1711678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2B679-85BD-79A5-69D8-98A838FB33EC}"/>
              </a:ext>
            </a:extLst>
          </p:cNvPr>
          <p:cNvSpPr>
            <a:spLocks noGrp="1"/>
          </p:cNvSpPr>
          <p:nvPr>
            <p:ph type="title"/>
          </p:nvPr>
        </p:nvSpPr>
        <p:spPr/>
        <p:txBody>
          <a:bodyPr/>
          <a:lstStyle/>
          <a:p>
            <a:r>
              <a:rPr lang="en-US" dirty="0"/>
              <a:t>Safe System Approach</a:t>
            </a:r>
          </a:p>
        </p:txBody>
      </p:sp>
      <p:sp>
        <p:nvSpPr>
          <p:cNvPr id="4" name="Text Placeholder 3">
            <a:extLst>
              <a:ext uri="{FF2B5EF4-FFF2-40B4-BE49-F238E27FC236}">
                <a16:creationId xmlns:a16="http://schemas.microsoft.com/office/drawing/2014/main" id="{975D61B8-B29C-A341-5C3A-101A3A17ED6A}"/>
              </a:ext>
            </a:extLst>
          </p:cNvPr>
          <p:cNvSpPr>
            <a:spLocks noGrp="1"/>
          </p:cNvSpPr>
          <p:nvPr>
            <p:ph type="body" idx="1"/>
          </p:nvPr>
        </p:nvSpPr>
        <p:spPr/>
        <p:txBody>
          <a:bodyPr/>
          <a:lstStyle/>
          <a:p>
            <a:r>
              <a:rPr lang="en-US" dirty="0"/>
              <a:t>Systems</a:t>
            </a:r>
          </a:p>
        </p:txBody>
      </p:sp>
      <p:sp>
        <p:nvSpPr>
          <p:cNvPr id="3" name="Content Placeholder 2">
            <a:extLst>
              <a:ext uri="{FF2B5EF4-FFF2-40B4-BE49-F238E27FC236}">
                <a16:creationId xmlns:a16="http://schemas.microsoft.com/office/drawing/2014/main" id="{944E62BC-A508-8C3A-58AA-F6D4BD0E2856}"/>
              </a:ext>
            </a:extLst>
          </p:cNvPr>
          <p:cNvSpPr>
            <a:spLocks noGrp="1"/>
          </p:cNvSpPr>
          <p:nvPr>
            <p:ph sz="half" idx="2"/>
          </p:nvPr>
        </p:nvSpPr>
        <p:spPr/>
        <p:txBody>
          <a:bodyPr/>
          <a:lstStyle/>
          <a:p>
            <a:r>
              <a:rPr lang="en-US" dirty="0"/>
              <a:t>Users</a:t>
            </a:r>
          </a:p>
          <a:p>
            <a:r>
              <a:rPr lang="en-US" dirty="0"/>
              <a:t>Roads</a:t>
            </a:r>
          </a:p>
          <a:p>
            <a:r>
              <a:rPr lang="en-US" dirty="0"/>
              <a:t>Speeds</a:t>
            </a:r>
          </a:p>
          <a:p>
            <a:r>
              <a:rPr lang="en-US" dirty="0"/>
              <a:t>Vehicles</a:t>
            </a:r>
          </a:p>
          <a:p>
            <a:r>
              <a:rPr lang="en-US" dirty="0"/>
              <a:t>Post-crash Care</a:t>
            </a:r>
          </a:p>
        </p:txBody>
      </p:sp>
      <p:sp>
        <p:nvSpPr>
          <p:cNvPr id="5" name="Text Placeholder 4">
            <a:extLst>
              <a:ext uri="{FF2B5EF4-FFF2-40B4-BE49-F238E27FC236}">
                <a16:creationId xmlns:a16="http://schemas.microsoft.com/office/drawing/2014/main" id="{A866625D-AE9D-F349-A361-17A241F051FC}"/>
              </a:ext>
            </a:extLst>
          </p:cNvPr>
          <p:cNvSpPr>
            <a:spLocks noGrp="1"/>
          </p:cNvSpPr>
          <p:nvPr>
            <p:ph type="body" sz="quarter" idx="3"/>
          </p:nvPr>
        </p:nvSpPr>
        <p:spPr/>
        <p:txBody>
          <a:bodyPr/>
          <a:lstStyle/>
          <a:p>
            <a:r>
              <a:rPr lang="en-US" dirty="0"/>
              <a:t>Principles</a:t>
            </a:r>
          </a:p>
        </p:txBody>
      </p:sp>
      <p:sp>
        <p:nvSpPr>
          <p:cNvPr id="6" name="Content Placeholder 5">
            <a:extLst>
              <a:ext uri="{FF2B5EF4-FFF2-40B4-BE49-F238E27FC236}">
                <a16:creationId xmlns:a16="http://schemas.microsoft.com/office/drawing/2014/main" id="{AD16A97E-FEED-E1CA-3A2E-D92CBAFDDCB3}"/>
              </a:ext>
            </a:extLst>
          </p:cNvPr>
          <p:cNvSpPr>
            <a:spLocks noGrp="1"/>
          </p:cNvSpPr>
          <p:nvPr>
            <p:ph sz="quarter" idx="4"/>
          </p:nvPr>
        </p:nvSpPr>
        <p:spPr/>
        <p:txBody>
          <a:bodyPr/>
          <a:lstStyle/>
          <a:p>
            <a:pPr marL="0" indent="0">
              <a:buNone/>
            </a:pPr>
            <a:r>
              <a:rPr lang="en-US" dirty="0"/>
              <a:t>Death and Serious Injuries are Unacceptable</a:t>
            </a:r>
          </a:p>
          <a:p>
            <a:pPr marL="0" indent="0">
              <a:buNone/>
            </a:pPr>
            <a:r>
              <a:rPr lang="en-US" dirty="0"/>
              <a:t>Humans Make Mistakes</a:t>
            </a:r>
          </a:p>
          <a:p>
            <a:pPr marL="0" indent="0">
              <a:buNone/>
            </a:pPr>
            <a:r>
              <a:rPr lang="en-US" dirty="0"/>
              <a:t>Humans Are Vulnerable</a:t>
            </a:r>
          </a:p>
          <a:p>
            <a:pPr marL="0" indent="0">
              <a:buNone/>
            </a:pPr>
            <a:r>
              <a:rPr lang="en-US" dirty="0"/>
              <a:t>Responsibility is Shared</a:t>
            </a:r>
          </a:p>
          <a:p>
            <a:pPr marL="0" indent="0">
              <a:buNone/>
            </a:pPr>
            <a:r>
              <a:rPr lang="en-US" dirty="0"/>
              <a:t>Safety is Proactive</a:t>
            </a:r>
          </a:p>
          <a:p>
            <a:pPr marL="0" indent="0">
              <a:buNone/>
            </a:pPr>
            <a:r>
              <a:rPr lang="en-US" dirty="0"/>
              <a:t>Redundancy is Crucial</a:t>
            </a:r>
          </a:p>
          <a:p>
            <a:endParaRPr lang="en-US" dirty="0"/>
          </a:p>
        </p:txBody>
      </p:sp>
      <p:pic>
        <p:nvPicPr>
          <p:cNvPr id="8" name="Picture 7" descr="A diagram of a safe system approach&#10;&#10;Description automatically generated">
            <a:extLst>
              <a:ext uri="{FF2B5EF4-FFF2-40B4-BE49-F238E27FC236}">
                <a16:creationId xmlns:a16="http://schemas.microsoft.com/office/drawing/2014/main" id="{B48BE7D5-6517-F1C2-A560-D8994B95C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292" y="1905126"/>
            <a:ext cx="3047748" cy="3047748"/>
          </a:xfrm>
          <a:prstGeom prst="rect">
            <a:avLst/>
          </a:prstGeom>
        </p:spPr>
      </p:pic>
    </p:spTree>
    <p:extLst>
      <p:ext uri="{BB962C8B-B14F-4D97-AF65-F5344CB8AC3E}">
        <p14:creationId xmlns:p14="http://schemas.microsoft.com/office/powerpoint/2010/main" val="246309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A342D-DD0B-4307-B725-B17BA8DEDAE4}"/>
              </a:ext>
            </a:extLst>
          </p:cNvPr>
          <p:cNvSpPr>
            <a:spLocks noGrp="1"/>
          </p:cNvSpPr>
          <p:nvPr>
            <p:ph type="title"/>
          </p:nvPr>
        </p:nvSpPr>
        <p:spPr/>
        <p:txBody>
          <a:bodyPr>
            <a:noAutofit/>
          </a:bodyPr>
          <a:lstStyle/>
          <a:p>
            <a:r>
              <a:rPr lang="en-US" sz="4000" dirty="0"/>
              <a:t>Demographics: USDOT Justice40 Transportation Disadvantaged Communities (DACs)</a:t>
            </a:r>
          </a:p>
        </p:txBody>
      </p:sp>
      <p:sp>
        <p:nvSpPr>
          <p:cNvPr id="4" name="Text Placeholder 3">
            <a:extLst>
              <a:ext uri="{FF2B5EF4-FFF2-40B4-BE49-F238E27FC236}">
                <a16:creationId xmlns:a16="http://schemas.microsoft.com/office/drawing/2014/main" id="{F8709BEC-2126-13D2-3423-98640E5DB3A0}"/>
              </a:ext>
            </a:extLst>
          </p:cNvPr>
          <p:cNvSpPr>
            <a:spLocks noGrp="1"/>
          </p:cNvSpPr>
          <p:nvPr>
            <p:ph type="body" idx="1"/>
          </p:nvPr>
        </p:nvSpPr>
        <p:spPr/>
        <p:txBody>
          <a:bodyPr/>
          <a:lstStyle/>
          <a:p>
            <a:r>
              <a:rPr lang="en-US" dirty="0"/>
              <a:t>Disadvantaged Communities Factors</a:t>
            </a:r>
          </a:p>
        </p:txBody>
      </p:sp>
      <p:sp>
        <p:nvSpPr>
          <p:cNvPr id="3" name="Content Placeholder 2">
            <a:extLst>
              <a:ext uri="{FF2B5EF4-FFF2-40B4-BE49-F238E27FC236}">
                <a16:creationId xmlns:a16="http://schemas.microsoft.com/office/drawing/2014/main" id="{9D6F166A-E44F-45A0-A79D-50C77FC7171B}"/>
              </a:ext>
            </a:extLst>
          </p:cNvPr>
          <p:cNvSpPr>
            <a:spLocks noGrp="1"/>
          </p:cNvSpPr>
          <p:nvPr>
            <p:ph sz="half" idx="2"/>
          </p:nvPr>
        </p:nvSpPr>
        <p:spPr/>
        <p:txBody>
          <a:bodyPr>
            <a:normAutofit/>
          </a:bodyPr>
          <a:lstStyle/>
          <a:p>
            <a:r>
              <a:rPr lang="en-US" dirty="0"/>
              <a:t>Transportation access</a:t>
            </a:r>
          </a:p>
          <a:p>
            <a:r>
              <a:rPr lang="en-US" dirty="0"/>
              <a:t>Health</a:t>
            </a:r>
          </a:p>
          <a:p>
            <a:r>
              <a:rPr lang="en-US" dirty="0"/>
              <a:t>Environmental</a:t>
            </a:r>
          </a:p>
          <a:p>
            <a:r>
              <a:rPr lang="en-US" dirty="0"/>
              <a:t>Economic</a:t>
            </a:r>
          </a:p>
          <a:p>
            <a:r>
              <a:rPr lang="en-US" dirty="0"/>
              <a:t>Resilience</a:t>
            </a:r>
          </a:p>
          <a:p>
            <a:r>
              <a:rPr lang="en-US" dirty="0"/>
              <a:t>Equity</a:t>
            </a:r>
          </a:p>
          <a:p>
            <a:pPr lvl="1"/>
            <a:endParaRPr lang="en-US" dirty="0"/>
          </a:p>
          <a:p>
            <a:pPr marL="201168" lvl="1" indent="0">
              <a:buNone/>
            </a:pPr>
            <a:endParaRPr lang="en-US" dirty="0"/>
          </a:p>
        </p:txBody>
      </p:sp>
      <p:sp>
        <p:nvSpPr>
          <p:cNvPr id="5" name="Text Placeholder 4">
            <a:extLst>
              <a:ext uri="{FF2B5EF4-FFF2-40B4-BE49-F238E27FC236}">
                <a16:creationId xmlns:a16="http://schemas.microsoft.com/office/drawing/2014/main" id="{F4B16BE1-5994-CF98-4D65-08BB8B1EF428}"/>
              </a:ext>
            </a:extLst>
          </p:cNvPr>
          <p:cNvSpPr>
            <a:spLocks noGrp="1"/>
          </p:cNvSpPr>
          <p:nvPr>
            <p:ph type="body" sz="quarter" idx="3"/>
          </p:nvPr>
        </p:nvSpPr>
        <p:spPr/>
        <p:txBody>
          <a:bodyPr/>
          <a:lstStyle/>
          <a:p>
            <a:r>
              <a:rPr lang="en-US" dirty="0"/>
              <a:t>Data Sources</a:t>
            </a:r>
          </a:p>
        </p:txBody>
      </p:sp>
      <p:sp>
        <p:nvSpPr>
          <p:cNvPr id="6" name="Content Placeholder 5">
            <a:extLst>
              <a:ext uri="{FF2B5EF4-FFF2-40B4-BE49-F238E27FC236}">
                <a16:creationId xmlns:a16="http://schemas.microsoft.com/office/drawing/2014/main" id="{C7DB1FF4-7ECE-54A5-EBF4-655DD985E735}"/>
              </a:ext>
            </a:extLst>
          </p:cNvPr>
          <p:cNvSpPr>
            <a:spLocks noGrp="1"/>
          </p:cNvSpPr>
          <p:nvPr>
            <p:ph sz="quarter" idx="4"/>
          </p:nvPr>
        </p:nvSpPr>
        <p:spPr/>
        <p:txBody>
          <a:bodyPr>
            <a:normAutofit/>
          </a:bodyPr>
          <a:lstStyle/>
          <a:p>
            <a:r>
              <a:rPr lang="en-US" dirty="0"/>
              <a:t>CDC Social Vulnerability Index</a:t>
            </a:r>
          </a:p>
          <a:p>
            <a:r>
              <a:rPr lang="en-US" dirty="0"/>
              <a:t>Census America Community Survey</a:t>
            </a:r>
          </a:p>
          <a:p>
            <a:r>
              <a:rPr lang="en-US" dirty="0"/>
              <a:t>EPA Smart Location Map </a:t>
            </a:r>
          </a:p>
          <a:p>
            <a:r>
              <a:rPr lang="en-US" dirty="0"/>
              <a:t>HUD Location Affordability Index</a:t>
            </a:r>
          </a:p>
          <a:p>
            <a:r>
              <a:rPr lang="en-US" dirty="0"/>
              <a:t>EPA EJ Screen</a:t>
            </a:r>
          </a:p>
          <a:p>
            <a:r>
              <a:rPr lang="en-US" dirty="0"/>
              <a:t>FEMA Resilience Analysis &amp; Planning Tool </a:t>
            </a:r>
          </a:p>
          <a:p>
            <a:r>
              <a:rPr lang="en-US" dirty="0"/>
              <a:t>FEMA National Risk Index</a:t>
            </a:r>
          </a:p>
          <a:p>
            <a:endParaRPr lang="en-US" dirty="0"/>
          </a:p>
        </p:txBody>
      </p:sp>
      <p:sp>
        <p:nvSpPr>
          <p:cNvPr id="8" name="TextBox 7">
            <a:extLst>
              <a:ext uri="{FF2B5EF4-FFF2-40B4-BE49-F238E27FC236}">
                <a16:creationId xmlns:a16="http://schemas.microsoft.com/office/drawing/2014/main" id="{3C9D7731-2326-04FC-9CAD-94E5117547E7}"/>
              </a:ext>
            </a:extLst>
          </p:cNvPr>
          <p:cNvSpPr txBox="1"/>
          <p:nvPr/>
        </p:nvSpPr>
        <p:spPr>
          <a:xfrm>
            <a:off x="1036320" y="5648067"/>
            <a:ext cx="9653016" cy="923330"/>
          </a:xfrm>
          <a:prstGeom prst="rect">
            <a:avLst/>
          </a:prstGeom>
          <a:noFill/>
        </p:spPr>
        <p:txBody>
          <a:bodyPr wrap="square" rtlCol="0">
            <a:spAutoFit/>
          </a:bodyPr>
          <a:lstStyle/>
          <a:p>
            <a:r>
              <a:rPr lang="en-US" b="1" dirty="0"/>
              <a:t>DACs account for 27.3% of the state’s population and 25.1% of its area, yet 37.4% of VRU KA crashes and 29.8% of all other KA crashes</a:t>
            </a:r>
          </a:p>
          <a:p>
            <a:endParaRPr lang="en-US" dirty="0"/>
          </a:p>
        </p:txBody>
      </p:sp>
    </p:spTree>
    <p:extLst>
      <p:ext uri="{BB962C8B-B14F-4D97-AF65-F5344CB8AC3E}">
        <p14:creationId xmlns:p14="http://schemas.microsoft.com/office/powerpoint/2010/main" val="3764831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6C0EC-D5DE-C454-347A-F8373F8ACB7D}"/>
              </a:ext>
            </a:extLst>
          </p:cNvPr>
          <p:cNvSpPr>
            <a:spLocks noGrp="1"/>
          </p:cNvSpPr>
          <p:nvPr>
            <p:ph type="title"/>
          </p:nvPr>
        </p:nvSpPr>
        <p:spPr>
          <a:xfrm>
            <a:off x="868680" y="286603"/>
            <a:ext cx="11323320" cy="1450757"/>
          </a:xfrm>
        </p:spPr>
        <p:txBody>
          <a:bodyPr/>
          <a:lstStyle/>
          <a:p>
            <a:r>
              <a:rPr lang="en-US" dirty="0"/>
              <a:t>Bicycle and Pedestrian Fatality and Serious Injury Trends</a:t>
            </a:r>
          </a:p>
        </p:txBody>
      </p:sp>
      <p:graphicFrame>
        <p:nvGraphicFramePr>
          <p:cNvPr id="5" name="Content Placeholder 3">
            <a:extLst>
              <a:ext uri="{FF2B5EF4-FFF2-40B4-BE49-F238E27FC236}">
                <a16:creationId xmlns:a16="http://schemas.microsoft.com/office/drawing/2014/main" id="{F402B7FC-3585-65E4-0492-64DD73545434}"/>
              </a:ext>
            </a:extLst>
          </p:cNvPr>
          <p:cNvGraphicFramePr>
            <a:graphicFrameLocks/>
          </p:cNvGraphicFramePr>
          <p:nvPr>
            <p:extLst>
              <p:ext uri="{D42A27DB-BD31-4B8C-83A1-F6EECF244321}">
                <p14:modId xmlns:p14="http://schemas.microsoft.com/office/powerpoint/2010/main" val="3238086287"/>
              </p:ext>
            </p:extLst>
          </p:nvPr>
        </p:nvGraphicFramePr>
        <p:xfrm>
          <a:off x="868680" y="1836383"/>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236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D7D42-6886-42B4-95FE-CD40C4F99FD6}"/>
              </a:ext>
            </a:extLst>
          </p:cNvPr>
          <p:cNvSpPr>
            <a:spLocks noGrp="1"/>
          </p:cNvSpPr>
          <p:nvPr>
            <p:ph type="title"/>
          </p:nvPr>
        </p:nvSpPr>
        <p:spPr>
          <a:xfrm>
            <a:off x="688621" y="286603"/>
            <a:ext cx="11085689" cy="1450757"/>
          </a:xfrm>
        </p:spPr>
        <p:txBody>
          <a:bodyPr/>
          <a:lstStyle/>
          <a:p>
            <a:r>
              <a:rPr lang="en-US" dirty="0"/>
              <a:t>Statewide VRU KA Crash Statistics 2018-2022</a:t>
            </a:r>
          </a:p>
        </p:txBody>
      </p:sp>
      <p:sp>
        <p:nvSpPr>
          <p:cNvPr id="4" name="Content Placeholder 3">
            <a:extLst>
              <a:ext uri="{FF2B5EF4-FFF2-40B4-BE49-F238E27FC236}">
                <a16:creationId xmlns:a16="http://schemas.microsoft.com/office/drawing/2014/main" id="{296B71D3-229E-4EB9-883C-647C279F7A71}"/>
              </a:ext>
            </a:extLst>
          </p:cNvPr>
          <p:cNvSpPr>
            <a:spLocks noGrp="1"/>
          </p:cNvSpPr>
          <p:nvPr>
            <p:ph sz="half" idx="1"/>
          </p:nvPr>
        </p:nvSpPr>
        <p:spPr/>
        <p:txBody>
          <a:bodyPr/>
          <a:lstStyle/>
          <a:p>
            <a:endParaRPr lang="en-US"/>
          </a:p>
        </p:txBody>
      </p:sp>
      <p:sp>
        <p:nvSpPr>
          <p:cNvPr id="5" name="Content Placeholder 4">
            <a:extLst>
              <a:ext uri="{FF2B5EF4-FFF2-40B4-BE49-F238E27FC236}">
                <a16:creationId xmlns:a16="http://schemas.microsoft.com/office/drawing/2014/main" id="{751BD0CD-BFB5-4DC4-A36B-020449D54B14}"/>
              </a:ext>
            </a:extLst>
          </p:cNvPr>
          <p:cNvSpPr>
            <a:spLocks noGrp="1"/>
          </p:cNvSpPr>
          <p:nvPr>
            <p:ph sz="half" idx="2"/>
          </p:nvPr>
        </p:nvSpPr>
        <p:spPr>
          <a:xfrm>
            <a:off x="6217920" y="1845735"/>
            <a:ext cx="5793458" cy="4023360"/>
          </a:xfrm>
        </p:spPr>
        <p:txBody>
          <a:bodyPr/>
          <a:lstStyle/>
          <a:p>
            <a:pPr marL="0" indent="0">
              <a:buNone/>
            </a:pPr>
            <a:r>
              <a:rPr lang="en-US" b="1" dirty="0"/>
              <a:t>478 fatal VRU crashes, 1096 serious injury VRU crashes</a:t>
            </a:r>
          </a:p>
          <a:p>
            <a:pPr>
              <a:buFont typeface="Wingdings" panose="05000000000000000000" pitchFamily="2" charset="2"/>
              <a:buChar char="§"/>
            </a:pPr>
            <a:r>
              <a:rPr lang="en-US" dirty="0"/>
              <a:t>81.9% of VRU KA crashes occur in urban/suburban areas</a:t>
            </a:r>
          </a:p>
          <a:p>
            <a:pPr>
              <a:buFont typeface="Wingdings" panose="05000000000000000000" pitchFamily="2" charset="2"/>
              <a:buChar char="§"/>
            </a:pPr>
            <a:r>
              <a:rPr lang="en-US" dirty="0"/>
              <a:t>59.5% of VRU KA crashes occur outside of daylight hours</a:t>
            </a:r>
          </a:p>
          <a:p>
            <a:pPr>
              <a:buFont typeface="Wingdings" panose="05000000000000000000" pitchFamily="2" charset="2"/>
              <a:buChar char="§"/>
            </a:pPr>
            <a:r>
              <a:rPr lang="en-US" dirty="0"/>
              <a:t>More than 50% of VRU KA crashes occur where the speed limit is 35mph or less</a:t>
            </a:r>
          </a:p>
          <a:p>
            <a:pPr>
              <a:buFont typeface="Wingdings" panose="05000000000000000000" pitchFamily="2" charset="2"/>
              <a:buChar char="§"/>
            </a:pPr>
            <a:r>
              <a:rPr lang="en-US" dirty="0"/>
              <a:t>44.9% of VRU KA crashes occur at intersections </a:t>
            </a:r>
          </a:p>
          <a:p>
            <a:pPr>
              <a:buFont typeface="Wingdings" panose="05000000000000000000" pitchFamily="2" charset="2"/>
              <a:buChar char="§"/>
            </a:pPr>
            <a:r>
              <a:rPr lang="en-US" dirty="0"/>
              <a:t>18.7% of VRU KA crashes are hit and run</a:t>
            </a:r>
          </a:p>
        </p:txBody>
      </p:sp>
      <p:pic>
        <p:nvPicPr>
          <p:cNvPr id="7" name="Picture 6">
            <a:extLst>
              <a:ext uri="{FF2B5EF4-FFF2-40B4-BE49-F238E27FC236}">
                <a16:creationId xmlns:a16="http://schemas.microsoft.com/office/drawing/2014/main" id="{949CE56C-CE27-471E-B73A-8E33D852E98B}"/>
              </a:ext>
            </a:extLst>
          </p:cNvPr>
          <p:cNvPicPr>
            <a:picLocks noChangeAspect="1"/>
          </p:cNvPicPr>
          <p:nvPr/>
        </p:nvPicPr>
        <p:blipFill>
          <a:blip r:embed="rId3"/>
          <a:stretch>
            <a:fillRect/>
          </a:stretch>
        </p:blipFill>
        <p:spPr>
          <a:xfrm>
            <a:off x="784863" y="1995276"/>
            <a:ext cx="5372100" cy="3724275"/>
          </a:xfrm>
          <a:prstGeom prst="rect">
            <a:avLst/>
          </a:prstGeom>
        </p:spPr>
      </p:pic>
    </p:spTree>
    <p:extLst>
      <p:ext uri="{BB962C8B-B14F-4D97-AF65-F5344CB8AC3E}">
        <p14:creationId xmlns:p14="http://schemas.microsoft.com/office/powerpoint/2010/main" val="2067281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map of a country with red and black colored areas&#10;&#10;Description automatically generated">
            <a:extLst>
              <a:ext uri="{FF2B5EF4-FFF2-40B4-BE49-F238E27FC236}">
                <a16:creationId xmlns:a16="http://schemas.microsoft.com/office/drawing/2014/main" id="{8485D49E-9525-4832-93BF-6A46EDAD3F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333"/>
            <a:ext cx="12192000" cy="6773333"/>
          </a:xfrm>
          <a:prstGeom prst="rect">
            <a:avLst/>
          </a:prstGeom>
        </p:spPr>
      </p:pic>
    </p:spTree>
    <p:extLst>
      <p:ext uri="{BB962C8B-B14F-4D97-AF65-F5344CB8AC3E}">
        <p14:creationId xmlns:p14="http://schemas.microsoft.com/office/powerpoint/2010/main" val="1044343754"/>
      </p:ext>
    </p:extLst>
  </p:cSld>
  <p:clrMapOvr>
    <a:masterClrMapping/>
  </p:clrMapOvr>
</p:sld>
</file>

<file path=ppt/theme/theme1.xml><?xml version="1.0" encoding="utf-8"?>
<a:theme xmlns:a="http://schemas.openxmlformats.org/drawingml/2006/main" name="Retrospect">
  <a:themeElements>
    <a:clrScheme name="Custom 7">
      <a:dk1>
        <a:srgbClr val="000000"/>
      </a:dk1>
      <a:lt1>
        <a:sysClr val="window" lastClr="FFFFFF"/>
      </a:lt1>
      <a:dk2>
        <a:srgbClr val="0033A0"/>
      </a:dk2>
      <a:lt2>
        <a:srgbClr val="B1C9E8"/>
      </a:lt2>
      <a:accent1>
        <a:srgbClr val="1B365D"/>
      </a:accent1>
      <a:accent2>
        <a:srgbClr val="0033A0"/>
      </a:accent2>
      <a:accent3>
        <a:srgbClr val="DCDDDE"/>
      </a:accent3>
      <a:accent4>
        <a:srgbClr val="D6D2C4"/>
      </a:accent4>
      <a:accent5>
        <a:srgbClr val="DCDDDE"/>
      </a:accent5>
      <a:accent6>
        <a:srgbClr val="D6D2C4"/>
      </a:accent6>
      <a:hlink>
        <a:srgbClr val="0033A0"/>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AE620AAE2AEB4487F1A743D73B8D7F" ma:contentTypeVersion="0" ma:contentTypeDescription="Create a new document." ma:contentTypeScope="" ma:versionID="65481eb4f3d4be0bc1559c8efc3801ec">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CA0BB5-4861-4CFF-A668-D0E9F4F38D76}"/>
</file>

<file path=customXml/itemProps2.xml><?xml version="1.0" encoding="utf-8"?>
<ds:datastoreItem xmlns:ds="http://schemas.openxmlformats.org/officeDocument/2006/customXml" ds:itemID="{089B0AD7-5B29-43A1-98CF-1658691276DD}"/>
</file>

<file path=customXml/itemProps3.xml><?xml version="1.0" encoding="utf-8"?>
<ds:datastoreItem xmlns:ds="http://schemas.openxmlformats.org/officeDocument/2006/customXml" ds:itemID="{C681CE99-FC5B-42F5-B7C0-B3E543A9CB9C}"/>
</file>

<file path=docProps/app.xml><?xml version="1.0" encoding="utf-8"?>
<Properties xmlns="http://schemas.openxmlformats.org/officeDocument/2006/extended-properties" xmlns:vt="http://schemas.openxmlformats.org/officeDocument/2006/docPropsVTypes">
  <Template/>
  <TotalTime>2596</TotalTime>
  <Words>2627</Words>
  <Application>Microsoft Office PowerPoint</Application>
  <PresentationFormat>Widescreen</PresentationFormat>
  <Paragraphs>721</Paragraphs>
  <Slides>25</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Courier New</vt:lpstr>
      <vt:lpstr>Symbol</vt:lpstr>
      <vt:lpstr>Times New Roman</vt:lpstr>
      <vt:lpstr>Wingdings</vt:lpstr>
      <vt:lpstr>Retrospect</vt:lpstr>
      <vt:lpstr>Vulnerable Road User Safety Assessment Overview</vt:lpstr>
      <vt:lpstr>What is a Vulnerable Road User (VRU)</vt:lpstr>
      <vt:lpstr>VRU Safety Assessment</vt:lpstr>
      <vt:lpstr>VRU Safety Assessment: Requirements</vt:lpstr>
      <vt:lpstr>Safe System Approach</vt:lpstr>
      <vt:lpstr>Demographics: USDOT Justice40 Transportation Disadvantaged Communities (DACs)</vt:lpstr>
      <vt:lpstr>Bicycle and Pedestrian Fatality and Serious Injury Trends</vt:lpstr>
      <vt:lpstr>Statewide VRU KA Crash Statistics 2018-2022</vt:lpstr>
      <vt:lpstr>PowerPoint Presentation</vt:lpstr>
      <vt:lpstr>PowerPoint Presentation</vt:lpstr>
      <vt:lpstr>Priority Ranking Method</vt:lpstr>
      <vt:lpstr>High-Risk Locations</vt:lpstr>
      <vt:lpstr>PowerPoint Presentation</vt:lpstr>
      <vt:lpstr>Jefferson County High-Risk Locations</vt:lpstr>
      <vt:lpstr>PowerPoint Presentation</vt:lpstr>
      <vt:lpstr>Fayette County High-Risk Locations</vt:lpstr>
      <vt:lpstr>Stakeholder Involvement</vt:lpstr>
      <vt:lpstr>Stakeholders</vt:lpstr>
      <vt:lpstr>Stakeholder Brainstorming: How Can We Improve VRU Safety?</vt:lpstr>
      <vt:lpstr>PowerPoint Presentation</vt:lpstr>
      <vt:lpstr>Stakeholder Suggestion Highlights</vt:lpstr>
      <vt:lpstr>Kentucky’s Progress with VRU safety</vt:lpstr>
      <vt:lpstr>VRU Safety Assessment: Next Steps </vt:lpstr>
      <vt:lpstr>2024 Road Safety &amp; Simulation Conference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Tori Cambron</dc:creator>
  <cp:lastModifiedBy>Staats, William</cp:lastModifiedBy>
  <cp:revision>108</cp:revision>
  <dcterms:created xsi:type="dcterms:W3CDTF">2023-09-15T14:45:02Z</dcterms:created>
  <dcterms:modified xsi:type="dcterms:W3CDTF">2023-10-17T15:02:23Z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0x010100B4AE620AAE2AEB4487F1A743D73B8D7F</vt:lpwstr>
  </property>
</Properties>
</file>