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71" r:id="rId5"/>
    <p:sldId id="290" r:id="rId6"/>
    <p:sldId id="286" r:id="rId7"/>
    <p:sldId id="282" r:id="rId8"/>
    <p:sldId id="284" r:id="rId9"/>
    <p:sldId id="285" r:id="rId10"/>
    <p:sldId id="292" r:id="rId11"/>
    <p:sldId id="280" r:id="rId12"/>
    <p:sldId id="287" r:id="rId13"/>
    <p:sldId id="293" r:id="rId14"/>
    <p:sldId id="28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68A293-499C-4E15-A9E4-26246435207E}" type="datetimeFigureOut">
              <a:rPr lang="en-US" smtClean="0"/>
              <a:t>10/17/2023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0CBE24-C261-4A23-B8AD-B7FDD06E1372}" type="slidenum">
              <a:rPr lang="en-US" smtClean="0"/>
              <a:t>‹#›</a:t>
            </a:fld>
            <a:endParaRPr lang="en-US" dirty="0"/>
          </a:p>
        </p:txBody>
      </p:sp>
    </p:spTree>
    <p:extLst>
      <p:ext uri="{BB962C8B-B14F-4D97-AF65-F5344CB8AC3E}">
        <p14:creationId xmlns:p14="http://schemas.microsoft.com/office/powerpoint/2010/main" val="942101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1</a:t>
            </a:fld>
            <a:endParaRPr lang="en-US" dirty="0"/>
          </a:p>
        </p:txBody>
      </p:sp>
    </p:spTree>
    <p:extLst>
      <p:ext uri="{BB962C8B-B14F-4D97-AF65-F5344CB8AC3E}">
        <p14:creationId xmlns:p14="http://schemas.microsoft.com/office/powerpoint/2010/main" val="3904759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10</a:t>
            </a:fld>
            <a:endParaRPr lang="en-US" dirty="0"/>
          </a:p>
        </p:txBody>
      </p:sp>
    </p:spTree>
    <p:extLst>
      <p:ext uri="{BB962C8B-B14F-4D97-AF65-F5344CB8AC3E}">
        <p14:creationId xmlns:p14="http://schemas.microsoft.com/office/powerpoint/2010/main" val="1008107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11</a:t>
            </a:fld>
            <a:endParaRPr lang="en-US" dirty="0"/>
          </a:p>
        </p:txBody>
      </p:sp>
    </p:spTree>
    <p:extLst>
      <p:ext uri="{BB962C8B-B14F-4D97-AF65-F5344CB8AC3E}">
        <p14:creationId xmlns:p14="http://schemas.microsoft.com/office/powerpoint/2010/main" val="4006304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Contact:</a:t>
            </a:r>
          </a:p>
          <a:p>
            <a:r>
              <a:rPr lang="en-US" dirty="0"/>
              <a:t>Jackie Jones-CMAQ, Scenic Byways, TAP projects awarded prior to 2022, All MPO TAP projects, all LFUCG and Louisville Metro projects, any OLP/TAP general questions</a:t>
            </a:r>
          </a:p>
          <a:p>
            <a:endParaRPr lang="en-US" dirty="0"/>
          </a:p>
          <a:p>
            <a:r>
              <a:rPr lang="en-US" dirty="0"/>
              <a:t>Holly Crosthwaite-TAP projects from 2022 onward except MPO TAP, Lexington and Louisville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30CBE24-C261-4A23-B8AD-B7FDD06E1372}" type="slidenum">
              <a:rPr lang="en-US" smtClean="0"/>
              <a:t>2</a:t>
            </a:fld>
            <a:endParaRPr lang="en-US" dirty="0"/>
          </a:p>
        </p:txBody>
      </p:sp>
    </p:spTree>
    <p:extLst>
      <p:ext uri="{BB962C8B-B14F-4D97-AF65-F5344CB8AC3E}">
        <p14:creationId xmlns:p14="http://schemas.microsoft.com/office/powerpoint/2010/main" val="1247149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FY 23</a:t>
            </a:r>
          </a:p>
          <a:p>
            <a:endParaRPr lang="en-US" dirty="0"/>
          </a:p>
          <a:p>
            <a:r>
              <a:rPr lang="en-US" dirty="0"/>
              <a:t>&lt;5k  $5,389,224</a:t>
            </a:r>
          </a:p>
          <a:p>
            <a:endParaRPr lang="en-US" dirty="0"/>
          </a:p>
          <a:p>
            <a:r>
              <a:rPr lang="en-US" dirty="0"/>
              <a:t>50k&lt;200k  $694,635</a:t>
            </a:r>
          </a:p>
          <a:p>
            <a:endParaRPr lang="en-US" dirty="0"/>
          </a:p>
          <a:p>
            <a:r>
              <a:rPr lang="en-US" dirty="0"/>
              <a:t>5k&lt;50k  $1,941,342</a:t>
            </a:r>
          </a:p>
          <a:p>
            <a:endParaRPr lang="en-US" dirty="0"/>
          </a:p>
          <a:p>
            <a:r>
              <a:rPr lang="en-US" dirty="0"/>
              <a:t>Flex  $8,632,039</a:t>
            </a:r>
          </a:p>
          <a:p>
            <a:endParaRPr lang="en-US" dirty="0"/>
          </a:p>
          <a:p>
            <a:r>
              <a:rPr lang="en-US" dirty="0"/>
              <a:t>Urbanized areas- $4,396,514</a:t>
            </a:r>
          </a:p>
        </p:txBody>
      </p:sp>
      <p:sp>
        <p:nvSpPr>
          <p:cNvPr id="4" name="Slide Number Placeholder 3"/>
          <p:cNvSpPr>
            <a:spLocks noGrp="1"/>
          </p:cNvSpPr>
          <p:nvPr>
            <p:ph type="sldNum" sz="quarter" idx="5"/>
          </p:nvPr>
        </p:nvSpPr>
        <p:spPr/>
        <p:txBody>
          <a:bodyPr/>
          <a:lstStyle/>
          <a:p>
            <a:fld id="{830CBE24-C261-4A23-B8AD-B7FDD06E1372}" type="slidenum">
              <a:rPr lang="en-US" smtClean="0"/>
              <a:t>3</a:t>
            </a:fld>
            <a:endParaRPr lang="en-US" dirty="0"/>
          </a:p>
        </p:txBody>
      </p:sp>
    </p:spTree>
    <p:extLst>
      <p:ext uri="{BB962C8B-B14F-4D97-AF65-F5344CB8AC3E}">
        <p14:creationId xmlns:p14="http://schemas.microsoft.com/office/powerpoint/2010/main" val="1856651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4</a:t>
            </a:fld>
            <a:endParaRPr lang="en-US" dirty="0"/>
          </a:p>
        </p:txBody>
      </p:sp>
    </p:spTree>
    <p:extLst>
      <p:ext uri="{BB962C8B-B14F-4D97-AF65-F5344CB8AC3E}">
        <p14:creationId xmlns:p14="http://schemas.microsoft.com/office/powerpoint/2010/main" val="252788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5</a:t>
            </a:fld>
            <a:endParaRPr lang="en-US" dirty="0"/>
          </a:p>
        </p:txBody>
      </p:sp>
    </p:spTree>
    <p:extLst>
      <p:ext uri="{BB962C8B-B14F-4D97-AF65-F5344CB8AC3E}">
        <p14:creationId xmlns:p14="http://schemas.microsoft.com/office/powerpoint/2010/main" val="181371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6</a:t>
            </a:fld>
            <a:endParaRPr lang="en-US" dirty="0"/>
          </a:p>
        </p:txBody>
      </p:sp>
    </p:spTree>
    <p:extLst>
      <p:ext uri="{BB962C8B-B14F-4D97-AF65-F5344CB8AC3E}">
        <p14:creationId xmlns:p14="http://schemas.microsoft.com/office/powerpoint/2010/main" val="3096171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7</a:t>
            </a:fld>
            <a:endParaRPr lang="en-US" dirty="0"/>
          </a:p>
        </p:txBody>
      </p:sp>
    </p:spTree>
    <p:extLst>
      <p:ext uri="{BB962C8B-B14F-4D97-AF65-F5344CB8AC3E}">
        <p14:creationId xmlns:p14="http://schemas.microsoft.com/office/powerpoint/2010/main" val="431805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0CBE24-C261-4A23-B8AD-B7FDD06E1372}" type="slidenum">
              <a:rPr lang="en-US" smtClean="0"/>
              <a:t>8</a:t>
            </a:fld>
            <a:endParaRPr lang="en-US" dirty="0"/>
          </a:p>
        </p:txBody>
      </p:sp>
    </p:spTree>
    <p:extLst>
      <p:ext uri="{BB962C8B-B14F-4D97-AF65-F5344CB8AC3E}">
        <p14:creationId xmlns:p14="http://schemas.microsoft.com/office/powerpoint/2010/main" val="209966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Federal funding comes with many requirements that drive up the project cost.  Applicants are encouraged to take this into consideration when applying.  Example: A $100,000 project is probably not the best fit.  </a:t>
            </a:r>
          </a:p>
          <a:p>
            <a:endParaRPr lang="en-US" dirty="0"/>
          </a:p>
          <a:p>
            <a:r>
              <a:rPr lang="en-US" dirty="0">
                <a:effectLst/>
                <a:latin typeface="Calibri" panose="020F0502020204030204" pitchFamily="34" charset="0"/>
              </a:rPr>
              <a:t>Applications selected for award are vetted, but the design process of the project may require further modifications to the project.  This can mean the cost will increase.  The LPA is responsible for these costs.</a:t>
            </a:r>
            <a:endParaRPr lang="en-US" dirty="0"/>
          </a:p>
          <a:p>
            <a:r>
              <a:rPr lang="en-US" dirty="0"/>
              <a:t>Common issues we see: ROW costs not accurately reflected, no match, no inspection costs. </a:t>
            </a:r>
          </a:p>
          <a:p>
            <a:endParaRPr lang="en-US" dirty="0"/>
          </a:p>
          <a:p>
            <a:r>
              <a:rPr lang="en-US" dirty="0"/>
              <a:t>Applications should build in a bit of a buffer to account for inflation as the project moves forward. </a:t>
            </a:r>
          </a:p>
          <a:p>
            <a:endParaRPr lang="en-US" dirty="0"/>
          </a:p>
          <a:p>
            <a:r>
              <a:rPr lang="en-US" dirty="0"/>
              <a:t>Utility relocations, drainage work, etc. can be incidental to the project, but cannot be the majority of the project cost. </a:t>
            </a:r>
          </a:p>
          <a:p>
            <a:endParaRPr lang="en-US" dirty="0"/>
          </a:p>
          <a:p>
            <a:endParaRPr lang="en-US" dirty="0"/>
          </a:p>
        </p:txBody>
      </p:sp>
      <p:sp>
        <p:nvSpPr>
          <p:cNvPr id="4" name="Slide Number Placeholder 3"/>
          <p:cNvSpPr>
            <a:spLocks noGrp="1"/>
          </p:cNvSpPr>
          <p:nvPr>
            <p:ph type="sldNum" sz="quarter" idx="5"/>
          </p:nvPr>
        </p:nvSpPr>
        <p:spPr/>
        <p:txBody>
          <a:bodyPr/>
          <a:lstStyle/>
          <a:p>
            <a:fld id="{830CBE24-C261-4A23-B8AD-B7FDD06E1372}" type="slidenum">
              <a:rPr lang="en-US" smtClean="0"/>
              <a:t>9</a:t>
            </a:fld>
            <a:endParaRPr lang="en-US" dirty="0"/>
          </a:p>
        </p:txBody>
      </p:sp>
    </p:spTree>
    <p:extLst>
      <p:ext uri="{BB962C8B-B14F-4D97-AF65-F5344CB8AC3E}">
        <p14:creationId xmlns:p14="http://schemas.microsoft.com/office/powerpoint/2010/main" val="15148833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4086224" y="1447481"/>
            <a:ext cx="7191375" cy="1042987"/>
          </a:xfrm>
        </p:spPr>
        <p:txBody>
          <a:bodyPr tIns="0" anchor="t">
            <a:normAutofit/>
          </a:bodyPr>
          <a:lstStyle>
            <a:lvl1pPr algn="l">
              <a:defRPr sz="5400" b="1" baseline="0">
                <a:latin typeface="Arial" panose="020B0604020202020204" pitchFamily="34" charset="0"/>
                <a:cs typeface="Arial" panose="020B0604020202020204" pitchFamily="34" charset="0"/>
              </a:defRPr>
            </a:lvl1pPr>
          </a:lstStyle>
          <a:p>
            <a:r>
              <a:rPr lang="en-US" dirty="0"/>
              <a:t>TITLE SLIDE: NAME</a:t>
            </a:r>
          </a:p>
        </p:txBody>
      </p:sp>
      <p:sp>
        <p:nvSpPr>
          <p:cNvPr id="12" name="Text Placeholder 2"/>
          <p:cNvSpPr>
            <a:spLocks noGrp="1"/>
          </p:cNvSpPr>
          <p:nvPr>
            <p:ph type="body" idx="1" hasCustomPrompt="1"/>
          </p:nvPr>
        </p:nvSpPr>
        <p:spPr>
          <a:xfrm>
            <a:off x="4092575" y="2490468"/>
            <a:ext cx="7185025" cy="2043432"/>
          </a:xfrm>
        </p:spPr>
        <p:txBody>
          <a:bodyPr anchor="b"/>
          <a:lstStyle>
            <a:lvl1pPr marL="0" indent="0">
              <a:buNone/>
              <a:defRPr sz="24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Speaker information</a:t>
            </a:r>
          </a:p>
        </p:txBody>
      </p:sp>
      <p:sp>
        <p:nvSpPr>
          <p:cNvPr id="13" name="Rectangle 12"/>
          <p:cNvSpPr/>
          <p:nvPr userDrawn="1"/>
        </p:nvSpPr>
        <p:spPr>
          <a:xfrm>
            <a:off x="3667125" y="1604961"/>
            <a:ext cx="85725" cy="28273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6" name="Rectangle 15"/>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9926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3860596" y="2323306"/>
            <a:ext cx="5826035" cy="2899623"/>
          </a:xfrm>
        </p:spPr>
        <p:txBody>
          <a:bodyPr>
            <a:normAutofit/>
          </a:bodyPr>
          <a:lstStyle>
            <a:lvl1pPr marL="0" indent="0" algn="l">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Information</a:t>
            </a:r>
          </a:p>
          <a:p>
            <a:pPr lvl="0"/>
            <a:endParaRPr lang="en-US" dirty="0"/>
          </a:p>
          <a:p>
            <a:pPr lvl="0"/>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4270" y="3371680"/>
            <a:ext cx="380063" cy="380063"/>
          </a:xfrm>
          <a:prstGeom prst="rect">
            <a:avLst/>
          </a:prstGeom>
        </p:spPr>
      </p:pic>
      <p:sp>
        <p:nvSpPr>
          <p:cNvPr id="2" name="Rectangle 1"/>
          <p:cNvSpPr/>
          <p:nvPr userDrawn="1"/>
        </p:nvSpPr>
        <p:spPr>
          <a:xfrm>
            <a:off x="1089708" y="2840199"/>
            <a:ext cx="1310361" cy="400110"/>
          </a:xfrm>
          <a:prstGeom prst="rect">
            <a:avLst/>
          </a:prstGeom>
        </p:spPr>
        <p:txBody>
          <a:bodyPr wrap="square">
            <a:spAutoFit/>
          </a:bodyPr>
          <a:lstStyle/>
          <a:p>
            <a:pPr lvl="0"/>
            <a:r>
              <a:rPr lang="en-US" sz="20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KYTC</a:t>
            </a:r>
          </a:p>
        </p:txBody>
      </p:sp>
      <p:sp>
        <p:nvSpPr>
          <p:cNvPr id="10" name="Rectangle 9"/>
          <p:cNvSpPr/>
          <p:nvPr userDrawn="1"/>
        </p:nvSpPr>
        <p:spPr>
          <a:xfrm flipH="1">
            <a:off x="3525396" y="1257300"/>
            <a:ext cx="96390" cy="39656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91280" y="1257300"/>
            <a:ext cx="2465097" cy="1398942"/>
          </a:xfrm>
          <a:prstGeom prst="rect">
            <a:avLst/>
          </a:prstGeom>
        </p:spPr>
      </p:pic>
      <p:sp>
        <p:nvSpPr>
          <p:cNvPr id="3" name="Rectangle 2"/>
          <p:cNvSpPr/>
          <p:nvPr userDrawn="1"/>
        </p:nvSpPr>
        <p:spPr>
          <a:xfrm>
            <a:off x="522789" y="4853595"/>
            <a:ext cx="2593559" cy="415498"/>
          </a:xfrm>
          <a:prstGeom prst="rect">
            <a:avLst/>
          </a:prstGeom>
        </p:spPr>
        <p:txBody>
          <a:bodyPr wrap="square">
            <a:spAutoFit/>
          </a:bodyPr>
          <a:lstStyle/>
          <a:p>
            <a:pPr lvl="0" algn="ctr"/>
            <a:r>
              <a:rPr lang="en-US" sz="2100" dirty="0"/>
              <a:t>transportation.ky.gov</a:t>
            </a:r>
          </a:p>
        </p:txBody>
      </p:sp>
      <p:sp>
        <p:nvSpPr>
          <p:cNvPr id="12" name="Rectangle 11"/>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hasCustomPrompt="1"/>
          </p:nvPr>
        </p:nvSpPr>
        <p:spPr>
          <a:xfrm>
            <a:off x="3854870" y="1257300"/>
            <a:ext cx="7191375" cy="1042987"/>
          </a:xfrm>
        </p:spPr>
        <p:txBody>
          <a:bodyPr tIns="0" anchor="t">
            <a:noAutofit/>
          </a:bodyPr>
          <a:lstStyle>
            <a:lvl1pPr algn="l">
              <a:defRPr sz="4400" b="1" baseline="0">
                <a:latin typeface="Arial" panose="020B0604020202020204" pitchFamily="34" charset="0"/>
                <a:cs typeface="Arial" panose="020B0604020202020204" pitchFamily="34" charset="0"/>
              </a:defRPr>
            </a:lvl1pPr>
          </a:lstStyle>
          <a:p>
            <a:r>
              <a:rPr lang="en-US" dirty="0"/>
              <a:t>QUESTIONS?</a:t>
            </a:r>
          </a:p>
        </p:txBody>
      </p:sp>
      <p:sp>
        <p:nvSpPr>
          <p:cNvPr id="14" name="Rectangle 13"/>
          <p:cNvSpPr/>
          <p:nvPr userDrawn="1"/>
        </p:nvSpPr>
        <p:spPr>
          <a:xfrm>
            <a:off x="1089708" y="3350046"/>
            <a:ext cx="1426476" cy="369332"/>
          </a:xfrm>
          <a:prstGeom prst="rect">
            <a:avLst/>
          </a:prstGeom>
        </p:spPr>
        <p:txBody>
          <a:bodyPr wrap="square">
            <a:spAutoFit/>
          </a:bodyPr>
          <a:lstStyle/>
          <a:p>
            <a:pPr lvl="0"/>
            <a:r>
              <a:rPr lang="en-US" sz="1800" dirty="0">
                <a:latin typeface="Arial" panose="020B0604020202020204" pitchFamily="34" charset="0"/>
                <a:cs typeface="Arial" panose="020B0604020202020204" pitchFamily="34" charset="0"/>
              </a:rPr>
              <a:t>@kytc120</a:t>
            </a:r>
          </a:p>
        </p:txBody>
      </p:sp>
      <p:sp>
        <p:nvSpPr>
          <p:cNvPr id="15" name="TextBox 14"/>
          <p:cNvSpPr txBox="1"/>
          <p:nvPr userDrawn="1"/>
        </p:nvSpPr>
        <p:spPr>
          <a:xfrm>
            <a:off x="1089708" y="3859893"/>
            <a:ext cx="1957541" cy="369332"/>
          </a:xfrm>
          <a:prstGeom prst="rect">
            <a:avLst/>
          </a:prstGeom>
          <a:noFill/>
        </p:spPr>
        <p:txBody>
          <a:bodyPr wrap="square" rtlCol="0">
            <a:spAutoFit/>
          </a:bodyPr>
          <a:lstStyle/>
          <a:p>
            <a:r>
              <a:rPr lang="en-US" sz="1800" kern="1200" dirty="0">
                <a:solidFill>
                  <a:schemeClr val="tx1"/>
                </a:solidFill>
                <a:effectLst/>
                <a:latin typeface="+mn-lt"/>
                <a:ea typeface="+mn-ea"/>
                <a:cs typeface="+mn-cs"/>
              </a:rPr>
              <a:t>@KYtransportation</a:t>
            </a:r>
            <a:endParaRPr lang="en-US" dirty="0"/>
          </a:p>
        </p:txBody>
      </p:sp>
      <p:sp>
        <p:nvSpPr>
          <p:cNvPr id="16" name="TextBox 15"/>
          <p:cNvSpPr txBox="1"/>
          <p:nvPr userDrawn="1"/>
        </p:nvSpPr>
        <p:spPr>
          <a:xfrm>
            <a:off x="1089708" y="4342163"/>
            <a:ext cx="1957541" cy="369332"/>
          </a:xfrm>
          <a:prstGeom prst="rect">
            <a:avLst/>
          </a:prstGeom>
          <a:noFill/>
        </p:spPr>
        <p:txBody>
          <a:bodyPr wrap="square" rtlCol="0">
            <a:spAutoFit/>
          </a:bodyPr>
          <a:lstStyle/>
          <a:p>
            <a:r>
              <a:rPr lang="en-US" sz="1800" kern="1200" dirty="0">
                <a:solidFill>
                  <a:schemeClr val="tx1"/>
                </a:solidFill>
                <a:effectLst/>
                <a:latin typeface="+mn-lt"/>
                <a:ea typeface="+mn-ea"/>
                <a:cs typeface="+mn-cs"/>
              </a:rPr>
              <a:t>@KYtransportation</a:t>
            </a:r>
            <a:endParaRPr lang="en-US" dirty="0"/>
          </a:p>
        </p:txBody>
      </p:sp>
      <p:pic>
        <p:nvPicPr>
          <p:cNvPr id="17" name="Picture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6493" y="4375341"/>
            <a:ext cx="375616" cy="263520"/>
          </a:xfrm>
          <a:prstGeom prst="rect">
            <a:avLst/>
          </a:prstGeom>
        </p:spPr>
      </p:pic>
      <p:pic>
        <p:nvPicPr>
          <p:cNvPr id="18" name="Picture 1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76727" y="2873887"/>
            <a:ext cx="375148" cy="375148"/>
          </a:xfrm>
          <a:prstGeom prst="rect">
            <a:avLst/>
          </a:prstGeom>
        </p:spPr>
      </p:pic>
      <p:pic>
        <p:nvPicPr>
          <p:cNvPr id="19" name="Picture 1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79935" y="3857035"/>
            <a:ext cx="368733" cy="368733"/>
          </a:xfrm>
          <a:prstGeom prst="rect">
            <a:avLst/>
          </a:prstGeom>
        </p:spPr>
      </p:pic>
    </p:spTree>
    <p:extLst>
      <p:ext uri="{BB962C8B-B14F-4D97-AF65-F5344CB8AC3E}">
        <p14:creationId xmlns:p14="http://schemas.microsoft.com/office/powerpoint/2010/main" val="2026913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ission Statement Slide">
    <p:spTree>
      <p:nvGrpSpPr>
        <p:cNvPr id="1" name=""/>
        <p:cNvGrpSpPr/>
        <p:nvPr/>
      </p:nvGrpSpPr>
      <p:grpSpPr>
        <a:xfrm>
          <a:off x="0" y="0"/>
          <a:ext cx="0" cy="0"/>
          <a:chOff x="0" y="0"/>
          <a:chExt cx="0" cy="0"/>
        </a:xfrm>
      </p:grpSpPr>
      <p:sp>
        <p:nvSpPr>
          <p:cNvPr id="7" name="Rectangle 6"/>
          <p:cNvSpPr/>
          <p:nvPr userDrawn="1"/>
        </p:nvSpPr>
        <p:spPr>
          <a:xfrm>
            <a:off x="3667126" y="1004341"/>
            <a:ext cx="107706" cy="44418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3" name="Rectangle 12"/>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 Placeholder 2"/>
          <p:cNvSpPr>
            <a:spLocks noGrp="1"/>
          </p:cNvSpPr>
          <p:nvPr>
            <p:ph type="body" idx="1" hasCustomPrompt="1"/>
          </p:nvPr>
        </p:nvSpPr>
        <p:spPr>
          <a:xfrm>
            <a:off x="4134779" y="1004341"/>
            <a:ext cx="6729533" cy="4598790"/>
          </a:xfrm>
        </p:spPr>
        <p:txBody>
          <a:bodyPr>
            <a:noAutofit/>
          </a:bodyPr>
          <a:lstStyle>
            <a:lvl1pPr marL="0" indent="0">
              <a:buNone/>
              <a:defRPr sz="18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nSpc>
                <a:spcPct val="110000"/>
              </a:lnSpc>
            </a:pPr>
            <a:r>
              <a:rPr lang="en-US" sz="2400" dirty="0"/>
              <a:t>Content</a:t>
            </a:r>
          </a:p>
          <a:p>
            <a:endParaRPr lang="en-US" dirty="0"/>
          </a:p>
        </p:txBody>
      </p:sp>
    </p:spTree>
    <p:extLst>
      <p:ext uri="{BB962C8B-B14F-4D97-AF65-F5344CB8AC3E}">
        <p14:creationId xmlns:p14="http://schemas.microsoft.com/office/powerpoint/2010/main" val="404863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entered Section">
    <p:spTree>
      <p:nvGrpSpPr>
        <p:cNvPr id="1" name=""/>
        <p:cNvGrpSpPr/>
        <p:nvPr/>
      </p:nvGrpSpPr>
      <p:grpSpPr>
        <a:xfrm>
          <a:off x="0" y="0"/>
          <a:ext cx="0" cy="0"/>
          <a:chOff x="0" y="0"/>
          <a:chExt cx="0" cy="0"/>
        </a:xfrm>
      </p:grpSpPr>
      <p:sp>
        <p:nvSpPr>
          <p:cNvPr id="4" name="Rectangle 3"/>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dirty="0"/>
          </a:p>
        </p:txBody>
      </p:sp>
      <p:sp>
        <p:nvSpPr>
          <p:cNvPr id="9" name="Rectangle 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5"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6269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ft Title with two">
    <p:spTree>
      <p:nvGrpSpPr>
        <p:cNvPr id="1" name=""/>
        <p:cNvGrpSpPr/>
        <p:nvPr/>
      </p:nvGrpSpPr>
      <p:grpSpPr>
        <a:xfrm>
          <a:off x="0" y="0"/>
          <a:ext cx="0" cy="0"/>
          <a:chOff x="0" y="0"/>
          <a:chExt cx="0" cy="0"/>
        </a:xfrm>
      </p:grpSpPr>
      <p:sp>
        <p:nvSpPr>
          <p:cNvPr id="10" name="Rectangle 9"/>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1"/>
            <a:ext cx="12192000" cy="1384300"/>
          </a:xfrm>
          <a:solidFill>
            <a:schemeClr val="accent2"/>
          </a:solidFill>
        </p:spPr>
        <p:txBody>
          <a:bodyPr lIns="548640" anchor="b" anchorCtr="0"/>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9" name="Rectangle 8"/>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2" name="Rectangle 11"/>
          <p:cNvSpPr/>
          <p:nvPr userDrawn="1"/>
        </p:nvSpPr>
        <p:spPr>
          <a:xfrm>
            <a:off x="-17754" y="1354492"/>
            <a:ext cx="12209753" cy="155888"/>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7221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eft Title with two roa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570C43F-D55F-43D7-ABD7-57FBF99680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6848" y="1438275"/>
            <a:ext cx="4724400" cy="5247774"/>
          </a:xfrm>
          <a:prstGeom prst="rect">
            <a:avLst/>
          </a:prstGeom>
        </p:spPr>
      </p:pic>
      <p:sp>
        <p:nvSpPr>
          <p:cNvPr id="10" name="Rectangle 9"/>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1"/>
            <a:ext cx="12192000" cy="1384300"/>
          </a:xfrm>
          <a:solidFill>
            <a:schemeClr val="accent2"/>
          </a:solidFill>
        </p:spPr>
        <p:txBody>
          <a:bodyPr lIns="548640" anchor="b" anchorCtr="0"/>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9" name="Rectangle 8"/>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2" name="Rectangle 11"/>
          <p:cNvSpPr/>
          <p:nvPr userDrawn="1"/>
        </p:nvSpPr>
        <p:spPr>
          <a:xfrm>
            <a:off x="-17754" y="1354492"/>
            <a:ext cx="12209753" cy="155888"/>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86387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Left Title with two road">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19569"/>
          <a:stretch/>
        </p:blipFill>
        <p:spPr>
          <a:xfrm flipH="1">
            <a:off x="7744856" y="3759152"/>
            <a:ext cx="4450816" cy="3098848"/>
          </a:xfrm>
          <a:prstGeom prst="rect">
            <a:avLst/>
          </a:prstGeom>
        </p:spPr>
      </p:pic>
      <p:sp>
        <p:nvSpPr>
          <p:cNvPr id="10" name="Rectangle 9"/>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1"/>
            <a:ext cx="12192000" cy="1384300"/>
          </a:xfrm>
          <a:solidFill>
            <a:schemeClr val="accent2"/>
          </a:solidFill>
        </p:spPr>
        <p:txBody>
          <a:bodyPr lIns="548640" anchor="b" anchorCtr="0"/>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9" name="Rectangle 8"/>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2" name="Rectangle 11"/>
          <p:cNvSpPr/>
          <p:nvPr userDrawn="1"/>
        </p:nvSpPr>
        <p:spPr>
          <a:xfrm>
            <a:off x="-17754" y="1354492"/>
            <a:ext cx="12209753" cy="155888"/>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99358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entered - No logo">
    <p:spTree>
      <p:nvGrpSpPr>
        <p:cNvPr id="1" name=""/>
        <p:cNvGrpSpPr/>
        <p:nvPr/>
      </p:nvGrpSpPr>
      <p:grpSpPr>
        <a:xfrm>
          <a:off x="0" y="0"/>
          <a:ext cx="0" cy="0"/>
          <a:chOff x="0" y="0"/>
          <a:chExt cx="0" cy="0"/>
        </a:xfrm>
      </p:grpSpPr>
      <p:sp>
        <p:nvSpPr>
          <p:cNvPr id="15" name="Rectangle 14"/>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dirty="0"/>
          </a:p>
        </p:txBody>
      </p:sp>
      <p:sp>
        <p:nvSpPr>
          <p:cNvPr id="19" name="Rectangle 1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0398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userDrawn="1"/>
        </p:nvSpPr>
        <p:spPr>
          <a:xfrm>
            <a:off x="4562475" y="0"/>
            <a:ext cx="76295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23875" y="390525"/>
            <a:ext cx="3467101" cy="1114425"/>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p:cNvSpPr>
          <p:nvPr>
            <p:ph type="pic" idx="1"/>
          </p:nvPr>
        </p:nvSpPr>
        <p:spPr>
          <a:xfrm>
            <a:off x="4860758" y="390525"/>
            <a:ext cx="7007392" cy="615315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23876" y="1990726"/>
            <a:ext cx="3467100"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p:cNvSpPr/>
          <p:nvPr userDrawn="1"/>
        </p:nvSpPr>
        <p:spPr>
          <a:xfrm>
            <a:off x="4479925" y="1"/>
            <a:ext cx="125414" cy="6858000"/>
          </a:xfrm>
          <a:prstGeom prst="rect">
            <a:avLst/>
          </a:prstGeom>
          <a:gradFill flip="none" rotWithShape="1">
            <a:gsLst>
              <a:gs pos="0">
                <a:schemeClr val="accent3"/>
              </a:gs>
              <a:gs pos="100000">
                <a:schemeClr val="accent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userDrawn="1"/>
        </p:nvSpPr>
        <p:spPr>
          <a:xfrm>
            <a:off x="7550150" y="6331506"/>
            <a:ext cx="4479925" cy="369332"/>
          </a:xfrm>
          <a:prstGeom prst="rect">
            <a:avLst/>
          </a:prstGeom>
          <a:noFill/>
        </p:spPr>
        <p:txBody>
          <a:bodyPr wrap="square" rtlCol="0">
            <a:spAutoFit/>
          </a:bodyPr>
          <a:lstStyle/>
          <a:p>
            <a:pPr algn="r"/>
            <a:r>
              <a:rPr lang="en-US" b="1" dirty="0">
                <a:solidFill>
                  <a:schemeClr val="bg1"/>
                </a:solidFill>
              </a:rPr>
              <a:t>KENTUCKY</a:t>
            </a:r>
            <a:r>
              <a:rPr lang="en-US" b="1" baseline="0" dirty="0">
                <a:solidFill>
                  <a:schemeClr val="bg1"/>
                </a:solidFill>
              </a:rPr>
              <a:t> TRANSPORTATION CABINET</a:t>
            </a:r>
            <a:endParaRPr lang="en-US" b="1" dirty="0">
              <a:solidFill>
                <a:schemeClr val="bg1"/>
              </a:solidFill>
            </a:endParaRPr>
          </a:p>
        </p:txBody>
      </p:sp>
    </p:spTree>
    <p:extLst>
      <p:ext uri="{BB962C8B-B14F-4D97-AF65-F5344CB8AC3E}">
        <p14:creationId xmlns:p14="http://schemas.microsoft.com/office/powerpoint/2010/main" val="3850814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Rectangle 13"/>
          <p:cNvSpPr/>
          <p:nvPr userDrawn="1"/>
        </p:nvSpPr>
        <p:spPr>
          <a:xfrm>
            <a:off x="9931399" y="0"/>
            <a:ext cx="2120900" cy="618966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9788" y="365125"/>
            <a:ext cx="8723312"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839789" y="1681163"/>
            <a:ext cx="422751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422751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232400" y="1681163"/>
            <a:ext cx="4330700"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32400" y="2505075"/>
            <a:ext cx="433070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A066BC-843C-419F-9977-D35BD11A7620}" type="datetimeFigureOut">
              <a:rPr lang="en-US" smtClean="0"/>
              <a:t>10/17/2023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C7C9E5F-8B91-4FE5-96C2-A2C328B5021F}" type="slidenum">
              <a:rPr lang="en-US" smtClean="0"/>
              <a:t>‹#›</a:t>
            </a:fld>
            <a:endParaRPr lang="en-US" dirty="0"/>
          </a:p>
        </p:txBody>
      </p:sp>
      <p:sp>
        <p:nvSpPr>
          <p:cNvPr id="10" name="Rectangle 9"/>
          <p:cNvSpPr/>
          <p:nvPr userDrawn="1"/>
        </p:nvSpPr>
        <p:spPr>
          <a:xfrm>
            <a:off x="9931399" y="1"/>
            <a:ext cx="2120900" cy="169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2"/>
          <p:cNvSpPr>
            <a:spLocks noGrp="1"/>
          </p:cNvSpPr>
          <p:nvPr>
            <p:ph type="pic" idx="13"/>
          </p:nvPr>
        </p:nvSpPr>
        <p:spPr>
          <a:xfrm>
            <a:off x="9931399" y="1690688"/>
            <a:ext cx="2120900" cy="5176836"/>
          </a:xfrm>
          <a:solidFill>
            <a:schemeClr val="accent2"/>
          </a:solidFill>
        </p:spPr>
        <p:txBody>
          <a:bodyPr anchor="ctr"/>
          <a:lstStyle>
            <a:lvl1pPr marL="0" indent="0" algn="ctr">
              <a:buNone/>
              <a:defRPr sz="3200">
                <a:solidFill>
                  <a:schemeClr val="bg1"/>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5" name="Rectangle 14"/>
          <p:cNvSpPr/>
          <p:nvPr userDrawn="1"/>
        </p:nvSpPr>
        <p:spPr>
          <a:xfrm>
            <a:off x="101600" y="1604168"/>
            <a:ext cx="11825802" cy="86519"/>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35897" y="365125"/>
            <a:ext cx="1850456" cy="1050134"/>
          </a:xfrm>
          <a:prstGeom prst="rect">
            <a:avLst/>
          </a:prstGeom>
        </p:spPr>
      </p:pic>
    </p:spTree>
    <p:extLst>
      <p:ext uri="{BB962C8B-B14F-4D97-AF65-F5344CB8AC3E}">
        <p14:creationId xmlns:p14="http://schemas.microsoft.com/office/powerpoint/2010/main" val="985471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066BC-843C-419F-9977-D35BD11A7620}" type="datetimeFigureOut">
              <a:rPr lang="en-US" smtClean="0"/>
              <a:t>10/17/2023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C9E5F-8B91-4FE5-96C2-A2C328B5021F}" type="slidenum">
              <a:rPr lang="en-US" smtClean="0"/>
              <a:t>‹#›</a:t>
            </a:fld>
            <a:endParaRPr lang="en-US" dirty="0"/>
          </a:p>
        </p:txBody>
      </p:sp>
    </p:spTree>
    <p:extLst>
      <p:ext uri="{BB962C8B-B14F-4D97-AF65-F5344CB8AC3E}">
        <p14:creationId xmlns:p14="http://schemas.microsoft.com/office/powerpoint/2010/main" val="185951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8" r:id="rId5"/>
    <p:sldLayoutId id="2147483659" r:id="rId6"/>
    <p:sldLayoutId id="2147483652" r:id="rId7"/>
    <p:sldLayoutId id="2147483657" r:id="rId8"/>
    <p:sldLayoutId id="2147483653" r:id="rId9"/>
    <p:sldLayoutId id="2147483655"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Jackie.Jones@ky.gov" TargetMode="External"/><Relationship Id="rId2" Type="http://schemas.openxmlformats.org/officeDocument/2006/relationships/notesSlide" Target="../notesSlides/notesSlide11.xml"/><Relationship Id="rId1" Type="http://schemas.openxmlformats.org/officeDocument/2006/relationships/slideLayout" Target="../slideLayouts/slideLayout10.xml"/><Relationship Id="rId4" Type="http://schemas.openxmlformats.org/officeDocument/2006/relationships/hyperlink" Target="https://transportation.ky.gov/LocalPrograms/Pages/default.aspx"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28699" y="1716966"/>
            <a:ext cx="10220325" cy="4351338"/>
          </a:xfrm>
        </p:spPr>
        <p:txBody>
          <a:bodyPr/>
          <a:lstStyle/>
          <a:p>
            <a:pPr marL="0" indent="0" algn="ctr">
              <a:buNone/>
            </a:pPr>
            <a:endParaRPr lang="en-US" sz="2800" b="1" spc="300" dirty="0">
              <a:latin typeface="+mn-lt"/>
              <a:cs typeface="Arial" panose="020B0604020202020204" pitchFamily="34" charset="0"/>
            </a:endParaRPr>
          </a:p>
          <a:p>
            <a:pPr marL="0" indent="0" algn="ctr">
              <a:buNone/>
            </a:pPr>
            <a:endParaRPr lang="en-US" b="1" spc="300" dirty="0">
              <a:latin typeface="+mn-lt"/>
            </a:endParaRPr>
          </a:p>
          <a:p>
            <a:pPr marL="0" indent="0" algn="ctr">
              <a:buNone/>
            </a:pPr>
            <a:br>
              <a:rPr lang="en-US" sz="3600" b="1" spc="300" dirty="0">
                <a:latin typeface="+mn-lt"/>
              </a:rPr>
            </a:br>
            <a:r>
              <a:rPr lang="en-US" sz="3600" b="1" spc="300" dirty="0">
                <a:latin typeface="+mn-lt"/>
                <a:cs typeface="Arial" panose="020B0604020202020204" pitchFamily="34" charset="0"/>
              </a:rPr>
              <a:t>Office of Local Programs</a:t>
            </a:r>
          </a:p>
          <a:p>
            <a:pPr marL="0" indent="0" algn="ctr">
              <a:buNone/>
            </a:pPr>
            <a:r>
              <a:rPr lang="en-US" sz="3600" b="1" spc="300" dirty="0">
                <a:latin typeface="+mn-lt"/>
              </a:rPr>
              <a:t>Transportation Alternatives Program (TAP)</a:t>
            </a:r>
            <a:endParaRPr lang="en-US" sz="3600" dirty="0"/>
          </a:p>
        </p:txBody>
      </p:sp>
      <p:sp>
        <p:nvSpPr>
          <p:cNvPr id="3" name="Title 2"/>
          <p:cNvSpPr>
            <a:spLocks noGrp="1"/>
          </p:cNvSpPr>
          <p:nvPr>
            <p:ph type="title"/>
          </p:nvPr>
        </p:nvSpPr>
        <p:spPr>
          <a:xfrm>
            <a:off x="76200" y="85726"/>
            <a:ext cx="12115800" cy="1200149"/>
          </a:xfrm>
        </p:spPr>
        <p:txBody>
          <a:bodyPr>
            <a:normAutofit fontScale="90000"/>
          </a:bodyPr>
          <a:lstStyle/>
          <a:p>
            <a:br>
              <a:rPr lang="en-US" sz="3600" b="1" spc="300" dirty="0">
                <a:latin typeface="Arial" panose="020B0604020202020204" pitchFamily="34" charset="0"/>
                <a:cs typeface="Arial" panose="020B0604020202020204" pitchFamily="34" charset="0"/>
              </a:rPr>
            </a:br>
            <a:r>
              <a:rPr lang="en-US" sz="3600" b="1" spc="300" dirty="0">
                <a:latin typeface="Arial" panose="020B0604020202020204" pitchFamily="34" charset="0"/>
                <a:cs typeface="Arial" panose="020B0604020202020204" pitchFamily="34" charset="0"/>
              </a:rPr>
              <a:t>Department of </a:t>
            </a:r>
            <a:br>
              <a:rPr lang="en-US" sz="3600" b="1" spc="300" dirty="0">
                <a:latin typeface="Arial" panose="020B0604020202020204" pitchFamily="34" charset="0"/>
                <a:cs typeface="Arial" panose="020B0604020202020204" pitchFamily="34" charset="0"/>
              </a:rPr>
            </a:br>
            <a:r>
              <a:rPr lang="en-US" sz="3600" b="1" spc="300" dirty="0">
                <a:latin typeface="Arial" panose="020B0604020202020204" pitchFamily="34" charset="0"/>
                <a:cs typeface="Arial" panose="020B0604020202020204" pitchFamily="34" charset="0"/>
              </a:rPr>
              <a:t>Rural &amp; Municipal Aid</a:t>
            </a:r>
            <a:br>
              <a:rPr lang="en-US" sz="4000" b="1" spc="300" dirty="0">
                <a:latin typeface="Arial" panose="020B0604020202020204" pitchFamily="34" charset="0"/>
                <a:cs typeface="Arial" panose="020B0604020202020204" pitchFamily="34" charset="0"/>
              </a:rPr>
            </a:br>
            <a:endParaRPr lang="en-US" dirty="0"/>
          </a:p>
        </p:txBody>
      </p:sp>
    </p:spTree>
    <p:extLst>
      <p:ext uri="{BB962C8B-B14F-4D97-AF65-F5344CB8AC3E}">
        <p14:creationId xmlns:p14="http://schemas.microsoft.com/office/powerpoint/2010/main" val="310665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6F37B45-00E7-1E17-D39C-702B7FE3A572}"/>
              </a:ext>
            </a:extLst>
          </p:cNvPr>
          <p:cNvPicPr>
            <a:picLocks noGrp="1" noChangeAspect="1"/>
          </p:cNvPicPr>
          <p:nvPr>
            <p:ph idx="1"/>
          </p:nvPr>
        </p:nvPicPr>
        <p:blipFill>
          <a:blip r:embed="rId3"/>
          <a:stretch>
            <a:fillRect/>
          </a:stretch>
        </p:blipFill>
        <p:spPr>
          <a:xfrm>
            <a:off x="432450" y="2474752"/>
            <a:ext cx="11445225" cy="2139193"/>
          </a:xfrm>
        </p:spPr>
      </p:pic>
      <p:sp>
        <p:nvSpPr>
          <p:cNvPr id="3" name="Title 2">
            <a:extLst>
              <a:ext uri="{FF2B5EF4-FFF2-40B4-BE49-F238E27FC236}">
                <a16:creationId xmlns:a16="http://schemas.microsoft.com/office/drawing/2014/main" id="{B1EE156F-ED06-476B-B596-896D078DF560}"/>
              </a:ext>
            </a:extLst>
          </p:cNvPr>
          <p:cNvSpPr>
            <a:spLocks noGrp="1"/>
          </p:cNvSpPr>
          <p:nvPr>
            <p:ph type="title"/>
          </p:nvPr>
        </p:nvSpPr>
        <p:spPr/>
        <p:txBody>
          <a:bodyPr/>
          <a:lstStyle/>
          <a:p>
            <a:r>
              <a:rPr lang="en-US" b="1" dirty="0">
                <a:latin typeface="+mn-lt"/>
              </a:rPr>
              <a:t>TAP-Spring 2023 Awards</a:t>
            </a:r>
            <a:endParaRPr lang="en-US" dirty="0"/>
          </a:p>
        </p:txBody>
      </p:sp>
    </p:spTree>
    <p:extLst>
      <p:ext uri="{BB962C8B-B14F-4D97-AF65-F5344CB8AC3E}">
        <p14:creationId xmlns:p14="http://schemas.microsoft.com/office/powerpoint/2010/main" val="86219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1CC199-3140-4E0A-ADDD-2491EB80A8B8}"/>
              </a:ext>
            </a:extLst>
          </p:cNvPr>
          <p:cNvSpPr>
            <a:spLocks noGrp="1"/>
          </p:cNvSpPr>
          <p:nvPr>
            <p:ph type="body" sz="half" idx="2"/>
          </p:nvPr>
        </p:nvSpPr>
        <p:spPr>
          <a:xfrm>
            <a:off x="3894152" y="1534741"/>
            <a:ext cx="7671816" cy="3490265"/>
          </a:xfrm>
        </p:spPr>
        <p:txBody>
          <a:bodyPr>
            <a:normAutofit lnSpcReduction="10000"/>
          </a:bodyPr>
          <a:lstStyle/>
          <a:p>
            <a:pPr marL="0" indent="0" algn="ctr">
              <a:buNone/>
            </a:pPr>
            <a:r>
              <a:rPr lang="en-US" b="1" dirty="0">
                <a:solidFill>
                  <a:schemeClr val="accent2"/>
                </a:solidFill>
              </a:rPr>
              <a:t>QUESTIONS?</a:t>
            </a:r>
          </a:p>
          <a:p>
            <a:pPr marL="0" indent="0" algn="ctr">
              <a:buNone/>
            </a:pPr>
            <a:r>
              <a:rPr lang="en-US" dirty="0">
                <a:solidFill>
                  <a:schemeClr val="accent2"/>
                </a:solidFill>
              </a:rPr>
              <a:t>Jackie Jones</a:t>
            </a:r>
          </a:p>
          <a:p>
            <a:pPr marL="0" indent="0" algn="ctr">
              <a:buNone/>
            </a:pPr>
            <a:r>
              <a:rPr lang="en-US" dirty="0">
                <a:solidFill>
                  <a:schemeClr val="accent2"/>
                </a:solidFill>
                <a:hlinkClick r:id="rId3"/>
              </a:rPr>
              <a:t>Jackie.Jones@ky.gov</a:t>
            </a:r>
            <a:endParaRPr lang="en-US" dirty="0">
              <a:solidFill>
                <a:schemeClr val="accent2"/>
              </a:solidFill>
            </a:endParaRPr>
          </a:p>
          <a:p>
            <a:pPr marL="0" indent="0" algn="ctr">
              <a:buNone/>
            </a:pPr>
            <a:r>
              <a:rPr lang="en-US" dirty="0">
                <a:solidFill>
                  <a:schemeClr val="accent2"/>
                </a:solidFill>
              </a:rPr>
              <a:t>502-782-4734-office</a:t>
            </a:r>
          </a:p>
          <a:p>
            <a:pPr marL="0" indent="0" algn="ctr">
              <a:buNone/>
            </a:pPr>
            <a:r>
              <a:rPr lang="en-US" dirty="0">
                <a:solidFill>
                  <a:schemeClr val="accent2"/>
                </a:solidFill>
              </a:rPr>
              <a:t>502-229-6431-cell</a:t>
            </a:r>
          </a:p>
          <a:p>
            <a:pPr marL="0" indent="0" algn="ctr">
              <a:buNone/>
            </a:pPr>
            <a:r>
              <a:rPr lang="en-US" dirty="0">
                <a:hlinkClick r:id="rId4"/>
              </a:rPr>
              <a:t>https://transportation.ky.gov/LocalPrograms/Pages/default.aspx</a:t>
            </a:r>
            <a:endParaRPr lang="en-US" dirty="0">
              <a:solidFill>
                <a:schemeClr val="accent2"/>
              </a:solidFill>
            </a:endParaRPr>
          </a:p>
        </p:txBody>
      </p:sp>
    </p:spTree>
    <p:extLst>
      <p:ext uri="{BB962C8B-B14F-4D97-AF65-F5344CB8AC3E}">
        <p14:creationId xmlns:p14="http://schemas.microsoft.com/office/powerpoint/2010/main" val="895522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37360" y="1716966"/>
            <a:ext cx="9144000" cy="4351338"/>
          </a:xfrm>
        </p:spPr>
        <p:txBody>
          <a:bodyPr>
            <a:normAutofit/>
          </a:bodyPr>
          <a:lstStyle/>
          <a:p>
            <a:pPr algn="ctr">
              <a:lnSpc>
                <a:spcPct val="120000"/>
              </a:lnSpc>
            </a:pPr>
            <a:endParaRPr lang="en-US" sz="2400" dirty="0"/>
          </a:p>
          <a:p>
            <a:pPr marL="0" indent="0" algn="ctr">
              <a:lnSpc>
                <a:spcPct val="100000"/>
              </a:lnSpc>
              <a:spcBef>
                <a:spcPts val="0"/>
              </a:spcBef>
              <a:buFont typeface="Arial" panose="020B0604020202020204" pitchFamily="34" charset="0"/>
              <a:buNone/>
            </a:pPr>
            <a:endParaRPr lang="en-US" sz="2400" dirty="0"/>
          </a:p>
          <a:p>
            <a:pPr marL="0" indent="0" algn="ctr">
              <a:lnSpc>
                <a:spcPct val="100000"/>
              </a:lnSpc>
              <a:spcBef>
                <a:spcPts val="0"/>
              </a:spcBef>
              <a:buFont typeface="Arial" panose="020B0604020202020204" pitchFamily="34" charset="0"/>
              <a:buNone/>
            </a:pPr>
            <a:endParaRPr lang="en-US" sz="2400" dirty="0"/>
          </a:p>
          <a:p>
            <a:pPr marL="0" indent="0" algn="ctr">
              <a:lnSpc>
                <a:spcPct val="100000"/>
              </a:lnSpc>
              <a:spcBef>
                <a:spcPts val="0"/>
              </a:spcBef>
              <a:buFont typeface="Arial" panose="020B0604020202020204" pitchFamily="34" charset="0"/>
              <a:buNone/>
            </a:pPr>
            <a:r>
              <a:rPr lang="en-US" sz="2400" dirty="0"/>
              <a:t>Jackie Jones-Staff Assistant</a:t>
            </a:r>
          </a:p>
          <a:p>
            <a:pPr marL="0" indent="0" algn="ctr">
              <a:lnSpc>
                <a:spcPct val="100000"/>
              </a:lnSpc>
              <a:spcBef>
                <a:spcPts val="0"/>
              </a:spcBef>
              <a:buFont typeface="Arial" panose="020B0604020202020204" pitchFamily="34" charset="0"/>
              <a:buNone/>
            </a:pPr>
            <a:r>
              <a:rPr lang="en-US" sz="2400" dirty="0"/>
              <a:t>Michael Jones-Historic Preservation Program Administrator</a:t>
            </a:r>
          </a:p>
          <a:p>
            <a:pPr marL="0" indent="0" algn="ctr">
              <a:lnSpc>
                <a:spcPct val="100000"/>
              </a:lnSpc>
              <a:spcBef>
                <a:spcPts val="0"/>
              </a:spcBef>
              <a:buFont typeface="Arial" panose="020B0604020202020204" pitchFamily="34" charset="0"/>
              <a:buNone/>
            </a:pPr>
            <a:r>
              <a:rPr lang="en-US" sz="2400" dirty="0"/>
              <a:t>Holly Crosthwaite-Federal Program Specialist</a:t>
            </a:r>
            <a:br>
              <a:rPr lang="en-US" sz="2400" dirty="0"/>
            </a:br>
            <a:r>
              <a:rPr lang="en-US" sz="2400" dirty="0"/>
              <a:t>TBD-Grants Administrator</a:t>
            </a:r>
          </a:p>
          <a:p>
            <a:pPr marL="0" indent="0">
              <a:lnSpc>
                <a:spcPct val="120000"/>
              </a:lnSpc>
              <a:buNone/>
            </a:pPr>
            <a:endParaRPr lang="en-US" sz="2800" dirty="0"/>
          </a:p>
        </p:txBody>
      </p:sp>
      <p:sp>
        <p:nvSpPr>
          <p:cNvPr id="3" name="Title 2"/>
          <p:cNvSpPr>
            <a:spLocks noGrp="1"/>
          </p:cNvSpPr>
          <p:nvPr>
            <p:ph type="title"/>
          </p:nvPr>
        </p:nvSpPr>
        <p:spPr/>
        <p:txBody>
          <a:bodyPr/>
          <a:lstStyle/>
          <a:p>
            <a:r>
              <a:rPr lang="en-US" b="1" dirty="0">
                <a:latin typeface="+mn-lt"/>
              </a:rPr>
              <a:t>STAFF</a:t>
            </a:r>
            <a:endParaRPr lang="en-US" dirty="0"/>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6737"/>
          <a:stretch/>
        </p:blipFill>
        <p:spPr>
          <a:xfrm>
            <a:off x="4625591" y="5540762"/>
            <a:ext cx="2920964" cy="1091392"/>
          </a:xfrm>
          <a:prstGeom prst="rect">
            <a:avLst/>
          </a:prstGeom>
        </p:spPr>
      </p:pic>
    </p:spTree>
    <p:extLst>
      <p:ext uri="{BB962C8B-B14F-4D97-AF65-F5344CB8AC3E}">
        <p14:creationId xmlns:p14="http://schemas.microsoft.com/office/powerpoint/2010/main" val="232000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073106-4BB7-457F-9674-3BEE71BBEBC3}"/>
              </a:ext>
            </a:extLst>
          </p:cNvPr>
          <p:cNvSpPr>
            <a:spLocks noGrp="1"/>
          </p:cNvSpPr>
          <p:nvPr>
            <p:ph idx="1"/>
          </p:nvPr>
        </p:nvSpPr>
        <p:spPr>
          <a:xfrm>
            <a:off x="457200" y="1716966"/>
            <a:ext cx="9579166" cy="4882138"/>
          </a:xfrm>
        </p:spPr>
        <p:txBody>
          <a:bodyPr>
            <a:normAutofit fontScale="92500"/>
          </a:bodyPr>
          <a:lstStyle/>
          <a:p>
            <a:pPr marL="0" indent="0" algn="l">
              <a:lnSpc>
                <a:spcPct val="120000"/>
              </a:lnSpc>
              <a:buNone/>
            </a:pPr>
            <a:r>
              <a:rPr lang="en-US" sz="2400" dirty="0">
                <a:solidFill>
                  <a:srgbClr val="000000"/>
                </a:solidFill>
              </a:rPr>
              <a:t>TAP funds are apportioned to each state with suballocations of the total apportionment:</a:t>
            </a:r>
          </a:p>
          <a:p>
            <a:pPr lvl="1">
              <a:lnSpc>
                <a:spcPct val="100000"/>
              </a:lnSpc>
            </a:pPr>
            <a:r>
              <a:rPr lang="en-US" sz="2000" b="0" i="0" u="none" strike="noStrike" baseline="0" dirty="0">
                <a:solidFill>
                  <a:srgbClr val="000000"/>
                </a:solidFill>
              </a:rPr>
              <a:t>59% suballocated to “sub-State” areas based on relative population size.</a:t>
            </a:r>
          </a:p>
          <a:p>
            <a:pPr lvl="2">
              <a:lnSpc>
                <a:spcPct val="110000"/>
              </a:lnSpc>
            </a:pPr>
            <a:r>
              <a:rPr lang="en-US" sz="1800" b="0" i="0" u="none" strike="noStrike" baseline="0" dirty="0">
                <a:solidFill>
                  <a:srgbClr val="000000"/>
                </a:solidFill>
              </a:rPr>
              <a:t>Areas with a population of less than 5,000</a:t>
            </a:r>
          </a:p>
          <a:p>
            <a:pPr lvl="2">
              <a:lnSpc>
                <a:spcPct val="110000"/>
              </a:lnSpc>
            </a:pPr>
            <a:r>
              <a:rPr lang="en-US" sz="1800" dirty="0">
                <a:solidFill>
                  <a:srgbClr val="000000"/>
                </a:solidFill>
              </a:rPr>
              <a:t>Areas with a population between 5,001 and 49,999</a:t>
            </a:r>
          </a:p>
          <a:p>
            <a:pPr lvl="2">
              <a:lnSpc>
                <a:spcPct val="110000"/>
              </a:lnSpc>
            </a:pPr>
            <a:r>
              <a:rPr lang="en-US" sz="1800" b="0" i="0" u="none" strike="noStrike" baseline="0" dirty="0">
                <a:solidFill>
                  <a:srgbClr val="000000"/>
                </a:solidFill>
              </a:rPr>
              <a:t>Areas with a population between 50,000 and 200,000</a:t>
            </a:r>
          </a:p>
          <a:p>
            <a:pPr lvl="2">
              <a:lnSpc>
                <a:spcPct val="110000"/>
              </a:lnSpc>
            </a:pPr>
            <a:r>
              <a:rPr lang="en-US" sz="1800" dirty="0">
                <a:solidFill>
                  <a:srgbClr val="000000"/>
                </a:solidFill>
              </a:rPr>
              <a:t>Areas with a population over 200,000 (These funds are suballocated to the Metropolitan Planning Organizations (MPOs) in the state. They hold application cycles for the funding. Projects are administered by the Office of Local Programs.)</a:t>
            </a:r>
          </a:p>
          <a:p>
            <a:pPr lvl="2">
              <a:lnSpc>
                <a:spcPct val="110000"/>
              </a:lnSpc>
            </a:pPr>
            <a:r>
              <a:rPr lang="en-US" sz="1800" b="1" i="0" u="sng" strike="noStrike" baseline="0" dirty="0">
                <a:solidFill>
                  <a:srgbClr val="000000"/>
                </a:solidFill>
              </a:rPr>
              <a:t>Suballocated funds cannot be transferred.</a:t>
            </a:r>
          </a:p>
          <a:p>
            <a:pPr lvl="2">
              <a:lnSpc>
                <a:spcPct val="110000"/>
              </a:lnSpc>
            </a:pPr>
            <a:r>
              <a:rPr lang="en-US" sz="1800" b="0" i="0" u="none" strike="noStrike" baseline="0" dirty="0">
                <a:solidFill>
                  <a:srgbClr val="000000"/>
                </a:solidFill>
              </a:rPr>
              <a:t>Suballocated funds must be spent on TAP projects in areas that meet the population criteria.</a:t>
            </a:r>
            <a:endParaRPr lang="en-US" dirty="0">
              <a:solidFill>
                <a:srgbClr val="000000"/>
              </a:solidFill>
            </a:endParaRPr>
          </a:p>
          <a:p>
            <a:pPr lvl="1">
              <a:lnSpc>
                <a:spcPct val="100000"/>
              </a:lnSpc>
            </a:pPr>
            <a:r>
              <a:rPr lang="en-US" sz="2000" b="0" i="0" u="none" strike="noStrike" baseline="0" dirty="0">
                <a:solidFill>
                  <a:srgbClr val="000000"/>
                </a:solidFill>
              </a:rPr>
              <a:t>41% for any area of the state using a state competitive process (referred to as “Flex funds”)</a:t>
            </a:r>
          </a:p>
        </p:txBody>
      </p:sp>
      <p:sp>
        <p:nvSpPr>
          <p:cNvPr id="3" name="Title 2">
            <a:extLst>
              <a:ext uri="{FF2B5EF4-FFF2-40B4-BE49-F238E27FC236}">
                <a16:creationId xmlns:a16="http://schemas.microsoft.com/office/drawing/2014/main" id="{C033503C-C576-4920-A370-F9C0549B9581}"/>
              </a:ext>
            </a:extLst>
          </p:cNvPr>
          <p:cNvSpPr>
            <a:spLocks noGrp="1"/>
          </p:cNvSpPr>
          <p:nvPr>
            <p:ph type="title"/>
          </p:nvPr>
        </p:nvSpPr>
        <p:spPr>
          <a:xfrm>
            <a:off x="0" y="123826"/>
            <a:ext cx="12192000" cy="1316916"/>
          </a:xfrm>
        </p:spPr>
        <p:txBody>
          <a:bodyPr>
            <a:normAutofit/>
          </a:bodyPr>
          <a:lstStyle/>
          <a:p>
            <a:r>
              <a:rPr lang="en-US" sz="4400" b="1" dirty="0">
                <a:latin typeface="+mn-lt"/>
              </a:rPr>
              <a:t>TRANSPORTATION ALTERNATIVE PROGRAM (TAP) – </a:t>
            </a:r>
            <a:r>
              <a:rPr lang="en-US" sz="3600" b="1" dirty="0">
                <a:latin typeface="+mn-lt"/>
              </a:rPr>
              <a:t>Funding Categories</a:t>
            </a:r>
            <a:endParaRPr lang="en-US" sz="3600" dirty="0"/>
          </a:p>
        </p:txBody>
      </p:sp>
    </p:spTree>
    <p:extLst>
      <p:ext uri="{BB962C8B-B14F-4D97-AF65-F5344CB8AC3E}">
        <p14:creationId xmlns:p14="http://schemas.microsoft.com/office/powerpoint/2010/main" val="3945655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A1356A-1888-492D-AD64-AA60B64B4580}"/>
              </a:ext>
            </a:extLst>
          </p:cNvPr>
          <p:cNvSpPr>
            <a:spLocks noGrp="1"/>
          </p:cNvSpPr>
          <p:nvPr>
            <p:ph idx="1"/>
          </p:nvPr>
        </p:nvSpPr>
        <p:spPr>
          <a:xfrm>
            <a:off x="479382" y="1805201"/>
            <a:ext cx="7901219" cy="4351338"/>
          </a:xfrm>
        </p:spPr>
        <p:txBody>
          <a:bodyPr/>
          <a:lstStyle/>
          <a:p>
            <a:pPr marL="0" indent="0">
              <a:buNone/>
            </a:pPr>
            <a:r>
              <a:rPr lang="en-US" sz="2800" b="1" dirty="0"/>
              <a:t>MINIMUM REQUIREMENTS:</a:t>
            </a:r>
            <a:endParaRPr lang="en-US" sz="2000" b="1" dirty="0"/>
          </a:p>
          <a:p>
            <a:pPr>
              <a:spcBef>
                <a:spcPts val="1800"/>
              </a:spcBef>
            </a:pPr>
            <a:r>
              <a:rPr lang="en-US" sz="2800" dirty="0"/>
              <a:t>Project must have a surface transportation relationship</a:t>
            </a:r>
          </a:p>
          <a:p>
            <a:pPr>
              <a:spcBef>
                <a:spcPts val="1800"/>
              </a:spcBef>
            </a:pPr>
            <a:r>
              <a:rPr lang="en-US" sz="2800" dirty="0"/>
              <a:t>Project must promote accessibility/connectivity</a:t>
            </a:r>
          </a:p>
          <a:p>
            <a:pPr>
              <a:spcBef>
                <a:spcPts val="1800"/>
              </a:spcBef>
            </a:pPr>
            <a:r>
              <a:rPr lang="en-US" sz="2800" dirty="0"/>
              <a:t>Project must meet the requirements of at least one of the eligible categories</a:t>
            </a:r>
          </a:p>
          <a:p>
            <a:pPr>
              <a:spcBef>
                <a:spcPts val="1800"/>
              </a:spcBef>
            </a:pPr>
            <a:r>
              <a:rPr lang="en-US" dirty="0"/>
              <a:t>Projects are funded at 80% and require a 20% local cash or property match</a:t>
            </a:r>
            <a:endParaRPr lang="en-US" sz="2800" dirty="0"/>
          </a:p>
          <a:p>
            <a:pPr marL="0" indent="0">
              <a:buNone/>
            </a:pPr>
            <a:endParaRPr lang="en-US" dirty="0"/>
          </a:p>
        </p:txBody>
      </p:sp>
      <p:sp>
        <p:nvSpPr>
          <p:cNvPr id="3" name="Title 2">
            <a:extLst>
              <a:ext uri="{FF2B5EF4-FFF2-40B4-BE49-F238E27FC236}">
                <a16:creationId xmlns:a16="http://schemas.microsoft.com/office/drawing/2014/main" id="{62023444-316A-421A-85FF-D1D2EACBC747}"/>
              </a:ext>
            </a:extLst>
          </p:cNvPr>
          <p:cNvSpPr>
            <a:spLocks noGrp="1"/>
          </p:cNvSpPr>
          <p:nvPr>
            <p:ph type="title"/>
          </p:nvPr>
        </p:nvSpPr>
        <p:spPr/>
        <p:txBody>
          <a:bodyPr>
            <a:normAutofit/>
          </a:bodyPr>
          <a:lstStyle/>
          <a:p>
            <a:r>
              <a:rPr lang="en-US" sz="4400" b="1" dirty="0">
                <a:latin typeface="+mn-lt"/>
              </a:rPr>
              <a:t>TRANSPORTATION ALTERNATIVE PROGRAM (TAP)</a:t>
            </a:r>
            <a:endParaRPr lang="en-US" dirty="0"/>
          </a:p>
        </p:txBody>
      </p:sp>
    </p:spTree>
    <p:extLst>
      <p:ext uri="{BB962C8B-B14F-4D97-AF65-F5344CB8AC3E}">
        <p14:creationId xmlns:p14="http://schemas.microsoft.com/office/powerpoint/2010/main" val="2262207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B998F4-36DA-48ED-A7A6-F801BA846E3B}"/>
              </a:ext>
            </a:extLst>
          </p:cNvPr>
          <p:cNvSpPr>
            <a:spLocks noGrp="1"/>
          </p:cNvSpPr>
          <p:nvPr>
            <p:ph type="title"/>
          </p:nvPr>
        </p:nvSpPr>
        <p:spPr/>
        <p:txBody>
          <a:bodyPr>
            <a:normAutofit/>
          </a:bodyPr>
          <a:lstStyle/>
          <a:p>
            <a:r>
              <a:rPr lang="en-US" sz="4400" b="1" dirty="0">
                <a:latin typeface="+mn-lt"/>
              </a:rPr>
              <a:t>TRANSPORTATION ALTERNATIVE PROGRAM (TAP)</a:t>
            </a:r>
            <a:endParaRPr lang="en-US" dirty="0"/>
          </a:p>
        </p:txBody>
      </p:sp>
      <p:sp>
        <p:nvSpPr>
          <p:cNvPr id="2" name="Content Placeholder 1">
            <a:extLst>
              <a:ext uri="{FF2B5EF4-FFF2-40B4-BE49-F238E27FC236}">
                <a16:creationId xmlns:a16="http://schemas.microsoft.com/office/drawing/2014/main" id="{1A800AB4-53C3-4B1E-86D7-97FE096024BD}"/>
              </a:ext>
            </a:extLst>
          </p:cNvPr>
          <p:cNvSpPr>
            <a:spLocks noGrp="1"/>
          </p:cNvSpPr>
          <p:nvPr>
            <p:ph sz="half" idx="1"/>
          </p:nvPr>
        </p:nvSpPr>
        <p:spPr>
          <a:xfrm>
            <a:off x="838199" y="1825624"/>
            <a:ext cx="7336317" cy="5032375"/>
          </a:xfrm>
        </p:spPr>
        <p:txBody>
          <a:bodyPr>
            <a:normAutofit fontScale="32500" lnSpcReduction="20000"/>
          </a:bodyPr>
          <a:lstStyle/>
          <a:p>
            <a:pPr marL="0" indent="0">
              <a:lnSpc>
                <a:spcPts val="2200"/>
              </a:lnSpc>
              <a:buNone/>
            </a:pPr>
            <a:r>
              <a:rPr lang="en-US" sz="6000" b="1" dirty="0"/>
              <a:t>ELIGIBLE ACTIVITIES:</a:t>
            </a:r>
            <a:endParaRPr lang="en-US" sz="6000" dirty="0"/>
          </a:p>
          <a:p>
            <a:pPr>
              <a:lnSpc>
                <a:spcPct val="120000"/>
              </a:lnSpc>
              <a:spcBef>
                <a:spcPts val="600"/>
              </a:spcBef>
            </a:pPr>
            <a:r>
              <a:rPr lang="en-US" sz="5500" dirty="0"/>
              <a:t>Bicycle, pedestrian or other non-motorized forms of transportation facilities</a:t>
            </a:r>
          </a:p>
          <a:p>
            <a:pPr>
              <a:lnSpc>
                <a:spcPct val="120000"/>
              </a:lnSpc>
              <a:spcBef>
                <a:spcPts val="600"/>
              </a:spcBef>
            </a:pPr>
            <a:r>
              <a:rPr lang="en-US" sz="5500" dirty="0"/>
              <a:t>Safe routes for non-drivers</a:t>
            </a:r>
          </a:p>
          <a:p>
            <a:pPr>
              <a:lnSpc>
                <a:spcPct val="120000"/>
              </a:lnSpc>
              <a:spcBef>
                <a:spcPts val="600"/>
              </a:spcBef>
            </a:pPr>
            <a:r>
              <a:rPr lang="en-US" sz="5500" dirty="0"/>
              <a:t>Construction of turnouts, overlooks and viewing areas</a:t>
            </a:r>
          </a:p>
          <a:p>
            <a:pPr>
              <a:lnSpc>
                <a:spcPct val="120000"/>
              </a:lnSpc>
              <a:spcBef>
                <a:spcPts val="600"/>
              </a:spcBef>
            </a:pPr>
            <a:r>
              <a:rPr lang="en-US" sz="5500" dirty="0"/>
              <a:t>Vegetation management</a:t>
            </a:r>
          </a:p>
          <a:p>
            <a:pPr>
              <a:lnSpc>
                <a:spcPct val="120000"/>
              </a:lnSpc>
              <a:spcBef>
                <a:spcPts val="600"/>
              </a:spcBef>
            </a:pPr>
            <a:r>
              <a:rPr lang="en-US" sz="5500" dirty="0"/>
              <a:t>Historic Preservation of historic transportation buildings, structures or facilities only</a:t>
            </a:r>
          </a:p>
          <a:p>
            <a:pPr>
              <a:lnSpc>
                <a:spcPct val="120000"/>
              </a:lnSpc>
              <a:spcBef>
                <a:spcPts val="600"/>
              </a:spcBef>
            </a:pPr>
            <a:r>
              <a:rPr lang="en-US" sz="5500" dirty="0"/>
              <a:t>Conversion of abandoned railway corridors</a:t>
            </a:r>
          </a:p>
          <a:p>
            <a:pPr>
              <a:lnSpc>
                <a:spcPct val="120000"/>
              </a:lnSpc>
              <a:spcBef>
                <a:spcPts val="600"/>
              </a:spcBef>
            </a:pPr>
            <a:r>
              <a:rPr lang="en-US" sz="5500" dirty="0"/>
              <a:t>Inventory, control and removal of outdoor advertising</a:t>
            </a:r>
          </a:p>
          <a:p>
            <a:pPr>
              <a:lnSpc>
                <a:spcPct val="120000"/>
              </a:lnSpc>
              <a:spcBef>
                <a:spcPts val="600"/>
              </a:spcBef>
            </a:pPr>
            <a:r>
              <a:rPr lang="en-US" sz="5500" dirty="0"/>
              <a:t>Archeology activities related to transportation projects</a:t>
            </a:r>
          </a:p>
          <a:p>
            <a:pPr>
              <a:lnSpc>
                <a:spcPct val="120000"/>
              </a:lnSpc>
              <a:spcBef>
                <a:spcPts val="600"/>
              </a:spcBef>
            </a:pPr>
            <a:r>
              <a:rPr lang="en-US" sz="5500" dirty="0"/>
              <a:t>Environmental mitigation </a:t>
            </a:r>
          </a:p>
          <a:p>
            <a:pPr>
              <a:lnSpc>
                <a:spcPct val="120000"/>
              </a:lnSpc>
              <a:spcBef>
                <a:spcPts val="600"/>
              </a:spcBef>
            </a:pPr>
            <a:r>
              <a:rPr lang="en-US" sz="5500" dirty="0"/>
              <a:t>Safe Routes to School</a:t>
            </a:r>
          </a:p>
        </p:txBody>
      </p:sp>
    </p:spTree>
    <p:extLst>
      <p:ext uri="{BB962C8B-B14F-4D97-AF65-F5344CB8AC3E}">
        <p14:creationId xmlns:p14="http://schemas.microsoft.com/office/powerpoint/2010/main" val="1355329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B36135-A679-4259-B3B2-C0B16108FCBC}"/>
              </a:ext>
            </a:extLst>
          </p:cNvPr>
          <p:cNvSpPr>
            <a:spLocks noGrp="1"/>
          </p:cNvSpPr>
          <p:nvPr>
            <p:ph type="title"/>
          </p:nvPr>
        </p:nvSpPr>
        <p:spPr/>
        <p:txBody>
          <a:bodyPr>
            <a:normAutofit/>
          </a:bodyPr>
          <a:lstStyle/>
          <a:p>
            <a:r>
              <a:rPr lang="en-US" sz="4400" b="1" dirty="0">
                <a:latin typeface="+mn-lt"/>
              </a:rPr>
              <a:t>TRANSPORTATION ALTERNATIVE PROGRAM (TAP)</a:t>
            </a:r>
            <a:endParaRPr lang="en-US" dirty="0"/>
          </a:p>
        </p:txBody>
      </p:sp>
      <p:sp>
        <p:nvSpPr>
          <p:cNvPr id="2" name="Content Placeholder 1">
            <a:extLst>
              <a:ext uri="{FF2B5EF4-FFF2-40B4-BE49-F238E27FC236}">
                <a16:creationId xmlns:a16="http://schemas.microsoft.com/office/drawing/2014/main" id="{4FE1B960-DBB1-4C1C-9214-D469100400EC}"/>
              </a:ext>
            </a:extLst>
          </p:cNvPr>
          <p:cNvSpPr>
            <a:spLocks noGrp="1"/>
          </p:cNvSpPr>
          <p:nvPr>
            <p:ph sz="half" idx="1"/>
          </p:nvPr>
        </p:nvSpPr>
        <p:spPr>
          <a:xfrm>
            <a:off x="838200" y="1825625"/>
            <a:ext cx="6493778" cy="4351338"/>
          </a:xfrm>
        </p:spPr>
        <p:txBody>
          <a:bodyPr>
            <a:normAutofit fontScale="92500"/>
          </a:bodyPr>
          <a:lstStyle/>
          <a:p>
            <a:pPr marL="0" indent="0">
              <a:lnSpc>
                <a:spcPct val="120000"/>
              </a:lnSpc>
              <a:buNone/>
            </a:pPr>
            <a:r>
              <a:rPr lang="en-US" sz="3200" b="1" dirty="0"/>
              <a:t>INELIGIBLE ACTIVITIES:</a:t>
            </a:r>
            <a:endParaRPr lang="en-US" sz="2400" b="1" dirty="0"/>
          </a:p>
          <a:p>
            <a:pPr>
              <a:lnSpc>
                <a:spcPct val="120000"/>
              </a:lnSpc>
            </a:pPr>
            <a:r>
              <a:rPr lang="en-US" dirty="0"/>
              <a:t>Administrative costs</a:t>
            </a:r>
          </a:p>
          <a:p>
            <a:pPr>
              <a:lnSpc>
                <a:spcPct val="120000"/>
              </a:lnSpc>
            </a:pPr>
            <a:r>
              <a:rPr lang="en-US" dirty="0"/>
              <a:t>Promotional activities</a:t>
            </a:r>
          </a:p>
          <a:p>
            <a:pPr>
              <a:lnSpc>
                <a:spcPct val="120000"/>
              </a:lnSpc>
            </a:pPr>
            <a:r>
              <a:rPr lang="en-US" dirty="0"/>
              <a:t>Maintenance and operations</a:t>
            </a:r>
          </a:p>
          <a:p>
            <a:pPr>
              <a:lnSpc>
                <a:spcPct val="120000"/>
              </a:lnSpc>
            </a:pPr>
            <a:r>
              <a:rPr lang="en-US" dirty="0"/>
              <a:t>General recreation and park facilities, playground equipment, sports fields, campgrounds, picnic areas and pavilions</a:t>
            </a:r>
          </a:p>
          <a:p>
            <a:pPr marL="0" indent="0">
              <a:lnSpc>
                <a:spcPct val="120000"/>
              </a:lnSpc>
              <a:buNone/>
            </a:pPr>
            <a:endParaRPr lang="en-US" dirty="0"/>
          </a:p>
        </p:txBody>
      </p:sp>
    </p:spTree>
    <p:extLst>
      <p:ext uri="{BB962C8B-B14F-4D97-AF65-F5344CB8AC3E}">
        <p14:creationId xmlns:p14="http://schemas.microsoft.com/office/powerpoint/2010/main" val="1638605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023444-316A-421A-85FF-D1D2EACBC747}"/>
              </a:ext>
            </a:extLst>
          </p:cNvPr>
          <p:cNvSpPr>
            <a:spLocks noGrp="1"/>
          </p:cNvSpPr>
          <p:nvPr>
            <p:ph type="title"/>
          </p:nvPr>
        </p:nvSpPr>
        <p:spPr/>
        <p:txBody>
          <a:bodyPr>
            <a:normAutofit/>
          </a:bodyPr>
          <a:lstStyle/>
          <a:p>
            <a:r>
              <a:rPr lang="en-US" sz="4400" b="1" dirty="0">
                <a:latin typeface="+mn-lt"/>
              </a:rPr>
              <a:t>TRANSPORTATION ALTERNATIVE PROGRAM (TAP)</a:t>
            </a:r>
            <a:endParaRPr lang="en-US" dirty="0"/>
          </a:p>
        </p:txBody>
      </p:sp>
      <p:sp>
        <p:nvSpPr>
          <p:cNvPr id="2" name="Content Placeholder 1">
            <a:extLst>
              <a:ext uri="{FF2B5EF4-FFF2-40B4-BE49-F238E27FC236}">
                <a16:creationId xmlns:a16="http://schemas.microsoft.com/office/drawing/2014/main" id="{C7A1356A-1888-492D-AD64-AA60B64B4580}"/>
              </a:ext>
            </a:extLst>
          </p:cNvPr>
          <p:cNvSpPr>
            <a:spLocks noGrp="1"/>
          </p:cNvSpPr>
          <p:nvPr>
            <p:ph sz="half" idx="1"/>
          </p:nvPr>
        </p:nvSpPr>
        <p:spPr/>
        <p:txBody>
          <a:bodyPr>
            <a:normAutofit fontScale="77500" lnSpcReduction="20000"/>
          </a:bodyPr>
          <a:lstStyle/>
          <a:p>
            <a:pPr marL="0" indent="0">
              <a:buNone/>
            </a:pPr>
            <a:r>
              <a:rPr lang="en-US" sz="2800" b="1" dirty="0"/>
              <a:t>Eligible Applicants:</a:t>
            </a:r>
            <a:endParaRPr lang="en-US" sz="2000" b="1" dirty="0"/>
          </a:p>
          <a:p>
            <a:r>
              <a:rPr lang="en-US" dirty="0"/>
              <a:t>Local governments*</a:t>
            </a:r>
          </a:p>
          <a:p>
            <a:r>
              <a:rPr lang="en-US" dirty="0"/>
              <a:t>Transit agencies</a:t>
            </a:r>
          </a:p>
          <a:p>
            <a:r>
              <a:rPr lang="en-US" dirty="0"/>
              <a:t>Regional transportation authorities</a:t>
            </a:r>
          </a:p>
          <a:p>
            <a:r>
              <a:rPr lang="en-US" dirty="0"/>
              <a:t>Natural resource or public land agencies</a:t>
            </a:r>
          </a:p>
          <a:p>
            <a:r>
              <a:rPr lang="en-US" dirty="0"/>
              <a:t>School districts</a:t>
            </a:r>
          </a:p>
          <a:p>
            <a:r>
              <a:rPr lang="en-US" dirty="0"/>
              <a:t>Tribal governments</a:t>
            </a:r>
          </a:p>
          <a:p>
            <a:r>
              <a:rPr lang="en-US" dirty="0"/>
              <a:t>Nonprofit entities</a:t>
            </a:r>
          </a:p>
          <a:p>
            <a:r>
              <a:rPr lang="en-US" dirty="0"/>
              <a:t>MPOs that serve an urbanized area with a population of 200,000 or less</a:t>
            </a:r>
          </a:p>
          <a:p>
            <a:r>
              <a:rPr lang="en-US" dirty="0"/>
              <a:t>State DOTs at the request of another eligible entity</a:t>
            </a:r>
          </a:p>
          <a:p>
            <a:endParaRPr lang="en-US" dirty="0"/>
          </a:p>
        </p:txBody>
      </p:sp>
      <p:sp>
        <p:nvSpPr>
          <p:cNvPr id="5" name="Content Placeholder 4">
            <a:extLst>
              <a:ext uri="{FF2B5EF4-FFF2-40B4-BE49-F238E27FC236}">
                <a16:creationId xmlns:a16="http://schemas.microsoft.com/office/drawing/2014/main" id="{303DDF07-0361-1F41-8D5B-AF988954DCDE}"/>
              </a:ext>
            </a:extLst>
          </p:cNvPr>
          <p:cNvSpPr>
            <a:spLocks noGrp="1"/>
          </p:cNvSpPr>
          <p:nvPr>
            <p:ph sz="half" idx="2"/>
          </p:nvPr>
        </p:nvSpPr>
        <p:spPr/>
        <p:txBody>
          <a:bodyPr>
            <a:normAutofit/>
          </a:bodyPr>
          <a:lstStyle/>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    </a:t>
            </a:r>
          </a:p>
        </p:txBody>
      </p:sp>
    </p:spTree>
    <p:extLst>
      <p:ext uri="{BB962C8B-B14F-4D97-AF65-F5344CB8AC3E}">
        <p14:creationId xmlns:p14="http://schemas.microsoft.com/office/powerpoint/2010/main" val="2981213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7F4EC7-318A-4DE4-A4F7-427BCF874A73}"/>
              </a:ext>
            </a:extLst>
          </p:cNvPr>
          <p:cNvSpPr>
            <a:spLocks noGrp="1"/>
          </p:cNvSpPr>
          <p:nvPr>
            <p:ph idx="1"/>
          </p:nvPr>
        </p:nvSpPr>
        <p:spPr>
          <a:xfrm>
            <a:off x="457199" y="1716966"/>
            <a:ext cx="11420475" cy="4351338"/>
          </a:xfrm>
        </p:spPr>
        <p:txBody>
          <a:bodyPr>
            <a:normAutofit/>
          </a:bodyPr>
          <a:lstStyle/>
          <a:p>
            <a:pPr marL="0" indent="0">
              <a:lnSpc>
                <a:spcPct val="100000"/>
              </a:lnSpc>
              <a:buNone/>
            </a:pPr>
            <a:r>
              <a:rPr lang="en-US" sz="2400" b="1" dirty="0"/>
              <a:t>HOW TO APPLY:</a:t>
            </a:r>
          </a:p>
          <a:p>
            <a:pPr>
              <a:lnSpc>
                <a:spcPct val="100000"/>
              </a:lnSpc>
            </a:pPr>
            <a:r>
              <a:rPr lang="en-US" sz="2400" dirty="0"/>
              <a:t>Application cycles for TAP funding are held based on funding availability</a:t>
            </a:r>
          </a:p>
          <a:p>
            <a:pPr>
              <a:lnSpc>
                <a:spcPct val="100000"/>
              </a:lnSpc>
            </a:pPr>
            <a:r>
              <a:rPr lang="en-US" sz="2400" dirty="0"/>
              <a:t>Two application cycles held in 2023-</a:t>
            </a:r>
            <a:r>
              <a:rPr lang="en-US" sz="2400" i="1" dirty="0"/>
              <a:t>Fall 2023 applications have been scored and OLP is awaiting approval to make award announcements</a:t>
            </a:r>
          </a:p>
          <a:p>
            <a:pPr>
              <a:lnSpc>
                <a:spcPct val="100000"/>
              </a:lnSpc>
            </a:pPr>
            <a:r>
              <a:rPr lang="en-US" sz="2400" dirty="0"/>
              <a:t>Application information is available on the OLP website</a:t>
            </a:r>
          </a:p>
          <a:p>
            <a:pPr>
              <a:lnSpc>
                <a:spcPct val="100000"/>
              </a:lnSpc>
            </a:pPr>
            <a:r>
              <a:rPr lang="en-US" sz="2400" dirty="0"/>
              <a:t>Once applications are received, they are reviewed by KYTC staff and competitively scored </a:t>
            </a:r>
          </a:p>
          <a:p>
            <a:pPr>
              <a:lnSpc>
                <a:spcPct val="100000"/>
              </a:lnSpc>
            </a:pPr>
            <a:r>
              <a:rPr lang="en-US" sz="2400" dirty="0"/>
              <a:t>Recommendations for funding are then made to the Secretary</a:t>
            </a:r>
          </a:p>
        </p:txBody>
      </p:sp>
      <p:sp>
        <p:nvSpPr>
          <p:cNvPr id="3" name="Title 2">
            <a:extLst>
              <a:ext uri="{FF2B5EF4-FFF2-40B4-BE49-F238E27FC236}">
                <a16:creationId xmlns:a16="http://schemas.microsoft.com/office/drawing/2014/main" id="{B1EE156F-ED06-476B-B596-896D078DF560}"/>
              </a:ext>
            </a:extLst>
          </p:cNvPr>
          <p:cNvSpPr>
            <a:spLocks noGrp="1"/>
          </p:cNvSpPr>
          <p:nvPr>
            <p:ph type="title"/>
          </p:nvPr>
        </p:nvSpPr>
        <p:spPr/>
        <p:txBody>
          <a:bodyPr/>
          <a:lstStyle/>
          <a:p>
            <a:r>
              <a:rPr lang="en-US" b="1" dirty="0">
                <a:latin typeface="+mn-lt"/>
              </a:rPr>
              <a:t>TRANSPORTATION ALTERNATIVE PROGRAM (TAP)</a:t>
            </a:r>
            <a:endParaRPr lang="en-US" dirty="0"/>
          </a:p>
        </p:txBody>
      </p:sp>
    </p:spTree>
    <p:extLst>
      <p:ext uri="{BB962C8B-B14F-4D97-AF65-F5344CB8AC3E}">
        <p14:creationId xmlns:p14="http://schemas.microsoft.com/office/powerpoint/2010/main" val="14400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AD5A5B-736F-4F6C-B862-61A098FA4995}"/>
              </a:ext>
            </a:extLst>
          </p:cNvPr>
          <p:cNvSpPr>
            <a:spLocks noGrp="1"/>
          </p:cNvSpPr>
          <p:nvPr>
            <p:ph type="title"/>
          </p:nvPr>
        </p:nvSpPr>
        <p:spPr/>
        <p:txBody>
          <a:bodyPr>
            <a:normAutofit/>
          </a:bodyPr>
          <a:lstStyle/>
          <a:p>
            <a:r>
              <a:rPr lang="en-US" sz="4400" b="1" dirty="0">
                <a:latin typeface="+mn-lt"/>
              </a:rPr>
              <a:t>TRANSPORTATION ALTERNATIVE PROGRAM (TAP)</a:t>
            </a:r>
            <a:endParaRPr lang="en-US" sz="3600" dirty="0"/>
          </a:p>
        </p:txBody>
      </p:sp>
      <p:sp>
        <p:nvSpPr>
          <p:cNvPr id="2" name="Content Placeholder 1">
            <a:extLst>
              <a:ext uri="{FF2B5EF4-FFF2-40B4-BE49-F238E27FC236}">
                <a16:creationId xmlns:a16="http://schemas.microsoft.com/office/drawing/2014/main" id="{0D588588-6B89-4C9C-AF51-5810302EA7D8}"/>
              </a:ext>
            </a:extLst>
          </p:cNvPr>
          <p:cNvSpPr>
            <a:spLocks noGrp="1"/>
          </p:cNvSpPr>
          <p:nvPr>
            <p:ph sz="half" idx="1"/>
          </p:nvPr>
        </p:nvSpPr>
        <p:spPr/>
        <p:txBody>
          <a:bodyPr>
            <a:normAutofit fontScale="70000" lnSpcReduction="20000"/>
          </a:bodyPr>
          <a:lstStyle/>
          <a:p>
            <a:r>
              <a:rPr lang="en-US" dirty="0"/>
              <a:t>Projects will be administered as outlined in the KYTC LPA Guide </a:t>
            </a:r>
          </a:p>
          <a:p>
            <a:r>
              <a:rPr lang="en-US" dirty="0"/>
              <a:t>The project award will not be automatically increased if the cost of the project exceeds the available award</a:t>
            </a:r>
          </a:p>
          <a:p>
            <a:r>
              <a:rPr lang="en-US" dirty="0"/>
              <a:t>Funding cannot be transferred to a different project. Unused funds revert to the KYTC TAP program</a:t>
            </a:r>
          </a:p>
          <a:p>
            <a:r>
              <a:rPr lang="en-US" dirty="0"/>
              <a:t>Applicants must have a current UEI with the federal System for Award Management (SAM) and keep it current while the project is open</a:t>
            </a:r>
          </a:p>
          <a:p>
            <a:r>
              <a:rPr lang="en-US" dirty="0"/>
              <a:t>Applicants must be UFIR compliant at time of application and while project is open</a:t>
            </a:r>
          </a:p>
        </p:txBody>
      </p:sp>
      <p:sp>
        <p:nvSpPr>
          <p:cNvPr id="5" name="Content Placeholder 4"/>
          <p:cNvSpPr>
            <a:spLocks noGrp="1"/>
          </p:cNvSpPr>
          <p:nvPr>
            <p:ph sz="half" idx="2"/>
          </p:nvPr>
        </p:nvSpPr>
        <p:spPr/>
        <p:txBody>
          <a:bodyPr>
            <a:normAutofit/>
          </a:bodyPr>
          <a:lstStyle/>
          <a:p>
            <a:br>
              <a:rPr lang="en-US" dirty="0"/>
            </a:br>
            <a:endParaRPr lang="en-US" dirty="0"/>
          </a:p>
        </p:txBody>
      </p:sp>
    </p:spTree>
    <p:extLst>
      <p:ext uri="{BB962C8B-B14F-4D97-AF65-F5344CB8AC3E}">
        <p14:creationId xmlns:p14="http://schemas.microsoft.com/office/powerpoint/2010/main" val="1409018898"/>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FFC600"/>
      </a:accent1>
      <a:accent2>
        <a:srgbClr val="003764"/>
      </a:accent2>
      <a:accent3>
        <a:srgbClr val="5EB3E4"/>
      </a:accent3>
      <a:accent4>
        <a:srgbClr val="7F7F7F"/>
      </a:accent4>
      <a:accent5>
        <a:srgbClr val="3A3838"/>
      </a:accent5>
      <a:accent6>
        <a:srgbClr val="D8D9D7"/>
      </a:accent6>
      <a:hlink>
        <a:srgbClr val="2F5496"/>
      </a:hlink>
      <a:folHlink>
        <a:srgbClr val="833C0B"/>
      </a:folHlink>
    </a:clrScheme>
    <a:fontScheme name="KYTC">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SUBCOMMTAP2022  -  Read-Only" id="{56ADB81C-8ABE-4EC5-B481-D2D208A6FA0E}" vid="{8C49CB5B-2E5B-4F50-A0A7-04C3205455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4AE620AAE2AEB4487F1A743D73B8D7F" ma:contentTypeVersion="0" ma:contentTypeDescription="Create a new document." ma:contentTypeScope="" ma:versionID="65481eb4f3d4be0bc1559c8efc3801ec">
  <xsd:schema xmlns:xsd="http://www.w3.org/2001/XMLSchema" xmlns:xs="http://www.w3.org/2001/XMLSchema" xmlns:p="http://schemas.microsoft.com/office/2006/metadata/properties" targetNamespace="http://schemas.microsoft.com/office/2006/metadata/properties" ma:root="true" ma:fieldsID="6834f8c0c0eabdc6c42b2f987c760c0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21F026-89E8-4FE0-96E0-AD59FEDF3535}">
  <ds:schemaRefs>
    <ds:schemaRef ds:uri="http://schemas.microsoft.com/sharepoint/v3/contenttype/forms"/>
  </ds:schemaRefs>
</ds:datastoreItem>
</file>

<file path=customXml/itemProps2.xml><?xml version="1.0" encoding="utf-8"?>
<ds:datastoreItem xmlns:ds="http://schemas.openxmlformats.org/officeDocument/2006/customXml" ds:itemID="{5544116C-9FDD-4FA6-9020-B9BB8D79E78C}">
  <ds:schemaRefs>
    <ds:schemaRef ds:uri="http://schemas.microsoft.com/office/infopath/2007/PartnerControls"/>
    <ds:schemaRef ds:uri="http://schemas.microsoft.com/office/2006/metadata/properties"/>
    <ds:schemaRef ds:uri="9100f5f6-9b1b-45c7-9792-812e1f44a6c9"/>
    <ds:schemaRef ds:uri="http://schemas.openxmlformats.org/package/2006/metadata/core-properties"/>
    <ds:schemaRef ds:uri="http://schemas.microsoft.com/office/2006/documentManagement/types"/>
    <ds:schemaRef ds:uri="http://www.w3.org/XML/1998/namespace"/>
    <ds:schemaRef ds:uri="http://purl.org/dc/elements/1.1/"/>
    <ds:schemaRef ds:uri="e5fae8f8-d3f9-4793-b961-04dc0ba86339"/>
    <ds:schemaRef ds:uri="http://purl.org/dc/terms/"/>
    <ds:schemaRef ds:uri="http://purl.org/dc/dcmitype/"/>
  </ds:schemaRefs>
</ds:datastoreItem>
</file>

<file path=customXml/itemProps3.xml><?xml version="1.0" encoding="utf-8"?>
<ds:datastoreItem xmlns:ds="http://schemas.openxmlformats.org/officeDocument/2006/customXml" ds:itemID="{452C3634-9243-42FD-A49F-441B8BA22B18}"/>
</file>

<file path=docProps/app.xml><?xml version="1.0" encoding="utf-8"?>
<Properties xmlns="http://schemas.openxmlformats.org/officeDocument/2006/extended-properties" xmlns:vt="http://schemas.openxmlformats.org/officeDocument/2006/docPropsVTypes">
  <Template>BRSUBCOMMTAP2022</Template>
  <TotalTime>1682</TotalTime>
  <Words>799</Words>
  <Application>Microsoft Office PowerPoint</Application>
  <PresentationFormat>Widescreen</PresentationFormat>
  <Paragraphs>123</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 Department of  Rural &amp; Municipal Aid </vt:lpstr>
      <vt:lpstr>STAFF</vt:lpstr>
      <vt:lpstr>TRANSPORTATION ALTERNATIVE PROGRAM (TAP) – Funding Categories</vt:lpstr>
      <vt:lpstr>TRANSPORTATION ALTERNATIVE PROGRAM (TAP)</vt:lpstr>
      <vt:lpstr>TRANSPORTATION ALTERNATIVE PROGRAM (TAP)</vt:lpstr>
      <vt:lpstr>TRANSPORTATION ALTERNATIVE PROGRAM (TAP)</vt:lpstr>
      <vt:lpstr>TRANSPORTATION ALTERNATIVE PROGRAM (TAP)</vt:lpstr>
      <vt:lpstr>TRANSPORTATION ALTERNATIVE PROGRAM (TAP)</vt:lpstr>
      <vt:lpstr>TRANSPORTATION ALTERNATIVE PROGRAM (TAP)</vt:lpstr>
      <vt:lpstr>TAP-Spring 2023 Awards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Department of  Rural &amp; Municipal Aid </dc:title>
  <dc:creator>Jones, Jackie M (KYTC)</dc:creator>
  <cp:lastModifiedBy>Jones, Jackie M (KYTC)</cp:lastModifiedBy>
  <cp:revision>7</cp:revision>
  <dcterms:created xsi:type="dcterms:W3CDTF">2023-05-02T13:10:41Z</dcterms:created>
  <dcterms:modified xsi:type="dcterms:W3CDTF">2023-10-17T17:09:24Z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0x010100B4AE620AAE2AEB4487F1A743D73B8D7F</vt:lpwstr>
  </property>
</Properties>
</file>