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69" r:id="rId5"/>
    <p:sldId id="272" r:id="rId6"/>
    <p:sldId id="271" r:id="rId7"/>
    <p:sldId id="273" r:id="rId8"/>
    <p:sldId id="292" r:id="rId9"/>
    <p:sldId id="281" r:id="rId10"/>
    <p:sldId id="279" r:id="rId11"/>
    <p:sldId id="282" r:id="rId12"/>
    <p:sldId id="280" r:id="rId13"/>
    <p:sldId id="283" r:id="rId14"/>
    <p:sldId id="284" r:id="rId15"/>
    <p:sldId id="285" r:id="rId16"/>
    <p:sldId id="286" r:id="rId17"/>
    <p:sldId id="287" r:id="rId18"/>
    <p:sldId id="288" r:id="rId19"/>
    <p:sldId id="289" r:id="rId20"/>
    <p:sldId id="290" r:id="rId21"/>
    <p:sldId id="291" r:id="rId22"/>
    <p:sldId id="277" r:id="rId23"/>
    <p:sldId id="293" r:id="rId24"/>
    <p:sldId id="294" r:id="rId25"/>
    <p:sldId id="295" r:id="rId26"/>
    <p:sldId id="296" r:id="rId27"/>
    <p:sldId id="297" r:id="rId28"/>
    <p:sldId id="298" r:id="rId29"/>
    <p:sldId id="276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8" Type="http://schemas.openxmlformats.org/officeDocument/2006/relationships/slide" Target="slides/slide4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4086224" y="1447481"/>
            <a:ext cx="7191375" cy="1042987"/>
          </a:xfrm>
        </p:spPr>
        <p:txBody>
          <a:bodyPr tIns="0" anchor="t">
            <a:normAutofit/>
          </a:bodyPr>
          <a:lstStyle>
            <a:lvl1pPr algn="l">
              <a:defRPr sz="5400" b="1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SLIDE: NAME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092575" y="2490468"/>
            <a:ext cx="7185025" cy="2043432"/>
          </a:xfrm>
        </p:spPr>
        <p:txBody>
          <a:bodyPr anchor="b"/>
          <a:lstStyle>
            <a:lvl1pPr marL="0" indent="0">
              <a:buNone/>
              <a:defRPr sz="24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Speaker information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3667125" y="1604961"/>
            <a:ext cx="85725" cy="28273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2247313"/>
            <a:ext cx="2465097" cy="1398942"/>
          </a:xfrm>
          <a:prstGeom prst="rect">
            <a:avLst/>
          </a:prstGeom>
        </p:spPr>
      </p:pic>
      <p:sp>
        <p:nvSpPr>
          <p:cNvPr id="16" name="Rectangle 15"/>
          <p:cNvSpPr/>
          <p:nvPr userDrawn="1"/>
        </p:nvSpPr>
        <p:spPr>
          <a:xfrm>
            <a:off x="1" y="6362700"/>
            <a:ext cx="12192000" cy="495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266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ssion Statem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3667126" y="1004341"/>
            <a:ext cx="107706" cy="444180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2247313"/>
            <a:ext cx="2465097" cy="1398942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1" y="6362700"/>
            <a:ext cx="12192000" cy="495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134779" y="1004341"/>
            <a:ext cx="6729533" cy="459879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8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>
              <a:lnSpc>
                <a:spcPct val="110000"/>
              </a:lnSpc>
            </a:pPr>
            <a:r>
              <a:rPr lang="en-US" sz="2400" dirty="0"/>
              <a:t>Content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86328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entered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128336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0" y="1283368"/>
            <a:ext cx="12192000" cy="157373"/>
          </a:xfrm>
          <a:prstGeom prst="rect">
            <a:avLst/>
          </a:prstGeom>
          <a:gradFill flip="none" rotWithShape="1">
            <a:gsLst>
              <a:gs pos="0">
                <a:schemeClr val="accent3"/>
              </a:gs>
              <a:gs pos="50000">
                <a:schemeClr val="bg2">
                  <a:lumMod val="50000"/>
                  <a:tint val="44500"/>
                  <a:satMod val="160000"/>
                </a:schemeClr>
              </a:gs>
              <a:gs pos="100000">
                <a:schemeClr val="accent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33650" y="1716966"/>
            <a:ext cx="7315200" cy="4351338"/>
          </a:xfrm>
        </p:spPr>
        <p:txBody>
          <a:bodyPr/>
          <a:lstStyle>
            <a:lvl1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724400" y="6356350"/>
            <a:ext cx="2743200" cy="365125"/>
          </a:xfrm>
        </p:spPr>
        <p:txBody>
          <a:bodyPr/>
          <a:lstStyle>
            <a:lvl1pPr algn="ctr">
              <a:defRPr/>
            </a:lvl1pPr>
          </a:lstStyle>
          <a:p>
            <a:fld id="{8C7C9E5F-8B91-4FE5-96C2-A2C328B5021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546100" y="6632575"/>
            <a:ext cx="11099800" cy="88900"/>
          </a:xfrm>
          <a:prstGeom prst="rect">
            <a:avLst/>
          </a:prstGeom>
          <a:gradFill flip="none" rotWithShape="1">
            <a:gsLst>
              <a:gs pos="0">
                <a:schemeClr val="accent3"/>
              </a:gs>
              <a:gs pos="50000">
                <a:schemeClr val="bg2">
                  <a:lumMod val="50000"/>
                  <a:tint val="44500"/>
                  <a:satMod val="160000"/>
                </a:schemeClr>
              </a:gs>
              <a:gs pos="100000">
                <a:schemeClr val="accent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 userDrawn="1"/>
        </p:nvSpPr>
        <p:spPr>
          <a:xfrm>
            <a:off x="10135897" y="5816600"/>
            <a:ext cx="1752600" cy="108267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9397" y="5942679"/>
            <a:ext cx="1612900" cy="915321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0" y="352926"/>
            <a:ext cx="12192000" cy="108781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2699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Title with tw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546100" y="6632575"/>
            <a:ext cx="11099800" cy="88900"/>
          </a:xfrm>
          <a:prstGeom prst="rect">
            <a:avLst/>
          </a:prstGeom>
          <a:gradFill flip="none" rotWithShape="1">
            <a:gsLst>
              <a:gs pos="0">
                <a:schemeClr val="accent3"/>
              </a:gs>
              <a:gs pos="50000">
                <a:schemeClr val="bg2">
                  <a:lumMod val="50000"/>
                  <a:tint val="44500"/>
                  <a:satMod val="160000"/>
                </a:schemeClr>
              </a:gs>
              <a:gs pos="100000">
                <a:schemeClr val="accent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384300"/>
          </a:xfrm>
          <a:solidFill>
            <a:schemeClr val="accent2"/>
          </a:solidFill>
        </p:spPr>
        <p:txBody>
          <a:bodyPr lIns="548640" anchor="b" anchorCtr="0"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10135897" y="5816600"/>
            <a:ext cx="1752600" cy="108267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9397" y="5942679"/>
            <a:ext cx="1612900" cy="915321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-17754" y="1354492"/>
            <a:ext cx="12209753" cy="155888"/>
          </a:xfrm>
          <a:prstGeom prst="rect">
            <a:avLst/>
          </a:prstGeom>
          <a:gradFill flip="none" rotWithShape="1">
            <a:gsLst>
              <a:gs pos="0">
                <a:schemeClr val="accent3"/>
              </a:gs>
              <a:gs pos="50000">
                <a:schemeClr val="bg2">
                  <a:lumMod val="50000"/>
                  <a:tint val="44500"/>
                  <a:satMod val="160000"/>
                </a:schemeClr>
              </a:gs>
              <a:gs pos="100000">
                <a:schemeClr val="accent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72215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entered - 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0" y="0"/>
            <a:ext cx="12192000" cy="128336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 userDrawn="1"/>
        </p:nvSpPr>
        <p:spPr>
          <a:xfrm>
            <a:off x="0" y="1283368"/>
            <a:ext cx="12192000" cy="157373"/>
          </a:xfrm>
          <a:prstGeom prst="rect">
            <a:avLst/>
          </a:prstGeom>
          <a:gradFill flip="none" rotWithShape="1">
            <a:gsLst>
              <a:gs pos="0">
                <a:schemeClr val="accent3"/>
              </a:gs>
              <a:gs pos="50000">
                <a:schemeClr val="bg2">
                  <a:lumMod val="50000"/>
                  <a:tint val="44500"/>
                  <a:satMod val="160000"/>
                </a:schemeClr>
              </a:gs>
              <a:gs pos="100000">
                <a:schemeClr val="accent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ontent Placeholder 2"/>
          <p:cNvSpPr>
            <a:spLocks noGrp="1"/>
          </p:cNvSpPr>
          <p:nvPr>
            <p:ph idx="1"/>
          </p:nvPr>
        </p:nvSpPr>
        <p:spPr>
          <a:xfrm>
            <a:off x="2533650" y="1716966"/>
            <a:ext cx="7315200" cy="4351338"/>
          </a:xfrm>
        </p:spPr>
        <p:txBody>
          <a:bodyPr/>
          <a:lstStyle>
            <a:lvl1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724400" y="6356350"/>
            <a:ext cx="2743200" cy="365125"/>
          </a:xfrm>
        </p:spPr>
        <p:txBody>
          <a:bodyPr/>
          <a:lstStyle>
            <a:lvl1pPr algn="ctr">
              <a:defRPr/>
            </a:lvl1pPr>
          </a:lstStyle>
          <a:p>
            <a:fld id="{8C7C9E5F-8B91-4FE5-96C2-A2C328B5021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9" name="Rectangle 18"/>
          <p:cNvSpPr/>
          <p:nvPr userDrawn="1"/>
        </p:nvSpPr>
        <p:spPr>
          <a:xfrm>
            <a:off x="546100" y="6632575"/>
            <a:ext cx="11099800" cy="88900"/>
          </a:xfrm>
          <a:prstGeom prst="rect">
            <a:avLst/>
          </a:prstGeom>
          <a:gradFill flip="none" rotWithShape="1">
            <a:gsLst>
              <a:gs pos="0">
                <a:schemeClr val="accent3"/>
              </a:gs>
              <a:gs pos="50000">
                <a:schemeClr val="bg2">
                  <a:lumMod val="50000"/>
                  <a:tint val="44500"/>
                  <a:satMod val="160000"/>
                </a:schemeClr>
              </a:gs>
              <a:gs pos="100000">
                <a:schemeClr val="accent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0" y="352926"/>
            <a:ext cx="12192000" cy="108781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39893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4562475" y="0"/>
            <a:ext cx="762952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3875" y="390525"/>
            <a:ext cx="3467101" cy="1114425"/>
          </a:xfrm>
        </p:spPr>
        <p:txBody>
          <a:bodyPr anchor="b"/>
          <a:lstStyle>
            <a:lvl1pPr>
              <a:lnSpc>
                <a:spcPct val="100000"/>
              </a:lnSpc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860758" y="390525"/>
            <a:ext cx="7007392" cy="6153150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3876" y="1990726"/>
            <a:ext cx="3467100" cy="3811588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4479925" y="1"/>
            <a:ext cx="125414" cy="6858000"/>
          </a:xfrm>
          <a:prstGeom prst="rect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 userDrawn="1"/>
        </p:nvSpPr>
        <p:spPr>
          <a:xfrm>
            <a:off x="7550150" y="6331506"/>
            <a:ext cx="4479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chemeClr val="bg1"/>
                </a:solidFill>
              </a:rPr>
              <a:t>KENTUCKY</a:t>
            </a:r>
            <a:r>
              <a:rPr lang="en-US" b="1" baseline="0" dirty="0">
                <a:solidFill>
                  <a:schemeClr val="bg1"/>
                </a:solidFill>
              </a:rPr>
              <a:t> TRANSPORTATION CABINET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08144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9931399" y="0"/>
            <a:ext cx="2120900" cy="6189663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8723312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4227511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4227511" cy="3684588"/>
          </a:xfrm>
        </p:spPr>
        <p:txBody>
          <a:bodyPr/>
          <a:lstStyle>
            <a:lvl1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32400" y="1681163"/>
            <a:ext cx="4330700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32400" y="2505075"/>
            <a:ext cx="4330700" cy="3684588"/>
          </a:xfrm>
        </p:spPr>
        <p:txBody>
          <a:bodyPr/>
          <a:lstStyle>
            <a:lvl1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066BC-843C-419F-9977-D35BD11A7620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C9E5F-8B91-4FE5-96C2-A2C328B5021F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9931399" y="1"/>
            <a:ext cx="2120900" cy="16906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idx="13"/>
          </p:nvPr>
        </p:nvSpPr>
        <p:spPr>
          <a:xfrm>
            <a:off x="9931399" y="1690688"/>
            <a:ext cx="2120900" cy="5176836"/>
          </a:xfrm>
          <a:solidFill>
            <a:schemeClr val="accent2"/>
          </a:solidFill>
        </p:spPr>
        <p:txBody>
          <a:bodyPr anchor="ctr"/>
          <a:lstStyle>
            <a:lvl1pPr marL="0" indent="0" algn="ctr">
              <a:buNone/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101600" y="1604168"/>
            <a:ext cx="11825802" cy="86519"/>
          </a:xfrm>
          <a:prstGeom prst="rect">
            <a:avLst/>
          </a:prstGeom>
          <a:gradFill flip="none" rotWithShape="1">
            <a:gsLst>
              <a:gs pos="0">
                <a:schemeClr val="accent3"/>
              </a:gs>
              <a:gs pos="50000">
                <a:schemeClr val="bg2">
                  <a:lumMod val="50000"/>
                  <a:tint val="44500"/>
                  <a:satMod val="160000"/>
                </a:schemeClr>
              </a:gs>
              <a:gs pos="100000">
                <a:schemeClr val="accent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 userDrawn="1"/>
        </p:nvSpPr>
        <p:spPr>
          <a:xfrm>
            <a:off x="10135897" y="5816600"/>
            <a:ext cx="1752600" cy="108267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5897" y="365125"/>
            <a:ext cx="1850456" cy="1050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4710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860596" y="2323306"/>
            <a:ext cx="5826035" cy="2899623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Information</a:t>
            </a:r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270" y="3371680"/>
            <a:ext cx="380063" cy="380063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1089708" y="2840199"/>
            <a:ext cx="131036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@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KYTC</a:t>
            </a:r>
          </a:p>
        </p:txBody>
      </p:sp>
      <p:sp>
        <p:nvSpPr>
          <p:cNvPr id="10" name="Rectangle 9"/>
          <p:cNvSpPr/>
          <p:nvPr userDrawn="1"/>
        </p:nvSpPr>
        <p:spPr>
          <a:xfrm flipH="1">
            <a:off x="3525396" y="1257300"/>
            <a:ext cx="96390" cy="396562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280" y="1257300"/>
            <a:ext cx="2465097" cy="1398942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522789" y="4853595"/>
            <a:ext cx="2593559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100" dirty="0"/>
              <a:t>transportation.ky.gov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1" y="6362700"/>
            <a:ext cx="12192000" cy="495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3854870" y="1257300"/>
            <a:ext cx="7191375" cy="1042987"/>
          </a:xfrm>
        </p:spPr>
        <p:txBody>
          <a:bodyPr tIns="0" anchor="t">
            <a:noAutofit/>
          </a:bodyPr>
          <a:lstStyle>
            <a:lvl1pPr algn="l">
              <a:defRPr sz="4400" b="1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QUESTIONS?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1089708" y="3350046"/>
            <a:ext cx="14264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@kytc120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1089708" y="3859893"/>
            <a:ext cx="19575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@</a:t>
            </a:r>
            <a:r>
              <a:rPr lang="en-US" sz="18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KYtransportation</a:t>
            </a:r>
            <a:endParaRPr lang="en-US" dirty="0"/>
          </a:p>
        </p:txBody>
      </p:sp>
      <p:sp>
        <p:nvSpPr>
          <p:cNvPr id="16" name="TextBox 15"/>
          <p:cNvSpPr txBox="1"/>
          <p:nvPr userDrawn="1"/>
        </p:nvSpPr>
        <p:spPr>
          <a:xfrm>
            <a:off x="1089708" y="4342163"/>
            <a:ext cx="19575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@</a:t>
            </a:r>
            <a:r>
              <a:rPr lang="en-US" sz="18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KYtransportation</a:t>
            </a:r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493" y="4375341"/>
            <a:ext cx="375616" cy="26352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727" y="2873887"/>
            <a:ext cx="375148" cy="37514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935" y="3857035"/>
            <a:ext cx="368733" cy="368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9138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A066BC-843C-419F-9977-D35BD11A7620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C9E5F-8B91-4FE5-96C2-A2C328B502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513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4" r:id="rId4"/>
    <p:sldLayoutId id="2147483652" r:id="rId5"/>
    <p:sldLayoutId id="2147483657" r:id="rId6"/>
    <p:sldLayoutId id="2147483653" r:id="rId7"/>
    <p:sldLayoutId id="2147483655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kytc.maps.arcgis.com/apps/dashboards/home" TargetMode="Externa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mailto:connor.schurman@ky.gov" TargetMode="External"/><Relationship Id="rId2" Type="http://schemas.openxmlformats.org/officeDocument/2006/relationships/hyperlink" Target="mailto:jayalakshmi.balaji@ky.gov" TargetMode="External"/><Relationship Id="rId1" Type="http://schemas.openxmlformats.org/officeDocument/2006/relationships/slideLayout" Target="../slideLayouts/slideLayout8.xml"/><Relationship Id="rId5" Type="http://schemas.openxmlformats.org/officeDocument/2006/relationships/hyperlink" Target="mailto:dasha.korostina@ky.gov" TargetMode="External"/><Relationship Id="rId4" Type="http://schemas.openxmlformats.org/officeDocument/2006/relationships/hyperlink" Target="mailto:david.souleyrette@ky.gov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01666" y="994476"/>
            <a:ext cx="7191375" cy="1042987"/>
          </a:xfrm>
        </p:spPr>
        <p:txBody>
          <a:bodyPr>
            <a:normAutofit fontScale="90000"/>
          </a:bodyPr>
          <a:lstStyle/>
          <a:p>
            <a:r>
              <a:rPr lang="en-US" dirty="0"/>
              <a:t>KYTC Turning Movement Database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Statewide Transportation Planning Meeting </a:t>
            </a:r>
          </a:p>
          <a:p>
            <a:r>
              <a:rPr lang="en-US" dirty="0"/>
              <a:t>Presentation by Connor Schurman</a:t>
            </a:r>
          </a:p>
          <a:p>
            <a:endParaRPr lang="en-US" dirty="0"/>
          </a:p>
          <a:p>
            <a:r>
              <a:rPr lang="en-US" dirty="0"/>
              <a:t>October 18, 2023</a:t>
            </a:r>
          </a:p>
        </p:txBody>
      </p:sp>
    </p:spTree>
    <p:extLst>
      <p:ext uri="{BB962C8B-B14F-4D97-AF65-F5344CB8AC3E}">
        <p14:creationId xmlns:p14="http://schemas.microsoft.com/office/powerpoint/2010/main" val="15115502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Map&#10;&#10;Description automatically generated">
            <a:extLst>
              <a:ext uri="{FF2B5EF4-FFF2-40B4-BE49-F238E27FC236}">
                <a16:creationId xmlns:a16="http://schemas.microsoft.com/office/drawing/2014/main" id="{6B593C38-24DE-0EAE-9B15-2CB0F63531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55" y="1440741"/>
            <a:ext cx="10512490" cy="5361413"/>
          </a:xfrm>
        </p:spPr>
      </p:pic>
    </p:spTree>
    <p:extLst>
      <p:ext uri="{BB962C8B-B14F-4D97-AF65-F5344CB8AC3E}">
        <p14:creationId xmlns:p14="http://schemas.microsoft.com/office/powerpoint/2010/main" val="5914814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Map&#10;&#10;Description automatically generated">
            <a:extLst>
              <a:ext uri="{FF2B5EF4-FFF2-40B4-BE49-F238E27FC236}">
                <a16:creationId xmlns:a16="http://schemas.microsoft.com/office/drawing/2014/main" id="{25AB9E79-7030-3E79-644B-08E28D6659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420" y="1440741"/>
            <a:ext cx="8108302" cy="5121495"/>
          </a:xfr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28E1E171-CCBB-5069-56EE-7E3559CB56AE}"/>
              </a:ext>
            </a:extLst>
          </p:cNvPr>
          <p:cNvSpPr/>
          <p:nvPr/>
        </p:nvSpPr>
        <p:spPr>
          <a:xfrm>
            <a:off x="1987420" y="4941116"/>
            <a:ext cx="3339589" cy="73823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6744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Text&#10;&#10;Description automatically generated">
            <a:extLst>
              <a:ext uri="{FF2B5EF4-FFF2-40B4-BE49-F238E27FC236}">
                <a16:creationId xmlns:a16="http://schemas.microsoft.com/office/drawing/2014/main" id="{E2F70E3C-D2CB-6E92-04DD-CE0781139B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736" y="684800"/>
            <a:ext cx="11540527" cy="5827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9384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Content Placeholder 6" descr="A picture containing chart&#10;&#10;Description automatically generated">
            <a:extLst>
              <a:ext uri="{FF2B5EF4-FFF2-40B4-BE49-F238E27FC236}">
                <a16:creationId xmlns:a16="http://schemas.microsoft.com/office/drawing/2014/main" id="{83B8B4B2-9B85-6F0B-0BC0-647F4D8A58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5" r="476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1241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82CD9A9-EC73-8CEE-6FB8-AB9056A71A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7" r="10988"/>
          <a:stretch/>
        </p:blipFill>
        <p:spPr>
          <a:xfrm>
            <a:off x="20" y="1"/>
            <a:ext cx="12191979" cy="685800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D4D7444E-8572-6DFD-CB75-0984238C71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5025" y="6737718"/>
            <a:ext cx="12207200" cy="123363"/>
            <a:chOff x="-5025" y="6737718"/>
            <a:chExt cx="12207200" cy="123363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1C89D56-574B-DBE6-E414-A886D4CD9B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6036894" y="695800"/>
              <a:ext cx="123362" cy="12207199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6808B29-2E24-7E95-6543-9B0B821797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9176406" y="3835311"/>
              <a:ext cx="123362" cy="5928176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508772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Diagram&#10;&#10;Description automatically generated">
            <a:extLst>
              <a:ext uri="{FF2B5EF4-FFF2-40B4-BE49-F238E27FC236}">
                <a16:creationId xmlns:a16="http://schemas.microsoft.com/office/drawing/2014/main" id="{B7CDEFE7-3E39-A878-A54C-73DD0F063A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716" y="981773"/>
            <a:ext cx="11600567" cy="5447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7922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Content Placeholder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BE2BB125-38F1-7FEB-59D3-49ED63AA38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20" r="14177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4034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Content Placeholder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18C35552-D93D-9709-CB9E-906868507D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6" r="12355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4183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A182C109-9E4C-3C96-8794-9411573CBD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7622"/>
            <a:ext cx="12192000" cy="6894986"/>
            <a:chOff x="0" y="-7622"/>
            <a:chExt cx="12192000" cy="6894986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C864660-C52B-BC40-9AE0-D900B4B67B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-7621"/>
              <a:ext cx="12192000" cy="6887364"/>
            </a:xfrm>
            <a:prstGeom prst="rect">
              <a:avLst/>
            </a:prstGeom>
            <a:gradFill>
              <a:gsLst>
                <a:gs pos="8000">
                  <a:schemeClr val="accent5"/>
                </a:gs>
                <a:gs pos="100000">
                  <a:schemeClr val="accent2"/>
                </a:gs>
              </a:gsLst>
              <a:lin ang="4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FD81F2E-754B-ACB7-ECD1-E1DADAD079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9" y="0"/>
              <a:ext cx="8216919" cy="6887364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75000"/>
                    <a:alpha val="79000"/>
                  </a:schemeClr>
                </a:gs>
                <a:gs pos="40000">
                  <a:schemeClr val="accent5">
                    <a:lumMod val="60000"/>
                    <a:lumOff val="40000"/>
                    <a:alpha val="0"/>
                  </a:schemeClr>
                </a:gs>
              </a:gsLst>
              <a:lin ang="192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B2A2591-0296-4CF4-E75F-51D7CB8EC5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39978" y="-7622"/>
              <a:ext cx="8451623" cy="6887367"/>
            </a:xfrm>
            <a:prstGeom prst="rect">
              <a:avLst/>
            </a:prstGeom>
            <a:gradFill>
              <a:gsLst>
                <a:gs pos="0">
                  <a:schemeClr val="accent5">
                    <a:lumMod val="75000"/>
                    <a:alpha val="67000"/>
                  </a:schemeClr>
                </a:gs>
                <a:gs pos="60000">
                  <a:schemeClr val="accent5">
                    <a:alpha val="0"/>
                  </a:schemeClr>
                </a:gs>
              </a:gsLst>
              <a:lin ang="11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078A07A2-FD92-5AD1-01EE-9D7AEAB887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9127281" y="7060"/>
              <a:ext cx="3064320" cy="6872683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58000"/>
                  </a:schemeClr>
                </a:gs>
                <a:gs pos="41000">
                  <a:schemeClr val="accent2">
                    <a:alpha val="0"/>
                  </a:schemeClr>
                </a:gs>
              </a:gsLst>
              <a:lin ang="1200000" scaled="0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pic>
        <p:nvPicPr>
          <p:cNvPr id="7" name="Content Placeholder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4EA007A2-676B-BE18-3CE8-E31B2ACE1C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90" r="16263" b="1"/>
          <a:stretch/>
        </p:blipFill>
        <p:spPr>
          <a:xfrm>
            <a:off x="567526" y="559901"/>
            <a:ext cx="11056947" cy="5730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2381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Content Placeholder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64D4DFA0-B7A4-A9B2-3C0C-29E710C1C4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6" r="1112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0205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Link to Dashboard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8231" y="1770077"/>
            <a:ext cx="10615569" cy="4406886"/>
          </a:xfrm>
        </p:spPr>
        <p:txBody>
          <a:bodyPr/>
          <a:lstStyle/>
          <a:p>
            <a:r>
              <a:rPr lang="en-US" dirty="0">
                <a:hlinkClick r:id="rId2"/>
              </a:rPr>
              <a:t>https://kytc.maps.arcgis.com/apps/dashboards/home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6847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Content Placeholder 6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18E070BA-799B-0FC2-0407-DC863B32B6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4" r="16836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4984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Content Placeholder 6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C3EB639F-5308-727A-1DBE-130258FB03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76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99DE5314-9F93-C146-887B-A094879BC648}"/>
              </a:ext>
            </a:extLst>
          </p:cNvPr>
          <p:cNvSpPr/>
          <p:nvPr/>
        </p:nvSpPr>
        <p:spPr>
          <a:xfrm>
            <a:off x="2051878" y="666240"/>
            <a:ext cx="1135937" cy="54117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1122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Content Placeholder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0650B2FA-76CF-8F08-2A56-DF590C6D27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429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57910A28-7505-A7E4-B661-CCE510E75941}"/>
              </a:ext>
            </a:extLst>
          </p:cNvPr>
          <p:cNvSpPr/>
          <p:nvPr/>
        </p:nvSpPr>
        <p:spPr>
          <a:xfrm>
            <a:off x="2474752" y="658707"/>
            <a:ext cx="1189696" cy="50736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3051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Content Placeholder 6" descr="Text&#10;&#10;Description automatically generated">
            <a:extLst>
              <a:ext uri="{FF2B5EF4-FFF2-40B4-BE49-F238E27FC236}">
                <a16:creationId xmlns:a16="http://schemas.microsoft.com/office/drawing/2014/main" id="{16CA05FC-6502-2BA5-E2B3-191CFF7EF3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872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33BFE092-5EB6-EAB0-BF40-E23399155103}"/>
              </a:ext>
            </a:extLst>
          </p:cNvPr>
          <p:cNvSpPr/>
          <p:nvPr/>
        </p:nvSpPr>
        <p:spPr>
          <a:xfrm>
            <a:off x="4141268" y="726932"/>
            <a:ext cx="933061" cy="4572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2774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Content Placeholder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491C2A58-91CF-9E2E-89BE-9C551B920F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9" r="11933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4305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" name="Content Placeholder 8" descr="A screenshot of a map&#10;&#10;Description automatically generated with medium confidence">
            <a:extLst>
              <a:ext uri="{FF2B5EF4-FFF2-40B4-BE49-F238E27FC236}">
                <a16:creationId xmlns:a16="http://schemas.microsoft.com/office/drawing/2014/main" id="{050B91F4-C637-8A10-068B-C1BACE3803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51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4669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0596" y="1257300"/>
            <a:ext cx="7204453" cy="889000"/>
          </a:xfrm>
        </p:spPr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3860596" y="2323306"/>
            <a:ext cx="5826035" cy="2899623"/>
          </a:xfrm>
        </p:spPr>
        <p:txBody>
          <a:bodyPr/>
          <a:lstStyle/>
          <a:p>
            <a:r>
              <a:rPr lang="en-US" dirty="0">
                <a:hlinkClick r:id="rId2"/>
              </a:rPr>
              <a:t>jayalakshmi.balaji@ky.gov</a:t>
            </a:r>
            <a:endParaRPr lang="en-US" dirty="0"/>
          </a:p>
          <a:p>
            <a:r>
              <a:rPr lang="en-US" dirty="0">
                <a:hlinkClick r:id="rId3"/>
              </a:rPr>
              <a:t>connor.schurman@ky.gov</a:t>
            </a:r>
            <a:endParaRPr lang="en-US" dirty="0"/>
          </a:p>
          <a:p>
            <a:r>
              <a:rPr lang="en-US" dirty="0">
                <a:hlinkClick r:id="rId4"/>
              </a:rPr>
              <a:t>david.souleyrette@ky.gov</a:t>
            </a:r>
            <a:endParaRPr lang="en-US" dirty="0"/>
          </a:p>
          <a:p>
            <a:r>
              <a:rPr lang="en-US" dirty="0">
                <a:hlinkClick r:id="rId5"/>
              </a:rPr>
              <a:t>dasha.korostina@ky.gov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73225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Calendar&#10;&#10;Description automatically generated">
            <a:extLst>
              <a:ext uri="{FF2B5EF4-FFF2-40B4-BE49-F238E27FC236}">
                <a16:creationId xmlns:a16="http://schemas.microsoft.com/office/drawing/2014/main" id="{24CA6209-C859-A745-2CE0-50CC0FEDF4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4371" y="1629242"/>
            <a:ext cx="8315412" cy="41990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ArcGIS Dashboard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0A91399-BF74-96E5-39C2-766155990E8A}"/>
              </a:ext>
            </a:extLst>
          </p:cNvPr>
          <p:cNvSpPr/>
          <p:nvPr/>
        </p:nvSpPr>
        <p:spPr>
          <a:xfrm>
            <a:off x="4915948" y="2499917"/>
            <a:ext cx="1426129" cy="161907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66583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1" name="Content Placeholder 10" descr="A screenshot of a map&#10;&#10;Description automatically generated">
            <a:extLst>
              <a:ext uri="{FF2B5EF4-FFF2-40B4-BE49-F238E27FC236}">
                <a16:creationId xmlns:a16="http://schemas.microsoft.com/office/drawing/2014/main" id="{5F3119B6-2F11-7742-9615-BCB70452CE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426" y="1052719"/>
            <a:ext cx="10971148" cy="5525364"/>
          </a:xfrm>
        </p:spPr>
      </p:pic>
    </p:spTree>
    <p:extLst>
      <p:ext uri="{BB962C8B-B14F-4D97-AF65-F5344CB8AC3E}">
        <p14:creationId xmlns:p14="http://schemas.microsoft.com/office/powerpoint/2010/main" val="17249812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Map&#10;&#10;Description automatically generated">
            <a:extLst>
              <a:ext uri="{FF2B5EF4-FFF2-40B4-BE49-F238E27FC236}">
                <a16:creationId xmlns:a16="http://schemas.microsoft.com/office/drawing/2014/main" id="{75EE82D3-C747-7C54-9703-B72A373AFB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7" y="689102"/>
            <a:ext cx="10905066" cy="5479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4916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Map&#10;&#10;Description automatically generated">
            <a:extLst>
              <a:ext uri="{FF2B5EF4-FFF2-40B4-BE49-F238E27FC236}">
                <a16:creationId xmlns:a16="http://schemas.microsoft.com/office/drawing/2014/main" id="{5CBEC31D-07DC-C75B-3305-0CF5ABAAAE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93" y="1440741"/>
            <a:ext cx="10002414" cy="5024810"/>
          </a:xfr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5BC39E92-E5BD-F893-6DB5-335EE5086D98}"/>
              </a:ext>
            </a:extLst>
          </p:cNvPr>
          <p:cNvSpPr/>
          <p:nvPr/>
        </p:nvSpPr>
        <p:spPr>
          <a:xfrm>
            <a:off x="7034543" y="1394233"/>
            <a:ext cx="1240324" cy="47983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32729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Map&#10;&#10;Description automatically generated">
            <a:extLst>
              <a:ext uri="{FF2B5EF4-FFF2-40B4-BE49-F238E27FC236}">
                <a16:creationId xmlns:a16="http://schemas.microsoft.com/office/drawing/2014/main" id="{B879DB6A-F7C3-4E6A-9A64-7BE1335529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747" y="1440741"/>
            <a:ext cx="10275559" cy="5127008"/>
          </a:xfr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4336202E-7B37-6E9A-264B-B34552B675DF}"/>
              </a:ext>
            </a:extLst>
          </p:cNvPr>
          <p:cNvSpPr/>
          <p:nvPr/>
        </p:nvSpPr>
        <p:spPr>
          <a:xfrm>
            <a:off x="8607105" y="1365240"/>
            <a:ext cx="1359016" cy="48872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4713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Map&#10;&#10;Description automatically generated">
            <a:extLst>
              <a:ext uri="{FF2B5EF4-FFF2-40B4-BE49-F238E27FC236}">
                <a16:creationId xmlns:a16="http://schemas.microsoft.com/office/drawing/2014/main" id="{9C13965C-DBAE-8422-F14A-72ECE56F84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458" y="1476463"/>
            <a:ext cx="10104815" cy="5028612"/>
          </a:xfr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6223B62E-3F97-19B0-8136-88B35E30ED25}"/>
              </a:ext>
            </a:extLst>
          </p:cNvPr>
          <p:cNvSpPr/>
          <p:nvPr/>
        </p:nvSpPr>
        <p:spPr>
          <a:xfrm>
            <a:off x="8053431" y="3429000"/>
            <a:ext cx="1560352" cy="34604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4847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Map&#10;&#10;Description automatically generated">
            <a:extLst>
              <a:ext uri="{FF2B5EF4-FFF2-40B4-BE49-F238E27FC236}">
                <a16:creationId xmlns:a16="http://schemas.microsoft.com/office/drawing/2014/main" id="{FEE23805-64DE-9B5F-54B7-E2BA68BDE5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577" y="1440670"/>
            <a:ext cx="10212845" cy="5141014"/>
          </a:xfr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A203D2F5-7629-CC7A-570E-4F480D7F18A4}"/>
              </a:ext>
            </a:extLst>
          </p:cNvPr>
          <p:cNvSpPr/>
          <p:nvPr/>
        </p:nvSpPr>
        <p:spPr>
          <a:xfrm>
            <a:off x="9079683" y="878608"/>
            <a:ext cx="2497123" cy="400378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0430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C600"/>
      </a:accent1>
      <a:accent2>
        <a:srgbClr val="003764"/>
      </a:accent2>
      <a:accent3>
        <a:srgbClr val="5EB3E4"/>
      </a:accent3>
      <a:accent4>
        <a:srgbClr val="7F7F7F"/>
      </a:accent4>
      <a:accent5>
        <a:srgbClr val="3A3838"/>
      </a:accent5>
      <a:accent6>
        <a:srgbClr val="D8D9D7"/>
      </a:accent6>
      <a:hlink>
        <a:srgbClr val="2F5496"/>
      </a:hlink>
      <a:folHlink>
        <a:srgbClr val="833C0B"/>
      </a:folHlink>
    </a:clrScheme>
    <a:fontScheme name="KYTC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KYTCtemplate-TK-Main" id="{5079439B-1F70-2A47-A72D-43CF1FB7F3A3}" vid="{75E5FD48-4F16-094F-9B4E-6C600BDA1E75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4AE620AAE2AEB4487F1A743D73B8D7F" ma:contentTypeVersion="0" ma:contentTypeDescription="Create a new document." ma:contentTypeScope="" ma:versionID="65481eb4f3d4be0bc1559c8efc3801ec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6834f8c0c0eabdc6c42b2f987c760c09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A48F633-8A60-429C-93DF-0406ADFDEF79}"/>
</file>

<file path=customXml/itemProps2.xml><?xml version="1.0" encoding="utf-8"?>
<ds:datastoreItem xmlns:ds="http://schemas.openxmlformats.org/officeDocument/2006/customXml" ds:itemID="{2070A070-8F65-401D-945B-E1F108E5B9FE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</ds:schemaRefs>
</ds:datastoreItem>
</file>

<file path=customXml/itemProps3.xml><?xml version="1.0" encoding="utf-8"?>
<ds:datastoreItem xmlns:ds="http://schemas.openxmlformats.org/officeDocument/2006/customXml" ds:itemID="{73C83A01-C0AC-456B-BD95-6E45D8FCABE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KYTCtemplate-TK-Main</Template>
  <TotalTime>5787</TotalTime>
  <Words>66</Words>
  <Application>Microsoft Office PowerPoint</Application>
  <PresentationFormat>Widescreen</PresentationFormat>
  <Paragraphs>13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9" baseType="lpstr">
      <vt:lpstr>Arial</vt:lpstr>
      <vt:lpstr>Calibri</vt:lpstr>
      <vt:lpstr>Office Theme</vt:lpstr>
      <vt:lpstr>KYTC Turning Movement Database</vt:lpstr>
      <vt:lpstr>Link to Dashboard</vt:lpstr>
      <vt:lpstr>ArcGIS Dashboard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Questions?</vt:lpstr>
    </vt:vector>
  </TitlesOfParts>
  <Company>Commonwealth Of Kentucky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KYTC Turning Movement Database</dc:title>
  <dc:creator>Schurman, Connor (KYTC)</dc:creator>
  <cp:lastModifiedBy>Schurman, Connor (KYTC)</cp:lastModifiedBy>
  <cp:revision>18</cp:revision>
  <dcterms:created xsi:type="dcterms:W3CDTF">2023-10-12T16:14:09Z</dcterms:created>
  <dcterms:modified xsi:type="dcterms:W3CDTF">2023-10-17T11:29:03Z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0x010100B4AE620AAE2AEB4487F1A743D73B8D7F</vt:lpwstr>
  </property>
</Properties>
</file>