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diagrams/data3.xml" ContentType="application/vnd.openxmlformats-officedocument.drawingml.diagramData+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diagrams/data2.xml" ContentType="application/vnd.openxmlformats-officedocument.drawingml.diagramData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diagrams/drawing3.xml" ContentType="application/vnd.ms-office.drawingml.diagramDrawing+xml"/>
  <Override PartName="/ppt/diagrams/drawing2.xml" ContentType="application/vnd.ms-office.drawingml.diagramDrawing+xml"/>
  <Override PartName="/ppt/diagrams/layout3.xml" ContentType="application/vnd.openxmlformats-officedocument.drawingml.diagramLayou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  <p:sldMasterId id="2147483804" r:id="rId2"/>
  </p:sldMasterIdLst>
  <p:notesMasterIdLst>
    <p:notesMasterId r:id="rId21"/>
  </p:notesMasterIdLst>
  <p:handoutMasterIdLst>
    <p:handoutMasterId r:id="rId22"/>
  </p:handoutMasterIdLst>
  <p:sldIdLst>
    <p:sldId id="312" r:id="rId3"/>
    <p:sldId id="367" r:id="rId4"/>
    <p:sldId id="353" r:id="rId5"/>
    <p:sldId id="368" r:id="rId6"/>
    <p:sldId id="371" r:id="rId7"/>
    <p:sldId id="369" r:id="rId8"/>
    <p:sldId id="361" r:id="rId9"/>
    <p:sldId id="298" r:id="rId10"/>
    <p:sldId id="295" r:id="rId11"/>
    <p:sldId id="370" r:id="rId12"/>
    <p:sldId id="260" r:id="rId13"/>
    <p:sldId id="317" r:id="rId14"/>
    <p:sldId id="362" r:id="rId15"/>
    <p:sldId id="363" r:id="rId16"/>
    <p:sldId id="372" r:id="rId17"/>
    <p:sldId id="373" r:id="rId18"/>
    <p:sldId id="375" r:id="rId19"/>
    <p:sldId id="374" r:id="rId20"/>
  </p:sldIdLst>
  <p:sldSz cx="12192000" cy="7954963"/>
  <p:notesSz cx="9309100" cy="7023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E6E6E6"/>
    <a:srgbClr val="009245"/>
    <a:srgbClr val="00B050"/>
    <a:srgbClr val="5C83B4"/>
    <a:srgbClr val="2683C6"/>
    <a:srgbClr val="3E8853"/>
    <a:srgbClr val="28C4CC"/>
    <a:srgbClr val="1CADE4"/>
    <a:srgbClr val="42BA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61" autoAdjust="0"/>
    <p:restoredTop sz="96265" autoAdjust="0"/>
  </p:normalViewPr>
  <p:slideViewPr>
    <p:cSldViewPr snapToGrid="0">
      <p:cViewPr varScale="1">
        <p:scale>
          <a:sx n="108" d="100"/>
          <a:sy n="108" d="100"/>
        </p:scale>
        <p:origin x="49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3" d="100"/>
          <a:sy n="113" d="100"/>
        </p:scale>
        <p:origin x="241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Weights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69D-459A-8211-AAD9F483449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69D-459A-8211-AAD9F483449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69D-459A-8211-AAD9F483449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69D-459A-8211-AAD9F483449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D69D-459A-8211-AAD9F483449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D69D-459A-8211-AAD9F483449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D69D-459A-8211-AAD9F483449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439C-44C9-8BC7-F6188923D6B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439C-44C9-8BC7-F6188923D6B3}"/>
              </c:ext>
            </c:extLst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Sheet1!$A$2:$A$10</c:f>
              <c:strCache>
                <c:ptCount val="9"/>
                <c:pt idx="0">
                  <c:v>SAFETY</c:v>
                </c:pt>
                <c:pt idx="1">
                  <c:v>CONGESTION &amp; RELIABILITY</c:v>
                </c:pt>
                <c:pt idx="2">
                  <c:v>ECONOMIC GROWTH</c:v>
                </c:pt>
                <c:pt idx="3">
                  <c:v>BENEFIT/COST</c:v>
                </c:pt>
                <c:pt idx="4">
                  <c:v>ASSET MANAGEMENT</c:v>
                </c:pt>
                <c:pt idx="5">
                  <c:v>BICYCLE/PEDESTRIAN</c:v>
                </c:pt>
                <c:pt idx="6">
                  <c:v>RESILIENCE</c:v>
                </c:pt>
                <c:pt idx="7">
                  <c:v>DISTRICT BOOST</c:v>
                </c:pt>
                <c:pt idx="8">
                  <c:v>LOCAL BOOST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15</c:v>
                </c:pt>
                <c:pt idx="1">
                  <c:v>10</c:v>
                </c:pt>
                <c:pt idx="2">
                  <c:v>10</c:v>
                </c:pt>
                <c:pt idx="3">
                  <c:v>15</c:v>
                </c:pt>
                <c:pt idx="4">
                  <c:v>15</c:v>
                </c:pt>
                <c:pt idx="5">
                  <c:v>5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69D-459A-8211-AAD9F483449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484151-B406-448B-BEC9-D2880451B3F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B478CE9-9E15-4B4F-81E9-1E665051AB56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  <a:effectLst/>
              <a:highlight>
                <a:srgbClr val="FFFF00"/>
              </a:highlight>
            </a:rPr>
            <a:t>Sponsorship</a:t>
          </a:r>
        </a:p>
      </dgm:t>
    </dgm:pt>
    <dgm:pt modelId="{80DF263A-E272-48B0-B25D-E95DB5C6054A}" type="parTrans" cxnId="{F8B65E75-5FD8-41E5-ABE6-5A144AFE3DEB}">
      <dgm:prSet/>
      <dgm:spPr/>
      <dgm:t>
        <a:bodyPr/>
        <a:lstStyle/>
        <a:p>
          <a:endParaRPr lang="en-US"/>
        </a:p>
      </dgm:t>
    </dgm:pt>
    <dgm:pt modelId="{CB638992-EA07-4A4B-89B7-B2AFAAC9B3E9}" type="sibTrans" cxnId="{F8B65E75-5FD8-41E5-ABE6-5A144AFE3DEB}">
      <dgm:prSet/>
      <dgm:spPr/>
      <dgm:t>
        <a:bodyPr/>
        <a:lstStyle/>
        <a:p>
          <a:endParaRPr lang="en-US"/>
        </a:p>
      </dgm:t>
    </dgm:pt>
    <dgm:pt modelId="{ECA2510B-A6DE-4248-9F7B-D38BC4B4202E}">
      <dgm:prSet phldrT="[Text]" custT="1"/>
      <dgm:spPr/>
      <dgm:t>
        <a:bodyPr/>
        <a:lstStyle/>
        <a:p>
          <a:r>
            <a:rPr lang="en-US" sz="1600" dirty="0">
              <a:solidFill>
                <a:schemeClr val="tx1"/>
              </a:solidFill>
              <a:highlight>
                <a:srgbClr val="FFFF00"/>
              </a:highlight>
            </a:rPr>
            <a:t>Review and Statewide Scoring</a:t>
          </a:r>
        </a:p>
      </dgm:t>
    </dgm:pt>
    <dgm:pt modelId="{97483EC4-5B2B-4913-B815-2F0573AE6CC6}" type="parTrans" cxnId="{C3D5CF4F-74B6-42A9-9E50-246F3BC260DA}">
      <dgm:prSet/>
      <dgm:spPr/>
      <dgm:t>
        <a:bodyPr/>
        <a:lstStyle/>
        <a:p>
          <a:endParaRPr lang="en-US"/>
        </a:p>
      </dgm:t>
    </dgm:pt>
    <dgm:pt modelId="{00664C7B-03BD-4628-BBC5-FCCFDDC3B5E8}" type="sibTrans" cxnId="{C3D5CF4F-74B6-42A9-9E50-246F3BC260DA}">
      <dgm:prSet/>
      <dgm:spPr/>
      <dgm:t>
        <a:bodyPr/>
        <a:lstStyle/>
        <a:p>
          <a:endParaRPr lang="en-US"/>
        </a:p>
      </dgm:t>
    </dgm:pt>
    <dgm:pt modelId="{458979A4-D000-4D62-8729-021D50B69673}">
      <dgm:prSet custT="1"/>
      <dgm:spPr/>
      <dgm:t>
        <a:bodyPr/>
        <a:lstStyle/>
        <a:p>
          <a:r>
            <a:rPr lang="en-US" sz="1600" dirty="0">
              <a:solidFill>
                <a:schemeClr val="tx1"/>
              </a:solidFill>
              <a:highlight>
                <a:srgbClr val="FFFF00"/>
              </a:highlight>
            </a:rPr>
            <a:t>Statewide Priorities</a:t>
          </a:r>
        </a:p>
      </dgm:t>
    </dgm:pt>
    <dgm:pt modelId="{AF5E5C63-93EB-4EF6-9522-BCB942160A4E}" type="parTrans" cxnId="{70248D0C-A482-4C5B-B7CB-098D8D88431B}">
      <dgm:prSet/>
      <dgm:spPr/>
      <dgm:t>
        <a:bodyPr/>
        <a:lstStyle/>
        <a:p>
          <a:endParaRPr lang="en-US"/>
        </a:p>
      </dgm:t>
    </dgm:pt>
    <dgm:pt modelId="{CA914B4E-7C51-478B-B8EF-7BE50EFA5FE3}" type="sibTrans" cxnId="{70248D0C-A482-4C5B-B7CB-098D8D88431B}">
      <dgm:prSet/>
      <dgm:spPr/>
      <dgm:t>
        <a:bodyPr/>
        <a:lstStyle/>
        <a:p>
          <a:endParaRPr lang="en-US"/>
        </a:p>
      </dgm:t>
    </dgm:pt>
    <dgm:pt modelId="{4A0374BB-EA19-4B6C-8AD2-42DFD8F64019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  <a:effectLst/>
            </a:rPr>
            <a:t>Project Boosting</a:t>
          </a:r>
        </a:p>
      </dgm:t>
    </dgm:pt>
    <dgm:pt modelId="{0F3BE982-CEE4-416D-97EA-1F41F6F11A84}" type="parTrans" cxnId="{AB8355C8-90AD-4E99-A743-09A237386A0F}">
      <dgm:prSet/>
      <dgm:spPr/>
      <dgm:t>
        <a:bodyPr/>
        <a:lstStyle/>
        <a:p>
          <a:endParaRPr lang="en-US"/>
        </a:p>
      </dgm:t>
    </dgm:pt>
    <dgm:pt modelId="{52C357E3-44F2-407C-A9D3-234BF916D62E}" type="sibTrans" cxnId="{AB8355C8-90AD-4E99-A743-09A237386A0F}">
      <dgm:prSet/>
      <dgm:spPr/>
      <dgm:t>
        <a:bodyPr/>
        <a:lstStyle/>
        <a:p>
          <a:endParaRPr lang="en-US"/>
        </a:p>
      </dgm:t>
    </dgm:pt>
    <dgm:pt modelId="{B3C3E5A4-6ACD-4482-ACF2-50F3239F0715}">
      <dgm:prSet custT="1"/>
      <dgm:spPr/>
      <dgm:t>
        <a:bodyPr/>
        <a:lstStyle/>
        <a:p>
          <a:r>
            <a:rPr lang="en-US" sz="1600" dirty="0">
              <a:solidFill>
                <a:schemeClr val="tx1"/>
              </a:solidFill>
            </a:rPr>
            <a:t>Regional Priorities</a:t>
          </a:r>
        </a:p>
      </dgm:t>
    </dgm:pt>
    <dgm:pt modelId="{D4D795AA-0987-4D76-9AD6-2E54411E5516}" type="parTrans" cxnId="{84B1215C-4DAA-479A-B4B9-1FC511F96E1E}">
      <dgm:prSet/>
      <dgm:spPr/>
      <dgm:t>
        <a:bodyPr/>
        <a:lstStyle/>
        <a:p>
          <a:endParaRPr lang="en-US"/>
        </a:p>
      </dgm:t>
    </dgm:pt>
    <dgm:pt modelId="{E1DA6889-6178-4512-94E4-7FF9BC1F440D}" type="sibTrans" cxnId="{84B1215C-4DAA-479A-B4B9-1FC511F96E1E}">
      <dgm:prSet/>
      <dgm:spPr/>
      <dgm:t>
        <a:bodyPr/>
        <a:lstStyle/>
        <a:p>
          <a:endParaRPr lang="en-US"/>
        </a:p>
      </dgm:t>
    </dgm:pt>
    <dgm:pt modelId="{2FD24264-B481-48EA-B0F8-87C66176017B}">
      <dgm:prSet custT="1"/>
      <dgm:spPr/>
      <dgm:t>
        <a:bodyPr/>
        <a:lstStyle/>
        <a:p>
          <a:r>
            <a:rPr lang="en-US" sz="1600" dirty="0"/>
            <a:t>Recommended State Highway Plan</a:t>
          </a:r>
        </a:p>
      </dgm:t>
    </dgm:pt>
    <dgm:pt modelId="{37CA478A-EABE-410F-8C0A-EA2AE591830D}" type="parTrans" cxnId="{D2328149-3770-47DE-947F-D954A1B6178E}">
      <dgm:prSet/>
      <dgm:spPr/>
      <dgm:t>
        <a:bodyPr/>
        <a:lstStyle/>
        <a:p>
          <a:endParaRPr lang="en-US"/>
        </a:p>
      </dgm:t>
    </dgm:pt>
    <dgm:pt modelId="{3E7508B3-5382-4423-AFD0-E2AAC3CAF96A}" type="sibTrans" cxnId="{D2328149-3770-47DE-947F-D954A1B6178E}">
      <dgm:prSet/>
      <dgm:spPr/>
      <dgm:t>
        <a:bodyPr/>
        <a:lstStyle/>
        <a:p>
          <a:endParaRPr lang="en-US"/>
        </a:p>
      </dgm:t>
    </dgm:pt>
    <dgm:pt modelId="{1BBA02CF-D1E9-42EF-9751-8E7800DEE311}">
      <dgm:prSet phldrT="[Text]" custT="1"/>
      <dgm:spPr>
        <a:solidFill>
          <a:schemeClr val="accent1"/>
        </a:solidFill>
        <a:effectLst/>
      </dgm:spPr>
      <dgm:t>
        <a:bodyPr/>
        <a:lstStyle/>
        <a:p>
          <a:r>
            <a:rPr lang="en-US" sz="1600" dirty="0">
              <a:solidFill>
                <a:schemeClr val="tx1"/>
              </a:solidFill>
              <a:effectLst/>
              <a:highlight>
                <a:srgbClr val="FFFF00"/>
              </a:highlight>
            </a:rPr>
            <a:t>Project Identification</a:t>
          </a:r>
        </a:p>
      </dgm:t>
    </dgm:pt>
    <dgm:pt modelId="{B5823B77-DFBE-454D-8E28-9FAB678A4307}" type="sibTrans" cxnId="{A5DBB35D-2E7E-4245-ACB0-F610E0B07611}">
      <dgm:prSet/>
      <dgm:spPr/>
      <dgm:t>
        <a:bodyPr/>
        <a:lstStyle/>
        <a:p>
          <a:endParaRPr lang="en-US"/>
        </a:p>
      </dgm:t>
    </dgm:pt>
    <dgm:pt modelId="{C7D71F2D-E395-45B4-BFDD-C50B4A3F0C90}" type="parTrans" cxnId="{A5DBB35D-2E7E-4245-ACB0-F610E0B07611}">
      <dgm:prSet/>
      <dgm:spPr/>
      <dgm:t>
        <a:bodyPr/>
        <a:lstStyle/>
        <a:p>
          <a:endParaRPr lang="en-US"/>
        </a:p>
      </dgm:t>
    </dgm:pt>
    <dgm:pt modelId="{8B5A6BF4-AD7A-41D0-9074-1F73D33FBA2F}">
      <dgm:prSet custT="1"/>
      <dgm:spPr/>
      <dgm:t>
        <a:bodyPr/>
        <a:lstStyle/>
        <a:p>
          <a:r>
            <a:rPr lang="en-US" sz="1600" dirty="0">
              <a:solidFill>
                <a:schemeClr val="tx1"/>
              </a:solidFill>
              <a:highlight>
                <a:srgbClr val="FFFF00"/>
              </a:highlight>
            </a:rPr>
            <a:t>Regional Scoring</a:t>
          </a:r>
          <a:endParaRPr lang="en-US" sz="1600" dirty="0"/>
        </a:p>
      </dgm:t>
    </dgm:pt>
    <dgm:pt modelId="{B23401FE-A440-45DE-AD06-AA91188A8D42}" type="parTrans" cxnId="{2E2FC57F-26F3-4475-A787-835CC6852014}">
      <dgm:prSet/>
      <dgm:spPr/>
      <dgm:t>
        <a:bodyPr/>
        <a:lstStyle/>
        <a:p>
          <a:endParaRPr lang="en-US"/>
        </a:p>
      </dgm:t>
    </dgm:pt>
    <dgm:pt modelId="{B0CB37B5-7ADD-40C3-9B10-12034A3A0533}" type="sibTrans" cxnId="{2E2FC57F-26F3-4475-A787-835CC6852014}">
      <dgm:prSet/>
      <dgm:spPr/>
      <dgm:t>
        <a:bodyPr/>
        <a:lstStyle/>
        <a:p>
          <a:endParaRPr lang="en-US"/>
        </a:p>
      </dgm:t>
    </dgm:pt>
    <dgm:pt modelId="{C2970F29-C249-4A08-A7B4-AAC53659CBE8}" type="pres">
      <dgm:prSet presAssocID="{54484151-B406-448B-BEC9-D2880451B3F0}" presName="CompostProcess" presStyleCnt="0">
        <dgm:presLayoutVars>
          <dgm:dir/>
          <dgm:resizeHandles val="exact"/>
        </dgm:presLayoutVars>
      </dgm:prSet>
      <dgm:spPr/>
    </dgm:pt>
    <dgm:pt modelId="{6238A6BC-5A91-4701-836C-7E1493C3EB85}" type="pres">
      <dgm:prSet presAssocID="{54484151-B406-448B-BEC9-D2880451B3F0}" presName="arrow" presStyleLbl="bgShp" presStyleIdx="0" presStyleCnt="1" custLinFactNeighborX="364"/>
      <dgm:spPr/>
    </dgm:pt>
    <dgm:pt modelId="{7DDBD636-A1AC-4758-BA1E-BB12088A50DA}" type="pres">
      <dgm:prSet presAssocID="{54484151-B406-448B-BEC9-D2880451B3F0}" presName="linearProcess" presStyleCnt="0"/>
      <dgm:spPr/>
    </dgm:pt>
    <dgm:pt modelId="{5B5A1D7B-D240-48CB-BD2A-8C848ABC175A}" type="pres">
      <dgm:prSet presAssocID="{1BBA02CF-D1E9-42EF-9751-8E7800DEE311}" presName="textNode" presStyleLbl="node1" presStyleIdx="0" presStyleCnt="8" custScaleX="144589" custLinFactNeighborX="25240" custLinFactNeighborY="-2304">
        <dgm:presLayoutVars>
          <dgm:bulletEnabled val="1"/>
        </dgm:presLayoutVars>
      </dgm:prSet>
      <dgm:spPr/>
    </dgm:pt>
    <dgm:pt modelId="{A5F2A9C8-F959-4B45-9839-A926757CB938}" type="pres">
      <dgm:prSet presAssocID="{B5823B77-DFBE-454D-8E28-9FAB678A4307}" presName="sibTrans" presStyleCnt="0"/>
      <dgm:spPr/>
    </dgm:pt>
    <dgm:pt modelId="{63E154C2-0464-4338-B2DD-CB9902B7B893}" type="pres">
      <dgm:prSet presAssocID="{CB478CE9-9E15-4B4F-81E9-1E665051AB56}" presName="textNode" presStyleLbl="node1" presStyleIdx="1" presStyleCnt="8" custScaleX="131904">
        <dgm:presLayoutVars>
          <dgm:bulletEnabled val="1"/>
        </dgm:presLayoutVars>
      </dgm:prSet>
      <dgm:spPr/>
    </dgm:pt>
    <dgm:pt modelId="{009FF301-01B6-4462-8816-2CFDB836229C}" type="pres">
      <dgm:prSet presAssocID="{CB638992-EA07-4A4B-89B7-B2AFAAC9B3E9}" presName="sibTrans" presStyleCnt="0"/>
      <dgm:spPr/>
    </dgm:pt>
    <dgm:pt modelId="{B8200956-CDBB-40C9-8BC5-F468BF9B0A7E}" type="pres">
      <dgm:prSet presAssocID="{ECA2510B-A6DE-4248-9F7B-D38BC4B4202E}" presName="textNode" presStyleLbl="node1" presStyleIdx="2" presStyleCnt="8" custScaleX="112544" custScaleY="118686">
        <dgm:presLayoutVars>
          <dgm:bulletEnabled val="1"/>
        </dgm:presLayoutVars>
      </dgm:prSet>
      <dgm:spPr/>
    </dgm:pt>
    <dgm:pt modelId="{7FE42B18-1393-4458-BD04-3E9F21C15DC9}" type="pres">
      <dgm:prSet presAssocID="{00664C7B-03BD-4628-BBC5-FCCFDDC3B5E8}" presName="sibTrans" presStyleCnt="0"/>
      <dgm:spPr/>
    </dgm:pt>
    <dgm:pt modelId="{C3CA500B-2997-4A03-AC8B-5C31F1F3DD09}" type="pres">
      <dgm:prSet presAssocID="{458979A4-D000-4D62-8729-021D50B69673}" presName="textNode" presStyleLbl="node1" presStyleIdx="3" presStyleCnt="8" custScaleX="111608" custScaleY="97952">
        <dgm:presLayoutVars>
          <dgm:bulletEnabled val="1"/>
        </dgm:presLayoutVars>
      </dgm:prSet>
      <dgm:spPr/>
    </dgm:pt>
    <dgm:pt modelId="{D6A5B27E-E844-4987-A890-76E3BFF07F85}" type="pres">
      <dgm:prSet presAssocID="{CA914B4E-7C51-478B-B8EF-7BE50EFA5FE3}" presName="sibTrans" presStyleCnt="0"/>
      <dgm:spPr/>
    </dgm:pt>
    <dgm:pt modelId="{595052A8-F0DF-4F06-98B4-2F45D4F6E2B3}" type="pres">
      <dgm:prSet presAssocID="{8B5A6BF4-AD7A-41D0-9074-1F73D33FBA2F}" presName="textNode" presStyleLbl="node1" presStyleIdx="4" presStyleCnt="8" custScaleX="116508">
        <dgm:presLayoutVars>
          <dgm:bulletEnabled val="1"/>
        </dgm:presLayoutVars>
      </dgm:prSet>
      <dgm:spPr/>
    </dgm:pt>
    <dgm:pt modelId="{1E0C3C9E-6D2A-4BB7-838F-778251979CC3}" type="pres">
      <dgm:prSet presAssocID="{B0CB37B5-7ADD-40C3-9B10-12034A3A0533}" presName="sibTrans" presStyleCnt="0"/>
      <dgm:spPr/>
    </dgm:pt>
    <dgm:pt modelId="{75B67476-DAA2-4FCB-A8C2-A3879091E092}" type="pres">
      <dgm:prSet presAssocID="{4A0374BB-EA19-4B6C-8AD2-42DFD8F64019}" presName="textNode" presStyleLbl="node1" presStyleIdx="5" presStyleCnt="8" custScaleX="100720">
        <dgm:presLayoutVars>
          <dgm:bulletEnabled val="1"/>
        </dgm:presLayoutVars>
      </dgm:prSet>
      <dgm:spPr/>
    </dgm:pt>
    <dgm:pt modelId="{4F20D2F7-E139-49FE-A4FC-A34A8026C62A}" type="pres">
      <dgm:prSet presAssocID="{52C357E3-44F2-407C-A9D3-234BF916D62E}" presName="sibTrans" presStyleCnt="0"/>
      <dgm:spPr/>
    </dgm:pt>
    <dgm:pt modelId="{74353BDD-79CA-44FB-B17F-642E76EEAFDB}" type="pres">
      <dgm:prSet presAssocID="{B3C3E5A4-6ACD-4482-ACF2-50F3239F0715}" presName="textNode" presStyleLbl="node1" presStyleIdx="6" presStyleCnt="8" custScaleX="97740" custLinFactNeighborX="-12567" custLinFactNeighborY="1152">
        <dgm:presLayoutVars>
          <dgm:bulletEnabled val="1"/>
        </dgm:presLayoutVars>
      </dgm:prSet>
      <dgm:spPr/>
    </dgm:pt>
    <dgm:pt modelId="{91866FBC-B66C-45A2-A891-BA839C11CACE}" type="pres">
      <dgm:prSet presAssocID="{E1DA6889-6178-4512-94E4-7FF9BC1F440D}" presName="sibTrans" presStyleCnt="0"/>
      <dgm:spPr/>
    </dgm:pt>
    <dgm:pt modelId="{578407CC-C23F-4E3E-A146-43BDFFBC250C}" type="pres">
      <dgm:prSet presAssocID="{2FD24264-B481-48EA-B0F8-87C66176017B}" presName="textNode" presStyleLbl="node1" presStyleIdx="7" presStyleCnt="8" custScaleX="154525" custScaleY="127816">
        <dgm:presLayoutVars>
          <dgm:bulletEnabled val="1"/>
        </dgm:presLayoutVars>
      </dgm:prSet>
      <dgm:spPr/>
    </dgm:pt>
  </dgm:ptLst>
  <dgm:cxnLst>
    <dgm:cxn modelId="{70248D0C-A482-4C5B-B7CB-098D8D88431B}" srcId="{54484151-B406-448B-BEC9-D2880451B3F0}" destId="{458979A4-D000-4D62-8729-021D50B69673}" srcOrd="3" destOrd="0" parTransId="{AF5E5C63-93EB-4EF6-9522-BCB942160A4E}" sibTransId="{CA914B4E-7C51-478B-B8EF-7BE50EFA5FE3}"/>
    <dgm:cxn modelId="{9358FA14-82B4-4A13-B05D-D03F6792863F}" type="presOf" srcId="{54484151-B406-448B-BEC9-D2880451B3F0}" destId="{C2970F29-C249-4A08-A7B4-AAC53659CBE8}" srcOrd="0" destOrd="0" presId="urn:microsoft.com/office/officeart/2005/8/layout/hProcess9"/>
    <dgm:cxn modelId="{84B1215C-4DAA-479A-B4B9-1FC511F96E1E}" srcId="{54484151-B406-448B-BEC9-D2880451B3F0}" destId="{B3C3E5A4-6ACD-4482-ACF2-50F3239F0715}" srcOrd="6" destOrd="0" parTransId="{D4D795AA-0987-4D76-9AD6-2E54411E5516}" sibTransId="{E1DA6889-6178-4512-94E4-7FF9BC1F440D}"/>
    <dgm:cxn modelId="{A5DBB35D-2E7E-4245-ACB0-F610E0B07611}" srcId="{54484151-B406-448B-BEC9-D2880451B3F0}" destId="{1BBA02CF-D1E9-42EF-9751-8E7800DEE311}" srcOrd="0" destOrd="0" parTransId="{C7D71F2D-E395-45B4-BFDD-C50B4A3F0C90}" sibTransId="{B5823B77-DFBE-454D-8E28-9FAB678A4307}"/>
    <dgm:cxn modelId="{D2328149-3770-47DE-947F-D954A1B6178E}" srcId="{54484151-B406-448B-BEC9-D2880451B3F0}" destId="{2FD24264-B481-48EA-B0F8-87C66176017B}" srcOrd="7" destOrd="0" parTransId="{37CA478A-EABE-410F-8C0A-EA2AE591830D}" sibTransId="{3E7508B3-5382-4423-AFD0-E2AAC3CAF96A}"/>
    <dgm:cxn modelId="{C3D5CF4F-74B6-42A9-9E50-246F3BC260DA}" srcId="{54484151-B406-448B-BEC9-D2880451B3F0}" destId="{ECA2510B-A6DE-4248-9F7B-D38BC4B4202E}" srcOrd="2" destOrd="0" parTransId="{97483EC4-5B2B-4913-B815-2F0573AE6CC6}" sibTransId="{00664C7B-03BD-4628-BBC5-FCCFDDC3B5E8}"/>
    <dgm:cxn modelId="{F8B65E75-5FD8-41E5-ABE6-5A144AFE3DEB}" srcId="{54484151-B406-448B-BEC9-D2880451B3F0}" destId="{CB478CE9-9E15-4B4F-81E9-1E665051AB56}" srcOrd="1" destOrd="0" parTransId="{80DF263A-E272-48B0-B25D-E95DB5C6054A}" sibTransId="{CB638992-EA07-4A4B-89B7-B2AFAAC9B3E9}"/>
    <dgm:cxn modelId="{2AE5E77C-319E-44CE-BB88-5ECC28762717}" type="presOf" srcId="{4A0374BB-EA19-4B6C-8AD2-42DFD8F64019}" destId="{75B67476-DAA2-4FCB-A8C2-A3879091E092}" srcOrd="0" destOrd="0" presId="urn:microsoft.com/office/officeart/2005/8/layout/hProcess9"/>
    <dgm:cxn modelId="{2E2FC57F-26F3-4475-A787-835CC6852014}" srcId="{54484151-B406-448B-BEC9-D2880451B3F0}" destId="{8B5A6BF4-AD7A-41D0-9074-1F73D33FBA2F}" srcOrd="4" destOrd="0" parTransId="{B23401FE-A440-45DE-AD06-AA91188A8D42}" sibTransId="{B0CB37B5-7ADD-40C3-9B10-12034A3A0533}"/>
    <dgm:cxn modelId="{AC0FD482-3609-41B1-A80B-3FA782AD678E}" type="presOf" srcId="{B3C3E5A4-6ACD-4482-ACF2-50F3239F0715}" destId="{74353BDD-79CA-44FB-B17F-642E76EEAFDB}" srcOrd="0" destOrd="0" presId="urn:microsoft.com/office/officeart/2005/8/layout/hProcess9"/>
    <dgm:cxn modelId="{89105B8F-053D-4F44-BBE5-5FB22493C192}" type="presOf" srcId="{458979A4-D000-4D62-8729-021D50B69673}" destId="{C3CA500B-2997-4A03-AC8B-5C31F1F3DD09}" srcOrd="0" destOrd="0" presId="urn:microsoft.com/office/officeart/2005/8/layout/hProcess9"/>
    <dgm:cxn modelId="{EF481FB7-AE6C-4E5A-98AA-51FC6E419A3D}" type="presOf" srcId="{8B5A6BF4-AD7A-41D0-9074-1F73D33FBA2F}" destId="{595052A8-F0DF-4F06-98B4-2F45D4F6E2B3}" srcOrd="0" destOrd="0" presId="urn:microsoft.com/office/officeart/2005/8/layout/hProcess9"/>
    <dgm:cxn modelId="{AB8355C8-90AD-4E99-A743-09A237386A0F}" srcId="{54484151-B406-448B-BEC9-D2880451B3F0}" destId="{4A0374BB-EA19-4B6C-8AD2-42DFD8F64019}" srcOrd="5" destOrd="0" parTransId="{0F3BE982-CEE4-416D-97EA-1F41F6F11A84}" sibTransId="{52C357E3-44F2-407C-A9D3-234BF916D62E}"/>
    <dgm:cxn modelId="{0987D1D7-3FA9-4C9A-B5E0-E7F36B3589BD}" type="presOf" srcId="{CB478CE9-9E15-4B4F-81E9-1E665051AB56}" destId="{63E154C2-0464-4338-B2DD-CB9902B7B893}" srcOrd="0" destOrd="0" presId="urn:microsoft.com/office/officeart/2005/8/layout/hProcess9"/>
    <dgm:cxn modelId="{34EC5DDF-1A97-4729-A8E5-32B73BDEF1A1}" type="presOf" srcId="{ECA2510B-A6DE-4248-9F7B-D38BC4B4202E}" destId="{B8200956-CDBB-40C9-8BC5-F468BF9B0A7E}" srcOrd="0" destOrd="0" presId="urn:microsoft.com/office/officeart/2005/8/layout/hProcess9"/>
    <dgm:cxn modelId="{F52D25FC-F667-4EE5-808E-8E0399A7770B}" type="presOf" srcId="{2FD24264-B481-48EA-B0F8-87C66176017B}" destId="{578407CC-C23F-4E3E-A146-43BDFFBC250C}" srcOrd="0" destOrd="0" presId="urn:microsoft.com/office/officeart/2005/8/layout/hProcess9"/>
    <dgm:cxn modelId="{E8CF4CFE-74D9-4A01-874D-15BDF370A323}" type="presOf" srcId="{1BBA02CF-D1E9-42EF-9751-8E7800DEE311}" destId="{5B5A1D7B-D240-48CB-BD2A-8C848ABC175A}" srcOrd="0" destOrd="0" presId="urn:microsoft.com/office/officeart/2005/8/layout/hProcess9"/>
    <dgm:cxn modelId="{94AAB11F-1999-45AC-ACAB-322EC4B5127C}" type="presParOf" srcId="{C2970F29-C249-4A08-A7B4-AAC53659CBE8}" destId="{6238A6BC-5A91-4701-836C-7E1493C3EB85}" srcOrd="0" destOrd="0" presId="urn:microsoft.com/office/officeart/2005/8/layout/hProcess9"/>
    <dgm:cxn modelId="{08CC50F8-B6F5-4F80-9D0F-9247C7E9A174}" type="presParOf" srcId="{C2970F29-C249-4A08-A7B4-AAC53659CBE8}" destId="{7DDBD636-A1AC-4758-BA1E-BB12088A50DA}" srcOrd="1" destOrd="0" presId="urn:microsoft.com/office/officeart/2005/8/layout/hProcess9"/>
    <dgm:cxn modelId="{D734D2CD-8731-494C-A02E-BBB2B795AFD4}" type="presParOf" srcId="{7DDBD636-A1AC-4758-BA1E-BB12088A50DA}" destId="{5B5A1D7B-D240-48CB-BD2A-8C848ABC175A}" srcOrd="0" destOrd="0" presId="urn:microsoft.com/office/officeart/2005/8/layout/hProcess9"/>
    <dgm:cxn modelId="{A9034FAE-2950-4E9C-8E43-9326D6A895A9}" type="presParOf" srcId="{7DDBD636-A1AC-4758-BA1E-BB12088A50DA}" destId="{A5F2A9C8-F959-4B45-9839-A926757CB938}" srcOrd="1" destOrd="0" presId="urn:microsoft.com/office/officeart/2005/8/layout/hProcess9"/>
    <dgm:cxn modelId="{438DAA8A-9173-4F0F-8953-4E868FE3F611}" type="presParOf" srcId="{7DDBD636-A1AC-4758-BA1E-BB12088A50DA}" destId="{63E154C2-0464-4338-B2DD-CB9902B7B893}" srcOrd="2" destOrd="0" presId="urn:microsoft.com/office/officeart/2005/8/layout/hProcess9"/>
    <dgm:cxn modelId="{E833B974-B432-4FF9-96B6-9F4F38DCC2EC}" type="presParOf" srcId="{7DDBD636-A1AC-4758-BA1E-BB12088A50DA}" destId="{009FF301-01B6-4462-8816-2CFDB836229C}" srcOrd="3" destOrd="0" presId="urn:microsoft.com/office/officeart/2005/8/layout/hProcess9"/>
    <dgm:cxn modelId="{980611FB-7B0F-4C1D-9876-52DD1131EB16}" type="presParOf" srcId="{7DDBD636-A1AC-4758-BA1E-BB12088A50DA}" destId="{B8200956-CDBB-40C9-8BC5-F468BF9B0A7E}" srcOrd="4" destOrd="0" presId="urn:microsoft.com/office/officeart/2005/8/layout/hProcess9"/>
    <dgm:cxn modelId="{84DAB0A5-9C6B-458E-9221-481843580BBC}" type="presParOf" srcId="{7DDBD636-A1AC-4758-BA1E-BB12088A50DA}" destId="{7FE42B18-1393-4458-BD04-3E9F21C15DC9}" srcOrd="5" destOrd="0" presId="urn:microsoft.com/office/officeart/2005/8/layout/hProcess9"/>
    <dgm:cxn modelId="{39D4B462-AD27-441C-868A-0CDC42C254B1}" type="presParOf" srcId="{7DDBD636-A1AC-4758-BA1E-BB12088A50DA}" destId="{C3CA500B-2997-4A03-AC8B-5C31F1F3DD09}" srcOrd="6" destOrd="0" presId="urn:microsoft.com/office/officeart/2005/8/layout/hProcess9"/>
    <dgm:cxn modelId="{45EBD977-8C24-4543-9C39-32A51AF45E98}" type="presParOf" srcId="{7DDBD636-A1AC-4758-BA1E-BB12088A50DA}" destId="{D6A5B27E-E844-4987-A890-76E3BFF07F85}" srcOrd="7" destOrd="0" presId="urn:microsoft.com/office/officeart/2005/8/layout/hProcess9"/>
    <dgm:cxn modelId="{5B2218B1-0A49-449A-A11E-EB5B52610A5A}" type="presParOf" srcId="{7DDBD636-A1AC-4758-BA1E-BB12088A50DA}" destId="{595052A8-F0DF-4F06-98B4-2F45D4F6E2B3}" srcOrd="8" destOrd="0" presId="urn:microsoft.com/office/officeart/2005/8/layout/hProcess9"/>
    <dgm:cxn modelId="{EFE92E90-D5C9-48C2-B239-1B93CCE60601}" type="presParOf" srcId="{7DDBD636-A1AC-4758-BA1E-BB12088A50DA}" destId="{1E0C3C9E-6D2A-4BB7-838F-778251979CC3}" srcOrd="9" destOrd="0" presId="urn:microsoft.com/office/officeart/2005/8/layout/hProcess9"/>
    <dgm:cxn modelId="{952F246C-B8C8-44E6-832F-2441B4D92ECC}" type="presParOf" srcId="{7DDBD636-A1AC-4758-BA1E-BB12088A50DA}" destId="{75B67476-DAA2-4FCB-A8C2-A3879091E092}" srcOrd="10" destOrd="0" presId="urn:microsoft.com/office/officeart/2005/8/layout/hProcess9"/>
    <dgm:cxn modelId="{B9C388B6-6F26-492E-A880-20B2AC92FD41}" type="presParOf" srcId="{7DDBD636-A1AC-4758-BA1E-BB12088A50DA}" destId="{4F20D2F7-E139-49FE-A4FC-A34A8026C62A}" srcOrd="11" destOrd="0" presId="urn:microsoft.com/office/officeart/2005/8/layout/hProcess9"/>
    <dgm:cxn modelId="{AD5AF438-2FDE-4434-806B-8CDC40885C43}" type="presParOf" srcId="{7DDBD636-A1AC-4758-BA1E-BB12088A50DA}" destId="{74353BDD-79CA-44FB-B17F-642E76EEAFDB}" srcOrd="12" destOrd="0" presId="urn:microsoft.com/office/officeart/2005/8/layout/hProcess9"/>
    <dgm:cxn modelId="{C2A6217F-0F33-421D-9146-B462BC88781C}" type="presParOf" srcId="{7DDBD636-A1AC-4758-BA1E-BB12088A50DA}" destId="{91866FBC-B66C-45A2-A891-BA839C11CACE}" srcOrd="13" destOrd="0" presId="urn:microsoft.com/office/officeart/2005/8/layout/hProcess9"/>
    <dgm:cxn modelId="{1A393BE3-3170-496D-8E6A-39744F6FD57C}" type="presParOf" srcId="{7DDBD636-A1AC-4758-BA1E-BB12088A50DA}" destId="{578407CC-C23F-4E3E-A146-43BDFFBC250C}" srcOrd="1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6B37AF-BE17-4D16-A566-FC660533FA9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2F74B3-6D12-4863-8456-22ECCEA2C165}">
      <dgm:prSet phldrT="[Text]"/>
      <dgm:spPr/>
      <dgm:t>
        <a:bodyPr/>
        <a:lstStyle/>
        <a:p>
          <a:r>
            <a:rPr lang="en-US" dirty="0"/>
            <a:t>SAFETY</a:t>
          </a:r>
        </a:p>
      </dgm:t>
    </dgm:pt>
    <dgm:pt modelId="{C03F05D8-44CE-4184-ACC2-E896567DF2BA}" type="parTrans" cxnId="{3FEEE1C7-4A29-40F8-B119-5E70B800C726}">
      <dgm:prSet/>
      <dgm:spPr/>
      <dgm:t>
        <a:bodyPr/>
        <a:lstStyle/>
        <a:p>
          <a:endParaRPr lang="en-US"/>
        </a:p>
      </dgm:t>
    </dgm:pt>
    <dgm:pt modelId="{ABE7FE17-54F0-4081-975D-27141893C2F8}" type="sibTrans" cxnId="{3FEEE1C7-4A29-40F8-B119-5E70B800C726}">
      <dgm:prSet/>
      <dgm:spPr/>
      <dgm:t>
        <a:bodyPr/>
        <a:lstStyle/>
        <a:p>
          <a:endParaRPr lang="en-US"/>
        </a:p>
      </dgm:t>
    </dgm:pt>
    <dgm:pt modelId="{039D080C-668F-4CC9-A4BB-CA763016CD8C}">
      <dgm:prSet phldrT="[Text]" custT="1"/>
      <dgm:spPr/>
      <dgm:t>
        <a:bodyPr/>
        <a:lstStyle/>
        <a:p>
          <a:r>
            <a:rPr lang="en-US" sz="1200" dirty="0"/>
            <a:t>Evaluate the project’s previous 5 yr. Crash information.</a:t>
          </a:r>
        </a:p>
      </dgm:t>
    </dgm:pt>
    <dgm:pt modelId="{0E491CBD-006F-4066-94D8-82DE1DD080D3}" type="parTrans" cxnId="{624121D7-0947-41C6-B08E-AEAF093FC9D0}">
      <dgm:prSet/>
      <dgm:spPr/>
      <dgm:t>
        <a:bodyPr/>
        <a:lstStyle/>
        <a:p>
          <a:endParaRPr lang="en-US"/>
        </a:p>
      </dgm:t>
    </dgm:pt>
    <dgm:pt modelId="{39E9CBE2-8E50-488C-B7A0-89AB3A17651E}" type="sibTrans" cxnId="{624121D7-0947-41C6-B08E-AEAF093FC9D0}">
      <dgm:prSet/>
      <dgm:spPr/>
      <dgm:t>
        <a:bodyPr/>
        <a:lstStyle/>
        <a:p>
          <a:endParaRPr lang="en-US"/>
        </a:p>
      </dgm:t>
    </dgm:pt>
    <dgm:pt modelId="{4601627C-9BC0-4B3B-9EAB-8FECD92F4AE3}">
      <dgm:prSet phldrT="[Text]"/>
      <dgm:spPr/>
      <dgm:t>
        <a:bodyPr/>
        <a:lstStyle/>
        <a:p>
          <a:r>
            <a:rPr lang="en-US" dirty="0"/>
            <a:t>CONGESTION &amp; RELIABILITY</a:t>
          </a:r>
        </a:p>
      </dgm:t>
    </dgm:pt>
    <dgm:pt modelId="{B049F819-5E85-4CBE-8DCD-E18B1D68063E}" type="parTrans" cxnId="{E531F04A-A708-4806-B752-761DD78DB4FB}">
      <dgm:prSet/>
      <dgm:spPr/>
      <dgm:t>
        <a:bodyPr/>
        <a:lstStyle/>
        <a:p>
          <a:endParaRPr lang="en-US"/>
        </a:p>
      </dgm:t>
    </dgm:pt>
    <dgm:pt modelId="{2A8F2C65-7454-4770-8FA1-04B982B1A822}" type="sibTrans" cxnId="{E531F04A-A708-4806-B752-761DD78DB4FB}">
      <dgm:prSet/>
      <dgm:spPr/>
      <dgm:t>
        <a:bodyPr/>
        <a:lstStyle/>
        <a:p>
          <a:endParaRPr lang="en-US"/>
        </a:p>
      </dgm:t>
    </dgm:pt>
    <dgm:pt modelId="{0EC92F53-DE81-427C-A0DA-6D63917607CC}">
      <dgm:prSet phldrT="[Text]"/>
      <dgm:spPr/>
      <dgm:t>
        <a:bodyPr/>
        <a:lstStyle/>
        <a:p>
          <a:r>
            <a:rPr lang="en-US" dirty="0"/>
            <a:t>ECONOMICE GROWTH</a:t>
          </a:r>
        </a:p>
      </dgm:t>
    </dgm:pt>
    <dgm:pt modelId="{F1F0920C-5BEA-485A-B705-7BD900E163E9}" type="parTrans" cxnId="{6A27683D-EA3D-4D04-8B92-E1B6AEFBB076}">
      <dgm:prSet/>
      <dgm:spPr/>
      <dgm:t>
        <a:bodyPr/>
        <a:lstStyle/>
        <a:p>
          <a:endParaRPr lang="en-US"/>
        </a:p>
      </dgm:t>
    </dgm:pt>
    <dgm:pt modelId="{C91695C5-E4D7-4E47-9FA7-298D43C7EE72}" type="sibTrans" cxnId="{6A27683D-EA3D-4D04-8B92-E1B6AEFBB076}">
      <dgm:prSet/>
      <dgm:spPr/>
      <dgm:t>
        <a:bodyPr/>
        <a:lstStyle/>
        <a:p>
          <a:endParaRPr lang="en-US"/>
        </a:p>
      </dgm:t>
    </dgm:pt>
    <dgm:pt modelId="{994DDC94-3EAB-4FD6-89B6-CD57B5AC1CCC}">
      <dgm:prSet phldrT="[Text]" custT="1"/>
      <dgm:spPr/>
      <dgm:t>
        <a:bodyPr/>
        <a:lstStyle/>
        <a:p>
          <a:r>
            <a:rPr lang="en-US" sz="1050" dirty="0"/>
            <a:t>Quantify the  project’s economic competitiveness or accessibility/connectivity at a countywide level. </a:t>
          </a:r>
        </a:p>
      </dgm:t>
    </dgm:pt>
    <dgm:pt modelId="{5BDB1612-6BE5-4E41-A741-921468FD973F}" type="parTrans" cxnId="{FC7EEDC0-CCF3-4FEF-8585-805B7243656A}">
      <dgm:prSet/>
      <dgm:spPr/>
      <dgm:t>
        <a:bodyPr/>
        <a:lstStyle/>
        <a:p>
          <a:endParaRPr lang="en-US"/>
        </a:p>
      </dgm:t>
    </dgm:pt>
    <dgm:pt modelId="{9514211C-86F6-408A-BE28-E088E0489034}" type="sibTrans" cxnId="{FC7EEDC0-CCF3-4FEF-8585-805B7243656A}">
      <dgm:prSet/>
      <dgm:spPr/>
      <dgm:t>
        <a:bodyPr/>
        <a:lstStyle/>
        <a:p>
          <a:endParaRPr lang="en-US"/>
        </a:p>
      </dgm:t>
    </dgm:pt>
    <dgm:pt modelId="{3AF45E88-6B5B-4547-A0E4-D897D35B9C4D}">
      <dgm:prSet/>
      <dgm:spPr/>
      <dgm:t>
        <a:bodyPr/>
        <a:lstStyle/>
        <a:p>
          <a:r>
            <a:rPr lang="en-US" dirty="0"/>
            <a:t>ASSET MANAGEMENT</a:t>
          </a:r>
        </a:p>
      </dgm:t>
    </dgm:pt>
    <dgm:pt modelId="{DFA96CED-D81B-4CAE-B808-F51FAAAFABE4}" type="parTrans" cxnId="{F3F8A068-5031-4D3A-A807-CDEAAB2ED180}">
      <dgm:prSet/>
      <dgm:spPr/>
      <dgm:t>
        <a:bodyPr/>
        <a:lstStyle/>
        <a:p>
          <a:endParaRPr lang="en-US"/>
        </a:p>
      </dgm:t>
    </dgm:pt>
    <dgm:pt modelId="{80B38FE0-D95D-4787-84C6-DEC6C238BE28}" type="sibTrans" cxnId="{F3F8A068-5031-4D3A-A807-CDEAAB2ED180}">
      <dgm:prSet/>
      <dgm:spPr/>
      <dgm:t>
        <a:bodyPr/>
        <a:lstStyle/>
        <a:p>
          <a:endParaRPr lang="en-US"/>
        </a:p>
      </dgm:t>
    </dgm:pt>
    <dgm:pt modelId="{B38E9663-7568-4F0B-B01C-4E703BC7D5EE}">
      <dgm:prSet/>
      <dgm:spPr/>
      <dgm:t>
        <a:bodyPr/>
        <a:lstStyle/>
        <a:p>
          <a:r>
            <a:rPr lang="en-US" dirty="0"/>
            <a:t>BENEFIT/COST</a:t>
          </a:r>
        </a:p>
      </dgm:t>
    </dgm:pt>
    <dgm:pt modelId="{AD4D2D63-E14E-46BE-B56D-ED5456083BDB}" type="parTrans" cxnId="{231708D9-D47F-486E-984C-29293794D944}">
      <dgm:prSet/>
      <dgm:spPr/>
      <dgm:t>
        <a:bodyPr/>
        <a:lstStyle/>
        <a:p>
          <a:endParaRPr lang="en-US"/>
        </a:p>
      </dgm:t>
    </dgm:pt>
    <dgm:pt modelId="{30B991FA-BF99-4925-BA1D-4AD1918FBD60}" type="sibTrans" cxnId="{231708D9-D47F-486E-984C-29293794D944}">
      <dgm:prSet/>
      <dgm:spPr/>
      <dgm:t>
        <a:bodyPr/>
        <a:lstStyle/>
        <a:p>
          <a:endParaRPr lang="en-US"/>
        </a:p>
      </dgm:t>
    </dgm:pt>
    <dgm:pt modelId="{5630A4FA-D3A3-43D0-AD65-69C1F01E743D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highlight>
                <a:srgbClr val="FFFF00"/>
              </a:highlight>
            </a:rPr>
            <a:t>NON-MOTORIZED MOBILITY</a:t>
          </a:r>
        </a:p>
      </dgm:t>
    </dgm:pt>
    <dgm:pt modelId="{61B23816-BCF2-41A4-8294-12E829371390}" type="parTrans" cxnId="{4BC169D3-34F8-46F2-931F-365E68A70221}">
      <dgm:prSet/>
      <dgm:spPr/>
      <dgm:t>
        <a:bodyPr/>
        <a:lstStyle/>
        <a:p>
          <a:endParaRPr lang="en-US"/>
        </a:p>
      </dgm:t>
    </dgm:pt>
    <dgm:pt modelId="{958F1E90-AC1F-4007-B509-E65D5325FB89}" type="sibTrans" cxnId="{4BC169D3-34F8-46F2-931F-365E68A70221}">
      <dgm:prSet/>
      <dgm:spPr/>
      <dgm:t>
        <a:bodyPr/>
        <a:lstStyle/>
        <a:p>
          <a:endParaRPr lang="en-US"/>
        </a:p>
      </dgm:t>
    </dgm:pt>
    <dgm:pt modelId="{310EC3F6-63D2-41D0-9EA6-44C1EDB26857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highlight>
                <a:srgbClr val="FFFF00"/>
              </a:highlight>
            </a:rPr>
            <a:t>RESILIENCE</a:t>
          </a:r>
        </a:p>
      </dgm:t>
    </dgm:pt>
    <dgm:pt modelId="{0D01C155-3BF0-41FD-A4FD-C280F12D2B14}" type="parTrans" cxnId="{346C0869-7D02-4431-AB70-8BBC9A1FD8A1}">
      <dgm:prSet/>
      <dgm:spPr/>
      <dgm:t>
        <a:bodyPr/>
        <a:lstStyle/>
        <a:p>
          <a:endParaRPr lang="en-US"/>
        </a:p>
      </dgm:t>
    </dgm:pt>
    <dgm:pt modelId="{7964A4B7-C19F-4ACE-AA47-B6D62F6395D6}" type="sibTrans" cxnId="{346C0869-7D02-4431-AB70-8BBC9A1FD8A1}">
      <dgm:prSet/>
      <dgm:spPr/>
      <dgm:t>
        <a:bodyPr/>
        <a:lstStyle/>
        <a:p>
          <a:endParaRPr lang="en-US"/>
        </a:p>
      </dgm:t>
    </dgm:pt>
    <dgm:pt modelId="{DD973992-7882-4990-9E38-6468CFAE6BED}">
      <dgm:prSet custT="1"/>
      <dgm:spPr/>
      <dgm:t>
        <a:bodyPr/>
        <a:lstStyle/>
        <a:p>
          <a:r>
            <a:rPr lang="en-US" sz="1200" dirty="0"/>
            <a:t>Measure to prioritize most critical roadways to ensure the continued flow of people and goods during both regular and extraordinary times of need.</a:t>
          </a:r>
        </a:p>
      </dgm:t>
    </dgm:pt>
    <dgm:pt modelId="{828CEF18-21D0-48A1-A738-3AABE73D2CF5}" type="parTrans" cxnId="{DBCCB04B-AC68-4A9A-82E0-6C3FAEA7F889}">
      <dgm:prSet/>
      <dgm:spPr/>
      <dgm:t>
        <a:bodyPr/>
        <a:lstStyle/>
        <a:p>
          <a:endParaRPr lang="en-US"/>
        </a:p>
      </dgm:t>
    </dgm:pt>
    <dgm:pt modelId="{8A2EC1F5-8C1C-4D68-9975-40AAA42B7138}" type="sibTrans" cxnId="{DBCCB04B-AC68-4A9A-82E0-6C3FAEA7F889}">
      <dgm:prSet/>
      <dgm:spPr/>
      <dgm:t>
        <a:bodyPr/>
        <a:lstStyle/>
        <a:p>
          <a:endParaRPr lang="en-US"/>
        </a:p>
      </dgm:t>
    </dgm:pt>
    <dgm:pt modelId="{C638F6F4-7DCF-4F3B-A742-8460D829816A}">
      <dgm:prSet custT="1"/>
      <dgm:spPr/>
      <dgm:t>
        <a:bodyPr/>
        <a:lstStyle/>
        <a:p>
          <a:r>
            <a:rPr lang="en-US" sz="1200" dirty="0"/>
            <a:t>Evaluate the roadway characteristics of the project area. </a:t>
          </a:r>
        </a:p>
      </dgm:t>
    </dgm:pt>
    <dgm:pt modelId="{E6843C52-92B4-46A2-B642-16CD6F5D63D8}" type="parTrans" cxnId="{DCE2A2B1-CDF8-437E-AEB9-9C12A1933900}">
      <dgm:prSet/>
      <dgm:spPr/>
      <dgm:t>
        <a:bodyPr/>
        <a:lstStyle/>
        <a:p>
          <a:endParaRPr lang="en-US"/>
        </a:p>
      </dgm:t>
    </dgm:pt>
    <dgm:pt modelId="{1F410E40-BB88-4B39-93A2-5BBB54EA56F6}" type="sibTrans" cxnId="{DCE2A2B1-CDF8-437E-AEB9-9C12A1933900}">
      <dgm:prSet/>
      <dgm:spPr/>
      <dgm:t>
        <a:bodyPr/>
        <a:lstStyle/>
        <a:p>
          <a:endParaRPr lang="en-US"/>
        </a:p>
      </dgm:t>
    </dgm:pt>
    <dgm:pt modelId="{EBE0609A-39FE-4A25-9693-BF18680C9C5F}">
      <dgm:prSet custT="1"/>
      <dgm:spPr/>
      <dgm:t>
        <a:bodyPr/>
        <a:lstStyle/>
        <a:p>
          <a:r>
            <a:rPr lang="en-US" sz="1050" dirty="0"/>
            <a:t>Measure the impact on the freight network within the project area.</a:t>
          </a:r>
        </a:p>
      </dgm:t>
    </dgm:pt>
    <dgm:pt modelId="{F53B0F6B-2A74-48D2-9594-16BFC4520416}" type="parTrans" cxnId="{61001BF4-D537-4530-B612-E4B6BD32CBAB}">
      <dgm:prSet/>
      <dgm:spPr/>
      <dgm:t>
        <a:bodyPr/>
        <a:lstStyle/>
        <a:p>
          <a:endParaRPr lang="en-US"/>
        </a:p>
      </dgm:t>
    </dgm:pt>
    <dgm:pt modelId="{1614D9DA-1E9B-4D47-A13A-B9886864F24F}" type="sibTrans" cxnId="{61001BF4-D537-4530-B612-E4B6BD32CBAB}">
      <dgm:prSet/>
      <dgm:spPr/>
      <dgm:t>
        <a:bodyPr/>
        <a:lstStyle/>
        <a:p>
          <a:endParaRPr lang="en-US"/>
        </a:p>
      </dgm:t>
    </dgm:pt>
    <dgm:pt modelId="{647B2C01-C339-41F2-BB1A-5D840417AC67}">
      <dgm:prSet custT="1"/>
      <dgm:spPr/>
      <dgm:t>
        <a:bodyPr/>
        <a:lstStyle/>
        <a:p>
          <a:r>
            <a:rPr lang="en-US" sz="1050" dirty="0"/>
            <a:t>Measure on a Project’s potential to create new jobs. (STATEWIDE)</a:t>
          </a:r>
        </a:p>
      </dgm:t>
    </dgm:pt>
    <dgm:pt modelId="{506E944D-B2D5-4EC4-9426-41BD456BEF85}" type="parTrans" cxnId="{B81D3199-82B3-4D54-91E4-6ECCFCCCFD5D}">
      <dgm:prSet/>
      <dgm:spPr/>
      <dgm:t>
        <a:bodyPr/>
        <a:lstStyle/>
        <a:p>
          <a:endParaRPr lang="en-US"/>
        </a:p>
      </dgm:t>
    </dgm:pt>
    <dgm:pt modelId="{28A15764-4AF6-443B-A7A3-9A09B5F43C5B}" type="sibTrans" cxnId="{B81D3199-82B3-4D54-91E4-6ECCFCCCFD5D}">
      <dgm:prSet/>
      <dgm:spPr/>
      <dgm:t>
        <a:bodyPr/>
        <a:lstStyle/>
        <a:p>
          <a:endParaRPr lang="en-US"/>
        </a:p>
      </dgm:t>
    </dgm:pt>
    <dgm:pt modelId="{4758BF75-27FE-4F69-9B81-26B02AF45B3D}">
      <dgm:prSet custT="1"/>
      <dgm:spPr/>
      <dgm:t>
        <a:bodyPr/>
        <a:lstStyle/>
        <a:p>
          <a:r>
            <a: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rPr>
            <a:t>The ratio of a projects expected financial societal improvements (currently safety and congestion relief) to its total cost.</a:t>
          </a:r>
          <a:endParaRPr lang="en-US" sz="1200" dirty="0">
            <a:effectLst/>
            <a:latin typeface="Calibri" panose="020F0502020204030204" pitchFamily="34" charset="0"/>
            <a:ea typeface="Calibri" panose="020F0502020204030204" pitchFamily="34" charset="0"/>
          </a:endParaRPr>
        </a:p>
      </dgm:t>
    </dgm:pt>
    <dgm:pt modelId="{1608F7B7-EC5E-4129-8AE2-6F6C12B4F41C}" type="parTrans" cxnId="{C20B5A57-B1C9-46EF-998B-0C45C2659384}">
      <dgm:prSet/>
      <dgm:spPr/>
      <dgm:t>
        <a:bodyPr/>
        <a:lstStyle/>
        <a:p>
          <a:endParaRPr lang="en-US"/>
        </a:p>
      </dgm:t>
    </dgm:pt>
    <dgm:pt modelId="{82EBF67E-F254-4ED8-8E84-0C3CC6C47DD1}" type="sibTrans" cxnId="{C20B5A57-B1C9-46EF-998B-0C45C2659384}">
      <dgm:prSet/>
      <dgm:spPr/>
      <dgm:t>
        <a:bodyPr/>
        <a:lstStyle/>
        <a:p>
          <a:endParaRPr lang="en-US"/>
        </a:p>
      </dgm:t>
    </dgm:pt>
    <dgm:pt modelId="{7AD20C5E-3131-487C-A393-0D9D3D57B7E4}">
      <dgm:prSet custT="1"/>
      <dgm:spPr/>
      <dgm:t>
        <a:bodyPr/>
        <a:lstStyle/>
        <a:p>
          <a:r>
            <a: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rPr>
            <a:t>A maximum of two complex measures indicating distress or functional deficiencies for bridges and pavements.</a:t>
          </a:r>
          <a:endParaRPr lang="en-US" sz="1200" dirty="0">
            <a:effectLst/>
            <a:latin typeface="Calibri" panose="020F0502020204030204" pitchFamily="34" charset="0"/>
            <a:ea typeface="Calibri" panose="020F0502020204030204" pitchFamily="34" charset="0"/>
          </a:endParaRPr>
        </a:p>
      </dgm:t>
    </dgm:pt>
    <dgm:pt modelId="{99CEF4E2-D35C-456B-9E93-C77B96D16F55}" type="parTrans" cxnId="{A0C995BA-1674-4413-A400-2D1AF03C188C}">
      <dgm:prSet/>
      <dgm:spPr/>
      <dgm:t>
        <a:bodyPr/>
        <a:lstStyle/>
        <a:p>
          <a:endParaRPr lang="en-US"/>
        </a:p>
      </dgm:t>
    </dgm:pt>
    <dgm:pt modelId="{9BCCB7F5-595A-4B36-AC46-52A028DDBAC1}" type="sibTrans" cxnId="{A0C995BA-1674-4413-A400-2D1AF03C188C}">
      <dgm:prSet/>
      <dgm:spPr/>
      <dgm:t>
        <a:bodyPr/>
        <a:lstStyle/>
        <a:p>
          <a:endParaRPr lang="en-US"/>
        </a:p>
      </dgm:t>
    </dgm:pt>
    <dgm:pt modelId="{94281722-199B-4EFD-9DD1-BDC303873E2F}">
      <dgm:prSet custT="1"/>
      <dgm:spPr/>
      <dgm:t>
        <a:bodyPr/>
        <a:lstStyle/>
        <a:p>
          <a:r>
            <a:rPr lang="en-US" sz="1200" dirty="0"/>
            <a:t>A measure of the potential benefits (Health, Auto Trip Reduction, Community) that bicycle and pedestrian facilities proposed could provide to the project.  </a:t>
          </a:r>
        </a:p>
      </dgm:t>
    </dgm:pt>
    <dgm:pt modelId="{F16443B7-08DF-468B-81BC-F9A376638837}" type="parTrans" cxnId="{A46735CE-36A9-43A8-961E-2553F7887CB4}">
      <dgm:prSet/>
      <dgm:spPr/>
      <dgm:t>
        <a:bodyPr/>
        <a:lstStyle/>
        <a:p>
          <a:endParaRPr lang="en-US"/>
        </a:p>
      </dgm:t>
    </dgm:pt>
    <dgm:pt modelId="{7969C11C-AB3A-4BD0-882F-B18558D9CF3C}" type="sibTrans" cxnId="{A46735CE-36A9-43A8-961E-2553F7887CB4}">
      <dgm:prSet/>
      <dgm:spPr/>
      <dgm:t>
        <a:bodyPr/>
        <a:lstStyle/>
        <a:p>
          <a:endParaRPr lang="en-US"/>
        </a:p>
      </dgm:t>
    </dgm:pt>
    <dgm:pt modelId="{07EF7FBC-9720-4930-A259-E107AE225B6D}">
      <dgm:prSet phldrT="[Text]" custT="1"/>
      <dgm:spPr/>
      <dgm:t>
        <a:bodyPr/>
        <a:lstStyle/>
        <a:p>
          <a:r>
            <a:rPr lang="en-US" sz="1200" dirty="0"/>
            <a:t>A measure equally combining the value of hours of delay and extra time required to allow for on time arrival</a:t>
          </a:r>
        </a:p>
      </dgm:t>
    </dgm:pt>
    <dgm:pt modelId="{32B33D6E-FBE7-491B-9CD3-23D0FC356A22}" type="sibTrans" cxnId="{62862C13-A614-4CDE-9620-F1F07CF4AC49}">
      <dgm:prSet/>
      <dgm:spPr/>
      <dgm:t>
        <a:bodyPr/>
        <a:lstStyle/>
        <a:p>
          <a:endParaRPr lang="en-US"/>
        </a:p>
      </dgm:t>
    </dgm:pt>
    <dgm:pt modelId="{5E3C3CAA-9E8D-422B-84DE-95C34DED1715}" type="parTrans" cxnId="{62862C13-A614-4CDE-9620-F1F07CF4AC49}">
      <dgm:prSet/>
      <dgm:spPr/>
      <dgm:t>
        <a:bodyPr/>
        <a:lstStyle/>
        <a:p>
          <a:endParaRPr lang="en-US"/>
        </a:p>
      </dgm:t>
    </dgm:pt>
    <dgm:pt modelId="{E379B81F-79A0-4C13-8D47-6F36753C7AA1}" type="pres">
      <dgm:prSet presAssocID="{746B37AF-BE17-4D16-A566-FC660533FA9B}" presName="Name0" presStyleCnt="0">
        <dgm:presLayoutVars>
          <dgm:dir/>
          <dgm:animLvl val="lvl"/>
          <dgm:resizeHandles val="exact"/>
        </dgm:presLayoutVars>
      </dgm:prSet>
      <dgm:spPr/>
    </dgm:pt>
    <dgm:pt modelId="{BB3D8475-EF3F-4457-AE15-208F8FDB3D8B}" type="pres">
      <dgm:prSet presAssocID="{0B2F74B3-6D12-4863-8456-22ECCEA2C165}" presName="linNode" presStyleCnt="0"/>
      <dgm:spPr/>
    </dgm:pt>
    <dgm:pt modelId="{5A5B681F-F50F-4404-AD02-ABDBC0ECE0FB}" type="pres">
      <dgm:prSet presAssocID="{0B2F74B3-6D12-4863-8456-22ECCEA2C165}" presName="parentText" presStyleLbl="node1" presStyleIdx="0" presStyleCnt="7">
        <dgm:presLayoutVars>
          <dgm:chMax val="1"/>
          <dgm:bulletEnabled val="1"/>
        </dgm:presLayoutVars>
      </dgm:prSet>
      <dgm:spPr/>
    </dgm:pt>
    <dgm:pt modelId="{6E53A2F5-C373-487A-AD2A-CFC2C331400B}" type="pres">
      <dgm:prSet presAssocID="{0B2F74B3-6D12-4863-8456-22ECCEA2C165}" presName="descendantText" presStyleLbl="alignAccFollowNode1" presStyleIdx="0" presStyleCnt="7" custLinFactNeighborX="0" custLinFactNeighborY="0">
        <dgm:presLayoutVars>
          <dgm:bulletEnabled val="1"/>
        </dgm:presLayoutVars>
      </dgm:prSet>
      <dgm:spPr/>
    </dgm:pt>
    <dgm:pt modelId="{E29B4042-9859-48EF-BEB8-22D08C4AB1E3}" type="pres">
      <dgm:prSet presAssocID="{ABE7FE17-54F0-4081-975D-27141893C2F8}" presName="sp" presStyleCnt="0"/>
      <dgm:spPr/>
    </dgm:pt>
    <dgm:pt modelId="{F095368B-71C9-4C68-B6C2-5006B2665A7D}" type="pres">
      <dgm:prSet presAssocID="{4601627C-9BC0-4B3B-9EAB-8FECD92F4AE3}" presName="linNode" presStyleCnt="0"/>
      <dgm:spPr/>
    </dgm:pt>
    <dgm:pt modelId="{4371F676-A459-4817-BC7A-64F666274F10}" type="pres">
      <dgm:prSet presAssocID="{4601627C-9BC0-4B3B-9EAB-8FECD92F4AE3}" presName="parentText" presStyleLbl="node1" presStyleIdx="1" presStyleCnt="7">
        <dgm:presLayoutVars>
          <dgm:chMax val="1"/>
          <dgm:bulletEnabled val="1"/>
        </dgm:presLayoutVars>
      </dgm:prSet>
      <dgm:spPr/>
    </dgm:pt>
    <dgm:pt modelId="{0B8761A2-1D97-442D-82AF-25009F750C63}" type="pres">
      <dgm:prSet presAssocID="{4601627C-9BC0-4B3B-9EAB-8FECD92F4AE3}" presName="descendantText" presStyleLbl="alignAccFollowNode1" presStyleIdx="1" presStyleCnt="7">
        <dgm:presLayoutVars>
          <dgm:bulletEnabled val="1"/>
        </dgm:presLayoutVars>
      </dgm:prSet>
      <dgm:spPr/>
    </dgm:pt>
    <dgm:pt modelId="{8E630F24-D02E-4384-BCB8-DB40554A2035}" type="pres">
      <dgm:prSet presAssocID="{2A8F2C65-7454-4770-8FA1-04B982B1A822}" presName="sp" presStyleCnt="0"/>
      <dgm:spPr/>
    </dgm:pt>
    <dgm:pt modelId="{06B5017C-1B38-4820-9057-BE02746EBAD7}" type="pres">
      <dgm:prSet presAssocID="{0EC92F53-DE81-427C-A0DA-6D63917607CC}" presName="linNode" presStyleCnt="0"/>
      <dgm:spPr/>
    </dgm:pt>
    <dgm:pt modelId="{A30D45CD-5C44-454C-A5B5-E8483F7C8190}" type="pres">
      <dgm:prSet presAssocID="{0EC92F53-DE81-427C-A0DA-6D63917607CC}" presName="parentText" presStyleLbl="node1" presStyleIdx="2" presStyleCnt="7">
        <dgm:presLayoutVars>
          <dgm:chMax val="1"/>
          <dgm:bulletEnabled val="1"/>
        </dgm:presLayoutVars>
      </dgm:prSet>
      <dgm:spPr/>
    </dgm:pt>
    <dgm:pt modelId="{D5B79608-05A9-4F1A-BE6D-2088F5C7982A}" type="pres">
      <dgm:prSet presAssocID="{0EC92F53-DE81-427C-A0DA-6D63917607CC}" presName="descendantText" presStyleLbl="alignAccFollowNode1" presStyleIdx="2" presStyleCnt="7">
        <dgm:presLayoutVars>
          <dgm:bulletEnabled val="1"/>
        </dgm:presLayoutVars>
      </dgm:prSet>
      <dgm:spPr/>
    </dgm:pt>
    <dgm:pt modelId="{77B1447F-312D-485A-90F2-E05588F9FE3C}" type="pres">
      <dgm:prSet presAssocID="{C91695C5-E4D7-4E47-9FA7-298D43C7EE72}" presName="sp" presStyleCnt="0"/>
      <dgm:spPr/>
    </dgm:pt>
    <dgm:pt modelId="{C4725A25-7017-4B86-9639-E6AD51F86D1C}" type="pres">
      <dgm:prSet presAssocID="{B38E9663-7568-4F0B-B01C-4E703BC7D5EE}" presName="linNode" presStyleCnt="0"/>
      <dgm:spPr/>
    </dgm:pt>
    <dgm:pt modelId="{9D2FBBEE-0437-4963-A28A-45FCFEFD1BEF}" type="pres">
      <dgm:prSet presAssocID="{B38E9663-7568-4F0B-B01C-4E703BC7D5EE}" presName="parentText" presStyleLbl="node1" presStyleIdx="3" presStyleCnt="7">
        <dgm:presLayoutVars>
          <dgm:chMax val="1"/>
          <dgm:bulletEnabled val="1"/>
        </dgm:presLayoutVars>
      </dgm:prSet>
      <dgm:spPr/>
    </dgm:pt>
    <dgm:pt modelId="{9239DDCC-5C17-4CD7-BF64-FF41A77D172B}" type="pres">
      <dgm:prSet presAssocID="{B38E9663-7568-4F0B-B01C-4E703BC7D5EE}" presName="descendantText" presStyleLbl="alignAccFollowNode1" presStyleIdx="3" presStyleCnt="7">
        <dgm:presLayoutVars>
          <dgm:bulletEnabled val="1"/>
        </dgm:presLayoutVars>
      </dgm:prSet>
      <dgm:spPr/>
    </dgm:pt>
    <dgm:pt modelId="{07A3E7D3-0B4B-419D-A848-96EDCFE19B3F}" type="pres">
      <dgm:prSet presAssocID="{30B991FA-BF99-4925-BA1D-4AD1918FBD60}" presName="sp" presStyleCnt="0"/>
      <dgm:spPr/>
    </dgm:pt>
    <dgm:pt modelId="{00051296-88BC-4EEF-B1CE-3C4717820F0C}" type="pres">
      <dgm:prSet presAssocID="{3AF45E88-6B5B-4547-A0E4-D897D35B9C4D}" presName="linNode" presStyleCnt="0"/>
      <dgm:spPr/>
    </dgm:pt>
    <dgm:pt modelId="{D85A7819-3962-48F3-87F7-305432C25C6C}" type="pres">
      <dgm:prSet presAssocID="{3AF45E88-6B5B-4547-A0E4-D897D35B9C4D}" presName="parentText" presStyleLbl="node1" presStyleIdx="4" presStyleCnt="7">
        <dgm:presLayoutVars>
          <dgm:chMax val="1"/>
          <dgm:bulletEnabled val="1"/>
        </dgm:presLayoutVars>
      </dgm:prSet>
      <dgm:spPr/>
    </dgm:pt>
    <dgm:pt modelId="{00334C7D-DF62-4624-BDF0-D4D3C427F7E0}" type="pres">
      <dgm:prSet presAssocID="{3AF45E88-6B5B-4547-A0E4-D897D35B9C4D}" presName="descendantText" presStyleLbl="alignAccFollowNode1" presStyleIdx="4" presStyleCnt="7">
        <dgm:presLayoutVars>
          <dgm:bulletEnabled val="1"/>
        </dgm:presLayoutVars>
      </dgm:prSet>
      <dgm:spPr/>
    </dgm:pt>
    <dgm:pt modelId="{C4F01DF8-B0C9-414A-903E-F07802D86D5A}" type="pres">
      <dgm:prSet presAssocID="{80B38FE0-D95D-4787-84C6-DEC6C238BE28}" presName="sp" presStyleCnt="0"/>
      <dgm:spPr/>
    </dgm:pt>
    <dgm:pt modelId="{F1F1BE56-5412-4D28-994A-97BC177A813C}" type="pres">
      <dgm:prSet presAssocID="{5630A4FA-D3A3-43D0-AD65-69C1F01E743D}" presName="linNode" presStyleCnt="0"/>
      <dgm:spPr/>
    </dgm:pt>
    <dgm:pt modelId="{71051E93-A49B-4B42-8FD8-3FFB0C175423}" type="pres">
      <dgm:prSet presAssocID="{5630A4FA-D3A3-43D0-AD65-69C1F01E743D}" presName="parentText" presStyleLbl="node1" presStyleIdx="5" presStyleCnt="7">
        <dgm:presLayoutVars>
          <dgm:chMax val="1"/>
          <dgm:bulletEnabled val="1"/>
        </dgm:presLayoutVars>
      </dgm:prSet>
      <dgm:spPr/>
    </dgm:pt>
    <dgm:pt modelId="{91669D50-CDC5-46D5-A47D-23573E251DAE}" type="pres">
      <dgm:prSet presAssocID="{5630A4FA-D3A3-43D0-AD65-69C1F01E743D}" presName="descendantText" presStyleLbl="alignAccFollowNode1" presStyleIdx="5" presStyleCnt="7">
        <dgm:presLayoutVars>
          <dgm:bulletEnabled val="1"/>
        </dgm:presLayoutVars>
      </dgm:prSet>
      <dgm:spPr/>
    </dgm:pt>
    <dgm:pt modelId="{EFA28FE3-97A8-4342-A14B-F0DB7D414EC3}" type="pres">
      <dgm:prSet presAssocID="{958F1E90-AC1F-4007-B509-E65D5325FB89}" presName="sp" presStyleCnt="0"/>
      <dgm:spPr/>
    </dgm:pt>
    <dgm:pt modelId="{3B9A8070-1A31-423C-85E9-6F5DEFEA89F3}" type="pres">
      <dgm:prSet presAssocID="{310EC3F6-63D2-41D0-9EA6-44C1EDB26857}" presName="linNode" presStyleCnt="0"/>
      <dgm:spPr/>
    </dgm:pt>
    <dgm:pt modelId="{A338E97B-1676-4C43-B640-436AD4420661}" type="pres">
      <dgm:prSet presAssocID="{310EC3F6-63D2-41D0-9EA6-44C1EDB26857}" presName="parentText" presStyleLbl="node1" presStyleIdx="6" presStyleCnt="7">
        <dgm:presLayoutVars>
          <dgm:chMax val="1"/>
          <dgm:bulletEnabled val="1"/>
        </dgm:presLayoutVars>
      </dgm:prSet>
      <dgm:spPr/>
    </dgm:pt>
    <dgm:pt modelId="{32BA384D-EF64-4387-9640-A03DB6E8B9C3}" type="pres">
      <dgm:prSet presAssocID="{310EC3F6-63D2-41D0-9EA6-44C1EDB26857}" presName="descendantText" presStyleLbl="alignAccFollowNode1" presStyleIdx="6" presStyleCnt="7">
        <dgm:presLayoutVars>
          <dgm:bulletEnabled val="1"/>
        </dgm:presLayoutVars>
      </dgm:prSet>
      <dgm:spPr/>
    </dgm:pt>
  </dgm:ptLst>
  <dgm:cxnLst>
    <dgm:cxn modelId="{FFFC7B02-BA7C-4778-98BF-C3170E2CFCE7}" type="presOf" srcId="{C638F6F4-7DCF-4F3B-A742-8460D829816A}" destId="{6E53A2F5-C373-487A-AD2A-CFC2C331400B}" srcOrd="0" destOrd="1" presId="urn:microsoft.com/office/officeart/2005/8/layout/vList5"/>
    <dgm:cxn modelId="{62862C13-A614-4CDE-9620-F1F07CF4AC49}" srcId="{4601627C-9BC0-4B3B-9EAB-8FECD92F4AE3}" destId="{07EF7FBC-9720-4930-A259-E107AE225B6D}" srcOrd="0" destOrd="0" parTransId="{5E3C3CAA-9E8D-422B-84DE-95C34DED1715}" sibTransId="{32B33D6E-FBE7-491B-9CD3-23D0FC356A22}"/>
    <dgm:cxn modelId="{392E0B1E-5B43-45E2-85FC-28E640DBD11B}" type="presOf" srcId="{DD973992-7882-4990-9E38-6468CFAE6BED}" destId="{32BA384D-EF64-4387-9640-A03DB6E8B9C3}" srcOrd="0" destOrd="0" presId="urn:microsoft.com/office/officeart/2005/8/layout/vList5"/>
    <dgm:cxn modelId="{8CD8191E-9785-490F-AEBF-A769B5948D67}" type="presOf" srcId="{0B2F74B3-6D12-4863-8456-22ECCEA2C165}" destId="{5A5B681F-F50F-4404-AD02-ABDBC0ECE0FB}" srcOrd="0" destOrd="0" presId="urn:microsoft.com/office/officeart/2005/8/layout/vList5"/>
    <dgm:cxn modelId="{B67E6026-7259-4AD0-9FC3-17D56FEE04A6}" type="presOf" srcId="{3AF45E88-6B5B-4547-A0E4-D897D35B9C4D}" destId="{D85A7819-3962-48F3-87F7-305432C25C6C}" srcOrd="0" destOrd="0" presId="urn:microsoft.com/office/officeart/2005/8/layout/vList5"/>
    <dgm:cxn modelId="{94309427-60C5-45EF-9E1E-078D8497F35A}" type="presOf" srcId="{4758BF75-27FE-4F69-9B81-26B02AF45B3D}" destId="{9239DDCC-5C17-4CD7-BF64-FF41A77D172B}" srcOrd="0" destOrd="0" presId="urn:microsoft.com/office/officeart/2005/8/layout/vList5"/>
    <dgm:cxn modelId="{EB0B8637-7011-4F99-81A0-942D8834EA9B}" type="presOf" srcId="{07EF7FBC-9720-4930-A259-E107AE225B6D}" destId="{0B8761A2-1D97-442D-82AF-25009F750C63}" srcOrd="0" destOrd="0" presId="urn:microsoft.com/office/officeart/2005/8/layout/vList5"/>
    <dgm:cxn modelId="{6A27683D-EA3D-4D04-8B92-E1B6AEFBB076}" srcId="{746B37AF-BE17-4D16-A566-FC660533FA9B}" destId="{0EC92F53-DE81-427C-A0DA-6D63917607CC}" srcOrd="2" destOrd="0" parTransId="{F1F0920C-5BEA-485A-B705-7BD900E163E9}" sibTransId="{C91695C5-E4D7-4E47-9FA7-298D43C7EE72}"/>
    <dgm:cxn modelId="{89A0F462-A5FE-4F31-8791-DF596B916257}" type="presOf" srcId="{94281722-199B-4EFD-9DD1-BDC303873E2F}" destId="{91669D50-CDC5-46D5-A47D-23573E251DAE}" srcOrd="0" destOrd="0" presId="urn:microsoft.com/office/officeart/2005/8/layout/vList5"/>
    <dgm:cxn modelId="{6FDE1144-4624-4D50-9819-C5A2933637E7}" type="presOf" srcId="{039D080C-668F-4CC9-A4BB-CA763016CD8C}" destId="{6E53A2F5-C373-487A-AD2A-CFC2C331400B}" srcOrd="0" destOrd="0" presId="urn:microsoft.com/office/officeart/2005/8/layout/vList5"/>
    <dgm:cxn modelId="{F3F8A068-5031-4D3A-A807-CDEAAB2ED180}" srcId="{746B37AF-BE17-4D16-A566-FC660533FA9B}" destId="{3AF45E88-6B5B-4547-A0E4-D897D35B9C4D}" srcOrd="4" destOrd="0" parTransId="{DFA96CED-D81B-4CAE-B808-F51FAAAFABE4}" sibTransId="{80B38FE0-D95D-4787-84C6-DEC6C238BE28}"/>
    <dgm:cxn modelId="{346C0869-7D02-4431-AB70-8BBC9A1FD8A1}" srcId="{746B37AF-BE17-4D16-A566-FC660533FA9B}" destId="{310EC3F6-63D2-41D0-9EA6-44C1EDB26857}" srcOrd="6" destOrd="0" parTransId="{0D01C155-3BF0-41FD-A4FD-C280F12D2B14}" sibTransId="{7964A4B7-C19F-4ACE-AA47-B6D62F6395D6}"/>
    <dgm:cxn modelId="{E531F04A-A708-4806-B752-761DD78DB4FB}" srcId="{746B37AF-BE17-4D16-A566-FC660533FA9B}" destId="{4601627C-9BC0-4B3B-9EAB-8FECD92F4AE3}" srcOrd="1" destOrd="0" parTransId="{B049F819-5E85-4CBE-8DCD-E18B1D68063E}" sibTransId="{2A8F2C65-7454-4770-8FA1-04B982B1A822}"/>
    <dgm:cxn modelId="{DBCCB04B-AC68-4A9A-82E0-6C3FAEA7F889}" srcId="{310EC3F6-63D2-41D0-9EA6-44C1EDB26857}" destId="{DD973992-7882-4990-9E38-6468CFAE6BED}" srcOrd="0" destOrd="0" parTransId="{828CEF18-21D0-48A1-A738-3AABE73D2CF5}" sibTransId="{8A2EC1F5-8C1C-4D68-9975-40AAA42B7138}"/>
    <dgm:cxn modelId="{4333AE6D-6780-43F7-AA15-3FFFF1EEC90C}" type="presOf" srcId="{994DDC94-3EAB-4FD6-89B6-CD57B5AC1CCC}" destId="{D5B79608-05A9-4F1A-BE6D-2088F5C7982A}" srcOrd="0" destOrd="0" presId="urn:microsoft.com/office/officeart/2005/8/layout/vList5"/>
    <dgm:cxn modelId="{6A52CD6E-8883-4A3F-A729-C5AF1F1C2386}" type="presOf" srcId="{647B2C01-C339-41F2-BB1A-5D840417AC67}" destId="{D5B79608-05A9-4F1A-BE6D-2088F5C7982A}" srcOrd="0" destOrd="2" presId="urn:microsoft.com/office/officeart/2005/8/layout/vList5"/>
    <dgm:cxn modelId="{C20B5A57-B1C9-46EF-998B-0C45C2659384}" srcId="{B38E9663-7568-4F0B-B01C-4E703BC7D5EE}" destId="{4758BF75-27FE-4F69-9B81-26B02AF45B3D}" srcOrd="0" destOrd="0" parTransId="{1608F7B7-EC5E-4129-8AE2-6F6C12B4F41C}" sibTransId="{82EBF67E-F254-4ED8-8E84-0C3CC6C47DD1}"/>
    <dgm:cxn modelId="{1BA4F680-77B9-4324-A071-B26577B399BB}" type="presOf" srcId="{4601627C-9BC0-4B3B-9EAB-8FECD92F4AE3}" destId="{4371F676-A459-4817-BC7A-64F666274F10}" srcOrd="0" destOrd="0" presId="urn:microsoft.com/office/officeart/2005/8/layout/vList5"/>
    <dgm:cxn modelId="{5811C98D-463C-42C0-81B8-4075E28050B5}" type="presOf" srcId="{310EC3F6-63D2-41D0-9EA6-44C1EDB26857}" destId="{A338E97B-1676-4C43-B640-436AD4420661}" srcOrd="0" destOrd="0" presId="urn:microsoft.com/office/officeart/2005/8/layout/vList5"/>
    <dgm:cxn modelId="{B81D3199-82B3-4D54-91E4-6ECCFCCCFD5D}" srcId="{0EC92F53-DE81-427C-A0DA-6D63917607CC}" destId="{647B2C01-C339-41F2-BB1A-5D840417AC67}" srcOrd="2" destOrd="0" parTransId="{506E944D-B2D5-4EC4-9426-41BD456BEF85}" sibTransId="{28A15764-4AF6-443B-A7A3-9A09B5F43C5B}"/>
    <dgm:cxn modelId="{97635B9B-6AF0-48D5-AEA7-9C432074E6C8}" type="presOf" srcId="{746B37AF-BE17-4D16-A566-FC660533FA9B}" destId="{E379B81F-79A0-4C13-8D47-6F36753C7AA1}" srcOrd="0" destOrd="0" presId="urn:microsoft.com/office/officeart/2005/8/layout/vList5"/>
    <dgm:cxn modelId="{AAD850AA-7CCB-443B-BB29-796F90CADF2B}" type="presOf" srcId="{B38E9663-7568-4F0B-B01C-4E703BC7D5EE}" destId="{9D2FBBEE-0437-4963-A28A-45FCFEFD1BEF}" srcOrd="0" destOrd="0" presId="urn:microsoft.com/office/officeart/2005/8/layout/vList5"/>
    <dgm:cxn modelId="{DCE2A2B1-CDF8-437E-AEB9-9C12A1933900}" srcId="{0B2F74B3-6D12-4863-8456-22ECCEA2C165}" destId="{C638F6F4-7DCF-4F3B-A742-8460D829816A}" srcOrd="1" destOrd="0" parTransId="{E6843C52-92B4-46A2-B642-16CD6F5D63D8}" sibTransId="{1F410E40-BB88-4B39-93A2-5BBB54EA56F6}"/>
    <dgm:cxn modelId="{FE5A1CB2-188B-474E-BA21-44D0276141D3}" type="presOf" srcId="{0EC92F53-DE81-427C-A0DA-6D63917607CC}" destId="{A30D45CD-5C44-454C-A5B5-E8483F7C8190}" srcOrd="0" destOrd="0" presId="urn:microsoft.com/office/officeart/2005/8/layout/vList5"/>
    <dgm:cxn modelId="{9CC115B6-BB6E-42A6-9F47-9C76C428C3DB}" type="presOf" srcId="{EBE0609A-39FE-4A25-9693-BF18680C9C5F}" destId="{D5B79608-05A9-4F1A-BE6D-2088F5C7982A}" srcOrd="0" destOrd="1" presId="urn:microsoft.com/office/officeart/2005/8/layout/vList5"/>
    <dgm:cxn modelId="{A0C995BA-1674-4413-A400-2D1AF03C188C}" srcId="{3AF45E88-6B5B-4547-A0E4-D897D35B9C4D}" destId="{7AD20C5E-3131-487C-A393-0D9D3D57B7E4}" srcOrd="0" destOrd="0" parTransId="{99CEF4E2-D35C-456B-9E93-C77B96D16F55}" sibTransId="{9BCCB7F5-595A-4B36-AC46-52A028DDBAC1}"/>
    <dgm:cxn modelId="{FC7EEDC0-CCF3-4FEF-8585-805B7243656A}" srcId="{0EC92F53-DE81-427C-A0DA-6D63917607CC}" destId="{994DDC94-3EAB-4FD6-89B6-CD57B5AC1CCC}" srcOrd="0" destOrd="0" parTransId="{5BDB1612-6BE5-4E41-A741-921468FD973F}" sibTransId="{9514211C-86F6-408A-BE28-E088E0489034}"/>
    <dgm:cxn modelId="{A66E4BC1-505D-4748-9531-984CB3B54E64}" type="presOf" srcId="{5630A4FA-D3A3-43D0-AD65-69C1F01E743D}" destId="{71051E93-A49B-4B42-8FD8-3FFB0C175423}" srcOrd="0" destOrd="0" presId="urn:microsoft.com/office/officeart/2005/8/layout/vList5"/>
    <dgm:cxn modelId="{3FEEE1C7-4A29-40F8-B119-5E70B800C726}" srcId="{746B37AF-BE17-4D16-A566-FC660533FA9B}" destId="{0B2F74B3-6D12-4863-8456-22ECCEA2C165}" srcOrd="0" destOrd="0" parTransId="{C03F05D8-44CE-4184-ACC2-E896567DF2BA}" sibTransId="{ABE7FE17-54F0-4081-975D-27141893C2F8}"/>
    <dgm:cxn modelId="{A46735CE-36A9-43A8-961E-2553F7887CB4}" srcId="{5630A4FA-D3A3-43D0-AD65-69C1F01E743D}" destId="{94281722-199B-4EFD-9DD1-BDC303873E2F}" srcOrd="0" destOrd="0" parTransId="{F16443B7-08DF-468B-81BC-F9A376638837}" sibTransId="{7969C11C-AB3A-4BD0-882F-B18558D9CF3C}"/>
    <dgm:cxn modelId="{4BC169D3-34F8-46F2-931F-365E68A70221}" srcId="{746B37AF-BE17-4D16-A566-FC660533FA9B}" destId="{5630A4FA-D3A3-43D0-AD65-69C1F01E743D}" srcOrd="5" destOrd="0" parTransId="{61B23816-BCF2-41A4-8294-12E829371390}" sibTransId="{958F1E90-AC1F-4007-B509-E65D5325FB89}"/>
    <dgm:cxn modelId="{624121D7-0947-41C6-B08E-AEAF093FC9D0}" srcId="{0B2F74B3-6D12-4863-8456-22ECCEA2C165}" destId="{039D080C-668F-4CC9-A4BB-CA763016CD8C}" srcOrd="0" destOrd="0" parTransId="{0E491CBD-006F-4066-94D8-82DE1DD080D3}" sibTransId="{39E9CBE2-8E50-488C-B7A0-89AB3A17651E}"/>
    <dgm:cxn modelId="{231708D9-D47F-486E-984C-29293794D944}" srcId="{746B37AF-BE17-4D16-A566-FC660533FA9B}" destId="{B38E9663-7568-4F0B-B01C-4E703BC7D5EE}" srcOrd="3" destOrd="0" parTransId="{AD4D2D63-E14E-46BE-B56D-ED5456083BDB}" sibTransId="{30B991FA-BF99-4925-BA1D-4AD1918FBD60}"/>
    <dgm:cxn modelId="{A06809F3-E83E-4EE5-9130-AC725BD6CEB5}" type="presOf" srcId="{7AD20C5E-3131-487C-A393-0D9D3D57B7E4}" destId="{00334C7D-DF62-4624-BDF0-D4D3C427F7E0}" srcOrd="0" destOrd="0" presId="urn:microsoft.com/office/officeart/2005/8/layout/vList5"/>
    <dgm:cxn modelId="{61001BF4-D537-4530-B612-E4B6BD32CBAB}" srcId="{0EC92F53-DE81-427C-A0DA-6D63917607CC}" destId="{EBE0609A-39FE-4A25-9693-BF18680C9C5F}" srcOrd="1" destOrd="0" parTransId="{F53B0F6B-2A74-48D2-9594-16BFC4520416}" sibTransId="{1614D9DA-1E9B-4D47-A13A-B9886864F24F}"/>
    <dgm:cxn modelId="{9F8D40B2-D9B1-4531-9EA2-C8A0FA4B3485}" type="presParOf" srcId="{E379B81F-79A0-4C13-8D47-6F36753C7AA1}" destId="{BB3D8475-EF3F-4457-AE15-208F8FDB3D8B}" srcOrd="0" destOrd="0" presId="urn:microsoft.com/office/officeart/2005/8/layout/vList5"/>
    <dgm:cxn modelId="{33AAD3B2-12C0-454C-9743-7A82940E8B7B}" type="presParOf" srcId="{BB3D8475-EF3F-4457-AE15-208F8FDB3D8B}" destId="{5A5B681F-F50F-4404-AD02-ABDBC0ECE0FB}" srcOrd="0" destOrd="0" presId="urn:microsoft.com/office/officeart/2005/8/layout/vList5"/>
    <dgm:cxn modelId="{B89CA6FE-5294-4FEA-8F18-0583929A843E}" type="presParOf" srcId="{BB3D8475-EF3F-4457-AE15-208F8FDB3D8B}" destId="{6E53A2F5-C373-487A-AD2A-CFC2C331400B}" srcOrd="1" destOrd="0" presId="urn:microsoft.com/office/officeart/2005/8/layout/vList5"/>
    <dgm:cxn modelId="{728208CF-8748-4786-BD01-2F6D142000D6}" type="presParOf" srcId="{E379B81F-79A0-4C13-8D47-6F36753C7AA1}" destId="{E29B4042-9859-48EF-BEB8-22D08C4AB1E3}" srcOrd="1" destOrd="0" presId="urn:microsoft.com/office/officeart/2005/8/layout/vList5"/>
    <dgm:cxn modelId="{E41D44D7-8B1B-41CA-9138-F0143355B79B}" type="presParOf" srcId="{E379B81F-79A0-4C13-8D47-6F36753C7AA1}" destId="{F095368B-71C9-4C68-B6C2-5006B2665A7D}" srcOrd="2" destOrd="0" presId="urn:microsoft.com/office/officeart/2005/8/layout/vList5"/>
    <dgm:cxn modelId="{DA364D01-A494-4AA6-B6EB-1E07ABC66936}" type="presParOf" srcId="{F095368B-71C9-4C68-B6C2-5006B2665A7D}" destId="{4371F676-A459-4817-BC7A-64F666274F10}" srcOrd="0" destOrd="0" presId="urn:microsoft.com/office/officeart/2005/8/layout/vList5"/>
    <dgm:cxn modelId="{5D914FC8-85F7-4257-AE14-FA5C0C669F45}" type="presParOf" srcId="{F095368B-71C9-4C68-B6C2-5006B2665A7D}" destId="{0B8761A2-1D97-442D-82AF-25009F750C63}" srcOrd="1" destOrd="0" presId="urn:microsoft.com/office/officeart/2005/8/layout/vList5"/>
    <dgm:cxn modelId="{0BE6EBE5-048D-4A4D-90D0-00FFB1F66F97}" type="presParOf" srcId="{E379B81F-79A0-4C13-8D47-6F36753C7AA1}" destId="{8E630F24-D02E-4384-BCB8-DB40554A2035}" srcOrd="3" destOrd="0" presId="urn:microsoft.com/office/officeart/2005/8/layout/vList5"/>
    <dgm:cxn modelId="{86C905FE-1D37-4C45-9B2C-BD3166AFEC56}" type="presParOf" srcId="{E379B81F-79A0-4C13-8D47-6F36753C7AA1}" destId="{06B5017C-1B38-4820-9057-BE02746EBAD7}" srcOrd="4" destOrd="0" presId="urn:microsoft.com/office/officeart/2005/8/layout/vList5"/>
    <dgm:cxn modelId="{EAD2DD1E-199A-4626-BEA1-665FC9B8414F}" type="presParOf" srcId="{06B5017C-1B38-4820-9057-BE02746EBAD7}" destId="{A30D45CD-5C44-454C-A5B5-E8483F7C8190}" srcOrd="0" destOrd="0" presId="urn:microsoft.com/office/officeart/2005/8/layout/vList5"/>
    <dgm:cxn modelId="{7D78F15D-0E4A-4ACB-A434-8DD8078B614F}" type="presParOf" srcId="{06B5017C-1B38-4820-9057-BE02746EBAD7}" destId="{D5B79608-05A9-4F1A-BE6D-2088F5C7982A}" srcOrd="1" destOrd="0" presId="urn:microsoft.com/office/officeart/2005/8/layout/vList5"/>
    <dgm:cxn modelId="{1BA8A327-5D10-48C3-9970-57F9D19AB88F}" type="presParOf" srcId="{E379B81F-79A0-4C13-8D47-6F36753C7AA1}" destId="{77B1447F-312D-485A-90F2-E05588F9FE3C}" srcOrd="5" destOrd="0" presId="urn:microsoft.com/office/officeart/2005/8/layout/vList5"/>
    <dgm:cxn modelId="{0FF0600C-CEE5-46DC-8D50-4D7020FCEB8A}" type="presParOf" srcId="{E379B81F-79A0-4C13-8D47-6F36753C7AA1}" destId="{C4725A25-7017-4B86-9639-E6AD51F86D1C}" srcOrd="6" destOrd="0" presId="urn:microsoft.com/office/officeart/2005/8/layout/vList5"/>
    <dgm:cxn modelId="{7E048C5F-DEBF-427E-8339-0B24B07B01FC}" type="presParOf" srcId="{C4725A25-7017-4B86-9639-E6AD51F86D1C}" destId="{9D2FBBEE-0437-4963-A28A-45FCFEFD1BEF}" srcOrd="0" destOrd="0" presId="urn:microsoft.com/office/officeart/2005/8/layout/vList5"/>
    <dgm:cxn modelId="{18BEECA1-2651-430D-9A0E-3C157E4A0B41}" type="presParOf" srcId="{C4725A25-7017-4B86-9639-E6AD51F86D1C}" destId="{9239DDCC-5C17-4CD7-BF64-FF41A77D172B}" srcOrd="1" destOrd="0" presId="urn:microsoft.com/office/officeart/2005/8/layout/vList5"/>
    <dgm:cxn modelId="{7A5144B0-28E9-47F1-92FA-44A3C566CBAA}" type="presParOf" srcId="{E379B81F-79A0-4C13-8D47-6F36753C7AA1}" destId="{07A3E7D3-0B4B-419D-A848-96EDCFE19B3F}" srcOrd="7" destOrd="0" presId="urn:microsoft.com/office/officeart/2005/8/layout/vList5"/>
    <dgm:cxn modelId="{9D62DF39-3529-4277-BEE4-C8AC0418D1EF}" type="presParOf" srcId="{E379B81F-79A0-4C13-8D47-6F36753C7AA1}" destId="{00051296-88BC-4EEF-B1CE-3C4717820F0C}" srcOrd="8" destOrd="0" presId="urn:microsoft.com/office/officeart/2005/8/layout/vList5"/>
    <dgm:cxn modelId="{51029B5C-C42B-40B7-895E-30B316F7409E}" type="presParOf" srcId="{00051296-88BC-4EEF-B1CE-3C4717820F0C}" destId="{D85A7819-3962-48F3-87F7-305432C25C6C}" srcOrd="0" destOrd="0" presId="urn:microsoft.com/office/officeart/2005/8/layout/vList5"/>
    <dgm:cxn modelId="{29BAA5A2-5E59-4C66-9939-C7AE1DDD0073}" type="presParOf" srcId="{00051296-88BC-4EEF-B1CE-3C4717820F0C}" destId="{00334C7D-DF62-4624-BDF0-D4D3C427F7E0}" srcOrd="1" destOrd="0" presId="urn:microsoft.com/office/officeart/2005/8/layout/vList5"/>
    <dgm:cxn modelId="{EB2B50D9-A544-435D-8441-A0BBF76431C1}" type="presParOf" srcId="{E379B81F-79A0-4C13-8D47-6F36753C7AA1}" destId="{C4F01DF8-B0C9-414A-903E-F07802D86D5A}" srcOrd="9" destOrd="0" presId="urn:microsoft.com/office/officeart/2005/8/layout/vList5"/>
    <dgm:cxn modelId="{776340BB-C9AA-40AF-8BAF-82E6970E85C9}" type="presParOf" srcId="{E379B81F-79A0-4C13-8D47-6F36753C7AA1}" destId="{F1F1BE56-5412-4D28-994A-97BC177A813C}" srcOrd="10" destOrd="0" presId="urn:microsoft.com/office/officeart/2005/8/layout/vList5"/>
    <dgm:cxn modelId="{36B03390-EEFA-4F59-8152-D13C16BC162C}" type="presParOf" srcId="{F1F1BE56-5412-4D28-994A-97BC177A813C}" destId="{71051E93-A49B-4B42-8FD8-3FFB0C175423}" srcOrd="0" destOrd="0" presId="urn:microsoft.com/office/officeart/2005/8/layout/vList5"/>
    <dgm:cxn modelId="{2FC483B4-CE34-49B4-8A93-B8D02B663CFC}" type="presParOf" srcId="{F1F1BE56-5412-4D28-994A-97BC177A813C}" destId="{91669D50-CDC5-46D5-A47D-23573E251DAE}" srcOrd="1" destOrd="0" presId="urn:microsoft.com/office/officeart/2005/8/layout/vList5"/>
    <dgm:cxn modelId="{CE18E0AD-B5F1-4DB8-9A57-B1EB9279169C}" type="presParOf" srcId="{E379B81F-79A0-4C13-8D47-6F36753C7AA1}" destId="{EFA28FE3-97A8-4342-A14B-F0DB7D414EC3}" srcOrd="11" destOrd="0" presId="urn:microsoft.com/office/officeart/2005/8/layout/vList5"/>
    <dgm:cxn modelId="{33E77955-7366-4CCE-8503-6519DED224FD}" type="presParOf" srcId="{E379B81F-79A0-4C13-8D47-6F36753C7AA1}" destId="{3B9A8070-1A31-423C-85E9-6F5DEFEA89F3}" srcOrd="12" destOrd="0" presId="urn:microsoft.com/office/officeart/2005/8/layout/vList5"/>
    <dgm:cxn modelId="{D183ED86-876A-4CCB-8765-1989153FA031}" type="presParOf" srcId="{3B9A8070-1A31-423C-85E9-6F5DEFEA89F3}" destId="{A338E97B-1676-4C43-B640-436AD4420661}" srcOrd="0" destOrd="0" presId="urn:microsoft.com/office/officeart/2005/8/layout/vList5"/>
    <dgm:cxn modelId="{4618B54B-7D30-4FEC-A199-49F78626C40B}" type="presParOf" srcId="{3B9A8070-1A31-423C-85E9-6F5DEFEA89F3}" destId="{32BA384D-EF64-4387-9640-A03DB6E8B9C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FEB4F6-C6DA-4B06-8522-0FB3B5178917}" type="doc">
      <dgm:prSet loTypeId="urn:microsoft.com/office/officeart/2005/8/layout/vProcess5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2478CE1C-FCB0-43AF-99AC-D4F631DD0C02}">
      <dgm:prSet phldrT="[Text]" custT="1"/>
      <dgm:spPr>
        <a:solidFill>
          <a:schemeClr val="bg2"/>
        </a:solidFill>
      </dgm:spPr>
      <dgm:t>
        <a:bodyPr/>
        <a:lstStyle/>
        <a:p>
          <a:pPr>
            <a:buNone/>
          </a:pPr>
          <a:r>
            <a:rPr lang="en-US" sz="2000" b="1" dirty="0">
              <a:solidFill>
                <a:srgbClr val="40458C"/>
              </a:solidFill>
            </a:rPr>
            <a:t>Estimate Existing Commuters and Recreational Non-Motorized Users</a:t>
          </a:r>
        </a:p>
      </dgm:t>
    </dgm:pt>
    <dgm:pt modelId="{E8E8D9B5-F8A3-46E0-B086-71AF78C01146}" type="parTrans" cxnId="{A3C9DD78-A5B5-4CB7-9214-0718B9DE75DE}">
      <dgm:prSet/>
      <dgm:spPr/>
      <dgm:t>
        <a:bodyPr/>
        <a:lstStyle/>
        <a:p>
          <a:endParaRPr lang="en-US">
            <a:solidFill>
              <a:srgbClr val="40458C"/>
            </a:solidFill>
          </a:endParaRPr>
        </a:p>
      </dgm:t>
    </dgm:pt>
    <dgm:pt modelId="{03354A01-7529-486B-A2D0-08D4C3CDA6EA}" type="sibTrans" cxnId="{A3C9DD78-A5B5-4CB7-9214-0718B9DE75DE}">
      <dgm:prSet/>
      <dgm:spPr>
        <a:solidFill>
          <a:schemeClr val="accent3">
            <a:lumMod val="65000"/>
            <a:alpha val="90000"/>
          </a:schemeClr>
        </a:solidFill>
        <a:ln>
          <a:noFill/>
        </a:ln>
      </dgm:spPr>
      <dgm:t>
        <a:bodyPr/>
        <a:lstStyle/>
        <a:p>
          <a:endParaRPr lang="en-US">
            <a:solidFill>
              <a:srgbClr val="40458C"/>
            </a:solidFill>
          </a:endParaRPr>
        </a:p>
      </dgm:t>
    </dgm:pt>
    <dgm:pt modelId="{226B3898-53AC-4231-8B39-C86464C4F1D6}">
      <dgm:prSet phldrT="[Text]" custT="1"/>
      <dgm:spPr>
        <a:solidFill>
          <a:schemeClr val="bg2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000" dirty="0">
              <a:solidFill>
                <a:srgbClr val="40458C"/>
              </a:solidFill>
            </a:rPr>
            <a:t>Use facility buffers and ACS data to estimate current users</a:t>
          </a:r>
        </a:p>
      </dgm:t>
    </dgm:pt>
    <dgm:pt modelId="{9A326345-9D6D-4797-BBD1-F71B875C80BD}" type="parTrans" cxnId="{C43E6C9B-9A6C-4035-BB9C-27DFC28E966A}">
      <dgm:prSet/>
      <dgm:spPr/>
      <dgm:t>
        <a:bodyPr/>
        <a:lstStyle/>
        <a:p>
          <a:endParaRPr lang="en-US">
            <a:solidFill>
              <a:srgbClr val="40458C"/>
            </a:solidFill>
          </a:endParaRPr>
        </a:p>
      </dgm:t>
    </dgm:pt>
    <dgm:pt modelId="{088AB949-FCE4-4389-B12E-BC1B5850E150}" type="sibTrans" cxnId="{C43E6C9B-9A6C-4035-BB9C-27DFC28E966A}">
      <dgm:prSet/>
      <dgm:spPr/>
      <dgm:t>
        <a:bodyPr/>
        <a:lstStyle/>
        <a:p>
          <a:endParaRPr lang="en-US">
            <a:solidFill>
              <a:srgbClr val="40458C"/>
            </a:solidFill>
          </a:endParaRPr>
        </a:p>
      </dgm:t>
    </dgm:pt>
    <dgm:pt modelId="{645708CF-B517-404F-81E1-03B861E3211B}">
      <dgm:prSet phldrT="[Text]" custT="1"/>
      <dgm:spPr>
        <a:solidFill>
          <a:schemeClr val="bg2"/>
        </a:solidFill>
      </dgm:spPr>
      <dgm:t>
        <a:bodyPr/>
        <a:lstStyle/>
        <a:p>
          <a:r>
            <a:rPr lang="en-US" sz="2000" b="1" dirty="0">
              <a:solidFill>
                <a:srgbClr val="40458C"/>
              </a:solidFill>
            </a:rPr>
            <a:t>Forecast Demand</a:t>
          </a:r>
        </a:p>
      </dgm:t>
    </dgm:pt>
    <dgm:pt modelId="{A37A541F-230F-4228-9DDE-EAF65D8B4F96}" type="parTrans" cxnId="{C4F8522F-108B-4673-A272-3DC092D3472A}">
      <dgm:prSet/>
      <dgm:spPr/>
      <dgm:t>
        <a:bodyPr/>
        <a:lstStyle/>
        <a:p>
          <a:endParaRPr lang="en-US">
            <a:solidFill>
              <a:srgbClr val="40458C"/>
            </a:solidFill>
          </a:endParaRPr>
        </a:p>
      </dgm:t>
    </dgm:pt>
    <dgm:pt modelId="{F132E375-A725-4071-946F-49D37441C98D}" type="sibTrans" cxnId="{C4F8522F-108B-4673-A272-3DC092D3472A}">
      <dgm:prSet/>
      <dgm:spPr>
        <a:solidFill>
          <a:schemeClr val="accent2">
            <a:alpha val="90000"/>
          </a:schemeClr>
        </a:solidFill>
        <a:ln>
          <a:noFill/>
        </a:ln>
      </dgm:spPr>
      <dgm:t>
        <a:bodyPr/>
        <a:lstStyle/>
        <a:p>
          <a:endParaRPr lang="en-US">
            <a:solidFill>
              <a:srgbClr val="40458C"/>
            </a:solidFill>
          </a:endParaRPr>
        </a:p>
      </dgm:t>
    </dgm:pt>
    <dgm:pt modelId="{0B538B47-B5AA-42B3-A0AE-E64F06B39DFC}">
      <dgm:prSet phldrT="[Text]" custT="1"/>
      <dgm:spPr>
        <a:solidFill>
          <a:schemeClr val="bg2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000" dirty="0">
              <a:solidFill>
                <a:srgbClr val="40458C"/>
              </a:solidFill>
            </a:rPr>
            <a:t>Estimate future user demand for proposed facility </a:t>
          </a:r>
        </a:p>
      </dgm:t>
    </dgm:pt>
    <dgm:pt modelId="{7CB99617-EE8F-471F-B006-9FFB25660ABF}" type="parTrans" cxnId="{050C5850-8A2C-444A-9075-9B24AE690EAB}">
      <dgm:prSet/>
      <dgm:spPr/>
      <dgm:t>
        <a:bodyPr/>
        <a:lstStyle/>
        <a:p>
          <a:endParaRPr lang="en-US">
            <a:solidFill>
              <a:srgbClr val="40458C"/>
            </a:solidFill>
          </a:endParaRPr>
        </a:p>
      </dgm:t>
    </dgm:pt>
    <dgm:pt modelId="{27F4CD84-D78B-4FCF-BC5B-08CC589F7B36}" type="sibTrans" cxnId="{050C5850-8A2C-444A-9075-9B24AE690EAB}">
      <dgm:prSet/>
      <dgm:spPr/>
      <dgm:t>
        <a:bodyPr/>
        <a:lstStyle/>
        <a:p>
          <a:endParaRPr lang="en-US">
            <a:solidFill>
              <a:srgbClr val="40458C"/>
            </a:solidFill>
          </a:endParaRPr>
        </a:p>
      </dgm:t>
    </dgm:pt>
    <dgm:pt modelId="{D6C70830-4A1C-4781-84A3-3925FA85D3A4}">
      <dgm:prSet custT="1"/>
      <dgm:spPr>
        <a:solidFill>
          <a:schemeClr val="bg2"/>
        </a:solidFill>
      </dgm:spPr>
      <dgm:t>
        <a:bodyPr/>
        <a:lstStyle/>
        <a:p>
          <a:r>
            <a:rPr lang="en-US" sz="2000" b="1" dirty="0">
              <a:solidFill>
                <a:srgbClr val="40458C"/>
              </a:solidFill>
            </a:rPr>
            <a:t>Calibrate Demand</a:t>
          </a:r>
        </a:p>
      </dgm:t>
    </dgm:pt>
    <dgm:pt modelId="{0DE426DE-448A-4285-A917-277326DFF442}" type="parTrans" cxnId="{566D2966-A506-482A-9374-4BA8E40C612C}">
      <dgm:prSet/>
      <dgm:spPr/>
      <dgm:t>
        <a:bodyPr/>
        <a:lstStyle/>
        <a:p>
          <a:endParaRPr lang="en-US">
            <a:solidFill>
              <a:srgbClr val="40458C"/>
            </a:solidFill>
          </a:endParaRPr>
        </a:p>
      </dgm:t>
    </dgm:pt>
    <dgm:pt modelId="{B71683B2-6F43-4F20-A7F2-F5A648FB842B}" type="sibTrans" cxnId="{566D2966-A506-482A-9374-4BA8E40C612C}">
      <dgm:prSet/>
      <dgm:spPr>
        <a:solidFill>
          <a:schemeClr val="accent2">
            <a:alpha val="90000"/>
          </a:schemeClr>
        </a:solidFill>
        <a:ln>
          <a:noFill/>
        </a:ln>
      </dgm:spPr>
      <dgm:t>
        <a:bodyPr/>
        <a:lstStyle/>
        <a:p>
          <a:endParaRPr lang="en-US">
            <a:solidFill>
              <a:srgbClr val="40458C"/>
            </a:solidFill>
          </a:endParaRPr>
        </a:p>
      </dgm:t>
    </dgm:pt>
    <dgm:pt modelId="{BEE4EE8B-C911-43FD-B23B-7847E46A30A2}">
      <dgm:prSet custT="1"/>
      <dgm:spPr>
        <a:solidFill>
          <a:schemeClr val="bg2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000" dirty="0">
              <a:solidFill>
                <a:srgbClr val="40458C"/>
              </a:solidFill>
            </a:rPr>
            <a:t>Adjust demand for location and weather impacts</a:t>
          </a:r>
        </a:p>
      </dgm:t>
    </dgm:pt>
    <dgm:pt modelId="{F0CDDA8A-0583-4ED5-912A-22BCC1A57EDC}" type="parTrans" cxnId="{B0A98A3A-DCF9-4283-99F5-CC9932CA40B7}">
      <dgm:prSet/>
      <dgm:spPr/>
      <dgm:t>
        <a:bodyPr/>
        <a:lstStyle/>
        <a:p>
          <a:endParaRPr lang="en-US">
            <a:solidFill>
              <a:srgbClr val="40458C"/>
            </a:solidFill>
          </a:endParaRPr>
        </a:p>
      </dgm:t>
    </dgm:pt>
    <dgm:pt modelId="{CF9C2855-FA72-4D46-ADD9-5BBB9132A45C}" type="sibTrans" cxnId="{B0A98A3A-DCF9-4283-99F5-CC9932CA40B7}">
      <dgm:prSet/>
      <dgm:spPr/>
      <dgm:t>
        <a:bodyPr/>
        <a:lstStyle/>
        <a:p>
          <a:endParaRPr lang="en-US">
            <a:solidFill>
              <a:srgbClr val="40458C"/>
            </a:solidFill>
          </a:endParaRPr>
        </a:p>
      </dgm:t>
    </dgm:pt>
    <dgm:pt modelId="{0F42D785-47B3-2549-877C-B9F5CAA86074}">
      <dgm:prSet custT="1"/>
      <dgm:spPr>
        <a:solidFill>
          <a:schemeClr val="bg2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000" b="1" dirty="0">
              <a:solidFill>
                <a:srgbClr val="40458C"/>
              </a:solidFill>
            </a:rPr>
            <a:t>Estimate Annual Benefits</a:t>
          </a:r>
        </a:p>
      </dgm:t>
    </dgm:pt>
    <dgm:pt modelId="{CB427A92-CF86-AB46-A0A1-CE48018B0DA0}" type="parTrans" cxnId="{7DBF3167-527F-2D40-9ACF-A765D4B3DBA7}">
      <dgm:prSet/>
      <dgm:spPr/>
      <dgm:t>
        <a:bodyPr/>
        <a:lstStyle/>
        <a:p>
          <a:endParaRPr lang="en-US"/>
        </a:p>
      </dgm:t>
    </dgm:pt>
    <dgm:pt modelId="{D84C4A4B-8A20-D243-A490-CFCE269189C6}" type="sibTrans" cxnId="{7DBF3167-527F-2D40-9ACF-A765D4B3DBA7}">
      <dgm:prSet/>
      <dgm:spPr/>
      <dgm:t>
        <a:bodyPr/>
        <a:lstStyle/>
        <a:p>
          <a:endParaRPr lang="en-US"/>
        </a:p>
      </dgm:t>
    </dgm:pt>
    <dgm:pt modelId="{176B0E57-1AEC-9545-BCC8-9522997A0459}">
      <dgm:prSet custT="1"/>
      <dgm:spPr>
        <a:solidFill>
          <a:schemeClr val="bg2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000" dirty="0">
              <a:solidFill>
                <a:srgbClr val="40458C"/>
              </a:solidFill>
            </a:rPr>
            <a:t>Monetize mobility, recreational, health, and auto reduction benefits</a:t>
          </a:r>
        </a:p>
      </dgm:t>
    </dgm:pt>
    <dgm:pt modelId="{25C8AB87-BAF2-104A-BAAD-848C9CAF684C}" type="parTrans" cxnId="{F5E2A794-A422-4C47-86E5-1F3D27C453C4}">
      <dgm:prSet/>
      <dgm:spPr/>
      <dgm:t>
        <a:bodyPr/>
        <a:lstStyle/>
        <a:p>
          <a:endParaRPr lang="en-US"/>
        </a:p>
      </dgm:t>
    </dgm:pt>
    <dgm:pt modelId="{06F4DD40-942D-7B47-ABA3-05755AF73124}" type="sibTrans" cxnId="{F5E2A794-A422-4C47-86E5-1F3D27C453C4}">
      <dgm:prSet/>
      <dgm:spPr/>
      <dgm:t>
        <a:bodyPr/>
        <a:lstStyle/>
        <a:p>
          <a:endParaRPr lang="en-US"/>
        </a:p>
      </dgm:t>
    </dgm:pt>
    <dgm:pt modelId="{3F2C2EDE-0214-4626-AE8C-0A87F997D158}" type="pres">
      <dgm:prSet presAssocID="{79FEB4F6-C6DA-4B06-8522-0FB3B5178917}" presName="outerComposite" presStyleCnt="0">
        <dgm:presLayoutVars>
          <dgm:chMax val="5"/>
          <dgm:dir/>
          <dgm:resizeHandles val="exact"/>
        </dgm:presLayoutVars>
      </dgm:prSet>
      <dgm:spPr/>
    </dgm:pt>
    <dgm:pt modelId="{945CE54C-E963-4457-B777-B6FE3F4A595F}" type="pres">
      <dgm:prSet presAssocID="{79FEB4F6-C6DA-4B06-8522-0FB3B5178917}" presName="dummyMaxCanvas" presStyleCnt="0">
        <dgm:presLayoutVars/>
      </dgm:prSet>
      <dgm:spPr/>
    </dgm:pt>
    <dgm:pt modelId="{865DCBAA-DEA7-9345-9689-F5CEFF062399}" type="pres">
      <dgm:prSet presAssocID="{79FEB4F6-C6DA-4B06-8522-0FB3B5178917}" presName="FourNodes_1" presStyleLbl="node1" presStyleIdx="0" presStyleCnt="4" custScaleX="114692" custLinFactNeighborX="-2850" custLinFactNeighborY="8266">
        <dgm:presLayoutVars>
          <dgm:bulletEnabled val="1"/>
        </dgm:presLayoutVars>
      </dgm:prSet>
      <dgm:spPr/>
    </dgm:pt>
    <dgm:pt modelId="{568E153B-6547-F84E-8EA0-ABC692E8E9A2}" type="pres">
      <dgm:prSet presAssocID="{79FEB4F6-C6DA-4B06-8522-0FB3B5178917}" presName="FourNodes_2" presStyleLbl="node1" presStyleIdx="1" presStyleCnt="4" custScaleX="104876" custLinFactNeighborX="-795">
        <dgm:presLayoutVars>
          <dgm:bulletEnabled val="1"/>
        </dgm:presLayoutVars>
      </dgm:prSet>
      <dgm:spPr/>
    </dgm:pt>
    <dgm:pt modelId="{A80A4923-6087-794F-B654-8B53FD287177}" type="pres">
      <dgm:prSet presAssocID="{79FEB4F6-C6DA-4B06-8522-0FB3B5178917}" presName="FourNodes_3" presStyleLbl="node1" presStyleIdx="2" presStyleCnt="4">
        <dgm:presLayoutVars>
          <dgm:bulletEnabled val="1"/>
        </dgm:presLayoutVars>
      </dgm:prSet>
      <dgm:spPr/>
    </dgm:pt>
    <dgm:pt modelId="{54654E62-0532-0D4A-9A5C-7F9774749ABF}" type="pres">
      <dgm:prSet presAssocID="{79FEB4F6-C6DA-4B06-8522-0FB3B5178917}" presName="FourNodes_4" presStyleLbl="node1" presStyleIdx="3" presStyleCnt="4" custScaleX="92244" custLinFactNeighborX="1431">
        <dgm:presLayoutVars>
          <dgm:bulletEnabled val="1"/>
        </dgm:presLayoutVars>
      </dgm:prSet>
      <dgm:spPr/>
    </dgm:pt>
    <dgm:pt modelId="{2187FD03-6DE3-C24E-9061-45032B901BBB}" type="pres">
      <dgm:prSet presAssocID="{79FEB4F6-C6DA-4B06-8522-0FB3B5178917}" presName="FourConn_1-2" presStyleLbl="fgAccFollowNode1" presStyleIdx="0" presStyleCnt="3">
        <dgm:presLayoutVars>
          <dgm:bulletEnabled val="1"/>
        </dgm:presLayoutVars>
      </dgm:prSet>
      <dgm:spPr/>
    </dgm:pt>
    <dgm:pt modelId="{FBF7831A-6AFA-F348-8283-353235234569}" type="pres">
      <dgm:prSet presAssocID="{79FEB4F6-C6DA-4B06-8522-0FB3B5178917}" presName="FourConn_2-3" presStyleLbl="fgAccFollowNode1" presStyleIdx="1" presStyleCnt="3">
        <dgm:presLayoutVars>
          <dgm:bulletEnabled val="1"/>
        </dgm:presLayoutVars>
      </dgm:prSet>
      <dgm:spPr/>
    </dgm:pt>
    <dgm:pt modelId="{85138466-1DDD-8A42-8D60-22F273C79456}" type="pres">
      <dgm:prSet presAssocID="{79FEB4F6-C6DA-4B06-8522-0FB3B5178917}" presName="FourConn_3-4" presStyleLbl="fgAccFollowNode1" presStyleIdx="2" presStyleCnt="3">
        <dgm:presLayoutVars>
          <dgm:bulletEnabled val="1"/>
        </dgm:presLayoutVars>
      </dgm:prSet>
      <dgm:spPr/>
    </dgm:pt>
    <dgm:pt modelId="{066EFFD2-C5F7-9048-872C-CB531E7AF726}" type="pres">
      <dgm:prSet presAssocID="{79FEB4F6-C6DA-4B06-8522-0FB3B5178917}" presName="FourNodes_1_text" presStyleLbl="node1" presStyleIdx="3" presStyleCnt="4">
        <dgm:presLayoutVars>
          <dgm:bulletEnabled val="1"/>
        </dgm:presLayoutVars>
      </dgm:prSet>
      <dgm:spPr/>
    </dgm:pt>
    <dgm:pt modelId="{0F624187-5EAF-FC42-84FF-FD8A701C0A95}" type="pres">
      <dgm:prSet presAssocID="{79FEB4F6-C6DA-4B06-8522-0FB3B5178917}" presName="FourNodes_2_text" presStyleLbl="node1" presStyleIdx="3" presStyleCnt="4">
        <dgm:presLayoutVars>
          <dgm:bulletEnabled val="1"/>
        </dgm:presLayoutVars>
      </dgm:prSet>
      <dgm:spPr/>
    </dgm:pt>
    <dgm:pt modelId="{651414B9-7D9B-3E46-BA7E-7B46E4C882A6}" type="pres">
      <dgm:prSet presAssocID="{79FEB4F6-C6DA-4B06-8522-0FB3B5178917}" presName="FourNodes_3_text" presStyleLbl="node1" presStyleIdx="3" presStyleCnt="4">
        <dgm:presLayoutVars>
          <dgm:bulletEnabled val="1"/>
        </dgm:presLayoutVars>
      </dgm:prSet>
      <dgm:spPr/>
    </dgm:pt>
    <dgm:pt modelId="{B630F00B-4BED-A145-B828-F635EFA6BECA}" type="pres">
      <dgm:prSet presAssocID="{79FEB4F6-C6DA-4B06-8522-0FB3B5178917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0E5D1D0D-9DA4-F540-9821-622E1652E298}" type="presOf" srcId="{D6C70830-4A1C-4781-84A3-3925FA85D3A4}" destId="{A80A4923-6087-794F-B654-8B53FD287177}" srcOrd="0" destOrd="0" presId="urn:microsoft.com/office/officeart/2005/8/layout/vProcess5"/>
    <dgm:cxn modelId="{DC599B0D-EE0E-B641-ADD3-A2399948D3D7}" type="presOf" srcId="{0B538B47-B5AA-42B3-A0AE-E64F06B39DFC}" destId="{568E153B-6547-F84E-8EA0-ABC692E8E9A2}" srcOrd="0" destOrd="1" presId="urn:microsoft.com/office/officeart/2005/8/layout/vProcess5"/>
    <dgm:cxn modelId="{D5859B17-88DB-764D-A045-BBFC03C44FFC}" type="presOf" srcId="{BEE4EE8B-C911-43FD-B23B-7847E46A30A2}" destId="{A80A4923-6087-794F-B654-8B53FD287177}" srcOrd="0" destOrd="1" presId="urn:microsoft.com/office/officeart/2005/8/layout/vProcess5"/>
    <dgm:cxn modelId="{69929A28-F2B0-484B-8CF2-FC33831D28F3}" type="presOf" srcId="{176B0E57-1AEC-9545-BCC8-9522997A0459}" destId="{B630F00B-4BED-A145-B828-F635EFA6BECA}" srcOrd="1" destOrd="1" presId="urn:microsoft.com/office/officeart/2005/8/layout/vProcess5"/>
    <dgm:cxn modelId="{5E6D7B29-7E90-5B40-99C0-033592ACD960}" type="presOf" srcId="{B71683B2-6F43-4F20-A7F2-F5A648FB842B}" destId="{85138466-1DDD-8A42-8D60-22F273C79456}" srcOrd="0" destOrd="0" presId="urn:microsoft.com/office/officeart/2005/8/layout/vProcess5"/>
    <dgm:cxn modelId="{C4F8522F-108B-4673-A272-3DC092D3472A}" srcId="{79FEB4F6-C6DA-4B06-8522-0FB3B5178917}" destId="{645708CF-B517-404F-81E1-03B861E3211B}" srcOrd="1" destOrd="0" parTransId="{A37A541F-230F-4228-9DDE-EAF65D8B4F96}" sibTransId="{F132E375-A725-4071-946F-49D37441C98D}"/>
    <dgm:cxn modelId="{012E2F39-ACAF-D544-B00B-3C014E7FD2F9}" type="presOf" srcId="{226B3898-53AC-4231-8B39-C86464C4F1D6}" destId="{865DCBAA-DEA7-9345-9689-F5CEFF062399}" srcOrd="0" destOrd="1" presId="urn:microsoft.com/office/officeart/2005/8/layout/vProcess5"/>
    <dgm:cxn modelId="{B0A98A3A-DCF9-4283-99F5-CC9932CA40B7}" srcId="{D6C70830-4A1C-4781-84A3-3925FA85D3A4}" destId="{BEE4EE8B-C911-43FD-B23B-7847E46A30A2}" srcOrd="0" destOrd="0" parTransId="{F0CDDA8A-0583-4ED5-912A-22BCC1A57EDC}" sibTransId="{CF9C2855-FA72-4D46-ADD9-5BBB9132A45C}"/>
    <dgm:cxn modelId="{3867063C-B84E-E546-8581-23FFB813D55D}" type="presOf" srcId="{D6C70830-4A1C-4781-84A3-3925FA85D3A4}" destId="{651414B9-7D9B-3E46-BA7E-7B46E4C882A6}" srcOrd="1" destOrd="0" presId="urn:microsoft.com/office/officeart/2005/8/layout/vProcess5"/>
    <dgm:cxn modelId="{566D2966-A506-482A-9374-4BA8E40C612C}" srcId="{79FEB4F6-C6DA-4B06-8522-0FB3B5178917}" destId="{D6C70830-4A1C-4781-84A3-3925FA85D3A4}" srcOrd="2" destOrd="0" parTransId="{0DE426DE-448A-4285-A917-277326DFF442}" sibTransId="{B71683B2-6F43-4F20-A7F2-F5A648FB842B}"/>
    <dgm:cxn modelId="{7DBF3167-527F-2D40-9ACF-A765D4B3DBA7}" srcId="{79FEB4F6-C6DA-4B06-8522-0FB3B5178917}" destId="{0F42D785-47B3-2549-877C-B9F5CAA86074}" srcOrd="3" destOrd="0" parTransId="{CB427A92-CF86-AB46-A0A1-CE48018B0DA0}" sibTransId="{D84C4A4B-8A20-D243-A490-CFCE269189C6}"/>
    <dgm:cxn modelId="{050C5850-8A2C-444A-9075-9B24AE690EAB}" srcId="{645708CF-B517-404F-81E1-03B861E3211B}" destId="{0B538B47-B5AA-42B3-A0AE-E64F06B39DFC}" srcOrd="0" destOrd="0" parTransId="{7CB99617-EE8F-471F-B006-9FFB25660ABF}" sibTransId="{27F4CD84-D78B-4FCF-BC5B-08CC589F7B36}"/>
    <dgm:cxn modelId="{A3C9DD78-A5B5-4CB7-9214-0718B9DE75DE}" srcId="{79FEB4F6-C6DA-4B06-8522-0FB3B5178917}" destId="{2478CE1C-FCB0-43AF-99AC-D4F631DD0C02}" srcOrd="0" destOrd="0" parTransId="{E8E8D9B5-F8A3-46E0-B086-71AF78C01146}" sibTransId="{03354A01-7529-486B-A2D0-08D4C3CDA6EA}"/>
    <dgm:cxn modelId="{BA4A1959-ED05-9D4F-9226-6B2D0100747C}" type="presOf" srcId="{BEE4EE8B-C911-43FD-B23B-7847E46A30A2}" destId="{651414B9-7D9B-3E46-BA7E-7B46E4C882A6}" srcOrd="1" destOrd="1" presId="urn:microsoft.com/office/officeart/2005/8/layout/vProcess5"/>
    <dgm:cxn modelId="{09C68679-A813-6140-ABE9-17BB78C955BA}" type="presOf" srcId="{2478CE1C-FCB0-43AF-99AC-D4F631DD0C02}" destId="{066EFFD2-C5F7-9048-872C-CB531E7AF726}" srcOrd="1" destOrd="0" presId="urn:microsoft.com/office/officeart/2005/8/layout/vProcess5"/>
    <dgm:cxn modelId="{D1DE4481-F731-3F4E-BD2C-A5B4B280710E}" type="presOf" srcId="{0F42D785-47B3-2549-877C-B9F5CAA86074}" destId="{54654E62-0532-0D4A-9A5C-7F9774749ABF}" srcOrd="0" destOrd="0" presId="urn:microsoft.com/office/officeart/2005/8/layout/vProcess5"/>
    <dgm:cxn modelId="{1389E689-A576-E948-BB2F-2278D8BC0846}" type="presOf" srcId="{2478CE1C-FCB0-43AF-99AC-D4F631DD0C02}" destId="{865DCBAA-DEA7-9345-9689-F5CEFF062399}" srcOrd="0" destOrd="0" presId="urn:microsoft.com/office/officeart/2005/8/layout/vProcess5"/>
    <dgm:cxn modelId="{81C6ED8D-A63B-2944-BDD1-F830A92163BE}" type="presOf" srcId="{645708CF-B517-404F-81E1-03B861E3211B}" destId="{0F624187-5EAF-FC42-84FF-FD8A701C0A95}" srcOrd="1" destOrd="0" presId="urn:microsoft.com/office/officeart/2005/8/layout/vProcess5"/>
    <dgm:cxn modelId="{F5E2A794-A422-4C47-86E5-1F3D27C453C4}" srcId="{0F42D785-47B3-2549-877C-B9F5CAA86074}" destId="{176B0E57-1AEC-9545-BCC8-9522997A0459}" srcOrd="0" destOrd="0" parTransId="{25C8AB87-BAF2-104A-BAAD-848C9CAF684C}" sibTransId="{06F4DD40-942D-7B47-ABA3-05755AF73124}"/>
    <dgm:cxn modelId="{77C92397-FC05-0042-8529-D3567337B74A}" type="presOf" srcId="{226B3898-53AC-4231-8B39-C86464C4F1D6}" destId="{066EFFD2-C5F7-9048-872C-CB531E7AF726}" srcOrd="1" destOrd="1" presId="urn:microsoft.com/office/officeart/2005/8/layout/vProcess5"/>
    <dgm:cxn modelId="{C43E6C9B-9A6C-4035-BB9C-27DFC28E966A}" srcId="{2478CE1C-FCB0-43AF-99AC-D4F631DD0C02}" destId="{226B3898-53AC-4231-8B39-C86464C4F1D6}" srcOrd="0" destOrd="0" parTransId="{9A326345-9D6D-4797-BBD1-F71B875C80BD}" sibTransId="{088AB949-FCE4-4389-B12E-BC1B5850E150}"/>
    <dgm:cxn modelId="{B7BF80B8-E47F-194A-BCD7-B15900AC2C9F}" type="presOf" srcId="{645708CF-B517-404F-81E1-03B861E3211B}" destId="{568E153B-6547-F84E-8EA0-ABC692E8E9A2}" srcOrd="0" destOrd="0" presId="urn:microsoft.com/office/officeart/2005/8/layout/vProcess5"/>
    <dgm:cxn modelId="{C1469BC2-E4F3-3542-A1F9-40B9831D8496}" type="presOf" srcId="{F132E375-A725-4071-946F-49D37441C98D}" destId="{FBF7831A-6AFA-F348-8283-353235234569}" srcOrd="0" destOrd="0" presId="urn:microsoft.com/office/officeart/2005/8/layout/vProcess5"/>
    <dgm:cxn modelId="{6F02FAC3-8324-E841-A1DB-A5D3803F2095}" type="presOf" srcId="{176B0E57-1AEC-9545-BCC8-9522997A0459}" destId="{54654E62-0532-0D4A-9A5C-7F9774749ABF}" srcOrd="0" destOrd="1" presId="urn:microsoft.com/office/officeart/2005/8/layout/vProcess5"/>
    <dgm:cxn modelId="{54C52DE2-7B9D-4C2C-99FD-2A24DCC81472}" type="presOf" srcId="{79FEB4F6-C6DA-4B06-8522-0FB3B5178917}" destId="{3F2C2EDE-0214-4626-AE8C-0A87F997D158}" srcOrd="0" destOrd="0" presId="urn:microsoft.com/office/officeart/2005/8/layout/vProcess5"/>
    <dgm:cxn modelId="{6F044BE9-BAC4-0740-913E-01EADBC28835}" type="presOf" srcId="{0B538B47-B5AA-42B3-A0AE-E64F06B39DFC}" destId="{0F624187-5EAF-FC42-84FF-FD8A701C0A95}" srcOrd="1" destOrd="1" presId="urn:microsoft.com/office/officeart/2005/8/layout/vProcess5"/>
    <dgm:cxn modelId="{A600F1F1-8A48-AD4A-8219-711604B6D59F}" type="presOf" srcId="{0F42D785-47B3-2549-877C-B9F5CAA86074}" destId="{B630F00B-4BED-A145-B828-F635EFA6BECA}" srcOrd="1" destOrd="0" presId="urn:microsoft.com/office/officeart/2005/8/layout/vProcess5"/>
    <dgm:cxn modelId="{7F8404FE-45F9-D242-820A-34EB98E3395E}" type="presOf" srcId="{03354A01-7529-486B-A2D0-08D4C3CDA6EA}" destId="{2187FD03-6DE3-C24E-9061-45032B901BBB}" srcOrd="0" destOrd="0" presId="urn:microsoft.com/office/officeart/2005/8/layout/vProcess5"/>
    <dgm:cxn modelId="{B63A30BC-EB47-374F-B4C1-8667D6EBD4D3}" type="presParOf" srcId="{3F2C2EDE-0214-4626-AE8C-0A87F997D158}" destId="{945CE54C-E963-4457-B777-B6FE3F4A595F}" srcOrd="0" destOrd="0" presId="urn:microsoft.com/office/officeart/2005/8/layout/vProcess5"/>
    <dgm:cxn modelId="{20E0D4EB-9809-B14B-B64A-A1087350B010}" type="presParOf" srcId="{3F2C2EDE-0214-4626-AE8C-0A87F997D158}" destId="{865DCBAA-DEA7-9345-9689-F5CEFF062399}" srcOrd="1" destOrd="0" presId="urn:microsoft.com/office/officeart/2005/8/layout/vProcess5"/>
    <dgm:cxn modelId="{3F729A7F-9DC2-7941-B8CF-765F29DA5FD0}" type="presParOf" srcId="{3F2C2EDE-0214-4626-AE8C-0A87F997D158}" destId="{568E153B-6547-F84E-8EA0-ABC692E8E9A2}" srcOrd="2" destOrd="0" presId="urn:microsoft.com/office/officeart/2005/8/layout/vProcess5"/>
    <dgm:cxn modelId="{BEFE47BA-4FEF-2442-B017-729C0C6CC52D}" type="presParOf" srcId="{3F2C2EDE-0214-4626-AE8C-0A87F997D158}" destId="{A80A4923-6087-794F-B654-8B53FD287177}" srcOrd="3" destOrd="0" presId="urn:microsoft.com/office/officeart/2005/8/layout/vProcess5"/>
    <dgm:cxn modelId="{05478ABE-0F91-0945-B73E-1CBF6DE2D0FF}" type="presParOf" srcId="{3F2C2EDE-0214-4626-AE8C-0A87F997D158}" destId="{54654E62-0532-0D4A-9A5C-7F9774749ABF}" srcOrd="4" destOrd="0" presId="urn:microsoft.com/office/officeart/2005/8/layout/vProcess5"/>
    <dgm:cxn modelId="{C1E2DD28-5471-7E4B-85C4-84711575FF20}" type="presParOf" srcId="{3F2C2EDE-0214-4626-AE8C-0A87F997D158}" destId="{2187FD03-6DE3-C24E-9061-45032B901BBB}" srcOrd="5" destOrd="0" presId="urn:microsoft.com/office/officeart/2005/8/layout/vProcess5"/>
    <dgm:cxn modelId="{D4DD887B-796C-C446-8F3A-C276BF038AB3}" type="presParOf" srcId="{3F2C2EDE-0214-4626-AE8C-0A87F997D158}" destId="{FBF7831A-6AFA-F348-8283-353235234569}" srcOrd="6" destOrd="0" presId="urn:microsoft.com/office/officeart/2005/8/layout/vProcess5"/>
    <dgm:cxn modelId="{778A80E7-AA1A-8641-9511-64E231FC77FF}" type="presParOf" srcId="{3F2C2EDE-0214-4626-AE8C-0A87F997D158}" destId="{85138466-1DDD-8A42-8D60-22F273C79456}" srcOrd="7" destOrd="0" presId="urn:microsoft.com/office/officeart/2005/8/layout/vProcess5"/>
    <dgm:cxn modelId="{15E451DE-EBC3-9049-B16C-770DCB2D220A}" type="presParOf" srcId="{3F2C2EDE-0214-4626-AE8C-0A87F997D158}" destId="{066EFFD2-C5F7-9048-872C-CB531E7AF726}" srcOrd="8" destOrd="0" presId="urn:microsoft.com/office/officeart/2005/8/layout/vProcess5"/>
    <dgm:cxn modelId="{6246A2AC-B1F9-BD47-8378-D935AD35465A}" type="presParOf" srcId="{3F2C2EDE-0214-4626-AE8C-0A87F997D158}" destId="{0F624187-5EAF-FC42-84FF-FD8A701C0A95}" srcOrd="9" destOrd="0" presId="urn:microsoft.com/office/officeart/2005/8/layout/vProcess5"/>
    <dgm:cxn modelId="{FDC1FD71-F438-9E4E-9ADF-B4A925673202}" type="presParOf" srcId="{3F2C2EDE-0214-4626-AE8C-0A87F997D158}" destId="{651414B9-7D9B-3E46-BA7E-7B46E4C882A6}" srcOrd="10" destOrd="0" presId="urn:microsoft.com/office/officeart/2005/8/layout/vProcess5"/>
    <dgm:cxn modelId="{74F9DB40-9E97-734B-8126-C5614B29366A}" type="presParOf" srcId="{3F2C2EDE-0214-4626-AE8C-0A87F997D158}" destId="{B630F00B-4BED-A145-B828-F635EFA6BECA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38A6BC-5A91-4701-836C-7E1493C3EB85}">
      <dsp:nvSpPr>
        <dsp:cNvPr id="0" name=""/>
        <dsp:cNvSpPr/>
      </dsp:nvSpPr>
      <dsp:spPr>
        <a:xfrm>
          <a:off x="913194" y="0"/>
          <a:ext cx="9939496" cy="315013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5A1D7B-D240-48CB-BD2A-8C848ABC175A}">
      <dsp:nvSpPr>
        <dsp:cNvPr id="0" name=""/>
        <dsp:cNvSpPr/>
      </dsp:nvSpPr>
      <dsp:spPr>
        <a:xfrm>
          <a:off x="57893" y="916008"/>
          <a:ext cx="1552324" cy="1260053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  <a:effectLst/>
              <a:highlight>
                <a:srgbClr val="FFFF00"/>
              </a:highlight>
            </a:rPr>
            <a:t>Project Identification</a:t>
          </a:r>
        </a:p>
      </dsp:txBody>
      <dsp:txXfrm>
        <a:off x="119404" y="977519"/>
        <a:ext cx="1429302" cy="1137031"/>
      </dsp:txXfrm>
    </dsp:sp>
    <dsp:sp modelId="{63E154C2-0464-4338-B2DD-CB9902B7B893}">
      <dsp:nvSpPr>
        <dsp:cNvPr id="0" name=""/>
        <dsp:cNvSpPr/>
      </dsp:nvSpPr>
      <dsp:spPr>
        <a:xfrm>
          <a:off x="1743990" y="945039"/>
          <a:ext cx="1416137" cy="1260053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  <a:effectLst/>
              <a:highlight>
                <a:srgbClr val="FFFF00"/>
              </a:highlight>
            </a:rPr>
            <a:t>Sponsorship</a:t>
          </a:r>
        </a:p>
      </dsp:txBody>
      <dsp:txXfrm>
        <a:off x="1805501" y="1006550"/>
        <a:ext cx="1293115" cy="1137031"/>
      </dsp:txXfrm>
    </dsp:sp>
    <dsp:sp modelId="{B8200956-CDBB-40C9-8BC5-F468BF9B0A7E}">
      <dsp:nvSpPr>
        <dsp:cNvPr id="0" name=""/>
        <dsp:cNvSpPr/>
      </dsp:nvSpPr>
      <dsp:spPr>
        <a:xfrm>
          <a:off x="3339062" y="827313"/>
          <a:ext cx="1208285" cy="14955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  <a:highlight>
                <a:srgbClr val="FFFF00"/>
              </a:highlight>
            </a:rPr>
            <a:t>Review and Statewide Scoring</a:t>
          </a:r>
        </a:p>
      </dsp:txBody>
      <dsp:txXfrm>
        <a:off x="3398046" y="886297"/>
        <a:ext cx="1090317" cy="1377538"/>
      </dsp:txXfrm>
    </dsp:sp>
    <dsp:sp modelId="{C3CA500B-2997-4A03-AC8B-5C31F1F3DD09}">
      <dsp:nvSpPr>
        <dsp:cNvPr id="0" name=""/>
        <dsp:cNvSpPr/>
      </dsp:nvSpPr>
      <dsp:spPr>
        <a:xfrm>
          <a:off x="4726283" y="957942"/>
          <a:ext cx="1198236" cy="12342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  <a:highlight>
                <a:srgbClr val="FFFF00"/>
              </a:highlight>
            </a:rPr>
            <a:t>Statewide Priorities</a:t>
          </a:r>
        </a:p>
      </dsp:txBody>
      <dsp:txXfrm>
        <a:off x="4784776" y="1016435"/>
        <a:ext cx="1081250" cy="1117261"/>
      </dsp:txXfrm>
    </dsp:sp>
    <dsp:sp modelId="{595052A8-F0DF-4F06-98B4-2F45D4F6E2B3}">
      <dsp:nvSpPr>
        <dsp:cNvPr id="0" name=""/>
        <dsp:cNvSpPr/>
      </dsp:nvSpPr>
      <dsp:spPr>
        <a:xfrm>
          <a:off x="6103455" y="945039"/>
          <a:ext cx="1250843" cy="12600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  <a:highlight>
                <a:srgbClr val="FFFF00"/>
              </a:highlight>
            </a:rPr>
            <a:t>Regional Scoring</a:t>
          </a:r>
          <a:endParaRPr lang="en-US" sz="1600" kern="1200" dirty="0"/>
        </a:p>
      </dsp:txBody>
      <dsp:txXfrm>
        <a:off x="6164516" y="1006100"/>
        <a:ext cx="1128721" cy="1137931"/>
      </dsp:txXfrm>
    </dsp:sp>
    <dsp:sp modelId="{75B67476-DAA2-4FCB-A8C2-A3879091E092}">
      <dsp:nvSpPr>
        <dsp:cNvPr id="0" name=""/>
        <dsp:cNvSpPr/>
      </dsp:nvSpPr>
      <dsp:spPr>
        <a:xfrm>
          <a:off x="7533235" y="945039"/>
          <a:ext cx="1081341" cy="1260053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  <a:effectLst/>
            </a:rPr>
            <a:t>Project Boosting</a:t>
          </a:r>
        </a:p>
      </dsp:txBody>
      <dsp:txXfrm>
        <a:off x="7586022" y="997826"/>
        <a:ext cx="975767" cy="1154479"/>
      </dsp:txXfrm>
    </dsp:sp>
    <dsp:sp modelId="{74353BDD-79CA-44FB-B17F-642E76EEAFDB}">
      <dsp:nvSpPr>
        <dsp:cNvPr id="0" name=""/>
        <dsp:cNvSpPr/>
      </dsp:nvSpPr>
      <dsp:spPr>
        <a:xfrm>
          <a:off x="8771025" y="959555"/>
          <a:ext cx="1049348" cy="12600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</a:rPr>
            <a:t>Regional Priorities</a:t>
          </a:r>
        </a:p>
      </dsp:txBody>
      <dsp:txXfrm>
        <a:off x="8822250" y="1010780"/>
        <a:ext cx="946898" cy="1157603"/>
      </dsp:txXfrm>
    </dsp:sp>
    <dsp:sp modelId="{578407CC-C23F-4E3E-A146-43BDFFBC250C}">
      <dsp:nvSpPr>
        <dsp:cNvPr id="0" name=""/>
        <dsp:cNvSpPr/>
      </dsp:nvSpPr>
      <dsp:spPr>
        <a:xfrm>
          <a:off x="10021795" y="769791"/>
          <a:ext cx="1658998" cy="1610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Recommended State Highway Plan</a:t>
          </a:r>
        </a:p>
      </dsp:txBody>
      <dsp:txXfrm>
        <a:off x="10100416" y="848412"/>
        <a:ext cx="1501756" cy="14533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53A2F5-C373-487A-AD2A-CFC2C331400B}">
      <dsp:nvSpPr>
        <dsp:cNvPr id="0" name=""/>
        <dsp:cNvSpPr/>
      </dsp:nvSpPr>
      <dsp:spPr>
        <a:xfrm rot="5400000">
          <a:off x="6563545" y="-2873049"/>
          <a:ext cx="552332" cy="643737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Evaluate the project’s previous 5 yr. Crash information.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Evaluate the roadway characteristics of the project area. </a:t>
          </a:r>
        </a:p>
      </dsp:txBody>
      <dsp:txXfrm rot="-5400000">
        <a:off x="3621024" y="96435"/>
        <a:ext cx="6410412" cy="498406"/>
      </dsp:txXfrm>
    </dsp:sp>
    <dsp:sp modelId="{5A5B681F-F50F-4404-AD02-ABDBC0ECE0FB}">
      <dsp:nvSpPr>
        <dsp:cNvPr id="0" name=""/>
        <dsp:cNvSpPr/>
      </dsp:nvSpPr>
      <dsp:spPr>
        <a:xfrm>
          <a:off x="0" y="430"/>
          <a:ext cx="3621023" cy="690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SAFETY</a:t>
          </a:r>
        </a:p>
      </dsp:txBody>
      <dsp:txXfrm>
        <a:off x="33703" y="34133"/>
        <a:ext cx="3553617" cy="623009"/>
      </dsp:txXfrm>
    </dsp:sp>
    <dsp:sp modelId="{0B8761A2-1D97-442D-82AF-25009F750C63}">
      <dsp:nvSpPr>
        <dsp:cNvPr id="0" name=""/>
        <dsp:cNvSpPr/>
      </dsp:nvSpPr>
      <dsp:spPr>
        <a:xfrm rot="5400000">
          <a:off x="6563545" y="-2148112"/>
          <a:ext cx="552332" cy="643737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A measure equally combining the value of hours of delay and extra time required to allow for on time arrival</a:t>
          </a:r>
        </a:p>
      </dsp:txBody>
      <dsp:txXfrm rot="-5400000">
        <a:off x="3621024" y="821372"/>
        <a:ext cx="6410412" cy="498406"/>
      </dsp:txXfrm>
    </dsp:sp>
    <dsp:sp modelId="{4371F676-A459-4817-BC7A-64F666274F10}">
      <dsp:nvSpPr>
        <dsp:cNvPr id="0" name=""/>
        <dsp:cNvSpPr/>
      </dsp:nvSpPr>
      <dsp:spPr>
        <a:xfrm>
          <a:off x="0" y="725367"/>
          <a:ext cx="3621023" cy="690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CONGESTION &amp; RELIABILITY</a:t>
          </a:r>
        </a:p>
      </dsp:txBody>
      <dsp:txXfrm>
        <a:off x="33703" y="759070"/>
        <a:ext cx="3553617" cy="623009"/>
      </dsp:txXfrm>
    </dsp:sp>
    <dsp:sp modelId="{D5B79608-05A9-4F1A-BE6D-2088F5C7982A}">
      <dsp:nvSpPr>
        <dsp:cNvPr id="0" name=""/>
        <dsp:cNvSpPr/>
      </dsp:nvSpPr>
      <dsp:spPr>
        <a:xfrm rot="5400000">
          <a:off x="6563545" y="-1423176"/>
          <a:ext cx="552332" cy="643737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Quantify the  project’s economic competitiveness or accessibility/connectivity at a countywide level. 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Measure the impact on the freight network within the project area.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Measure on a Project’s potential to create new jobs. (STATEWIDE)</a:t>
          </a:r>
        </a:p>
      </dsp:txBody>
      <dsp:txXfrm rot="-5400000">
        <a:off x="3621024" y="1546308"/>
        <a:ext cx="6410412" cy="498406"/>
      </dsp:txXfrm>
    </dsp:sp>
    <dsp:sp modelId="{A30D45CD-5C44-454C-A5B5-E8483F7C8190}">
      <dsp:nvSpPr>
        <dsp:cNvPr id="0" name=""/>
        <dsp:cNvSpPr/>
      </dsp:nvSpPr>
      <dsp:spPr>
        <a:xfrm>
          <a:off x="0" y="1450303"/>
          <a:ext cx="3621023" cy="690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ECONOMICE GROWTH</a:t>
          </a:r>
        </a:p>
      </dsp:txBody>
      <dsp:txXfrm>
        <a:off x="33703" y="1484006"/>
        <a:ext cx="3553617" cy="623009"/>
      </dsp:txXfrm>
    </dsp:sp>
    <dsp:sp modelId="{9239DDCC-5C17-4CD7-BF64-FF41A77D172B}">
      <dsp:nvSpPr>
        <dsp:cNvPr id="0" name=""/>
        <dsp:cNvSpPr/>
      </dsp:nvSpPr>
      <dsp:spPr>
        <a:xfrm rot="5400000">
          <a:off x="6563545" y="-698240"/>
          <a:ext cx="552332" cy="643737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effectLst/>
              <a:latin typeface="Calibri" panose="020F0502020204030204" pitchFamily="34" charset="0"/>
              <a:ea typeface="Times New Roman" panose="02020603050405020304" pitchFamily="18" charset="0"/>
            </a:rPr>
            <a:t>The ratio of a projects expected financial societal improvements (currently safety and congestion relief) to its total cost.</a:t>
          </a:r>
          <a:endParaRPr lang="en-US" sz="1200" kern="1200" dirty="0">
            <a:effectLst/>
            <a:latin typeface="Calibri" panose="020F0502020204030204" pitchFamily="34" charset="0"/>
            <a:ea typeface="Calibri" panose="020F0502020204030204" pitchFamily="34" charset="0"/>
          </a:endParaRPr>
        </a:p>
      </dsp:txBody>
      <dsp:txXfrm rot="-5400000">
        <a:off x="3621024" y="2271244"/>
        <a:ext cx="6410412" cy="498406"/>
      </dsp:txXfrm>
    </dsp:sp>
    <dsp:sp modelId="{9D2FBBEE-0437-4963-A28A-45FCFEFD1BEF}">
      <dsp:nvSpPr>
        <dsp:cNvPr id="0" name=""/>
        <dsp:cNvSpPr/>
      </dsp:nvSpPr>
      <dsp:spPr>
        <a:xfrm>
          <a:off x="0" y="2175239"/>
          <a:ext cx="3621023" cy="690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BENEFIT/COST</a:t>
          </a:r>
        </a:p>
      </dsp:txBody>
      <dsp:txXfrm>
        <a:off x="33703" y="2208942"/>
        <a:ext cx="3553617" cy="623009"/>
      </dsp:txXfrm>
    </dsp:sp>
    <dsp:sp modelId="{00334C7D-DF62-4624-BDF0-D4D3C427F7E0}">
      <dsp:nvSpPr>
        <dsp:cNvPr id="0" name=""/>
        <dsp:cNvSpPr/>
      </dsp:nvSpPr>
      <dsp:spPr>
        <a:xfrm rot="5400000">
          <a:off x="6563545" y="26696"/>
          <a:ext cx="552332" cy="643737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effectLst/>
              <a:latin typeface="Calibri" panose="020F0502020204030204" pitchFamily="34" charset="0"/>
              <a:ea typeface="Times New Roman" panose="02020603050405020304" pitchFamily="18" charset="0"/>
            </a:rPr>
            <a:t>A maximum of two complex measures indicating distress or functional deficiencies for bridges and pavements.</a:t>
          </a:r>
          <a:endParaRPr lang="en-US" sz="1200" kern="1200" dirty="0">
            <a:effectLst/>
            <a:latin typeface="Calibri" panose="020F0502020204030204" pitchFamily="34" charset="0"/>
            <a:ea typeface="Calibri" panose="020F0502020204030204" pitchFamily="34" charset="0"/>
          </a:endParaRPr>
        </a:p>
      </dsp:txBody>
      <dsp:txXfrm rot="-5400000">
        <a:off x="3621024" y="2996181"/>
        <a:ext cx="6410412" cy="498406"/>
      </dsp:txXfrm>
    </dsp:sp>
    <dsp:sp modelId="{D85A7819-3962-48F3-87F7-305432C25C6C}">
      <dsp:nvSpPr>
        <dsp:cNvPr id="0" name=""/>
        <dsp:cNvSpPr/>
      </dsp:nvSpPr>
      <dsp:spPr>
        <a:xfrm>
          <a:off x="0" y="2900176"/>
          <a:ext cx="3621023" cy="690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ASSET MANAGEMENT</a:t>
          </a:r>
        </a:p>
      </dsp:txBody>
      <dsp:txXfrm>
        <a:off x="33703" y="2933879"/>
        <a:ext cx="3553617" cy="623009"/>
      </dsp:txXfrm>
    </dsp:sp>
    <dsp:sp modelId="{91669D50-CDC5-46D5-A47D-23573E251DAE}">
      <dsp:nvSpPr>
        <dsp:cNvPr id="0" name=""/>
        <dsp:cNvSpPr/>
      </dsp:nvSpPr>
      <dsp:spPr>
        <a:xfrm rot="5400000">
          <a:off x="6563545" y="751632"/>
          <a:ext cx="552332" cy="643737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A measure of the potential benefits (Health, Auto Trip Reduction, Community) that bicycle and pedestrian facilities proposed could provide to the project.  </a:t>
          </a:r>
        </a:p>
      </dsp:txBody>
      <dsp:txXfrm rot="-5400000">
        <a:off x="3621024" y="3721117"/>
        <a:ext cx="6410412" cy="498406"/>
      </dsp:txXfrm>
    </dsp:sp>
    <dsp:sp modelId="{71051E93-A49B-4B42-8FD8-3FFB0C175423}">
      <dsp:nvSpPr>
        <dsp:cNvPr id="0" name=""/>
        <dsp:cNvSpPr/>
      </dsp:nvSpPr>
      <dsp:spPr>
        <a:xfrm>
          <a:off x="0" y="3625112"/>
          <a:ext cx="3621023" cy="690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  <a:highlight>
                <a:srgbClr val="FFFF00"/>
              </a:highlight>
            </a:rPr>
            <a:t>NON-MOTORIZED MOBILITY</a:t>
          </a:r>
        </a:p>
      </dsp:txBody>
      <dsp:txXfrm>
        <a:off x="33703" y="3658815"/>
        <a:ext cx="3553617" cy="623009"/>
      </dsp:txXfrm>
    </dsp:sp>
    <dsp:sp modelId="{32BA384D-EF64-4387-9640-A03DB6E8B9C3}">
      <dsp:nvSpPr>
        <dsp:cNvPr id="0" name=""/>
        <dsp:cNvSpPr/>
      </dsp:nvSpPr>
      <dsp:spPr>
        <a:xfrm rot="5400000">
          <a:off x="6563545" y="1476568"/>
          <a:ext cx="552332" cy="643737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Measure to prioritize most critical roadways to ensure the continued flow of people and goods during both regular and extraordinary times of need.</a:t>
          </a:r>
        </a:p>
      </dsp:txBody>
      <dsp:txXfrm rot="-5400000">
        <a:off x="3621024" y="4446053"/>
        <a:ext cx="6410412" cy="498406"/>
      </dsp:txXfrm>
    </dsp:sp>
    <dsp:sp modelId="{A338E97B-1676-4C43-B640-436AD4420661}">
      <dsp:nvSpPr>
        <dsp:cNvPr id="0" name=""/>
        <dsp:cNvSpPr/>
      </dsp:nvSpPr>
      <dsp:spPr>
        <a:xfrm>
          <a:off x="0" y="4350048"/>
          <a:ext cx="3621023" cy="690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  <a:highlight>
                <a:srgbClr val="FFFF00"/>
              </a:highlight>
            </a:rPr>
            <a:t>RESILIENCE</a:t>
          </a:r>
        </a:p>
      </dsp:txBody>
      <dsp:txXfrm>
        <a:off x="33703" y="4383751"/>
        <a:ext cx="3553617" cy="6230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5DCBAA-DEA7-9345-9689-F5CEFF062399}">
      <dsp:nvSpPr>
        <dsp:cNvPr id="0" name=""/>
        <dsp:cNvSpPr/>
      </dsp:nvSpPr>
      <dsp:spPr>
        <a:xfrm>
          <a:off x="-306848" y="87519"/>
          <a:ext cx="9581563" cy="1058788"/>
        </a:xfrm>
        <a:prstGeom prst="roundRect">
          <a:avLst>
            <a:gd name="adj" fmla="val 10000"/>
          </a:avLst>
        </a:prstGeom>
        <a:solidFill>
          <a:schemeClr val="bg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40458C"/>
              </a:solidFill>
            </a:rPr>
            <a:t>Estimate Existing Commuters and Recreational Non-Motorized Users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000" kern="1200" dirty="0">
              <a:solidFill>
                <a:srgbClr val="40458C"/>
              </a:solidFill>
            </a:rPr>
            <a:t>Use facility buffers and ACS data to estimate current users</a:t>
          </a:r>
        </a:p>
      </dsp:txBody>
      <dsp:txXfrm>
        <a:off x="-275837" y="118530"/>
        <a:ext cx="8177689" cy="996766"/>
      </dsp:txXfrm>
    </dsp:sp>
    <dsp:sp modelId="{568E153B-6547-F84E-8EA0-ABC692E8E9A2}">
      <dsp:nvSpPr>
        <dsp:cNvPr id="0" name=""/>
        <dsp:cNvSpPr/>
      </dsp:nvSpPr>
      <dsp:spPr>
        <a:xfrm>
          <a:off x="736419" y="1251294"/>
          <a:ext cx="8761518" cy="1058788"/>
        </a:xfrm>
        <a:prstGeom prst="roundRect">
          <a:avLst>
            <a:gd name="adj" fmla="val 10000"/>
          </a:avLst>
        </a:prstGeom>
        <a:solidFill>
          <a:schemeClr val="bg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40458C"/>
              </a:solidFill>
            </a:rPr>
            <a:t>Forecast Demand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000" kern="1200" dirty="0">
              <a:solidFill>
                <a:srgbClr val="40458C"/>
              </a:solidFill>
            </a:rPr>
            <a:t>Estimate future user demand for proposed facility </a:t>
          </a:r>
        </a:p>
      </dsp:txBody>
      <dsp:txXfrm>
        <a:off x="767430" y="1282305"/>
        <a:ext cx="7243949" cy="996766"/>
      </dsp:txXfrm>
    </dsp:sp>
    <dsp:sp modelId="{A80A4923-6087-794F-B654-8B53FD287177}">
      <dsp:nvSpPr>
        <dsp:cNvPr id="0" name=""/>
        <dsp:cNvSpPr/>
      </dsp:nvSpPr>
      <dsp:spPr>
        <a:xfrm>
          <a:off x="1695729" y="2502589"/>
          <a:ext cx="8354168" cy="1058788"/>
        </a:xfrm>
        <a:prstGeom prst="roundRect">
          <a:avLst>
            <a:gd name="adj" fmla="val 10000"/>
          </a:avLst>
        </a:prstGeom>
        <a:solidFill>
          <a:schemeClr val="bg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40458C"/>
              </a:solidFill>
            </a:rPr>
            <a:t>Calibrate Demand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000" kern="1200" dirty="0">
              <a:solidFill>
                <a:srgbClr val="40458C"/>
              </a:solidFill>
            </a:rPr>
            <a:t>Adjust demand for location and weather impacts</a:t>
          </a:r>
        </a:p>
      </dsp:txBody>
      <dsp:txXfrm>
        <a:off x="1726740" y="2533600"/>
        <a:ext cx="6914715" cy="996766"/>
      </dsp:txXfrm>
    </dsp:sp>
    <dsp:sp modelId="{54654E62-0532-0D4A-9A5C-7F9774749ABF}">
      <dsp:nvSpPr>
        <dsp:cNvPr id="0" name=""/>
        <dsp:cNvSpPr/>
      </dsp:nvSpPr>
      <dsp:spPr>
        <a:xfrm>
          <a:off x="2736491" y="3753884"/>
          <a:ext cx="7706219" cy="1058788"/>
        </a:xfrm>
        <a:prstGeom prst="roundRect">
          <a:avLst>
            <a:gd name="adj" fmla="val 10000"/>
          </a:avLst>
        </a:prstGeom>
        <a:solidFill>
          <a:schemeClr val="bg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000" b="1" kern="1200" dirty="0">
              <a:solidFill>
                <a:srgbClr val="40458C"/>
              </a:solidFill>
            </a:rPr>
            <a:t>Estimate Annual Benefits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000" kern="1200" dirty="0">
              <a:solidFill>
                <a:srgbClr val="40458C"/>
              </a:solidFill>
            </a:rPr>
            <a:t>Monetize mobility, recreational, health, and auto reduction benefits</a:t>
          </a:r>
        </a:p>
      </dsp:txBody>
      <dsp:txXfrm>
        <a:off x="2767502" y="3784895"/>
        <a:ext cx="6363967" cy="996766"/>
      </dsp:txXfrm>
    </dsp:sp>
    <dsp:sp modelId="{2187FD03-6DE3-C24E-9061-45032B901BBB}">
      <dsp:nvSpPr>
        <dsp:cNvPr id="0" name=""/>
        <dsp:cNvSpPr/>
      </dsp:nvSpPr>
      <dsp:spPr>
        <a:xfrm>
          <a:off x="7972805" y="810935"/>
          <a:ext cx="688212" cy="688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lumMod val="65000"/>
            <a:alpha val="90000"/>
          </a:schemeClr>
        </a:solid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>
            <a:solidFill>
              <a:srgbClr val="40458C"/>
            </a:solidFill>
          </a:endParaRPr>
        </a:p>
      </dsp:txBody>
      <dsp:txXfrm>
        <a:off x="8127653" y="810935"/>
        <a:ext cx="378516" cy="517880"/>
      </dsp:txXfrm>
    </dsp:sp>
    <dsp:sp modelId="{FBF7831A-6AFA-F348-8283-353235234569}">
      <dsp:nvSpPr>
        <dsp:cNvPr id="0" name=""/>
        <dsp:cNvSpPr/>
      </dsp:nvSpPr>
      <dsp:spPr>
        <a:xfrm>
          <a:off x="8672466" y="2062230"/>
          <a:ext cx="688212" cy="688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</a:schemeClr>
        </a:solid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>
            <a:solidFill>
              <a:srgbClr val="40458C"/>
            </a:solidFill>
          </a:endParaRPr>
        </a:p>
      </dsp:txBody>
      <dsp:txXfrm>
        <a:off x="8827314" y="2062230"/>
        <a:ext cx="378516" cy="517880"/>
      </dsp:txXfrm>
    </dsp:sp>
    <dsp:sp modelId="{85138466-1DDD-8A42-8D60-22F273C79456}">
      <dsp:nvSpPr>
        <dsp:cNvPr id="0" name=""/>
        <dsp:cNvSpPr/>
      </dsp:nvSpPr>
      <dsp:spPr>
        <a:xfrm>
          <a:off x="9361685" y="3313525"/>
          <a:ext cx="688212" cy="688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</a:schemeClr>
        </a:solid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>
            <a:solidFill>
              <a:srgbClr val="40458C"/>
            </a:solidFill>
          </a:endParaRPr>
        </a:p>
      </dsp:txBody>
      <dsp:txXfrm>
        <a:off x="9516533" y="3313525"/>
        <a:ext cx="378516" cy="517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838" cy="352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70675"/>
            <a:ext cx="4033838" cy="352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675" y="6670675"/>
            <a:ext cx="4033838" cy="352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1741C-5944-4FCA-8982-F172F73B7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813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33943" cy="35237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004" y="0"/>
            <a:ext cx="4033943" cy="35237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0F54510A-6B1B-49A0-B97D-EDBB920F7811}" type="datetimeFigureOut">
              <a:rPr lang="en-US" smtClean="0"/>
              <a:t>1/14/2025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38450" y="877888"/>
            <a:ext cx="3632200" cy="2370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910" y="3379866"/>
            <a:ext cx="7447280" cy="2765346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70727"/>
            <a:ext cx="4033943" cy="352374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004" y="6670727"/>
            <a:ext cx="4033943" cy="352374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B8834DC-8F12-4131-9228-8B700E9E83E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354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38450" y="877888"/>
            <a:ext cx="3632200" cy="23701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B0EAF6-A33C-43B4-A1C6-3D3DAAE8682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3060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96963" y="1160463"/>
            <a:ext cx="4803775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EC120B-A537-4045-8DC2-A6B7F0E1B6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977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38450" y="877888"/>
            <a:ext cx="3632200" cy="23701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973" indent="-174973">
              <a:buFont typeface="Arial" panose="020B0604020202020204" pitchFamily="34" charset="0"/>
              <a:buChar char="•"/>
            </a:pPr>
            <a:r>
              <a:rPr lang="en-US" dirty="0"/>
              <a:t>We will score</a:t>
            </a:r>
            <a:r>
              <a:rPr lang="en-US" baseline="0" dirty="0"/>
              <a:t> projects using two formulas – one for projects of statewide impact, including interstates and projects on main roadways</a:t>
            </a:r>
          </a:p>
          <a:p>
            <a:pPr marL="174973" indent="-174973">
              <a:buFont typeface="Arial" panose="020B0604020202020204" pitchFamily="34" charset="0"/>
              <a:buChar char="•"/>
            </a:pPr>
            <a:r>
              <a:rPr lang="en-US" baseline="0" dirty="0"/>
              <a:t>This formula relies solely on quantitative data, again information such as crashes, project benefit to cost ratios,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B0EAF6-A33C-43B4-A1C6-3D3DAAE8682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2533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38450" y="877888"/>
            <a:ext cx="3632200" cy="23701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973" indent="-174973">
              <a:buFont typeface="Arial" panose="020B0604020202020204" pitchFamily="34" charset="0"/>
              <a:buChar char="•"/>
            </a:pPr>
            <a:r>
              <a:rPr lang="en-US" dirty="0"/>
              <a:t>The second formula will be used to prioritize the use of regional funding</a:t>
            </a:r>
          </a:p>
          <a:p>
            <a:pPr marL="174973" indent="-174973">
              <a:buFont typeface="Arial" panose="020B0604020202020204" pitchFamily="34" charset="0"/>
              <a:buChar char="•"/>
            </a:pPr>
            <a:r>
              <a:rPr lang="en-US" dirty="0"/>
              <a:t>This formula includes significant qualitative</a:t>
            </a:r>
            <a:r>
              <a:rPr lang="en-US" baseline="0" dirty="0"/>
              <a:t> data (the informed opinion of KYTC district staff, and local leaders in ADDs and MPOs)</a:t>
            </a:r>
          </a:p>
          <a:p>
            <a:pPr marL="174973" indent="-174973">
              <a:buFont typeface="Arial" panose="020B0604020202020204" pitchFamily="34" charset="0"/>
              <a:buChar char="•"/>
            </a:pPr>
            <a:r>
              <a:rPr lang="en-US" baseline="0" dirty="0"/>
              <a:t>In this formula, 70 percent of the score relies on quantitative data and 30 percent on qualitative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B0EAF6-A33C-43B4-A1C6-3D3DAAE8682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9366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7424632"/>
            <a:ext cx="12188825" cy="53033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7347514"/>
            <a:ext cx="12188825" cy="742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880349"/>
            <a:ext cx="10058400" cy="4136581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9280" spc="-5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5168314"/>
            <a:ext cx="10058400" cy="1325827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784" cap="all" spc="232" baseline="0">
                <a:solidFill>
                  <a:schemeClr val="tx2"/>
                </a:solidFill>
                <a:latin typeface="+mj-lt"/>
              </a:defRPr>
            </a:lvl1pPr>
            <a:lvl2pPr marL="530352" indent="0" algn="ctr">
              <a:buNone/>
              <a:defRPr sz="2784"/>
            </a:lvl2pPr>
            <a:lvl3pPr marL="1060704" indent="0" algn="ctr">
              <a:buNone/>
              <a:defRPr sz="2784"/>
            </a:lvl3pPr>
            <a:lvl4pPr marL="1591056" indent="0" algn="ctr">
              <a:buNone/>
              <a:defRPr sz="2320"/>
            </a:lvl4pPr>
            <a:lvl5pPr marL="2121408" indent="0" algn="ctr">
              <a:buNone/>
              <a:defRPr sz="2320"/>
            </a:lvl5pPr>
            <a:lvl6pPr marL="2651760" indent="0" algn="ctr">
              <a:buNone/>
              <a:defRPr sz="2320"/>
            </a:lvl6pPr>
            <a:lvl7pPr marL="3182112" indent="0" algn="ctr">
              <a:buNone/>
              <a:defRPr sz="2320"/>
            </a:lvl7pPr>
            <a:lvl8pPr marL="3712464" indent="0" algn="ctr">
              <a:buNone/>
              <a:defRPr sz="2320"/>
            </a:lvl8pPr>
            <a:lvl9pPr marL="4242816" indent="0" algn="ctr">
              <a:buNone/>
              <a:defRPr sz="23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ED94-B7F3-4C19-8312-EF940A266803}" type="datetime1">
              <a:rPr lang="en-US" smtClean="0"/>
              <a:t>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CF27B379-B7FC-4C37-8381-D5306F112F96}" type="slidenum">
              <a:rPr lang="en-US" smtClean="0"/>
              <a:pPr marL="0" indent="0">
                <a:buFont typeface="+mj-lt"/>
                <a:buNone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5038143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22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4144-1E8F-4409-999A-860EA401A881}" type="datetime1">
              <a:rPr lang="en-US" smtClean="0"/>
              <a:t>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CF27B379-B7FC-4C37-8381-D5306F112F96}" type="slidenum">
              <a:rPr lang="en-US" smtClean="0"/>
              <a:pPr marL="0" indent="0">
                <a:buFont typeface="+mj-lt"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173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7424632"/>
            <a:ext cx="12188825" cy="53033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7347514"/>
            <a:ext cx="12188825" cy="742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78251"/>
            <a:ext cx="2628900" cy="668121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78251"/>
            <a:ext cx="7734300" cy="6681215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3E0F1-1175-4D80-87E2-85B15DDBA45E}" type="datetime1">
              <a:rPr lang="en-US" smtClean="0"/>
              <a:t>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CF27B379-B7FC-4C37-8381-D5306F112F96}" type="slidenum">
              <a:rPr lang="en-US" smtClean="0"/>
              <a:pPr marL="0" indent="0">
                <a:buFont typeface="+mj-lt"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923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9821"/>
            <a:ext cx="12192000" cy="7964784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789148"/>
            <a:ext cx="7766936" cy="1909634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698780"/>
            <a:ext cx="7766936" cy="1272352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262B-4C90-4947-AE5A-556E0B2A5195}" type="datetimeFigureOut">
              <a:rPr lang="en-US" smtClean="0"/>
              <a:t>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C946-CD25-46CB-83F0-10F0273FEA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461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262B-4C90-4947-AE5A-556E0B2A5195}" type="datetimeFigureOut">
              <a:rPr lang="en-US" smtClean="0"/>
              <a:t>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C946-CD25-46CB-83F0-10F0273FEA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88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3132881"/>
            <a:ext cx="8596668" cy="211875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5251631"/>
            <a:ext cx="8596668" cy="998024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262B-4C90-4947-AE5A-556E0B2A5195}" type="datetimeFigureOut">
              <a:rPr lang="en-US" smtClean="0"/>
              <a:t>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C946-CD25-46CB-83F0-10F0273FEA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011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506183"/>
            <a:ext cx="4184035" cy="450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506184"/>
            <a:ext cx="4184034" cy="45015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262B-4C90-4947-AE5A-556E0B2A5195}" type="datetimeFigureOut">
              <a:rPr lang="en-US" smtClean="0"/>
              <a:t>1/14/2025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C946-CD25-46CB-83F0-10F0273FEA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5685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6" y="2506641"/>
            <a:ext cx="4185623" cy="66843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6" y="3175078"/>
            <a:ext cx="4185623" cy="383262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506641"/>
            <a:ext cx="4185618" cy="66843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5" y="3175078"/>
            <a:ext cx="4185617" cy="383262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262B-4C90-4947-AE5A-556E0B2A5195}" type="datetimeFigureOut">
              <a:rPr lang="en-US" smtClean="0"/>
              <a:t>1/14/2025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C946-CD25-46CB-83F0-10F0273FEA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3969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07108"/>
            <a:ext cx="8596668" cy="15320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262B-4C90-4947-AE5A-556E0B2A5195}" type="datetimeFigureOut">
              <a:rPr lang="en-US" smtClean="0"/>
              <a:t>1/14/2025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C946-CD25-46CB-83F0-10F0273FEA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425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262B-4C90-4947-AE5A-556E0B2A5195}" type="datetimeFigureOut">
              <a:rPr lang="en-US" smtClean="0"/>
              <a:t>1/14/2025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C946-CD25-46CB-83F0-10F0273FEA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9811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738312"/>
            <a:ext cx="3854528" cy="1482961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97289"/>
            <a:ext cx="4513541" cy="641041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3221272"/>
            <a:ext cx="3854528" cy="2997841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262B-4C90-4947-AE5A-556E0B2A5195}" type="datetimeFigureOut">
              <a:rPr lang="en-US" smtClean="0"/>
              <a:t>1/14/2025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C946-CD25-46CB-83F0-10F0273FEA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278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B28F-0804-4DB2-A09F-01D45C19BAEB}" type="datetime1">
              <a:rPr lang="en-US" smtClean="0"/>
              <a:t>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CF27B379-B7FC-4C37-8381-D5306F112F96}" type="slidenum">
              <a:rPr lang="en-US" smtClean="0"/>
              <a:pPr marL="0" indent="0">
                <a:buFont typeface="+mj-lt"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1743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5568474"/>
            <a:ext cx="8596667" cy="65739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707108"/>
            <a:ext cx="8596668" cy="4460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6225864"/>
            <a:ext cx="8596667" cy="781837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C946-CD25-46CB-83F0-10F0273FEA9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262B-4C90-4947-AE5A-556E0B2A5195}" type="datetimeFigureOut">
              <a:rPr lang="en-US" smtClean="0"/>
              <a:t>1/14/2025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2947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707108"/>
            <a:ext cx="8596668" cy="3948019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5185458"/>
            <a:ext cx="8596668" cy="1822243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262B-4C90-4947-AE5A-556E0B2A5195}" type="datetimeFigureOut">
              <a:rPr lang="en-US" smtClean="0"/>
              <a:t>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C946-CD25-46CB-83F0-10F0273FEA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071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707108"/>
            <a:ext cx="8094134" cy="3506076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4213184"/>
            <a:ext cx="7224524" cy="44194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5185458"/>
            <a:ext cx="8596668" cy="1822243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262B-4C90-4947-AE5A-556E0B2A5195}" type="datetimeFigureOut">
              <a:rPr lang="en-US" smtClean="0"/>
              <a:t>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C946-CD25-46CB-83F0-10F0273FEA9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916802"/>
            <a:ext cx="609600" cy="6783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3348272"/>
            <a:ext cx="609600" cy="6783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7323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241017"/>
            <a:ext cx="8596668" cy="3010614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5251631"/>
            <a:ext cx="8596668" cy="175607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262B-4C90-4947-AE5A-556E0B2A5195}" type="datetimeFigureOut">
              <a:rPr lang="en-US" smtClean="0"/>
              <a:t>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C946-CD25-46CB-83F0-10F0273FEA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7083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707108"/>
            <a:ext cx="8094134" cy="3506076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3" y="4655126"/>
            <a:ext cx="8596669" cy="59650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5251631"/>
            <a:ext cx="8596668" cy="175607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262B-4C90-4947-AE5A-556E0B2A5195}" type="datetimeFigureOut">
              <a:rPr lang="en-US" smtClean="0"/>
              <a:t>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C946-CD25-46CB-83F0-10F0273FEA9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916802"/>
            <a:ext cx="609600" cy="6783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3348272"/>
            <a:ext cx="609600" cy="6783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3019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07108"/>
            <a:ext cx="8588203" cy="3506076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3" y="4655126"/>
            <a:ext cx="8596669" cy="59650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5251631"/>
            <a:ext cx="8596668" cy="175607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262B-4C90-4947-AE5A-556E0B2A5195}" type="datetimeFigureOut">
              <a:rPr lang="en-US" smtClean="0"/>
              <a:t>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C946-CD25-46CB-83F0-10F0273FEA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3061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262B-4C90-4947-AE5A-556E0B2A5195}" type="datetimeFigureOut">
              <a:rPr lang="en-US" smtClean="0"/>
              <a:t>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C946-CD25-46CB-83F0-10F0273FEA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8742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4" y="707107"/>
            <a:ext cx="1304743" cy="6091440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707108"/>
            <a:ext cx="7060150" cy="60914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262B-4C90-4947-AE5A-556E0B2A5195}" type="datetimeFigureOut">
              <a:rPr lang="en-US" smtClean="0"/>
              <a:t>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C946-CD25-46CB-83F0-10F0273FEA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911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7424632"/>
            <a:ext cx="12188825" cy="53033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7347514"/>
            <a:ext cx="12188825" cy="742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880349"/>
            <a:ext cx="10058400" cy="4136581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928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5165423"/>
            <a:ext cx="10058400" cy="1325827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784" cap="all" spc="232" baseline="0">
                <a:solidFill>
                  <a:schemeClr val="tx2"/>
                </a:solidFill>
                <a:latin typeface="+mj-lt"/>
              </a:defRPr>
            </a:lvl1pPr>
            <a:lvl2pPr marL="530352" indent="0">
              <a:buNone/>
              <a:defRPr sz="2088">
                <a:solidFill>
                  <a:schemeClr val="tx1">
                    <a:tint val="75000"/>
                  </a:schemeClr>
                </a:solidFill>
              </a:defRPr>
            </a:lvl2pPr>
            <a:lvl3pPr marL="1060704" indent="0">
              <a:buNone/>
              <a:defRPr sz="1856">
                <a:solidFill>
                  <a:schemeClr val="tx1">
                    <a:tint val="75000"/>
                  </a:schemeClr>
                </a:solidFill>
              </a:defRPr>
            </a:lvl3pPr>
            <a:lvl4pPr marL="1591056" indent="0">
              <a:buNone/>
              <a:defRPr sz="1624">
                <a:solidFill>
                  <a:schemeClr val="tx1">
                    <a:tint val="75000"/>
                  </a:schemeClr>
                </a:solidFill>
              </a:defRPr>
            </a:lvl4pPr>
            <a:lvl5pPr marL="2121408" indent="0">
              <a:buNone/>
              <a:defRPr sz="1624">
                <a:solidFill>
                  <a:schemeClr val="tx1">
                    <a:tint val="75000"/>
                  </a:schemeClr>
                </a:solidFill>
              </a:defRPr>
            </a:lvl5pPr>
            <a:lvl6pPr marL="2651760" indent="0">
              <a:buNone/>
              <a:defRPr sz="1624">
                <a:solidFill>
                  <a:schemeClr val="tx1">
                    <a:tint val="75000"/>
                  </a:schemeClr>
                </a:solidFill>
              </a:defRPr>
            </a:lvl6pPr>
            <a:lvl7pPr marL="3182112" indent="0">
              <a:buNone/>
              <a:defRPr sz="1624">
                <a:solidFill>
                  <a:schemeClr val="tx1">
                    <a:tint val="75000"/>
                  </a:schemeClr>
                </a:solidFill>
              </a:defRPr>
            </a:lvl7pPr>
            <a:lvl8pPr marL="3712464" indent="0">
              <a:buNone/>
              <a:defRPr sz="1624">
                <a:solidFill>
                  <a:schemeClr val="tx1">
                    <a:tint val="75000"/>
                  </a:schemeClr>
                </a:solidFill>
              </a:defRPr>
            </a:lvl8pPr>
            <a:lvl9pPr marL="4242816" indent="0">
              <a:buNone/>
              <a:defRPr sz="16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D697-EA47-41A6-BE27-566DDC8C14B1}" type="datetime1">
              <a:rPr lang="en-US" smtClean="0"/>
              <a:t>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CF27B379-B7FC-4C37-8381-D5306F112F96}" type="slidenum">
              <a:rPr lang="en-US" smtClean="0"/>
              <a:pPr marL="0" indent="0">
                <a:buFont typeface="+mj-lt"/>
                <a:buNone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5038143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 userDrawn="1"/>
        </p:nvSpPr>
        <p:spPr>
          <a:xfrm>
            <a:off x="5078618" y="7274298"/>
            <a:ext cx="21336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>
                    <a:lumMod val="95000"/>
                  </a:schemeClr>
                </a:solidFill>
              </a:rPr>
              <a:t>DRAFT</a:t>
            </a:r>
            <a:endParaRPr lang="en-US" sz="60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527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332448"/>
            <a:ext cx="10058400" cy="16828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40966"/>
            <a:ext cx="4937760" cy="46669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2140967"/>
            <a:ext cx="4937760" cy="46669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85FF-1B76-46D9-86A5-414799DF97CE}" type="datetime1">
              <a:rPr lang="en-US" smtClean="0"/>
              <a:t>1/14/2025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CF27B379-B7FC-4C37-8381-D5306F112F96}" type="slidenum">
              <a:rPr lang="en-US" smtClean="0"/>
              <a:pPr marL="0" indent="0">
                <a:buFont typeface="+mj-lt"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626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332448"/>
            <a:ext cx="10058400" cy="16828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41335"/>
            <a:ext cx="4937760" cy="854053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320" b="0" cap="all" baseline="0">
                <a:solidFill>
                  <a:schemeClr val="tx2"/>
                </a:solidFill>
              </a:defRPr>
            </a:lvl1pPr>
            <a:lvl2pPr marL="530352" indent="0">
              <a:buNone/>
              <a:defRPr sz="2320" b="1"/>
            </a:lvl2pPr>
            <a:lvl3pPr marL="1060704" indent="0">
              <a:buNone/>
              <a:defRPr sz="2088" b="1"/>
            </a:lvl3pPr>
            <a:lvl4pPr marL="1591056" indent="0">
              <a:buNone/>
              <a:defRPr sz="1856" b="1"/>
            </a:lvl4pPr>
            <a:lvl5pPr marL="2121408" indent="0">
              <a:buNone/>
              <a:defRPr sz="1856" b="1"/>
            </a:lvl5pPr>
            <a:lvl6pPr marL="2651760" indent="0">
              <a:buNone/>
              <a:defRPr sz="1856" b="1"/>
            </a:lvl6pPr>
            <a:lvl7pPr marL="3182112" indent="0">
              <a:buNone/>
              <a:defRPr sz="1856" b="1"/>
            </a:lvl7pPr>
            <a:lvl8pPr marL="3712464" indent="0">
              <a:buNone/>
              <a:defRPr sz="1856" b="1"/>
            </a:lvl8pPr>
            <a:lvl9pPr marL="4242816" indent="0">
              <a:buNone/>
              <a:defRPr sz="185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95388"/>
            <a:ext cx="4937760" cy="391855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2141335"/>
            <a:ext cx="4937760" cy="854053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320" b="0" cap="all" baseline="0">
                <a:solidFill>
                  <a:schemeClr val="tx2"/>
                </a:solidFill>
              </a:defRPr>
            </a:lvl1pPr>
            <a:lvl2pPr marL="530352" indent="0">
              <a:buNone/>
              <a:defRPr sz="2320" b="1"/>
            </a:lvl2pPr>
            <a:lvl3pPr marL="1060704" indent="0">
              <a:buNone/>
              <a:defRPr sz="2088" b="1"/>
            </a:lvl3pPr>
            <a:lvl4pPr marL="1591056" indent="0">
              <a:buNone/>
              <a:defRPr sz="1856" b="1"/>
            </a:lvl4pPr>
            <a:lvl5pPr marL="2121408" indent="0">
              <a:buNone/>
              <a:defRPr sz="1856" b="1"/>
            </a:lvl5pPr>
            <a:lvl6pPr marL="2651760" indent="0">
              <a:buNone/>
              <a:defRPr sz="1856" b="1"/>
            </a:lvl6pPr>
            <a:lvl7pPr marL="3182112" indent="0">
              <a:buNone/>
              <a:defRPr sz="1856" b="1"/>
            </a:lvl7pPr>
            <a:lvl8pPr marL="3712464" indent="0">
              <a:buNone/>
              <a:defRPr sz="1856" b="1"/>
            </a:lvl8pPr>
            <a:lvl9pPr marL="4242816" indent="0">
              <a:buNone/>
              <a:defRPr sz="185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995388"/>
            <a:ext cx="4937760" cy="391855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575A-615C-4D00-BD16-967E47C6E74F}" type="datetime1">
              <a:rPr lang="en-US" smtClean="0"/>
              <a:t>1/14/2025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CF27B379-B7FC-4C37-8381-D5306F112F96}" type="slidenum">
              <a:rPr lang="en-US" smtClean="0"/>
              <a:pPr marL="0" indent="0">
                <a:buFont typeface="+mj-lt"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87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BE6CB-D724-4233-B850-D901CD1D34FF}" type="datetime1">
              <a:rPr lang="en-US" smtClean="0"/>
              <a:t>1/14/2025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CF27B379-B7FC-4C37-8381-D5306F112F96}" type="slidenum">
              <a:rPr lang="en-US" smtClean="0"/>
              <a:pPr marL="0" indent="0">
                <a:buFont typeface="+mj-lt"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46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7" y="7424632"/>
            <a:ext cx="12188825" cy="53033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7" y="7347514"/>
            <a:ext cx="12188825" cy="742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987D-FC95-4E64-8556-28BE820EAF49}" type="datetime1">
              <a:rPr lang="en-US" smtClean="0"/>
              <a:t>1/14/2025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CF27B379-B7FC-4C37-8381-D5306F112F96}" type="slidenum">
              <a:rPr lang="en-US" smtClean="0"/>
              <a:pPr marL="0" indent="0">
                <a:buFont typeface="+mj-lt"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098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" y="0"/>
            <a:ext cx="4050791" cy="79549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7954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9429"/>
            <a:ext cx="3200400" cy="2651654"/>
          </a:xfrm>
        </p:spPr>
        <p:txBody>
          <a:bodyPr anchor="b">
            <a:normAutofit/>
          </a:bodyPr>
          <a:lstStyle>
            <a:lvl1pPr>
              <a:defRPr sz="4176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848529"/>
            <a:ext cx="6492240" cy="609880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394117"/>
            <a:ext cx="3200400" cy="3919628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740">
                <a:solidFill>
                  <a:srgbClr val="FFFFFF"/>
                </a:solidFill>
              </a:defRPr>
            </a:lvl1pPr>
            <a:lvl2pPr marL="530352" indent="0">
              <a:buNone/>
              <a:defRPr sz="1392"/>
            </a:lvl2pPr>
            <a:lvl3pPr marL="1060704" indent="0">
              <a:buNone/>
              <a:defRPr sz="1160"/>
            </a:lvl3pPr>
            <a:lvl4pPr marL="1591056" indent="0">
              <a:buNone/>
              <a:defRPr sz="1044"/>
            </a:lvl4pPr>
            <a:lvl5pPr marL="2121408" indent="0">
              <a:buNone/>
              <a:defRPr sz="1044"/>
            </a:lvl5pPr>
            <a:lvl6pPr marL="2651760" indent="0">
              <a:buNone/>
              <a:defRPr sz="1044"/>
            </a:lvl6pPr>
            <a:lvl7pPr marL="3182112" indent="0">
              <a:buNone/>
              <a:defRPr sz="1044"/>
            </a:lvl7pPr>
            <a:lvl8pPr marL="3712464" indent="0">
              <a:buNone/>
              <a:defRPr sz="1044"/>
            </a:lvl8pPr>
            <a:lvl9pPr marL="4242816" indent="0">
              <a:buNone/>
              <a:defRPr sz="1044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3" y="7493054"/>
            <a:ext cx="2618511" cy="423528"/>
          </a:xfrm>
        </p:spPr>
        <p:txBody>
          <a:bodyPr/>
          <a:lstStyle>
            <a:lvl1pPr algn="l">
              <a:defRPr/>
            </a:lvl1pPr>
          </a:lstStyle>
          <a:p>
            <a:fld id="{FAC37F58-E1D9-4BFF-8D61-A62C2A18B53F}" type="datetime1">
              <a:rPr lang="en-US" smtClean="0"/>
              <a:t>1/14/2025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7493054"/>
            <a:ext cx="4648200" cy="423528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indent="0">
              <a:buFont typeface="+mj-lt"/>
              <a:buNone/>
            </a:pPr>
            <a:fld id="{CF27B379-B7FC-4C37-8381-D5306F112F96}" type="slidenum">
              <a:rPr lang="en-US" smtClean="0"/>
              <a:pPr marL="0" indent="0">
                <a:buFont typeface="+mj-lt"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91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5745251"/>
            <a:ext cx="12188825" cy="22097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5701261"/>
            <a:ext cx="12188825" cy="742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886672"/>
            <a:ext cx="10113645" cy="954596"/>
          </a:xfrm>
        </p:spPr>
        <p:txBody>
          <a:bodyPr tIns="0" bIns="0" anchor="b">
            <a:noAutofit/>
          </a:bodyPr>
          <a:lstStyle>
            <a:lvl1pPr>
              <a:defRPr sz="4176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5701261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712"/>
            </a:lvl1pPr>
            <a:lvl2pPr marL="530352" indent="0">
              <a:buNone/>
              <a:defRPr sz="3248"/>
            </a:lvl2pPr>
            <a:lvl3pPr marL="1060704" indent="0">
              <a:buNone/>
              <a:defRPr sz="2784"/>
            </a:lvl3pPr>
            <a:lvl4pPr marL="1591056" indent="0">
              <a:buNone/>
              <a:defRPr sz="2320"/>
            </a:lvl4pPr>
            <a:lvl5pPr marL="2121408" indent="0">
              <a:buNone/>
              <a:defRPr sz="2320"/>
            </a:lvl5pPr>
            <a:lvl6pPr marL="2651760" indent="0">
              <a:buNone/>
              <a:defRPr sz="2320"/>
            </a:lvl6pPr>
            <a:lvl7pPr marL="3182112" indent="0">
              <a:buNone/>
              <a:defRPr sz="2320"/>
            </a:lvl7pPr>
            <a:lvl8pPr marL="3712464" indent="0">
              <a:buNone/>
              <a:defRPr sz="2320"/>
            </a:lvl8pPr>
            <a:lvl9pPr marL="4242816" indent="0">
              <a:buNone/>
              <a:defRPr sz="23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6851875"/>
            <a:ext cx="10119360" cy="68943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96"/>
              </a:spcAft>
              <a:buNone/>
              <a:defRPr sz="1740">
                <a:solidFill>
                  <a:srgbClr val="FFFFFF"/>
                </a:solidFill>
              </a:defRPr>
            </a:lvl1pPr>
            <a:lvl2pPr marL="530352" indent="0">
              <a:buNone/>
              <a:defRPr sz="1392"/>
            </a:lvl2pPr>
            <a:lvl3pPr marL="1060704" indent="0">
              <a:buNone/>
              <a:defRPr sz="1160"/>
            </a:lvl3pPr>
            <a:lvl4pPr marL="1591056" indent="0">
              <a:buNone/>
              <a:defRPr sz="1044"/>
            </a:lvl4pPr>
            <a:lvl5pPr marL="2121408" indent="0">
              <a:buNone/>
              <a:defRPr sz="1044"/>
            </a:lvl5pPr>
            <a:lvl6pPr marL="2651760" indent="0">
              <a:buNone/>
              <a:defRPr sz="1044"/>
            </a:lvl6pPr>
            <a:lvl7pPr marL="3182112" indent="0">
              <a:buNone/>
              <a:defRPr sz="1044"/>
            </a:lvl7pPr>
            <a:lvl8pPr marL="3712464" indent="0">
              <a:buNone/>
              <a:defRPr sz="1044"/>
            </a:lvl8pPr>
            <a:lvl9pPr marL="4242816" indent="0">
              <a:buNone/>
              <a:defRPr sz="1044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08D63-A9ED-4B16-9D62-FCF833D0DAE5}" type="datetime1">
              <a:rPr lang="en-US" smtClean="0"/>
              <a:t>1/14/2025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41C53790-7AF5-4EF3-AD55-5464ABE39D41}" type="slidenum">
              <a:rPr lang="en-US" smtClean="0"/>
              <a:pPr marL="0" indent="0">
                <a:buFont typeface="+mj-lt"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349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424632"/>
            <a:ext cx="12192001" cy="53033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7347513"/>
            <a:ext cx="12192001" cy="765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332448"/>
            <a:ext cx="10058400" cy="16828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2140966"/>
            <a:ext cx="10058401" cy="466691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2" y="7493054"/>
            <a:ext cx="2472271" cy="4235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44">
                <a:solidFill>
                  <a:srgbClr val="FFFFFF"/>
                </a:solidFill>
              </a:defRPr>
            </a:lvl1pPr>
          </a:lstStyle>
          <a:p>
            <a:fld id="{829B6807-3EB9-4001-80D2-9897CE2F3F84}" type="datetime1">
              <a:rPr lang="en-US" smtClean="0"/>
              <a:t>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6" y="7493054"/>
            <a:ext cx="4822804" cy="4235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44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0" y="7493054"/>
            <a:ext cx="1312025" cy="4235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8">
                <a:solidFill>
                  <a:srgbClr val="FFFFFF"/>
                </a:solidFill>
              </a:defRPr>
            </a:lvl1pPr>
          </a:lstStyle>
          <a:p>
            <a:pPr marL="0" indent="0">
              <a:buFont typeface="+mj-lt"/>
              <a:buNone/>
            </a:pPr>
            <a:fld id="{41C53790-7AF5-4EF3-AD55-5464ABE39D41}" type="slidenum">
              <a:rPr lang="en-US" smtClean="0"/>
              <a:pPr marL="0" indent="0">
                <a:buFont typeface="+mj-lt"/>
                <a:buNone/>
              </a:pPr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2015820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1" y="7424632"/>
            <a:ext cx="12192001" cy="53033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5895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defTabSz="1060704" rtl="0" eaLnBrk="1" latinLnBrk="0" hangingPunct="1">
        <a:lnSpc>
          <a:spcPct val="85000"/>
        </a:lnSpc>
        <a:spcBef>
          <a:spcPct val="0"/>
        </a:spcBef>
        <a:buNone/>
        <a:defRPr sz="5568" kern="1200" spc="-5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106070" indent="-106070" algn="l" defTabSz="1060704" rtl="0" eaLnBrk="1" latinLnBrk="0" hangingPunct="1">
        <a:lnSpc>
          <a:spcPct val="90000"/>
        </a:lnSpc>
        <a:spcBef>
          <a:spcPts val="1392"/>
        </a:spcBef>
        <a:spcAft>
          <a:spcPts val="232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3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45496" indent="-212141" algn="l" defTabSz="1060704" rtl="0" eaLnBrk="1" latinLnBrk="0" hangingPunct="1">
        <a:lnSpc>
          <a:spcPct val="90000"/>
        </a:lnSpc>
        <a:spcBef>
          <a:spcPts val="232"/>
        </a:spcBef>
        <a:spcAft>
          <a:spcPts val="464"/>
        </a:spcAft>
        <a:buClr>
          <a:schemeClr val="accent1"/>
        </a:buClr>
        <a:buFont typeface="Calibri" pitchFamily="34" charset="0"/>
        <a:buChar char="◦"/>
        <a:defRPr sz="20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57636" indent="-212141" algn="l" defTabSz="1060704" rtl="0" eaLnBrk="1" latinLnBrk="0" hangingPunct="1">
        <a:lnSpc>
          <a:spcPct val="90000"/>
        </a:lnSpc>
        <a:spcBef>
          <a:spcPts val="232"/>
        </a:spcBef>
        <a:spcAft>
          <a:spcPts val="464"/>
        </a:spcAft>
        <a:buClr>
          <a:schemeClr val="accent1"/>
        </a:buClr>
        <a:buFont typeface="Calibri" pitchFamily="34" charset="0"/>
        <a:buChar char="◦"/>
        <a:defRPr sz="162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69777" indent="-212141" algn="l" defTabSz="1060704" rtl="0" eaLnBrk="1" latinLnBrk="0" hangingPunct="1">
        <a:lnSpc>
          <a:spcPct val="90000"/>
        </a:lnSpc>
        <a:spcBef>
          <a:spcPts val="232"/>
        </a:spcBef>
        <a:spcAft>
          <a:spcPts val="464"/>
        </a:spcAft>
        <a:buClr>
          <a:schemeClr val="accent1"/>
        </a:buClr>
        <a:buFont typeface="Calibri" pitchFamily="34" charset="0"/>
        <a:buChar char="◦"/>
        <a:defRPr sz="162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81918" indent="-212141" algn="l" defTabSz="1060704" rtl="0" eaLnBrk="1" latinLnBrk="0" hangingPunct="1">
        <a:lnSpc>
          <a:spcPct val="90000"/>
        </a:lnSpc>
        <a:spcBef>
          <a:spcPts val="232"/>
        </a:spcBef>
        <a:spcAft>
          <a:spcPts val="464"/>
        </a:spcAft>
        <a:buClr>
          <a:schemeClr val="accent1"/>
        </a:buClr>
        <a:buFont typeface="Calibri" pitchFamily="34" charset="0"/>
        <a:buChar char="◦"/>
        <a:defRPr sz="162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276000" indent="-265176" algn="l" defTabSz="1060704" rtl="0" eaLnBrk="1" latinLnBrk="0" hangingPunct="1">
        <a:lnSpc>
          <a:spcPct val="90000"/>
        </a:lnSpc>
        <a:spcBef>
          <a:spcPts val="232"/>
        </a:spcBef>
        <a:spcAft>
          <a:spcPts val="464"/>
        </a:spcAft>
        <a:buClr>
          <a:schemeClr val="accent1"/>
        </a:buClr>
        <a:buFont typeface="Calibri" pitchFamily="34" charset="0"/>
        <a:buChar char="◦"/>
        <a:defRPr sz="162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508000" indent="-265176" algn="l" defTabSz="1060704" rtl="0" eaLnBrk="1" latinLnBrk="0" hangingPunct="1">
        <a:lnSpc>
          <a:spcPct val="90000"/>
        </a:lnSpc>
        <a:spcBef>
          <a:spcPts val="232"/>
        </a:spcBef>
        <a:spcAft>
          <a:spcPts val="464"/>
        </a:spcAft>
        <a:buClr>
          <a:schemeClr val="accent1"/>
        </a:buClr>
        <a:buFont typeface="Calibri" pitchFamily="34" charset="0"/>
        <a:buChar char="◦"/>
        <a:defRPr sz="162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740000" indent="-265176" algn="l" defTabSz="1060704" rtl="0" eaLnBrk="1" latinLnBrk="0" hangingPunct="1">
        <a:lnSpc>
          <a:spcPct val="90000"/>
        </a:lnSpc>
        <a:spcBef>
          <a:spcPts val="232"/>
        </a:spcBef>
        <a:spcAft>
          <a:spcPts val="464"/>
        </a:spcAft>
        <a:buClr>
          <a:schemeClr val="accent1"/>
        </a:buClr>
        <a:buFont typeface="Calibri" pitchFamily="34" charset="0"/>
        <a:buChar char="◦"/>
        <a:defRPr sz="162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972000" indent="-265176" algn="l" defTabSz="1060704" rtl="0" eaLnBrk="1" latinLnBrk="0" hangingPunct="1">
        <a:lnSpc>
          <a:spcPct val="90000"/>
        </a:lnSpc>
        <a:spcBef>
          <a:spcPts val="232"/>
        </a:spcBef>
        <a:spcAft>
          <a:spcPts val="464"/>
        </a:spcAft>
        <a:buClr>
          <a:schemeClr val="accent1"/>
        </a:buClr>
        <a:buFont typeface="Calibri" pitchFamily="34" charset="0"/>
        <a:buChar char="◦"/>
        <a:defRPr sz="162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0704" rtl="0" eaLnBrk="1" latinLnBrk="0" hangingPunct="1">
        <a:defRPr sz="2088" kern="1200">
          <a:solidFill>
            <a:schemeClr val="tx1"/>
          </a:solidFill>
          <a:latin typeface="+mn-lt"/>
          <a:ea typeface="+mn-ea"/>
          <a:cs typeface="+mn-cs"/>
        </a:defRPr>
      </a:lvl1pPr>
      <a:lvl2pPr marL="530352" algn="l" defTabSz="1060704" rtl="0" eaLnBrk="1" latinLnBrk="0" hangingPunct="1">
        <a:defRPr sz="2088" kern="1200">
          <a:solidFill>
            <a:schemeClr val="tx1"/>
          </a:solidFill>
          <a:latin typeface="+mn-lt"/>
          <a:ea typeface="+mn-ea"/>
          <a:cs typeface="+mn-cs"/>
        </a:defRPr>
      </a:lvl2pPr>
      <a:lvl3pPr marL="1060704" algn="l" defTabSz="1060704" rtl="0" eaLnBrk="1" latinLnBrk="0" hangingPunct="1">
        <a:defRPr sz="2088" kern="1200">
          <a:solidFill>
            <a:schemeClr val="tx1"/>
          </a:solidFill>
          <a:latin typeface="+mn-lt"/>
          <a:ea typeface="+mn-ea"/>
          <a:cs typeface="+mn-cs"/>
        </a:defRPr>
      </a:lvl3pPr>
      <a:lvl4pPr marL="1591056" algn="l" defTabSz="1060704" rtl="0" eaLnBrk="1" latinLnBrk="0" hangingPunct="1">
        <a:defRPr sz="2088" kern="1200">
          <a:solidFill>
            <a:schemeClr val="tx1"/>
          </a:solidFill>
          <a:latin typeface="+mn-lt"/>
          <a:ea typeface="+mn-ea"/>
          <a:cs typeface="+mn-cs"/>
        </a:defRPr>
      </a:lvl4pPr>
      <a:lvl5pPr marL="2121408" algn="l" defTabSz="1060704" rtl="0" eaLnBrk="1" latinLnBrk="0" hangingPunct="1">
        <a:defRPr sz="2088" kern="1200">
          <a:solidFill>
            <a:schemeClr val="tx1"/>
          </a:solidFill>
          <a:latin typeface="+mn-lt"/>
          <a:ea typeface="+mn-ea"/>
          <a:cs typeface="+mn-cs"/>
        </a:defRPr>
      </a:lvl5pPr>
      <a:lvl6pPr marL="2651760" algn="l" defTabSz="1060704" rtl="0" eaLnBrk="1" latinLnBrk="0" hangingPunct="1">
        <a:defRPr sz="2088" kern="1200">
          <a:solidFill>
            <a:schemeClr val="tx1"/>
          </a:solidFill>
          <a:latin typeface="+mn-lt"/>
          <a:ea typeface="+mn-ea"/>
          <a:cs typeface="+mn-cs"/>
        </a:defRPr>
      </a:lvl6pPr>
      <a:lvl7pPr marL="3182112" algn="l" defTabSz="1060704" rtl="0" eaLnBrk="1" latinLnBrk="0" hangingPunct="1">
        <a:defRPr sz="2088" kern="1200">
          <a:solidFill>
            <a:schemeClr val="tx1"/>
          </a:solidFill>
          <a:latin typeface="+mn-lt"/>
          <a:ea typeface="+mn-ea"/>
          <a:cs typeface="+mn-cs"/>
        </a:defRPr>
      </a:lvl7pPr>
      <a:lvl8pPr marL="3712464" algn="l" defTabSz="1060704" rtl="0" eaLnBrk="1" latinLnBrk="0" hangingPunct="1">
        <a:defRPr sz="2088" kern="1200">
          <a:solidFill>
            <a:schemeClr val="tx1"/>
          </a:solidFill>
          <a:latin typeface="+mn-lt"/>
          <a:ea typeface="+mn-ea"/>
          <a:cs typeface="+mn-cs"/>
        </a:defRPr>
      </a:lvl8pPr>
      <a:lvl9pPr marL="4242816" algn="l" defTabSz="1060704" rtl="0" eaLnBrk="1" latinLnBrk="0" hangingPunct="1">
        <a:defRPr sz="20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9821"/>
            <a:ext cx="12192000" cy="7964784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707108"/>
            <a:ext cx="8596668" cy="15320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506184"/>
            <a:ext cx="8596668" cy="4501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7007701"/>
            <a:ext cx="911939" cy="4235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E262B-4C90-4947-AE5A-556E0B2A5195}" type="datetimeFigureOut">
              <a:rPr lang="en-US" smtClean="0"/>
              <a:t>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7007701"/>
            <a:ext cx="6297612" cy="4235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7007701"/>
            <a:ext cx="683339" cy="4235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DAFC946-CD25-46CB-83F0-10F0273FEA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42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uky-edu.maps.arcgis.com/apps/instant/atlas/index.html?appid=03f6aaaae45c4595be294fc647019c6e" TargetMode="External"/><Relationship Id="rId2" Type="http://schemas.openxmlformats.org/officeDocument/2006/relationships/hyperlink" Target="https://pmtoolbox.kytc.ky.gov/" TargetMode="Externa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004262"/>
            <a:ext cx="9438199" cy="422263"/>
          </a:xfrm>
        </p:spPr>
        <p:txBody>
          <a:bodyPr>
            <a:normAutofit fontScale="92500" lnSpcReduction="10000"/>
          </a:bodyPr>
          <a:lstStyle/>
          <a:p>
            <a:r>
              <a:rPr lang="en-US" b="1" cap="small" dirty="0">
                <a:latin typeface="+mn-lt"/>
              </a:rPr>
              <a:t>Strategic Highway Investment Formula for Tomorrow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CF27B379-B7FC-4C37-8381-D5306F112F96}" type="slidenum">
              <a:rPr lang="en-US" smtClean="0"/>
              <a:pPr marL="0" indent="0">
                <a:buFont typeface="+mj-lt"/>
                <a:buNone/>
              </a:pPr>
              <a:t>1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8239" y="5479147"/>
            <a:ext cx="2869936" cy="1352211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166554" y="5479147"/>
            <a:ext cx="9159702" cy="4222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60704" rtl="0" eaLnBrk="1" latinLnBrk="0" hangingPunct="1">
              <a:lnSpc>
                <a:spcPct val="90000"/>
              </a:lnSpc>
              <a:spcBef>
                <a:spcPts val="1392"/>
              </a:spcBef>
              <a:spcAft>
                <a:spcPts val="232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784" kern="1200" cap="all" spc="232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0352" indent="0" algn="ctr" defTabSz="1060704" rtl="0" eaLnBrk="1" latinLnBrk="0" hangingPunct="1">
              <a:lnSpc>
                <a:spcPct val="90000"/>
              </a:lnSpc>
              <a:spcBef>
                <a:spcPts val="232"/>
              </a:spcBef>
              <a:spcAft>
                <a:spcPts val="464"/>
              </a:spcAft>
              <a:buClr>
                <a:schemeClr val="accent1"/>
              </a:buClr>
              <a:buFont typeface="Calibri" pitchFamily="34" charset="0"/>
              <a:buNone/>
              <a:defRPr sz="2784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60704" indent="0" algn="ctr" defTabSz="1060704" rtl="0" eaLnBrk="1" latinLnBrk="0" hangingPunct="1">
              <a:lnSpc>
                <a:spcPct val="90000"/>
              </a:lnSpc>
              <a:spcBef>
                <a:spcPts val="232"/>
              </a:spcBef>
              <a:spcAft>
                <a:spcPts val="464"/>
              </a:spcAft>
              <a:buClr>
                <a:schemeClr val="accent1"/>
              </a:buClr>
              <a:buFont typeface="Calibri" pitchFamily="34" charset="0"/>
              <a:buNone/>
              <a:defRPr sz="2784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91056" indent="0" algn="ctr" defTabSz="1060704" rtl="0" eaLnBrk="1" latinLnBrk="0" hangingPunct="1">
              <a:lnSpc>
                <a:spcPct val="90000"/>
              </a:lnSpc>
              <a:spcBef>
                <a:spcPts val="232"/>
              </a:spcBef>
              <a:spcAft>
                <a:spcPts val="464"/>
              </a:spcAft>
              <a:buClr>
                <a:schemeClr val="accent1"/>
              </a:buClr>
              <a:buFont typeface="Calibri" pitchFamily="34" charset="0"/>
              <a:buNone/>
              <a:defRPr sz="232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121408" indent="0" algn="ctr" defTabSz="1060704" rtl="0" eaLnBrk="1" latinLnBrk="0" hangingPunct="1">
              <a:lnSpc>
                <a:spcPct val="90000"/>
              </a:lnSpc>
              <a:spcBef>
                <a:spcPts val="232"/>
              </a:spcBef>
              <a:spcAft>
                <a:spcPts val="464"/>
              </a:spcAft>
              <a:buClr>
                <a:schemeClr val="accent1"/>
              </a:buClr>
              <a:buFont typeface="Calibri" pitchFamily="34" charset="0"/>
              <a:buNone/>
              <a:defRPr sz="232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51760" indent="0" algn="ctr" defTabSz="1060704" rtl="0" eaLnBrk="1" latinLnBrk="0" hangingPunct="1">
              <a:lnSpc>
                <a:spcPct val="90000"/>
              </a:lnSpc>
              <a:spcBef>
                <a:spcPts val="232"/>
              </a:spcBef>
              <a:spcAft>
                <a:spcPts val="464"/>
              </a:spcAft>
              <a:buClr>
                <a:schemeClr val="accent1"/>
              </a:buClr>
              <a:buFont typeface="Calibri" pitchFamily="34" charset="0"/>
              <a:buNone/>
              <a:defRPr sz="232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82112" indent="0" algn="ctr" defTabSz="1060704" rtl="0" eaLnBrk="1" latinLnBrk="0" hangingPunct="1">
              <a:lnSpc>
                <a:spcPct val="90000"/>
              </a:lnSpc>
              <a:spcBef>
                <a:spcPts val="232"/>
              </a:spcBef>
              <a:spcAft>
                <a:spcPts val="464"/>
              </a:spcAft>
              <a:buClr>
                <a:schemeClr val="accent1"/>
              </a:buClr>
              <a:buFont typeface="Calibri" pitchFamily="34" charset="0"/>
              <a:buNone/>
              <a:defRPr sz="232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712464" indent="0" algn="ctr" defTabSz="1060704" rtl="0" eaLnBrk="1" latinLnBrk="0" hangingPunct="1">
              <a:lnSpc>
                <a:spcPct val="90000"/>
              </a:lnSpc>
              <a:spcBef>
                <a:spcPts val="232"/>
              </a:spcBef>
              <a:spcAft>
                <a:spcPts val="464"/>
              </a:spcAft>
              <a:buClr>
                <a:schemeClr val="accent1"/>
              </a:buClr>
              <a:buFont typeface="Calibri" pitchFamily="34" charset="0"/>
              <a:buNone/>
              <a:defRPr sz="232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242816" indent="0" algn="ctr" defTabSz="1060704" rtl="0" eaLnBrk="1" latinLnBrk="0" hangingPunct="1">
              <a:lnSpc>
                <a:spcPct val="90000"/>
              </a:lnSpc>
              <a:spcBef>
                <a:spcPts val="232"/>
              </a:spcBef>
              <a:spcAft>
                <a:spcPts val="464"/>
              </a:spcAft>
              <a:buClr>
                <a:schemeClr val="accent1"/>
              </a:buClr>
              <a:buFont typeface="Calibri" pitchFamily="34" charset="0"/>
              <a:buNone/>
              <a:defRPr sz="232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200" b="1" cap="small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20516" y="1908209"/>
            <a:ext cx="672084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KYTC’s</a:t>
            </a:r>
          </a:p>
          <a:p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n-US" sz="1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S.H.I.F.T</a:t>
            </a:r>
            <a:r>
              <a:rPr lang="en-US" sz="9600" b="1" dirty="0"/>
              <a:t> </a:t>
            </a:r>
          </a:p>
          <a:p>
            <a:r>
              <a:rPr lang="en-US" sz="9600" b="1" i="1" dirty="0">
                <a:solidFill>
                  <a:srgbClr val="FF0000"/>
                </a:solidFill>
              </a:rPr>
              <a:t>           </a:t>
            </a:r>
          </a:p>
        </p:txBody>
      </p:sp>
    </p:spTree>
    <p:extLst>
      <p:ext uri="{BB962C8B-B14F-4D97-AF65-F5344CB8AC3E}">
        <p14:creationId xmlns:p14="http://schemas.microsoft.com/office/powerpoint/2010/main" val="1985274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54E70-98BC-41D1-D859-94650BAD3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>
                <a:highlight>
                  <a:srgbClr val="FFFF00"/>
                </a:highlight>
              </a:rPr>
              <a:t>RESILIENCE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6B108-8BE1-3FBB-E4B1-D6A041C42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3563458"/>
            <a:ext cx="4184035" cy="1789592"/>
          </a:xfrm>
        </p:spPr>
        <p:txBody>
          <a:bodyPr>
            <a:normAutofit fontScale="85000" lnSpcReduction="10000"/>
          </a:bodyPr>
          <a:lstStyle/>
          <a:p>
            <a:r>
              <a:rPr lang="en-US" sz="5400" dirty="0"/>
              <a:t>Criticality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F0F7CF-8805-7C12-F905-2DA005739D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75668" y="3563459"/>
            <a:ext cx="4184034" cy="1789591"/>
          </a:xfrm>
        </p:spPr>
        <p:txBody>
          <a:bodyPr>
            <a:normAutofit fontScale="85000" lnSpcReduction="10000"/>
          </a:bodyPr>
          <a:lstStyle/>
          <a:p>
            <a:r>
              <a:rPr lang="en-US" sz="5400" dirty="0">
                <a:highlight>
                  <a:srgbClr val="FFFF00"/>
                </a:highlight>
              </a:rPr>
              <a:t>Maintenance</a:t>
            </a:r>
          </a:p>
          <a:p>
            <a:pPr marL="0" indent="0">
              <a:buNone/>
            </a:pPr>
            <a:r>
              <a:rPr lang="en-US" sz="5400" dirty="0"/>
              <a:t>		</a:t>
            </a:r>
            <a:r>
              <a:rPr lang="en-US" sz="5400" dirty="0">
                <a:highlight>
                  <a:srgbClr val="FFFF00"/>
                </a:highlight>
              </a:rPr>
              <a:t>(OMS)</a:t>
            </a:r>
          </a:p>
        </p:txBody>
      </p:sp>
    </p:spTree>
    <p:extLst>
      <p:ext uri="{BB962C8B-B14F-4D97-AF65-F5344CB8AC3E}">
        <p14:creationId xmlns:p14="http://schemas.microsoft.com/office/powerpoint/2010/main" val="3496684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CC76E-AD1C-479D-A72A-51D0F6F7A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8482"/>
            <a:ext cx="10515600" cy="809625"/>
          </a:xfrm>
        </p:spPr>
        <p:txBody>
          <a:bodyPr/>
          <a:lstStyle/>
          <a:p>
            <a:r>
              <a:rPr lang="en-US" dirty="0"/>
              <a:t>SHIFT 2024 OMS Score Calculation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3A69BA-159D-0BDF-BD24-1BFC76F5E7DF}"/>
              </a:ext>
            </a:extLst>
          </p:cNvPr>
          <p:cNvSpPr txBox="1"/>
          <p:nvPr/>
        </p:nvSpPr>
        <p:spPr>
          <a:xfrm>
            <a:off x="505691" y="1358106"/>
            <a:ext cx="10453254" cy="4025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endParaRPr lang="en-US" dirty="0">
              <a:solidFill>
                <a:schemeClr val="accent5">
                  <a:lumMod val="10000"/>
                </a:schemeClr>
              </a:solidFill>
              <a:latin typeface="Times New Roman" panose="02020603050405020304" pitchFamily="18" charset="0"/>
              <a:ea typeface="等线 Light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等线 Light" panose="02010600030101010101" pitchFamily="2" charset="-122"/>
                <a:cs typeface="Times New Roman" panose="02020603050405020304" pitchFamily="18" charset="0"/>
              </a:rPr>
              <a:t>The scoring method was based on whether certain OMS activities occurred more than once in the 10 years maintenance period (Either 0 or 2 points). </a:t>
            </a:r>
            <a:endParaRPr lang="en-US" kern="0" dirty="0">
              <a:solidFill>
                <a:schemeClr val="accent5">
                  <a:lumMod val="1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 fontAlgn="base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等线 Light" panose="02010600030101010101" pitchFamily="2" charset="-122"/>
                <a:cs typeface="Times New Roman" panose="02020603050405020304" pitchFamily="18" charset="0"/>
              </a:rPr>
              <a:t>C010 ROCK FALLS AND DEBRIS (hours), </a:t>
            </a:r>
          </a:p>
          <a:p>
            <a:pPr marL="285750" indent="-285750" fontAlgn="base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等线 Light" panose="02010600030101010101" pitchFamily="2" charset="-122"/>
                <a:cs typeface="Times New Roman" panose="02020603050405020304" pitchFamily="18" charset="0"/>
              </a:rPr>
              <a:t>C020 SLIDES/SINKHOLES &amp; DEBRIS (hours), </a:t>
            </a:r>
          </a:p>
          <a:p>
            <a:pPr marL="285750" indent="-285750" fontAlgn="base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等线 Light" panose="02010600030101010101" pitchFamily="2" charset="-122"/>
                <a:cs typeface="Times New Roman" panose="02020603050405020304" pitchFamily="18" charset="0"/>
              </a:rPr>
              <a:t>M010 MR REPAIR TO ROCK FALLS (hours),  </a:t>
            </a:r>
          </a:p>
          <a:p>
            <a:pPr marL="285750" indent="-285750" fontAlgn="base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等线 Light" panose="02010600030101010101" pitchFamily="2" charset="-122"/>
                <a:cs typeface="Times New Roman" panose="02020603050405020304" pitchFamily="18" charset="0"/>
              </a:rPr>
              <a:t>A010 SUR-POT HOLE PATCH (tons), </a:t>
            </a:r>
          </a:p>
          <a:p>
            <a:pPr marL="285750" indent="-285750" fontAlgn="base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等线 Light" panose="02010600030101010101" pitchFamily="2" charset="-122"/>
                <a:cs typeface="Times New Roman" panose="02020603050405020304" pitchFamily="18" charset="0"/>
              </a:rPr>
              <a:t>A140 TOTAL CONTRA PATCH (tons), </a:t>
            </a:r>
          </a:p>
          <a:p>
            <a:pPr marL="285750" indent="-285750" fontAlgn="base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等线 Light" panose="02010600030101010101" pitchFamily="2" charset="-122"/>
                <a:cs typeface="Times New Roman" panose="02020603050405020304" pitchFamily="18" charset="0"/>
              </a:rPr>
              <a:t>A710 MILLING (sq. yds.), </a:t>
            </a:r>
          </a:p>
          <a:p>
            <a:pPr marL="285750" indent="-285750" fontAlgn="base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等线 Light" panose="02010600030101010101" pitchFamily="2" charset="-122"/>
                <a:cs typeface="Times New Roman" panose="02020603050405020304" pitchFamily="18" charset="0"/>
              </a:rPr>
              <a:t>A990 MISC SURF MAINT (hours), </a:t>
            </a:r>
          </a:p>
          <a:p>
            <a:pPr fontAlgn="base">
              <a:lnSpc>
                <a:spcPct val="107000"/>
              </a:lnSpc>
              <a:spcAft>
                <a:spcPts val="800"/>
              </a:spcAft>
            </a:pPr>
            <a:endParaRPr lang="en-US" dirty="0">
              <a:solidFill>
                <a:schemeClr val="accent5">
                  <a:lumMod val="10000"/>
                </a:schemeClr>
              </a:solidFill>
              <a:latin typeface="Times New Roman" panose="02020603050405020304" pitchFamily="18" charset="0"/>
              <a:ea typeface="等线 Light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482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EFF27-2D86-59D9-A234-AAE29CA19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6D14D1F-CD95-C66C-5C07-507821E99E41}"/>
                  </a:ext>
                </a:extLst>
              </p:cNvPr>
              <p:cNvSpPr txBox="1"/>
              <p:nvPr/>
            </p:nvSpPr>
            <p:spPr>
              <a:xfrm>
                <a:off x="0" y="1249155"/>
                <a:ext cx="11873346" cy="6612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2400" dirty="0">
                  <a:solidFill>
                    <a:schemeClr val="accent5">
                      <a:lumMod val="10000"/>
                    </a:schemeClr>
                  </a:solidFill>
                  <a:latin typeface="Times New Roman" panose="02020603050405020304" pitchFamily="18" charset="0"/>
                  <a:ea typeface="Aptos" panose="020B0004020202020204" pitchFamily="34" charset="0"/>
                </a:endParaRPr>
              </a:p>
              <a:p>
                <a:pPr algn="ctr"/>
                <a:endParaRPr lang="en-US" sz="2400" dirty="0">
                  <a:solidFill>
                    <a:schemeClr val="accent5">
                      <a:lumMod val="10000"/>
                    </a:schemeClr>
                  </a:solidFill>
                  <a:latin typeface="Times New Roman" panose="02020603050405020304" pitchFamily="18" charset="0"/>
                  <a:ea typeface="Aptos" panose="020B0004020202020204" pitchFamily="34" charset="0"/>
                </a:endParaRPr>
              </a:p>
              <a:p>
                <a:pPr algn="ctr"/>
                <a:r>
                  <a:rPr lang="en-US" sz="2400" dirty="0">
                    <a:solidFill>
                      <a:schemeClr val="accent5">
                        <a:lumMod val="10000"/>
                      </a:schemeClr>
                    </a:solidFill>
                    <a:latin typeface="Times New Roman" panose="02020603050405020304" pitchFamily="18" charset="0"/>
                    <a:ea typeface="Aptos" panose="020B0004020202020204" pitchFamily="34" charset="0"/>
                  </a:rPr>
                  <a:t>Maintenance Modification Factor (MMF)</a:t>
                </a:r>
              </a:p>
              <a:p>
                <a:pPr algn="ctr"/>
                <a:endParaRPr lang="en-US" sz="2400" dirty="0">
                  <a:solidFill>
                    <a:schemeClr val="accent5">
                      <a:lumMod val="10000"/>
                    </a:schemeClr>
                  </a:solidFill>
                  <a:latin typeface="Times New Roman" panose="02020603050405020304" pitchFamily="18" charset="0"/>
                  <a:ea typeface="Aptos" panose="020B0004020202020204" pitchFamily="34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chemeClr val="accent5">
                        <a:lumMod val="10000"/>
                      </a:schemeClr>
                    </a:solidFill>
                    <a:latin typeface="Times New Roman" panose="02020603050405020304" pitchFamily="18" charset="0"/>
                    <a:ea typeface="Aptos" panose="020B0004020202020204" pitchFamily="34" charset="0"/>
                  </a:rPr>
                  <a:t>It is in parallel with the Crash Modification Factor (CMF)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chemeClr val="accent5">
                        <a:lumMod val="10000"/>
                      </a:schemeClr>
                    </a:solidFill>
                    <a:latin typeface="Times New Roman" panose="02020603050405020304" pitchFamily="18" charset="0"/>
                    <a:ea typeface="Aptos" panose="020B0004020202020204" pitchFamily="34" charset="0"/>
                  </a:rPr>
                  <a:t>It is a multiplicative factor used to estimate the expected change in maintenance cost after implementing a specific maintenance activity at a particular site.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chemeClr val="accent5">
                        <a:lumMod val="10000"/>
                      </a:schemeClr>
                    </a:solidFill>
                    <a:latin typeface="Times New Roman" panose="02020603050405020304" pitchFamily="18" charset="0"/>
                    <a:ea typeface="Aptos" panose="020B0004020202020204" pitchFamily="34" charset="0"/>
                  </a:rPr>
                  <a:t>It is defined as the ratio of the expected maintenance cost for a certain time after implementing a treatment (“after”, or “build”) to the expected cost if the treatment had not been applied (“before”, or, “no-build”).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chemeClr val="accent5">
                        <a:lumMod val="10000"/>
                      </a:schemeClr>
                    </a:solidFill>
                    <a:latin typeface="Times New Roman" panose="02020603050405020304" pitchFamily="18" charset="0"/>
                    <a:ea typeface="Aptos" panose="020B0004020202020204" pitchFamily="34" charset="0"/>
                  </a:rPr>
                  <a:t>If the value of the MMF is zero, the maintenance cost after the treatment is zero.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chemeClr val="accent5">
                        <a:lumMod val="10000"/>
                      </a:schemeClr>
                    </a:solidFill>
                    <a:latin typeface="Times New Roman" panose="02020603050405020304" pitchFamily="18" charset="0"/>
                    <a:ea typeface="Aptos" panose="020B0004020202020204" pitchFamily="34" charset="0"/>
                  </a:rPr>
                  <a:t>If the value of the MMF is between zero and one, the maintenance cost will reduce after the treatment.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chemeClr val="accent5">
                        <a:lumMod val="10000"/>
                      </a:schemeClr>
                    </a:solidFill>
                    <a:latin typeface="Times New Roman" panose="02020603050405020304" pitchFamily="18" charset="0"/>
                    <a:ea typeface="Aptos" panose="020B0004020202020204" pitchFamily="34" charset="0"/>
                  </a:rPr>
                  <a:t>If the value of the MMF is one, the maintenance cost after the treatment remains as before.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chemeClr val="accent5">
                        <a:lumMod val="10000"/>
                      </a:schemeClr>
                    </a:solidFill>
                    <a:latin typeface="Times New Roman" panose="02020603050405020304" pitchFamily="18" charset="0"/>
                    <a:ea typeface="Aptos" panose="020B0004020202020204" pitchFamily="34" charset="0"/>
                  </a:rPr>
                  <a:t>If the value of the MMF is greater than one, the maintenance cost will increase after the treatment.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>
                  <a:solidFill>
                    <a:schemeClr val="accent5">
                      <a:lumMod val="10000"/>
                    </a:schemeClr>
                  </a:solidFill>
                  <a:latin typeface="Times New Roman" panose="02020603050405020304" pitchFamily="18" charset="0"/>
                  <a:ea typeface="Aptos" panose="020B00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i="1" kern="100"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𝐹𝑖𝑛𝑎𝑙</m:t>
                    </m:r>
                    <m:r>
                      <a:rPr lang="en-US" sz="2000" i="1" kern="100"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000" i="1" kern="100"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𝑀𝑀𝐹</m:t>
                    </m:r>
                    <m:r>
                      <a:rPr lang="en-US" sz="2000" kern="100"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eqArr>
                          <m:eqArrPr>
                            <m:ctrlPr>
                              <a:rPr lang="en-US" sz="20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</m:ctrlPr>
                          </m:eqArrPr>
                          <m:e>
                            <m:d>
                              <m:dPr>
                                <m:ctrlPr>
                                  <a:rPr lang="en-US" sz="2000" i="1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Initial</m:t>
                                </m:r>
                                <m: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MMF</m:t>
                                </m:r>
                                <m: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Effectiveness</m:t>
                                </m:r>
                                <m: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x</m:t>
                                </m:r>
                                <m: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Effectiveness</m:t>
                                </m:r>
                                <m: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Years</m:t>
                                </m:r>
                              </m:e>
                            </m:d>
                            <m:r>
                              <a:rPr lang="en-US" sz="2000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d>
                              <m:dPr>
                                <m:ctrlPr>
                                  <a:rPr lang="en-US" sz="2000" i="1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Effectiveness</m:t>
                                </m:r>
                                <m: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after</m:t>
                                </m:r>
                                <m: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Treatment</m:t>
                                </m:r>
                                <m: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Expires</m:t>
                                </m:r>
                                <m: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x</m:t>
                                </m:r>
                                <m: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Years</m:t>
                                </m:r>
                                <m: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Left</m:t>
                                </m:r>
                                <m:r>
                                  <a:rPr lang="en-US" sz="2000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</m:e>
                            </m:d>
                          </m:e>
                          <m:e>
                            <m:r>
                              <a:rPr lang="en-US" sz="2000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  </m:t>
                            </m:r>
                          </m:e>
                        </m:eqArr>
                      </m:num>
                      <m:den>
                        <m:r>
                          <m:rPr>
                            <m:sty m:val="p"/>
                          </m:rPr>
                          <a:rPr lang="en-US" sz="2000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Life</m:t>
                        </m:r>
                        <m:r>
                          <a:rPr lang="en-US" sz="2000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Cycle</m:t>
                        </m:r>
                        <m:r>
                          <a:rPr lang="en-US" sz="2000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Years</m:t>
                        </m:r>
                      </m:den>
                    </m:f>
                  </m:oMath>
                </a14:m>
                <a:r>
                  <a:rPr lang="en-US" sz="2000" kern="100" dirty="0">
                    <a:latin typeface="Times New Roman" panose="02020603050405020304" pitchFamily="18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    </a:t>
                </a:r>
                <a:r>
                  <a:rPr lang="en-US" kern="100" dirty="0">
                    <a:latin typeface="Times New Roman" panose="02020603050405020304" pitchFamily="18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	</a:t>
                </a:r>
                <a:endParaRPr lang="en-US" dirty="0">
                  <a:solidFill>
                    <a:schemeClr val="accent5">
                      <a:lumMod val="10000"/>
                    </a:schemeClr>
                  </a:solidFill>
                  <a:latin typeface="Times New Roman" panose="02020603050405020304" pitchFamily="18" charset="0"/>
                  <a:ea typeface="Aptos" panose="020B0004020202020204" pitchFamily="34" charset="0"/>
                </a:endParaRPr>
              </a:p>
              <a:p>
                <a:endParaRPr lang="en-US" dirty="0">
                  <a:solidFill>
                    <a:schemeClr val="accent5">
                      <a:lumMod val="10000"/>
                    </a:schemeClr>
                  </a:solidFill>
                  <a:latin typeface="Times New Roman" panose="02020603050405020304" pitchFamily="18" charset="0"/>
                  <a:ea typeface="Aptos" panose="020B0004020202020204" pitchFamily="34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>
                  <a:solidFill>
                    <a:schemeClr val="accent5">
                      <a:lumMod val="10000"/>
                    </a:schemeClr>
                  </a:solidFill>
                  <a:latin typeface="Times New Roman" panose="02020603050405020304" pitchFamily="18" charset="0"/>
                  <a:ea typeface="Aptos" panose="020B0004020202020204" pitchFamily="34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>
                  <a:solidFill>
                    <a:schemeClr val="accent5">
                      <a:lumMod val="10000"/>
                    </a:schemeClr>
                  </a:solidFill>
                  <a:latin typeface="Times New Roman" panose="02020603050405020304" pitchFamily="18" charset="0"/>
                  <a:ea typeface="Aptos" panose="020B0004020202020204" pitchFamily="34" charset="0"/>
                </a:endParaRPr>
              </a:p>
              <a:p>
                <a:pPr marL="457200">
                  <a:lnSpc>
                    <a:spcPct val="107000"/>
                  </a:lnSpc>
                  <a:spcAft>
                    <a:spcPts val="800"/>
                  </a:spcAft>
                </a:pPr>
                <a:endParaRPr lang="en-US" kern="100" dirty="0"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endParaRPr lang="en-US" kern="100" dirty="0"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6D14D1F-CD95-C66C-5C07-507821E99E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249155"/>
                <a:ext cx="11873346" cy="6612836"/>
              </a:xfrm>
              <a:prstGeom prst="rect">
                <a:avLst/>
              </a:prstGeom>
              <a:blipFill>
                <a:blip r:embed="rId2"/>
                <a:stretch>
                  <a:fillRect l="-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1">
            <a:extLst>
              <a:ext uri="{FF2B5EF4-FFF2-40B4-BE49-F238E27FC236}">
                <a16:creationId xmlns:a16="http://schemas.microsoft.com/office/drawing/2014/main" id="{4808AB79-F55C-0BBE-3904-248D248FD519}"/>
              </a:ext>
            </a:extLst>
          </p:cNvPr>
          <p:cNvSpPr txBox="1">
            <a:spLocks/>
          </p:cNvSpPr>
          <p:nvPr/>
        </p:nvSpPr>
        <p:spPr>
          <a:xfrm>
            <a:off x="-1" y="548482"/>
            <a:ext cx="12192001" cy="80962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9900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990000"/>
                </a:solidFill>
                <a:latin typeface="Comic Sans MS" pitchFamily="66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990000"/>
                </a:solidFill>
                <a:latin typeface="Comic Sans MS" pitchFamily="66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990000"/>
                </a:solidFill>
                <a:latin typeface="Comic Sans MS" pitchFamily="66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990000"/>
                </a:solidFill>
                <a:latin typeface="Comic Sans MS" pitchFamily="66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rgbClr val="990000"/>
                </a:solidFill>
                <a:latin typeface="Comic Sans MS" pitchFamily="66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rgbClr val="990000"/>
                </a:solidFill>
                <a:latin typeface="Comic Sans MS" pitchFamily="66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rgbClr val="990000"/>
                </a:solidFill>
                <a:latin typeface="Comic Sans MS" pitchFamily="66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rgbClr val="990000"/>
                </a:solidFill>
                <a:latin typeface="Comic Sans MS" pitchFamily="66" charset="0"/>
              </a:defRPr>
            </a:lvl9pPr>
          </a:lstStyle>
          <a:p>
            <a:pPr algn="ctr" defTabSz="914400"/>
            <a:r>
              <a:rPr lang="en-US" sz="3200" kern="0" dirty="0">
                <a:highlight>
                  <a:srgbClr val="FFFF00"/>
                </a:highlight>
              </a:rPr>
              <a:t>SHIFT 2026 OMS Proposed Method</a:t>
            </a:r>
            <a:endParaRPr lang="en-US" sz="3200" kern="0" dirty="0"/>
          </a:p>
        </p:txBody>
      </p:sp>
    </p:spTree>
    <p:extLst>
      <p:ext uri="{BB962C8B-B14F-4D97-AF65-F5344CB8AC3E}">
        <p14:creationId xmlns:p14="http://schemas.microsoft.com/office/powerpoint/2010/main" val="2191054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Statewide </a:t>
            </a:r>
            <a:r>
              <a:rPr lang="en-US" dirty="0"/>
              <a:t>Component Weights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B379-B7FC-4C37-8381-D5306F112F96}" type="slidenum">
              <a:rPr lang="en-US">
                <a:solidFill>
                  <a:srgbClr val="A5300F"/>
                </a:solidFill>
                <a:latin typeface="Trebuchet MS" panose="020B0603020202020204"/>
              </a:rPr>
              <a:pPr/>
              <a:t>13</a:t>
            </a:fld>
            <a:endParaRPr lang="en-US" dirty="0">
              <a:solidFill>
                <a:srgbClr val="A5300F"/>
              </a:solidFill>
              <a:latin typeface="Trebuchet MS" panose="020B0603020202020204"/>
            </a:endParaRP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8F4C5F19-2476-F386-AD1D-127C0EAA8C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43364"/>
              </p:ext>
            </p:extLst>
          </p:nvPr>
        </p:nvGraphicFramePr>
        <p:xfrm>
          <a:off x="953379" y="1966821"/>
          <a:ext cx="7776554" cy="4912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0241">
                  <a:extLst>
                    <a:ext uri="{9D8B030D-6E8A-4147-A177-3AD203B41FA5}">
                      <a16:colId xmlns:a16="http://schemas.microsoft.com/office/drawing/2014/main" val="3601983359"/>
                    </a:ext>
                  </a:extLst>
                </a:gridCol>
                <a:gridCol w="2646313">
                  <a:extLst>
                    <a:ext uri="{9D8B030D-6E8A-4147-A177-3AD203B41FA5}">
                      <a16:colId xmlns:a16="http://schemas.microsoft.com/office/drawing/2014/main" val="2774299745"/>
                    </a:ext>
                  </a:extLst>
                </a:gridCol>
              </a:tblGrid>
              <a:tr h="61031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Component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Weight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1494098"/>
                  </a:ext>
                </a:extLst>
              </a:tr>
              <a:tr h="61031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017423"/>
                  </a:ext>
                </a:extLst>
              </a:tr>
              <a:tr h="61031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CONGESTION &amp; RELIABILITY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813217"/>
                  </a:ext>
                </a:extLst>
              </a:tr>
              <a:tr h="61031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ECONOMIC GROWTH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754622"/>
                  </a:ext>
                </a:extLst>
              </a:tr>
              <a:tr h="61031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BENEFIT/COST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7867557"/>
                  </a:ext>
                </a:extLst>
              </a:tr>
              <a:tr h="61031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ASSET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280314"/>
                  </a:ext>
                </a:extLst>
              </a:tr>
              <a:tr h="61031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RESILIENCE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004052"/>
                  </a:ext>
                </a:extLst>
              </a:tr>
              <a:tr h="610319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              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656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3064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District </a:t>
            </a:r>
            <a:r>
              <a:rPr lang="en-US" dirty="0"/>
              <a:t>Component Weights</a:t>
            </a:r>
            <a:endParaRPr lang="en-US" sz="3448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27B379-B7FC-4C37-8381-D5306F112F96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A5300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A5300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A498F34F-2B02-F9EB-85FD-5EA1FC943A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8895576"/>
              </p:ext>
            </p:extLst>
          </p:nvPr>
        </p:nvGraphicFramePr>
        <p:xfrm>
          <a:off x="677864" y="2104103"/>
          <a:ext cx="4631556" cy="4852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1237">
                  <a:extLst>
                    <a:ext uri="{9D8B030D-6E8A-4147-A177-3AD203B41FA5}">
                      <a16:colId xmlns:a16="http://schemas.microsoft.com/office/drawing/2014/main" val="1267898626"/>
                    </a:ext>
                  </a:extLst>
                </a:gridCol>
                <a:gridCol w="1330319">
                  <a:extLst>
                    <a:ext uri="{9D8B030D-6E8A-4147-A177-3AD203B41FA5}">
                      <a16:colId xmlns:a16="http://schemas.microsoft.com/office/drawing/2014/main" val="3090554767"/>
                    </a:ext>
                  </a:extLst>
                </a:gridCol>
              </a:tblGrid>
              <a:tr h="404387">
                <a:tc>
                  <a:txBody>
                    <a:bodyPr/>
                    <a:lstStyle/>
                    <a:p>
                      <a:r>
                        <a:rPr lang="en-US" dirty="0"/>
                        <a:t>Component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Weight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374334"/>
                  </a:ext>
                </a:extLst>
              </a:tr>
              <a:tr h="404387">
                <a:tc>
                  <a:txBody>
                    <a:bodyPr/>
                    <a:lstStyle/>
                    <a:p>
                      <a:r>
                        <a:rPr lang="en-US" dirty="0"/>
                        <a:t>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1890021"/>
                  </a:ext>
                </a:extLst>
              </a:tr>
              <a:tr h="404387">
                <a:tc>
                  <a:txBody>
                    <a:bodyPr/>
                    <a:lstStyle/>
                    <a:p>
                      <a:r>
                        <a:rPr lang="en-US" dirty="0"/>
                        <a:t>CONGESTION &amp; RELIABILITY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620671"/>
                  </a:ext>
                </a:extLst>
              </a:tr>
              <a:tr h="404387">
                <a:tc>
                  <a:txBody>
                    <a:bodyPr/>
                    <a:lstStyle/>
                    <a:p>
                      <a:r>
                        <a:rPr lang="en-US" dirty="0"/>
                        <a:t>ECONOMIC GROWTH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873690"/>
                  </a:ext>
                </a:extLst>
              </a:tr>
              <a:tr h="404387">
                <a:tc>
                  <a:txBody>
                    <a:bodyPr/>
                    <a:lstStyle/>
                    <a:p>
                      <a:r>
                        <a:rPr lang="en-US" dirty="0"/>
                        <a:t>BENEFIT/COST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00709"/>
                  </a:ext>
                </a:extLst>
              </a:tr>
              <a:tr h="404387">
                <a:tc>
                  <a:txBody>
                    <a:bodyPr/>
                    <a:lstStyle/>
                    <a:p>
                      <a:r>
                        <a:rPr lang="en-US" dirty="0"/>
                        <a:t>ASSET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816740"/>
                  </a:ext>
                </a:extLst>
              </a:tr>
              <a:tr h="404387">
                <a:tc>
                  <a:txBody>
                    <a:bodyPr/>
                    <a:lstStyle/>
                    <a:p>
                      <a:r>
                        <a:rPr lang="en-US" dirty="0"/>
                        <a:t>BICYCLE/PEDESTRIAN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579039"/>
                  </a:ext>
                </a:extLst>
              </a:tr>
              <a:tr h="404387">
                <a:tc>
                  <a:txBody>
                    <a:bodyPr/>
                    <a:lstStyle/>
                    <a:p>
                      <a:r>
                        <a:rPr lang="en-US" dirty="0"/>
                        <a:t>RESILIENCE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86149"/>
                  </a:ext>
                </a:extLst>
              </a:tr>
              <a:tr h="404387">
                <a:tc>
                  <a:txBody>
                    <a:bodyPr/>
                    <a:lstStyle/>
                    <a:p>
                      <a:r>
                        <a:rPr lang="en-US" dirty="0"/>
                        <a:t>               SUBTOTAL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728528"/>
                  </a:ext>
                </a:extLst>
              </a:tr>
              <a:tr h="404387">
                <a:tc>
                  <a:txBody>
                    <a:bodyPr/>
                    <a:lstStyle/>
                    <a:p>
                      <a:r>
                        <a:rPr lang="en-US" dirty="0"/>
                        <a:t>DISTRICT BOOST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676260"/>
                  </a:ext>
                </a:extLst>
              </a:tr>
              <a:tr h="404387">
                <a:tc>
                  <a:txBody>
                    <a:bodyPr/>
                    <a:lstStyle/>
                    <a:p>
                      <a:r>
                        <a:rPr lang="en-US" dirty="0"/>
                        <a:t>LOCAL BOOST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657885"/>
                  </a:ext>
                </a:extLst>
              </a:tr>
              <a:tr h="404387">
                <a:tc>
                  <a:txBody>
                    <a:bodyPr/>
                    <a:lstStyle/>
                    <a:p>
                      <a:r>
                        <a:rPr lang="en-US" dirty="0"/>
                        <a:t>              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874653"/>
                  </a:ext>
                </a:extLst>
              </a:tr>
            </a:tbl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20053ED8-C711-2B87-4B3C-DBFEAA2888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5254023"/>
              </p:ext>
            </p:extLst>
          </p:nvPr>
        </p:nvGraphicFramePr>
        <p:xfrm>
          <a:off x="5551948" y="2103618"/>
          <a:ext cx="5127554" cy="4852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06761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45E3F85-2CE3-0DC8-EC25-285CD3299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CF27B379-B7FC-4C37-8381-D5306F112F96}" type="slidenum">
              <a:rPr lang="en-US" smtClean="0"/>
              <a:pPr marL="0" indent="0">
                <a:buFont typeface="+mj-lt"/>
                <a:buNone/>
              </a:pPr>
              <a:t>15</a:t>
            </a:fld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3C13E9A-4D77-1B1D-1AB1-D1E725E778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224214"/>
              </p:ext>
            </p:extLst>
          </p:nvPr>
        </p:nvGraphicFramePr>
        <p:xfrm>
          <a:off x="914401" y="603682"/>
          <a:ext cx="10093909" cy="6203505"/>
        </p:xfrm>
        <a:graphic>
          <a:graphicData uri="http://schemas.openxmlformats.org/drawingml/2006/table">
            <a:tbl>
              <a:tblPr/>
              <a:tblGrid>
                <a:gridCol w="672929">
                  <a:extLst>
                    <a:ext uri="{9D8B030D-6E8A-4147-A177-3AD203B41FA5}">
                      <a16:colId xmlns:a16="http://schemas.microsoft.com/office/drawing/2014/main" val="3578318761"/>
                    </a:ext>
                  </a:extLst>
                </a:gridCol>
                <a:gridCol w="783042">
                  <a:extLst>
                    <a:ext uri="{9D8B030D-6E8A-4147-A177-3AD203B41FA5}">
                      <a16:colId xmlns:a16="http://schemas.microsoft.com/office/drawing/2014/main" val="3443025804"/>
                    </a:ext>
                  </a:extLst>
                </a:gridCol>
                <a:gridCol w="783042">
                  <a:extLst>
                    <a:ext uri="{9D8B030D-6E8A-4147-A177-3AD203B41FA5}">
                      <a16:colId xmlns:a16="http://schemas.microsoft.com/office/drawing/2014/main" val="2011346059"/>
                    </a:ext>
                  </a:extLst>
                </a:gridCol>
                <a:gridCol w="1969842">
                  <a:extLst>
                    <a:ext uri="{9D8B030D-6E8A-4147-A177-3AD203B41FA5}">
                      <a16:colId xmlns:a16="http://schemas.microsoft.com/office/drawing/2014/main" val="2959595508"/>
                    </a:ext>
                  </a:extLst>
                </a:gridCol>
                <a:gridCol w="783042">
                  <a:extLst>
                    <a:ext uri="{9D8B030D-6E8A-4147-A177-3AD203B41FA5}">
                      <a16:colId xmlns:a16="http://schemas.microsoft.com/office/drawing/2014/main" val="1733403867"/>
                    </a:ext>
                  </a:extLst>
                </a:gridCol>
                <a:gridCol w="783042">
                  <a:extLst>
                    <a:ext uri="{9D8B030D-6E8A-4147-A177-3AD203B41FA5}">
                      <a16:colId xmlns:a16="http://schemas.microsoft.com/office/drawing/2014/main" val="902242876"/>
                    </a:ext>
                  </a:extLst>
                </a:gridCol>
                <a:gridCol w="3535928">
                  <a:extLst>
                    <a:ext uri="{9D8B030D-6E8A-4147-A177-3AD203B41FA5}">
                      <a16:colId xmlns:a16="http://schemas.microsoft.com/office/drawing/2014/main" val="1836050699"/>
                    </a:ext>
                  </a:extLst>
                </a:gridCol>
                <a:gridCol w="783042">
                  <a:extLst>
                    <a:ext uri="{9D8B030D-6E8A-4147-A177-3AD203B41FA5}">
                      <a16:colId xmlns:a16="http://schemas.microsoft.com/office/drawing/2014/main" val="2926303915"/>
                    </a:ext>
                  </a:extLst>
                </a:gridCol>
              </a:tblGrid>
              <a:tr h="764474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3600" b="1" i="0" u="none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SPONSORSHIP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7031842"/>
                  </a:ext>
                </a:extLst>
              </a:tr>
              <a:tr h="250648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0544272"/>
                  </a:ext>
                </a:extLst>
              </a:tr>
              <a:tr h="4887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sng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HDO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sng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#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1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sng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ADD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sng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#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1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sng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MPO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sng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#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1716281"/>
                  </a:ext>
                </a:extLst>
              </a:tr>
              <a:tr h="313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Barren River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36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Bowling Green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363219"/>
                  </a:ext>
                </a:extLst>
              </a:tr>
              <a:tr h="313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51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Big Sandy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Cincinnati-Northern Kentucky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049575"/>
                  </a:ext>
                </a:extLst>
              </a:tr>
              <a:tr h="313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Bluegrass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61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Clarksville-Oak Grove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9260147"/>
                  </a:ext>
                </a:extLst>
              </a:tr>
              <a:tr h="313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Buffalo Trace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Elizabethtown-Radcliff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31725"/>
                  </a:ext>
                </a:extLst>
              </a:tr>
              <a:tr h="313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67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Cumberland Valley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35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Evansville-Henderson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2711715"/>
                  </a:ext>
                </a:extLst>
              </a:tr>
              <a:tr h="313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FIVCO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Huntington-Ashland-Ironton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1437538"/>
                  </a:ext>
                </a:extLst>
              </a:tr>
              <a:tr h="313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Gateway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Lexington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411621"/>
                  </a:ext>
                </a:extLst>
              </a:tr>
              <a:tr h="313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41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Green River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Louisville-Southern Indiana (KIPDA)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49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9129099"/>
                  </a:ext>
                </a:extLst>
              </a:tr>
              <a:tr h="313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36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KIPDA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27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Owensboro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8177707"/>
                  </a:ext>
                </a:extLst>
              </a:tr>
              <a:tr h="313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32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Kentucky River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Paducah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539969"/>
                  </a:ext>
                </a:extLst>
              </a:tr>
              <a:tr h="313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Lake Cumberland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9454874"/>
                  </a:ext>
                </a:extLst>
              </a:tr>
              <a:tr h="313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Lincoln Trail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27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88346"/>
                  </a:ext>
                </a:extLst>
              </a:tr>
              <a:tr h="313308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Northern Kentucky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5224626"/>
                  </a:ext>
                </a:extLst>
              </a:tr>
              <a:tr h="313308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Pennyrile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0097156"/>
                  </a:ext>
                </a:extLst>
              </a:tr>
              <a:tr h="313308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Purchase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33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989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2189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4251692-EC15-B84A-DC45-2F8A5B6B4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CF27B379-B7FC-4C37-8381-D5306F112F96}" type="slidenum">
              <a:rPr lang="en-US" smtClean="0"/>
              <a:pPr marL="0" indent="0">
                <a:buFont typeface="+mj-lt"/>
                <a:buNone/>
              </a:pPr>
              <a:t>16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DA55A91-210D-45D9-38AC-1DFE6EC68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110073"/>
              </p:ext>
            </p:extLst>
          </p:nvPr>
        </p:nvGraphicFramePr>
        <p:xfrm>
          <a:off x="1340529" y="798990"/>
          <a:ext cx="9738803" cy="6008212"/>
        </p:xfrm>
        <a:graphic>
          <a:graphicData uri="http://schemas.openxmlformats.org/drawingml/2006/table">
            <a:tbl>
              <a:tblPr/>
              <a:tblGrid>
                <a:gridCol w="649254">
                  <a:extLst>
                    <a:ext uri="{9D8B030D-6E8A-4147-A177-3AD203B41FA5}">
                      <a16:colId xmlns:a16="http://schemas.microsoft.com/office/drawing/2014/main" val="83059959"/>
                    </a:ext>
                  </a:extLst>
                </a:gridCol>
                <a:gridCol w="755495">
                  <a:extLst>
                    <a:ext uri="{9D8B030D-6E8A-4147-A177-3AD203B41FA5}">
                      <a16:colId xmlns:a16="http://schemas.microsoft.com/office/drawing/2014/main" val="991394889"/>
                    </a:ext>
                  </a:extLst>
                </a:gridCol>
                <a:gridCol w="755495">
                  <a:extLst>
                    <a:ext uri="{9D8B030D-6E8A-4147-A177-3AD203B41FA5}">
                      <a16:colId xmlns:a16="http://schemas.microsoft.com/office/drawing/2014/main" val="3389221001"/>
                    </a:ext>
                  </a:extLst>
                </a:gridCol>
                <a:gridCol w="1900543">
                  <a:extLst>
                    <a:ext uri="{9D8B030D-6E8A-4147-A177-3AD203B41FA5}">
                      <a16:colId xmlns:a16="http://schemas.microsoft.com/office/drawing/2014/main" val="173475564"/>
                    </a:ext>
                  </a:extLst>
                </a:gridCol>
                <a:gridCol w="755495">
                  <a:extLst>
                    <a:ext uri="{9D8B030D-6E8A-4147-A177-3AD203B41FA5}">
                      <a16:colId xmlns:a16="http://schemas.microsoft.com/office/drawing/2014/main" val="247536991"/>
                    </a:ext>
                  </a:extLst>
                </a:gridCol>
                <a:gridCol w="755495">
                  <a:extLst>
                    <a:ext uri="{9D8B030D-6E8A-4147-A177-3AD203B41FA5}">
                      <a16:colId xmlns:a16="http://schemas.microsoft.com/office/drawing/2014/main" val="388274027"/>
                    </a:ext>
                  </a:extLst>
                </a:gridCol>
                <a:gridCol w="3411531">
                  <a:extLst>
                    <a:ext uri="{9D8B030D-6E8A-4147-A177-3AD203B41FA5}">
                      <a16:colId xmlns:a16="http://schemas.microsoft.com/office/drawing/2014/main" val="1438390527"/>
                    </a:ext>
                  </a:extLst>
                </a:gridCol>
                <a:gridCol w="755495">
                  <a:extLst>
                    <a:ext uri="{9D8B030D-6E8A-4147-A177-3AD203B41FA5}">
                      <a16:colId xmlns:a16="http://schemas.microsoft.com/office/drawing/2014/main" val="2697083938"/>
                    </a:ext>
                  </a:extLst>
                </a:gridCol>
              </a:tblGrid>
              <a:tr h="740406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3600" b="1" i="0" u="none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BOOST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330774"/>
                  </a:ext>
                </a:extLst>
              </a:tr>
              <a:tr h="242756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065305"/>
                  </a:ext>
                </a:extLst>
              </a:tr>
              <a:tr h="47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sng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HDO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sng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#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1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sng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ADD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sng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#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1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sng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MPO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sng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#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029828"/>
                  </a:ext>
                </a:extLst>
              </a:tr>
              <a:tr h="303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Barren River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Bowling Green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932168"/>
                  </a:ext>
                </a:extLst>
              </a:tr>
              <a:tr h="303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27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Big Sandy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Cincinnati-Northern Kentucky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5963222"/>
                  </a:ext>
                </a:extLst>
              </a:tr>
              <a:tr h="303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Bluegrass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Clarksville-Oak Grove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7705954"/>
                  </a:ext>
                </a:extLst>
              </a:tr>
              <a:tr h="303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Buffalo Trace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Elizabethtown-Radcliff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7613963"/>
                  </a:ext>
                </a:extLst>
              </a:tr>
              <a:tr h="303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Cumberland Valley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Evansville-Henderson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3521310"/>
                  </a:ext>
                </a:extLst>
              </a:tr>
              <a:tr h="303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FIVCO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Huntington-Ashland-Ironton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496758"/>
                  </a:ext>
                </a:extLst>
              </a:tr>
              <a:tr h="303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Gateway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Lexington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552191"/>
                  </a:ext>
                </a:extLst>
              </a:tr>
              <a:tr h="303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Green River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Louisville-Southern Indiana (KIPDA)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726073"/>
                  </a:ext>
                </a:extLst>
              </a:tr>
              <a:tr h="303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KIPDA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Owensboro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6125462"/>
                  </a:ext>
                </a:extLst>
              </a:tr>
              <a:tr h="303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Kentucky River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Paducah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3065983"/>
                  </a:ext>
                </a:extLst>
              </a:tr>
              <a:tr h="303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Lake Cumberland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1907331"/>
                  </a:ext>
                </a:extLst>
              </a:tr>
              <a:tr h="303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Lincoln Trail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5100353"/>
                  </a:ext>
                </a:extLst>
              </a:tr>
              <a:tr h="303445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Northern Kentucky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177609"/>
                  </a:ext>
                </a:extLst>
              </a:tr>
              <a:tr h="303445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Pennyrile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894117"/>
                  </a:ext>
                </a:extLst>
              </a:tr>
              <a:tr h="303445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Purchase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426" marR="9426" marT="94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8776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0669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AFD2C-F796-44D0-4582-4394C073A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>
                <a:highlight>
                  <a:srgbClr val="FFFF00"/>
                </a:highlight>
              </a:rPr>
              <a:t>NEW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49704-C859-5BAA-EAB8-799C43831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000" dirty="0">
              <a:hlinkClick r:id="rId2"/>
            </a:endParaRPr>
          </a:p>
          <a:p>
            <a:endParaRPr lang="en-US" sz="4000" dirty="0">
              <a:hlinkClick r:id="rId2"/>
            </a:endParaRPr>
          </a:p>
          <a:p>
            <a:r>
              <a:rPr lang="en-US" sz="4000" dirty="0">
                <a:hlinkClick r:id="rId2"/>
              </a:rPr>
              <a:t>PM </a:t>
            </a:r>
            <a:r>
              <a:rPr lang="en-US" sz="4000" dirty="0" err="1">
                <a:hlinkClick r:id="rId2"/>
              </a:rPr>
              <a:t>ToolBox</a:t>
            </a:r>
            <a:endParaRPr lang="en-US" sz="4000" dirty="0"/>
          </a:p>
          <a:p>
            <a:endParaRPr lang="en-US" sz="4000" dirty="0"/>
          </a:p>
          <a:p>
            <a:r>
              <a:rPr lang="en-US" sz="4000" u="sng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  <a:hlinkClick r:id="rId3"/>
              </a:rPr>
              <a:t>UK SHIFT component map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71349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C2342-79E2-14F7-AF57-17A5C0C80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END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D3256A-838C-688E-6A0F-75EEB4E023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(OR IS IT JUST THE BEGINNING)</a:t>
            </a:r>
          </a:p>
        </p:txBody>
      </p:sp>
    </p:spTree>
    <p:extLst>
      <p:ext uri="{BB962C8B-B14F-4D97-AF65-F5344CB8AC3E}">
        <p14:creationId xmlns:p14="http://schemas.microsoft.com/office/powerpoint/2010/main" val="73021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79549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51556C-B03F-C11C-3AD3-44B7A6F2B0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0928" y="1119587"/>
            <a:ext cx="5999002" cy="571578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tx2"/>
                </a:solidFill>
              </a:rPr>
              <a:t>2026 </a:t>
            </a:r>
            <a:r>
              <a:rPr lang="en-US">
                <a:solidFill>
                  <a:schemeClr val="tx2"/>
                </a:solidFill>
                <a:highlight>
                  <a:srgbClr val="FFFF00"/>
                </a:highlight>
              </a:rPr>
              <a:t>Updates &amp; Changes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EF5601-A8BC-411D-AA64-3E79320BA1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584734" cy="79549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4B654-964D-B828-5CC3-1A331D814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3356" y="1345041"/>
            <a:ext cx="2938022" cy="5149099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	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3209156-242F-4B26-8D07-CEB2B68A9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4734" y="0"/>
            <a:ext cx="64008" cy="79549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006785-4032-D829-3F5A-B147A160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83078" y="7493051"/>
            <a:ext cx="829405" cy="423528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Font typeface="+mj-lt"/>
              <a:buNone/>
            </a:pPr>
            <a:fld id="{CF27B379-B7FC-4C37-8381-D5306F112F96}" type="slidenum">
              <a:rPr lang="en-US">
                <a:solidFill>
                  <a:schemeClr val="tx2"/>
                </a:solidFill>
              </a:rPr>
              <a:pPr marL="0" indent="0">
                <a:spcAft>
                  <a:spcPts val="600"/>
                </a:spcAft>
                <a:buFont typeface="+mj-lt"/>
                <a:buNone/>
              </a:pPr>
              <a:t>2</a:t>
            </a:fld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108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 txBox="1">
            <a:spLocks/>
          </p:cNvSpPr>
          <p:nvPr/>
        </p:nvSpPr>
        <p:spPr>
          <a:xfrm>
            <a:off x="3937688" y="1602925"/>
            <a:ext cx="4316627" cy="9479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i="1" dirty="0">
                <a:solidFill>
                  <a:srgbClr val="FF0000"/>
                </a:solidFill>
                <a:latin typeface="Trebuchet MS" panose="020B0603020202020204"/>
              </a:rPr>
              <a:t>SHIFT</a:t>
            </a:r>
            <a:r>
              <a:rPr lang="en-US" sz="4800" dirty="0">
                <a:solidFill>
                  <a:prstClr val="black"/>
                </a:solidFill>
                <a:latin typeface="Trebuchet MS" panose="020B0603020202020204"/>
              </a:rPr>
              <a:t> Process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913045547"/>
              </p:ext>
            </p:extLst>
          </p:nvPr>
        </p:nvGraphicFramePr>
        <p:xfrm>
          <a:off x="203200" y="2550920"/>
          <a:ext cx="11693525" cy="3150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7482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6A8D5-135B-D21B-A283-C0F82B1C2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dirty="0">
                <a:highlight>
                  <a:srgbClr val="FFFF00"/>
                </a:highlight>
              </a:rPr>
              <a:t>Project ID and Sponsorship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A42B8-01F1-3950-EB7D-B98C024E3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6000" dirty="0"/>
              <a:t>Sponsorship is </a:t>
            </a:r>
            <a:r>
              <a:rPr lang="en-US" sz="6000" dirty="0">
                <a:highlight>
                  <a:srgbClr val="FFFF00"/>
                </a:highlight>
              </a:rPr>
              <a:t>now</a:t>
            </a:r>
            <a:r>
              <a:rPr lang="en-US" sz="6000" dirty="0"/>
              <a:t> live!!</a:t>
            </a:r>
          </a:p>
        </p:txBody>
      </p:sp>
    </p:spTree>
    <p:extLst>
      <p:ext uri="{BB962C8B-B14F-4D97-AF65-F5344CB8AC3E}">
        <p14:creationId xmlns:p14="http://schemas.microsoft.com/office/powerpoint/2010/main" val="713379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868D585-6F48-C208-DA4A-D43C963A3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CF27B379-B7FC-4C37-8381-D5306F112F96}" type="slidenum">
              <a:rPr lang="en-US" smtClean="0"/>
              <a:pPr marL="0" indent="0">
                <a:buFont typeface="+mj-lt"/>
                <a:buNone/>
              </a:pPr>
              <a:t>5</a:t>
            </a:fld>
            <a:endParaRPr lang="en-US" dirty="0"/>
          </a:p>
        </p:txBody>
      </p:sp>
      <p:pic>
        <p:nvPicPr>
          <p:cNvPr id="6" name="Picture 5" descr="Table&#10;&#10;Description automatically generated">
            <a:extLst>
              <a:ext uri="{FF2B5EF4-FFF2-40B4-BE49-F238E27FC236}">
                <a16:creationId xmlns:a16="http://schemas.microsoft.com/office/drawing/2014/main" id="{92B90477-5C47-CFD5-0382-8EA217D4CB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2491" y="-1"/>
            <a:ext cx="6147017" cy="7325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181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BFE6F-0AB1-8B1D-6882-0D9464500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35CCE-DDEA-D819-442B-7F8DA731F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highlight>
                  <a:srgbClr val="FFFF00"/>
                </a:highlight>
              </a:rPr>
              <a:t>Statewide Scoring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6617A-FE3B-87B7-99A3-89777AF9E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5400" dirty="0"/>
              <a:t>Projects on Interstates and </a:t>
            </a:r>
            <a:r>
              <a:rPr lang="en-US" sz="5400" dirty="0">
                <a:highlight>
                  <a:srgbClr val="FFFF00"/>
                </a:highlight>
              </a:rPr>
              <a:t>Parkways </a:t>
            </a:r>
            <a:r>
              <a:rPr lang="en-US" sz="5400" dirty="0"/>
              <a:t>eligible for Statewide Priority</a:t>
            </a:r>
          </a:p>
        </p:txBody>
      </p:sp>
    </p:spTree>
    <p:extLst>
      <p:ext uri="{BB962C8B-B14F-4D97-AF65-F5344CB8AC3E}">
        <p14:creationId xmlns:p14="http://schemas.microsoft.com/office/powerpoint/2010/main" val="1792955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BFF91-33A5-0C42-E0BE-C0B1DA242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 Components &amp; Objectives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D99476-4136-EF0F-A2D2-9F00007F7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CF27B379-B7FC-4C37-8381-D5306F112F96}" type="slidenum">
              <a:rPr lang="en-US" smtClean="0"/>
              <a:pPr marL="0" indent="0">
                <a:buFont typeface="+mj-lt"/>
                <a:buNone/>
              </a:pPr>
              <a:t>7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938ABF6-9547-C498-93F6-D16BB4613D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9865488"/>
              </p:ext>
            </p:extLst>
          </p:nvPr>
        </p:nvGraphicFramePr>
        <p:xfrm>
          <a:off x="1097279" y="2098308"/>
          <a:ext cx="10058399" cy="50408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4688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6D3AF-91E3-05EE-A746-5CB4578FB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 2024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21493-712D-8492-7216-5983C96F2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995" y="2301081"/>
            <a:ext cx="11853718" cy="4267201"/>
          </a:xfrm>
        </p:spPr>
        <p:txBody>
          <a:bodyPr/>
          <a:lstStyle/>
          <a:p>
            <a:r>
              <a:rPr lang="en-US" sz="2400" dirty="0"/>
              <a:t>Allocated the max of the two scores on a 5 point scale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56DDC3C-2B5F-441A-9C43-032FBD3F1010}"/>
              </a:ext>
            </a:extLst>
          </p:cNvPr>
          <p:cNvGraphicFramePr>
            <a:graphicFrameLocks noGrp="1"/>
          </p:cNvGraphicFramePr>
          <p:nvPr/>
        </p:nvGraphicFramePr>
        <p:xfrm>
          <a:off x="874995" y="3409034"/>
          <a:ext cx="5329976" cy="3982795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947410">
                  <a:extLst>
                    <a:ext uri="{9D8B030D-6E8A-4147-A177-3AD203B41FA5}">
                      <a16:colId xmlns:a16="http://schemas.microsoft.com/office/drawing/2014/main" val="831933293"/>
                    </a:ext>
                  </a:extLst>
                </a:gridCol>
                <a:gridCol w="4382566">
                  <a:extLst>
                    <a:ext uri="{9D8B030D-6E8A-4147-A177-3AD203B41FA5}">
                      <a16:colId xmlns:a16="http://schemas.microsoft.com/office/drawing/2014/main" val="353927256"/>
                    </a:ext>
                  </a:extLst>
                </a:gridCol>
              </a:tblGrid>
              <a:tr h="531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Score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Bicycle Project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35837075"/>
                  </a:ext>
                </a:extLst>
              </a:tr>
              <a:tr h="947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5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New bicycle multi- or shared-use path, buffered bicycle lane, separated bicycle lanes, rail-trail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03140982"/>
                  </a:ext>
                </a:extLst>
              </a:tr>
              <a:tr h="3108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New bicycle lane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80592104"/>
                  </a:ext>
                </a:extLst>
              </a:tr>
              <a:tr h="947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3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Improve bicycle facility (create buffer on existing lanes, widen </a:t>
                      </a:r>
                      <a:r>
                        <a:rPr lang="en-US" sz="1800" noProof="0" dirty="0">
                          <a:effectLst/>
                        </a:rPr>
                        <a:t>bicycle lanes,  </a:t>
                      </a:r>
                      <a:r>
                        <a:rPr lang="en-US" sz="1800" dirty="0">
                          <a:effectLst/>
                        </a:rPr>
                        <a:t>pave shoulder, …)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74940468"/>
                  </a:ext>
                </a:extLst>
              </a:tr>
              <a:tr h="3108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2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</a:rPr>
                        <a:t>Signalization for bicycles; Sharrows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7669210"/>
                  </a:ext>
                </a:extLst>
              </a:tr>
              <a:tr h="6234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Bicycle amenities (parking, signing, etc.)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223792"/>
                  </a:ext>
                </a:extLst>
              </a:tr>
              <a:tr h="3108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No project defined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7285474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7EB9104-1858-9BD0-7188-25311F493A21}"/>
              </a:ext>
            </a:extLst>
          </p:cNvPr>
          <p:cNvGraphicFramePr>
            <a:graphicFrameLocks noGrp="1"/>
          </p:cNvGraphicFramePr>
          <p:nvPr/>
        </p:nvGraphicFramePr>
        <p:xfrm>
          <a:off x="6306578" y="3404324"/>
          <a:ext cx="4869423" cy="3989066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820555">
                  <a:extLst>
                    <a:ext uri="{9D8B030D-6E8A-4147-A177-3AD203B41FA5}">
                      <a16:colId xmlns:a16="http://schemas.microsoft.com/office/drawing/2014/main" val="1470553528"/>
                    </a:ext>
                  </a:extLst>
                </a:gridCol>
                <a:gridCol w="4048868">
                  <a:extLst>
                    <a:ext uri="{9D8B030D-6E8A-4147-A177-3AD203B41FA5}">
                      <a16:colId xmlns:a16="http://schemas.microsoft.com/office/drawing/2014/main" val="3472222537"/>
                    </a:ext>
                  </a:extLst>
                </a:gridCol>
              </a:tblGrid>
              <a:tr h="4955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</a:rPr>
                        <a:t>Score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Pedestrian Project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3737203"/>
                  </a:ext>
                </a:extLst>
              </a:tr>
              <a:tr h="6496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New pedestrian multi- or shared-use path, sidewalk or trail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4108089"/>
                  </a:ext>
                </a:extLst>
              </a:tr>
              <a:tr h="12717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Sidewalk Improvement (widening, major repair/replacement of discontinuous or poor condition); Trail improvement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8139349"/>
                  </a:ext>
                </a:extLst>
              </a:tr>
              <a:tr h="6234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Crossing island, curb extensions, streetscape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8466861"/>
                  </a:ext>
                </a:extLst>
              </a:tr>
              <a:tr h="316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</a:rPr>
                        <a:t>Signalization improvements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6796245"/>
                  </a:ext>
                </a:extLst>
              </a:tr>
              <a:tr h="316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</a:rPr>
                        <a:t>Wayfinding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7238174"/>
                  </a:ext>
                </a:extLst>
              </a:tr>
              <a:tr h="316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No project defined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4515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8715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B7A9C69D-592C-46C6-9512-A54A3E9BB0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Ped-Bike Benefit Estimation				  </a:t>
            </a:r>
            <a:endParaRPr lang="en-US" altLang="en-US" sz="2000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02FCDF0-2676-D863-1B2D-F6D6D1C8DE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0591045"/>
              </p:ext>
            </p:extLst>
          </p:nvPr>
        </p:nvGraphicFramePr>
        <p:xfrm>
          <a:off x="971826" y="2076450"/>
          <a:ext cx="10442711" cy="48126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108027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Facet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AE620AAE2AEB4487F1A743D73B8D7F" ma:contentTypeVersion="0" ma:contentTypeDescription="Create a new document." ma:contentTypeScope="" ma:versionID="65481eb4f3d4be0bc1559c8efc3801e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34f8c0c0eabdc6c42b2f987c760c0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F3EDF2A-2166-49DA-9EAF-57095ED481B0}"/>
</file>

<file path=customXml/itemProps2.xml><?xml version="1.0" encoding="utf-8"?>
<ds:datastoreItem xmlns:ds="http://schemas.openxmlformats.org/officeDocument/2006/customXml" ds:itemID="{31C54688-79AF-452B-9F68-46C43CF8ADDC}"/>
</file>

<file path=customXml/itemProps3.xml><?xml version="1.0" encoding="utf-8"?>
<ds:datastoreItem xmlns:ds="http://schemas.openxmlformats.org/officeDocument/2006/customXml" ds:itemID="{D02F7AE2-C41B-415A-9F49-8CC33EC195AA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22915</TotalTime>
  <Words>1092</Words>
  <Application>Microsoft Office PowerPoint</Application>
  <PresentationFormat>Custom</PresentationFormat>
  <Paragraphs>341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Aptos</vt:lpstr>
      <vt:lpstr>Aptos Narrow</vt:lpstr>
      <vt:lpstr>Arial</vt:lpstr>
      <vt:lpstr>Calibri</vt:lpstr>
      <vt:lpstr>Calibri Light</vt:lpstr>
      <vt:lpstr>Cambria Math</vt:lpstr>
      <vt:lpstr>Century Gothic</vt:lpstr>
      <vt:lpstr>Times New Roman</vt:lpstr>
      <vt:lpstr>Trebuchet MS</vt:lpstr>
      <vt:lpstr>Wingdings 3</vt:lpstr>
      <vt:lpstr>Retrospect</vt:lpstr>
      <vt:lpstr>Facet</vt:lpstr>
      <vt:lpstr>PowerPoint Presentation</vt:lpstr>
      <vt:lpstr>2026 Updates &amp; Changes</vt:lpstr>
      <vt:lpstr>PowerPoint Presentation</vt:lpstr>
      <vt:lpstr>Project ID and Sponsorship</vt:lpstr>
      <vt:lpstr>PowerPoint Presentation</vt:lpstr>
      <vt:lpstr>Statewide Scoring</vt:lpstr>
      <vt:lpstr>Formula Components &amp; Objectives</vt:lpstr>
      <vt:lpstr>SHIFT 2024 Approach</vt:lpstr>
      <vt:lpstr>Ped-Bike Benefit Estimation      </vt:lpstr>
      <vt:lpstr>RESILIENCE</vt:lpstr>
      <vt:lpstr>SHIFT 2024 OMS Score Calculation</vt:lpstr>
      <vt:lpstr>PowerPoint Presentation</vt:lpstr>
      <vt:lpstr>Statewide Component Weights</vt:lpstr>
      <vt:lpstr>District Component Weights</vt:lpstr>
      <vt:lpstr>PowerPoint Presentation</vt:lpstr>
      <vt:lpstr>PowerPoint Presentation</vt:lpstr>
      <vt:lpstr>NEW TOOLS</vt:lpstr>
      <vt:lpstr>THE END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December List</dc:title>
  <dc:creator>Vaughan, Eileen (KYTC)</dc:creator>
  <cp:lastModifiedBy>Blackburn, Jason K (KYTC)</cp:lastModifiedBy>
  <cp:revision>499</cp:revision>
  <cp:lastPrinted>2018-09-25T21:29:47Z</cp:lastPrinted>
  <dcterms:created xsi:type="dcterms:W3CDTF">2016-10-25T12:21:38Z</dcterms:created>
  <dcterms:modified xsi:type="dcterms:W3CDTF">2025-01-14T19:55:30Z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0x010100B4AE620AAE2AEB4487F1A743D73B8D7F</vt:lpwstr>
  </property>
</Properties>
</file>