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2.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Masters/slideMaster2.xml" ContentType="application/vnd.openxmlformats-officedocument.presentationml.slideMaster+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25.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notesSlides/notesSlide18.xml" ContentType="application/vnd.openxmlformats-officedocument.presentationml.notesSlid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olors7.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hart7.xml" ContentType="application/vnd.openxmlformats-officedocument.drawingml.chart+xml"/>
  <Override PartName="/ppt/charts/chart4.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diagrams/layout2.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diagrams/quickStyle3.xml" ContentType="application/vnd.openxmlformats-officedocument.drawingml.diagramStyle+xml"/>
  <Override PartName="/ppt/diagrams/layout3.xml" ContentType="application/vnd.openxmlformats-officedocument.drawingml.diagramLayout+xml"/>
  <Override PartName="/ppt/charts/colors4.xml" ContentType="application/vnd.ms-office.chartcolor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 id="2147483862" r:id="rId2"/>
  </p:sldMasterIdLst>
  <p:notesMasterIdLst>
    <p:notesMasterId r:id="rId35"/>
  </p:notesMasterIdLst>
  <p:sldIdLst>
    <p:sldId id="309" r:id="rId3"/>
    <p:sldId id="321" r:id="rId4"/>
    <p:sldId id="256" r:id="rId5"/>
    <p:sldId id="275" r:id="rId6"/>
    <p:sldId id="276" r:id="rId7"/>
    <p:sldId id="289" r:id="rId8"/>
    <p:sldId id="280" r:id="rId9"/>
    <p:sldId id="293" r:id="rId10"/>
    <p:sldId id="294" r:id="rId11"/>
    <p:sldId id="295" r:id="rId12"/>
    <p:sldId id="281" r:id="rId13"/>
    <p:sldId id="277" r:id="rId14"/>
    <p:sldId id="303" r:id="rId15"/>
    <p:sldId id="267" r:id="rId16"/>
    <p:sldId id="266" r:id="rId17"/>
    <p:sldId id="302" r:id="rId18"/>
    <p:sldId id="262" r:id="rId19"/>
    <p:sldId id="305" r:id="rId20"/>
    <p:sldId id="316" r:id="rId21"/>
    <p:sldId id="318" r:id="rId22"/>
    <p:sldId id="307" r:id="rId23"/>
    <p:sldId id="317" r:id="rId24"/>
    <p:sldId id="320" r:id="rId25"/>
    <p:sldId id="310" r:id="rId26"/>
    <p:sldId id="306" r:id="rId27"/>
    <p:sldId id="319" r:id="rId28"/>
    <p:sldId id="311" r:id="rId29"/>
    <p:sldId id="313" r:id="rId30"/>
    <p:sldId id="314" r:id="rId31"/>
    <p:sldId id="312" r:id="rId32"/>
    <p:sldId id="315" r:id="rId33"/>
    <p:sldId id="322"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77378" autoAdjust="0"/>
  </p:normalViewPr>
  <p:slideViewPr>
    <p:cSldViewPr snapToGrid="0">
      <p:cViewPr varScale="1">
        <p:scale>
          <a:sx n="74" d="100"/>
          <a:sy n="74" d="100"/>
        </p:scale>
        <p:origin x="67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FY 19-20</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ED27-410B-A5E8-5EFF77E253A6}"/>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ED27-410B-A5E8-5EFF77E253A6}"/>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ED27-410B-A5E8-5EFF77E253A6}"/>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ED27-410B-A5E8-5EFF77E253A6}"/>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ED27-410B-A5E8-5EFF77E253A6}"/>
                </c:ext>
              </c:extLst>
            </c:dLbl>
            <c:dLbl>
              <c:idx val="2"/>
              <c:layout>
                <c:manualLayout>
                  <c:x val="-2.9974368364639823E-2"/>
                  <c:y val="-1.6953867626904665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293339181787056"/>
                      <c:h val="0.14749600086971376"/>
                    </c:manualLayout>
                  </c15:layout>
                </c:ext>
                <c:ext xmlns:c16="http://schemas.microsoft.com/office/drawing/2014/chart" uri="{C3380CC4-5D6E-409C-BE32-E72D297353CC}">
                  <c16:uniqueId val="{00000005-ED27-410B-A5E8-5EFF77E253A6}"/>
                </c:ext>
              </c:extLst>
            </c:dLbl>
            <c:dLbl>
              <c:idx val="3"/>
              <c:layout>
                <c:manualLayout>
                  <c:x val="2.157271696336871E-2"/>
                  <c:y val="-4.245569895479051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631643700787398"/>
                      <c:h val="0.16006792050401983"/>
                    </c:manualLayout>
                  </c15:layout>
                </c:ext>
                <c:ext xmlns:c16="http://schemas.microsoft.com/office/drawing/2014/chart" uri="{C3380CC4-5D6E-409C-BE32-E72D297353CC}">
                  <c16:uniqueId val="{00000007-ED27-410B-A5E8-5EFF77E253A6}"/>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Debt</c:v>
                </c:pt>
                <c:pt idx="1">
                  <c:v>Federal Restricted</c:v>
                </c:pt>
                <c:pt idx="2">
                  <c:v>Asset Management</c:v>
                </c:pt>
                <c:pt idx="3">
                  <c:v>Mobility and Safety</c:v>
                </c:pt>
              </c:strCache>
            </c:strRef>
          </c:cat>
          <c:val>
            <c:numRef>
              <c:f>Sheet1!$B$2:$B$5</c:f>
              <c:numCache>
                <c:formatCode>General</c:formatCode>
                <c:ptCount val="4"/>
                <c:pt idx="0">
                  <c:v>4.5999999999999996</c:v>
                </c:pt>
                <c:pt idx="1">
                  <c:v>7.5</c:v>
                </c:pt>
                <c:pt idx="2">
                  <c:v>17.8</c:v>
                </c:pt>
                <c:pt idx="3">
                  <c:v>70.099999999999994</c:v>
                </c:pt>
              </c:numCache>
            </c:numRef>
          </c:val>
          <c:extLst>
            <c:ext xmlns:c16="http://schemas.microsoft.com/office/drawing/2014/chart" uri="{C3380CC4-5D6E-409C-BE32-E72D297353CC}">
              <c16:uniqueId val="{00000008-ED27-410B-A5E8-5EFF77E253A6}"/>
            </c:ext>
          </c:extLst>
        </c:ser>
        <c:dLbls>
          <c:showLegendKey val="0"/>
          <c:showVal val="0"/>
          <c:showCatName val="0"/>
          <c:showSerName val="0"/>
          <c:showPercent val="0"/>
          <c:showBubbleSize val="0"/>
          <c:showLeaderLines val="0"/>
        </c:dLbls>
        <c:firstSliceAng val="22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Non SYP Operations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19</c:v>
                </c:pt>
                <c:pt idx="1">
                  <c:v>FY 20</c:v>
                </c:pt>
                <c:pt idx="2">
                  <c:v>FY 21</c:v>
                </c:pt>
                <c:pt idx="3">
                  <c:v>FY 22</c:v>
                </c:pt>
                <c:pt idx="4">
                  <c:v>FY 23</c:v>
                </c:pt>
                <c:pt idx="5">
                  <c:v>FY 24</c:v>
                </c:pt>
              </c:strCache>
            </c:strRef>
          </c:cat>
          <c:val>
            <c:numRef>
              <c:f>Sheet1!$B$2:$B$7</c:f>
              <c:numCache>
                <c:formatCode>General</c:formatCode>
                <c:ptCount val="6"/>
                <c:pt idx="0">
                  <c:v>175</c:v>
                </c:pt>
                <c:pt idx="1">
                  <c:v>175</c:v>
                </c:pt>
                <c:pt idx="2">
                  <c:v>175</c:v>
                </c:pt>
                <c:pt idx="3">
                  <c:v>175</c:v>
                </c:pt>
                <c:pt idx="4">
                  <c:v>175</c:v>
                </c:pt>
                <c:pt idx="5">
                  <c:v>175</c:v>
                </c:pt>
              </c:numCache>
            </c:numRef>
          </c:val>
          <c:extLst>
            <c:ext xmlns:c16="http://schemas.microsoft.com/office/drawing/2014/chart" uri="{C3380CC4-5D6E-409C-BE32-E72D297353CC}">
              <c16:uniqueId val="{00000000-F23E-4D66-9EC0-56138368D095}"/>
            </c:ext>
          </c:extLst>
        </c:ser>
        <c:ser>
          <c:idx val="1"/>
          <c:order val="1"/>
          <c:tx>
            <c:strRef>
              <c:f>Sheet1!$C$1</c:f>
              <c:strCache>
                <c:ptCount val="1"/>
                <c:pt idx="0">
                  <c:v> Base SYP Spending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19</c:v>
                </c:pt>
                <c:pt idx="1">
                  <c:v>FY 20</c:v>
                </c:pt>
                <c:pt idx="2">
                  <c:v>FY 21</c:v>
                </c:pt>
                <c:pt idx="3">
                  <c:v>FY 22</c:v>
                </c:pt>
                <c:pt idx="4">
                  <c:v>FY 23</c:v>
                </c:pt>
                <c:pt idx="5">
                  <c:v>FY 24</c:v>
                </c:pt>
              </c:strCache>
            </c:strRef>
          </c:cat>
          <c:val>
            <c:numRef>
              <c:f>Sheet1!$C$2:$C$7</c:f>
              <c:numCache>
                <c:formatCode>General</c:formatCode>
                <c:ptCount val="6"/>
                <c:pt idx="0">
                  <c:v>140</c:v>
                </c:pt>
                <c:pt idx="1">
                  <c:v>140</c:v>
                </c:pt>
                <c:pt idx="2">
                  <c:v>140</c:v>
                </c:pt>
                <c:pt idx="3">
                  <c:v>140</c:v>
                </c:pt>
                <c:pt idx="4">
                  <c:v>140</c:v>
                </c:pt>
                <c:pt idx="5">
                  <c:v>140</c:v>
                </c:pt>
              </c:numCache>
            </c:numRef>
          </c:val>
          <c:extLst>
            <c:ext xmlns:c16="http://schemas.microsoft.com/office/drawing/2014/chart" uri="{C3380CC4-5D6E-409C-BE32-E72D297353CC}">
              <c16:uniqueId val="{00000001-F23E-4D66-9EC0-56138368D095}"/>
            </c:ext>
          </c:extLst>
        </c:ser>
        <c:ser>
          <c:idx val="2"/>
          <c:order val="2"/>
          <c:tx>
            <c:strRef>
              <c:f>Sheet1!$D$1</c:f>
              <c:strCache>
                <c:ptCount val="1"/>
                <c:pt idx="0">
                  <c:v>Additional SYP Spending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FY 19</c:v>
                </c:pt>
                <c:pt idx="1">
                  <c:v>FY 20</c:v>
                </c:pt>
                <c:pt idx="2">
                  <c:v>FY 21</c:v>
                </c:pt>
                <c:pt idx="3">
                  <c:v>FY 22</c:v>
                </c:pt>
                <c:pt idx="4">
                  <c:v>FY 23</c:v>
                </c:pt>
                <c:pt idx="5">
                  <c:v>FY 24</c:v>
                </c:pt>
              </c:strCache>
            </c:strRef>
          </c:cat>
          <c:val>
            <c:numRef>
              <c:f>Sheet1!$D$2:$D$7</c:f>
              <c:numCache>
                <c:formatCode>General</c:formatCode>
                <c:ptCount val="6"/>
                <c:pt idx="0">
                  <c:v>205</c:v>
                </c:pt>
                <c:pt idx="1">
                  <c:v>205</c:v>
                </c:pt>
                <c:pt idx="2">
                  <c:v>205</c:v>
                </c:pt>
                <c:pt idx="3">
                  <c:v>205</c:v>
                </c:pt>
                <c:pt idx="4">
                  <c:v>205</c:v>
                </c:pt>
                <c:pt idx="5">
                  <c:v>205</c:v>
                </c:pt>
              </c:numCache>
            </c:numRef>
          </c:val>
          <c:extLst>
            <c:ext xmlns:c16="http://schemas.microsoft.com/office/drawing/2014/chart" uri="{C3380CC4-5D6E-409C-BE32-E72D297353CC}">
              <c16:uniqueId val="{00000002-F23E-4D66-9EC0-56138368D095}"/>
            </c:ext>
          </c:extLst>
        </c:ser>
        <c:dLbls>
          <c:dLblPos val="ctr"/>
          <c:showLegendKey val="0"/>
          <c:showVal val="1"/>
          <c:showCatName val="0"/>
          <c:showSerName val="0"/>
          <c:showPercent val="0"/>
          <c:showBubbleSize val="0"/>
        </c:dLbls>
        <c:gapWidth val="150"/>
        <c:overlap val="100"/>
        <c:axId val="288551040"/>
        <c:axId val="288551432"/>
      </c:barChart>
      <c:catAx>
        <c:axId val="28855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88551432"/>
        <c:crosses val="autoZero"/>
        <c:auto val="1"/>
        <c:lblAlgn val="ctr"/>
        <c:lblOffset val="100"/>
        <c:noMultiLvlLbl val="0"/>
      </c:catAx>
      <c:valAx>
        <c:axId val="288551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8855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FY 19-20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3C2-4DEE-9886-E1DDCEDF10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3C2-4DEE-9886-E1DDCEDF105D}"/>
              </c:ext>
            </c:extLst>
          </c:dPt>
          <c:dLbls>
            <c:dLbl>
              <c:idx val="0"/>
              <c:layout>
                <c:manualLayout>
                  <c:x val="0.15156997246509832"/>
                  <c:y val="8.2443158212992824E-3"/>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dirty="0" smtClean="0"/>
                      <a:t>$</a:t>
                    </a:r>
                    <a:fld id="{1FA2C90E-B3DD-4F2F-A5DA-A995F021789F}" type="VALUE">
                      <a:rPr lang="en-US" smtClean="0"/>
                      <a:pPr>
                        <a:defRPr sz="2000" b="1"/>
                      </a:pPr>
                      <a:t>[VALUE]</a:t>
                    </a:fld>
                    <a:endParaRPr lang="en-US"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496136610972409"/>
                      <c:h val="0.10446702626591411"/>
                    </c:manualLayout>
                  </c15:layout>
                  <c15:dlblFieldTable/>
                  <c15:showDataLabelsRange val="0"/>
                </c:ext>
                <c:ext xmlns:c16="http://schemas.microsoft.com/office/drawing/2014/chart" uri="{C3380CC4-5D6E-409C-BE32-E72D297353CC}">
                  <c16:uniqueId val="{00000001-33C2-4DEE-9886-E1DDCEDF105D}"/>
                </c:ext>
              </c:extLst>
            </c:dLbl>
            <c:dLbl>
              <c:idx val="1"/>
              <c:layout>
                <c:manualLayout>
                  <c:x val="-0.14796116697971395"/>
                  <c:y val="-5.6868976227919636E-3"/>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dirty="0" smtClean="0"/>
                      <a:t>$</a:t>
                    </a:r>
                    <a:fld id="{9022AB16-7186-4DFE-A30A-0C0CB54CA1D3}" type="VALUE">
                      <a:rPr lang="en-US" smtClean="0"/>
                      <a:pPr>
                        <a:defRPr sz="2000" b="1"/>
                      </a:pPr>
                      <a:t>[VALUE]</a:t>
                    </a:fld>
                    <a:endParaRPr lang="en-US"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6319089686959857"/>
                      <c:h val="8.7610268755711915E-2"/>
                    </c:manualLayout>
                  </c15:layout>
                  <c15:dlblFieldTable/>
                  <c15:showDataLabelsRange val="0"/>
                </c:ext>
                <c:ext xmlns:c16="http://schemas.microsoft.com/office/drawing/2014/chart" uri="{C3380CC4-5D6E-409C-BE32-E72D297353CC}">
                  <c16:uniqueId val="{00000003-33C2-4DEE-9886-E1DDCEDF105D}"/>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50% Statewide</c:v>
                </c:pt>
                <c:pt idx="1">
                  <c:v>50% Regional</c:v>
                </c:pt>
              </c:strCache>
            </c:strRef>
          </c:cat>
          <c:val>
            <c:numRef>
              <c:f>Sheet1!$B$2:$B$3</c:f>
              <c:numCache>
                <c:formatCode>General</c:formatCode>
                <c:ptCount val="2"/>
                <c:pt idx="0">
                  <c:v>147</c:v>
                </c:pt>
                <c:pt idx="1">
                  <c:v>146</c:v>
                </c:pt>
              </c:numCache>
            </c:numRef>
          </c:val>
          <c:extLst>
            <c:ext xmlns:c16="http://schemas.microsoft.com/office/drawing/2014/chart" uri="{C3380CC4-5D6E-409C-BE32-E72D297353CC}">
              <c16:uniqueId val="{00000004-33C2-4DEE-9886-E1DDCEDF105D}"/>
            </c:ext>
          </c:extLst>
        </c:ser>
        <c:dLbls>
          <c:showLegendKey val="0"/>
          <c:showVal val="0"/>
          <c:showCatName val="0"/>
          <c:showSerName val="0"/>
          <c:showPercent val="0"/>
          <c:showBubbleSize val="0"/>
          <c:showLeaderLines val="1"/>
        </c:dLbls>
        <c:firstSliceAng val="18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FY </a:t>
            </a:r>
            <a:r>
              <a:rPr lang="en-US" b="1" dirty="0" smtClean="0"/>
              <a:t>21-22</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FY 21-22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FB-4984-9616-F3ADC664C4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FB-4984-9616-F3ADC664C457}"/>
              </c:ext>
            </c:extLst>
          </c:dPt>
          <c:dLbls>
            <c:dLbl>
              <c:idx val="0"/>
              <c:layout>
                <c:manualLayout>
                  <c:x val="0.1228813559322034"/>
                  <c:y val="0.1394885145586546"/>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dirty="0" smtClean="0"/>
                      <a:t>$</a:t>
                    </a:r>
                    <a:fld id="{8B060AA0-CC27-40CF-9C46-BF073B295958}" type="VALUE">
                      <a:rPr lang="en-US" smtClean="0"/>
                      <a:pPr>
                        <a:defRPr sz="2000" b="1"/>
                      </a:pPr>
                      <a:t>[VALUE]</a:t>
                    </a:fld>
                    <a:endParaRPr lang="en-US"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008331732923628"/>
                      <c:h val="0.10814349578986342"/>
                    </c:manualLayout>
                  </c15:layout>
                  <c15:dlblFieldTable/>
                  <c15:showDataLabelsRange val="0"/>
                </c:ext>
                <c:ext xmlns:c16="http://schemas.microsoft.com/office/drawing/2014/chart" uri="{C3380CC4-5D6E-409C-BE32-E72D297353CC}">
                  <c16:uniqueId val="{00000001-E2FB-4984-9616-F3ADC664C457}"/>
                </c:ext>
              </c:extLst>
            </c:dLbl>
            <c:dLbl>
              <c:idx val="1"/>
              <c:layout>
                <c:manualLayout>
                  <c:x val="-0.13559338716135066"/>
                  <c:y val="-0.16043478590706226"/>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dirty="0" smtClean="0"/>
                      <a:t>$</a:t>
                    </a:r>
                    <a:fld id="{CFFB509B-D1F1-47B3-A012-065B300A23E9}" type="VALUE">
                      <a:rPr lang="en-US" smtClean="0"/>
                      <a:pPr>
                        <a:defRPr sz="2000" b="1"/>
                      </a:pPr>
                      <a:t>[VALUE]</a:t>
                    </a:fld>
                    <a:endParaRPr lang="en-US"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7538601882081809"/>
                      <c:h val="9.8639677327559808E-2"/>
                    </c:manualLayout>
                  </c15:layout>
                  <c15:dlblFieldTable/>
                  <c15:showDataLabelsRange val="0"/>
                </c:ext>
                <c:ext xmlns:c16="http://schemas.microsoft.com/office/drawing/2014/chart" uri="{C3380CC4-5D6E-409C-BE32-E72D297353CC}">
                  <c16:uniqueId val="{00000003-E2FB-4984-9616-F3ADC664C45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Statewide</c:v>
                </c:pt>
                <c:pt idx="1">
                  <c:v>Regional</c:v>
                </c:pt>
              </c:strCache>
            </c:strRef>
          </c:cat>
          <c:val>
            <c:numRef>
              <c:f>Sheet1!$B$2:$B$3</c:f>
              <c:numCache>
                <c:formatCode>General</c:formatCode>
                <c:ptCount val="2"/>
                <c:pt idx="0">
                  <c:v>257</c:v>
                </c:pt>
                <c:pt idx="1">
                  <c:v>385</c:v>
                </c:pt>
              </c:numCache>
            </c:numRef>
          </c:val>
          <c:extLst>
            <c:ext xmlns:c16="http://schemas.microsoft.com/office/drawing/2014/chart" uri="{C3380CC4-5D6E-409C-BE32-E72D297353CC}">
              <c16:uniqueId val="{00000004-E2FB-4984-9616-F3ADC664C457}"/>
            </c:ext>
          </c:extLst>
        </c:ser>
        <c:dLbls>
          <c:dLblPos val="inEnd"/>
          <c:showLegendKey val="0"/>
          <c:showVal val="1"/>
          <c:showCatName val="0"/>
          <c:showSerName val="0"/>
          <c:showPercent val="0"/>
          <c:showBubbleSize val="0"/>
          <c:showLeaderLines val="1"/>
        </c:dLbls>
        <c:firstSliceAng val="21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FY </a:t>
            </a:r>
            <a:r>
              <a:rPr lang="en-US" b="1" dirty="0" smtClean="0"/>
              <a:t>23-24</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FY 23-24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A0-43C6-AF30-358996B497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A0-43C6-AF30-358996B4978E}"/>
              </c:ext>
            </c:extLst>
          </c:dPt>
          <c:dLbls>
            <c:dLbl>
              <c:idx val="0"/>
              <c:layout>
                <c:manualLayout>
                  <c:x val="9.4168922021292067E-2"/>
                  <c:y val="0.12107113064355315"/>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dirty="0" smtClean="0"/>
                      <a:t>$</a:t>
                    </a:r>
                    <a:fld id="{CDDB71CF-75C7-4866-93D0-42B238BDE3C2}" type="VALUE">
                      <a:rPr lang="en-US" smtClean="0"/>
                      <a:pPr>
                        <a:defRPr sz="2000" b="1"/>
                      </a:pPr>
                      <a:t>[VALUE]</a:t>
                    </a:fld>
                    <a:endParaRPr lang="en-US"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4796747967479674"/>
                      <c:h val="0.10294114667058052"/>
                    </c:manualLayout>
                  </c15:layout>
                  <c15:dlblFieldTable/>
                  <c15:showDataLabelsRange val="0"/>
                </c:ext>
                <c:ext xmlns:c16="http://schemas.microsoft.com/office/drawing/2014/chart" uri="{C3380CC4-5D6E-409C-BE32-E72D297353CC}">
                  <c16:uniqueId val="{00000001-00A0-43C6-AF30-358996B4978E}"/>
                </c:ext>
              </c:extLst>
            </c:dLbl>
            <c:dLbl>
              <c:idx val="1"/>
              <c:layout>
                <c:manualLayout>
                  <c:x val="-0.11952205494414604"/>
                  <c:y val="-0.14294619422572177"/>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r>
                      <a:rPr lang="en-US" dirty="0" smtClean="0"/>
                      <a:t>$</a:t>
                    </a:r>
                    <a:fld id="{CF21CDB8-58A2-4CD1-A98B-DE040A73E25F}" type="VALUE">
                      <a:rPr lang="en-US" smtClean="0"/>
                      <a:pPr>
                        <a:defRPr sz="2000" b="1"/>
                      </a:pPr>
                      <a:t>[VALUE]</a:t>
                    </a:fld>
                    <a:endParaRPr lang="en-US"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1707317073170727"/>
                      <c:h val="0.1056984988135425"/>
                    </c:manualLayout>
                  </c15:layout>
                  <c15:dlblFieldTable/>
                  <c15:showDataLabelsRange val="0"/>
                </c:ext>
                <c:ext xmlns:c16="http://schemas.microsoft.com/office/drawing/2014/chart" uri="{C3380CC4-5D6E-409C-BE32-E72D297353CC}">
                  <c16:uniqueId val="{00000003-00A0-43C6-AF30-358996B4978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Statewide</c:v>
                </c:pt>
                <c:pt idx="1">
                  <c:v>Regional</c:v>
                </c:pt>
              </c:strCache>
            </c:strRef>
          </c:cat>
          <c:val>
            <c:numRef>
              <c:f>Sheet1!$B$2:$B$3</c:f>
              <c:numCache>
                <c:formatCode>General</c:formatCode>
                <c:ptCount val="2"/>
                <c:pt idx="0">
                  <c:v>368</c:v>
                </c:pt>
                <c:pt idx="1">
                  <c:v>552</c:v>
                </c:pt>
              </c:numCache>
            </c:numRef>
          </c:val>
          <c:extLst>
            <c:ext xmlns:c16="http://schemas.microsoft.com/office/drawing/2014/chart" uri="{C3380CC4-5D6E-409C-BE32-E72D297353CC}">
              <c16:uniqueId val="{00000004-00A0-43C6-AF30-358996B4978E}"/>
            </c:ext>
          </c:extLst>
        </c:ser>
        <c:dLbls>
          <c:dLblPos val="bestFit"/>
          <c:showLegendKey val="0"/>
          <c:showVal val="1"/>
          <c:showCatName val="0"/>
          <c:showSerName val="0"/>
          <c:showPercent val="0"/>
          <c:showBubbleSize val="0"/>
          <c:showLeaderLines val="1"/>
        </c:dLbls>
        <c:firstSliceAng val="21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FY 19-20</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3612-407A-9748-88E8E36E75B4}"/>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3612-407A-9748-88E8E36E75B4}"/>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3612-407A-9748-88E8E36E75B4}"/>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3612-407A-9748-88E8E36E75B4}"/>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3612-407A-9748-88E8E36E75B4}"/>
                </c:ext>
              </c:extLst>
            </c:dLbl>
            <c:dLbl>
              <c:idx val="2"/>
              <c:layout>
                <c:manualLayout>
                  <c:x val="-2.9974368364639823E-2"/>
                  <c:y val="-1.6953867626904665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293339181787056"/>
                      <c:h val="0.14749600086971376"/>
                    </c:manualLayout>
                  </c15:layout>
                </c:ext>
                <c:ext xmlns:c16="http://schemas.microsoft.com/office/drawing/2014/chart" uri="{C3380CC4-5D6E-409C-BE32-E72D297353CC}">
                  <c16:uniqueId val="{00000005-3612-407A-9748-88E8E36E75B4}"/>
                </c:ext>
              </c:extLst>
            </c:dLbl>
            <c:dLbl>
              <c:idx val="3"/>
              <c:layout>
                <c:manualLayout>
                  <c:x val="2.157271696336871E-2"/>
                  <c:y val="-4.245569895479051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631643700787398"/>
                      <c:h val="0.16006792050401983"/>
                    </c:manualLayout>
                  </c15:layout>
                </c:ext>
                <c:ext xmlns:c16="http://schemas.microsoft.com/office/drawing/2014/chart" uri="{C3380CC4-5D6E-409C-BE32-E72D297353CC}">
                  <c16:uniqueId val="{00000007-3612-407A-9748-88E8E36E75B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Debt</c:v>
                </c:pt>
                <c:pt idx="1">
                  <c:v>Federal Restricted</c:v>
                </c:pt>
                <c:pt idx="2">
                  <c:v>Asset Management</c:v>
                </c:pt>
                <c:pt idx="3">
                  <c:v>Mobility and Safety</c:v>
                </c:pt>
              </c:strCache>
            </c:strRef>
          </c:cat>
          <c:val>
            <c:numRef>
              <c:f>Sheet1!$B$2:$B$5</c:f>
              <c:numCache>
                <c:formatCode>General</c:formatCode>
                <c:ptCount val="4"/>
                <c:pt idx="0">
                  <c:v>4.5999999999999996</c:v>
                </c:pt>
                <c:pt idx="1">
                  <c:v>7.5</c:v>
                </c:pt>
                <c:pt idx="2">
                  <c:v>17.8</c:v>
                </c:pt>
                <c:pt idx="3">
                  <c:v>70.099999999999994</c:v>
                </c:pt>
              </c:numCache>
            </c:numRef>
          </c:val>
          <c:extLst>
            <c:ext xmlns:c16="http://schemas.microsoft.com/office/drawing/2014/chart" uri="{C3380CC4-5D6E-409C-BE32-E72D297353CC}">
              <c16:uniqueId val="{00000008-3612-407A-9748-88E8E36E75B4}"/>
            </c:ext>
          </c:extLst>
        </c:ser>
        <c:dLbls>
          <c:showLegendKey val="0"/>
          <c:showVal val="0"/>
          <c:showCatName val="0"/>
          <c:showSerName val="0"/>
          <c:showPercent val="0"/>
          <c:showBubbleSize val="0"/>
          <c:showLeaderLines val="0"/>
        </c:dLbls>
        <c:firstSliceAng val="22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FY 19-20</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274D-4BF3-8BA1-689D9EDE1F42}"/>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274D-4BF3-8BA1-689D9EDE1F42}"/>
              </c:ext>
            </c:extLst>
          </c:dPt>
          <c:dPt>
            <c:idx val="2"/>
            <c:bubble3D val="0"/>
            <c:spPr>
              <a:solidFill>
                <a:srgbClr val="0070C0"/>
              </a:solidFill>
              <a:ln w="19050">
                <a:solidFill>
                  <a:schemeClr val="lt1"/>
                </a:solidFill>
              </a:ln>
              <a:effectLst/>
            </c:spPr>
            <c:extLst>
              <c:ext xmlns:c16="http://schemas.microsoft.com/office/drawing/2014/chart" uri="{C3380CC4-5D6E-409C-BE32-E72D297353CC}">
                <c16:uniqueId val="{00000005-274D-4BF3-8BA1-689D9EDE1F42}"/>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274D-4BF3-8BA1-689D9EDE1F42}"/>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9.5387174768914756E-2"/>
                      <c:h val="0.11061143984220907"/>
                    </c:manualLayout>
                  </c15:layout>
                </c:ext>
                <c:ext xmlns:c16="http://schemas.microsoft.com/office/drawing/2014/chart" uri="{C3380CC4-5D6E-409C-BE32-E72D297353CC}">
                  <c16:uniqueId val="{00000001-274D-4BF3-8BA1-689D9EDE1F42}"/>
                </c:ext>
              </c:extLst>
            </c:dLbl>
            <c:dLbl>
              <c:idx val="2"/>
              <c:layout>
                <c:manualLayout>
                  <c:x val="8.211799996561002E-2"/>
                  <c:y val="0.1179627305130010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777034833960967"/>
                      <c:h val="0.17116463992296818"/>
                    </c:manualLayout>
                  </c15:layout>
                </c:ext>
                <c:ext xmlns:c16="http://schemas.microsoft.com/office/drawing/2014/chart" uri="{C3380CC4-5D6E-409C-BE32-E72D297353CC}">
                  <c16:uniqueId val="{00000005-274D-4BF3-8BA1-689D9EDE1F42}"/>
                </c:ext>
              </c:extLst>
            </c:dLbl>
            <c:dLbl>
              <c:idx val="3"/>
              <c:layout>
                <c:manualLayout>
                  <c:x val="8.4786513608353306E-2"/>
                  <c:y val="-6.199050562466673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027494864772334"/>
                      <c:h val="0.13677739986643681"/>
                    </c:manualLayout>
                  </c15:layout>
                </c:ext>
                <c:ext xmlns:c16="http://schemas.microsoft.com/office/drawing/2014/chart" uri="{C3380CC4-5D6E-409C-BE32-E72D297353CC}">
                  <c16:uniqueId val="{00000007-274D-4BF3-8BA1-689D9EDE1F42}"/>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Debt</c:v>
                </c:pt>
                <c:pt idx="1">
                  <c:v>Federal Restricted</c:v>
                </c:pt>
                <c:pt idx="2">
                  <c:v>Asset Management</c:v>
                </c:pt>
                <c:pt idx="3">
                  <c:v>Mobility and Safety</c:v>
                </c:pt>
              </c:strCache>
            </c:strRef>
          </c:cat>
          <c:val>
            <c:numRef>
              <c:f>Sheet1!$B$2:$B$5</c:f>
              <c:numCache>
                <c:formatCode>General</c:formatCode>
                <c:ptCount val="4"/>
                <c:pt idx="0">
                  <c:v>275</c:v>
                </c:pt>
                <c:pt idx="1">
                  <c:v>495</c:v>
                </c:pt>
                <c:pt idx="2">
                  <c:v>904</c:v>
                </c:pt>
                <c:pt idx="3">
                  <c:v>1000</c:v>
                </c:pt>
              </c:numCache>
            </c:numRef>
          </c:val>
          <c:extLst>
            <c:ext xmlns:c16="http://schemas.microsoft.com/office/drawing/2014/chart" uri="{C3380CC4-5D6E-409C-BE32-E72D297353CC}">
              <c16:uniqueId val="{00000008-274D-4BF3-8BA1-689D9EDE1F42}"/>
            </c:ext>
          </c:extLst>
        </c:ser>
        <c:dLbls>
          <c:showLegendKey val="0"/>
          <c:showVal val="0"/>
          <c:showCatName val="0"/>
          <c:showSerName val="0"/>
          <c:showPercent val="0"/>
          <c:showBubbleSize val="0"/>
          <c:showLeaderLines val="0"/>
        </c:dLbls>
        <c:firstSliceAng val="22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10481-96DE-4B3A-9784-EA5DAD0EE628}"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A086B940-6A66-47EF-B39B-EC01C6531646}">
      <dgm:prSet phldrT="[Text]" custT="1"/>
      <dgm:spPr/>
      <dgm:t>
        <a:bodyPr/>
        <a:lstStyle/>
        <a:p>
          <a:pPr algn="ctr"/>
          <a:r>
            <a:rPr lang="en-US" sz="1600" b="1" dirty="0" smtClean="0"/>
            <a:t>Good Pavement</a:t>
          </a:r>
        </a:p>
        <a:p>
          <a:pPr algn="l"/>
          <a:r>
            <a:rPr lang="en-US" sz="1600" b="0" dirty="0" smtClean="0"/>
            <a:t>Meets the “good” IRI threshold (0-80)</a:t>
          </a:r>
        </a:p>
        <a:p>
          <a:pPr algn="l"/>
          <a:r>
            <a:rPr lang="en-US" sz="1600" b="0" dirty="0" smtClean="0"/>
            <a:t>Has a smooth ride</a:t>
          </a:r>
        </a:p>
        <a:p>
          <a:pPr algn="l"/>
          <a:r>
            <a:rPr lang="en-US" sz="1600" b="0" dirty="0" smtClean="0"/>
            <a:t>Minor to no pavement distress</a:t>
          </a:r>
        </a:p>
        <a:p>
          <a:pPr algn="l"/>
          <a:r>
            <a:rPr lang="en-US" sz="1600" b="0" dirty="0" smtClean="0"/>
            <a:t>Not in need of resurfacing</a:t>
          </a:r>
          <a:endParaRPr lang="en-US" sz="1600" b="0" dirty="0"/>
        </a:p>
      </dgm:t>
    </dgm:pt>
    <dgm:pt modelId="{C52C8F07-D542-4704-9904-676A9A813FEC}" type="parTrans" cxnId="{75DAA591-CFED-4E3B-8B61-E05BF5B6E664}">
      <dgm:prSet/>
      <dgm:spPr/>
      <dgm:t>
        <a:bodyPr/>
        <a:lstStyle/>
        <a:p>
          <a:endParaRPr lang="en-US"/>
        </a:p>
      </dgm:t>
    </dgm:pt>
    <dgm:pt modelId="{B39C4399-5CC0-4743-96B6-304B7C63C7FC}" type="sibTrans" cxnId="{75DAA591-CFED-4E3B-8B61-E05BF5B6E664}">
      <dgm:prSet/>
      <dgm:spPr/>
      <dgm:t>
        <a:bodyPr/>
        <a:lstStyle/>
        <a:p>
          <a:endParaRPr lang="en-US"/>
        </a:p>
      </dgm:t>
    </dgm:pt>
    <dgm:pt modelId="{28EF2EEF-D2BB-46E7-9D6D-68094DA0F6CE}">
      <dgm:prSet phldrT="[Text]" custT="1"/>
      <dgm:spPr/>
      <dgm:t>
        <a:bodyPr/>
        <a:lstStyle/>
        <a:p>
          <a:pPr algn="ctr"/>
          <a:r>
            <a:rPr lang="en-US" sz="1600" b="1" dirty="0" smtClean="0"/>
            <a:t>Fair Pavement</a:t>
          </a:r>
        </a:p>
        <a:p>
          <a:pPr algn="l"/>
          <a:r>
            <a:rPr lang="en-US" sz="1600" dirty="0" smtClean="0"/>
            <a:t>Meets the “fair” IRI threshold (81-150)</a:t>
          </a:r>
        </a:p>
        <a:p>
          <a:pPr algn="l"/>
          <a:r>
            <a:rPr lang="en-US" sz="1600" dirty="0" smtClean="0"/>
            <a:t>Moderately smooth ride</a:t>
          </a:r>
        </a:p>
        <a:p>
          <a:pPr algn="l"/>
          <a:r>
            <a:rPr lang="en-US" sz="1600" dirty="0" smtClean="0"/>
            <a:t>Moderate pavement distresses</a:t>
          </a:r>
        </a:p>
        <a:p>
          <a:pPr algn="l"/>
          <a:r>
            <a:rPr lang="en-US" sz="1600" dirty="0" smtClean="0"/>
            <a:t>May need pavement resurfacing within two to five years</a:t>
          </a:r>
          <a:endParaRPr lang="en-US" sz="1600" dirty="0"/>
        </a:p>
      </dgm:t>
    </dgm:pt>
    <dgm:pt modelId="{05F1171E-054D-4CA0-AD5E-9EC70E0B61EF}" type="parTrans" cxnId="{68504EF7-AA2B-4AFF-89A2-51EB2FD4FF20}">
      <dgm:prSet/>
      <dgm:spPr/>
      <dgm:t>
        <a:bodyPr/>
        <a:lstStyle/>
        <a:p>
          <a:endParaRPr lang="en-US"/>
        </a:p>
      </dgm:t>
    </dgm:pt>
    <dgm:pt modelId="{9B62105C-05F9-47FE-A23A-5C13694EE16F}" type="sibTrans" cxnId="{68504EF7-AA2B-4AFF-89A2-51EB2FD4FF20}">
      <dgm:prSet/>
      <dgm:spPr/>
      <dgm:t>
        <a:bodyPr/>
        <a:lstStyle/>
        <a:p>
          <a:endParaRPr lang="en-US"/>
        </a:p>
      </dgm:t>
    </dgm:pt>
    <dgm:pt modelId="{81503DD3-FBDC-4353-952A-D87493D28123}">
      <dgm:prSet phldrT="[Text]" custT="1"/>
      <dgm:spPr/>
      <dgm:t>
        <a:bodyPr/>
        <a:lstStyle/>
        <a:p>
          <a:pPr algn="ctr"/>
          <a:r>
            <a:rPr lang="en-US" sz="1600" b="1" dirty="0" smtClean="0"/>
            <a:t>Poor Pavement</a:t>
          </a:r>
        </a:p>
        <a:p>
          <a:pPr algn="l"/>
          <a:r>
            <a:rPr lang="en-US" sz="1600" dirty="0" smtClean="0"/>
            <a:t>IRI exceeds “poor” threshold (151+)</a:t>
          </a:r>
        </a:p>
        <a:p>
          <a:pPr algn="l"/>
          <a:r>
            <a:rPr lang="en-US" sz="1600" dirty="0" smtClean="0"/>
            <a:t>Pavement has rough ride</a:t>
          </a:r>
        </a:p>
        <a:p>
          <a:pPr algn="l"/>
          <a:r>
            <a:rPr lang="en-US" sz="1600" dirty="0" smtClean="0"/>
            <a:t>Moderate to severe pavement distress</a:t>
          </a:r>
        </a:p>
        <a:p>
          <a:pPr algn="l"/>
          <a:r>
            <a:rPr lang="en-US" sz="1600" dirty="0" smtClean="0"/>
            <a:t>Needs resurfacing or rehabilitation within one year</a:t>
          </a:r>
        </a:p>
      </dgm:t>
    </dgm:pt>
    <dgm:pt modelId="{E4578E6E-C037-449E-A0DB-0355C071CBDC}" type="parTrans" cxnId="{ECD98438-5D5D-41FA-A67F-01D34D82D750}">
      <dgm:prSet/>
      <dgm:spPr/>
      <dgm:t>
        <a:bodyPr/>
        <a:lstStyle/>
        <a:p>
          <a:endParaRPr lang="en-US"/>
        </a:p>
      </dgm:t>
    </dgm:pt>
    <dgm:pt modelId="{C6294C52-E0C1-46E5-BAD4-344A9AD3BB3A}" type="sibTrans" cxnId="{ECD98438-5D5D-41FA-A67F-01D34D82D750}">
      <dgm:prSet/>
      <dgm:spPr/>
      <dgm:t>
        <a:bodyPr/>
        <a:lstStyle/>
        <a:p>
          <a:endParaRPr lang="en-US"/>
        </a:p>
      </dgm:t>
    </dgm:pt>
    <dgm:pt modelId="{D5EDAAE5-1D1C-44B2-A8FC-1B4DCB9F8FF6}" type="pres">
      <dgm:prSet presAssocID="{E1B10481-96DE-4B3A-9784-EA5DAD0EE628}" presName="Name0" presStyleCnt="0">
        <dgm:presLayoutVars>
          <dgm:dir/>
          <dgm:resizeHandles val="exact"/>
        </dgm:presLayoutVars>
      </dgm:prSet>
      <dgm:spPr/>
      <dgm:t>
        <a:bodyPr/>
        <a:lstStyle/>
        <a:p>
          <a:endParaRPr lang="en-US"/>
        </a:p>
      </dgm:t>
    </dgm:pt>
    <dgm:pt modelId="{FA9DC598-FBDB-4642-9903-9427789C03A3}" type="pres">
      <dgm:prSet presAssocID="{A086B940-6A66-47EF-B39B-EC01C6531646}" presName="compNode" presStyleCnt="0"/>
      <dgm:spPr/>
      <dgm:t>
        <a:bodyPr/>
        <a:lstStyle/>
        <a:p>
          <a:endParaRPr lang="en-US"/>
        </a:p>
      </dgm:t>
    </dgm:pt>
    <dgm:pt modelId="{495A3704-4DD3-4232-A197-95E027D62B07}" type="pres">
      <dgm:prSet presAssocID="{A086B940-6A66-47EF-B39B-EC01C6531646}" presName="pictRect" presStyleLbl="node1" presStyleIdx="0" presStyleCnt="3"/>
      <dgm:spPr>
        <a:blipFill rotWithShape="1">
          <a:blip xmlns:r="http://schemas.openxmlformats.org/officeDocument/2006/relationships" r:embed="rId1"/>
          <a:stretch>
            <a:fillRect/>
          </a:stretch>
        </a:blipFill>
      </dgm:spPr>
      <dgm:t>
        <a:bodyPr/>
        <a:lstStyle/>
        <a:p>
          <a:endParaRPr lang="en-US"/>
        </a:p>
      </dgm:t>
    </dgm:pt>
    <dgm:pt modelId="{A6A1E325-FBC9-41AC-82C8-1B3F5B618659}" type="pres">
      <dgm:prSet presAssocID="{A086B940-6A66-47EF-B39B-EC01C6531646}" presName="textRect" presStyleLbl="revTx" presStyleIdx="0" presStyleCnt="3">
        <dgm:presLayoutVars>
          <dgm:bulletEnabled val="1"/>
        </dgm:presLayoutVars>
      </dgm:prSet>
      <dgm:spPr/>
      <dgm:t>
        <a:bodyPr/>
        <a:lstStyle/>
        <a:p>
          <a:endParaRPr lang="en-US"/>
        </a:p>
      </dgm:t>
    </dgm:pt>
    <dgm:pt modelId="{605D1D40-B0FD-41CE-BE09-995758658569}" type="pres">
      <dgm:prSet presAssocID="{B39C4399-5CC0-4743-96B6-304B7C63C7FC}" presName="sibTrans" presStyleLbl="sibTrans2D1" presStyleIdx="0" presStyleCnt="0"/>
      <dgm:spPr/>
      <dgm:t>
        <a:bodyPr/>
        <a:lstStyle/>
        <a:p>
          <a:endParaRPr lang="en-US"/>
        </a:p>
      </dgm:t>
    </dgm:pt>
    <dgm:pt modelId="{3D6855D5-F462-44D9-A1BC-CB81862E32FA}" type="pres">
      <dgm:prSet presAssocID="{28EF2EEF-D2BB-46E7-9D6D-68094DA0F6CE}" presName="compNode" presStyleCnt="0"/>
      <dgm:spPr/>
      <dgm:t>
        <a:bodyPr/>
        <a:lstStyle/>
        <a:p>
          <a:endParaRPr lang="en-US"/>
        </a:p>
      </dgm:t>
    </dgm:pt>
    <dgm:pt modelId="{1015DD57-601C-43F4-AE2A-F13223AD5BFE}" type="pres">
      <dgm:prSet presAssocID="{28EF2EEF-D2BB-46E7-9D6D-68094DA0F6CE}" presName="pictRect" presStyleLbl="node1" presStyleIdx="1" presStyleCnt="3"/>
      <dgm:spPr>
        <a:blipFill rotWithShape="1">
          <a:blip xmlns:r="http://schemas.openxmlformats.org/officeDocument/2006/relationships" r:embed="rId2"/>
          <a:stretch>
            <a:fillRect/>
          </a:stretch>
        </a:blipFill>
      </dgm:spPr>
      <dgm:t>
        <a:bodyPr/>
        <a:lstStyle/>
        <a:p>
          <a:endParaRPr lang="en-US"/>
        </a:p>
      </dgm:t>
    </dgm:pt>
    <dgm:pt modelId="{FB876586-3636-47F5-BA81-68336F08F7EF}" type="pres">
      <dgm:prSet presAssocID="{28EF2EEF-D2BB-46E7-9D6D-68094DA0F6CE}" presName="textRect" presStyleLbl="revTx" presStyleIdx="1" presStyleCnt="3">
        <dgm:presLayoutVars>
          <dgm:bulletEnabled val="1"/>
        </dgm:presLayoutVars>
      </dgm:prSet>
      <dgm:spPr/>
      <dgm:t>
        <a:bodyPr/>
        <a:lstStyle/>
        <a:p>
          <a:endParaRPr lang="en-US"/>
        </a:p>
      </dgm:t>
    </dgm:pt>
    <dgm:pt modelId="{8AFF5414-C4EB-44F5-8596-DCA848C71D93}" type="pres">
      <dgm:prSet presAssocID="{9B62105C-05F9-47FE-A23A-5C13694EE16F}" presName="sibTrans" presStyleLbl="sibTrans2D1" presStyleIdx="0" presStyleCnt="0"/>
      <dgm:spPr/>
      <dgm:t>
        <a:bodyPr/>
        <a:lstStyle/>
        <a:p>
          <a:endParaRPr lang="en-US"/>
        </a:p>
      </dgm:t>
    </dgm:pt>
    <dgm:pt modelId="{79964972-D236-45F8-B17B-5087735F548A}" type="pres">
      <dgm:prSet presAssocID="{81503DD3-FBDC-4353-952A-D87493D28123}" presName="compNode" presStyleCnt="0"/>
      <dgm:spPr/>
      <dgm:t>
        <a:bodyPr/>
        <a:lstStyle/>
        <a:p>
          <a:endParaRPr lang="en-US"/>
        </a:p>
      </dgm:t>
    </dgm:pt>
    <dgm:pt modelId="{BFEA3ED9-24F9-4EBF-8C91-4398F9C64E25}" type="pres">
      <dgm:prSet presAssocID="{81503DD3-FBDC-4353-952A-D87493D28123}" presName="pictRect" presStyleLbl="node1" presStyleIdx="2" presStyleCnt="3" custLinFactNeighborX="10293" custLinFactNeighborY="-24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44000" b="-44000"/>
          </a:stretch>
        </a:blipFill>
      </dgm:spPr>
      <dgm:t>
        <a:bodyPr/>
        <a:lstStyle/>
        <a:p>
          <a:endParaRPr lang="en-US"/>
        </a:p>
      </dgm:t>
    </dgm:pt>
    <dgm:pt modelId="{9A681F43-676E-45F6-916B-0AF1FB3FA86F}" type="pres">
      <dgm:prSet presAssocID="{81503DD3-FBDC-4353-952A-D87493D28123}" presName="textRect" presStyleLbl="revTx" presStyleIdx="2" presStyleCnt="3" custLinFactNeighborX="63" custLinFactNeighborY="514">
        <dgm:presLayoutVars>
          <dgm:bulletEnabled val="1"/>
        </dgm:presLayoutVars>
      </dgm:prSet>
      <dgm:spPr/>
      <dgm:t>
        <a:bodyPr/>
        <a:lstStyle/>
        <a:p>
          <a:endParaRPr lang="en-US"/>
        </a:p>
      </dgm:t>
    </dgm:pt>
  </dgm:ptLst>
  <dgm:cxnLst>
    <dgm:cxn modelId="{75DAA591-CFED-4E3B-8B61-E05BF5B6E664}" srcId="{E1B10481-96DE-4B3A-9784-EA5DAD0EE628}" destId="{A086B940-6A66-47EF-B39B-EC01C6531646}" srcOrd="0" destOrd="0" parTransId="{C52C8F07-D542-4704-9904-676A9A813FEC}" sibTransId="{B39C4399-5CC0-4743-96B6-304B7C63C7FC}"/>
    <dgm:cxn modelId="{68504EF7-AA2B-4AFF-89A2-51EB2FD4FF20}" srcId="{E1B10481-96DE-4B3A-9784-EA5DAD0EE628}" destId="{28EF2EEF-D2BB-46E7-9D6D-68094DA0F6CE}" srcOrd="1" destOrd="0" parTransId="{05F1171E-054D-4CA0-AD5E-9EC70E0B61EF}" sibTransId="{9B62105C-05F9-47FE-A23A-5C13694EE16F}"/>
    <dgm:cxn modelId="{D6E1F293-CCEE-4332-A130-7D71F96EF37C}" type="presOf" srcId="{E1B10481-96DE-4B3A-9784-EA5DAD0EE628}" destId="{D5EDAAE5-1D1C-44B2-A8FC-1B4DCB9F8FF6}" srcOrd="0" destOrd="0" presId="urn:microsoft.com/office/officeart/2005/8/layout/pList1"/>
    <dgm:cxn modelId="{ECD98438-5D5D-41FA-A67F-01D34D82D750}" srcId="{E1B10481-96DE-4B3A-9784-EA5DAD0EE628}" destId="{81503DD3-FBDC-4353-952A-D87493D28123}" srcOrd="2" destOrd="0" parTransId="{E4578E6E-C037-449E-A0DB-0355C071CBDC}" sibTransId="{C6294C52-E0C1-46E5-BAD4-344A9AD3BB3A}"/>
    <dgm:cxn modelId="{18311919-974E-4B9F-81FB-FE14E5B2777E}" type="presOf" srcId="{B39C4399-5CC0-4743-96B6-304B7C63C7FC}" destId="{605D1D40-B0FD-41CE-BE09-995758658569}" srcOrd="0" destOrd="0" presId="urn:microsoft.com/office/officeart/2005/8/layout/pList1"/>
    <dgm:cxn modelId="{2EA6B90D-11FB-42EF-95C1-9077C8456B2C}" type="presOf" srcId="{28EF2EEF-D2BB-46E7-9D6D-68094DA0F6CE}" destId="{FB876586-3636-47F5-BA81-68336F08F7EF}" srcOrd="0" destOrd="0" presId="urn:microsoft.com/office/officeart/2005/8/layout/pList1"/>
    <dgm:cxn modelId="{FD2C3D69-FC19-4259-B352-0D4FF512D236}" type="presOf" srcId="{A086B940-6A66-47EF-B39B-EC01C6531646}" destId="{A6A1E325-FBC9-41AC-82C8-1B3F5B618659}" srcOrd="0" destOrd="0" presId="urn:microsoft.com/office/officeart/2005/8/layout/pList1"/>
    <dgm:cxn modelId="{66CDC4FF-CC00-405E-A593-EE33B8690F58}" type="presOf" srcId="{9B62105C-05F9-47FE-A23A-5C13694EE16F}" destId="{8AFF5414-C4EB-44F5-8596-DCA848C71D93}" srcOrd="0" destOrd="0" presId="urn:microsoft.com/office/officeart/2005/8/layout/pList1"/>
    <dgm:cxn modelId="{32B24551-B79F-4415-9DF9-6BD08C2F1B92}" type="presOf" srcId="{81503DD3-FBDC-4353-952A-D87493D28123}" destId="{9A681F43-676E-45F6-916B-0AF1FB3FA86F}" srcOrd="0" destOrd="0" presId="urn:microsoft.com/office/officeart/2005/8/layout/pList1"/>
    <dgm:cxn modelId="{5FFA6110-EA74-49D4-B8FF-E8A27DC8EA54}" type="presParOf" srcId="{D5EDAAE5-1D1C-44B2-A8FC-1B4DCB9F8FF6}" destId="{FA9DC598-FBDB-4642-9903-9427789C03A3}" srcOrd="0" destOrd="0" presId="urn:microsoft.com/office/officeart/2005/8/layout/pList1"/>
    <dgm:cxn modelId="{4BBF07EF-6767-4932-81BA-746C79B3415D}" type="presParOf" srcId="{FA9DC598-FBDB-4642-9903-9427789C03A3}" destId="{495A3704-4DD3-4232-A197-95E027D62B07}" srcOrd="0" destOrd="0" presId="urn:microsoft.com/office/officeart/2005/8/layout/pList1"/>
    <dgm:cxn modelId="{1ABDE1F6-67E8-4271-83B5-4777AD91B139}" type="presParOf" srcId="{FA9DC598-FBDB-4642-9903-9427789C03A3}" destId="{A6A1E325-FBC9-41AC-82C8-1B3F5B618659}" srcOrd="1" destOrd="0" presId="urn:microsoft.com/office/officeart/2005/8/layout/pList1"/>
    <dgm:cxn modelId="{4E673F6D-6CA3-4814-98F4-759C8322C645}" type="presParOf" srcId="{D5EDAAE5-1D1C-44B2-A8FC-1B4DCB9F8FF6}" destId="{605D1D40-B0FD-41CE-BE09-995758658569}" srcOrd="1" destOrd="0" presId="urn:microsoft.com/office/officeart/2005/8/layout/pList1"/>
    <dgm:cxn modelId="{CECCFBA5-9508-4D2E-8937-2E92A42BFE1B}" type="presParOf" srcId="{D5EDAAE5-1D1C-44B2-A8FC-1B4DCB9F8FF6}" destId="{3D6855D5-F462-44D9-A1BC-CB81862E32FA}" srcOrd="2" destOrd="0" presId="urn:microsoft.com/office/officeart/2005/8/layout/pList1"/>
    <dgm:cxn modelId="{A530D1A2-C60F-45C2-B390-3C136A81EDB2}" type="presParOf" srcId="{3D6855D5-F462-44D9-A1BC-CB81862E32FA}" destId="{1015DD57-601C-43F4-AE2A-F13223AD5BFE}" srcOrd="0" destOrd="0" presId="urn:microsoft.com/office/officeart/2005/8/layout/pList1"/>
    <dgm:cxn modelId="{1CF6E862-C9A4-4D7C-B1CF-2441EE483796}" type="presParOf" srcId="{3D6855D5-F462-44D9-A1BC-CB81862E32FA}" destId="{FB876586-3636-47F5-BA81-68336F08F7EF}" srcOrd="1" destOrd="0" presId="urn:microsoft.com/office/officeart/2005/8/layout/pList1"/>
    <dgm:cxn modelId="{1480A895-0B60-4FBD-B9B6-813E93F489DD}" type="presParOf" srcId="{D5EDAAE5-1D1C-44B2-A8FC-1B4DCB9F8FF6}" destId="{8AFF5414-C4EB-44F5-8596-DCA848C71D93}" srcOrd="3" destOrd="0" presId="urn:microsoft.com/office/officeart/2005/8/layout/pList1"/>
    <dgm:cxn modelId="{3143426F-4F64-451E-BBD8-91D6723AAE2D}" type="presParOf" srcId="{D5EDAAE5-1D1C-44B2-A8FC-1B4DCB9F8FF6}" destId="{79964972-D236-45F8-B17B-5087735F548A}" srcOrd="4" destOrd="0" presId="urn:microsoft.com/office/officeart/2005/8/layout/pList1"/>
    <dgm:cxn modelId="{D8CC85C2-A2E5-4106-957B-7310051676DA}" type="presParOf" srcId="{79964972-D236-45F8-B17B-5087735F548A}" destId="{BFEA3ED9-24F9-4EBF-8C91-4398F9C64E25}" srcOrd="0" destOrd="0" presId="urn:microsoft.com/office/officeart/2005/8/layout/pList1"/>
    <dgm:cxn modelId="{625FC122-D6DA-4523-A878-2AF133EFA758}" type="presParOf" srcId="{79964972-D236-45F8-B17B-5087735F548A}" destId="{9A681F43-676E-45F6-916B-0AF1FB3FA86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DE1B6-880C-475F-9109-D14B25C8A9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6DAA6B74-117F-429E-B869-E5EE9841D022}">
      <dgm:prSet phldrT="[Text]"/>
      <dgm:spPr/>
      <dgm:t>
        <a:bodyPr/>
        <a:lstStyle/>
        <a:p>
          <a:r>
            <a:rPr lang="en-US" dirty="0" smtClean="0"/>
            <a:t>Manage existing assets</a:t>
          </a:r>
          <a:endParaRPr lang="en-US" dirty="0"/>
        </a:p>
      </dgm:t>
    </dgm:pt>
    <dgm:pt modelId="{C3DEBA7C-1DAB-4D33-9947-68430353F02E}" type="parTrans" cxnId="{2CA14E4E-EF17-4918-BFA1-C9F3D476FA5B}">
      <dgm:prSet/>
      <dgm:spPr/>
      <dgm:t>
        <a:bodyPr/>
        <a:lstStyle/>
        <a:p>
          <a:endParaRPr lang="en-US"/>
        </a:p>
      </dgm:t>
    </dgm:pt>
    <dgm:pt modelId="{748B57F4-24A9-4E4E-A388-0BD063F5385F}" type="sibTrans" cxnId="{2CA14E4E-EF17-4918-BFA1-C9F3D476FA5B}">
      <dgm:prSet/>
      <dgm:spPr/>
      <dgm:t>
        <a:bodyPr/>
        <a:lstStyle/>
        <a:p>
          <a:endParaRPr lang="en-US"/>
        </a:p>
      </dgm:t>
    </dgm:pt>
    <dgm:pt modelId="{146B6962-EF36-43F7-A78B-9DF47F7205DF}">
      <dgm:prSet/>
      <dgm:spPr>
        <a:solidFill>
          <a:schemeClr val="accent1"/>
        </a:solidFill>
      </dgm:spPr>
      <dgm:t>
        <a:bodyPr/>
        <a:lstStyle/>
        <a:p>
          <a:r>
            <a:rPr lang="en-US" dirty="0" smtClean="0"/>
            <a:t>Improve safety</a:t>
          </a:r>
          <a:endParaRPr lang="en-US" dirty="0"/>
        </a:p>
      </dgm:t>
    </dgm:pt>
    <dgm:pt modelId="{98EDC6F6-F233-49E8-97AB-FC6B8238243C}" type="parTrans" cxnId="{B5129962-2BEB-4A0F-B75B-094D022FBA7F}">
      <dgm:prSet/>
      <dgm:spPr/>
      <dgm:t>
        <a:bodyPr/>
        <a:lstStyle/>
        <a:p>
          <a:endParaRPr lang="en-US"/>
        </a:p>
      </dgm:t>
    </dgm:pt>
    <dgm:pt modelId="{96C00209-55D4-4AA3-B541-4B57595C9F50}" type="sibTrans" cxnId="{B5129962-2BEB-4A0F-B75B-094D022FBA7F}">
      <dgm:prSet/>
      <dgm:spPr/>
      <dgm:t>
        <a:bodyPr/>
        <a:lstStyle/>
        <a:p>
          <a:endParaRPr lang="en-US"/>
        </a:p>
      </dgm:t>
    </dgm:pt>
    <dgm:pt modelId="{EF5E1316-798B-4077-AFD4-5A05C7882AEA}">
      <dgm:prSet/>
      <dgm:spPr>
        <a:solidFill>
          <a:schemeClr val="accent2"/>
        </a:solidFill>
      </dgm:spPr>
      <dgm:t>
        <a:bodyPr/>
        <a:lstStyle/>
        <a:p>
          <a:r>
            <a:rPr lang="en-US" smtClean="0"/>
            <a:t>Reduce congestion</a:t>
          </a:r>
          <a:endParaRPr lang="en-US" dirty="0"/>
        </a:p>
      </dgm:t>
    </dgm:pt>
    <dgm:pt modelId="{719FE906-8A52-4AE6-A8BE-3BD232D30C11}" type="parTrans" cxnId="{DE473DB9-7360-4FE2-810C-E0AACE987E2A}">
      <dgm:prSet/>
      <dgm:spPr/>
      <dgm:t>
        <a:bodyPr/>
        <a:lstStyle/>
        <a:p>
          <a:endParaRPr lang="en-US"/>
        </a:p>
      </dgm:t>
    </dgm:pt>
    <dgm:pt modelId="{8E9C4B05-0D2F-4FED-9AD8-DF91745F5BD0}" type="sibTrans" cxnId="{DE473DB9-7360-4FE2-810C-E0AACE987E2A}">
      <dgm:prSet/>
      <dgm:spPr/>
      <dgm:t>
        <a:bodyPr/>
        <a:lstStyle/>
        <a:p>
          <a:endParaRPr lang="en-US"/>
        </a:p>
      </dgm:t>
    </dgm:pt>
    <dgm:pt modelId="{0878733D-7AD0-4A74-B129-C50022A6E12E}">
      <dgm:prSet/>
      <dgm:spPr>
        <a:solidFill>
          <a:schemeClr val="accent1"/>
        </a:solidFill>
      </dgm:spPr>
      <dgm:t>
        <a:bodyPr/>
        <a:lstStyle/>
        <a:p>
          <a:r>
            <a:rPr lang="en-US" dirty="0" smtClean="0"/>
            <a:t>Fuel economic growth</a:t>
          </a:r>
          <a:endParaRPr lang="en-US" dirty="0"/>
        </a:p>
      </dgm:t>
    </dgm:pt>
    <dgm:pt modelId="{7A1E0C03-7229-4E44-BCA4-ED423BD908AA}" type="parTrans" cxnId="{345D182A-EFB9-48DD-A645-D282927B7D76}">
      <dgm:prSet/>
      <dgm:spPr/>
      <dgm:t>
        <a:bodyPr/>
        <a:lstStyle/>
        <a:p>
          <a:endParaRPr lang="en-US"/>
        </a:p>
      </dgm:t>
    </dgm:pt>
    <dgm:pt modelId="{BB699FC0-1C14-4F41-9A0B-5193AAEAD077}" type="sibTrans" cxnId="{345D182A-EFB9-48DD-A645-D282927B7D76}">
      <dgm:prSet/>
      <dgm:spPr/>
      <dgm:t>
        <a:bodyPr/>
        <a:lstStyle/>
        <a:p>
          <a:endParaRPr lang="en-US"/>
        </a:p>
      </dgm:t>
    </dgm:pt>
    <dgm:pt modelId="{21EFCD31-62CA-44C8-8A7A-11204B74AB1A}">
      <dgm:prSet/>
      <dgm:spPr>
        <a:solidFill>
          <a:schemeClr val="accent2"/>
        </a:solidFill>
      </dgm:spPr>
      <dgm:t>
        <a:bodyPr/>
        <a:lstStyle/>
        <a:p>
          <a:r>
            <a:rPr lang="en-US" dirty="0" smtClean="0"/>
            <a:t>Spend dollars wisely</a:t>
          </a:r>
          <a:endParaRPr lang="en-US" dirty="0"/>
        </a:p>
      </dgm:t>
    </dgm:pt>
    <dgm:pt modelId="{8C3D7283-05BA-4A07-822C-ED6462627595}" type="parTrans" cxnId="{A7A0CA97-20D4-47D2-A556-CF905759DAA3}">
      <dgm:prSet/>
      <dgm:spPr/>
      <dgm:t>
        <a:bodyPr/>
        <a:lstStyle/>
        <a:p>
          <a:endParaRPr lang="en-US"/>
        </a:p>
      </dgm:t>
    </dgm:pt>
    <dgm:pt modelId="{B308C40B-F38F-43EC-9BD2-C8BEF60D991B}" type="sibTrans" cxnId="{A7A0CA97-20D4-47D2-A556-CF905759DAA3}">
      <dgm:prSet/>
      <dgm:spPr/>
      <dgm:t>
        <a:bodyPr/>
        <a:lstStyle/>
        <a:p>
          <a:endParaRPr lang="en-US"/>
        </a:p>
      </dgm:t>
    </dgm:pt>
    <dgm:pt modelId="{26409737-5D60-4D17-8C62-CBD3CE683AEA}" type="pres">
      <dgm:prSet presAssocID="{169DE1B6-880C-475F-9109-D14B25C8A99C}" presName="Name0" presStyleCnt="0">
        <dgm:presLayoutVars>
          <dgm:chMax val="7"/>
          <dgm:chPref val="7"/>
          <dgm:dir/>
        </dgm:presLayoutVars>
      </dgm:prSet>
      <dgm:spPr/>
      <dgm:t>
        <a:bodyPr/>
        <a:lstStyle/>
        <a:p>
          <a:endParaRPr lang="en-US"/>
        </a:p>
      </dgm:t>
    </dgm:pt>
    <dgm:pt modelId="{BAE52C0E-B45F-4351-BDF0-C1BFE6B61CBF}" type="pres">
      <dgm:prSet presAssocID="{169DE1B6-880C-475F-9109-D14B25C8A99C}" presName="Name1" presStyleCnt="0"/>
      <dgm:spPr/>
      <dgm:t>
        <a:bodyPr/>
        <a:lstStyle/>
        <a:p>
          <a:endParaRPr lang="en-US"/>
        </a:p>
      </dgm:t>
    </dgm:pt>
    <dgm:pt modelId="{516941B6-08D4-4AB7-955F-8EC9732FB13D}" type="pres">
      <dgm:prSet presAssocID="{169DE1B6-880C-475F-9109-D14B25C8A99C}" presName="cycle" presStyleCnt="0"/>
      <dgm:spPr/>
      <dgm:t>
        <a:bodyPr/>
        <a:lstStyle/>
        <a:p>
          <a:endParaRPr lang="en-US"/>
        </a:p>
      </dgm:t>
    </dgm:pt>
    <dgm:pt modelId="{B175541F-C832-431B-9A26-6F88DB54EAF7}" type="pres">
      <dgm:prSet presAssocID="{169DE1B6-880C-475F-9109-D14B25C8A99C}" presName="srcNode" presStyleLbl="node1" presStyleIdx="0" presStyleCnt="5"/>
      <dgm:spPr/>
      <dgm:t>
        <a:bodyPr/>
        <a:lstStyle/>
        <a:p>
          <a:endParaRPr lang="en-US"/>
        </a:p>
      </dgm:t>
    </dgm:pt>
    <dgm:pt modelId="{92C863FA-CD0A-48FE-BB99-D50D78B2C6D9}" type="pres">
      <dgm:prSet presAssocID="{169DE1B6-880C-475F-9109-D14B25C8A99C}" presName="conn" presStyleLbl="parChTrans1D2" presStyleIdx="0" presStyleCnt="1"/>
      <dgm:spPr/>
      <dgm:t>
        <a:bodyPr/>
        <a:lstStyle/>
        <a:p>
          <a:endParaRPr lang="en-US"/>
        </a:p>
      </dgm:t>
    </dgm:pt>
    <dgm:pt modelId="{06CF2D4E-F622-4735-AB58-5B09795FF374}" type="pres">
      <dgm:prSet presAssocID="{169DE1B6-880C-475F-9109-D14B25C8A99C}" presName="extraNode" presStyleLbl="node1" presStyleIdx="0" presStyleCnt="5"/>
      <dgm:spPr/>
      <dgm:t>
        <a:bodyPr/>
        <a:lstStyle/>
        <a:p>
          <a:endParaRPr lang="en-US"/>
        </a:p>
      </dgm:t>
    </dgm:pt>
    <dgm:pt modelId="{3A40C4EE-FF53-4CF5-B190-26383D619191}" type="pres">
      <dgm:prSet presAssocID="{169DE1B6-880C-475F-9109-D14B25C8A99C}" presName="dstNode" presStyleLbl="node1" presStyleIdx="0" presStyleCnt="5"/>
      <dgm:spPr/>
      <dgm:t>
        <a:bodyPr/>
        <a:lstStyle/>
        <a:p>
          <a:endParaRPr lang="en-US"/>
        </a:p>
      </dgm:t>
    </dgm:pt>
    <dgm:pt modelId="{C36AD267-1F1B-499E-9BBF-DBCF7CD9F224}" type="pres">
      <dgm:prSet presAssocID="{6DAA6B74-117F-429E-B869-E5EE9841D022}" presName="text_1" presStyleLbl="node1" presStyleIdx="0" presStyleCnt="5">
        <dgm:presLayoutVars>
          <dgm:bulletEnabled val="1"/>
        </dgm:presLayoutVars>
      </dgm:prSet>
      <dgm:spPr/>
      <dgm:t>
        <a:bodyPr/>
        <a:lstStyle/>
        <a:p>
          <a:endParaRPr lang="en-US"/>
        </a:p>
      </dgm:t>
    </dgm:pt>
    <dgm:pt modelId="{DD41D607-CBA9-4003-950E-AA9DBDFC07BE}" type="pres">
      <dgm:prSet presAssocID="{6DAA6B74-117F-429E-B869-E5EE9841D022}" presName="accent_1" presStyleCnt="0"/>
      <dgm:spPr/>
      <dgm:t>
        <a:bodyPr/>
        <a:lstStyle/>
        <a:p>
          <a:endParaRPr lang="en-US"/>
        </a:p>
      </dgm:t>
    </dgm:pt>
    <dgm:pt modelId="{601FAB38-F7AB-45F1-92BA-401A5CD20B14}" type="pres">
      <dgm:prSet presAssocID="{6DAA6B74-117F-429E-B869-E5EE9841D022}" presName="accentRepeatNode" presStyleLbl="solidFgAcc1" presStyleIdx="0" presStyleCnt="5"/>
      <dgm:spPr/>
      <dgm:t>
        <a:bodyPr/>
        <a:lstStyle/>
        <a:p>
          <a:endParaRPr lang="en-US"/>
        </a:p>
      </dgm:t>
    </dgm:pt>
    <dgm:pt modelId="{83F82106-CE5E-460D-A08C-97C1996823A8}" type="pres">
      <dgm:prSet presAssocID="{146B6962-EF36-43F7-A78B-9DF47F7205DF}" presName="text_2" presStyleLbl="node1" presStyleIdx="1" presStyleCnt="5">
        <dgm:presLayoutVars>
          <dgm:bulletEnabled val="1"/>
        </dgm:presLayoutVars>
      </dgm:prSet>
      <dgm:spPr/>
      <dgm:t>
        <a:bodyPr/>
        <a:lstStyle/>
        <a:p>
          <a:endParaRPr lang="en-US"/>
        </a:p>
      </dgm:t>
    </dgm:pt>
    <dgm:pt modelId="{88F6DEB1-4B26-4AE5-BD58-F81BB542E4A9}" type="pres">
      <dgm:prSet presAssocID="{146B6962-EF36-43F7-A78B-9DF47F7205DF}" presName="accent_2" presStyleCnt="0"/>
      <dgm:spPr/>
      <dgm:t>
        <a:bodyPr/>
        <a:lstStyle/>
        <a:p>
          <a:endParaRPr lang="en-US"/>
        </a:p>
      </dgm:t>
    </dgm:pt>
    <dgm:pt modelId="{B945ED9F-1F14-4BC5-B005-4DD12AF45AF0}" type="pres">
      <dgm:prSet presAssocID="{146B6962-EF36-43F7-A78B-9DF47F7205DF}" presName="accentRepeatNode" presStyleLbl="solidFgAcc1" presStyleIdx="1" presStyleCnt="5"/>
      <dgm:spPr/>
      <dgm:t>
        <a:bodyPr/>
        <a:lstStyle/>
        <a:p>
          <a:endParaRPr lang="en-US"/>
        </a:p>
      </dgm:t>
    </dgm:pt>
    <dgm:pt modelId="{4C4AEBE7-165B-4F7A-B740-1E6EFED3ABC5}" type="pres">
      <dgm:prSet presAssocID="{EF5E1316-798B-4077-AFD4-5A05C7882AEA}" presName="text_3" presStyleLbl="node1" presStyleIdx="2" presStyleCnt="5">
        <dgm:presLayoutVars>
          <dgm:bulletEnabled val="1"/>
        </dgm:presLayoutVars>
      </dgm:prSet>
      <dgm:spPr/>
      <dgm:t>
        <a:bodyPr/>
        <a:lstStyle/>
        <a:p>
          <a:endParaRPr lang="en-US"/>
        </a:p>
      </dgm:t>
    </dgm:pt>
    <dgm:pt modelId="{1A2DC0C4-68F3-4780-BB2E-067CE8ED8AAD}" type="pres">
      <dgm:prSet presAssocID="{EF5E1316-798B-4077-AFD4-5A05C7882AEA}" presName="accent_3" presStyleCnt="0"/>
      <dgm:spPr/>
      <dgm:t>
        <a:bodyPr/>
        <a:lstStyle/>
        <a:p>
          <a:endParaRPr lang="en-US"/>
        </a:p>
      </dgm:t>
    </dgm:pt>
    <dgm:pt modelId="{DCF9DB7C-7A5B-4375-A907-1BB0792BA973}" type="pres">
      <dgm:prSet presAssocID="{EF5E1316-798B-4077-AFD4-5A05C7882AEA}" presName="accentRepeatNode" presStyleLbl="solidFgAcc1" presStyleIdx="2" presStyleCnt="5"/>
      <dgm:spPr/>
      <dgm:t>
        <a:bodyPr/>
        <a:lstStyle/>
        <a:p>
          <a:endParaRPr lang="en-US"/>
        </a:p>
      </dgm:t>
    </dgm:pt>
    <dgm:pt modelId="{F9B71815-B710-40F9-9E01-261C0737EB03}" type="pres">
      <dgm:prSet presAssocID="{0878733D-7AD0-4A74-B129-C50022A6E12E}" presName="text_4" presStyleLbl="node1" presStyleIdx="3" presStyleCnt="5">
        <dgm:presLayoutVars>
          <dgm:bulletEnabled val="1"/>
        </dgm:presLayoutVars>
      </dgm:prSet>
      <dgm:spPr/>
      <dgm:t>
        <a:bodyPr/>
        <a:lstStyle/>
        <a:p>
          <a:endParaRPr lang="en-US"/>
        </a:p>
      </dgm:t>
    </dgm:pt>
    <dgm:pt modelId="{EE6990FC-77CF-4D9C-9075-B4DBD6B75B60}" type="pres">
      <dgm:prSet presAssocID="{0878733D-7AD0-4A74-B129-C50022A6E12E}" presName="accent_4" presStyleCnt="0"/>
      <dgm:spPr/>
      <dgm:t>
        <a:bodyPr/>
        <a:lstStyle/>
        <a:p>
          <a:endParaRPr lang="en-US"/>
        </a:p>
      </dgm:t>
    </dgm:pt>
    <dgm:pt modelId="{731BF51D-5355-4B42-AE81-7C8C387952E1}" type="pres">
      <dgm:prSet presAssocID="{0878733D-7AD0-4A74-B129-C50022A6E12E}" presName="accentRepeatNode" presStyleLbl="solidFgAcc1" presStyleIdx="3" presStyleCnt="5"/>
      <dgm:spPr/>
      <dgm:t>
        <a:bodyPr/>
        <a:lstStyle/>
        <a:p>
          <a:endParaRPr lang="en-US"/>
        </a:p>
      </dgm:t>
    </dgm:pt>
    <dgm:pt modelId="{EC2FC483-3915-4F59-B921-D5029E1D210B}" type="pres">
      <dgm:prSet presAssocID="{21EFCD31-62CA-44C8-8A7A-11204B74AB1A}" presName="text_5" presStyleLbl="node1" presStyleIdx="4" presStyleCnt="5">
        <dgm:presLayoutVars>
          <dgm:bulletEnabled val="1"/>
        </dgm:presLayoutVars>
      </dgm:prSet>
      <dgm:spPr/>
      <dgm:t>
        <a:bodyPr/>
        <a:lstStyle/>
        <a:p>
          <a:endParaRPr lang="en-US"/>
        </a:p>
      </dgm:t>
    </dgm:pt>
    <dgm:pt modelId="{D14E4D06-24EC-4C42-88F6-57F268013F14}" type="pres">
      <dgm:prSet presAssocID="{21EFCD31-62CA-44C8-8A7A-11204B74AB1A}" presName="accent_5" presStyleCnt="0"/>
      <dgm:spPr/>
      <dgm:t>
        <a:bodyPr/>
        <a:lstStyle/>
        <a:p>
          <a:endParaRPr lang="en-US"/>
        </a:p>
      </dgm:t>
    </dgm:pt>
    <dgm:pt modelId="{DA87BA04-9F6F-48C0-8063-38A60E95AB00}" type="pres">
      <dgm:prSet presAssocID="{21EFCD31-62CA-44C8-8A7A-11204B74AB1A}" presName="accentRepeatNode" presStyleLbl="solidFgAcc1" presStyleIdx="4" presStyleCnt="5"/>
      <dgm:spPr/>
      <dgm:t>
        <a:bodyPr/>
        <a:lstStyle/>
        <a:p>
          <a:endParaRPr lang="en-US"/>
        </a:p>
      </dgm:t>
    </dgm:pt>
  </dgm:ptLst>
  <dgm:cxnLst>
    <dgm:cxn modelId="{A7743DDA-8477-44E8-B9B0-076A759862C9}" type="presOf" srcId="{6DAA6B74-117F-429E-B869-E5EE9841D022}" destId="{C36AD267-1F1B-499E-9BBF-DBCF7CD9F224}" srcOrd="0" destOrd="0" presId="urn:microsoft.com/office/officeart/2008/layout/VerticalCurvedList"/>
    <dgm:cxn modelId="{AC105B2B-9C00-482D-B0A9-4BDBF4E077A4}" type="presOf" srcId="{146B6962-EF36-43F7-A78B-9DF47F7205DF}" destId="{83F82106-CE5E-460D-A08C-97C1996823A8}" srcOrd="0" destOrd="0" presId="urn:microsoft.com/office/officeart/2008/layout/VerticalCurvedList"/>
    <dgm:cxn modelId="{A7A0CA97-20D4-47D2-A556-CF905759DAA3}" srcId="{169DE1B6-880C-475F-9109-D14B25C8A99C}" destId="{21EFCD31-62CA-44C8-8A7A-11204B74AB1A}" srcOrd="4" destOrd="0" parTransId="{8C3D7283-05BA-4A07-822C-ED6462627595}" sibTransId="{B308C40B-F38F-43EC-9BD2-C8BEF60D991B}"/>
    <dgm:cxn modelId="{2CA14E4E-EF17-4918-BFA1-C9F3D476FA5B}" srcId="{169DE1B6-880C-475F-9109-D14B25C8A99C}" destId="{6DAA6B74-117F-429E-B869-E5EE9841D022}" srcOrd="0" destOrd="0" parTransId="{C3DEBA7C-1DAB-4D33-9947-68430353F02E}" sibTransId="{748B57F4-24A9-4E4E-A388-0BD063F5385F}"/>
    <dgm:cxn modelId="{DE473DB9-7360-4FE2-810C-E0AACE987E2A}" srcId="{169DE1B6-880C-475F-9109-D14B25C8A99C}" destId="{EF5E1316-798B-4077-AFD4-5A05C7882AEA}" srcOrd="2" destOrd="0" parTransId="{719FE906-8A52-4AE6-A8BE-3BD232D30C11}" sibTransId="{8E9C4B05-0D2F-4FED-9AD8-DF91745F5BD0}"/>
    <dgm:cxn modelId="{C453B119-0535-4FEF-A78B-372BC3EF5C9D}" type="presOf" srcId="{748B57F4-24A9-4E4E-A388-0BD063F5385F}" destId="{92C863FA-CD0A-48FE-BB99-D50D78B2C6D9}" srcOrd="0" destOrd="0" presId="urn:microsoft.com/office/officeart/2008/layout/VerticalCurvedList"/>
    <dgm:cxn modelId="{8EA342C0-BDD7-4DEA-A03A-AA26E01F21FC}" type="presOf" srcId="{0878733D-7AD0-4A74-B129-C50022A6E12E}" destId="{F9B71815-B710-40F9-9E01-261C0737EB03}" srcOrd="0" destOrd="0" presId="urn:microsoft.com/office/officeart/2008/layout/VerticalCurvedList"/>
    <dgm:cxn modelId="{8355460F-77D9-498A-BD8B-7E68AAFD4AFE}" type="presOf" srcId="{21EFCD31-62CA-44C8-8A7A-11204B74AB1A}" destId="{EC2FC483-3915-4F59-B921-D5029E1D210B}" srcOrd="0" destOrd="0" presId="urn:microsoft.com/office/officeart/2008/layout/VerticalCurvedList"/>
    <dgm:cxn modelId="{CD3AE0C2-8547-4F3B-895D-C7924AE8590B}" type="presOf" srcId="{169DE1B6-880C-475F-9109-D14B25C8A99C}" destId="{26409737-5D60-4D17-8C62-CBD3CE683AEA}" srcOrd="0" destOrd="0" presId="urn:microsoft.com/office/officeart/2008/layout/VerticalCurvedList"/>
    <dgm:cxn modelId="{345D182A-EFB9-48DD-A645-D282927B7D76}" srcId="{169DE1B6-880C-475F-9109-D14B25C8A99C}" destId="{0878733D-7AD0-4A74-B129-C50022A6E12E}" srcOrd="3" destOrd="0" parTransId="{7A1E0C03-7229-4E44-BCA4-ED423BD908AA}" sibTransId="{BB699FC0-1C14-4F41-9A0B-5193AAEAD077}"/>
    <dgm:cxn modelId="{68C24E62-E8E3-4D88-8A32-198358C5056B}" type="presOf" srcId="{EF5E1316-798B-4077-AFD4-5A05C7882AEA}" destId="{4C4AEBE7-165B-4F7A-B740-1E6EFED3ABC5}" srcOrd="0" destOrd="0" presId="urn:microsoft.com/office/officeart/2008/layout/VerticalCurvedList"/>
    <dgm:cxn modelId="{B5129962-2BEB-4A0F-B75B-094D022FBA7F}" srcId="{169DE1B6-880C-475F-9109-D14B25C8A99C}" destId="{146B6962-EF36-43F7-A78B-9DF47F7205DF}" srcOrd="1" destOrd="0" parTransId="{98EDC6F6-F233-49E8-97AB-FC6B8238243C}" sibTransId="{96C00209-55D4-4AA3-B541-4B57595C9F50}"/>
    <dgm:cxn modelId="{F76B98AD-1023-423D-AF53-9DAC0DF70458}" type="presParOf" srcId="{26409737-5D60-4D17-8C62-CBD3CE683AEA}" destId="{BAE52C0E-B45F-4351-BDF0-C1BFE6B61CBF}" srcOrd="0" destOrd="0" presId="urn:microsoft.com/office/officeart/2008/layout/VerticalCurvedList"/>
    <dgm:cxn modelId="{7563008F-B615-4FAD-A243-BFA508E2EC36}" type="presParOf" srcId="{BAE52C0E-B45F-4351-BDF0-C1BFE6B61CBF}" destId="{516941B6-08D4-4AB7-955F-8EC9732FB13D}" srcOrd="0" destOrd="0" presId="urn:microsoft.com/office/officeart/2008/layout/VerticalCurvedList"/>
    <dgm:cxn modelId="{EAC3146C-C63F-4935-BD04-167F7600AB1E}" type="presParOf" srcId="{516941B6-08D4-4AB7-955F-8EC9732FB13D}" destId="{B175541F-C832-431B-9A26-6F88DB54EAF7}" srcOrd="0" destOrd="0" presId="urn:microsoft.com/office/officeart/2008/layout/VerticalCurvedList"/>
    <dgm:cxn modelId="{CE50C70E-327F-40A9-A92B-69E130F3523D}" type="presParOf" srcId="{516941B6-08D4-4AB7-955F-8EC9732FB13D}" destId="{92C863FA-CD0A-48FE-BB99-D50D78B2C6D9}" srcOrd="1" destOrd="0" presId="urn:microsoft.com/office/officeart/2008/layout/VerticalCurvedList"/>
    <dgm:cxn modelId="{38B4341E-CDF1-4EAA-9837-472A411D9AE5}" type="presParOf" srcId="{516941B6-08D4-4AB7-955F-8EC9732FB13D}" destId="{06CF2D4E-F622-4735-AB58-5B09795FF374}" srcOrd="2" destOrd="0" presId="urn:microsoft.com/office/officeart/2008/layout/VerticalCurvedList"/>
    <dgm:cxn modelId="{C041F779-F9D6-43D8-BAE4-7ECF34AE2AA3}" type="presParOf" srcId="{516941B6-08D4-4AB7-955F-8EC9732FB13D}" destId="{3A40C4EE-FF53-4CF5-B190-26383D619191}" srcOrd="3" destOrd="0" presId="urn:microsoft.com/office/officeart/2008/layout/VerticalCurvedList"/>
    <dgm:cxn modelId="{68AD6A93-46E5-42D4-90F8-099E8AEED46E}" type="presParOf" srcId="{BAE52C0E-B45F-4351-BDF0-C1BFE6B61CBF}" destId="{C36AD267-1F1B-499E-9BBF-DBCF7CD9F224}" srcOrd="1" destOrd="0" presId="urn:microsoft.com/office/officeart/2008/layout/VerticalCurvedList"/>
    <dgm:cxn modelId="{71F43A4E-5227-4459-BBFE-FA9D0FE752CC}" type="presParOf" srcId="{BAE52C0E-B45F-4351-BDF0-C1BFE6B61CBF}" destId="{DD41D607-CBA9-4003-950E-AA9DBDFC07BE}" srcOrd="2" destOrd="0" presId="urn:microsoft.com/office/officeart/2008/layout/VerticalCurvedList"/>
    <dgm:cxn modelId="{A1CF1DDA-5931-4F8B-A551-8D570FF154B9}" type="presParOf" srcId="{DD41D607-CBA9-4003-950E-AA9DBDFC07BE}" destId="{601FAB38-F7AB-45F1-92BA-401A5CD20B14}" srcOrd="0" destOrd="0" presId="urn:microsoft.com/office/officeart/2008/layout/VerticalCurvedList"/>
    <dgm:cxn modelId="{B7AC025C-7F80-4470-9CA2-0DBB10EA49FD}" type="presParOf" srcId="{BAE52C0E-B45F-4351-BDF0-C1BFE6B61CBF}" destId="{83F82106-CE5E-460D-A08C-97C1996823A8}" srcOrd="3" destOrd="0" presId="urn:microsoft.com/office/officeart/2008/layout/VerticalCurvedList"/>
    <dgm:cxn modelId="{0E4C13BF-67AD-4CEB-AA2E-17DE215631F5}" type="presParOf" srcId="{BAE52C0E-B45F-4351-BDF0-C1BFE6B61CBF}" destId="{88F6DEB1-4B26-4AE5-BD58-F81BB542E4A9}" srcOrd="4" destOrd="0" presId="urn:microsoft.com/office/officeart/2008/layout/VerticalCurvedList"/>
    <dgm:cxn modelId="{8C6A1D36-9E9F-45FB-9AE0-7E00C9406F03}" type="presParOf" srcId="{88F6DEB1-4B26-4AE5-BD58-F81BB542E4A9}" destId="{B945ED9F-1F14-4BC5-B005-4DD12AF45AF0}" srcOrd="0" destOrd="0" presId="urn:microsoft.com/office/officeart/2008/layout/VerticalCurvedList"/>
    <dgm:cxn modelId="{FAFC69CD-5604-4B68-AE8B-584CA00955E7}" type="presParOf" srcId="{BAE52C0E-B45F-4351-BDF0-C1BFE6B61CBF}" destId="{4C4AEBE7-165B-4F7A-B740-1E6EFED3ABC5}" srcOrd="5" destOrd="0" presId="urn:microsoft.com/office/officeart/2008/layout/VerticalCurvedList"/>
    <dgm:cxn modelId="{3684753C-1D48-4AFC-9438-B834C7B5BD88}" type="presParOf" srcId="{BAE52C0E-B45F-4351-BDF0-C1BFE6B61CBF}" destId="{1A2DC0C4-68F3-4780-BB2E-067CE8ED8AAD}" srcOrd="6" destOrd="0" presId="urn:microsoft.com/office/officeart/2008/layout/VerticalCurvedList"/>
    <dgm:cxn modelId="{707F9FBA-A9E9-4B06-AFDD-F5B4FD93DD1D}" type="presParOf" srcId="{1A2DC0C4-68F3-4780-BB2E-067CE8ED8AAD}" destId="{DCF9DB7C-7A5B-4375-A907-1BB0792BA973}" srcOrd="0" destOrd="0" presId="urn:microsoft.com/office/officeart/2008/layout/VerticalCurvedList"/>
    <dgm:cxn modelId="{6413B7ED-DB7C-43DE-9F3F-9E88A6F8F04B}" type="presParOf" srcId="{BAE52C0E-B45F-4351-BDF0-C1BFE6B61CBF}" destId="{F9B71815-B710-40F9-9E01-261C0737EB03}" srcOrd="7" destOrd="0" presId="urn:microsoft.com/office/officeart/2008/layout/VerticalCurvedList"/>
    <dgm:cxn modelId="{3C90C507-9ACC-461F-9C21-6BFF5D91734D}" type="presParOf" srcId="{BAE52C0E-B45F-4351-BDF0-C1BFE6B61CBF}" destId="{EE6990FC-77CF-4D9C-9075-B4DBD6B75B60}" srcOrd="8" destOrd="0" presId="urn:microsoft.com/office/officeart/2008/layout/VerticalCurvedList"/>
    <dgm:cxn modelId="{207B11BE-4533-41D5-B95B-D8BDF10D50CC}" type="presParOf" srcId="{EE6990FC-77CF-4D9C-9075-B4DBD6B75B60}" destId="{731BF51D-5355-4B42-AE81-7C8C387952E1}" srcOrd="0" destOrd="0" presId="urn:microsoft.com/office/officeart/2008/layout/VerticalCurvedList"/>
    <dgm:cxn modelId="{0D321791-10EB-4AE4-BE5F-4F5028094FDE}" type="presParOf" srcId="{BAE52C0E-B45F-4351-BDF0-C1BFE6B61CBF}" destId="{EC2FC483-3915-4F59-B921-D5029E1D210B}" srcOrd="9" destOrd="0" presId="urn:microsoft.com/office/officeart/2008/layout/VerticalCurvedList"/>
    <dgm:cxn modelId="{4E1F4E86-85B3-4E8D-9EAE-5F5F4F7BF1F0}" type="presParOf" srcId="{BAE52C0E-B45F-4351-BDF0-C1BFE6B61CBF}" destId="{D14E4D06-24EC-4C42-88F6-57F268013F14}" srcOrd="10" destOrd="0" presId="urn:microsoft.com/office/officeart/2008/layout/VerticalCurvedList"/>
    <dgm:cxn modelId="{D80B6944-8E66-4824-8834-F5B68D6F277B}" type="presParOf" srcId="{D14E4D06-24EC-4C42-88F6-57F268013F14}" destId="{DA87BA04-9F6F-48C0-8063-38A60E95AB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F4D22A-D25C-43E9-85BA-E6AD2DB3909D}" type="doc">
      <dgm:prSet loTypeId="urn:microsoft.com/office/officeart/2009/3/layout/IncreasingArrowsProcess" loCatId="process" qsTypeId="urn:microsoft.com/office/officeart/2005/8/quickstyle/simple5" qsCatId="simple" csTypeId="urn:microsoft.com/office/officeart/2005/8/colors/colorful1" csCatId="colorful" phldr="1"/>
      <dgm:spPr/>
      <dgm:t>
        <a:bodyPr/>
        <a:lstStyle/>
        <a:p>
          <a:endParaRPr lang="en-US"/>
        </a:p>
      </dgm:t>
    </dgm:pt>
    <dgm:pt modelId="{499ABD29-33BA-46B7-9C07-9F350FB90EC6}">
      <dgm:prSet phldrT="[Text]"/>
      <dgm:spPr>
        <a:solidFill>
          <a:srgbClr val="0070C0"/>
        </a:solidFill>
      </dgm:spPr>
      <dgm:t>
        <a:bodyPr/>
        <a:lstStyle/>
        <a:p>
          <a:r>
            <a:rPr lang="en-US" dirty="0" smtClean="0"/>
            <a:t>Statewide Scoring</a:t>
          </a:r>
          <a:endParaRPr lang="en-US" dirty="0"/>
        </a:p>
      </dgm:t>
    </dgm:pt>
    <dgm:pt modelId="{3C8D3DD1-2C1D-442C-BB17-A15655ABE2E6}" type="parTrans" cxnId="{26DC510C-744A-4AE8-9ABD-6788423CCBF6}">
      <dgm:prSet/>
      <dgm:spPr/>
      <dgm:t>
        <a:bodyPr/>
        <a:lstStyle/>
        <a:p>
          <a:endParaRPr lang="en-US"/>
        </a:p>
      </dgm:t>
    </dgm:pt>
    <dgm:pt modelId="{E5D2696C-F473-4423-9DE4-1483F86E12C6}" type="sibTrans" cxnId="{26DC510C-744A-4AE8-9ABD-6788423CCBF6}">
      <dgm:prSet/>
      <dgm:spPr/>
      <dgm:t>
        <a:bodyPr/>
        <a:lstStyle/>
        <a:p>
          <a:endParaRPr lang="en-US"/>
        </a:p>
      </dgm:t>
    </dgm:pt>
    <dgm:pt modelId="{8ABC0262-6F3D-4FD3-92A9-B37BE8A0FB11}">
      <dgm:prSet phldrT="[Text]"/>
      <dgm:spPr>
        <a:solidFill>
          <a:schemeClr val="bg1"/>
        </a:solidFill>
      </dgm:spPr>
      <dgm:t>
        <a:bodyPr/>
        <a:lstStyle/>
        <a:p>
          <a:r>
            <a:rPr lang="en-US" dirty="0" smtClean="0"/>
            <a:t>Data-driven formula based on priorities</a:t>
          </a:r>
        </a:p>
        <a:p>
          <a:r>
            <a:rPr lang="en-US" dirty="0" smtClean="0"/>
            <a:t>Focus on most pressing statewide needs</a:t>
          </a:r>
        </a:p>
        <a:p>
          <a:endParaRPr lang="en-US" dirty="0" smtClean="0"/>
        </a:p>
        <a:p>
          <a:endParaRPr lang="en-US" dirty="0"/>
        </a:p>
      </dgm:t>
    </dgm:pt>
    <dgm:pt modelId="{405D62C5-9509-4A4A-AF9F-CA6EC4BC2651}" type="parTrans" cxnId="{FA9DD42F-60D8-437F-8EF6-51840E8CA60A}">
      <dgm:prSet/>
      <dgm:spPr/>
      <dgm:t>
        <a:bodyPr/>
        <a:lstStyle/>
        <a:p>
          <a:endParaRPr lang="en-US"/>
        </a:p>
      </dgm:t>
    </dgm:pt>
    <dgm:pt modelId="{74E1FA80-24FA-49D5-AF91-B120E7E53E6A}" type="sibTrans" cxnId="{FA9DD42F-60D8-437F-8EF6-51840E8CA60A}">
      <dgm:prSet/>
      <dgm:spPr/>
      <dgm:t>
        <a:bodyPr/>
        <a:lstStyle/>
        <a:p>
          <a:endParaRPr lang="en-US"/>
        </a:p>
      </dgm:t>
    </dgm:pt>
    <dgm:pt modelId="{33048E39-10F3-4C9F-89E6-741EF8126F14}">
      <dgm:prSet phldrT="[Text]"/>
      <dgm:spPr>
        <a:solidFill>
          <a:srgbClr val="00B0F0"/>
        </a:solidFill>
      </dgm:spPr>
      <dgm:t>
        <a:bodyPr/>
        <a:lstStyle/>
        <a:p>
          <a:r>
            <a:rPr lang="en-US" dirty="0" smtClean="0"/>
            <a:t>Regional Scoring</a:t>
          </a:r>
          <a:endParaRPr lang="en-US" dirty="0"/>
        </a:p>
      </dgm:t>
    </dgm:pt>
    <dgm:pt modelId="{01F7DEE6-A2B6-42A7-8F62-9FB012FBF04B}" type="parTrans" cxnId="{3EA126F0-B184-4530-BC00-D27F580EB1B9}">
      <dgm:prSet/>
      <dgm:spPr/>
      <dgm:t>
        <a:bodyPr/>
        <a:lstStyle/>
        <a:p>
          <a:endParaRPr lang="en-US"/>
        </a:p>
      </dgm:t>
    </dgm:pt>
    <dgm:pt modelId="{9D7884F4-185C-4129-9AA3-057A7976DCB5}" type="sibTrans" cxnId="{3EA126F0-B184-4530-BC00-D27F580EB1B9}">
      <dgm:prSet/>
      <dgm:spPr/>
      <dgm:t>
        <a:bodyPr/>
        <a:lstStyle/>
        <a:p>
          <a:endParaRPr lang="en-US"/>
        </a:p>
      </dgm:t>
    </dgm:pt>
    <dgm:pt modelId="{710CA842-7455-425D-991C-1AB4C842F86F}">
      <dgm:prSet phldrT="[Text]"/>
      <dgm:spPr>
        <a:solidFill>
          <a:schemeClr val="bg1"/>
        </a:solidFill>
      </dgm:spPr>
      <dgm:t>
        <a:bodyPr/>
        <a:lstStyle/>
        <a:p>
          <a:r>
            <a:rPr lang="en-US" dirty="0" smtClean="0"/>
            <a:t>Adjustments to SHIFT scores by local, district leaders</a:t>
          </a:r>
        </a:p>
        <a:p>
          <a:r>
            <a:rPr lang="en-US" dirty="0" smtClean="0"/>
            <a:t>Strategic boosts allow regional priority setting for limited funds</a:t>
          </a:r>
          <a:endParaRPr lang="en-US" dirty="0"/>
        </a:p>
      </dgm:t>
    </dgm:pt>
    <dgm:pt modelId="{168D6111-0FE5-4916-BFEF-8D2426F25FC7}" type="parTrans" cxnId="{E5E0964F-34BF-42FF-88CC-EA2759922910}">
      <dgm:prSet/>
      <dgm:spPr/>
      <dgm:t>
        <a:bodyPr/>
        <a:lstStyle/>
        <a:p>
          <a:endParaRPr lang="en-US"/>
        </a:p>
      </dgm:t>
    </dgm:pt>
    <dgm:pt modelId="{0B5CBC63-ACA4-4EC9-9380-EA5DB7104B4C}" type="sibTrans" cxnId="{E5E0964F-34BF-42FF-88CC-EA2759922910}">
      <dgm:prSet/>
      <dgm:spPr/>
      <dgm:t>
        <a:bodyPr/>
        <a:lstStyle/>
        <a:p>
          <a:endParaRPr lang="en-US"/>
        </a:p>
      </dgm:t>
    </dgm:pt>
    <dgm:pt modelId="{6F1B8FBB-8034-4492-8FD0-534316AB6132}">
      <dgm:prSet phldrT="[Text]"/>
      <dgm:spPr>
        <a:solidFill>
          <a:schemeClr val="accent2"/>
        </a:solidFill>
      </dgm:spPr>
      <dgm:t>
        <a:bodyPr/>
        <a:lstStyle/>
        <a:p>
          <a:r>
            <a:rPr lang="en-US" dirty="0" smtClean="0"/>
            <a:t>SHIFT Prioritization</a:t>
          </a:r>
          <a:endParaRPr lang="en-US" dirty="0"/>
        </a:p>
      </dgm:t>
    </dgm:pt>
    <dgm:pt modelId="{E0B69B1D-FA4A-443E-8BB4-78F640BEBC1F}" type="parTrans" cxnId="{42F4D342-ABA7-4683-9F84-39A7AEC5D1F2}">
      <dgm:prSet/>
      <dgm:spPr/>
      <dgm:t>
        <a:bodyPr/>
        <a:lstStyle/>
        <a:p>
          <a:endParaRPr lang="en-US"/>
        </a:p>
      </dgm:t>
    </dgm:pt>
    <dgm:pt modelId="{81FF1C8C-31E6-41F7-84C0-FC04E311FD11}" type="sibTrans" cxnId="{42F4D342-ABA7-4683-9F84-39A7AEC5D1F2}">
      <dgm:prSet/>
      <dgm:spPr/>
      <dgm:t>
        <a:bodyPr/>
        <a:lstStyle/>
        <a:p>
          <a:endParaRPr lang="en-US"/>
        </a:p>
      </dgm:t>
    </dgm:pt>
    <dgm:pt modelId="{F6840AF7-6B04-4023-A160-B06506B1521A}">
      <dgm:prSet phldrT="[Text]"/>
      <dgm:spPr>
        <a:solidFill>
          <a:schemeClr val="bg1"/>
        </a:solidFill>
      </dgm:spPr>
      <dgm:t>
        <a:bodyPr/>
        <a:lstStyle/>
        <a:p>
          <a:r>
            <a:rPr lang="en-US" dirty="0" smtClean="0"/>
            <a:t>Blend of quantitative and qualitative data better balances allocations</a:t>
          </a:r>
        </a:p>
        <a:p>
          <a:r>
            <a:rPr lang="en-US" dirty="0" smtClean="0"/>
            <a:t>Statewide / regional funding split</a:t>
          </a:r>
          <a:endParaRPr lang="en-US" dirty="0"/>
        </a:p>
      </dgm:t>
    </dgm:pt>
    <dgm:pt modelId="{810385A9-FBCC-4AB7-9F60-45DF5075A9C8}" type="parTrans" cxnId="{39454145-F1A8-45E4-9150-CBA3CC456504}">
      <dgm:prSet/>
      <dgm:spPr/>
      <dgm:t>
        <a:bodyPr/>
        <a:lstStyle/>
        <a:p>
          <a:endParaRPr lang="en-US"/>
        </a:p>
      </dgm:t>
    </dgm:pt>
    <dgm:pt modelId="{91074EE7-E1ED-4D9F-9552-BF691284ED09}" type="sibTrans" cxnId="{39454145-F1A8-45E4-9150-CBA3CC456504}">
      <dgm:prSet/>
      <dgm:spPr/>
      <dgm:t>
        <a:bodyPr/>
        <a:lstStyle/>
        <a:p>
          <a:endParaRPr lang="en-US"/>
        </a:p>
      </dgm:t>
    </dgm:pt>
    <dgm:pt modelId="{C22807B0-3F43-419A-A3C3-2FBD8CA9632D}" type="pres">
      <dgm:prSet presAssocID="{31F4D22A-D25C-43E9-85BA-E6AD2DB3909D}" presName="Name0" presStyleCnt="0">
        <dgm:presLayoutVars>
          <dgm:chMax val="5"/>
          <dgm:chPref val="5"/>
          <dgm:dir/>
          <dgm:animLvl val="lvl"/>
        </dgm:presLayoutVars>
      </dgm:prSet>
      <dgm:spPr/>
      <dgm:t>
        <a:bodyPr/>
        <a:lstStyle/>
        <a:p>
          <a:endParaRPr lang="en-US"/>
        </a:p>
      </dgm:t>
    </dgm:pt>
    <dgm:pt modelId="{FB7EC6C2-80C2-4213-9C48-0CD6C927359E}" type="pres">
      <dgm:prSet presAssocID="{499ABD29-33BA-46B7-9C07-9F350FB90EC6}" presName="parentText1" presStyleLbl="node1" presStyleIdx="0" presStyleCnt="3">
        <dgm:presLayoutVars>
          <dgm:chMax/>
          <dgm:chPref val="3"/>
          <dgm:bulletEnabled val="1"/>
        </dgm:presLayoutVars>
      </dgm:prSet>
      <dgm:spPr/>
      <dgm:t>
        <a:bodyPr/>
        <a:lstStyle/>
        <a:p>
          <a:endParaRPr lang="en-US"/>
        </a:p>
      </dgm:t>
    </dgm:pt>
    <dgm:pt modelId="{74C672B7-1198-45DA-A836-71CD6EBAC9EE}" type="pres">
      <dgm:prSet presAssocID="{499ABD29-33BA-46B7-9C07-9F350FB90EC6}" presName="childText1" presStyleLbl="solidAlignAcc1" presStyleIdx="0" presStyleCnt="3">
        <dgm:presLayoutVars>
          <dgm:chMax val="0"/>
          <dgm:chPref val="0"/>
          <dgm:bulletEnabled val="1"/>
        </dgm:presLayoutVars>
      </dgm:prSet>
      <dgm:spPr/>
      <dgm:t>
        <a:bodyPr/>
        <a:lstStyle/>
        <a:p>
          <a:endParaRPr lang="en-US"/>
        </a:p>
      </dgm:t>
    </dgm:pt>
    <dgm:pt modelId="{BC3F6D1F-EE97-4942-A58C-868D45AFEB15}" type="pres">
      <dgm:prSet presAssocID="{33048E39-10F3-4C9F-89E6-741EF8126F14}" presName="parentText2" presStyleLbl="node1" presStyleIdx="1" presStyleCnt="3" custLinFactNeighborX="-573" custLinFactNeighborY="907">
        <dgm:presLayoutVars>
          <dgm:chMax/>
          <dgm:chPref val="3"/>
          <dgm:bulletEnabled val="1"/>
        </dgm:presLayoutVars>
      </dgm:prSet>
      <dgm:spPr/>
      <dgm:t>
        <a:bodyPr/>
        <a:lstStyle/>
        <a:p>
          <a:endParaRPr lang="en-US"/>
        </a:p>
      </dgm:t>
    </dgm:pt>
    <dgm:pt modelId="{3CD3942D-E228-41DB-B5F8-1CAE10CE4615}" type="pres">
      <dgm:prSet presAssocID="{33048E39-10F3-4C9F-89E6-741EF8126F14}" presName="childText2" presStyleLbl="solidAlignAcc1" presStyleIdx="1" presStyleCnt="3">
        <dgm:presLayoutVars>
          <dgm:chMax val="0"/>
          <dgm:chPref val="0"/>
          <dgm:bulletEnabled val="1"/>
        </dgm:presLayoutVars>
      </dgm:prSet>
      <dgm:spPr/>
      <dgm:t>
        <a:bodyPr/>
        <a:lstStyle/>
        <a:p>
          <a:endParaRPr lang="en-US"/>
        </a:p>
      </dgm:t>
    </dgm:pt>
    <dgm:pt modelId="{73FF6507-A25B-4258-9419-50E025B0B739}" type="pres">
      <dgm:prSet presAssocID="{6F1B8FBB-8034-4492-8FD0-534316AB6132}" presName="parentText3" presStyleLbl="node1" presStyleIdx="2" presStyleCnt="3">
        <dgm:presLayoutVars>
          <dgm:chMax/>
          <dgm:chPref val="3"/>
          <dgm:bulletEnabled val="1"/>
        </dgm:presLayoutVars>
      </dgm:prSet>
      <dgm:spPr/>
      <dgm:t>
        <a:bodyPr/>
        <a:lstStyle/>
        <a:p>
          <a:endParaRPr lang="en-US"/>
        </a:p>
      </dgm:t>
    </dgm:pt>
    <dgm:pt modelId="{3505FF5E-A468-4687-8969-EE1256466F62}" type="pres">
      <dgm:prSet presAssocID="{6F1B8FBB-8034-4492-8FD0-534316AB6132}" presName="childText3" presStyleLbl="solidAlignAcc1" presStyleIdx="2" presStyleCnt="3">
        <dgm:presLayoutVars>
          <dgm:chMax val="0"/>
          <dgm:chPref val="0"/>
          <dgm:bulletEnabled val="1"/>
        </dgm:presLayoutVars>
      </dgm:prSet>
      <dgm:spPr/>
      <dgm:t>
        <a:bodyPr/>
        <a:lstStyle/>
        <a:p>
          <a:endParaRPr lang="en-US"/>
        </a:p>
      </dgm:t>
    </dgm:pt>
  </dgm:ptLst>
  <dgm:cxnLst>
    <dgm:cxn modelId="{E5E0964F-34BF-42FF-88CC-EA2759922910}" srcId="{33048E39-10F3-4C9F-89E6-741EF8126F14}" destId="{710CA842-7455-425D-991C-1AB4C842F86F}" srcOrd="0" destOrd="0" parTransId="{168D6111-0FE5-4916-BFEF-8D2426F25FC7}" sibTransId="{0B5CBC63-ACA4-4EC9-9380-EA5DB7104B4C}"/>
    <dgm:cxn modelId="{51EE27FC-D910-453E-AF8D-3C64CEEAB1B3}" type="presOf" srcId="{31F4D22A-D25C-43E9-85BA-E6AD2DB3909D}" destId="{C22807B0-3F43-419A-A3C3-2FBD8CA9632D}" srcOrd="0" destOrd="0" presId="urn:microsoft.com/office/officeart/2009/3/layout/IncreasingArrowsProcess"/>
    <dgm:cxn modelId="{42F4D342-ABA7-4683-9F84-39A7AEC5D1F2}" srcId="{31F4D22A-D25C-43E9-85BA-E6AD2DB3909D}" destId="{6F1B8FBB-8034-4492-8FD0-534316AB6132}" srcOrd="2" destOrd="0" parTransId="{E0B69B1D-FA4A-443E-8BB4-78F640BEBC1F}" sibTransId="{81FF1C8C-31E6-41F7-84C0-FC04E311FD11}"/>
    <dgm:cxn modelId="{3EA126F0-B184-4530-BC00-D27F580EB1B9}" srcId="{31F4D22A-D25C-43E9-85BA-E6AD2DB3909D}" destId="{33048E39-10F3-4C9F-89E6-741EF8126F14}" srcOrd="1" destOrd="0" parTransId="{01F7DEE6-A2B6-42A7-8F62-9FB012FBF04B}" sibTransId="{9D7884F4-185C-4129-9AA3-057A7976DCB5}"/>
    <dgm:cxn modelId="{FA9DD42F-60D8-437F-8EF6-51840E8CA60A}" srcId="{499ABD29-33BA-46B7-9C07-9F350FB90EC6}" destId="{8ABC0262-6F3D-4FD3-92A9-B37BE8A0FB11}" srcOrd="0" destOrd="0" parTransId="{405D62C5-9509-4A4A-AF9F-CA6EC4BC2651}" sibTransId="{74E1FA80-24FA-49D5-AF91-B120E7E53E6A}"/>
    <dgm:cxn modelId="{39454145-F1A8-45E4-9150-CBA3CC456504}" srcId="{6F1B8FBB-8034-4492-8FD0-534316AB6132}" destId="{F6840AF7-6B04-4023-A160-B06506B1521A}" srcOrd="0" destOrd="0" parTransId="{810385A9-FBCC-4AB7-9F60-45DF5075A9C8}" sibTransId="{91074EE7-E1ED-4D9F-9552-BF691284ED09}"/>
    <dgm:cxn modelId="{1C6C202E-7408-4D12-B93A-9CF566EB4ADF}" type="presOf" srcId="{8ABC0262-6F3D-4FD3-92A9-B37BE8A0FB11}" destId="{74C672B7-1198-45DA-A836-71CD6EBAC9EE}" srcOrd="0" destOrd="0" presId="urn:microsoft.com/office/officeart/2009/3/layout/IncreasingArrowsProcess"/>
    <dgm:cxn modelId="{07615DB7-2A58-4D98-817C-EC6A0DE0D477}" type="presOf" srcId="{499ABD29-33BA-46B7-9C07-9F350FB90EC6}" destId="{FB7EC6C2-80C2-4213-9C48-0CD6C927359E}" srcOrd="0" destOrd="0" presId="urn:microsoft.com/office/officeart/2009/3/layout/IncreasingArrowsProcess"/>
    <dgm:cxn modelId="{DD35885D-20D2-431B-905D-582884AC8A0F}" type="presOf" srcId="{F6840AF7-6B04-4023-A160-B06506B1521A}" destId="{3505FF5E-A468-4687-8969-EE1256466F62}" srcOrd="0" destOrd="0" presId="urn:microsoft.com/office/officeart/2009/3/layout/IncreasingArrowsProcess"/>
    <dgm:cxn modelId="{37AD20E6-9FC8-4B24-9C72-932BEC7D4B2C}" type="presOf" srcId="{33048E39-10F3-4C9F-89E6-741EF8126F14}" destId="{BC3F6D1F-EE97-4942-A58C-868D45AFEB15}" srcOrd="0" destOrd="0" presId="urn:microsoft.com/office/officeart/2009/3/layout/IncreasingArrowsProcess"/>
    <dgm:cxn modelId="{AAE4CA43-AC55-407C-808D-26109D5FE9C6}" type="presOf" srcId="{6F1B8FBB-8034-4492-8FD0-534316AB6132}" destId="{73FF6507-A25B-4258-9419-50E025B0B739}" srcOrd="0" destOrd="0" presId="urn:microsoft.com/office/officeart/2009/3/layout/IncreasingArrowsProcess"/>
    <dgm:cxn modelId="{6EB32896-C6E6-4EBC-A4A1-8B2E2AEAD430}" type="presOf" srcId="{710CA842-7455-425D-991C-1AB4C842F86F}" destId="{3CD3942D-E228-41DB-B5F8-1CAE10CE4615}" srcOrd="0" destOrd="0" presId="urn:microsoft.com/office/officeart/2009/3/layout/IncreasingArrowsProcess"/>
    <dgm:cxn modelId="{26DC510C-744A-4AE8-9ABD-6788423CCBF6}" srcId="{31F4D22A-D25C-43E9-85BA-E6AD2DB3909D}" destId="{499ABD29-33BA-46B7-9C07-9F350FB90EC6}" srcOrd="0" destOrd="0" parTransId="{3C8D3DD1-2C1D-442C-BB17-A15655ABE2E6}" sibTransId="{E5D2696C-F473-4423-9DE4-1483F86E12C6}"/>
    <dgm:cxn modelId="{047090E5-D160-471F-8C0F-F58B12D0E8CE}" type="presParOf" srcId="{C22807B0-3F43-419A-A3C3-2FBD8CA9632D}" destId="{FB7EC6C2-80C2-4213-9C48-0CD6C927359E}" srcOrd="0" destOrd="0" presId="urn:microsoft.com/office/officeart/2009/3/layout/IncreasingArrowsProcess"/>
    <dgm:cxn modelId="{1CE75138-CE3E-4965-B5C4-A3F1B2F9AD9B}" type="presParOf" srcId="{C22807B0-3F43-419A-A3C3-2FBD8CA9632D}" destId="{74C672B7-1198-45DA-A836-71CD6EBAC9EE}" srcOrd="1" destOrd="0" presId="urn:microsoft.com/office/officeart/2009/3/layout/IncreasingArrowsProcess"/>
    <dgm:cxn modelId="{C5ED57E2-1A79-4A10-BBB6-922B92F80601}" type="presParOf" srcId="{C22807B0-3F43-419A-A3C3-2FBD8CA9632D}" destId="{BC3F6D1F-EE97-4942-A58C-868D45AFEB15}" srcOrd="2" destOrd="0" presId="urn:microsoft.com/office/officeart/2009/3/layout/IncreasingArrowsProcess"/>
    <dgm:cxn modelId="{F8DD949F-E967-45FD-9C28-9F9D5C52DD1B}" type="presParOf" srcId="{C22807B0-3F43-419A-A3C3-2FBD8CA9632D}" destId="{3CD3942D-E228-41DB-B5F8-1CAE10CE4615}" srcOrd="3" destOrd="0" presId="urn:microsoft.com/office/officeart/2009/3/layout/IncreasingArrowsProcess"/>
    <dgm:cxn modelId="{8953548C-1214-496C-8C84-0C2F13834FFE}" type="presParOf" srcId="{C22807B0-3F43-419A-A3C3-2FBD8CA9632D}" destId="{73FF6507-A25B-4258-9419-50E025B0B739}" srcOrd="4" destOrd="0" presId="urn:microsoft.com/office/officeart/2009/3/layout/IncreasingArrowsProcess"/>
    <dgm:cxn modelId="{CDEAD03D-5F35-46E4-908C-9A5AC8E0F256}" type="presParOf" srcId="{C22807B0-3F43-419A-A3C3-2FBD8CA9632D}" destId="{3505FF5E-A468-4687-8969-EE1256466F62}"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A3704-4DD3-4232-A197-95E027D62B07}">
      <dsp:nvSpPr>
        <dsp:cNvPr id="0" name=""/>
        <dsp:cNvSpPr/>
      </dsp:nvSpPr>
      <dsp:spPr>
        <a:xfrm>
          <a:off x="2152" y="570171"/>
          <a:ext cx="3415086" cy="2352994"/>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1E325-FBC9-41AC-82C8-1B3F5B618659}">
      <dsp:nvSpPr>
        <dsp:cNvPr id="0" name=""/>
        <dsp:cNvSpPr/>
      </dsp:nvSpPr>
      <dsp:spPr>
        <a:xfrm>
          <a:off x="2152" y="2923165"/>
          <a:ext cx="3415086" cy="1266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smtClean="0"/>
            <a:t>Good Pavement</a:t>
          </a:r>
        </a:p>
        <a:p>
          <a:pPr lvl="0" algn="l" defTabSz="711200">
            <a:lnSpc>
              <a:spcPct val="90000"/>
            </a:lnSpc>
            <a:spcBef>
              <a:spcPct val="0"/>
            </a:spcBef>
            <a:spcAft>
              <a:spcPct val="35000"/>
            </a:spcAft>
          </a:pPr>
          <a:r>
            <a:rPr lang="en-US" sz="1600" b="0" kern="1200" dirty="0" smtClean="0"/>
            <a:t>Meets the “good” IRI threshold (0-80)</a:t>
          </a:r>
        </a:p>
        <a:p>
          <a:pPr lvl="0" algn="l" defTabSz="711200">
            <a:lnSpc>
              <a:spcPct val="90000"/>
            </a:lnSpc>
            <a:spcBef>
              <a:spcPct val="0"/>
            </a:spcBef>
            <a:spcAft>
              <a:spcPct val="35000"/>
            </a:spcAft>
          </a:pPr>
          <a:r>
            <a:rPr lang="en-US" sz="1600" b="0" kern="1200" dirty="0" smtClean="0"/>
            <a:t>Has a smooth ride</a:t>
          </a:r>
        </a:p>
        <a:p>
          <a:pPr lvl="0" algn="l" defTabSz="711200">
            <a:lnSpc>
              <a:spcPct val="90000"/>
            </a:lnSpc>
            <a:spcBef>
              <a:spcPct val="0"/>
            </a:spcBef>
            <a:spcAft>
              <a:spcPct val="35000"/>
            </a:spcAft>
          </a:pPr>
          <a:r>
            <a:rPr lang="en-US" sz="1600" b="0" kern="1200" dirty="0" smtClean="0"/>
            <a:t>Minor to no pavement distress</a:t>
          </a:r>
        </a:p>
        <a:p>
          <a:pPr lvl="0" algn="l" defTabSz="711200">
            <a:lnSpc>
              <a:spcPct val="90000"/>
            </a:lnSpc>
            <a:spcBef>
              <a:spcPct val="0"/>
            </a:spcBef>
            <a:spcAft>
              <a:spcPct val="35000"/>
            </a:spcAft>
          </a:pPr>
          <a:r>
            <a:rPr lang="en-US" sz="1600" b="0" kern="1200" dirty="0" smtClean="0"/>
            <a:t>Not in need of resurfacing</a:t>
          </a:r>
          <a:endParaRPr lang="en-US" sz="1600" b="0" kern="1200" dirty="0"/>
        </a:p>
      </dsp:txBody>
      <dsp:txXfrm>
        <a:off x="2152" y="2923165"/>
        <a:ext cx="3415086" cy="1266997"/>
      </dsp:txXfrm>
    </dsp:sp>
    <dsp:sp modelId="{1015DD57-601C-43F4-AE2A-F13223AD5BFE}">
      <dsp:nvSpPr>
        <dsp:cNvPr id="0" name=""/>
        <dsp:cNvSpPr/>
      </dsp:nvSpPr>
      <dsp:spPr>
        <a:xfrm>
          <a:off x="3758890" y="570171"/>
          <a:ext cx="3415086" cy="2352994"/>
        </a:xfrm>
        <a:prstGeom prst="round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76586-3636-47F5-BA81-68336F08F7EF}">
      <dsp:nvSpPr>
        <dsp:cNvPr id="0" name=""/>
        <dsp:cNvSpPr/>
      </dsp:nvSpPr>
      <dsp:spPr>
        <a:xfrm>
          <a:off x="3758890" y="2923165"/>
          <a:ext cx="3415086" cy="1266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smtClean="0"/>
            <a:t>Fair Pavement</a:t>
          </a:r>
        </a:p>
        <a:p>
          <a:pPr lvl="0" algn="l" defTabSz="711200">
            <a:lnSpc>
              <a:spcPct val="90000"/>
            </a:lnSpc>
            <a:spcBef>
              <a:spcPct val="0"/>
            </a:spcBef>
            <a:spcAft>
              <a:spcPct val="35000"/>
            </a:spcAft>
          </a:pPr>
          <a:r>
            <a:rPr lang="en-US" sz="1600" kern="1200" dirty="0" smtClean="0"/>
            <a:t>Meets the “fair” IRI threshold (81-150)</a:t>
          </a:r>
        </a:p>
        <a:p>
          <a:pPr lvl="0" algn="l" defTabSz="711200">
            <a:lnSpc>
              <a:spcPct val="90000"/>
            </a:lnSpc>
            <a:spcBef>
              <a:spcPct val="0"/>
            </a:spcBef>
            <a:spcAft>
              <a:spcPct val="35000"/>
            </a:spcAft>
          </a:pPr>
          <a:r>
            <a:rPr lang="en-US" sz="1600" kern="1200" dirty="0" smtClean="0"/>
            <a:t>Moderately smooth ride</a:t>
          </a:r>
        </a:p>
        <a:p>
          <a:pPr lvl="0" algn="l" defTabSz="711200">
            <a:lnSpc>
              <a:spcPct val="90000"/>
            </a:lnSpc>
            <a:spcBef>
              <a:spcPct val="0"/>
            </a:spcBef>
            <a:spcAft>
              <a:spcPct val="35000"/>
            </a:spcAft>
          </a:pPr>
          <a:r>
            <a:rPr lang="en-US" sz="1600" kern="1200" dirty="0" smtClean="0"/>
            <a:t>Moderate pavement distresses</a:t>
          </a:r>
        </a:p>
        <a:p>
          <a:pPr lvl="0" algn="l" defTabSz="711200">
            <a:lnSpc>
              <a:spcPct val="90000"/>
            </a:lnSpc>
            <a:spcBef>
              <a:spcPct val="0"/>
            </a:spcBef>
            <a:spcAft>
              <a:spcPct val="35000"/>
            </a:spcAft>
          </a:pPr>
          <a:r>
            <a:rPr lang="en-US" sz="1600" kern="1200" dirty="0" smtClean="0"/>
            <a:t>May need pavement resurfacing within two to five years</a:t>
          </a:r>
          <a:endParaRPr lang="en-US" sz="1600" kern="1200" dirty="0"/>
        </a:p>
      </dsp:txBody>
      <dsp:txXfrm>
        <a:off x="3758890" y="2923165"/>
        <a:ext cx="3415086" cy="1266997"/>
      </dsp:txXfrm>
    </dsp:sp>
    <dsp:sp modelId="{BFEA3ED9-24F9-4EBF-8C91-4398F9C64E25}">
      <dsp:nvSpPr>
        <dsp:cNvPr id="0" name=""/>
        <dsp:cNvSpPr/>
      </dsp:nvSpPr>
      <dsp:spPr>
        <a:xfrm>
          <a:off x="7517781" y="564359"/>
          <a:ext cx="3415086" cy="2352994"/>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44000" b="-4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681F43-676E-45F6-916B-0AF1FB3FA86F}">
      <dsp:nvSpPr>
        <dsp:cNvPr id="0" name=""/>
        <dsp:cNvSpPr/>
      </dsp:nvSpPr>
      <dsp:spPr>
        <a:xfrm>
          <a:off x="7517780" y="2929678"/>
          <a:ext cx="3415086" cy="1266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b="1" kern="1200" dirty="0" smtClean="0"/>
            <a:t>Poor Pavement</a:t>
          </a:r>
        </a:p>
        <a:p>
          <a:pPr lvl="0" algn="l" defTabSz="711200">
            <a:lnSpc>
              <a:spcPct val="90000"/>
            </a:lnSpc>
            <a:spcBef>
              <a:spcPct val="0"/>
            </a:spcBef>
            <a:spcAft>
              <a:spcPct val="35000"/>
            </a:spcAft>
          </a:pPr>
          <a:r>
            <a:rPr lang="en-US" sz="1600" kern="1200" dirty="0" smtClean="0"/>
            <a:t>IRI exceeds “poor” threshold (151+)</a:t>
          </a:r>
        </a:p>
        <a:p>
          <a:pPr lvl="0" algn="l" defTabSz="711200">
            <a:lnSpc>
              <a:spcPct val="90000"/>
            </a:lnSpc>
            <a:spcBef>
              <a:spcPct val="0"/>
            </a:spcBef>
            <a:spcAft>
              <a:spcPct val="35000"/>
            </a:spcAft>
          </a:pPr>
          <a:r>
            <a:rPr lang="en-US" sz="1600" kern="1200" dirty="0" smtClean="0"/>
            <a:t>Pavement has rough ride</a:t>
          </a:r>
        </a:p>
        <a:p>
          <a:pPr lvl="0" algn="l" defTabSz="711200">
            <a:lnSpc>
              <a:spcPct val="90000"/>
            </a:lnSpc>
            <a:spcBef>
              <a:spcPct val="0"/>
            </a:spcBef>
            <a:spcAft>
              <a:spcPct val="35000"/>
            </a:spcAft>
          </a:pPr>
          <a:r>
            <a:rPr lang="en-US" sz="1600" kern="1200" dirty="0" smtClean="0"/>
            <a:t>Moderate to severe pavement distress</a:t>
          </a:r>
        </a:p>
        <a:p>
          <a:pPr lvl="0" algn="l" defTabSz="711200">
            <a:lnSpc>
              <a:spcPct val="90000"/>
            </a:lnSpc>
            <a:spcBef>
              <a:spcPct val="0"/>
            </a:spcBef>
            <a:spcAft>
              <a:spcPct val="35000"/>
            </a:spcAft>
          </a:pPr>
          <a:r>
            <a:rPr lang="en-US" sz="1600" kern="1200" dirty="0" smtClean="0"/>
            <a:t>Needs resurfacing or rehabilitation within one year</a:t>
          </a:r>
        </a:p>
      </dsp:txBody>
      <dsp:txXfrm>
        <a:off x="7517780" y="2929678"/>
        <a:ext cx="3415086" cy="1266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863FA-CD0A-48FE-BB99-D50D78B2C6D9}">
      <dsp:nvSpPr>
        <dsp:cNvPr id="0" name=""/>
        <dsp:cNvSpPr/>
      </dsp:nvSpPr>
      <dsp:spPr>
        <a:xfrm>
          <a:off x="-5216726" y="-799027"/>
          <a:ext cx="6212171" cy="6212171"/>
        </a:xfrm>
        <a:prstGeom prst="blockArc">
          <a:avLst>
            <a:gd name="adj1" fmla="val 18900000"/>
            <a:gd name="adj2" fmla="val 2700000"/>
            <a:gd name="adj3" fmla="val 348"/>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AD267-1F1B-499E-9BBF-DBCF7CD9F224}">
      <dsp:nvSpPr>
        <dsp:cNvPr id="0" name=""/>
        <dsp:cNvSpPr/>
      </dsp:nvSpPr>
      <dsp:spPr>
        <a:xfrm>
          <a:off x="435372" y="288289"/>
          <a:ext cx="6682378" cy="5769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953"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Manage existing assets</a:t>
          </a:r>
          <a:endParaRPr lang="en-US" sz="3000" kern="1200" dirty="0"/>
        </a:p>
      </dsp:txBody>
      <dsp:txXfrm>
        <a:off x="435372" y="288289"/>
        <a:ext cx="6682378" cy="576949"/>
      </dsp:txXfrm>
    </dsp:sp>
    <dsp:sp modelId="{601FAB38-F7AB-45F1-92BA-401A5CD20B14}">
      <dsp:nvSpPr>
        <dsp:cNvPr id="0" name=""/>
        <dsp:cNvSpPr/>
      </dsp:nvSpPr>
      <dsp:spPr>
        <a:xfrm>
          <a:off x="74779" y="216171"/>
          <a:ext cx="721186" cy="721186"/>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F82106-CE5E-460D-A08C-97C1996823A8}">
      <dsp:nvSpPr>
        <dsp:cNvPr id="0" name=""/>
        <dsp:cNvSpPr/>
      </dsp:nvSpPr>
      <dsp:spPr>
        <a:xfrm>
          <a:off x="848797" y="1153436"/>
          <a:ext cx="6268953" cy="576949"/>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953"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Improve safety</a:t>
          </a:r>
          <a:endParaRPr lang="en-US" sz="3000" kern="1200" dirty="0"/>
        </a:p>
      </dsp:txBody>
      <dsp:txXfrm>
        <a:off x="848797" y="1153436"/>
        <a:ext cx="6268953" cy="576949"/>
      </dsp:txXfrm>
    </dsp:sp>
    <dsp:sp modelId="{B945ED9F-1F14-4BC5-B005-4DD12AF45AF0}">
      <dsp:nvSpPr>
        <dsp:cNvPr id="0" name=""/>
        <dsp:cNvSpPr/>
      </dsp:nvSpPr>
      <dsp:spPr>
        <a:xfrm>
          <a:off x="488203" y="1081318"/>
          <a:ext cx="721186" cy="721186"/>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4AEBE7-165B-4F7A-B740-1E6EFED3ABC5}">
      <dsp:nvSpPr>
        <dsp:cNvPr id="0" name=""/>
        <dsp:cNvSpPr/>
      </dsp:nvSpPr>
      <dsp:spPr>
        <a:xfrm>
          <a:off x="975685" y="2018583"/>
          <a:ext cx="6142065" cy="576949"/>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953" tIns="76200" rIns="76200" bIns="76200" numCol="1" spcCol="1270" anchor="ctr" anchorCtr="0">
          <a:noAutofit/>
        </a:bodyPr>
        <a:lstStyle/>
        <a:p>
          <a:pPr lvl="0" algn="l" defTabSz="1333500">
            <a:lnSpc>
              <a:spcPct val="90000"/>
            </a:lnSpc>
            <a:spcBef>
              <a:spcPct val="0"/>
            </a:spcBef>
            <a:spcAft>
              <a:spcPct val="35000"/>
            </a:spcAft>
          </a:pPr>
          <a:r>
            <a:rPr lang="en-US" sz="3000" kern="1200" smtClean="0"/>
            <a:t>Reduce congestion</a:t>
          </a:r>
          <a:endParaRPr lang="en-US" sz="3000" kern="1200" dirty="0"/>
        </a:p>
      </dsp:txBody>
      <dsp:txXfrm>
        <a:off x="975685" y="2018583"/>
        <a:ext cx="6142065" cy="576949"/>
      </dsp:txXfrm>
    </dsp:sp>
    <dsp:sp modelId="{DCF9DB7C-7A5B-4375-A907-1BB0792BA973}">
      <dsp:nvSpPr>
        <dsp:cNvPr id="0" name=""/>
        <dsp:cNvSpPr/>
      </dsp:nvSpPr>
      <dsp:spPr>
        <a:xfrm>
          <a:off x="615092" y="1946464"/>
          <a:ext cx="721186" cy="721186"/>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B71815-B710-40F9-9E01-261C0737EB03}">
      <dsp:nvSpPr>
        <dsp:cNvPr id="0" name=""/>
        <dsp:cNvSpPr/>
      </dsp:nvSpPr>
      <dsp:spPr>
        <a:xfrm>
          <a:off x="848797" y="2883730"/>
          <a:ext cx="6268953" cy="576949"/>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953"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Fuel economic growth</a:t>
          </a:r>
          <a:endParaRPr lang="en-US" sz="3000" kern="1200" dirty="0"/>
        </a:p>
      </dsp:txBody>
      <dsp:txXfrm>
        <a:off x="848797" y="2883730"/>
        <a:ext cx="6268953" cy="576949"/>
      </dsp:txXfrm>
    </dsp:sp>
    <dsp:sp modelId="{731BF51D-5355-4B42-AE81-7C8C387952E1}">
      <dsp:nvSpPr>
        <dsp:cNvPr id="0" name=""/>
        <dsp:cNvSpPr/>
      </dsp:nvSpPr>
      <dsp:spPr>
        <a:xfrm>
          <a:off x="488203" y="2811611"/>
          <a:ext cx="721186" cy="721186"/>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2FC483-3915-4F59-B921-D5029E1D210B}">
      <dsp:nvSpPr>
        <dsp:cNvPr id="0" name=""/>
        <dsp:cNvSpPr/>
      </dsp:nvSpPr>
      <dsp:spPr>
        <a:xfrm>
          <a:off x="435372" y="3748876"/>
          <a:ext cx="6682378" cy="576949"/>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953"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Spend dollars wisely</a:t>
          </a:r>
          <a:endParaRPr lang="en-US" sz="3000" kern="1200" dirty="0"/>
        </a:p>
      </dsp:txBody>
      <dsp:txXfrm>
        <a:off x="435372" y="3748876"/>
        <a:ext cx="6682378" cy="576949"/>
      </dsp:txXfrm>
    </dsp:sp>
    <dsp:sp modelId="{DA87BA04-9F6F-48C0-8063-38A60E95AB00}">
      <dsp:nvSpPr>
        <dsp:cNvPr id="0" name=""/>
        <dsp:cNvSpPr/>
      </dsp:nvSpPr>
      <dsp:spPr>
        <a:xfrm>
          <a:off x="74779" y="3676758"/>
          <a:ext cx="721186" cy="721186"/>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EC6C2-80C2-4213-9C48-0CD6C927359E}">
      <dsp:nvSpPr>
        <dsp:cNvPr id="0" name=""/>
        <dsp:cNvSpPr/>
      </dsp:nvSpPr>
      <dsp:spPr>
        <a:xfrm>
          <a:off x="381068" y="10868"/>
          <a:ext cx="9662976" cy="1407297"/>
        </a:xfrm>
        <a:prstGeom prst="rightArrow">
          <a:avLst>
            <a:gd name="adj1" fmla="val 50000"/>
            <a:gd name="adj2" fmla="val 50000"/>
          </a:avLst>
        </a:prstGeom>
        <a:solidFill>
          <a:srgbClr val="0070C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254000" bIns="223408" numCol="1" spcCol="1270" anchor="ctr" anchorCtr="0">
          <a:noAutofit/>
        </a:bodyPr>
        <a:lstStyle/>
        <a:p>
          <a:pPr lvl="0" algn="l" defTabSz="1200150">
            <a:lnSpc>
              <a:spcPct val="90000"/>
            </a:lnSpc>
            <a:spcBef>
              <a:spcPct val="0"/>
            </a:spcBef>
            <a:spcAft>
              <a:spcPct val="35000"/>
            </a:spcAft>
          </a:pPr>
          <a:r>
            <a:rPr lang="en-US" sz="2700" kern="1200" dirty="0" smtClean="0"/>
            <a:t>Statewide Scoring</a:t>
          </a:r>
          <a:endParaRPr lang="en-US" sz="2700" kern="1200" dirty="0"/>
        </a:p>
      </dsp:txBody>
      <dsp:txXfrm>
        <a:off x="381068" y="362692"/>
        <a:ext cx="9311152" cy="703649"/>
      </dsp:txXfrm>
    </dsp:sp>
    <dsp:sp modelId="{74C672B7-1198-45DA-A836-71CD6EBAC9EE}">
      <dsp:nvSpPr>
        <dsp:cNvPr id="0" name=""/>
        <dsp:cNvSpPr/>
      </dsp:nvSpPr>
      <dsp:spPr>
        <a:xfrm>
          <a:off x="381068" y="1096097"/>
          <a:ext cx="2976196" cy="2710973"/>
        </a:xfrm>
        <a:prstGeom prst="rect">
          <a:avLst/>
        </a:prstGeom>
        <a:solidFill>
          <a:schemeClr val="bg1"/>
        </a:soli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Data-driven formula based on priorities</a:t>
          </a:r>
        </a:p>
        <a:p>
          <a:pPr lvl="0" algn="l" defTabSz="1022350">
            <a:lnSpc>
              <a:spcPct val="90000"/>
            </a:lnSpc>
            <a:spcBef>
              <a:spcPct val="0"/>
            </a:spcBef>
            <a:spcAft>
              <a:spcPct val="35000"/>
            </a:spcAft>
          </a:pPr>
          <a:r>
            <a:rPr lang="en-US" sz="2300" kern="1200" dirty="0" smtClean="0"/>
            <a:t>Focus on most pressing statewide needs</a:t>
          </a:r>
        </a:p>
        <a:p>
          <a:pPr lvl="0" algn="l" defTabSz="1022350">
            <a:lnSpc>
              <a:spcPct val="90000"/>
            </a:lnSpc>
            <a:spcBef>
              <a:spcPct val="0"/>
            </a:spcBef>
            <a:spcAft>
              <a:spcPct val="35000"/>
            </a:spcAft>
          </a:pPr>
          <a:endParaRPr lang="en-US" sz="2300" kern="1200" dirty="0" smtClean="0"/>
        </a:p>
        <a:p>
          <a:pPr lvl="0" algn="l" defTabSz="1022350">
            <a:lnSpc>
              <a:spcPct val="90000"/>
            </a:lnSpc>
            <a:spcBef>
              <a:spcPct val="0"/>
            </a:spcBef>
            <a:spcAft>
              <a:spcPct val="35000"/>
            </a:spcAft>
          </a:pPr>
          <a:endParaRPr lang="en-US" sz="2300" kern="1200" dirty="0"/>
        </a:p>
      </dsp:txBody>
      <dsp:txXfrm>
        <a:off x="381068" y="1096097"/>
        <a:ext cx="2976196" cy="2710973"/>
      </dsp:txXfrm>
    </dsp:sp>
    <dsp:sp modelId="{BC3F6D1F-EE97-4942-A58C-868D45AFEB15}">
      <dsp:nvSpPr>
        <dsp:cNvPr id="0" name=""/>
        <dsp:cNvSpPr/>
      </dsp:nvSpPr>
      <dsp:spPr>
        <a:xfrm>
          <a:off x="3318949" y="492731"/>
          <a:ext cx="6686779" cy="1407297"/>
        </a:xfrm>
        <a:prstGeom prst="rightArrow">
          <a:avLst>
            <a:gd name="adj1" fmla="val 50000"/>
            <a:gd name="adj2" fmla="val 50000"/>
          </a:avLst>
        </a:prstGeom>
        <a:solidFill>
          <a:srgbClr val="00B0F0"/>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254000" bIns="223408" numCol="1" spcCol="1270" anchor="ctr" anchorCtr="0">
          <a:noAutofit/>
        </a:bodyPr>
        <a:lstStyle/>
        <a:p>
          <a:pPr lvl="0" algn="l" defTabSz="1200150">
            <a:lnSpc>
              <a:spcPct val="90000"/>
            </a:lnSpc>
            <a:spcBef>
              <a:spcPct val="0"/>
            </a:spcBef>
            <a:spcAft>
              <a:spcPct val="35000"/>
            </a:spcAft>
          </a:pPr>
          <a:r>
            <a:rPr lang="en-US" sz="2700" kern="1200" dirty="0" smtClean="0"/>
            <a:t>Regional Scoring</a:t>
          </a:r>
          <a:endParaRPr lang="en-US" sz="2700" kern="1200" dirty="0"/>
        </a:p>
      </dsp:txBody>
      <dsp:txXfrm>
        <a:off x="3318949" y="844555"/>
        <a:ext cx="6334955" cy="703649"/>
      </dsp:txXfrm>
    </dsp:sp>
    <dsp:sp modelId="{3CD3942D-E228-41DB-B5F8-1CAE10CE4615}">
      <dsp:nvSpPr>
        <dsp:cNvPr id="0" name=""/>
        <dsp:cNvSpPr/>
      </dsp:nvSpPr>
      <dsp:spPr>
        <a:xfrm>
          <a:off x="3357265" y="1565196"/>
          <a:ext cx="2976196" cy="2710973"/>
        </a:xfrm>
        <a:prstGeom prst="rect">
          <a:avLst/>
        </a:prstGeom>
        <a:solidFill>
          <a:schemeClr val="bg1"/>
        </a:soli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Adjustments to SHIFT scores by local, district leaders</a:t>
          </a:r>
        </a:p>
        <a:p>
          <a:pPr lvl="0" algn="l" defTabSz="1022350">
            <a:lnSpc>
              <a:spcPct val="90000"/>
            </a:lnSpc>
            <a:spcBef>
              <a:spcPct val="0"/>
            </a:spcBef>
            <a:spcAft>
              <a:spcPct val="35000"/>
            </a:spcAft>
          </a:pPr>
          <a:r>
            <a:rPr lang="en-US" sz="2300" kern="1200" dirty="0" smtClean="0"/>
            <a:t>Strategic boosts allow regional priority setting for limited funds</a:t>
          </a:r>
          <a:endParaRPr lang="en-US" sz="2300" kern="1200" dirty="0"/>
        </a:p>
      </dsp:txBody>
      <dsp:txXfrm>
        <a:off x="3357265" y="1565196"/>
        <a:ext cx="2976196" cy="2710973"/>
      </dsp:txXfrm>
    </dsp:sp>
    <dsp:sp modelId="{73FF6507-A25B-4258-9419-50E025B0B739}">
      <dsp:nvSpPr>
        <dsp:cNvPr id="0" name=""/>
        <dsp:cNvSpPr/>
      </dsp:nvSpPr>
      <dsp:spPr>
        <a:xfrm>
          <a:off x="6333461" y="949066"/>
          <a:ext cx="3710582" cy="1407297"/>
        </a:xfrm>
        <a:prstGeom prst="rightArrow">
          <a:avLst>
            <a:gd name="adj1" fmla="val 50000"/>
            <a:gd name="adj2" fmla="val 50000"/>
          </a:avLst>
        </a:prstGeom>
        <a:solidFill>
          <a:schemeClr val="accent2"/>
        </a:soli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254000" bIns="223408" numCol="1" spcCol="1270" anchor="ctr" anchorCtr="0">
          <a:noAutofit/>
        </a:bodyPr>
        <a:lstStyle/>
        <a:p>
          <a:pPr lvl="0" algn="l" defTabSz="1200150">
            <a:lnSpc>
              <a:spcPct val="90000"/>
            </a:lnSpc>
            <a:spcBef>
              <a:spcPct val="0"/>
            </a:spcBef>
            <a:spcAft>
              <a:spcPct val="35000"/>
            </a:spcAft>
          </a:pPr>
          <a:r>
            <a:rPr lang="en-US" sz="2700" kern="1200" dirty="0" smtClean="0"/>
            <a:t>SHIFT Prioritization</a:t>
          </a:r>
          <a:endParaRPr lang="en-US" sz="2700" kern="1200" dirty="0"/>
        </a:p>
      </dsp:txBody>
      <dsp:txXfrm>
        <a:off x="6333461" y="1300890"/>
        <a:ext cx="3358758" cy="703649"/>
      </dsp:txXfrm>
    </dsp:sp>
    <dsp:sp modelId="{3505FF5E-A468-4687-8969-EE1256466F62}">
      <dsp:nvSpPr>
        <dsp:cNvPr id="0" name=""/>
        <dsp:cNvSpPr/>
      </dsp:nvSpPr>
      <dsp:spPr>
        <a:xfrm>
          <a:off x="6333461" y="2034295"/>
          <a:ext cx="2976196" cy="2671298"/>
        </a:xfrm>
        <a:prstGeom prst="rect">
          <a:avLst/>
        </a:prstGeom>
        <a:solidFill>
          <a:schemeClr val="bg1"/>
        </a:soli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Blend of quantitative and qualitative data better balances allocations</a:t>
          </a:r>
        </a:p>
        <a:p>
          <a:pPr lvl="0" algn="l" defTabSz="1022350">
            <a:lnSpc>
              <a:spcPct val="90000"/>
            </a:lnSpc>
            <a:spcBef>
              <a:spcPct val="0"/>
            </a:spcBef>
            <a:spcAft>
              <a:spcPct val="35000"/>
            </a:spcAft>
          </a:pPr>
          <a:r>
            <a:rPr lang="en-US" sz="2300" kern="1200" dirty="0" smtClean="0"/>
            <a:t>Statewide / regional funding split</a:t>
          </a:r>
          <a:endParaRPr lang="en-US" sz="2300" kern="1200" dirty="0"/>
        </a:p>
      </dsp:txBody>
      <dsp:txXfrm>
        <a:off x="6333461" y="2034295"/>
        <a:ext cx="2976196" cy="267129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319" tIns="46660" rIns="93319" bIns="46660"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19" tIns="46660" rIns="93319" bIns="46660" rtlCol="0"/>
          <a:lstStyle>
            <a:lvl1pPr algn="r">
              <a:defRPr sz="1200"/>
            </a:lvl1pPr>
          </a:lstStyle>
          <a:p>
            <a:fld id="{9C3D4EEC-61F2-4B06-9906-037397FAB972}" type="datetimeFigureOut">
              <a:rPr lang="en-US" smtClean="0"/>
              <a:t>4/25/2018</a:t>
            </a:fld>
            <a:endParaRPr lang="en-US"/>
          </a:p>
        </p:txBody>
      </p:sp>
      <p:sp>
        <p:nvSpPr>
          <p:cNvPr id="4" name="Slide Image Placeholder 3"/>
          <p:cNvSpPr>
            <a:spLocks noGrp="1" noRot="1" noChangeAspect="1"/>
          </p:cNvSpPr>
          <p:nvPr>
            <p:ph type="sldImg" idx="2"/>
          </p:nvPr>
        </p:nvSpPr>
        <p:spPr>
          <a:xfrm>
            <a:off x="719138" y="1163638"/>
            <a:ext cx="5586412" cy="3141662"/>
          </a:xfrm>
          <a:prstGeom prst="rect">
            <a:avLst/>
          </a:prstGeom>
          <a:noFill/>
          <a:ln w="12700">
            <a:solidFill>
              <a:prstClr val="black"/>
            </a:solidFill>
          </a:ln>
        </p:spPr>
        <p:txBody>
          <a:bodyPr vert="horz" lIns="93319" tIns="46660" rIns="93319" bIns="46660"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319" tIns="46660" rIns="93319" bIns="466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7071"/>
          </a:xfrm>
          <a:prstGeom prst="rect">
            <a:avLst/>
          </a:prstGeom>
        </p:spPr>
        <p:txBody>
          <a:bodyPr vert="horz" lIns="93319" tIns="46660" rIns="93319"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19" tIns="46660" rIns="93319" bIns="46660" rtlCol="0" anchor="b"/>
          <a:lstStyle>
            <a:lvl1pPr algn="r">
              <a:defRPr sz="1200"/>
            </a:lvl1pPr>
          </a:lstStyle>
          <a:p>
            <a:fld id="{EA2D17A6-30D3-4E5A-BFD3-C420C9F971CE}" type="slidenum">
              <a:rPr lang="en-US" smtClean="0"/>
              <a:t>‹#›</a:t>
            </a:fld>
            <a:endParaRPr lang="en-US"/>
          </a:p>
        </p:txBody>
      </p:sp>
    </p:spTree>
    <p:extLst>
      <p:ext uri="{BB962C8B-B14F-4D97-AF65-F5344CB8AC3E}">
        <p14:creationId xmlns:p14="http://schemas.microsoft.com/office/powerpoint/2010/main" val="321192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advantage of every opportunity you have to speak to staff about not only what we do but why we do it.</a:t>
            </a:r>
          </a:p>
          <a:p>
            <a:endParaRPr lang="en-US" baseline="0" dirty="0" smtClean="0"/>
          </a:p>
          <a:p>
            <a:r>
              <a:rPr lang="en-US" baseline="0" dirty="0" smtClean="0"/>
              <a:t>Building Cathedrals: The power of purpose.</a:t>
            </a:r>
          </a:p>
          <a:p>
            <a:r>
              <a:rPr lang="en-US" baseline="0" dirty="0" smtClean="0"/>
              <a:t>Christopher Wren rebuilt St. Paul’s Cathedral after London fire of 1666.  </a:t>
            </a:r>
          </a:p>
          <a:p>
            <a:r>
              <a:rPr lang="en-US" baseline="0" dirty="0" smtClean="0"/>
              <a:t>Met 3 bricklayers working on building and asked what they were doing:</a:t>
            </a:r>
          </a:p>
          <a:p>
            <a:pPr marL="228600" indent="-228600">
              <a:buAutoNum type="arabicPeriod"/>
            </a:pPr>
            <a:r>
              <a:rPr lang="en-US" baseline="0" dirty="0" smtClean="0"/>
              <a:t>Laying bricks.</a:t>
            </a:r>
          </a:p>
          <a:p>
            <a:pPr marL="228600" indent="-228600">
              <a:buAutoNum type="arabicPeriod"/>
            </a:pPr>
            <a:r>
              <a:rPr lang="en-US" baseline="0" dirty="0" smtClean="0"/>
              <a:t>Building a wall.</a:t>
            </a:r>
          </a:p>
          <a:p>
            <a:pPr marL="228600" indent="-228600">
              <a:buAutoNum type="arabicPeriod"/>
            </a:pPr>
            <a:r>
              <a:rPr lang="en-US" baseline="0" dirty="0" smtClean="0"/>
              <a:t>Building a cathedral to the Almighty.</a:t>
            </a:r>
          </a:p>
          <a:p>
            <a:pPr marL="228600" indent="-228600">
              <a:buAutoNum type="arabicPeriod"/>
            </a:pPr>
            <a:endParaRPr lang="en-US" baseline="0" dirty="0" smtClean="0"/>
          </a:p>
          <a:p>
            <a:pPr marL="0" indent="0">
              <a:buNone/>
            </a:pPr>
            <a:r>
              <a:rPr lang="en-US" baseline="0" dirty="0" smtClean="0"/>
              <a:t>JFK was touring NASA during his presidency.  He came across two gentlemen sweeping floors.</a:t>
            </a:r>
          </a:p>
          <a:p>
            <a:pPr marL="0" indent="0">
              <a:buNone/>
            </a:pPr>
            <a:r>
              <a:rPr lang="en-US" baseline="0" dirty="0" smtClean="0"/>
              <a:t>He asked the first what he was doing and the man said sweeping floors.  </a:t>
            </a:r>
          </a:p>
          <a:p>
            <a:pPr marL="0" indent="0">
              <a:buNone/>
            </a:pPr>
            <a:r>
              <a:rPr lang="en-US" baseline="0" dirty="0" smtClean="0"/>
              <a:t>He asked the second and he said the he was helping him put a man on the moon.</a:t>
            </a:r>
          </a:p>
          <a:p>
            <a:pPr marL="0" indent="0">
              <a:buNone/>
            </a:pPr>
            <a:endParaRPr lang="en-US" baseline="0" dirty="0" smtClean="0"/>
          </a:p>
          <a:p>
            <a:pPr marL="0" indent="0">
              <a:buNone/>
            </a:pPr>
            <a:r>
              <a:rPr lang="en-US" baseline="0" dirty="0" smtClean="0"/>
              <a:t>“The most productive people in life are those with purpose.”  -Greg Coker</a:t>
            </a:r>
          </a:p>
          <a:p>
            <a:pPr marL="0" indent="0">
              <a:buNone/>
            </a:pPr>
            <a:r>
              <a:rPr lang="en-US" baseline="0" dirty="0" smtClean="0"/>
              <a:t>Give our staff purpose.</a:t>
            </a:r>
          </a:p>
          <a:p>
            <a:pPr marL="0" indent="0">
              <a:buNone/>
            </a:pPr>
            <a:endParaRPr lang="en-US" baseline="0" dirty="0" smtClean="0"/>
          </a:p>
          <a:p>
            <a:pPr marL="0" indent="0">
              <a:buNone/>
            </a:pPr>
            <a:r>
              <a:rPr lang="en-US" baseline="0" dirty="0" smtClean="0"/>
              <a:t>What do we do at the Transportation Cabinet?</a:t>
            </a:r>
          </a:p>
          <a:p>
            <a:pPr marL="0" indent="0">
              <a:buNone/>
            </a:pPr>
            <a:r>
              <a:rPr lang="en-US" baseline="0" dirty="0" smtClean="0"/>
              <a:t>“We save lives.”</a:t>
            </a:r>
          </a:p>
          <a:p>
            <a:pPr marL="0" indent="0">
              <a:buNone/>
            </a:pPr>
            <a:r>
              <a:rPr lang="en-US" baseline="0" dirty="0" smtClean="0"/>
              <a:t>“We enhance the quality of life for every Kentuckian.”</a:t>
            </a:r>
          </a:p>
        </p:txBody>
      </p:sp>
      <p:sp>
        <p:nvSpPr>
          <p:cNvPr id="4" name="Slide Number Placeholder 3"/>
          <p:cNvSpPr>
            <a:spLocks noGrp="1"/>
          </p:cNvSpPr>
          <p:nvPr>
            <p:ph type="sldNum" sz="quarter" idx="10"/>
          </p:nvPr>
        </p:nvSpPr>
        <p:spPr/>
        <p:txBody>
          <a:bodyPr/>
          <a:lstStyle/>
          <a:p>
            <a:fld id="{3B0E4B84-E64F-422D-8BB5-AEBEEE8A268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61694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Pavement is</a:t>
            </a:r>
            <a:r>
              <a:rPr lang="en-US" baseline="0" dirty="0" smtClean="0"/>
              <a:t> another major maintenance need across the state.</a:t>
            </a:r>
          </a:p>
          <a:p>
            <a:endParaRPr lang="en-US" baseline="0" dirty="0" smtClean="0"/>
          </a:p>
          <a:p>
            <a:r>
              <a:rPr lang="en-US" baseline="0" dirty="0" smtClean="0"/>
              <a:t>Inspectors evaluate the road surfaces on a regular basis using a three-point scale – good, fair and poor.</a:t>
            </a:r>
          </a:p>
          <a:p>
            <a:endParaRPr lang="en-US" baseline="0" dirty="0" smtClean="0"/>
          </a:p>
          <a:p>
            <a:r>
              <a:rPr lang="en-US" baseline="0" dirty="0" smtClean="0"/>
              <a:t>Poor pavements have a rough ride and may pose safety problems if not resurfaced within a short time.  </a:t>
            </a:r>
          </a:p>
          <a:p>
            <a:endParaRPr lang="en-US" baseline="0" dirty="0" smtClean="0"/>
          </a:p>
          <a:p>
            <a:r>
              <a:rPr lang="en-US" baseline="0" dirty="0" smtClean="0"/>
              <a:t>In addition, poor pavements result in increased maintenance costs and traffic delays due to frequent repair needs.</a:t>
            </a:r>
          </a:p>
        </p:txBody>
      </p:sp>
      <p:sp>
        <p:nvSpPr>
          <p:cNvPr id="4" name="Slide Number Placeholder 3"/>
          <p:cNvSpPr>
            <a:spLocks noGrp="1"/>
          </p:cNvSpPr>
          <p:nvPr>
            <p:ph type="sldNum" sz="quarter" idx="10"/>
          </p:nvPr>
        </p:nvSpPr>
        <p:spPr/>
        <p:txBody>
          <a:bodyPr/>
          <a:lstStyle/>
          <a:p>
            <a:fld id="{EA2D17A6-30D3-4E5A-BFD3-C420C9F971CE}" type="slidenum">
              <a:rPr lang="en-US" smtClean="0"/>
              <a:t>10</a:t>
            </a:fld>
            <a:endParaRPr lang="en-US"/>
          </a:p>
        </p:txBody>
      </p:sp>
    </p:spTree>
    <p:extLst>
      <p:ext uri="{BB962C8B-B14F-4D97-AF65-F5344CB8AC3E}">
        <p14:creationId xmlns:p14="http://schemas.microsoft.com/office/powerpoint/2010/main" val="255231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Kentucky</a:t>
            </a:r>
            <a:r>
              <a:rPr lang="en-US" baseline="0" dirty="0" smtClean="0"/>
              <a:t> has nearly 3,800 miles of pavement that’s in poor condition.</a:t>
            </a:r>
          </a:p>
          <a:p>
            <a:endParaRPr lang="en-US" baseline="0" dirty="0" smtClean="0"/>
          </a:p>
          <a:p>
            <a:r>
              <a:rPr lang="en-US" baseline="0" dirty="0" smtClean="0"/>
              <a:t>As you can see, rough-riding roads are found in every county and the number of miles will continue to increase without an infusion of asset management funding.</a:t>
            </a:r>
          </a:p>
          <a:p>
            <a:endParaRPr lang="en-US" baseline="0" dirty="0" smtClean="0"/>
          </a:p>
          <a:p>
            <a:r>
              <a:rPr lang="en-US" baseline="0" dirty="0" smtClean="0"/>
              <a:t>Poor pavement mileage is growing at ~500 miles/yr.</a:t>
            </a:r>
          </a:p>
          <a:p>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11</a:t>
            </a:fld>
            <a:endParaRPr lang="en-US"/>
          </a:p>
        </p:txBody>
      </p:sp>
    </p:spTree>
    <p:extLst>
      <p:ext uri="{BB962C8B-B14F-4D97-AF65-F5344CB8AC3E}">
        <p14:creationId xmlns:p14="http://schemas.microsoft.com/office/powerpoint/2010/main" val="19324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why we</a:t>
            </a:r>
            <a:r>
              <a:rPr lang="en-US" baseline="0" dirty="0" smtClean="0"/>
              <a:t> will propose a major boost in asset management funding in the State Highway Plan.</a:t>
            </a:r>
          </a:p>
          <a:p>
            <a:endParaRPr lang="en-US" baseline="0" dirty="0" smtClean="0"/>
          </a:p>
          <a:p>
            <a:r>
              <a:rPr lang="en-US" baseline="0" dirty="0" smtClean="0"/>
              <a:t>We call it </a:t>
            </a:r>
            <a:r>
              <a:rPr lang="en-US" b="1" baseline="0" dirty="0" smtClean="0"/>
              <a:t>Safety First</a:t>
            </a:r>
            <a:r>
              <a:rPr lang="en-US" baseline="0" dirty="0" smtClean="0"/>
              <a:t>.  It is really a focus on taking care of what we have to ensure the roads and bridges are safe for everyone travelling our highways.</a:t>
            </a:r>
          </a:p>
          <a:p>
            <a:endParaRPr lang="en-US" baseline="0" dirty="0" smtClean="0"/>
          </a:p>
          <a:p>
            <a:r>
              <a:rPr lang="en-US" baseline="0" dirty="0" smtClean="0"/>
              <a:t>We will recommend spending an additional $205 million each year for the next six years -- $1.2 billion – to catch up on all the deferred maintenance needs that affect the safety and mobility of our transportation system. </a:t>
            </a:r>
          </a:p>
          <a:p>
            <a:endParaRPr lang="en-US" baseline="0" dirty="0" smtClean="0"/>
          </a:p>
          <a:p>
            <a:r>
              <a:rPr lang="en-US" baseline="0" dirty="0" smtClean="0"/>
              <a:t>That’s on top of the </a:t>
            </a:r>
            <a:r>
              <a:rPr lang="en-US" b="1" baseline="0" dirty="0" smtClean="0"/>
              <a:t>$1.9 billion </a:t>
            </a:r>
            <a:r>
              <a:rPr lang="en-US" baseline="0" dirty="0" smtClean="0"/>
              <a:t>that are part of our base funding for asset management and resurfacing from all fund sources.</a:t>
            </a:r>
          </a:p>
          <a:p>
            <a:endParaRPr lang="en-US" baseline="0" dirty="0" smtClean="0"/>
          </a:p>
          <a:p>
            <a:r>
              <a:rPr lang="en-US" baseline="0" dirty="0" err="1" smtClean="0"/>
              <a:t>SafetyFirst</a:t>
            </a:r>
            <a:r>
              <a:rPr lang="en-US" baseline="0" dirty="0" smtClean="0"/>
              <a:t> represents a </a:t>
            </a:r>
            <a:r>
              <a:rPr lang="en-US" b="1" baseline="0" dirty="0" smtClean="0"/>
              <a:t>40 percent </a:t>
            </a:r>
            <a:r>
              <a:rPr lang="en-US" baseline="0" dirty="0" smtClean="0"/>
              <a:t>increase in funding to take care of the roads and bridges that desperately need attention.</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12</a:t>
            </a:fld>
            <a:endParaRPr lang="en-US"/>
          </a:p>
        </p:txBody>
      </p:sp>
    </p:spTree>
    <p:extLst>
      <p:ext uri="{BB962C8B-B14F-4D97-AF65-F5344CB8AC3E}">
        <p14:creationId xmlns:p14="http://schemas.microsoft.com/office/powerpoint/2010/main" val="1137591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how we propose to allocate the remaining available funds over the next six years.</a:t>
            </a:r>
          </a:p>
          <a:p>
            <a:endParaRPr lang="en-US" dirty="0" smtClean="0"/>
          </a:p>
          <a:p>
            <a:r>
              <a:rPr lang="en-US" dirty="0" smtClean="0"/>
              <a:t>As you can see, we’re proposing to hold the</a:t>
            </a:r>
            <a:r>
              <a:rPr lang="en-US" baseline="0" dirty="0" smtClean="0"/>
              <a:t> line on operations expenses.</a:t>
            </a:r>
          </a:p>
          <a:p>
            <a:endParaRPr lang="en-US" baseline="0" dirty="0" smtClean="0"/>
          </a:p>
          <a:p>
            <a:r>
              <a:rPr lang="en-US" baseline="0" dirty="0" smtClean="0"/>
              <a:t>We are in the process of letting a number of projects that we’ve been delaying due to Pause 50. Those will begin in FY 18 in addition to a number of federally funded projects that are ready to be delivered..</a:t>
            </a:r>
          </a:p>
          <a:p>
            <a:endParaRPr lang="en-US" baseline="0" dirty="0" smtClean="0"/>
          </a:p>
          <a:p>
            <a:r>
              <a:rPr lang="en-US" baseline="0" dirty="0" smtClean="0"/>
              <a:t>We’ll talk more about the next two categories in a moment. But what this shows is that we’re planning to move from the current spending approach to a data-driven approach that we call SHIFT – Strategic Highway Investment Formula for Tomorrow.</a:t>
            </a:r>
          </a:p>
          <a:p>
            <a:endParaRPr lang="en-US" baseline="0" dirty="0" smtClean="0"/>
          </a:p>
          <a:p>
            <a:r>
              <a:rPr lang="en-US" baseline="0" dirty="0" smtClean="0"/>
              <a:t>In the out years of the SYP, we propose allocating an increasingly larger share of dollars through this prioritization model as we finish projects from the current model.</a:t>
            </a:r>
          </a:p>
          <a:p>
            <a:endParaRPr lang="en-US" dirty="0" smtClean="0"/>
          </a:p>
          <a:p>
            <a:r>
              <a:rPr lang="en-US" dirty="0" smtClean="0"/>
              <a:t>Operational Costs include ferry operations, structural inspections, and</a:t>
            </a:r>
            <a:r>
              <a:rPr lang="en-US" baseline="0" dirty="0" smtClean="0"/>
              <a:t> other non Asset Management </a:t>
            </a:r>
            <a:r>
              <a:rPr lang="en-US" baseline="0" dirty="0" err="1" smtClean="0"/>
              <a:t>ZVarious</a:t>
            </a:r>
            <a:r>
              <a:rPr lang="en-US" baseline="0" dirty="0" smtClean="0"/>
              <a:t> allocations.</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13</a:t>
            </a:fld>
            <a:endParaRPr lang="en-US"/>
          </a:p>
        </p:txBody>
      </p:sp>
    </p:spTree>
    <p:extLst>
      <p:ext uri="{BB962C8B-B14F-4D97-AF65-F5344CB8AC3E}">
        <p14:creationId xmlns:p14="http://schemas.microsoft.com/office/powerpoint/2010/main" val="297822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SHIFT</a:t>
            </a:r>
            <a:r>
              <a:rPr lang="en-US" baseline="0" dirty="0" smtClean="0"/>
              <a:t> is a data-driven, objective approach to determining the best use of our limited dollars.</a:t>
            </a:r>
          </a:p>
          <a:p>
            <a:endParaRPr lang="en-US" baseline="0" dirty="0" smtClean="0"/>
          </a:p>
          <a:p>
            <a:r>
              <a:rPr lang="en-US" baseline="0" dirty="0" smtClean="0"/>
              <a:t>SHIFT is a guide that helps decision makers.</a:t>
            </a:r>
          </a:p>
          <a:p>
            <a:endParaRPr lang="en-US" baseline="0" dirty="0" smtClean="0"/>
          </a:p>
          <a:p>
            <a:r>
              <a:rPr lang="en-US" baseline="0" dirty="0" smtClean="0"/>
              <a:t>It includes hard data but also provides input and adjustments at the local level. </a:t>
            </a:r>
          </a:p>
          <a:p>
            <a:endParaRPr lang="en-US" baseline="0" dirty="0" smtClean="0"/>
          </a:p>
          <a:p>
            <a:r>
              <a:rPr lang="en-US" baseline="0" dirty="0" smtClean="0"/>
              <a:t>It’s a blend of quantitative and qualitative methods that’s similar to successful approaches that other states have implemented.</a:t>
            </a:r>
          </a:p>
          <a:p>
            <a:endParaRPr lang="en-US" baseline="0" dirty="0" smtClean="0"/>
          </a:p>
          <a:p>
            <a:r>
              <a:rPr lang="en-US" baseline="0" dirty="0" smtClean="0"/>
              <a:t>It reduces subjectivity in the process, which will provide greater confidence in the system.</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14</a:t>
            </a:fld>
            <a:endParaRPr lang="en-US"/>
          </a:p>
        </p:txBody>
      </p:sp>
    </p:spTree>
    <p:extLst>
      <p:ext uri="{BB962C8B-B14F-4D97-AF65-F5344CB8AC3E}">
        <p14:creationId xmlns:p14="http://schemas.microsoft.com/office/powerpoint/2010/main" val="48716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SHIFT formula was developed to measure how each project compares on five key priorities:</a:t>
            </a:r>
          </a:p>
          <a:p>
            <a:endParaRPr lang="en-US" dirty="0" smtClean="0"/>
          </a:p>
          <a:p>
            <a:r>
              <a:rPr lang="en-US" dirty="0" smtClean="0"/>
              <a:t>Asset management</a:t>
            </a:r>
          </a:p>
          <a:p>
            <a:endParaRPr lang="en-US" dirty="0" smtClean="0"/>
          </a:p>
          <a:p>
            <a:r>
              <a:rPr lang="en-US" dirty="0" smtClean="0"/>
              <a:t>Safety </a:t>
            </a:r>
          </a:p>
          <a:p>
            <a:endParaRPr lang="en-US" dirty="0" smtClean="0"/>
          </a:p>
          <a:p>
            <a:r>
              <a:rPr lang="en-US" dirty="0" smtClean="0"/>
              <a:t>Congestion</a:t>
            </a:r>
          </a:p>
          <a:p>
            <a:endParaRPr lang="en-US" dirty="0" smtClean="0"/>
          </a:p>
          <a:p>
            <a:r>
              <a:rPr lang="en-US" dirty="0" smtClean="0"/>
              <a:t>Economic growth</a:t>
            </a:r>
          </a:p>
          <a:p>
            <a:endParaRPr lang="en-US" dirty="0" smtClean="0"/>
          </a:p>
          <a:p>
            <a:r>
              <a:rPr lang="en-US" dirty="0" smtClean="0"/>
              <a:t>And</a:t>
            </a:r>
            <a:r>
              <a:rPr lang="en-US" baseline="0" dirty="0" smtClean="0"/>
              <a:t> cost-benefit ratios, in other words, making dollar-wise investments</a:t>
            </a:r>
            <a:endParaRPr lang="en-US" dirty="0" smtClean="0"/>
          </a:p>
        </p:txBody>
      </p:sp>
      <p:sp>
        <p:nvSpPr>
          <p:cNvPr id="4" name="Slide Number Placeholder 3"/>
          <p:cNvSpPr>
            <a:spLocks noGrp="1"/>
          </p:cNvSpPr>
          <p:nvPr>
            <p:ph type="sldNum" sz="quarter" idx="10"/>
          </p:nvPr>
        </p:nvSpPr>
        <p:spPr/>
        <p:txBody>
          <a:bodyPr/>
          <a:lstStyle/>
          <a:p>
            <a:fld id="{EA2D17A6-30D3-4E5A-BFD3-C420C9F971CE}" type="slidenum">
              <a:rPr lang="en-US" smtClean="0"/>
              <a:t>15</a:t>
            </a:fld>
            <a:endParaRPr lang="en-US"/>
          </a:p>
        </p:txBody>
      </p:sp>
    </p:spTree>
    <p:extLst>
      <p:ext uri="{BB962C8B-B14F-4D97-AF65-F5344CB8AC3E}">
        <p14:creationId xmlns:p14="http://schemas.microsoft.com/office/powerpoint/2010/main" val="380715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simplifies a more complex formula and a</a:t>
            </a:r>
            <a:r>
              <a:rPr lang="en-US" baseline="0" dirty="0" smtClean="0"/>
              <a:t> six- to nine-month process of prioritization.</a:t>
            </a:r>
          </a:p>
          <a:p>
            <a:endParaRPr lang="en-US" baseline="0" dirty="0" smtClean="0"/>
          </a:p>
          <a:p>
            <a:r>
              <a:rPr lang="en-US" baseline="0" dirty="0" smtClean="0"/>
              <a:t>All projects on the major arterial network were evaluated and scored using the statewide model. Those projects were ranked according to how they scored and the list was released this summer.</a:t>
            </a:r>
          </a:p>
          <a:p>
            <a:endParaRPr lang="en-US" baseline="0" dirty="0" smtClean="0"/>
          </a:p>
          <a:p>
            <a:r>
              <a:rPr lang="en-US" baseline="0" dirty="0" smtClean="0"/>
              <a:t>Then district and local officials (ADDs and MPOs) had the opportunity to weigh in and boost projects that weren’t set associated with the Interstates or Parkway systems.</a:t>
            </a:r>
          </a:p>
          <a:p>
            <a:endParaRPr lang="en-US" baseline="0" dirty="0" smtClean="0"/>
          </a:p>
          <a:p>
            <a:r>
              <a:rPr lang="en-US" baseline="0" dirty="0" smtClean="0"/>
              <a:t>These two lists will be used to help develop the SHIFT projects in the SYP. </a:t>
            </a:r>
          </a:p>
          <a:p>
            <a:endParaRPr lang="en-US" baseline="0" dirty="0" smtClean="0"/>
          </a:p>
          <a:p>
            <a:r>
              <a:rPr lang="en-US" baseline="0" dirty="0" smtClean="0"/>
              <a:t>Some of the factors beyond the SHIFT score that we’re also using include:</a:t>
            </a:r>
          </a:p>
          <a:p>
            <a:r>
              <a:rPr lang="en-US" baseline="0" dirty="0" smtClean="0"/>
              <a:t>-The overall cost of the project (e.g. does one project require a large portion of available funds?)</a:t>
            </a:r>
          </a:p>
          <a:p>
            <a:r>
              <a:rPr lang="en-US" baseline="0" dirty="0" smtClean="0"/>
              <a:t>-Program balance (e.g. ensuring project progress along all stages of project development)</a:t>
            </a:r>
          </a:p>
          <a:p>
            <a:r>
              <a:rPr lang="en-US" dirty="0" smtClean="0"/>
              <a:t>-Investment</a:t>
            </a:r>
            <a:r>
              <a:rPr lang="en-US" baseline="0" dirty="0" smtClean="0"/>
              <a:t> to date on active projects (e.g. have residents been displaced)</a:t>
            </a:r>
          </a:p>
          <a:p>
            <a:r>
              <a:rPr lang="en-US" baseline="0" dirty="0" smtClean="0"/>
              <a:t>-Is there a better approach (e.g. Perhaps another solution is more appropriate.)</a:t>
            </a:r>
            <a:endParaRPr lang="en-US" dirty="0" smtClean="0"/>
          </a:p>
        </p:txBody>
      </p:sp>
      <p:sp>
        <p:nvSpPr>
          <p:cNvPr id="4" name="Slide Number Placeholder 3"/>
          <p:cNvSpPr>
            <a:spLocks noGrp="1"/>
          </p:cNvSpPr>
          <p:nvPr>
            <p:ph type="sldNum" sz="quarter" idx="10"/>
          </p:nvPr>
        </p:nvSpPr>
        <p:spPr/>
        <p:txBody>
          <a:bodyPr/>
          <a:lstStyle/>
          <a:p>
            <a:fld id="{EA2D17A6-30D3-4E5A-BFD3-C420C9F971CE}" type="slidenum">
              <a:rPr lang="en-US" smtClean="0"/>
              <a:t>16</a:t>
            </a:fld>
            <a:endParaRPr lang="en-US"/>
          </a:p>
        </p:txBody>
      </p:sp>
    </p:spTree>
    <p:extLst>
      <p:ext uri="{BB962C8B-B14F-4D97-AF65-F5344CB8AC3E}">
        <p14:creationId xmlns:p14="http://schemas.microsoft.com/office/powerpoint/2010/main" val="2197697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regional component</a:t>
            </a:r>
            <a:r>
              <a:rPr lang="en-US" baseline="0" dirty="0" smtClean="0"/>
              <a:t> of SHIFT groups the state’s 12 KYTC districts into four regions.</a:t>
            </a:r>
          </a:p>
          <a:p>
            <a:endParaRPr lang="en-US" baseline="0" dirty="0" smtClean="0"/>
          </a:p>
          <a:p>
            <a:r>
              <a:rPr lang="en-US" baseline="0" dirty="0" smtClean="0"/>
              <a:t>These regions have similar challenges and needs.</a:t>
            </a:r>
          </a:p>
          <a:p>
            <a:endParaRPr lang="en-US" baseline="0" dirty="0" smtClean="0"/>
          </a:p>
          <a:p>
            <a:r>
              <a:rPr lang="en-US" baseline="0" dirty="0" smtClean="0"/>
              <a:t>This approach also helps balance rural and urban spending. </a:t>
            </a:r>
          </a:p>
          <a:p>
            <a:endParaRPr lang="en-US" baseline="0" dirty="0" smtClean="0"/>
          </a:p>
          <a:p>
            <a:r>
              <a:rPr lang="en-US" baseline="0" dirty="0" smtClean="0"/>
              <a:t>As you might expect, a larger share of statewide projects are in the most populous areas, where congestion, economic impact and accident rates increase their priority ranking.</a:t>
            </a:r>
          </a:p>
          <a:p>
            <a:endParaRPr lang="en-US" baseline="0" dirty="0" smtClean="0"/>
          </a:p>
          <a:p>
            <a:r>
              <a:rPr lang="en-US" baseline="0" dirty="0" smtClean="0"/>
              <a:t>Putting Louisville-Lexington and NKY in one region helps with the overall balance.</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17</a:t>
            </a:fld>
            <a:endParaRPr lang="en-US"/>
          </a:p>
        </p:txBody>
      </p:sp>
    </p:spTree>
    <p:extLst>
      <p:ext uri="{BB962C8B-B14F-4D97-AF65-F5344CB8AC3E}">
        <p14:creationId xmlns:p14="http://schemas.microsoft.com/office/powerpoint/2010/main" val="1101057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way to ensure balance between urban and rural projects is to adjust the percentage of dollars that go to statewide projects and regional projects.</a:t>
            </a:r>
          </a:p>
          <a:p>
            <a:endParaRPr lang="en-US" baseline="0" dirty="0" smtClean="0"/>
          </a:p>
          <a:p>
            <a:r>
              <a:rPr lang="en-US" baseline="0" dirty="0" smtClean="0"/>
              <a:t>In the SYP, we propose allocating SHIFT dollars on a 50-50 basis in the first biennium.</a:t>
            </a:r>
          </a:p>
          <a:p>
            <a:endParaRPr lang="en-US" baseline="0" dirty="0" smtClean="0"/>
          </a:p>
          <a:p>
            <a:r>
              <a:rPr lang="en-US" baseline="0" dirty="0" smtClean="0"/>
              <a:t>In the second and third biennia, we recommend putting a larger share (60%) into regional projects and 40% into statewide projects.</a:t>
            </a:r>
          </a:p>
        </p:txBody>
      </p:sp>
      <p:sp>
        <p:nvSpPr>
          <p:cNvPr id="4" name="Slide Number Placeholder 3"/>
          <p:cNvSpPr>
            <a:spLocks noGrp="1"/>
          </p:cNvSpPr>
          <p:nvPr>
            <p:ph type="sldNum" sz="quarter" idx="10"/>
          </p:nvPr>
        </p:nvSpPr>
        <p:spPr/>
        <p:txBody>
          <a:bodyPr/>
          <a:lstStyle/>
          <a:p>
            <a:fld id="{EA2D17A6-30D3-4E5A-BFD3-C420C9F971CE}" type="slidenum">
              <a:rPr lang="en-US" smtClean="0"/>
              <a:t>18</a:t>
            </a:fld>
            <a:endParaRPr lang="en-US"/>
          </a:p>
        </p:txBody>
      </p:sp>
    </p:spTree>
    <p:extLst>
      <p:ext uri="{BB962C8B-B14F-4D97-AF65-F5344CB8AC3E}">
        <p14:creationId xmlns:p14="http://schemas.microsoft.com/office/powerpoint/2010/main" val="3185911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t>
            </a:r>
            <a:r>
              <a:rPr lang="en-US" baseline="0" dirty="0" smtClean="0"/>
              <a:t> Hwy Plans shows an heavy emphasis on safety and mobility projects over Asset Management.</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20</a:t>
            </a:fld>
            <a:endParaRPr lang="en-US"/>
          </a:p>
        </p:txBody>
      </p:sp>
    </p:spTree>
    <p:extLst>
      <p:ext uri="{BB962C8B-B14F-4D97-AF65-F5344CB8AC3E}">
        <p14:creationId xmlns:p14="http://schemas.microsoft.com/office/powerpoint/2010/main" val="51797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must take a different approach to transportation spending.</a:t>
            </a:r>
          </a:p>
          <a:p>
            <a:endParaRPr lang="en-US" baseline="0" dirty="0" smtClean="0"/>
          </a:p>
          <a:p>
            <a:r>
              <a:rPr lang="en-US" baseline="0" dirty="0" smtClean="0"/>
              <a:t>The previous approach made too many promises that couldn’t be kept.</a:t>
            </a:r>
          </a:p>
          <a:p>
            <a:endParaRPr lang="en-US" baseline="0" dirty="0" smtClean="0"/>
          </a:p>
          <a:p>
            <a:r>
              <a:rPr lang="en-US" baseline="0" dirty="0" smtClean="0"/>
              <a:t>We have already begun a different way of thinking – as evidenced by Pause 50.</a:t>
            </a:r>
          </a:p>
        </p:txBody>
      </p:sp>
      <p:sp>
        <p:nvSpPr>
          <p:cNvPr id="4" name="Slide Number Placeholder 3"/>
          <p:cNvSpPr>
            <a:spLocks noGrp="1"/>
          </p:cNvSpPr>
          <p:nvPr>
            <p:ph type="sldNum" sz="quarter" idx="10"/>
          </p:nvPr>
        </p:nvSpPr>
        <p:spPr/>
        <p:txBody>
          <a:bodyPr/>
          <a:lstStyle/>
          <a:p>
            <a:fld id="{EA2D17A6-30D3-4E5A-BFD3-C420C9F971CE}" type="slidenum">
              <a:rPr lang="en-US" smtClean="0"/>
              <a:t>2</a:t>
            </a:fld>
            <a:endParaRPr lang="en-US"/>
          </a:p>
        </p:txBody>
      </p:sp>
    </p:spTree>
    <p:extLst>
      <p:ext uri="{BB962C8B-B14F-4D97-AF65-F5344CB8AC3E}">
        <p14:creationId xmlns:p14="http://schemas.microsoft.com/office/powerpoint/2010/main" val="173191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Putting</a:t>
            </a:r>
            <a:r>
              <a:rPr lang="en-US" baseline="0" dirty="0" smtClean="0"/>
              <a:t> more money into asset management means that we propose spending nearly half of our available funds on asset management in the next biennium.</a:t>
            </a:r>
          </a:p>
          <a:p>
            <a:endParaRPr lang="en-US" baseline="0" dirty="0" smtClean="0"/>
          </a:p>
          <a:p>
            <a:r>
              <a:rPr lang="en-US" baseline="0" dirty="0" smtClean="0"/>
              <a:t>That percentage will decrease in the following years but will still be a dominant share of spending over the next six years.</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21</a:t>
            </a:fld>
            <a:endParaRPr lang="en-US"/>
          </a:p>
        </p:txBody>
      </p:sp>
    </p:spTree>
    <p:extLst>
      <p:ext uri="{BB962C8B-B14F-4D97-AF65-F5344CB8AC3E}">
        <p14:creationId xmlns:p14="http://schemas.microsoft.com/office/powerpoint/2010/main" val="496066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Mobility Projects</a:t>
            </a:r>
            <a:r>
              <a:rPr lang="en-US" baseline="0" dirty="0" smtClean="0"/>
              <a:t> in biennium 230 Projects in 87 counties.</a:t>
            </a:r>
          </a:p>
          <a:p>
            <a:endParaRPr lang="en-US" baseline="0" dirty="0" smtClean="0"/>
          </a:p>
          <a:p>
            <a:r>
              <a:rPr lang="en-US" baseline="0" dirty="0" smtClean="0"/>
              <a:t>6% over-programmed.</a:t>
            </a:r>
          </a:p>
          <a:p>
            <a:r>
              <a:rPr lang="en-US" baseline="0" dirty="0" smtClean="0"/>
              <a:t>Compare to ~$3B Over-programmed in 2016</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22</a:t>
            </a:fld>
            <a:endParaRPr lang="en-US"/>
          </a:p>
        </p:txBody>
      </p:sp>
    </p:spTree>
    <p:extLst>
      <p:ext uri="{BB962C8B-B14F-4D97-AF65-F5344CB8AC3E}">
        <p14:creationId xmlns:p14="http://schemas.microsoft.com/office/powerpoint/2010/main" val="153044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Mobility Projects</a:t>
            </a:r>
            <a:r>
              <a:rPr lang="en-US" baseline="0" dirty="0" smtClean="0"/>
              <a:t> in biennium 230 Projects in 87 counties.</a:t>
            </a:r>
          </a:p>
          <a:p>
            <a:endParaRPr lang="en-US" baseline="0" dirty="0" smtClean="0"/>
          </a:p>
          <a:p>
            <a:r>
              <a:rPr lang="en-US" baseline="0" smtClean="0"/>
              <a:t>28</a:t>
            </a:r>
          </a:p>
          <a:p>
            <a:r>
              <a:rPr lang="en-US" baseline="0" dirty="0" smtClean="0"/>
              <a:t>Compared to ~$7B in 2016!</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23</a:t>
            </a:fld>
            <a:endParaRPr lang="en-US"/>
          </a:p>
        </p:txBody>
      </p:sp>
    </p:spTree>
    <p:extLst>
      <p:ext uri="{BB962C8B-B14F-4D97-AF65-F5344CB8AC3E}">
        <p14:creationId xmlns:p14="http://schemas.microsoft.com/office/powerpoint/2010/main" val="112744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First will repair</a:t>
            </a:r>
            <a:r>
              <a:rPr lang="en-US" baseline="0" dirty="0" smtClean="0"/>
              <a:t> or replace over bridges across the state with over 100 of those being completed due to Fix It First funding.</a:t>
            </a:r>
          </a:p>
          <a:p>
            <a:endParaRPr lang="en-US" baseline="0" dirty="0" smtClean="0"/>
          </a:p>
          <a:p>
            <a:r>
              <a:rPr lang="en-US" baseline="0" dirty="0" smtClean="0"/>
              <a:t>More than 85 percent of counties and every transportation district will get needed bridge improvements.</a:t>
            </a:r>
          </a:p>
          <a:p>
            <a:endParaRPr lang="en-US" baseline="0" dirty="0" smtClean="0"/>
          </a:p>
          <a:p>
            <a:r>
              <a:rPr lang="en-US" baseline="0" dirty="0" smtClean="0"/>
              <a:t>This investment will help ensure more children can ride the bus from home to school and workers can get to their jobs.</a:t>
            </a:r>
          </a:p>
        </p:txBody>
      </p:sp>
      <p:sp>
        <p:nvSpPr>
          <p:cNvPr id="4" name="Slide Number Placeholder 3"/>
          <p:cNvSpPr>
            <a:spLocks noGrp="1"/>
          </p:cNvSpPr>
          <p:nvPr>
            <p:ph type="sldNum" sz="quarter" idx="10"/>
          </p:nvPr>
        </p:nvSpPr>
        <p:spPr/>
        <p:txBody>
          <a:bodyPr/>
          <a:lstStyle/>
          <a:p>
            <a:fld id="{EA2D17A6-30D3-4E5A-BFD3-C420C9F971CE}" type="slidenum">
              <a:rPr lang="en-US" smtClean="0"/>
              <a:t>24</a:t>
            </a:fld>
            <a:endParaRPr lang="en-US"/>
          </a:p>
        </p:txBody>
      </p:sp>
    </p:spTree>
    <p:extLst>
      <p:ext uri="{BB962C8B-B14F-4D97-AF65-F5344CB8AC3E}">
        <p14:creationId xmlns:p14="http://schemas.microsoft.com/office/powerpoint/2010/main" val="3231433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Safety</a:t>
            </a:r>
            <a:r>
              <a:rPr lang="en-US" baseline="0" dirty="0" smtClean="0"/>
              <a:t> First </a:t>
            </a:r>
            <a:r>
              <a:rPr lang="en-US" dirty="0" smtClean="0"/>
              <a:t>funding mileage</a:t>
            </a:r>
            <a:r>
              <a:rPr lang="en-US" baseline="0" dirty="0" smtClean="0"/>
              <a:t> of poor pavements will grow to over 6000 miles over 6 years.</a:t>
            </a:r>
          </a:p>
          <a:p>
            <a:endParaRPr lang="en-US" baseline="0" dirty="0" smtClean="0"/>
          </a:p>
          <a:p>
            <a:pPr defTabSz="930493"/>
            <a:r>
              <a:rPr lang="en-US" baseline="0" dirty="0" smtClean="0"/>
              <a:t>Safety First will allow us to address all existing needs and keep our backlog level over the same timeframe.</a:t>
            </a:r>
          </a:p>
          <a:p>
            <a:pPr defTabSz="930493"/>
            <a:endParaRPr lang="en-US" baseline="0" dirty="0" smtClean="0"/>
          </a:p>
          <a:p>
            <a:pPr defTabSz="930493"/>
            <a:r>
              <a:rPr lang="en-US" baseline="0" dirty="0" smtClean="0"/>
              <a:t>These treatments range from preventive maintenance of fair pavements to prevent them becoming poor to re-building poor pavements that need more substantial rehabilitation.</a:t>
            </a:r>
          </a:p>
          <a:p>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25</a:t>
            </a:fld>
            <a:endParaRPr lang="en-US"/>
          </a:p>
        </p:txBody>
      </p:sp>
    </p:spTree>
    <p:extLst>
      <p:ext uri="{BB962C8B-B14F-4D97-AF65-F5344CB8AC3E}">
        <p14:creationId xmlns:p14="http://schemas.microsoft.com/office/powerpoint/2010/main" val="351491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74% of the Mobility</a:t>
            </a:r>
            <a:r>
              <a:rPr lang="en-US" baseline="0" dirty="0" smtClean="0"/>
              <a:t> Projects originated via SHIFT!</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26</a:t>
            </a:fld>
            <a:endParaRPr lang="en-US"/>
          </a:p>
        </p:txBody>
      </p:sp>
    </p:spTree>
    <p:extLst>
      <p:ext uri="{BB962C8B-B14F-4D97-AF65-F5344CB8AC3E}">
        <p14:creationId xmlns:p14="http://schemas.microsoft.com/office/powerpoint/2010/main" val="387444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3" indent="-17497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4B0EAF6-A33C-43B4-A1C6-3D3DAAE86828}" type="slidenum">
              <a:rPr lang="en-US" smtClean="0"/>
              <a:t>27</a:t>
            </a:fld>
            <a:endParaRPr lang="en-US"/>
          </a:p>
        </p:txBody>
      </p:sp>
    </p:spTree>
    <p:extLst>
      <p:ext uri="{BB962C8B-B14F-4D97-AF65-F5344CB8AC3E}">
        <p14:creationId xmlns:p14="http://schemas.microsoft.com/office/powerpoint/2010/main" val="353333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3</a:t>
            </a:fld>
            <a:endParaRPr lang="en-US"/>
          </a:p>
        </p:txBody>
      </p:sp>
    </p:spTree>
    <p:extLst>
      <p:ext uri="{BB962C8B-B14F-4D97-AF65-F5344CB8AC3E}">
        <p14:creationId xmlns:p14="http://schemas.microsoft.com/office/powerpoint/2010/main" val="226622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must take a different approach to transportation spending.</a:t>
            </a:r>
          </a:p>
          <a:p>
            <a:endParaRPr lang="en-US" baseline="0" dirty="0" smtClean="0"/>
          </a:p>
          <a:p>
            <a:r>
              <a:rPr lang="en-US" baseline="0" dirty="0" smtClean="0"/>
              <a:t>The previous approach made too many promises that couldn’t be kept.</a:t>
            </a:r>
          </a:p>
          <a:p>
            <a:endParaRPr lang="en-US" baseline="0" dirty="0" smtClean="0"/>
          </a:p>
          <a:p>
            <a:r>
              <a:rPr lang="en-US" baseline="0" dirty="0" smtClean="0"/>
              <a:t>We have already begun a different way of thinking – as evidenced by Pause 50.</a:t>
            </a:r>
          </a:p>
        </p:txBody>
      </p:sp>
      <p:sp>
        <p:nvSpPr>
          <p:cNvPr id="4" name="Slide Number Placeholder 3"/>
          <p:cNvSpPr>
            <a:spLocks noGrp="1"/>
          </p:cNvSpPr>
          <p:nvPr>
            <p:ph type="sldNum" sz="quarter" idx="10"/>
          </p:nvPr>
        </p:nvSpPr>
        <p:spPr/>
        <p:txBody>
          <a:bodyPr/>
          <a:lstStyle/>
          <a:p>
            <a:fld id="{EA2D17A6-30D3-4E5A-BFD3-C420C9F971CE}" type="slidenum">
              <a:rPr lang="en-US" smtClean="0"/>
              <a:t>4</a:t>
            </a:fld>
            <a:endParaRPr lang="en-US"/>
          </a:p>
        </p:txBody>
      </p:sp>
    </p:spTree>
    <p:extLst>
      <p:ext uri="{BB962C8B-B14F-4D97-AF65-F5344CB8AC3E}">
        <p14:creationId xmlns:p14="http://schemas.microsoft.com/office/powerpoint/2010/main" val="39510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revenues have stabilized with changes in the gas tax formula, but greater challenges are ahead.</a:t>
            </a:r>
          </a:p>
          <a:p>
            <a:endParaRPr lang="en-US" baseline="0" dirty="0" smtClean="0"/>
          </a:p>
          <a:p>
            <a:r>
              <a:rPr lang="en-US" baseline="0" dirty="0" smtClean="0"/>
              <a:t>The end of toll credits means we will have to use state gas tax dollars to match federal funds, and that will leave less for state projects.</a:t>
            </a:r>
          </a:p>
          <a:p>
            <a:endParaRPr lang="en-US" baseline="0" dirty="0" smtClean="0"/>
          </a:p>
          <a:p>
            <a:r>
              <a:rPr lang="en-US" baseline="0" dirty="0" smtClean="0"/>
              <a:t>Meanwhile, our backlog of maintenance needs are growing, and we must invest in expansion to fuel business growth and economic development.</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5</a:t>
            </a:fld>
            <a:endParaRPr lang="en-US"/>
          </a:p>
        </p:txBody>
      </p:sp>
    </p:spTree>
    <p:extLst>
      <p:ext uri="{BB962C8B-B14F-4D97-AF65-F5344CB8AC3E}">
        <p14:creationId xmlns:p14="http://schemas.microsoft.com/office/powerpoint/2010/main" val="298043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t>
            </a:r>
            <a:r>
              <a:rPr lang="en-US" baseline="0" dirty="0" smtClean="0"/>
              <a:t> Hwy Plans shows an heavy emphasis on safety and mobility projects over Asset Management.</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6</a:t>
            </a:fld>
            <a:endParaRPr lang="en-US"/>
          </a:p>
        </p:txBody>
      </p:sp>
    </p:spTree>
    <p:extLst>
      <p:ext uri="{BB962C8B-B14F-4D97-AF65-F5344CB8AC3E}">
        <p14:creationId xmlns:p14="http://schemas.microsoft.com/office/powerpoint/2010/main" val="7928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time to focus on the backlog of maintenance</a:t>
            </a:r>
            <a:r>
              <a:rPr lang="en-US" baseline="0" dirty="0" smtClean="0"/>
              <a:t> needs.</a:t>
            </a:r>
          </a:p>
          <a:p>
            <a:endParaRPr lang="en-US" baseline="0" dirty="0" smtClean="0"/>
          </a:p>
          <a:p>
            <a:r>
              <a:rPr lang="en-US" baseline="0" dirty="0" smtClean="0"/>
              <a:t>We have nearly 1,000 bridges across the state that are rated in poor condition impacting movement of freight and commercial traffic.  </a:t>
            </a:r>
          </a:p>
          <a:p>
            <a:endParaRPr lang="en-US" baseline="0" dirty="0" smtClean="0"/>
          </a:p>
          <a:p>
            <a:r>
              <a:rPr lang="en-US" baseline="0" dirty="0" smtClean="0"/>
              <a:t>The average age of bridges in Kentucky is 49 years and is increasing at a rate of 0.75 “years per year.”</a:t>
            </a:r>
          </a:p>
          <a:p>
            <a:endParaRPr lang="en-US" baseline="0" dirty="0" smtClean="0"/>
          </a:p>
          <a:p>
            <a:r>
              <a:rPr lang="en-US" baseline="0" dirty="0" smtClean="0"/>
              <a:t>There are needs in virtually every county with the greatest volume concentrated in southeastern Kentucky, the Louisville-Frankfort corridor and western Kentucky.</a:t>
            </a:r>
          </a:p>
          <a:p>
            <a:endParaRPr lang="en-US" baseline="0" dirty="0" smtClean="0"/>
          </a:p>
        </p:txBody>
      </p:sp>
      <p:sp>
        <p:nvSpPr>
          <p:cNvPr id="4" name="Slide Number Placeholder 3"/>
          <p:cNvSpPr>
            <a:spLocks noGrp="1"/>
          </p:cNvSpPr>
          <p:nvPr>
            <p:ph type="sldNum" sz="quarter" idx="10"/>
          </p:nvPr>
        </p:nvSpPr>
        <p:spPr/>
        <p:txBody>
          <a:bodyPr/>
          <a:lstStyle/>
          <a:p>
            <a:fld id="{EA2D17A6-30D3-4E5A-BFD3-C420C9F971CE}" type="slidenum">
              <a:rPr lang="en-US" smtClean="0"/>
              <a:t>7</a:t>
            </a:fld>
            <a:endParaRPr lang="en-US"/>
          </a:p>
        </p:txBody>
      </p:sp>
    </p:spTree>
    <p:extLst>
      <p:ext uri="{BB962C8B-B14F-4D97-AF65-F5344CB8AC3E}">
        <p14:creationId xmlns:p14="http://schemas.microsoft.com/office/powerpoint/2010/main" val="191862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the problem is so pervasive that all but six counties have bridges that school buses cannot cross because the</a:t>
            </a:r>
            <a:r>
              <a:rPr lang="en-US" baseline="0" dirty="0" smtClean="0"/>
              <a:t> buses exceed posted weight limits.</a:t>
            </a:r>
          </a:p>
          <a:p>
            <a:endParaRPr lang="en-US" baseline="0" dirty="0" smtClean="0"/>
          </a:p>
          <a:p>
            <a:r>
              <a:rPr lang="en-US" baseline="0" dirty="0" smtClean="0"/>
              <a:t>More than 800 bridges are potential impediments to providing convenient access to education for KY’s children. </a:t>
            </a:r>
          </a:p>
          <a:p>
            <a:endParaRPr lang="en-US" baseline="0" dirty="0" smtClean="0"/>
          </a:p>
          <a:p>
            <a:r>
              <a:rPr lang="en-US" baseline="0" dirty="0" smtClean="0"/>
              <a:t>This forces school districts and parents to find work-arounds to ensure kids are educated.</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8</a:t>
            </a:fld>
            <a:endParaRPr lang="en-US"/>
          </a:p>
        </p:txBody>
      </p:sp>
    </p:spTree>
    <p:extLst>
      <p:ext uri="{BB962C8B-B14F-4D97-AF65-F5344CB8AC3E}">
        <p14:creationId xmlns:p14="http://schemas.microsoft.com/office/powerpoint/2010/main" val="384666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have more than 60 bridges and overpasses that are closed – many have been closed for years – because they are unsafe.</a:t>
            </a:r>
          </a:p>
          <a:p>
            <a:endParaRPr lang="en-US" dirty="0" smtClean="0"/>
          </a:p>
          <a:p>
            <a:r>
              <a:rPr lang="en-US" dirty="0" smtClean="0"/>
              <a:t>Nearly</a:t>
            </a:r>
            <a:r>
              <a:rPr lang="en-US" baseline="0" dirty="0" smtClean="0"/>
              <a:t> one-third of Kentucky counties have at least one unsafe bridge that’s closed and needs major repairs.</a:t>
            </a:r>
            <a:endParaRPr lang="en-US" dirty="0"/>
          </a:p>
        </p:txBody>
      </p:sp>
      <p:sp>
        <p:nvSpPr>
          <p:cNvPr id="4" name="Slide Number Placeholder 3"/>
          <p:cNvSpPr>
            <a:spLocks noGrp="1"/>
          </p:cNvSpPr>
          <p:nvPr>
            <p:ph type="sldNum" sz="quarter" idx="10"/>
          </p:nvPr>
        </p:nvSpPr>
        <p:spPr/>
        <p:txBody>
          <a:bodyPr/>
          <a:lstStyle/>
          <a:p>
            <a:fld id="{EA2D17A6-30D3-4E5A-BFD3-C420C9F971CE}" type="slidenum">
              <a:rPr lang="en-US" smtClean="0"/>
              <a:t>9</a:t>
            </a:fld>
            <a:endParaRPr lang="en-US"/>
          </a:p>
        </p:txBody>
      </p:sp>
    </p:spTree>
    <p:extLst>
      <p:ext uri="{BB962C8B-B14F-4D97-AF65-F5344CB8AC3E}">
        <p14:creationId xmlns:p14="http://schemas.microsoft.com/office/powerpoint/2010/main" val="308892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930145-DAE1-42DA-A71F-8BEA195C96AF}"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9438A-22DF-4ED8-B4B7-3687380749F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6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930145-DAE1-42DA-A71F-8BEA195C96AF}"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9438A-22DF-4ED8-B4B7-3687380749F8}" type="slidenum">
              <a:rPr lang="en-US" smtClean="0"/>
              <a:t>‹#›</a:t>
            </a:fld>
            <a:endParaRPr lang="en-US"/>
          </a:p>
        </p:txBody>
      </p:sp>
    </p:spTree>
    <p:extLst>
      <p:ext uri="{BB962C8B-B14F-4D97-AF65-F5344CB8AC3E}">
        <p14:creationId xmlns:p14="http://schemas.microsoft.com/office/powerpoint/2010/main" val="214716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930145-DAE1-42DA-A71F-8BEA195C96AF}"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9438A-22DF-4ED8-B4B7-3687380749F8}" type="slidenum">
              <a:rPr lang="en-US" smtClean="0"/>
              <a:t>‹#›</a:t>
            </a:fld>
            <a:endParaRPr lang="en-US"/>
          </a:p>
        </p:txBody>
      </p:sp>
    </p:spTree>
    <p:extLst>
      <p:ext uri="{BB962C8B-B14F-4D97-AF65-F5344CB8AC3E}">
        <p14:creationId xmlns:p14="http://schemas.microsoft.com/office/powerpoint/2010/main" val="15918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957368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13520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082040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391890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8" name="Footer Placeholder 7"/>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9" name="Slide Number Placeholder 8"/>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02355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60689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3" name="Footer Placeholder 2"/>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Slide Number Placeholder 3"/>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580328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36556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930145-DAE1-42DA-A71F-8BEA195C96AF}"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9438A-22DF-4ED8-B4B7-3687380749F8}" type="slidenum">
              <a:rPr lang="en-US" smtClean="0"/>
              <a:t>‹#›</a:t>
            </a:fld>
            <a:endParaRPr lang="en-US"/>
          </a:p>
        </p:txBody>
      </p:sp>
    </p:spTree>
    <p:extLst>
      <p:ext uri="{BB962C8B-B14F-4D97-AF65-F5344CB8AC3E}">
        <p14:creationId xmlns:p14="http://schemas.microsoft.com/office/powerpoint/2010/main" val="793307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296690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86820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528967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4253875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909907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639584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612380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9356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675535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30145-DAE1-42DA-A71F-8BEA195C96AF}"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9438A-22DF-4ED8-B4B7-3687380749F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53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930145-DAE1-42DA-A71F-8BEA195C96AF}"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9438A-22DF-4ED8-B4B7-3687380749F8}" type="slidenum">
              <a:rPr lang="en-US" smtClean="0"/>
              <a:t>‹#›</a:t>
            </a:fld>
            <a:endParaRPr lang="en-US"/>
          </a:p>
        </p:txBody>
      </p:sp>
    </p:spTree>
    <p:extLst>
      <p:ext uri="{BB962C8B-B14F-4D97-AF65-F5344CB8AC3E}">
        <p14:creationId xmlns:p14="http://schemas.microsoft.com/office/powerpoint/2010/main" val="300789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930145-DAE1-42DA-A71F-8BEA195C96AF}"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9438A-22DF-4ED8-B4B7-3687380749F8}" type="slidenum">
              <a:rPr lang="en-US" smtClean="0"/>
              <a:t>‹#›</a:t>
            </a:fld>
            <a:endParaRPr lang="en-US"/>
          </a:p>
        </p:txBody>
      </p:sp>
    </p:spTree>
    <p:extLst>
      <p:ext uri="{BB962C8B-B14F-4D97-AF65-F5344CB8AC3E}">
        <p14:creationId xmlns:p14="http://schemas.microsoft.com/office/powerpoint/2010/main" val="402595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930145-DAE1-42DA-A71F-8BEA195C96AF}"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9438A-22DF-4ED8-B4B7-3687380749F8}" type="slidenum">
              <a:rPr lang="en-US" smtClean="0"/>
              <a:t>‹#›</a:t>
            </a:fld>
            <a:endParaRPr lang="en-US"/>
          </a:p>
        </p:txBody>
      </p:sp>
    </p:spTree>
    <p:extLst>
      <p:ext uri="{BB962C8B-B14F-4D97-AF65-F5344CB8AC3E}">
        <p14:creationId xmlns:p14="http://schemas.microsoft.com/office/powerpoint/2010/main" val="165622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930145-DAE1-42DA-A71F-8BEA195C96AF}" type="datetimeFigureOut">
              <a:rPr lang="en-US" smtClean="0"/>
              <a:t>4/25/2018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1F9438A-22DF-4ED8-B4B7-3687380749F8}" type="slidenum">
              <a:rPr lang="en-US" smtClean="0"/>
              <a:t>‹#›</a:t>
            </a:fld>
            <a:endParaRPr lang="en-US"/>
          </a:p>
        </p:txBody>
      </p:sp>
    </p:spTree>
    <p:extLst>
      <p:ext uri="{BB962C8B-B14F-4D97-AF65-F5344CB8AC3E}">
        <p14:creationId xmlns:p14="http://schemas.microsoft.com/office/powerpoint/2010/main" val="366757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5930145-DAE1-42DA-A71F-8BEA195C96AF}" type="datetimeFigureOut">
              <a:rPr lang="en-US" smtClean="0"/>
              <a:t>4/25/2018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1F9438A-22DF-4ED8-B4B7-3687380749F8}" type="slidenum">
              <a:rPr lang="en-US" smtClean="0"/>
              <a:t>‹#›</a:t>
            </a:fld>
            <a:endParaRPr lang="en-US"/>
          </a:p>
        </p:txBody>
      </p:sp>
    </p:spTree>
    <p:extLst>
      <p:ext uri="{BB962C8B-B14F-4D97-AF65-F5344CB8AC3E}">
        <p14:creationId xmlns:p14="http://schemas.microsoft.com/office/powerpoint/2010/main" val="170466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30145-DAE1-42DA-A71F-8BEA195C96AF}"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9438A-22DF-4ED8-B4B7-3687380749F8}" type="slidenum">
              <a:rPr lang="en-US" smtClean="0"/>
              <a:t>‹#›</a:t>
            </a:fld>
            <a:endParaRPr lang="en-US"/>
          </a:p>
        </p:txBody>
      </p:sp>
    </p:spTree>
    <p:extLst>
      <p:ext uri="{BB962C8B-B14F-4D97-AF65-F5344CB8AC3E}">
        <p14:creationId xmlns:p14="http://schemas.microsoft.com/office/powerpoint/2010/main" val="322068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5930145-DAE1-42DA-A71F-8BEA195C96AF}" type="datetimeFigureOut">
              <a:rPr lang="en-US" smtClean="0"/>
              <a:t>4/25/2018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1F9438A-22DF-4ED8-B4B7-3687380749F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68914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457200"/>
            <a:fld id="{A1E07B7E-9C6B-43DC-A29A-2D22C7A18F7A}" type="datetimeFigureOut">
              <a:rPr lang="en-US" smtClean="0">
                <a:solidFill>
                  <a:prstClr val="white">
                    <a:lumMod val="95000"/>
                  </a:prstClr>
                </a:solidFill>
                <a:effectLst>
                  <a:outerShdw blurRad="50800" dist="38100" dir="2700000" algn="tl" rotWithShape="0">
                    <a:prstClr val="black">
                      <a:alpha val="43000"/>
                    </a:prstClr>
                  </a:outerShdw>
                </a:effectLst>
              </a:rPr>
              <a:pPr defTabSz="457200"/>
              <a:t>4/25/2018</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defTabSz="457200"/>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457200"/>
            <a:fld id="{A6627B25-358E-4B70-99B4-B4CD39D05C23}" type="slidenum">
              <a:rPr lang="en-US" smtClean="0">
                <a:solidFill>
                  <a:prstClr val="white">
                    <a:lumMod val="95000"/>
                  </a:prstClr>
                </a:solidFill>
                <a:effectLst>
                  <a:outerShdw blurRad="50800" dist="38100" dir="2700000" algn="tl" rotWithShape="0">
                    <a:prstClr val="black">
                      <a:alpha val="43000"/>
                    </a:prstClr>
                  </a:outerShdw>
                </a:effectLst>
              </a:rPr>
              <a:pPr defTabSz="457200"/>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336251633"/>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gif"/><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a:xfrm>
            <a:off x="3043335" y="3117422"/>
            <a:ext cx="6410130" cy="1569660"/>
          </a:xfrm>
          <a:prstGeom prst="rect">
            <a:avLst/>
          </a:prstGeom>
          <a:noFill/>
        </p:spPr>
        <p:txBody>
          <a:bodyPr wrap="square">
            <a:spAutoFit/>
          </a:bodyPr>
          <a:lstStyle/>
          <a:p>
            <a:pPr>
              <a:defRPr/>
            </a:pPr>
            <a:r>
              <a:rPr lang="en-US" sz="2400" dirty="0">
                <a:solidFill>
                  <a:prstClr val="white"/>
                </a:solidFill>
                <a:latin typeface="Calibri" panose="020F0502020204030204"/>
              </a:rPr>
              <a:t>To provide a </a:t>
            </a:r>
            <a:r>
              <a:rPr lang="en-US" sz="2400" dirty="0">
                <a:solidFill>
                  <a:srgbClr val="00FFFF">
                    <a:alpha val="0"/>
                  </a:srgbClr>
                </a:solidFill>
                <a:latin typeface="Calibri" panose="020F0502020204030204"/>
              </a:rPr>
              <a:t>safe, efficient, environmentally sound and fiscally responsible </a:t>
            </a:r>
            <a:r>
              <a:rPr lang="en-US" sz="2400" dirty="0">
                <a:solidFill>
                  <a:prstClr val="white"/>
                </a:solidFill>
                <a:latin typeface="Calibri" panose="020F0502020204030204"/>
              </a:rPr>
              <a:t>transportation system</a:t>
            </a:r>
            <a:r>
              <a:rPr lang="en-US" sz="2400" dirty="0">
                <a:solidFill>
                  <a:prstClr val="black"/>
                </a:solidFill>
                <a:latin typeface="Calibri" panose="020F0502020204030204"/>
              </a:rPr>
              <a:t> </a:t>
            </a:r>
            <a:r>
              <a:rPr lang="en-US" sz="2400" dirty="0">
                <a:solidFill>
                  <a:srgbClr val="FFFF00"/>
                </a:solidFill>
                <a:latin typeface="Calibri" panose="020F0502020204030204"/>
              </a:rPr>
              <a:t>that delivers economic opportunity and enhances the quality of life in Kentucky.</a:t>
            </a:r>
          </a:p>
        </p:txBody>
      </p:sp>
      <p:sp>
        <p:nvSpPr>
          <p:cNvPr id="14" name="Rectangle 13"/>
          <p:cNvSpPr/>
          <p:nvPr/>
        </p:nvSpPr>
        <p:spPr>
          <a:xfrm>
            <a:off x="3043335" y="3117422"/>
            <a:ext cx="6410130" cy="1569660"/>
          </a:xfrm>
          <a:prstGeom prst="rect">
            <a:avLst/>
          </a:prstGeom>
          <a:noFill/>
        </p:spPr>
        <p:txBody>
          <a:bodyPr wrap="square">
            <a:spAutoFit/>
          </a:bodyPr>
          <a:lstStyle/>
          <a:p>
            <a:pPr>
              <a:defRPr/>
            </a:pPr>
            <a:r>
              <a:rPr lang="en-US" sz="2400" dirty="0">
                <a:solidFill>
                  <a:prstClr val="white"/>
                </a:solidFill>
                <a:latin typeface="Calibri" panose="020F0502020204030204"/>
              </a:rPr>
              <a:t>To provide a </a:t>
            </a:r>
            <a:r>
              <a:rPr lang="en-US" sz="2400" dirty="0">
                <a:solidFill>
                  <a:srgbClr val="FF9900"/>
                </a:solidFill>
                <a:latin typeface="Calibri" panose="020F0502020204030204"/>
              </a:rPr>
              <a:t>safe, efficient, environmentally sound and fiscally responsible</a:t>
            </a:r>
            <a:r>
              <a:rPr lang="en-US" sz="2400" dirty="0">
                <a:solidFill>
                  <a:prstClr val="black"/>
                </a:solidFill>
                <a:latin typeface="Calibri" panose="020F0502020204030204"/>
              </a:rPr>
              <a:t> </a:t>
            </a:r>
            <a:r>
              <a:rPr lang="en-US" sz="2400" dirty="0">
                <a:solidFill>
                  <a:prstClr val="white"/>
                </a:solidFill>
                <a:latin typeface="Calibri" panose="020F0502020204030204"/>
              </a:rPr>
              <a:t>transportation system</a:t>
            </a:r>
            <a:r>
              <a:rPr lang="en-US" sz="2400" dirty="0">
                <a:solidFill>
                  <a:prstClr val="black"/>
                </a:solidFill>
                <a:latin typeface="Calibri" panose="020F0502020204030204"/>
              </a:rPr>
              <a:t> </a:t>
            </a:r>
            <a:r>
              <a:rPr lang="en-US" sz="2400" dirty="0">
                <a:solidFill>
                  <a:srgbClr val="FFFF00"/>
                </a:solidFill>
                <a:latin typeface="Calibri" panose="020F0502020204030204"/>
              </a:rPr>
              <a:t>that delivers economic opportunity and enhances the quality of life in Kentucky.</a:t>
            </a:r>
          </a:p>
        </p:txBody>
      </p:sp>
      <p:sp>
        <p:nvSpPr>
          <p:cNvPr id="15" name="Rectangle 14"/>
          <p:cNvSpPr/>
          <p:nvPr/>
        </p:nvSpPr>
        <p:spPr>
          <a:xfrm>
            <a:off x="3043335" y="3117422"/>
            <a:ext cx="6410130" cy="1569660"/>
          </a:xfrm>
          <a:prstGeom prst="rect">
            <a:avLst/>
          </a:prstGeom>
          <a:noFill/>
        </p:spPr>
        <p:txBody>
          <a:bodyPr wrap="square">
            <a:spAutoFit/>
          </a:bodyPr>
          <a:lstStyle/>
          <a:p>
            <a:pPr>
              <a:defRPr/>
            </a:pPr>
            <a:r>
              <a:rPr lang="en-US" sz="2400" dirty="0">
                <a:solidFill>
                  <a:prstClr val="white"/>
                </a:solidFill>
                <a:latin typeface="Calibri" panose="020F0502020204030204"/>
              </a:rPr>
              <a:t>To provide a </a:t>
            </a:r>
            <a:r>
              <a:rPr lang="en-US" sz="2400" dirty="0">
                <a:solidFill>
                  <a:srgbClr val="FF9900">
                    <a:alpha val="0"/>
                  </a:srgbClr>
                </a:solidFill>
                <a:latin typeface="Calibri" panose="020F0502020204030204"/>
              </a:rPr>
              <a:t>safe, efficient, environmentally sound and fiscally responsible</a:t>
            </a:r>
            <a:r>
              <a:rPr lang="en-US" sz="2400" dirty="0">
                <a:solidFill>
                  <a:prstClr val="black"/>
                </a:solidFill>
                <a:latin typeface="Calibri" panose="020F0502020204030204"/>
              </a:rPr>
              <a:t> </a:t>
            </a:r>
            <a:r>
              <a:rPr lang="en-US" sz="2400" dirty="0">
                <a:solidFill>
                  <a:prstClr val="white"/>
                </a:solidFill>
                <a:latin typeface="Calibri" panose="020F0502020204030204"/>
              </a:rPr>
              <a:t>transportation system</a:t>
            </a:r>
            <a:r>
              <a:rPr lang="en-US" sz="2400" dirty="0">
                <a:solidFill>
                  <a:prstClr val="black"/>
                </a:solidFill>
                <a:latin typeface="Calibri" panose="020F0502020204030204"/>
              </a:rPr>
              <a:t> </a:t>
            </a:r>
            <a:r>
              <a:rPr lang="en-US" sz="2400" dirty="0">
                <a:solidFill>
                  <a:srgbClr val="00FFFF">
                    <a:alpha val="0"/>
                  </a:srgbClr>
                </a:solidFill>
                <a:latin typeface="Calibri" panose="020F0502020204030204"/>
              </a:rPr>
              <a:t>that delivers economic opportunity and enhances the quality of life in Kentucky.</a:t>
            </a:r>
          </a:p>
        </p:txBody>
      </p:sp>
      <p:sp>
        <p:nvSpPr>
          <p:cNvPr id="11" name="Title 1"/>
          <p:cNvSpPr txBox="1">
            <a:spLocks/>
          </p:cNvSpPr>
          <p:nvPr/>
        </p:nvSpPr>
        <p:spPr>
          <a:xfrm>
            <a:off x="646073" y="989620"/>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prstClr val="white"/>
                </a:solidFill>
              </a:rPr>
              <a:t>KYTC Mission</a:t>
            </a:r>
            <a:endParaRPr lang="en-US" b="1" dirty="0">
              <a:solidFill>
                <a:prstClr val="white"/>
              </a:solidFill>
            </a:endParaRPr>
          </a:p>
        </p:txBody>
      </p:sp>
    </p:spTree>
    <p:extLst>
      <p:ext uri="{BB962C8B-B14F-4D97-AF65-F5344CB8AC3E}">
        <p14:creationId xmlns:p14="http://schemas.microsoft.com/office/powerpoint/2010/main" val="407346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1052693122"/>
              </p:ext>
            </p:extLst>
          </p:nvPr>
        </p:nvGraphicFramePr>
        <p:xfrm>
          <a:off x="790026" y="1170544"/>
          <a:ext cx="10932868" cy="4760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97158" y="140048"/>
            <a:ext cx="5854390" cy="769441"/>
          </a:xfrm>
          <a:prstGeom prst="rect">
            <a:avLst/>
          </a:prstGeom>
          <a:noFill/>
        </p:spPr>
        <p:txBody>
          <a:bodyPr wrap="square" rtlCol="0">
            <a:spAutoFit/>
          </a:bodyPr>
          <a:lstStyle/>
          <a:p>
            <a:r>
              <a:rPr lang="en-US" sz="4400" b="1" dirty="0" smtClean="0">
                <a:latin typeface="+mj-lt"/>
              </a:rPr>
              <a:t>Pavement Ratings</a:t>
            </a:r>
            <a:endParaRPr lang="en-US" sz="4400" b="1" dirty="0">
              <a:latin typeface="+mj-lt"/>
            </a:endParaRPr>
          </a:p>
        </p:txBody>
      </p:sp>
      <p:sp>
        <p:nvSpPr>
          <p:cNvPr id="4" name="TextBox 3"/>
          <p:cNvSpPr txBox="1"/>
          <p:nvPr/>
        </p:nvSpPr>
        <p:spPr>
          <a:xfrm>
            <a:off x="697158" y="876003"/>
            <a:ext cx="11118605" cy="400110"/>
          </a:xfrm>
          <a:prstGeom prst="rect">
            <a:avLst/>
          </a:prstGeom>
          <a:noFill/>
        </p:spPr>
        <p:txBody>
          <a:bodyPr wrap="square" rtlCol="0">
            <a:spAutoFit/>
          </a:bodyPr>
          <a:lstStyle/>
          <a:p>
            <a:r>
              <a:rPr lang="en-US" sz="2000" dirty="0" smtClean="0"/>
              <a:t>Inspectors evaluate pavement on Kentucky highways on a three-point scale – good, fair and poor</a:t>
            </a:r>
            <a:endParaRPr lang="en-US" sz="2000" dirty="0"/>
          </a:p>
        </p:txBody>
      </p:sp>
    </p:spTree>
    <p:extLst>
      <p:ext uri="{BB962C8B-B14F-4D97-AF65-F5344CB8AC3E}">
        <p14:creationId xmlns:p14="http://schemas.microsoft.com/office/powerpoint/2010/main" val="2092391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3248" y="92323"/>
            <a:ext cx="5854390" cy="769441"/>
          </a:xfrm>
          <a:prstGeom prst="rect">
            <a:avLst/>
          </a:prstGeom>
          <a:noFill/>
        </p:spPr>
        <p:txBody>
          <a:bodyPr wrap="square" rtlCol="0">
            <a:spAutoFit/>
          </a:bodyPr>
          <a:lstStyle/>
          <a:p>
            <a:r>
              <a:rPr lang="en-US" sz="4400" b="1" dirty="0" smtClean="0">
                <a:latin typeface="+mj-lt"/>
              </a:rPr>
              <a:t>Pavement Repair </a:t>
            </a:r>
            <a:r>
              <a:rPr lang="en-US" sz="4400" b="1" dirty="0">
                <a:latin typeface="+mj-lt"/>
              </a:rPr>
              <a:t>N</a:t>
            </a:r>
            <a:r>
              <a:rPr lang="en-US" sz="4400" b="1" dirty="0" smtClean="0">
                <a:latin typeface="+mj-lt"/>
              </a:rPr>
              <a:t>eeds</a:t>
            </a:r>
            <a:endParaRPr lang="en-US" sz="4400" b="1" dirty="0">
              <a:latin typeface="+mj-lt"/>
            </a:endParaRPr>
          </a:p>
        </p:txBody>
      </p:sp>
      <p:sp>
        <p:nvSpPr>
          <p:cNvPr id="4" name="TextBox 3"/>
          <p:cNvSpPr txBox="1"/>
          <p:nvPr/>
        </p:nvSpPr>
        <p:spPr>
          <a:xfrm>
            <a:off x="903248" y="909489"/>
            <a:ext cx="9456234" cy="400110"/>
          </a:xfrm>
          <a:prstGeom prst="rect">
            <a:avLst/>
          </a:prstGeom>
          <a:noFill/>
        </p:spPr>
        <p:txBody>
          <a:bodyPr wrap="square" rtlCol="0">
            <a:spAutoFit/>
          </a:bodyPr>
          <a:lstStyle/>
          <a:p>
            <a:r>
              <a:rPr lang="en-US" sz="2000" dirty="0" smtClean="0"/>
              <a:t>Nearly 3,800 miles of pavement statewide is rated in poor condition</a:t>
            </a:r>
            <a:endParaRPr lang="en-US" sz="2000" dirty="0"/>
          </a:p>
        </p:txBody>
      </p:sp>
      <p:sp>
        <p:nvSpPr>
          <p:cNvPr id="5" name="TextBox 4"/>
          <p:cNvSpPr txBox="1"/>
          <p:nvPr/>
        </p:nvSpPr>
        <p:spPr>
          <a:xfrm>
            <a:off x="1193180" y="2308302"/>
            <a:ext cx="3757961" cy="468352"/>
          </a:xfrm>
          <a:prstGeom prst="rect">
            <a:avLst/>
          </a:prstGeom>
          <a:solidFill>
            <a:schemeClr val="bg1"/>
          </a:solidFill>
        </p:spPr>
        <p:txBody>
          <a:bodyPr wrap="square" rtlCol="0">
            <a:spAutoFit/>
          </a:bodyPr>
          <a:lstStyle/>
          <a:p>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768" t="38350" r="3017" b="3642"/>
          <a:stretch/>
        </p:blipFill>
        <p:spPr>
          <a:xfrm>
            <a:off x="903247" y="1377419"/>
            <a:ext cx="10122715" cy="4815993"/>
          </a:xfrm>
          <a:prstGeom prst="rect">
            <a:avLst/>
          </a:prstGeom>
        </p:spPr>
      </p:pic>
    </p:spTree>
    <p:extLst>
      <p:ext uri="{BB962C8B-B14F-4D97-AF65-F5344CB8AC3E}">
        <p14:creationId xmlns:p14="http://schemas.microsoft.com/office/powerpoint/2010/main" val="2010018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7900" y="444500"/>
            <a:ext cx="6464300" cy="923925"/>
          </a:xfrm>
        </p:spPr>
        <p:txBody>
          <a:bodyPr>
            <a:normAutofit/>
          </a:bodyPr>
          <a:lstStyle/>
          <a:p>
            <a:r>
              <a:rPr lang="en-US" sz="4400" dirty="0" smtClean="0"/>
              <a:t>Priority #1: </a:t>
            </a:r>
            <a:r>
              <a:rPr lang="en-US" sz="4400" b="1" dirty="0" smtClean="0"/>
              <a:t>Safety First</a:t>
            </a:r>
            <a:endParaRPr lang="en-US" sz="4400" b="1" dirty="0"/>
          </a:p>
        </p:txBody>
      </p:sp>
      <p:sp>
        <p:nvSpPr>
          <p:cNvPr id="3" name="Content Placeholder 2"/>
          <p:cNvSpPr>
            <a:spLocks noGrp="1"/>
          </p:cNvSpPr>
          <p:nvPr>
            <p:ph idx="4294967295"/>
          </p:nvPr>
        </p:nvSpPr>
        <p:spPr>
          <a:xfrm>
            <a:off x="977900" y="1898517"/>
            <a:ext cx="3517900" cy="3351213"/>
          </a:xfrm>
        </p:spPr>
        <p:txBody>
          <a:bodyPr/>
          <a:lstStyle/>
          <a:p>
            <a:pPr lvl="0">
              <a:buClrTx/>
              <a:buFont typeface="Arial" panose="020B0604020202020204" pitchFamily="34" charset="0"/>
              <a:buChar char="•"/>
            </a:pPr>
            <a:r>
              <a:rPr lang="en-US" sz="2400" dirty="0" smtClean="0"/>
              <a:t>Overdue investment in fixing what we’ve got</a:t>
            </a:r>
          </a:p>
          <a:p>
            <a:pPr lvl="0">
              <a:buClrTx/>
              <a:buFont typeface="Arial" panose="020B0604020202020204" pitchFamily="34" charset="0"/>
              <a:buChar char="•"/>
            </a:pPr>
            <a:r>
              <a:rPr lang="en-US" sz="2400" dirty="0" smtClean="0"/>
              <a:t>$</a:t>
            </a:r>
            <a:r>
              <a:rPr lang="en-US" sz="2400" dirty="0"/>
              <a:t>205 M increase in asset management </a:t>
            </a:r>
            <a:r>
              <a:rPr lang="en-US" sz="2400" dirty="0" smtClean="0"/>
              <a:t>each </a:t>
            </a:r>
            <a:r>
              <a:rPr lang="en-US" sz="2400" dirty="0"/>
              <a:t>year (</a:t>
            </a:r>
            <a:r>
              <a:rPr lang="en-US" sz="2400" dirty="0" smtClean="0"/>
              <a:t>2019-2024)</a:t>
            </a:r>
          </a:p>
          <a:p>
            <a:pPr lvl="0">
              <a:buClrTx/>
              <a:buFont typeface="Arial" panose="020B0604020202020204" pitchFamily="34" charset="0"/>
              <a:buChar char="•"/>
            </a:pPr>
            <a:r>
              <a:rPr lang="en-US" sz="2400" dirty="0" smtClean="0"/>
              <a:t>Total six-year investment in Fix It First:                       </a:t>
            </a:r>
            <a:r>
              <a:rPr lang="en-US" sz="2400" b="1" dirty="0" smtClean="0"/>
              <a:t>more than $3.0 </a:t>
            </a:r>
            <a:r>
              <a:rPr lang="en-US" sz="2400" b="1" dirty="0"/>
              <a:t>Billion</a:t>
            </a:r>
          </a:p>
          <a:p>
            <a:endParaRPr lang="en-US" dirty="0"/>
          </a:p>
        </p:txBody>
      </p:sp>
      <p:graphicFrame>
        <p:nvGraphicFramePr>
          <p:cNvPr id="7" name="Chart 6"/>
          <p:cNvGraphicFramePr/>
          <p:nvPr>
            <p:extLst>
              <p:ext uri="{D42A27DB-BD31-4B8C-83A1-F6EECF244321}">
                <p14:modId xmlns:p14="http://schemas.microsoft.com/office/powerpoint/2010/main" val="175982152"/>
              </p:ext>
            </p:extLst>
          </p:nvPr>
        </p:nvGraphicFramePr>
        <p:xfrm>
          <a:off x="4883085" y="1877160"/>
          <a:ext cx="6272595" cy="40200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686087" y="6013286"/>
            <a:ext cx="4624113" cy="307777"/>
          </a:xfrm>
          <a:prstGeom prst="rect">
            <a:avLst/>
          </a:prstGeom>
          <a:noFill/>
        </p:spPr>
        <p:txBody>
          <a:bodyPr wrap="square" rtlCol="0">
            <a:spAutoFit/>
          </a:bodyPr>
          <a:lstStyle/>
          <a:p>
            <a:r>
              <a:rPr lang="en-US" sz="1400" dirty="0" smtClean="0"/>
              <a:t>Includes all funds in millions (SYP and Operational Budget)</a:t>
            </a:r>
            <a:endParaRPr lang="en-US" sz="1400" dirty="0"/>
          </a:p>
        </p:txBody>
      </p:sp>
    </p:spTree>
    <p:extLst>
      <p:ext uri="{BB962C8B-B14F-4D97-AF65-F5344CB8AC3E}">
        <p14:creationId xmlns:p14="http://schemas.microsoft.com/office/powerpoint/2010/main" val="2157809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3500" y="279400"/>
            <a:ext cx="8915400" cy="1179749"/>
          </a:xfrm>
        </p:spPr>
        <p:txBody>
          <a:bodyPr>
            <a:normAutofit/>
          </a:bodyPr>
          <a:lstStyle/>
          <a:p>
            <a:r>
              <a:rPr lang="en-US" sz="4400" b="1" dirty="0" smtClean="0"/>
              <a:t>Proposed Funding Allocation – FY 18-24</a:t>
            </a:r>
            <a:br>
              <a:rPr lang="en-US" sz="4400" b="1" dirty="0" smtClean="0"/>
            </a:br>
            <a:r>
              <a:rPr lang="en-US" sz="2200" b="1" dirty="0" smtClean="0"/>
              <a:t>(in millions)</a:t>
            </a:r>
            <a:endParaRPr lang="en-US" sz="2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49580012"/>
              </p:ext>
            </p:extLst>
          </p:nvPr>
        </p:nvGraphicFramePr>
        <p:xfrm>
          <a:off x="1352955" y="2122488"/>
          <a:ext cx="9269649" cy="3483432"/>
        </p:xfrm>
        <a:graphic>
          <a:graphicData uri="http://schemas.openxmlformats.org/drawingml/2006/table">
            <a:tbl>
              <a:tblPr firstRow="1" bandRow="1">
                <a:tableStyleId>{21E4AEA4-8DFA-4A89-87EB-49C32662AFE0}</a:tableStyleId>
              </a:tblPr>
              <a:tblGrid>
                <a:gridCol w="2339244">
                  <a:extLst>
                    <a:ext uri="{9D8B030D-6E8A-4147-A177-3AD203B41FA5}">
                      <a16:colId xmlns:a16="http://schemas.microsoft.com/office/drawing/2014/main" val="20000"/>
                    </a:ext>
                  </a:extLst>
                </a:gridCol>
                <a:gridCol w="1054899">
                  <a:extLst>
                    <a:ext uri="{9D8B030D-6E8A-4147-A177-3AD203B41FA5}">
                      <a16:colId xmlns:a16="http://schemas.microsoft.com/office/drawing/2014/main" val="20001"/>
                    </a:ext>
                  </a:extLst>
                </a:gridCol>
                <a:gridCol w="1405089">
                  <a:extLst>
                    <a:ext uri="{9D8B030D-6E8A-4147-A177-3AD203B41FA5}">
                      <a16:colId xmlns:a16="http://schemas.microsoft.com/office/drawing/2014/main" val="20002"/>
                    </a:ext>
                  </a:extLst>
                </a:gridCol>
                <a:gridCol w="1532664">
                  <a:extLst>
                    <a:ext uri="{9D8B030D-6E8A-4147-A177-3AD203B41FA5}">
                      <a16:colId xmlns:a16="http://schemas.microsoft.com/office/drawing/2014/main" val="20003"/>
                    </a:ext>
                  </a:extLst>
                </a:gridCol>
                <a:gridCol w="1517515">
                  <a:extLst>
                    <a:ext uri="{9D8B030D-6E8A-4147-A177-3AD203B41FA5}">
                      <a16:colId xmlns:a16="http://schemas.microsoft.com/office/drawing/2014/main" val="20004"/>
                    </a:ext>
                  </a:extLst>
                </a:gridCol>
                <a:gridCol w="1420238">
                  <a:extLst>
                    <a:ext uri="{9D8B030D-6E8A-4147-A177-3AD203B41FA5}">
                      <a16:colId xmlns:a16="http://schemas.microsoft.com/office/drawing/2014/main" val="20005"/>
                    </a:ext>
                  </a:extLst>
                </a:gridCol>
              </a:tblGrid>
              <a:tr h="580572">
                <a:tc>
                  <a:txBody>
                    <a:bodyPr/>
                    <a:lstStyle/>
                    <a:p>
                      <a:r>
                        <a:rPr lang="en-US" sz="2000" dirty="0" smtClean="0"/>
                        <a:t>Category</a:t>
                      </a:r>
                      <a:endParaRPr lang="en-US" sz="2000" dirty="0"/>
                    </a:p>
                  </a:txBody>
                  <a:tcPr/>
                </a:tc>
                <a:tc>
                  <a:txBody>
                    <a:bodyPr/>
                    <a:lstStyle/>
                    <a:p>
                      <a:pPr algn="ctr"/>
                      <a:r>
                        <a:rPr lang="en-US" sz="2000" dirty="0" smtClean="0"/>
                        <a:t>FY 18</a:t>
                      </a:r>
                      <a:endParaRPr lang="en-US" sz="2000" dirty="0"/>
                    </a:p>
                  </a:txBody>
                  <a:tcPr/>
                </a:tc>
                <a:tc>
                  <a:txBody>
                    <a:bodyPr/>
                    <a:lstStyle/>
                    <a:p>
                      <a:pPr algn="ctr"/>
                      <a:r>
                        <a:rPr lang="en-US" sz="2000" dirty="0" smtClean="0"/>
                        <a:t>FY 19-20</a:t>
                      </a:r>
                      <a:endParaRPr lang="en-US" sz="2000" dirty="0"/>
                    </a:p>
                  </a:txBody>
                  <a:tcPr/>
                </a:tc>
                <a:tc>
                  <a:txBody>
                    <a:bodyPr/>
                    <a:lstStyle/>
                    <a:p>
                      <a:pPr algn="ctr"/>
                      <a:r>
                        <a:rPr lang="en-US" sz="2000" dirty="0" smtClean="0"/>
                        <a:t>FY</a:t>
                      </a:r>
                      <a:r>
                        <a:rPr lang="en-US" sz="2000" baseline="0" dirty="0" smtClean="0"/>
                        <a:t> 21-22</a:t>
                      </a:r>
                      <a:endParaRPr lang="en-US" sz="2000" dirty="0"/>
                    </a:p>
                  </a:txBody>
                  <a:tcPr/>
                </a:tc>
                <a:tc>
                  <a:txBody>
                    <a:bodyPr/>
                    <a:lstStyle/>
                    <a:p>
                      <a:pPr algn="ctr"/>
                      <a:r>
                        <a:rPr lang="en-US" sz="2000" dirty="0" smtClean="0"/>
                        <a:t>FY</a:t>
                      </a:r>
                      <a:r>
                        <a:rPr lang="en-US" sz="2000" baseline="0" dirty="0" smtClean="0"/>
                        <a:t> 23-24</a:t>
                      </a:r>
                      <a:endParaRPr lang="en-US" sz="2000" dirty="0"/>
                    </a:p>
                  </a:txBody>
                  <a:tcPr/>
                </a:tc>
                <a:tc>
                  <a:txBody>
                    <a:bodyPr/>
                    <a:lstStyle/>
                    <a:p>
                      <a:pPr algn="ctr"/>
                      <a:r>
                        <a:rPr lang="en-US" sz="2000" dirty="0" smtClean="0"/>
                        <a:t>TOTAL</a:t>
                      </a:r>
                      <a:endParaRPr lang="en-US" sz="2000" dirty="0"/>
                    </a:p>
                  </a:txBody>
                  <a:tcPr/>
                </a:tc>
                <a:extLst>
                  <a:ext uri="{0D108BD9-81ED-4DB2-BD59-A6C34878D82A}">
                    <a16:rowId xmlns:a16="http://schemas.microsoft.com/office/drawing/2014/main" val="10000"/>
                  </a:ext>
                </a:extLst>
              </a:tr>
              <a:tr h="580572">
                <a:tc>
                  <a:txBody>
                    <a:bodyPr/>
                    <a:lstStyle/>
                    <a:p>
                      <a:r>
                        <a:rPr lang="en-US" sz="2000" dirty="0" smtClean="0"/>
                        <a:t>Pause 50 / Lettings</a:t>
                      </a:r>
                      <a:endParaRPr lang="en-US" sz="2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t>$235</a:t>
                      </a:r>
                    </a:p>
                  </a:txBody>
                  <a:tcPr/>
                </a:tc>
                <a:tc>
                  <a:txBody>
                    <a:bodyPr/>
                    <a:lstStyle/>
                    <a:p>
                      <a:pPr algn="r"/>
                      <a:r>
                        <a:rPr lang="en-US" sz="2000" dirty="0" smtClean="0"/>
                        <a:t>$0</a:t>
                      </a:r>
                      <a:endParaRPr lang="en-US" sz="2000" dirty="0"/>
                    </a:p>
                  </a:txBody>
                  <a:tcPr/>
                </a:tc>
                <a:tc>
                  <a:txBody>
                    <a:bodyPr/>
                    <a:lstStyle/>
                    <a:p>
                      <a:pPr algn="r"/>
                      <a:r>
                        <a:rPr lang="en-US" sz="2000" dirty="0" smtClean="0"/>
                        <a:t>$0</a:t>
                      </a:r>
                      <a:endParaRPr lang="en-US" sz="2000" dirty="0"/>
                    </a:p>
                  </a:txBody>
                  <a:tcPr/>
                </a:tc>
                <a:tc>
                  <a:txBody>
                    <a:bodyPr/>
                    <a:lstStyle/>
                    <a:p>
                      <a:pPr algn="r"/>
                      <a:r>
                        <a:rPr lang="en-US" sz="2000" dirty="0" smtClean="0"/>
                        <a:t>$0</a:t>
                      </a:r>
                      <a:endParaRPr lang="en-US" sz="2000" dirty="0"/>
                    </a:p>
                  </a:txBody>
                  <a:tcPr/>
                </a:tc>
                <a:tc>
                  <a:txBody>
                    <a:bodyPr/>
                    <a:lstStyle/>
                    <a:p>
                      <a:pPr algn="r"/>
                      <a:r>
                        <a:rPr lang="en-US" sz="2000" dirty="0" smtClean="0"/>
                        <a:t>$235</a:t>
                      </a:r>
                      <a:endParaRPr lang="en-US" sz="2000" dirty="0"/>
                    </a:p>
                  </a:txBody>
                  <a:tcPr/>
                </a:tc>
                <a:extLst>
                  <a:ext uri="{0D108BD9-81ED-4DB2-BD59-A6C34878D82A}">
                    <a16:rowId xmlns:a16="http://schemas.microsoft.com/office/drawing/2014/main" val="10001"/>
                  </a:ext>
                </a:extLst>
              </a:tr>
              <a:tr h="580572">
                <a:tc>
                  <a:txBody>
                    <a:bodyPr/>
                    <a:lstStyle/>
                    <a:p>
                      <a:r>
                        <a:rPr lang="en-US" sz="2000" dirty="0" smtClean="0"/>
                        <a:t>Transition</a:t>
                      </a:r>
                      <a:endParaRPr lang="en-US" sz="2000" dirty="0"/>
                    </a:p>
                  </a:txBody>
                  <a:tcPr/>
                </a:tc>
                <a:tc>
                  <a:txBody>
                    <a:bodyPr/>
                    <a:lstStyle/>
                    <a:p>
                      <a:pPr algn="r"/>
                      <a:r>
                        <a:rPr lang="en-US" sz="2000" dirty="0" smtClean="0"/>
                        <a:t>$99</a:t>
                      </a:r>
                      <a:endParaRPr lang="en-US" sz="2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t>$122</a:t>
                      </a:r>
                    </a:p>
                  </a:txBody>
                  <a:tcPr/>
                </a:tc>
                <a:tc>
                  <a:txBody>
                    <a:bodyPr/>
                    <a:lstStyle/>
                    <a:p>
                      <a:pPr algn="r"/>
                      <a:r>
                        <a:rPr lang="en-US" sz="2000" dirty="0" smtClean="0"/>
                        <a:t>$60</a:t>
                      </a:r>
                      <a:endParaRPr lang="en-US" sz="2000" dirty="0"/>
                    </a:p>
                  </a:txBody>
                  <a:tcPr/>
                </a:tc>
                <a:tc>
                  <a:txBody>
                    <a:bodyPr/>
                    <a:lstStyle/>
                    <a:p>
                      <a:pPr algn="r"/>
                      <a:r>
                        <a:rPr lang="en-US" sz="2000" dirty="0" smtClean="0"/>
                        <a:t>$15</a:t>
                      </a:r>
                      <a:endParaRPr lang="en-US" sz="2000" dirty="0"/>
                    </a:p>
                  </a:txBody>
                  <a:tcPr/>
                </a:tc>
                <a:tc>
                  <a:txBody>
                    <a:bodyPr/>
                    <a:lstStyle/>
                    <a:p>
                      <a:pPr algn="r"/>
                      <a:r>
                        <a:rPr lang="en-US" sz="2000" dirty="0" smtClean="0"/>
                        <a:t>$296</a:t>
                      </a:r>
                      <a:endParaRPr lang="en-US" sz="2000" dirty="0"/>
                    </a:p>
                  </a:txBody>
                  <a:tcPr/>
                </a:tc>
                <a:extLst>
                  <a:ext uri="{0D108BD9-81ED-4DB2-BD59-A6C34878D82A}">
                    <a16:rowId xmlns:a16="http://schemas.microsoft.com/office/drawing/2014/main" val="10002"/>
                  </a:ext>
                </a:extLst>
              </a:tr>
              <a:tr h="580572">
                <a:tc>
                  <a:txBody>
                    <a:bodyPr/>
                    <a:lstStyle/>
                    <a:p>
                      <a:r>
                        <a:rPr lang="en-US" sz="2000" dirty="0" smtClean="0"/>
                        <a:t>SHIFT</a:t>
                      </a:r>
                      <a:endParaRPr lang="en-US" sz="2000" dirty="0"/>
                    </a:p>
                  </a:txBody>
                  <a:tcPr/>
                </a:tc>
                <a:tc>
                  <a:txBody>
                    <a:bodyPr/>
                    <a:lstStyle/>
                    <a:p>
                      <a:pPr algn="r"/>
                      <a:endParaRPr lang="en-US" sz="20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t>$293</a:t>
                      </a:r>
                    </a:p>
                  </a:txBody>
                  <a:tcPr/>
                </a:tc>
                <a:tc>
                  <a:txBody>
                    <a:bodyPr/>
                    <a:lstStyle/>
                    <a:p>
                      <a:pPr algn="r"/>
                      <a:r>
                        <a:rPr lang="en-US" sz="2000" dirty="0" smtClean="0"/>
                        <a:t>$642</a:t>
                      </a:r>
                      <a:endParaRPr lang="en-US" sz="2000" dirty="0"/>
                    </a:p>
                  </a:txBody>
                  <a:tcPr/>
                </a:tc>
                <a:tc>
                  <a:txBody>
                    <a:bodyPr/>
                    <a:lstStyle/>
                    <a:p>
                      <a:pPr algn="r"/>
                      <a:r>
                        <a:rPr lang="en-US" sz="2000" dirty="0" smtClean="0"/>
                        <a:t>$919</a:t>
                      </a:r>
                      <a:endParaRPr lang="en-US" sz="2000" dirty="0"/>
                    </a:p>
                  </a:txBody>
                  <a:tcPr/>
                </a:tc>
                <a:tc>
                  <a:txBody>
                    <a:bodyPr/>
                    <a:lstStyle/>
                    <a:p>
                      <a:pPr algn="r"/>
                      <a:r>
                        <a:rPr lang="en-US" sz="2000" dirty="0" smtClean="0"/>
                        <a:t>$1,854</a:t>
                      </a:r>
                      <a:endParaRPr lang="en-US" sz="2000" dirty="0"/>
                    </a:p>
                  </a:txBody>
                  <a:tcPr/>
                </a:tc>
                <a:extLst>
                  <a:ext uri="{0D108BD9-81ED-4DB2-BD59-A6C34878D82A}">
                    <a16:rowId xmlns:a16="http://schemas.microsoft.com/office/drawing/2014/main" val="10003"/>
                  </a:ext>
                </a:extLst>
              </a:tr>
              <a:tr h="580572">
                <a:tc>
                  <a:txBody>
                    <a:bodyPr/>
                    <a:lstStyle/>
                    <a:p>
                      <a:r>
                        <a:rPr lang="en-US" sz="2000" b="0" dirty="0" smtClean="0"/>
                        <a:t>Other*</a:t>
                      </a:r>
                      <a:endParaRPr lang="en-US" sz="20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txBody>
                  <a:tcPr/>
                </a:tc>
                <a:tc>
                  <a:txBody>
                    <a:bodyPr/>
                    <a:lstStyle/>
                    <a:p>
                      <a:pPr algn="r"/>
                      <a:r>
                        <a:rPr lang="en-US" dirty="0" smtClean="0"/>
                        <a:t>$59</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t>$59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t>$59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smtClean="0"/>
                        <a:t>$59</a:t>
                      </a:r>
                    </a:p>
                  </a:txBody>
                  <a:tcPr/>
                </a:tc>
                <a:extLst>
                  <a:ext uri="{0D108BD9-81ED-4DB2-BD59-A6C34878D82A}">
                    <a16:rowId xmlns:a16="http://schemas.microsoft.com/office/drawing/2014/main" val="10004"/>
                  </a:ext>
                </a:extLst>
              </a:tr>
              <a:tr h="580572">
                <a:tc>
                  <a:txBody>
                    <a:bodyPr/>
                    <a:lstStyle/>
                    <a:p>
                      <a:r>
                        <a:rPr lang="en-US" sz="2000" b="1" dirty="0" smtClean="0"/>
                        <a:t>TOTAL</a:t>
                      </a:r>
                      <a:endParaRPr lang="en-US" sz="2000" b="1"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t>$808</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smtClean="0"/>
                    </a:p>
                  </a:txBody>
                  <a:tcPr/>
                </a:tc>
                <a:tc>
                  <a:txBody>
                    <a:bodyPr/>
                    <a:lstStyle/>
                    <a:p>
                      <a:pPr algn="r"/>
                      <a:r>
                        <a:rPr lang="en-US" sz="2000" b="1" dirty="0" smtClean="0"/>
                        <a:t>$761</a:t>
                      </a:r>
                      <a:endParaRPr lang="en-US" sz="2000" b="1" dirty="0"/>
                    </a:p>
                  </a:txBody>
                  <a:tcPr/>
                </a:tc>
                <a:tc>
                  <a:txBody>
                    <a:bodyPr/>
                    <a:lstStyle/>
                    <a:p>
                      <a:pPr algn="r"/>
                      <a:r>
                        <a:rPr lang="en-US" sz="2000" b="1" dirty="0" smtClean="0"/>
                        <a:t>$993</a:t>
                      </a:r>
                      <a:endParaRPr lang="en-US" sz="2000" b="1" dirty="0"/>
                    </a:p>
                  </a:txBody>
                  <a:tcPr/>
                </a:tc>
                <a:tc>
                  <a:txBody>
                    <a:bodyPr/>
                    <a:lstStyle/>
                    <a:p>
                      <a:pPr algn="r"/>
                      <a:r>
                        <a:rPr lang="en-US" sz="2000" b="1" dirty="0" smtClean="0"/>
                        <a:t>$2,562</a:t>
                      </a:r>
                      <a:endParaRPr lang="en-US" sz="2000"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9034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2801" y="434185"/>
            <a:ext cx="10541000" cy="890588"/>
          </a:xfrm>
        </p:spPr>
        <p:txBody>
          <a:bodyPr>
            <a:normAutofit/>
          </a:bodyPr>
          <a:lstStyle/>
          <a:p>
            <a:r>
              <a:rPr lang="en-US" sz="4400" dirty="0" smtClean="0"/>
              <a:t>Priority #2: </a:t>
            </a:r>
            <a:r>
              <a:rPr lang="en-US" sz="4400" b="1" dirty="0" smtClean="0"/>
              <a:t>Use SHIFT to Prioritize Funding</a:t>
            </a:r>
            <a:endParaRPr lang="en-US" sz="4400" b="1" dirty="0"/>
          </a:p>
        </p:txBody>
      </p:sp>
      <p:sp>
        <p:nvSpPr>
          <p:cNvPr id="3" name="Content Placeholder 2"/>
          <p:cNvSpPr>
            <a:spLocks noGrp="1"/>
          </p:cNvSpPr>
          <p:nvPr>
            <p:ph idx="4294967295"/>
          </p:nvPr>
        </p:nvSpPr>
        <p:spPr>
          <a:xfrm>
            <a:off x="846138" y="1976438"/>
            <a:ext cx="5237163" cy="3573462"/>
          </a:xfrm>
        </p:spPr>
        <p:txBody>
          <a:bodyPr>
            <a:normAutofit/>
          </a:bodyPr>
          <a:lstStyle/>
          <a:p>
            <a:pPr lvl="0">
              <a:buClrTx/>
              <a:buFont typeface="Arial" panose="020B0604020202020204" pitchFamily="34" charset="0"/>
              <a:buChar char="•"/>
            </a:pPr>
            <a:r>
              <a:rPr lang="en-US" sz="2400" dirty="0"/>
              <a:t>Collect objective data</a:t>
            </a:r>
          </a:p>
          <a:p>
            <a:pPr lvl="0">
              <a:buClrTx/>
              <a:buFont typeface="Arial" panose="020B0604020202020204" pitchFamily="34" charset="0"/>
              <a:buChar char="•"/>
            </a:pPr>
            <a:r>
              <a:rPr lang="en-US" sz="2400" dirty="0"/>
              <a:t>Prioritize using SHIFT formula</a:t>
            </a:r>
          </a:p>
          <a:p>
            <a:pPr lvl="0">
              <a:buClrTx/>
              <a:buFont typeface="Arial" panose="020B0604020202020204" pitchFamily="34" charset="0"/>
              <a:buChar char="•"/>
            </a:pPr>
            <a:r>
              <a:rPr lang="en-US" sz="2400" dirty="0"/>
              <a:t>Invite input, adjustments by local, district leaders</a:t>
            </a:r>
          </a:p>
          <a:p>
            <a:pPr lvl="0">
              <a:buClrTx/>
              <a:buFont typeface="Arial" panose="020B0604020202020204" pitchFamily="34" charset="0"/>
              <a:buChar char="•"/>
            </a:pPr>
            <a:r>
              <a:rPr lang="en-US" sz="2400" dirty="0"/>
              <a:t>Provide transparency</a:t>
            </a:r>
          </a:p>
          <a:p>
            <a:pPr lvl="0">
              <a:buClrTx/>
              <a:buFont typeface="Arial" panose="020B0604020202020204" pitchFamily="34" charset="0"/>
              <a:buChar char="•"/>
            </a:pPr>
            <a:r>
              <a:rPr lang="en-US" sz="2400" dirty="0"/>
              <a:t>Deliver reliable, dependable plan for spending</a:t>
            </a:r>
          </a:p>
          <a:p>
            <a:pPr marL="0" indent="0">
              <a:buNone/>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3893" y="1860024"/>
            <a:ext cx="4821787" cy="3444134"/>
          </a:xfrm>
          <a:prstGeom prst="rect">
            <a:avLst/>
          </a:prstGeom>
        </p:spPr>
      </p:pic>
    </p:spTree>
    <p:extLst>
      <p:ext uri="{BB962C8B-B14F-4D97-AF65-F5344CB8AC3E}">
        <p14:creationId xmlns:p14="http://schemas.microsoft.com/office/powerpoint/2010/main" val="4249158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1229" y="393700"/>
            <a:ext cx="10350500" cy="936625"/>
          </a:xfrm>
        </p:spPr>
        <p:txBody>
          <a:bodyPr>
            <a:normAutofit/>
          </a:bodyPr>
          <a:lstStyle/>
          <a:p>
            <a:r>
              <a:rPr lang="en-US" sz="4400" b="1" dirty="0" smtClean="0"/>
              <a:t>SHIFT Priorities</a:t>
            </a:r>
            <a:endParaRPr lang="en-US" sz="4400" b="1" dirty="0"/>
          </a:p>
        </p:txBody>
      </p:sp>
      <p:graphicFrame>
        <p:nvGraphicFramePr>
          <p:cNvPr id="4" name="Diagram 3"/>
          <p:cNvGraphicFramePr/>
          <p:nvPr>
            <p:extLst>
              <p:ext uri="{D42A27DB-BD31-4B8C-83A1-F6EECF244321}">
                <p14:modId xmlns:p14="http://schemas.microsoft.com/office/powerpoint/2010/main" val="2786083879"/>
              </p:ext>
            </p:extLst>
          </p:nvPr>
        </p:nvGraphicFramePr>
        <p:xfrm>
          <a:off x="2610074" y="1473200"/>
          <a:ext cx="7181626" cy="4614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8382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8700" y="152400"/>
            <a:ext cx="9372600" cy="1063625"/>
          </a:xfrm>
        </p:spPr>
        <p:txBody>
          <a:bodyPr>
            <a:normAutofit/>
          </a:bodyPr>
          <a:lstStyle/>
          <a:p>
            <a:r>
              <a:rPr lang="en-US" sz="4400" b="1" dirty="0" smtClean="0"/>
              <a:t>SHIFT Statewide and Regional Scores</a:t>
            </a:r>
            <a:endParaRPr lang="en-US" sz="4400"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711963301"/>
              </p:ext>
            </p:extLst>
          </p:nvPr>
        </p:nvGraphicFramePr>
        <p:xfrm>
          <a:off x="749300" y="1409701"/>
          <a:ext cx="10425113" cy="4716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7136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4100" y="317500"/>
            <a:ext cx="10274300" cy="1025525"/>
          </a:xfrm>
        </p:spPr>
        <p:txBody>
          <a:bodyPr>
            <a:normAutofit/>
          </a:bodyPr>
          <a:lstStyle/>
          <a:p>
            <a:r>
              <a:rPr lang="en-US" sz="4400" b="1" dirty="0" smtClean="0"/>
              <a:t>SHIFT Regions</a:t>
            </a:r>
            <a:endParaRPr lang="en-US" sz="4400" b="1" dirty="0"/>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054100" y="1498601"/>
            <a:ext cx="10218981" cy="4421188"/>
          </a:xfrm>
          <a:prstGeom prst="rect">
            <a:avLst/>
          </a:prstGeom>
        </p:spPr>
      </p:pic>
    </p:spTree>
    <p:extLst>
      <p:ext uri="{BB962C8B-B14F-4D97-AF65-F5344CB8AC3E}">
        <p14:creationId xmlns:p14="http://schemas.microsoft.com/office/powerpoint/2010/main" val="2388840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114356118"/>
              </p:ext>
            </p:extLst>
          </p:nvPr>
        </p:nvGraphicFramePr>
        <p:xfrm>
          <a:off x="964565" y="1650991"/>
          <a:ext cx="3519170" cy="382271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1066800" y="223838"/>
            <a:ext cx="8458200" cy="855661"/>
          </a:xfrm>
        </p:spPr>
        <p:txBody>
          <a:bodyPr>
            <a:normAutofit/>
          </a:bodyPr>
          <a:lstStyle/>
          <a:p>
            <a:r>
              <a:rPr lang="en-US" b="1" dirty="0" smtClean="0"/>
              <a:t>SHIFT Proposed Funding Allocation </a:t>
            </a:r>
            <a:endParaRPr lang="en-US" b="1" dirty="0"/>
          </a:p>
        </p:txBody>
      </p:sp>
      <p:graphicFrame>
        <p:nvGraphicFramePr>
          <p:cNvPr id="4" name="Content Placeholder 6"/>
          <p:cNvGraphicFramePr>
            <a:graphicFrameLocks/>
          </p:cNvGraphicFramePr>
          <p:nvPr>
            <p:extLst>
              <p:ext uri="{D42A27DB-BD31-4B8C-83A1-F6EECF244321}">
                <p14:modId xmlns:p14="http://schemas.microsoft.com/office/powerpoint/2010/main" val="2508080519"/>
              </p:ext>
            </p:extLst>
          </p:nvPr>
        </p:nvGraphicFramePr>
        <p:xfrm>
          <a:off x="4622800" y="1650991"/>
          <a:ext cx="2997200" cy="38227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ontent Placeholder 6"/>
          <p:cNvGraphicFramePr>
            <a:graphicFrameLocks/>
          </p:cNvGraphicFramePr>
          <p:nvPr>
            <p:extLst>
              <p:ext uri="{D42A27DB-BD31-4B8C-83A1-F6EECF244321}">
                <p14:modId xmlns:p14="http://schemas.microsoft.com/office/powerpoint/2010/main" val="3388882838"/>
              </p:ext>
            </p:extLst>
          </p:nvPr>
        </p:nvGraphicFramePr>
        <p:xfrm>
          <a:off x="7898130" y="1650992"/>
          <a:ext cx="3506470" cy="380794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495925" y="1180579"/>
            <a:ext cx="1303020" cy="369332"/>
          </a:xfrm>
          <a:prstGeom prst="rect">
            <a:avLst/>
          </a:prstGeom>
          <a:noFill/>
        </p:spPr>
        <p:txBody>
          <a:bodyPr wrap="square" rtlCol="0">
            <a:spAutoFit/>
          </a:bodyPr>
          <a:lstStyle/>
          <a:p>
            <a:r>
              <a:rPr lang="en-US" b="1" dirty="0" smtClean="0"/>
              <a:t>In Millions</a:t>
            </a:r>
            <a:endParaRPr lang="en-US" b="1" dirty="0"/>
          </a:p>
        </p:txBody>
      </p:sp>
      <p:sp>
        <p:nvSpPr>
          <p:cNvPr id="9" name="TextBox 8"/>
          <p:cNvSpPr txBox="1"/>
          <p:nvPr/>
        </p:nvSpPr>
        <p:spPr>
          <a:xfrm>
            <a:off x="7206615" y="5297169"/>
            <a:ext cx="1752600" cy="646331"/>
          </a:xfrm>
          <a:prstGeom prst="rect">
            <a:avLst/>
          </a:prstGeom>
          <a:noFill/>
        </p:spPr>
        <p:txBody>
          <a:bodyPr wrap="square" rtlCol="0">
            <a:spAutoFit/>
          </a:bodyPr>
          <a:lstStyle/>
          <a:p>
            <a:r>
              <a:rPr lang="en-US" dirty="0"/>
              <a:t>40% Statewide</a:t>
            </a:r>
          </a:p>
          <a:p>
            <a:r>
              <a:rPr lang="en-US" dirty="0" smtClean="0"/>
              <a:t>60% Regional</a:t>
            </a:r>
          </a:p>
        </p:txBody>
      </p:sp>
      <p:sp>
        <p:nvSpPr>
          <p:cNvPr id="8" name="Rectangle 7"/>
          <p:cNvSpPr/>
          <p:nvPr/>
        </p:nvSpPr>
        <p:spPr>
          <a:xfrm rot="60000">
            <a:off x="7040880" y="5459730"/>
            <a:ext cx="91440" cy="9144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60000">
            <a:off x="7040880" y="5734050"/>
            <a:ext cx="91440" cy="914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60000">
            <a:off x="1854200" y="5472430"/>
            <a:ext cx="91440" cy="9144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60000">
            <a:off x="1854200" y="5746750"/>
            <a:ext cx="91440" cy="9144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142646" y="5311965"/>
            <a:ext cx="1752600" cy="646331"/>
          </a:xfrm>
          <a:prstGeom prst="rect">
            <a:avLst/>
          </a:prstGeom>
          <a:noFill/>
        </p:spPr>
        <p:txBody>
          <a:bodyPr wrap="square" rtlCol="0">
            <a:spAutoFit/>
          </a:bodyPr>
          <a:lstStyle/>
          <a:p>
            <a:r>
              <a:rPr lang="en-US" dirty="0"/>
              <a:t>50% Statewide</a:t>
            </a:r>
          </a:p>
          <a:p>
            <a:r>
              <a:rPr lang="en-US" dirty="0" smtClean="0"/>
              <a:t>50% Regional</a:t>
            </a:r>
          </a:p>
        </p:txBody>
      </p:sp>
      <p:sp>
        <p:nvSpPr>
          <p:cNvPr id="15" name="TextBox 14"/>
          <p:cNvSpPr txBox="1"/>
          <p:nvPr/>
        </p:nvSpPr>
        <p:spPr>
          <a:xfrm>
            <a:off x="5495925" y="6007579"/>
            <a:ext cx="1752600" cy="369332"/>
          </a:xfrm>
          <a:prstGeom prst="rect">
            <a:avLst/>
          </a:prstGeom>
          <a:noFill/>
        </p:spPr>
        <p:txBody>
          <a:bodyPr wrap="square" rtlCol="0">
            <a:spAutoFit/>
          </a:bodyPr>
          <a:lstStyle/>
          <a:p>
            <a:r>
              <a:rPr lang="en-US" dirty="0" smtClean="0"/>
              <a:t>~$96M/Region</a:t>
            </a:r>
          </a:p>
        </p:txBody>
      </p:sp>
      <p:sp>
        <p:nvSpPr>
          <p:cNvPr id="16" name="TextBox 15"/>
          <p:cNvSpPr txBox="1"/>
          <p:nvPr/>
        </p:nvSpPr>
        <p:spPr>
          <a:xfrm>
            <a:off x="9115425" y="6007579"/>
            <a:ext cx="1752600" cy="369332"/>
          </a:xfrm>
          <a:prstGeom prst="rect">
            <a:avLst/>
          </a:prstGeom>
          <a:noFill/>
        </p:spPr>
        <p:txBody>
          <a:bodyPr wrap="square" rtlCol="0">
            <a:spAutoFit/>
          </a:bodyPr>
          <a:lstStyle/>
          <a:p>
            <a:r>
              <a:rPr lang="en-US" dirty="0" smtClean="0"/>
              <a:t>~$138M/Region</a:t>
            </a:r>
          </a:p>
        </p:txBody>
      </p:sp>
      <p:sp>
        <p:nvSpPr>
          <p:cNvPr id="17" name="TextBox 16"/>
          <p:cNvSpPr txBox="1"/>
          <p:nvPr/>
        </p:nvSpPr>
        <p:spPr>
          <a:xfrm>
            <a:off x="1946431" y="6007579"/>
            <a:ext cx="1752600" cy="369332"/>
          </a:xfrm>
          <a:prstGeom prst="rect">
            <a:avLst/>
          </a:prstGeom>
          <a:noFill/>
        </p:spPr>
        <p:txBody>
          <a:bodyPr wrap="square" rtlCol="0">
            <a:spAutoFit/>
          </a:bodyPr>
          <a:lstStyle/>
          <a:p>
            <a:r>
              <a:rPr lang="en-US" dirty="0" smtClean="0"/>
              <a:t>~$37M/Region</a:t>
            </a:r>
          </a:p>
        </p:txBody>
      </p:sp>
    </p:spTree>
    <p:extLst>
      <p:ext uri="{BB962C8B-B14F-4D97-AF65-F5344CB8AC3E}">
        <p14:creationId xmlns:p14="http://schemas.microsoft.com/office/powerpoint/2010/main" val="343332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About the 2018 Plan…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5300980"/>
              </p:ext>
            </p:extLst>
          </p:nvPr>
        </p:nvGraphicFramePr>
        <p:xfrm>
          <a:off x="1096963" y="1846263"/>
          <a:ext cx="10058400" cy="185420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smtClean="0"/>
                        <a:t>2018-2020</a:t>
                      </a:r>
                      <a:endParaRPr lang="en-US" dirty="0"/>
                    </a:p>
                  </a:txBody>
                  <a:tcPr/>
                </a:tc>
                <a:tc>
                  <a:txBody>
                    <a:bodyPr/>
                    <a:lstStyle/>
                    <a:p>
                      <a:r>
                        <a:rPr lang="en-US" dirty="0" smtClean="0"/>
                        <a:t>2018-2024</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smtClean="0"/>
                        <a:t>Debt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smtClean="0"/>
                        <a:t>Asset Management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smtClean="0"/>
                        <a:t>Dedicated Funds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smtClean="0"/>
                        <a:t>Mobility and Safety</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988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Today’s Topics</a:t>
            </a:r>
            <a:endParaRPr lang="en-US" sz="4400" b="1" dirty="0"/>
          </a:p>
        </p:txBody>
      </p:sp>
      <p:sp>
        <p:nvSpPr>
          <p:cNvPr id="3" name="Content Placeholder 2"/>
          <p:cNvSpPr>
            <a:spLocks noGrp="1"/>
          </p:cNvSpPr>
          <p:nvPr>
            <p:ph idx="1"/>
          </p:nvPr>
        </p:nvSpPr>
        <p:spPr>
          <a:xfrm>
            <a:off x="1097280" y="2004046"/>
            <a:ext cx="10058400" cy="4013982"/>
          </a:xfrm>
        </p:spPr>
        <p:txBody>
          <a:bodyPr>
            <a:normAutofit/>
          </a:bodyPr>
          <a:lstStyle/>
          <a:p>
            <a:pPr lvl="0">
              <a:buClrTx/>
              <a:buFont typeface="Arial" panose="020B0604020202020204" pitchFamily="34" charset="0"/>
              <a:buChar char="•"/>
            </a:pPr>
            <a:r>
              <a:rPr lang="en-US" sz="3600" dirty="0" smtClean="0"/>
              <a:t>Highway Plan Summary</a:t>
            </a:r>
          </a:p>
          <a:p>
            <a:pPr lvl="0">
              <a:buClrTx/>
              <a:buFont typeface="Arial" panose="020B0604020202020204" pitchFamily="34" charset="0"/>
              <a:buChar char="•"/>
            </a:pPr>
            <a:r>
              <a:rPr lang="en-US" sz="3600" dirty="0" smtClean="0"/>
              <a:t>Data Needs Analysis</a:t>
            </a:r>
          </a:p>
          <a:p>
            <a:pPr lvl="0">
              <a:buClrTx/>
              <a:buFont typeface="Arial" panose="020B0604020202020204" pitchFamily="34" charset="0"/>
              <a:buChar char="•"/>
            </a:pPr>
            <a:r>
              <a:rPr lang="en-US" sz="3600" dirty="0" smtClean="0"/>
              <a:t>Project Need</a:t>
            </a:r>
            <a:endParaRPr lang="en-US" sz="3600" dirty="0"/>
          </a:p>
          <a:p>
            <a:endParaRPr lang="en-US" dirty="0"/>
          </a:p>
        </p:txBody>
      </p:sp>
    </p:spTree>
    <p:extLst>
      <p:ext uri="{BB962C8B-B14F-4D97-AF65-F5344CB8AC3E}">
        <p14:creationId xmlns:p14="http://schemas.microsoft.com/office/powerpoint/2010/main" val="2083190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3300" y="444500"/>
            <a:ext cx="8953500" cy="974725"/>
          </a:xfrm>
        </p:spPr>
        <p:txBody>
          <a:bodyPr>
            <a:normAutofit/>
          </a:bodyPr>
          <a:lstStyle/>
          <a:p>
            <a:r>
              <a:rPr lang="en-US" sz="4400" b="1" dirty="0" smtClean="0"/>
              <a:t>2016 SYP Funding Allocations</a:t>
            </a:r>
            <a:endParaRPr lang="en-US" sz="4400" b="1" dirty="0"/>
          </a:p>
        </p:txBody>
      </p:sp>
      <p:graphicFrame>
        <p:nvGraphicFramePr>
          <p:cNvPr id="7" name="Content Placeholder 6"/>
          <p:cNvGraphicFramePr>
            <a:graphicFrameLocks noGrp="1"/>
          </p:cNvGraphicFramePr>
          <p:nvPr>
            <p:ph idx="4294967295"/>
            <p:extLst/>
          </p:nvPr>
        </p:nvGraphicFramePr>
        <p:xfrm>
          <a:off x="1003300" y="1419225"/>
          <a:ext cx="9347200" cy="4829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4235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3300" y="444500"/>
            <a:ext cx="8953500" cy="974725"/>
          </a:xfrm>
        </p:spPr>
        <p:txBody>
          <a:bodyPr>
            <a:normAutofit/>
          </a:bodyPr>
          <a:lstStyle/>
          <a:p>
            <a:r>
              <a:rPr lang="en-US" sz="4400" b="1" dirty="0" smtClean="0"/>
              <a:t>FY 18-20 Enacted Funding Allocations</a:t>
            </a:r>
            <a:endParaRPr lang="en-US" sz="4400" b="1"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996084429"/>
              </p:ext>
            </p:extLst>
          </p:nvPr>
        </p:nvGraphicFramePr>
        <p:xfrm>
          <a:off x="1003300" y="1419225"/>
          <a:ext cx="9347200" cy="4829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512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Highway Plan – Biennium</a:t>
            </a:r>
            <a:endParaRPr lang="en-US" dirty="0"/>
          </a:p>
        </p:txBody>
      </p:sp>
      <p:sp>
        <p:nvSpPr>
          <p:cNvPr id="3" name="Content Placeholder 2"/>
          <p:cNvSpPr>
            <a:spLocks noGrp="1"/>
          </p:cNvSpPr>
          <p:nvPr>
            <p:ph idx="1"/>
          </p:nvPr>
        </p:nvSpPr>
        <p:spPr/>
        <p:txBody>
          <a:bodyPr>
            <a:normAutofit fontScale="92500" lnSpcReduction="20000"/>
          </a:bodyPr>
          <a:lstStyle/>
          <a:p>
            <a:r>
              <a:rPr lang="en-US" sz="3200" b="1" dirty="0" smtClean="0"/>
              <a:t>Total </a:t>
            </a:r>
            <a:r>
              <a:rPr lang="en-US" sz="3200" b="1" dirty="0"/>
              <a:t>Investment		</a:t>
            </a:r>
            <a:r>
              <a:rPr lang="en-US" sz="3200" b="1" dirty="0" smtClean="0"/>
              <a:t>	$</a:t>
            </a:r>
            <a:r>
              <a:rPr lang="en-US" sz="3200" b="1" dirty="0"/>
              <a:t>2.68 </a:t>
            </a:r>
            <a:r>
              <a:rPr lang="en-US" sz="3200" b="1" dirty="0" smtClean="0"/>
              <a:t>Billion</a:t>
            </a:r>
            <a:endParaRPr lang="en-US" sz="3200" dirty="0" smtClean="0"/>
          </a:p>
          <a:p>
            <a:r>
              <a:rPr lang="en-US" sz="3200" dirty="0" smtClean="0"/>
              <a:t>Bridge Improvements			$548 Million </a:t>
            </a:r>
          </a:p>
          <a:p>
            <a:r>
              <a:rPr lang="en-US" sz="3200" dirty="0" smtClean="0"/>
              <a:t>Pavement </a:t>
            </a:r>
            <a:r>
              <a:rPr lang="en-US" sz="3200" dirty="0"/>
              <a:t>Improvements	</a:t>
            </a:r>
            <a:r>
              <a:rPr lang="en-US" sz="3200" dirty="0" smtClean="0"/>
              <a:t>	$</a:t>
            </a:r>
            <a:r>
              <a:rPr lang="en-US" sz="3200" dirty="0"/>
              <a:t>356 Million </a:t>
            </a:r>
          </a:p>
          <a:p>
            <a:r>
              <a:rPr lang="en-US" sz="3200" dirty="0"/>
              <a:t>Debt Payments 			</a:t>
            </a:r>
            <a:r>
              <a:rPr lang="en-US" sz="3200" dirty="0" smtClean="0"/>
              <a:t>	$</a:t>
            </a:r>
            <a:r>
              <a:rPr lang="en-US" sz="3200" dirty="0"/>
              <a:t>275 </a:t>
            </a:r>
            <a:r>
              <a:rPr lang="en-US" sz="3200" dirty="0" smtClean="0"/>
              <a:t>Million   </a:t>
            </a:r>
            <a:endParaRPr lang="en-US" sz="3200" dirty="0"/>
          </a:p>
          <a:p>
            <a:r>
              <a:rPr lang="en-US" sz="3200" dirty="0"/>
              <a:t>Federally Dedicated Funds		$495 </a:t>
            </a:r>
            <a:r>
              <a:rPr lang="en-US" sz="3200" dirty="0" smtClean="0"/>
              <a:t>Million</a:t>
            </a:r>
            <a:endParaRPr lang="en-US" sz="3200" dirty="0"/>
          </a:p>
          <a:p>
            <a:r>
              <a:rPr lang="en-US" sz="3200" dirty="0" smtClean="0"/>
              <a:t>Mobility </a:t>
            </a:r>
            <a:r>
              <a:rPr lang="en-US" sz="3200" dirty="0"/>
              <a:t>and Safety </a:t>
            </a:r>
            <a:r>
              <a:rPr lang="en-US" sz="3200" dirty="0" smtClean="0"/>
              <a:t>Projects		$1,017 Million</a:t>
            </a:r>
            <a:r>
              <a:rPr lang="en-US" sz="3200" dirty="0"/>
              <a:t>   </a:t>
            </a:r>
            <a:endParaRPr lang="en-US" sz="3200" dirty="0" smtClean="0"/>
          </a:p>
          <a:p>
            <a:endParaRPr lang="en-US" sz="3200" dirty="0"/>
          </a:p>
          <a:p>
            <a:r>
              <a:rPr lang="en-US" sz="3200" dirty="0" smtClean="0"/>
              <a:t>Over-programmed $150 Million</a:t>
            </a:r>
            <a:endParaRPr lang="en-US" sz="3200" dirty="0"/>
          </a:p>
          <a:p>
            <a:pPr>
              <a:buFont typeface="Arial" panose="020B0604020202020204" pitchFamily="34" charset="0"/>
              <a:buChar char="•"/>
            </a:pPr>
            <a:endParaRPr lang="en-US" sz="3200" dirty="0"/>
          </a:p>
        </p:txBody>
      </p:sp>
    </p:spTree>
    <p:extLst>
      <p:ext uri="{BB962C8B-B14F-4D97-AF65-F5344CB8AC3E}">
        <p14:creationId xmlns:p14="http://schemas.microsoft.com/office/powerpoint/2010/main" val="18382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Highway Plan – Entire Plan</a:t>
            </a:r>
            <a:endParaRPr lang="en-US" dirty="0"/>
          </a:p>
        </p:txBody>
      </p:sp>
      <p:sp>
        <p:nvSpPr>
          <p:cNvPr id="3" name="Content Placeholder 2"/>
          <p:cNvSpPr>
            <a:spLocks noGrp="1"/>
          </p:cNvSpPr>
          <p:nvPr>
            <p:ph idx="1"/>
          </p:nvPr>
        </p:nvSpPr>
        <p:spPr/>
        <p:txBody>
          <a:bodyPr>
            <a:normAutofit fontScale="92500" lnSpcReduction="20000"/>
          </a:bodyPr>
          <a:lstStyle/>
          <a:p>
            <a:r>
              <a:rPr lang="en-US" sz="3200" b="1" dirty="0" smtClean="0"/>
              <a:t>Total </a:t>
            </a:r>
            <a:r>
              <a:rPr lang="en-US" sz="3200" b="1" dirty="0"/>
              <a:t>Investment		</a:t>
            </a:r>
            <a:r>
              <a:rPr lang="en-US" sz="3200" b="1" dirty="0" smtClean="0"/>
              <a:t>	$8.49 Billion</a:t>
            </a:r>
            <a:endParaRPr lang="en-US" sz="3200" dirty="0" smtClean="0"/>
          </a:p>
          <a:p>
            <a:r>
              <a:rPr lang="en-US" sz="3200" dirty="0" smtClean="0"/>
              <a:t>Bridge Improvements			$1.116 Billion </a:t>
            </a:r>
          </a:p>
          <a:p>
            <a:r>
              <a:rPr lang="en-US" sz="3200" dirty="0" smtClean="0"/>
              <a:t>Pavement </a:t>
            </a:r>
            <a:r>
              <a:rPr lang="en-US" sz="3200" dirty="0"/>
              <a:t>Improvements	</a:t>
            </a:r>
            <a:r>
              <a:rPr lang="en-US" sz="3200" dirty="0" smtClean="0"/>
              <a:t>	$1.153 Billion</a:t>
            </a:r>
            <a:r>
              <a:rPr lang="en-US" sz="3200" dirty="0"/>
              <a:t> </a:t>
            </a:r>
          </a:p>
          <a:p>
            <a:r>
              <a:rPr lang="en-US" sz="3200" dirty="0"/>
              <a:t>Debt Payments 			</a:t>
            </a:r>
            <a:r>
              <a:rPr lang="en-US" sz="3200" dirty="0" smtClean="0"/>
              <a:t>	$0.600 Billion   </a:t>
            </a:r>
            <a:endParaRPr lang="en-US" sz="3200" dirty="0"/>
          </a:p>
          <a:p>
            <a:r>
              <a:rPr lang="en-US" sz="3200" dirty="0"/>
              <a:t>Federally Dedicated Funds		</a:t>
            </a:r>
            <a:r>
              <a:rPr lang="en-US" sz="3200" dirty="0" smtClean="0"/>
              <a:t>$1.042 Billion</a:t>
            </a:r>
            <a:endParaRPr lang="en-US" sz="3200" dirty="0"/>
          </a:p>
          <a:p>
            <a:r>
              <a:rPr lang="en-US" sz="3200" dirty="0" smtClean="0"/>
              <a:t>Mobility </a:t>
            </a:r>
            <a:r>
              <a:rPr lang="en-US" sz="3200" dirty="0"/>
              <a:t>and Safety </a:t>
            </a:r>
            <a:r>
              <a:rPr lang="en-US" sz="3200" dirty="0" smtClean="0"/>
              <a:t>Projects		$4.576 Billion</a:t>
            </a:r>
            <a:r>
              <a:rPr lang="en-US" sz="3200" dirty="0"/>
              <a:t>   </a:t>
            </a:r>
          </a:p>
          <a:p>
            <a:pPr>
              <a:buFont typeface="Arial" panose="020B0604020202020204" pitchFamily="34" charset="0"/>
              <a:buChar char="•"/>
            </a:pPr>
            <a:endParaRPr lang="en-US" sz="3200" dirty="0" smtClean="0"/>
          </a:p>
          <a:p>
            <a:pPr marL="0" indent="0">
              <a:buNone/>
            </a:pPr>
            <a:r>
              <a:rPr lang="en-US" sz="3200" dirty="0" smtClean="0"/>
              <a:t> Over-programmed $1.80B</a:t>
            </a:r>
            <a:endParaRPr lang="en-US" sz="3200" dirty="0"/>
          </a:p>
        </p:txBody>
      </p:sp>
    </p:spTree>
    <p:extLst>
      <p:ext uri="{BB962C8B-B14F-4D97-AF65-F5344CB8AC3E}">
        <p14:creationId xmlns:p14="http://schemas.microsoft.com/office/powerpoint/2010/main" val="3205039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72" y="914486"/>
            <a:ext cx="10058055" cy="50290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914486"/>
            <a:ext cx="10058400" cy="5263029"/>
          </a:xfrm>
          <a:prstGeom prst="rect">
            <a:avLst/>
          </a:prstGeom>
        </p:spPr>
      </p:pic>
      <p:sp>
        <p:nvSpPr>
          <p:cNvPr id="3" name="TextBox 2"/>
          <p:cNvSpPr txBox="1"/>
          <p:nvPr/>
        </p:nvSpPr>
        <p:spPr>
          <a:xfrm>
            <a:off x="999308" y="1039897"/>
            <a:ext cx="10081068" cy="677108"/>
          </a:xfrm>
          <a:prstGeom prst="rect">
            <a:avLst/>
          </a:prstGeom>
          <a:noFill/>
        </p:spPr>
        <p:txBody>
          <a:bodyPr wrap="square" rtlCol="0">
            <a:spAutoFit/>
          </a:bodyPr>
          <a:lstStyle/>
          <a:p>
            <a:r>
              <a:rPr lang="en-US" sz="2000" dirty="0" smtClean="0"/>
              <a:t>Six Year Plan includes 393 projects to address bridges in 100 counties - </a:t>
            </a:r>
            <a:r>
              <a:rPr lang="en-US" dirty="0"/>
              <a:t>m</a:t>
            </a:r>
            <a:r>
              <a:rPr lang="en-US" dirty="0" smtClean="0"/>
              <a:t>ore than a third of the poor bridges</a:t>
            </a:r>
            <a:endParaRPr lang="en-US" dirty="0"/>
          </a:p>
        </p:txBody>
      </p:sp>
      <p:sp>
        <p:nvSpPr>
          <p:cNvPr id="4" name="TextBox 3"/>
          <p:cNvSpPr txBox="1"/>
          <p:nvPr/>
        </p:nvSpPr>
        <p:spPr>
          <a:xfrm>
            <a:off x="1097280" y="270456"/>
            <a:ext cx="9767944" cy="769441"/>
          </a:xfrm>
          <a:prstGeom prst="rect">
            <a:avLst/>
          </a:prstGeom>
          <a:noFill/>
        </p:spPr>
        <p:txBody>
          <a:bodyPr wrap="square" rtlCol="0">
            <a:spAutoFit/>
          </a:bodyPr>
          <a:lstStyle/>
          <a:p>
            <a:r>
              <a:rPr lang="en-US" sz="4400" dirty="0" smtClean="0">
                <a:latin typeface="+mj-lt"/>
              </a:rPr>
              <a:t>Safety First: </a:t>
            </a:r>
            <a:r>
              <a:rPr lang="en-US" sz="4400" b="1" dirty="0" smtClean="0">
                <a:latin typeface="+mj-lt"/>
              </a:rPr>
              <a:t>Bridge Repairs</a:t>
            </a:r>
            <a:endParaRPr lang="en-US" sz="4400" b="1" dirty="0">
              <a:latin typeface="+mj-lt"/>
            </a:endParaRPr>
          </a:p>
        </p:txBody>
      </p:sp>
    </p:spTree>
    <p:extLst>
      <p:ext uri="{BB962C8B-B14F-4D97-AF65-F5344CB8AC3E}">
        <p14:creationId xmlns:p14="http://schemas.microsoft.com/office/powerpoint/2010/main" val="2420944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3180" y="2308302"/>
            <a:ext cx="3757961" cy="468352"/>
          </a:xfrm>
          <a:prstGeom prst="rect">
            <a:avLst/>
          </a:prstGeom>
          <a:solidFill>
            <a:schemeClr val="bg1"/>
          </a:solidFill>
        </p:spPr>
        <p:txBody>
          <a:bodyPr wrap="square" rtlCol="0">
            <a:spAutoFit/>
          </a:bodyPr>
          <a:lstStyle/>
          <a:p>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768" t="38350" r="3017" b="3642"/>
          <a:stretch/>
        </p:blipFill>
        <p:spPr>
          <a:xfrm>
            <a:off x="903247" y="1377419"/>
            <a:ext cx="10122715" cy="4815993"/>
          </a:xfrm>
          <a:prstGeom prst="rect">
            <a:avLst/>
          </a:prstGeom>
        </p:spPr>
      </p:pic>
      <p:sp>
        <p:nvSpPr>
          <p:cNvPr id="8" name="TextBox 7"/>
          <p:cNvSpPr txBox="1"/>
          <p:nvPr/>
        </p:nvSpPr>
        <p:spPr>
          <a:xfrm>
            <a:off x="1097278" y="1091975"/>
            <a:ext cx="8633318" cy="707886"/>
          </a:xfrm>
          <a:prstGeom prst="rect">
            <a:avLst/>
          </a:prstGeom>
          <a:noFill/>
        </p:spPr>
        <p:txBody>
          <a:bodyPr wrap="square" rtlCol="0">
            <a:spAutoFit/>
          </a:bodyPr>
          <a:lstStyle/>
          <a:p>
            <a:r>
              <a:rPr lang="en-US" sz="2000" dirty="0" smtClean="0"/>
              <a:t>Six Year Plan projects and annual resurfacing efforts will touch all 120 counties and arrest the growth of pavement needs.</a:t>
            </a:r>
            <a:endParaRPr lang="en-US" sz="2000" dirty="0"/>
          </a:p>
        </p:txBody>
      </p:sp>
      <p:sp>
        <p:nvSpPr>
          <p:cNvPr id="9" name="TextBox 8"/>
          <p:cNvSpPr txBox="1"/>
          <p:nvPr/>
        </p:nvSpPr>
        <p:spPr>
          <a:xfrm>
            <a:off x="1097280" y="260573"/>
            <a:ext cx="9197164" cy="769441"/>
          </a:xfrm>
          <a:prstGeom prst="rect">
            <a:avLst/>
          </a:prstGeom>
          <a:noFill/>
        </p:spPr>
        <p:txBody>
          <a:bodyPr wrap="square" rtlCol="0">
            <a:spAutoFit/>
          </a:bodyPr>
          <a:lstStyle/>
          <a:p>
            <a:r>
              <a:rPr lang="en-US" sz="4400" dirty="0" smtClean="0">
                <a:latin typeface="+mj-lt"/>
              </a:rPr>
              <a:t>Safety First: </a:t>
            </a:r>
            <a:r>
              <a:rPr lang="en-US" sz="4400" b="1" dirty="0" smtClean="0">
                <a:latin typeface="+mj-lt"/>
              </a:rPr>
              <a:t>Pavement Repairs</a:t>
            </a:r>
            <a:endParaRPr lang="en-US" sz="4400" b="1" dirty="0">
              <a:latin typeface="+mj-lt"/>
            </a:endParaRPr>
          </a:p>
        </p:txBody>
      </p:sp>
    </p:spTree>
    <p:extLst>
      <p:ext uri="{BB962C8B-B14F-4D97-AF65-F5344CB8AC3E}">
        <p14:creationId xmlns:p14="http://schemas.microsoft.com/office/powerpoint/2010/main" val="1447283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Safety First: </a:t>
            </a:r>
            <a:r>
              <a:rPr lang="en-US" sz="4400" b="1" dirty="0" smtClean="0"/>
              <a:t>Mobility &amp; Safety Improvements</a:t>
            </a:r>
            <a:endParaRPr lang="en-US" sz="44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smtClean="0"/>
              <a:t>495 Projects</a:t>
            </a:r>
          </a:p>
          <a:p>
            <a:pPr lvl="1">
              <a:buFont typeface="Arial" panose="020B0604020202020204" pitchFamily="34" charset="0"/>
              <a:buChar char="•"/>
            </a:pPr>
            <a:r>
              <a:rPr lang="en-US" sz="2600" dirty="0" smtClean="0"/>
              <a:t>85 Relate to Ferry Operations and </a:t>
            </a:r>
            <a:r>
              <a:rPr lang="en-US" sz="2600" dirty="0" err="1" smtClean="0"/>
              <a:t>ZVarious</a:t>
            </a:r>
            <a:r>
              <a:rPr lang="en-US" sz="2600" dirty="0" smtClean="0"/>
              <a:t> Funding</a:t>
            </a:r>
          </a:p>
          <a:p>
            <a:pPr lvl="1">
              <a:buFont typeface="Arial" panose="020B0604020202020204" pitchFamily="34" charset="0"/>
              <a:buChar char="•"/>
            </a:pPr>
            <a:r>
              <a:rPr lang="en-US" sz="2800" dirty="0" smtClean="0"/>
              <a:t>303 Originate from SHIFT</a:t>
            </a:r>
            <a:endParaRPr lang="en-US" sz="2800" dirty="0"/>
          </a:p>
          <a:p>
            <a:pPr>
              <a:buFont typeface="Arial" panose="020B0604020202020204" pitchFamily="34" charset="0"/>
              <a:buChar char="•"/>
            </a:pPr>
            <a:r>
              <a:rPr lang="en-US" sz="3000" dirty="0" smtClean="0"/>
              <a:t>State Funds Over-programmed</a:t>
            </a:r>
            <a:endParaRPr lang="en-US" sz="3000" dirty="0"/>
          </a:p>
          <a:p>
            <a:pPr lvl="1">
              <a:buFont typeface="Arial" panose="020B0604020202020204" pitchFamily="34" charset="0"/>
              <a:buChar char="•"/>
            </a:pPr>
            <a:r>
              <a:rPr lang="en-US" sz="2800" dirty="0" smtClean="0"/>
              <a:t>Biennium 120%</a:t>
            </a:r>
          </a:p>
          <a:p>
            <a:pPr lvl="1">
              <a:buFont typeface="Arial" panose="020B0604020202020204" pitchFamily="34" charset="0"/>
              <a:buChar char="•"/>
            </a:pPr>
            <a:r>
              <a:rPr lang="en-US" sz="2800" dirty="0" smtClean="0"/>
              <a:t>Total Plan 300%</a:t>
            </a:r>
          </a:p>
          <a:p>
            <a:pPr>
              <a:buFont typeface="Arial" panose="020B0604020202020204" pitchFamily="34" charset="0"/>
              <a:buChar char="•"/>
            </a:pPr>
            <a:r>
              <a:rPr lang="en-US" sz="3000" dirty="0" smtClean="0"/>
              <a:t>Silver Lining</a:t>
            </a:r>
          </a:p>
          <a:p>
            <a:pPr lvl="1">
              <a:buFont typeface="Arial" panose="020B0604020202020204" pitchFamily="34" charset="0"/>
              <a:buChar char="•"/>
            </a:pPr>
            <a:r>
              <a:rPr lang="en-US" sz="2600" dirty="0" smtClean="0"/>
              <a:t>Flexibility</a:t>
            </a:r>
            <a:endParaRPr lang="en-US" sz="2600" dirty="0"/>
          </a:p>
        </p:txBody>
      </p:sp>
    </p:spTree>
    <p:extLst>
      <p:ext uri="{BB962C8B-B14F-4D97-AF65-F5344CB8AC3E}">
        <p14:creationId xmlns:p14="http://schemas.microsoft.com/office/powerpoint/2010/main" val="3066695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Based Flexible Solutions</a:t>
            </a:r>
            <a:endParaRPr lang="en-US" dirty="0"/>
          </a:p>
        </p:txBody>
      </p:sp>
      <p:sp>
        <p:nvSpPr>
          <p:cNvPr id="3" name="Content Placeholder 2"/>
          <p:cNvSpPr>
            <a:spLocks noGrp="1"/>
          </p:cNvSpPr>
          <p:nvPr>
            <p:ph idx="1"/>
          </p:nvPr>
        </p:nvSpPr>
        <p:spPr/>
        <p:txBody>
          <a:bodyPr/>
          <a:lstStyle/>
          <a:p>
            <a:pPr marL="201168" lvl="1" indent="0" algn="ctr">
              <a:buNone/>
            </a:pPr>
            <a:endParaRPr lang="en-US" sz="2400" dirty="0" smtClean="0"/>
          </a:p>
          <a:p>
            <a:pPr marL="201168" lvl="1" indent="0" algn="ctr">
              <a:buNone/>
            </a:pPr>
            <a:r>
              <a:rPr lang="en-US" sz="2400" dirty="0" smtClean="0"/>
              <a:t>How can a project address an existing need?</a:t>
            </a:r>
          </a:p>
          <a:p>
            <a:pPr lvl="1">
              <a:buFont typeface="Arial" panose="020B0604020202020204" pitchFamily="34" charset="0"/>
              <a:buChar char="•"/>
            </a:pPr>
            <a:endParaRPr lang="en-US" dirty="0"/>
          </a:p>
        </p:txBody>
      </p:sp>
      <p:pic>
        <p:nvPicPr>
          <p:cNvPr id="6" name="Picture 2" descr="Image result for n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378" y="2704263"/>
            <a:ext cx="4614203" cy="353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64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6355773" y="363682"/>
            <a:ext cx="2182091" cy="628650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p>
        </p:txBody>
      </p:sp>
      <p:sp>
        <p:nvSpPr>
          <p:cNvPr id="9" name="TextBox 8"/>
          <p:cNvSpPr txBox="1"/>
          <p:nvPr/>
        </p:nvSpPr>
        <p:spPr>
          <a:xfrm>
            <a:off x="3602182" y="727364"/>
            <a:ext cx="759375" cy="658963"/>
          </a:xfrm>
          <a:prstGeom prst="rect">
            <a:avLst/>
          </a:prstGeom>
          <a:noFill/>
        </p:spPr>
        <p:txBody>
          <a:bodyPr wrap="none" rtlCol="0">
            <a:spAutoFit/>
          </a:bodyPr>
          <a:lstStyle/>
          <a:p>
            <a:r>
              <a:rPr lang="en-US" sz="3682" b="1" dirty="0"/>
              <a:t>D</a:t>
            </a:r>
            <a:r>
              <a:rPr lang="en-US" sz="1636" b="1" dirty="0"/>
              <a:t>ata</a:t>
            </a:r>
          </a:p>
        </p:txBody>
      </p:sp>
      <p:sp>
        <p:nvSpPr>
          <p:cNvPr id="11" name="TextBox 10"/>
          <p:cNvSpPr txBox="1"/>
          <p:nvPr/>
        </p:nvSpPr>
        <p:spPr>
          <a:xfrm>
            <a:off x="3602182" y="1402773"/>
            <a:ext cx="1143000" cy="658963"/>
          </a:xfrm>
          <a:prstGeom prst="rect">
            <a:avLst/>
          </a:prstGeom>
          <a:noFill/>
        </p:spPr>
        <p:txBody>
          <a:bodyPr wrap="square" rtlCol="0">
            <a:spAutoFit/>
          </a:bodyPr>
          <a:lstStyle/>
          <a:p>
            <a:r>
              <a:rPr lang="en-US" sz="3682" b="1" dirty="0"/>
              <a:t>N</a:t>
            </a:r>
            <a:r>
              <a:rPr lang="en-US" sz="1364" b="1" dirty="0"/>
              <a:t>eeds</a:t>
            </a:r>
          </a:p>
        </p:txBody>
      </p:sp>
      <p:sp>
        <p:nvSpPr>
          <p:cNvPr id="12" name="TextBox 11"/>
          <p:cNvSpPr txBox="1"/>
          <p:nvPr/>
        </p:nvSpPr>
        <p:spPr>
          <a:xfrm>
            <a:off x="3602182" y="2026228"/>
            <a:ext cx="1143000" cy="658963"/>
          </a:xfrm>
          <a:prstGeom prst="rect">
            <a:avLst/>
          </a:prstGeom>
          <a:noFill/>
        </p:spPr>
        <p:txBody>
          <a:bodyPr wrap="square" rtlCol="0">
            <a:spAutoFit/>
          </a:bodyPr>
          <a:lstStyle/>
          <a:p>
            <a:r>
              <a:rPr lang="en-US" sz="3682" b="1" dirty="0"/>
              <a:t>A</a:t>
            </a:r>
            <a:r>
              <a:rPr lang="en-US" sz="1364" b="1" dirty="0"/>
              <a:t>nalysis</a:t>
            </a:r>
          </a:p>
        </p:txBody>
      </p:sp>
      <p:pic>
        <p:nvPicPr>
          <p:cNvPr id="18" name="Picture 17" descr="kytclogo.gif"/>
          <p:cNvPicPr>
            <a:picLocks noChangeAspect="1"/>
          </p:cNvPicPr>
          <p:nvPr/>
        </p:nvPicPr>
        <p:blipFill>
          <a:blip r:embed="rId2" cstate="print"/>
          <a:stretch>
            <a:fillRect/>
          </a:stretch>
        </p:blipFill>
        <p:spPr>
          <a:xfrm>
            <a:off x="3758045" y="5922818"/>
            <a:ext cx="623455" cy="623455"/>
          </a:xfrm>
          <a:prstGeom prst="rect">
            <a:avLst/>
          </a:prstGeom>
        </p:spPr>
      </p:pic>
      <p:sp>
        <p:nvSpPr>
          <p:cNvPr id="19" name="TextBox 18"/>
          <p:cNvSpPr txBox="1"/>
          <p:nvPr/>
        </p:nvSpPr>
        <p:spPr>
          <a:xfrm>
            <a:off x="6511637" y="4052455"/>
            <a:ext cx="2026227" cy="1791837"/>
          </a:xfrm>
          <a:prstGeom prst="rect">
            <a:avLst/>
          </a:prstGeom>
          <a:noFill/>
        </p:spPr>
        <p:txBody>
          <a:bodyPr wrap="square" rtlCol="0">
            <a:spAutoFit/>
          </a:bodyPr>
          <a:lstStyle/>
          <a:p>
            <a:r>
              <a:rPr lang="en-US" sz="1227" dirty="0">
                <a:solidFill>
                  <a:schemeClr val="bg1"/>
                </a:solidFill>
              </a:rPr>
              <a:t>KY 54, Daviess County</a:t>
            </a:r>
          </a:p>
          <a:p>
            <a:r>
              <a:rPr lang="en-US" sz="1227" dirty="0">
                <a:solidFill>
                  <a:schemeClr val="bg1"/>
                </a:solidFill>
              </a:rPr>
              <a:t>From US 60 to Whitesville</a:t>
            </a:r>
          </a:p>
          <a:p>
            <a:r>
              <a:rPr lang="en-US" sz="1227" dirty="0">
                <a:solidFill>
                  <a:schemeClr val="bg1"/>
                </a:solidFill>
              </a:rPr>
              <a:t>Item No. 2-8888.00</a:t>
            </a:r>
          </a:p>
          <a:p>
            <a:endParaRPr lang="en-US" sz="1227" dirty="0">
              <a:solidFill>
                <a:schemeClr val="bg1"/>
              </a:solidFill>
            </a:endParaRPr>
          </a:p>
          <a:p>
            <a:r>
              <a:rPr lang="en-US" sz="1227" dirty="0">
                <a:solidFill>
                  <a:schemeClr val="bg1"/>
                </a:solidFill>
              </a:rPr>
              <a:t>Prepared by the KYTC </a:t>
            </a:r>
          </a:p>
          <a:p>
            <a:r>
              <a:rPr lang="en-US" sz="1227" dirty="0">
                <a:solidFill>
                  <a:schemeClr val="bg1"/>
                </a:solidFill>
              </a:rPr>
              <a:t>Division of  Planning and </a:t>
            </a:r>
          </a:p>
          <a:p>
            <a:r>
              <a:rPr lang="en-US" sz="1227" dirty="0">
                <a:solidFill>
                  <a:schemeClr val="bg1"/>
                </a:solidFill>
              </a:rPr>
              <a:t>KYTC District 2</a:t>
            </a:r>
          </a:p>
          <a:p>
            <a:endParaRPr lang="en-US" sz="1227" dirty="0">
              <a:solidFill>
                <a:schemeClr val="bg1"/>
              </a:solidFill>
            </a:endParaRPr>
          </a:p>
          <a:p>
            <a:r>
              <a:rPr lang="en-US" sz="1227" dirty="0">
                <a:solidFill>
                  <a:schemeClr val="bg1"/>
                </a:solidFill>
              </a:rPr>
              <a:t>September 2011</a:t>
            </a:r>
          </a:p>
        </p:txBody>
      </p:sp>
      <p:pic>
        <p:nvPicPr>
          <p:cNvPr id="2" name="Picture 3"/>
          <p:cNvPicPr>
            <a:picLocks noChangeAspect="1" noChangeArrowheads="1"/>
          </p:cNvPicPr>
          <p:nvPr/>
        </p:nvPicPr>
        <p:blipFill>
          <a:blip r:embed="rId3" cstate="print"/>
          <a:srcRect/>
          <a:stretch>
            <a:fillRect/>
          </a:stretch>
        </p:blipFill>
        <p:spPr bwMode="auto">
          <a:xfrm>
            <a:off x="3810000" y="4208318"/>
            <a:ext cx="2334301" cy="1350818"/>
          </a:xfrm>
          <a:prstGeom prst="rect">
            <a:avLst/>
          </a:prstGeom>
          <a:ln w="38100" cap="sq">
            <a:solidFill>
              <a:srgbClr val="140018"/>
            </a:solidFill>
            <a:prstDash val="solid"/>
            <a:miter lim="800000"/>
          </a:ln>
          <a:effectLst>
            <a:outerShdw blurRad="50800" dist="38100" dir="2700000" algn="tl" rotWithShape="0">
              <a:srgbClr val="000000">
                <a:alpha val="43000"/>
              </a:srgbClr>
            </a:outerShdw>
          </a:effectLst>
        </p:spPr>
      </p:pic>
      <p:pic>
        <p:nvPicPr>
          <p:cNvPr id="1026" name="Picture 2" descr="C:\Documents and Settings\jill.asher\Local Settings\Temporary Internet Files\Content.IE5\S7BV2OLH\MC900436915[1].png"/>
          <p:cNvPicPr>
            <a:picLocks noChangeAspect="1" noChangeArrowheads="1"/>
          </p:cNvPicPr>
          <p:nvPr/>
        </p:nvPicPr>
        <p:blipFill>
          <a:blip r:embed="rId4" cstate="print"/>
          <a:srcRect/>
          <a:stretch>
            <a:fillRect/>
          </a:stretch>
        </p:blipFill>
        <p:spPr bwMode="auto">
          <a:xfrm>
            <a:off x="7706591" y="5870863"/>
            <a:ext cx="727364" cy="727364"/>
          </a:xfrm>
          <a:prstGeom prst="rect">
            <a:avLst/>
          </a:prstGeom>
          <a:noFill/>
        </p:spPr>
      </p:pic>
      <p:pic>
        <p:nvPicPr>
          <p:cNvPr id="1027" name="Picture 3" descr="U:\DNAs\2-8300\Site Map.jpg"/>
          <p:cNvPicPr>
            <a:picLocks noChangeAspect="1" noChangeArrowheads="1"/>
          </p:cNvPicPr>
          <p:nvPr/>
        </p:nvPicPr>
        <p:blipFill>
          <a:blip r:embed="rId5" cstate="print"/>
          <a:srcRect/>
          <a:stretch>
            <a:fillRect/>
          </a:stretch>
        </p:blipFill>
        <p:spPr bwMode="auto">
          <a:xfrm>
            <a:off x="4589318" y="727363"/>
            <a:ext cx="3916636" cy="2337955"/>
          </a:xfrm>
          <a:prstGeom prst="rect">
            <a:avLst/>
          </a:prstGeom>
          <a:ln w="38100" cap="sq">
            <a:solidFill>
              <a:srgbClr val="140018"/>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3913909" y="3377046"/>
            <a:ext cx="2130136" cy="386131"/>
          </a:xfrm>
          <a:prstGeom prst="rect">
            <a:avLst/>
          </a:prstGeom>
          <a:noFill/>
        </p:spPr>
        <p:txBody>
          <a:bodyPr wrap="square" rtlCol="0">
            <a:spAutoFit/>
          </a:bodyPr>
          <a:lstStyle/>
          <a:p>
            <a:r>
              <a:rPr lang="en-US" sz="1909" dirty="0"/>
              <a:t>Scoping</a:t>
            </a:r>
            <a:r>
              <a:rPr lang="en-US" sz="1227" dirty="0"/>
              <a:t> </a:t>
            </a:r>
            <a:r>
              <a:rPr lang="en-US" sz="1909" dirty="0"/>
              <a:t>Study</a:t>
            </a:r>
          </a:p>
        </p:txBody>
      </p:sp>
      <p:pic>
        <p:nvPicPr>
          <p:cNvPr id="3" name="Picture 2" descr="U:\DNAs\County.jpg"/>
          <p:cNvPicPr>
            <a:picLocks noChangeAspect="1" noChangeArrowheads="1"/>
          </p:cNvPicPr>
          <p:nvPr/>
        </p:nvPicPr>
        <p:blipFill>
          <a:blip r:embed="rId6" cstate="print"/>
          <a:srcRect/>
          <a:stretch>
            <a:fillRect/>
          </a:stretch>
        </p:blipFill>
        <p:spPr bwMode="auto">
          <a:xfrm>
            <a:off x="4589318" y="2389909"/>
            <a:ext cx="750837" cy="691645"/>
          </a:xfrm>
          <a:prstGeom prst="rect">
            <a:avLst/>
          </a:prstGeom>
          <a:noFill/>
        </p:spPr>
      </p:pic>
      <p:pic>
        <p:nvPicPr>
          <p:cNvPr id="4" name="Picture 3" descr="U:\DNAs\state.jpg"/>
          <p:cNvPicPr>
            <a:picLocks noChangeAspect="1" noChangeArrowheads="1"/>
          </p:cNvPicPr>
          <p:nvPr/>
        </p:nvPicPr>
        <p:blipFill>
          <a:blip r:embed="rId7" cstate="print"/>
          <a:srcRect/>
          <a:stretch>
            <a:fillRect/>
          </a:stretch>
        </p:blipFill>
        <p:spPr bwMode="auto">
          <a:xfrm>
            <a:off x="7758545" y="2545773"/>
            <a:ext cx="766330" cy="516168"/>
          </a:xfrm>
          <a:prstGeom prst="rect">
            <a:avLst/>
          </a:prstGeom>
          <a:noFill/>
        </p:spPr>
      </p:pic>
    </p:spTree>
    <p:extLst>
      <p:ext uri="{BB962C8B-B14F-4D97-AF65-F5344CB8AC3E}">
        <p14:creationId xmlns:p14="http://schemas.microsoft.com/office/powerpoint/2010/main" val="4197313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Data Needs Analysis?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600" dirty="0" smtClean="0"/>
              <a:t>Data Gathering</a:t>
            </a:r>
          </a:p>
          <a:p>
            <a:pPr>
              <a:buFont typeface="Arial" panose="020B0604020202020204" pitchFamily="34" charset="0"/>
              <a:buChar char="•"/>
            </a:pPr>
            <a:r>
              <a:rPr lang="en-US" sz="2600" dirty="0" smtClean="0"/>
              <a:t>Red Flag Identification</a:t>
            </a:r>
          </a:p>
          <a:p>
            <a:pPr>
              <a:buFont typeface="Arial" panose="020B0604020202020204" pitchFamily="34" charset="0"/>
              <a:buChar char="•"/>
            </a:pPr>
            <a:r>
              <a:rPr lang="en-US" sz="2600" dirty="0" smtClean="0"/>
              <a:t>Project Background</a:t>
            </a:r>
          </a:p>
          <a:p>
            <a:pPr>
              <a:buFont typeface="Arial" panose="020B0604020202020204" pitchFamily="34" charset="0"/>
              <a:buChar char="•"/>
            </a:pPr>
            <a:r>
              <a:rPr lang="en-US" sz="2600" dirty="0" smtClean="0"/>
              <a:t>Need Identification</a:t>
            </a:r>
          </a:p>
          <a:p>
            <a:pPr>
              <a:buFont typeface="Arial" panose="020B0604020202020204" pitchFamily="34" charset="0"/>
              <a:buChar char="•"/>
            </a:pPr>
            <a:r>
              <a:rPr lang="en-US" sz="2600" dirty="0" smtClean="0"/>
              <a:t>Purpose Identification</a:t>
            </a:r>
          </a:p>
          <a:p>
            <a:pPr>
              <a:buFont typeface="Arial" panose="020B0604020202020204" pitchFamily="34" charset="0"/>
              <a:buChar char="•"/>
            </a:pPr>
            <a:r>
              <a:rPr lang="en-US" sz="2600" dirty="0" smtClean="0"/>
              <a:t>Scope</a:t>
            </a:r>
          </a:p>
          <a:p>
            <a:pPr>
              <a:buFont typeface="Arial" panose="020B0604020202020204" pitchFamily="34" charset="0"/>
              <a:buChar char="•"/>
            </a:pPr>
            <a:r>
              <a:rPr lang="en-US" sz="2600" dirty="0" smtClean="0"/>
              <a:t>Early Assessment of Environmental Concerns</a:t>
            </a:r>
          </a:p>
        </p:txBody>
      </p:sp>
    </p:spTree>
    <p:extLst>
      <p:ext uri="{BB962C8B-B14F-4D97-AF65-F5344CB8AC3E}">
        <p14:creationId xmlns:p14="http://schemas.microsoft.com/office/powerpoint/2010/main" val="6396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784194"/>
            <a:ext cx="9942427" cy="2540917"/>
          </a:xfrm>
        </p:spPr>
        <p:txBody>
          <a:bodyPr>
            <a:normAutofit fontScale="90000"/>
          </a:bodyPr>
          <a:lstStyle/>
          <a:p>
            <a:r>
              <a:rPr lang="en-US" sz="4800" dirty="0" smtClean="0"/>
              <a:t>Approach to Developing</a:t>
            </a:r>
            <a:r>
              <a:rPr lang="en-US" dirty="0" smtClean="0"/>
              <a:t/>
            </a:r>
            <a:br>
              <a:rPr lang="en-US" dirty="0" smtClean="0"/>
            </a:br>
            <a:r>
              <a:rPr lang="en-US" sz="7300" dirty="0" smtClean="0"/>
              <a:t>Recommended Highway Plan </a:t>
            </a:r>
            <a:r>
              <a:rPr lang="en-US" sz="4000" b="1" dirty="0" smtClean="0"/>
              <a:t>FY 2019-2024</a:t>
            </a:r>
            <a:endParaRPr lang="en-US" sz="4000" b="1" dirty="0"/>
          </a:p>
        </p:txBody>
      </p:sp>
      <p:sp>
        <p:nvSpPr>
          <p:cNvPr id="3" name="Subtitle 2"/>
          <p:cNvSpPr>
            <a:spLocks noGrp="1"/>
          </p:cNvSpPr>
          <p:nvPr>
            <p:ph type="subTitle" idx="1"/>
          </p:nvPr>
        </p:nvSpPr>
        <p:spPr>
          <a:xfrm>
            <a:off x="1097279" y="4898571"/>
            <a:ext cx="4389121" cy="911518"/>
          </a:xfrm>
        </p:spPr>
        <p:txBody>
          <a:bodyPr>
            <a:normAutofit lnSpcReduction="10000"/>
          </a:bodyPr>
          <a:lstStyle/>
          <a:p>
            <a:r>
              <a:rPr lang="en-US" dirty="0" smtClean="0">
                <a:latin typeface="+mn-lt"/>
              </a:rPr>
              <a:t>STATEWIDE </a:t>
            </a:r>
            <a:r>
              <a:rPr lang="en-US" dirty="0" err="1" smtClean="0">
                <a:latin typeface="+mn-lt"/>
              </a:rPr>
              <a:t>pLANNER‘s</a:t>
            </a:r>
            <a:endParaRPr lang="en-US" dirty="0" smtClean="0">
              <a:latin typeface="+mn-lt"/>
            </a:endParaRPr>
          </a:p>
          <a:p>
            <a:r>
              <a:rPr lang="en-US" dirty="0" smtClean="0">
                <a:latin typeface="+mn-lt"/>
              </a:rPr>
              <a:t>April 18, 2018</a:t>
            </a:r>
            <a:endParaRPr lang="en-US"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450" y="4468324"/>
            <a:ext cx="3377257" cy="1591243"/>
          </a:xfrm>
          <a:prstGeom prst="rect">
            <a:avLst/>
          </a:prstGeom>
        </p:spPr>
      </p:pic>
    </p:spTree>
    <p:extLst>
      <p:ext uri="{BB962C8B-B14F-4D97-AF65-F5344CB8AC3E}">
        <p14:creationId xmlns:p14="http://schemas.microsoft.com/office/powerpoint/2010/main" val="3323048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Needs Analysis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smtClean="0"/>
              <a:t>Begin DNA efforts on</a:t>
            </a:r>
          </a:p>
          <a:p>
            <a:pPr lvl="1">
              <a:buFont typeface="Arial" panose="020B0604020202020204" pitchFamily="34" charset="0"/>
              <a:buChar char="•"/>
            </a:pPr>
            <a:r>
              <a:rPr lang="en-US" sz="2600" dirty="0" smtClean="0"/>
              <a:t>ALL Projects without documented Planning Effort</a:t>
            </a:r>
            <a:endParaRPr lang="en-US" sz="2600" dirty="0"/>
          </a:p>
          <a:p>
            <a:pPr lvl="1">
              <a:buFont typeface="Arial" panose="020B0604020202020204" pitchFamily="34" charset="0"/>
              <a:buChar char="•"/>
            </a:pPr>
            <a:r>
              <a:rPr lang="en-US" sz="2600" dirty="0" smtClean="0"/>
              <a:t>Included in Governor’s Recommended Plan</a:t>
            </a:r>
          </a:p>
          <a:p>
            <a:pPr lvl="1">
              <a:buFont typeface="Arial" panose="020B0604020202020204" pitchFamily="34" charset="0"/>
              <a:buChar char="•"/>
            </a:pPr>
            <a:r>
              <a:rPr lang="en-US" sz="2600" dirty="0" smtClean="0"/>
              <a:t>Design Starts</a:t>
            </a:r>
          </a:p>
          <a:p>
            <a:pPr lvl="1">
              <a:buFont typeface="Arial" panose="020B0604020202020204" pitchFamily="34" charset="0"/>
              <a:buChar char="•"/>
            </a:pPr>
            <a:r>
              <a:rPr lang="en-US" sz="2600" dirty="0" smtClean="0"/>
              <a:t>Bridges beyond Pull and Replace</a:t>
            </a:r>
          </a:p>
          <a:p>
            <a:pPr>
              <a:buFont typeface="Arial" panose="020B0604020202020204" pitchFamily="34" charset="0"/>
              <a:buChar char="•"/>
            </a:pPr>
            <a:r>
              <a:rPr lang="en-US" sz="2800" dirty="0" smtClean="0"/>
              <a:t>Not Required</a:t>
            </a:r>
          </a:p>
          <a:p>
            <a:pPr lvl="1">
              <a:buFont typeface="Arial" panose="020B0604020202020204" pitchFamily="34" charset="0"/>
              <a:buChar char="•"/>
            </a:pPr>
            <a:r>
              <a:rPr lang="en-US" sz="2600" dirty="0" smtClean="0"/>
              <a:t>Royce’s Bridges</a:t>
            </a:r>
          </a:p>
        </p:txBody>
      </p:sp>
    </p:spTree>
    <p:extLst>
      <p:ext uri="{BB962C8B-B14F-4D97-AF65-F5344CB8AC3E}">
        <p14:creationId xmlns:p14="http://schemas.microsoft.com/office/powerpoint/2010/main" val="2601274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Changes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Scoping &amp; Need – Split into separate fields.</a:t>
            </a:r>
          </a:p>
          <a:p>
            <a:pPr>
              <a:buFont typeface="Arial" panose="020B0604020202020204" pitchFamily="34" charset="0"/>
              <a:buChar char="•"/>
            </a:pPr>
            <a:r>
              <a:rPr lang="en-US" dirty="0" smtClean="0"/>
              <a:t>Completed DNA will trigger Design Funding Authorization</a:t>
            </a:r>
          </a:p>
          <a:p>
            <a:pPr>
              <a:buFont typeface="Arial" panose="020B0604020202020204" pitchFamily="34" charset="0"/>
              <a:buChar char="•"/>
            </a:pPr>
            <a:r>
              <a:rPr lang="en-US" dirty="0" smtClean="0"/>
              <a:t>Coordination between Planning Liaison and District Planner regarding the needs statement.</a:t>
            </a:r>
          </a:p>
          <a:p>
            <a:pPr>
              <a:buFont typeface="Arial" panose="020B0604020202020204" pitchFamily="34" charset="0"/>
              <a:buChar char="•"/>
            </a:pPr>
            <a:r>
              <a:rPr lang="en-US" dirty="0" smtClean="0"/>
              <a:t>Coordination between Location Engineer and Project Manager regarding the scope.</a:t>
            </a:r>
            <a:endParaRPr lang="en-US" dirty="0"/>
          </a:p>
        </p:txBody>
      </p:sp>
    </p:spTree>
    <p:extLst>
      <p:ext uri="{BB962C8B-B14F-4D97-AF65-F5344CB8AC3E}">
        <p14:creationId xmlns:p14="http://schemas.microsoft.com/office/powerpoint/2010/main" val="2159563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15180"/>
          </a:xfrm>
        </p:spPr>
        <p:txBody>
          <a:bodyPr/>
          <a:lstStyle/>
          <a:p>
            <a:r>
              <a:rPr lang="en-US" dirty="0" smtClean="0"/>
              <a:t>Project Need</a:t>
            </a:r>
            <a:endParaRPr lang="en-US" dirty="0"/>
          </a:p>
        </p:txBody>
      </p:sp>
      <p:sp>
        <p:nvSpPr>
          <p:cNvPr id="3" name="Content Placeholder 2"/>
          <p:cNvSpPr>
            <a:spLocks noGrp="1"/>
          </p:cNvSpPr>
          <p:nvPr>
            <p:ph idx="1"/>
          </p:nvPr>
        </p:nvSpPr>
        <p:spPr/>
        <p:txBody>
          <a:bodyPr numCol="2">
            <a:noAutofit/>
          </a:bodyPr>
          <a:lstStyle/>
          <a:p>
            <a:pPr>
              <a:buFont typeface="Arial" panose="020B0604020202020204" pitchFamily="34" charset="0"/>
              <a:buChar char="•"/>
            </a:pPr>
            <a:r>
              <a:rPr lang="en-US" sz="3600" dirty="0" smtClean="0"/>
              <a:t>Project Status</a:t>
            </a:r>
          </a:p>
          <a:p>
            <a:pPr>
              <a:buFont typeface="Arial" panose="020B0604020202020204" pitchFamily="34" charset="0"/>
              <a:buChar char="•"/>
            </a:pPr>
            <a:r>
              <a:rPr lang="en-US" sz="3600" dirty="0" smtClean="0"/>
              <a:t>Transportation Demand</a:t>
            </a:r>
          </a:p>
          <a:p>
            <a:pPr>
              <a:buFont typeface="Arial" panose="020B0604020202020204" pitchFamily="34" charset="0"/>
              <a:buChar char="•"/>
            </a:pPr>
            <a:r>
              <a:rPr lang="en-US" sz="3600" dirty="0" smtClean="0"/>
              <a:t>Legislation</a:t>
            </a:r>
          </a:p>
          <a:p>
            <a:pPr>
              <a:buFont typeface="Arial" panose="020B0604020202020204" pitchFamily="34" charset="0"/>
              <a:buChar char="•"/>
            </a:pPr>
            <a:r>
              <a:rPr lang="en-US" sz="3600" dirty="0" smtClean="0"/>
              <a:t>System Linkage</a:t>
            </a:r>
          </a:p>
          <a:p>
            <a:pPr>
              <a:buFont typeface="Arial" panose="020B0604020202020204" pitchFamily="34" charset="0"/>
              <a:buChar char="•"/>
            </a:pPr>
            <a:r>
              <a:rPr lang="en-US" sz="3600" dirty="0" smtClean="0"/>
              <a:t>Capacity</a:t>
            </a:r>
          </a:p>
          <a:p>
            <a:pPr>
              <a:buFont typeface="Arial" panose="020B0604020202020204" pitchFamily="34" charset="0"/>
              <a:buChar char="•"/>
            </a:pPr>
            <a:endParaRPr lang="en-US" sz="3600" dirty="0" smtClean="0"/>
          </a:p>
          <a:p>
            <a:pPr>
              <a:buFont typeface="Arial" panose="020B0604020202020204" pitchFamily="34" charset="0"/>
              <a:buChar char="•"/>
            </a:pPr>
            <a:r>
              <a:rPr lang="en-US" sz="3600" dirty="0" smtClean="0"/>
              <a:t>Safety</a:t>
            </a:r>
          </a:p>
          <a:p>
            <a:pPr>
              <a:buFont typeface="Arial" panose="020B0604020202020204" pitchFamily="34" charset="0"/>
              <a:buChar char="•"/>
            </a:pPr>
            <a:r>
              <a:rPr lang="en-US" sz="3600" dirty="0" smtClean="0"/>
              <a:t>Roadway Deficiencies</a:t>
            </a:r>
          </a:p>
          <a:p>
            <a:pPr>
              <a:buFont typeface="Arial" panose="020B0604020202020204" pitchFamily="34" charset="0"/>
              <a:buChar char="•"/>
            </a:pPr>
            <a:r>
              <a:rPr lang="en-US" sz="3600" dirty="0" smtClean="0"/>
              <a:t>Modal Interrelationships</a:t>
            </a:r>
          </a:p>
          <a:p>
            <a:pPr>
              <a:buFont typeface="Arial" panose="020B0604020202020204" pitchFamily="34" charset="0"/>
              <a:buChar char="•"/>
            </a:pPr>
            <a:r>
              <a:rPr lang="en-US" sz="3600" dirty="0" smtClean="0"/>
              <a:t>Social Demands or Economic Development</a:t>
            </a:r>
            <a:endParaRPr lang="en-US" sz="3600" dirty="0"/>
          </a:p>
        </p:txBody>
      </p:sp>
    </p:spTree>
    <p:extLst>
      <p:ext uri="{BB962C8B-B14F-4D97-AF65-F5344CB8AC3E}">
        <p14:creationId xmlns:p14="http://schemas.microsoft.com/office/powerpoint/2010/main" val="232431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The Road Behind Us</a:t>
            </a:r>
            <a:endParaRPr lang="en-US" sz="4400" b="1" dirty="0"/>
          </a:p>
        </p:txBody>
      </p:sp>
      <p:sp>
        <p:nvSpPr>
          <p:cNvPr id="3" name="Content Placeholder 2"/>
          <p:cNvSpPr>
            <a:spLocks noGrp="1"/>
          </p:cNvSpPr>
          <p:nvPr>
            <p:ph idx="1"/>
          </p:nvPr>
        </p:nvSpPr>
        <p:spPr>
          <a:xfrm>
            <a:off x="1097280" y="2004046"/>
            <a:ext cx="4537977" cy="4013982"/>
          </a:xfrm>
        </p:spPr>
        <p:txBody>
          <a:bodyPr>
            <a:normAutofit/>
          </a:bodyPr>
          <a:lstStyle/>
          <a:p>
            <a:pPr lvl="0">
              <a:buClrTx/>
              <a:buFont typeface="Arial" panose="020B0604020202020204" pitchFamily="34" charset="0"/>
              <a:buChar char="•"/>
            </a:pPr>
            <a:r>
              <a:rPr lang="en-US" sz="2400" dirty="0"/>
              <a:t>Overpromising created expectations that </a:t>
            </a:r>
            <a:r>
              <a:rPr lang="en-US" sz="2400" dirty="0" smtClean="0"/>
              <a:t>cannot </a:t>
            </a:r>
            <a:r>
              <a:rPr lang="en-US" sz="2400" dirty="0"/>
              <a:t>be met</a:t>
            </a:r>
          </a:p>
          <a:p>
            <a:pPr lvl="0">
              <a:buClrTx/>
              <a:buFont typeface="Arial" panose="020B0604020202020204" pitchFamily="34" charset="0"/>
              <a:buChar char="•"/>
            </a:pPr>
            <a:r>
              <a:rPr lang="en-US" sz="2400" dirty="0" smtClean="0"/>
              <a:t>Current Highway Plan has nearly 1,200 </a:t>
            </a:r>
            <a:r>
              <a:rPr lang="en-US" sz="2400" dirty="0"/>
              <a:t>projects </a:t>
            </a:r>
            <a:r>
              <a:rPr lang="en-US" sz="2400" dirty="0" smtClean="0"/>
              <a:t>– fewer </a:t>
            </a:r>
            <a:r>
              <a:rPr lang="en-US" sz="2400" dirty="0"/>
              <a:t>than half </a:t>
            </a:r>
            <a:r>
              <a:rPr lang="en-US" sz="2400" dirty="0" smtClean="0"/>
              <a:t>with </a:t>
            </a:r>
            <a:r>
              <a:rPr lang="en-US" sz="2400" dirty="0"/>
              <a:t>even partial funding</a:t>
            </a:r>
          </a:p>
          <a:p>
            <a:pPr lvl="0">
              <a:buClrTx/>
              <a:buFont typeface="Arial" panose="020B0604020202020204" pitchFamily="34" charset="0"/>
              <a:buChar char="•"/>
            </a:pPr>
            <a:r>
              <a:rPr lang="en-US" sz="2400" dirty="0" smtClean="0"/>
              <a:t>Pause </a:t>
            </a:r>
            <a:r>
              <a:rPr lang="en-US" sz="2400" dirty="0"/>
              <a:t>50 </a:t>
            </a:r>
            <a:r>
              <a:rPr lang="en-US" sz="2400" dirty="0" smtClean="0"/>
              <a:t>has </a:t>
            </a:r>
            <a:r>
              <a:rPr lang="en-US" sz="2400" dirty="0" smtClean="0">
                <a:solidFill>
                  <a:schemeClr val="tx1"/>
                </a:solidFill>
              </a:rPr>
              <a:t>helped better </a:t>
            </a:r>
            <a:r>
              <a:rPr lang="en-US" sz="2400" dirty="0" smtClean="0"/>
              <a:t>balance revenues </a:t>
            </a:r>
            <a:r>
              <a:rPr lang="en-US" sz="2400" dirty="0"/>
              <a:t>and spending</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9995" y="2004046"/>
            <a:ext cx="5175685" cy="3450456"/>
          </a:xfrm>
          <a:prstGeom prst="rect">
            <a:avLst/>
          </a:prstGeom>
        </p:spPr>
      </p:pic>
    </p:spTree>
    <p:extLst>
      <p:ext uri="{BB962C8B-B14F-4D97-AF65-F5344CB8AC3E}">
        <p14:creationId xmlns:p14="http://schemas.microsoft.com/office/powerpoint/2010/main" val="3752100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The Road Ahead</a:t>
            </a:r>
            <a:endParaRPr lang="en-US" sz="4400" b="1" dirty="0"/>
          </a:p>
        </p:txBody>
      </p:sp>
      <p:sp>
        <p:nvSpPr>
          <p:cNvPr id="3" name="Content Placeholder 2"/>
          <p:cNvSpPr>
            <a:spLocks noGrp="1"/>
          </p:cNvSpPr>
          <p:nvPr>
            <p:ph idx="1"/>
          </p:nvPr>
        </p:nvSpPr>
        <p:spPr>
          <a:xfrm>
            <a:off x="1097281" y="2004044"/>
            <a:ext cx="4686832" cy="4130941"/>
          </a:xfrm>
        </p:spPr>
        <p:txBody>
          <a:bodyPr>
            <a:normAutofit/>
          </a:bodyPr>
          <a:lstStyle/>
          <a:p>
            <a:pPr lvl="0">
              <a:buClrTx/>
              <a:buFont typeface="Arial" panose="020B0604020202020204" pitchFamily="34" charset="0"/>
              <a:buChar char="•"/>
            </a:pPr>
            <a:r>
              <a:rPr lang="en-US" sz="2400" dirty="0"/>
              <a:t>Revenues </a:t>
            </a:r>
            <a:r>
              <a:rPr lang="en-US" sz="2400" dirty="0" smtClean="0"/>
              <a:t>have stabilized </a:t>
            </a:r>
            <a:r>
              <a:rPr lang="en-US" sz="2400" dirty="0"/>
              <a:t>but needs are growing</a:t>
            </a:r>
          </a:p>
          <a:p>
            <a:pPr lvl="0">
              <a:buClrTx/>
              <a:buFont typeface="Arial" panose="020B0604020202020204" pitchFamily="34" charset="0"/>
              <a:buChar char="•"/>
            </a:pPr>
            <a:r>
              <a:rPr lang="en-US" sz="2400" dirty="0"/>
              <a:t>Without credits to match federal funds, state </a:t>
            </a:r>
            <a:r>
              <a:rPr lang="en-US" sz="2400" dirty="0" smtClean="0"/>
              <a:t>revenues </a:t>
            </a:r>
            <a:r>
              <a:rPr lang="en-US" sz="2400" dirty="0"/>
              <a:t>won’t go as far</a:t>
            </a:r>
          </a:p>
          <a:p>
            <a:pPr lvl="0">
              <a:buClrTx/>
              <a:buFont typeface="Arial" panose="020B0604020202020204" pitchFamily="34" charset="0"/>
              <a:buChar char="•"/>
            </a:pPr>
            <a:r>
              <a:rPr lang="en-US" sz="2400" dirty="0"/>
              <a:t>Backlog of needed bridge and road repairs </a:t>
            </a:r>
            <a:r>
              <a:rPr lang="en-US" sz="2400" dirty="0" smtClean="0"/>
              <a:t>exceeds </a:t>
            </a:r>
            <a:r>
              <a:rPr lang="en-US" sz="2400" b="1" dirty="0" smtClean="0"/>
              <a:t>$2 </a:t>
            </a:r>
            <a:r>
              <a:rPr lang="en-US" sz="2400" b="1" dirty="0"/>
              <a:t>Billion</a:t>
            </a:r>
          </a:p>
          <a:p>
            <a:pPr lvl="0">
              <a:buClrTx/>
              <a:buFont typeface="Arial" panose="020B0604020202020204" pitchFamily="34" charset="0"/>
              <a:buChar char="•"/>
            </a:pPr>
            <a:r>
              <a:rPr lang="en-US" sz="2400" dirty="0"/>
              <a:t>Economic growth demands transportation improvements</a:t>
            </a:r>
          </a:p>
          <a:p>
            <a:pPr>
              <a:buClrTx/>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317" y="2004044"/>
            <a:ext cx="5027839" cy="3348541"/>
          </a:xfrm>
          <a:prstGeom prst="rect">
            <a:avLst/>
          </a:prstGeom>
        </p:spPr>
      </p:pic>
    </p:spTree>
    <p:extLst>
      <p:ext uri="{BB962C8B-B14F-4D97-AF65-F5344CB8AC3E}">
        <p14:creationId xmlns:p14="http://schemas.microsoft.com/office/powerpoint/2010/main" val="308387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3300" y="444500"/>
            <a:ext cx="8953500" cy="974725"/>
          </a:xfrm>
        </p:spPr>
        <p:txBody>
          <a:bodyPr>
            <a:normAutofit/>
          </a:bodyPr>
          <a:lstStyle/>
          <a:p>
            <a:r>
              <a:rPr lang="en-US" sz="4400" b="1" dirty="0" smtClean="0"/>
              <a:t>2016 SYP Funding Allocations</a:t>
            </a:r>
            <a:endParaRPr lang="en-US" sz="4400" b="1"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628693256"/>
              </p:ext>
            </p:extLst>
          </p:nvPr>
        </p:nvGraphicFramePr>
        <p:xfrm>
          <a:off x="1003300" y="1419225"/>
          <a:ext cx="9347200" cy="4829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954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7255" y="117800"/>
            <a:ext cx="4834758" cy="769441"/>
          </a:xfrm>
          <a:prstGeom prst="rect">
            <a:avLst/>
          </a:prstGeom>
          <a:noFill/>
        </p:spPr>
        <p:txBody>
          <a:bodyPr wrap="square" rtlCol="0">
            <a:spAutoFit/>
          </a:bodyPr>
          <a:lstStyle/>
          <a:p>
            <a:r>
              <a:rPr lang="en-US" sz="4400" b="1" dirty="0" smtClean="0">
                <a:latin typeface="+mj-lt"/>
              </a:rPr>
              <a:t>Bridge Repair Needs</a:t>
            </a:r>
            <a:endParaRPr lang="en-US" sz="4400" b="1" dirty="0">
              <a:latin typeface="+mj-lt"/>
            </a:endParaRPr>
          </a:p>
        </p:txBody>
      </p:sp>
      <p:sp>
        <p:nvSpPr>
          <p:cNvPr id="4" name="TextBox 3"/>
          <p:cNvSpPr txBox="1"/>
          <p:nvPr/>
        </p:nvSpPr>
        <p:spPr>
          <a:xfrm>
            <a:off x="767254" y="887241"/>
            <a:ext cx="10439721" cy="400110"/>
          </a:xfrm>
          <a:prstGeom prst="rect">
            <a:avLst/>
          </a:prstGeom>
          <a:noFill/>
        </p:spPr>
        <p:txBody>
          <a:bodyPr wrap="square" rtlCol="0">
            <a:spAutoFit/>
          </a:bodyPr>
          <a:lstStyle/>
          <a:p>
            <a:r>
              <a:rPr lang="en-US" sz="2000" dirty="0" smtClean="0"/>
              <a:t>Each day, about 2 million vehicles cross 977 bridges and overpasses with poor condition ratings</a:t>
            </a:r>
            <a:endParaRPr lang="en-US" sz="20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85" t="8646" r="2883" b="3550"/>
          <a:stretch/>
        </p:blipFill>
        <p:spPr>
          <a:xfrm>
            <a:off x="943679" y="1471962"/>
            <a:ext cx="10086869" cy="4650058"/>
          </a:xfrm>
          <a:prstGeom prst="rect">
            <a:avLst/>
          </a:prstGeom>
        </p:spPr>
      </p:pic>
    </p:spTree>
    <p:extLst>
      <p:ext uri="{BB962C8B-B14F-4D97-AF65-F5344CB8AC3E}">
        <p14:creationId xmlns:p14="http://schemas.microsoft.com/office/powerpoint/2010/main" val="3171732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446" t="37467" r="2252" b="4248"/>
          <a:stretch/>
        </p:blipFill>
        <p:spPr>
          <a:xfrm>
            <a:off x="767254" y="1442383"/>
            <a:ext cx="10109466" cy="4777664"/>
          </a:xfrm>
          <a:prstGeom prst="rect">
            <a:avLst/>
          </a:prstGeom>
        </p:spPr>
      </p:pic>
      <p:sp>
        <p:nvSpPr>
          <p:cNvPr id="4" name="TextBox 3"/>
          <p:cNvSpPr txBox="1"/>
          <p:nvPr/>
        </p:nvSpPr>
        <p:spPr>
          <a:xfrm>
            <a:off x="638375" y="198404"/>
            <a:ext cx="8875510" cy="769441"/>
          </a:xfrm>
          <a:prstGeom prst="rect">
            <a:avLst/>
          </a:prstGeom>
          <a:noFill/>
        </p:spPr>
        <p:txBody>
          <a:bodyPr wrap="square" rtlCol="0">
            <a:spAutoFit/>
          </a:bodyPr>
          <a:lstStyle/>
          <a:p>
            <a:r>
              <a:rPr lang="en-US" sz="4400" b="1" dirty="0" smtClean="0">
                <a:latin typeface="+mj-lt"/>
              </a:rPr>
              <a:t>Bridges That School Buses Can’t Cross</a:t>
            </a:r>
            <a:endParaRPr lang="en-US" sz="4400" b="1" dirty="0">
              <a:latin typeface="+mj-lt"/>
            </a:endParaRPr>
          </a:p>
        </p:txBody>
      </p:sp>
      <p:sp>
        <p:nvSpPr>
          <p:cNvPr id="5" name="TextBox 4"/>
          <p:cNvSpPr txBox="1"/>
          <p:nvPr/>
        </p:nvSpPr>
        <p:spPr>
          <a:xfrm>
            <a:off x="638375" y="994709"/>
            <a:ext cx="9443546" cy="400110"/>
          </a:xfrm>
          <a:prstGeom prst="rect">
            <a:avLst/>
          </a:prstGeom>
          <a:noFill/>
        </p:spPr>
        <p:txBody>
          <a:bodyPr wrap="square" rtlCol="0">
            <a:spAutoFit/>
          </a:bodyPr>
          <a:lstStyle/>
          <a:p>
            <a:r>
              <a:rPr lang="en-US" sz="2000" dirty="0" smtClean="0"/>
              <a:t>Kentucky has 822 bridges in 114 counties that aren’t safe for school buses to cross</a:t>
            </a:r>
            <a:endParaRPr lang="en-US" sz="2000" dirty="0"/>
          </a:p>
        </p:txBody>
      </p:sp>
    </p:spTree>
    <p:extLst>
      <p:ext uri="{BB962C8B-B14F-4D97-AF65-F5344CB8AC3E}">
        <p14:creationId xmlns:p14="http://schemas.microsoft.com/office/powerpoint/2010/main" val="1868234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210" r="3666" b="14634"/>
          <a:stretch/>
        </p:blipFill>
        <p:spPr>
          <a:xfrm>
            <a:off x="2160955" y="3905013"/>
            <a:ext cx="2835251" cy="2410537"/>
          </a:xfrm>
          <a:prstGeom prst="rect">
            <a:avLst/>
          </a:prstGeom>
        </p:spPr>
      </p:pic>
      <p:sp>
        <p:nvSpPr>
          <p:cNvPr id="3" name="TextBox 2"/>
          <p:cNvSpPr txBox="1"/>
          <p:nvPr/>
        </p:nvSpPr>
        <p:spPr>
          <a:xfrm>
            <a:off x="767255" y="117800"/>
            <a:ext cx="8819658" cy="769441"/>
          </a:xfrm>
          <a:prstGeom prst="rect">
            <a:avLst/>
          </a:prstGeom>
          <a:noFill/>
        </p:spPr>
        <p:txBody>
          <a:bodyPr wrap="square" rtlCol="0">
            <a:spAutoFit/>
          </a:bodyPr>
          <a:lstStyle/>
          <a:p>
            <a:r>
              <a:rPr lang="en-US" sz="4400" b="1" dirty="0" smtClean="0">
                <a:latin typeface="+mj-lt"/>
              </a:rPr>
              <a:t>Bridges Closed Across Kentucky</a:t>
            </a:r>
            <a:endParaRPr lang="en-US" sz="4400" b="1" dirty="0">
              <a:latin typeface="+mj-lt"/>
            </a:endParaRPr>
          </a:p>
        </p:txBody>
      </p:sp>
      <p:sp>
        <p:nvSpPr>
          <p:cNvPr id="5" name="TextBox 4"/>
          <p:cNvSpPr txBox="1"/>
          <p:nvPr/>
        </p:nvSpPr>
        <p:spPr>
          <a:xfrm>
            <a:off x="767255" y="862766"/>
            <a:ext cx="10191259" cy="400110"/>
          </a:xfrm>
          <a:prstGeom prst="rect">
            <a:avLst/>
          </a:prstGeom>
          <a:noFill/>
        </p:spPr>
        <p:txBody>
          <a:bodyPr wrap="square" rtlCol="0">
            <a:spAutoFit/>
          </a:bodyPr>
          <a:lstStyle/>
          <a:p>
            <a:r>
              <a:rPr lang="en-US" sz="2000" dirty="0" smtClean="0"/>
              <a:t>More than 60 bridges are closed in 37 counties because they are unsafe and need major repairs</a:t>
            </a:r>
            <a:endParaRPr lang="en-US" sz="20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6598" t="14657" r="9504" b="27135"/>
          <a:stretch/>
        </p:blipFill>
        <p:spPr>
          <a:xfrm>
            <a:off x="1253765" y="1673932"/>
            <a:ext cx="3742441" cy="1999532"/>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2583" b="7011"/>
          <a:stretch/>
        </p:blipFill>
        <p:spPr>
          <a:xfrm>
            <a:off x="5190190" y="1673932"/>
            <a:ext cx="5207575" cy="3384501"/>
          </a:xfrm>
          <a:prstGeom prst="rect">
            <a:avLst/>
          </a:prstGeom>
        </p:spPr>
      </p:pic>
    </p:spTree>
    <p:extLst>
      <p:ext uri="{BB962C8B-B14F-4D97-AF65-F5344CB8AC3E}">
        <p14:creationId xmlns:p14="http://schemas.microsoft.com/office/powerpoint/2010/main" val="185504823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etrospec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88ce93165ea32dc532d4576520ece2b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A89798-B5BB-40AF-B92F-3AC97DB1C0A6}"/>
</file>

<file path=customXml/itemProps2.xml><?xml version="1.0" encoding="utf-8"?>
<ds:datastoreItem xmlns:ds="http://schemas.openxmlformats.org/officeDocument/2006/customXml" ds:itemID="{C44EB6A1-BCCA-47EE-A077-62AB79F456C3}"/>
</file>

<file path=customXml/itemProps3.xml><?xml version="1.0" encoding="utf-8"?>
<ds:datastoreItem xmlns:ds="http://schemas.openxmlformats.org/officeDocument/2006/customXml" ds:itemID="{C7FE8884-F24B-4804-B4D2-8C046ED9CB69}"/>
</file>

<file path=docProps/app.xml><?xml version="1.0" encoding="utf-8"?>
<Properties xmlns="http://schemas.openxmlformats.org/officeDocument/2006/extended-properties" xmlns:vt="http://schemas.openxmlformats.org/officeDocument/2006/docPropsVTypes">
  <Template>Retrospect</Template>
  <TotalTime>3123</TotalTime>
  <Words>2530</Words>
  <Application>Microsoft Office PowerPoint</Application>
  <PresentationFormat>Widescreen</PresentationFormat>
  <Paragraphs>392</Paragraphs>
  <Slides>32</Slides>
  <Notes>26</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Calibri Light</vt:lpstr>
      <vt:lpstr>Calisto MT</vt:lpstr>
      <vt:lpstr>Trebuchet MS</vt:lpstr>
      <vt:lpstr>Wingdings 2</vt:lpstr>
      <vt:lpstr>Retrospect</vt:lpstr>
      <vt:lpstr>Slate</vt:lpstr>
      <vt:lpstr>PowerPoint Presentation</vt:lpstr>
      <vt:lpstr>Today’s Topics</vt:lpstr>
      <vt:lpstr>Approach to Developing Recommended Highway Plan FY 2019-2024</vt:lpstr>
      <vt:lpstr>The Road Behind Us</vt:lpstr>
      <vt:lpstr>The Road Ahead</vt:lpstr>
      <vt:lpstr>2016 SYP Funding Allocations</vt:lpstr>
      <vt:lpstr>PowerPoint Presentation</vt:lpstr>
      <vt:lpstr>PowerPoint Presentation</vt:lpstr>
      <vt:lpstr>PowerPoint Presentation</vt:lpstr>
      <vt:lpstr>PowerPoint Presentation</vt:lpstr>
      <vt:lpstr>PowerPoint Presentation</vt:lpstr>
      <vt:lpstr>Priority #1: Safety First</vt:lpstr>
      <vt:lpstr>Proposed Funding Allocation – FY 18-24 (in millions)</vt:lpstr>
      <vt:lpstr>Priority #2: Use SHIFT to Prioritize Funding</vt:lpstr>
      <vt:lpstr>SHIFT Priorities</vt:lpstr>
      <vt:lpstr>SHIFT Statewide and Regional Scores</vt:lpstr>
      <vt:lpstr>SHIFT Regions</vt:lpstr>
      <vt:lpstr>SHIFT Proposed Funding Allocation </vt:lpstr>
      <vt:lpstr>So About the 2018 Plan…</vt:lpstr>
      <vt:lpstr>2016 SYP Funding Allocations</vt:lpstr>
      <vt:lpstr>FY 18-20 Enacted Funding Allocations</vt:lpstr>
      <vt:lpstr>2018 Highway Plan – Biennium</vt:lpstr>
      <vt:lpstr>2018 Highway Plan – Entire Plan</vt:lpstr>
      <vt:lpstr>PowerPoint Presentation</vt:lpstr>
      <vt:lpstr>PowerPoint Presentation</vt:lpstr>
      <vt:lpstr>Safety First: Mobility &amp; Safety Improvements</vt:lpstr>
      <vt:lpstr>Performance Based Flexible Solutions</vt:lpstr>
      <vt:lpstr>PowerPoint Presentation</vt:lpstr>
      <vt:lpstr>Why Data Needs Analysis?</vt:lpstr>
      <vt:lpstr>Data Needs Analysis</vt:lpstr>
      <vt:lpstr>DNA Changes</vt:lpstr>
      <vt:lpstr>Project Need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Mills, Deanna P (KYTC)</cp:lastModifiedBy>
  <cp:revision>156</cp:revision>
  <cp:lastPrinted>2018-02-07T17:21:29Z</cp:lastPrinted>
  <dcterms:created xsi:type="dcterms:W3CDTF">2017-11-01T00:31:08Z</dcterms:created>
  <dcterms:modified xsi:type="dcterms:W3CDTF">2018-04-25T15:50:49Z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0x010100B4AE620AAE2AEB4487F1A743D73B8D7F</vt:lpwstr>
  </property>
</Properties>
</file>