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57" r:id="rId4"/>
    <p:sldId id="261" r:id="rId5"/>
    <p:sldId id="264" r:id="rId6"/>
    <p:sldId id="258" r:id="rId7"/>
    <p:sldId id="259" r:id="rId8"/>
    <p:sldId id="260" r:id="rId9"/>
    <p:sldId id="263" r:id="rId10"/>
    <p:sldId id="265" r:id="rId11"/>
    <p:sldId id="266" r:id="rId12"/>
    <p:sldId id="268" r:id="rId13"/>
    <p:sldId id="269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AD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84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EF8D-E5F8-4679-8A53-099288D653A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802-9347-4760-8FDC-2CD3B3C74CE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8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EF8D-E5F8-4679-8A53-099288D653A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802-9347-4760-8FDC-2CD3B3C74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70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EF8D-E5F8-4679-8A53-099288D653A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802-9347-4760-8FDC-2CD3B3C74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5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EF8D-E5F8-4679-8A53-099288D653A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802-9347-4760-8FDC-2CD3B3C74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3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EF8D-E5F8-4679-8A53-099288D653A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802-9347-4760-8FDC-2CD3B3C74CE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4921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EF8D-E5F8-4679-8A53-099288D653A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802-9347-4760-8FDC-2CD3B3C74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892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EF8D-E5F8-4679-8A53-099288D653A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802-9347-4760-8FDC-2CD3B3C74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18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EF8D-E5F8-4679-8A53-099288D653A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802-9347-4760-8FDC-2CD3B3C74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042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EF8D-E5F8-4679-8A53-099288D653A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802-9347-4760-8FDC-2CD3B3C74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90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016EF8D-E5F8-4679-8A53-099288D653A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0F9802-9347-4760-8FDC-2CD3B3C74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110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EF8D-E5F8-4679-8A53-099288D653A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802-9347-4760-8FDC-2CD3B3C74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42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016EF8D-E5F8-4679-8A53-099288D653A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40F9802-9347-4760-8FDC-2CD3B3C74CE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547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ashboard.intranet.kytc.ky.gov/edapps/highway_information/" TargetMode="External"/><Relationship Id="rId2" Type="http://schemas.openxmlformats.org/officeDocument/2006/relationships/hyperlink" Target="http://datamart.business.transportation.ky.gov/EDSB_SOLUTIONS/HISEXTRACT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ashboard.intranet.kytc.ky.gov/edapps/hiveisecure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HIVEi</a:t>
            </a:r>
            <a:r>
              <a:rPr lang="en-US" dirty="0" smtClean="0"/>
              <a:t> – Highway Information View and Extract Interface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Statewide Transportation Planner Meeting 2018-04-18</a:t>
            </a:r>
          </a:p>
          <a:p>
            <a:r>
              <a:rPr lang="en-US" dirty="0" smtClean="0"/>
              <a:t>Presenters: keith Dotson and Ed Harding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31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HIVEi</a:t>
            </a:r>
            <a:r>
              <a:rPr lang="en-US" dirty="0" smtClean="0"/>
              <a:t> – other flavors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HIVEiSecure</a:t>
            </a:r>
            <a:endParaRPr lang="en-US" dirty="0" smtClean="0"/>
          </a:p>
          <a:p>
            <a:pPr lvl="1"/>
            <a:r>
              <a:rPr lang="en-US" dirty="0" smtClean="0"/>
              <a:t>Adds Collision Data</a:t>
            </a:r>
          </a:p>
          <a:p>
            <a:pPr lvl="2"/>
            <a:r>
              <a:rPr lang="en-US" dirty="0" smtClean="0"/>
              <a:t>Summary Counts for Collisions </a:t>
            </a:r>
          </a:p>
          <a:p>
            <a:pPr lvl="2"/>
            <a:r>
              <a:rPr lang="en-US" dirty="0" smtClean="0"/>
              <a:t>Using KABCO Scale</a:t>
            </a:r>
          </a:p>
          <a:p>
            <a:pPr lvl="1"/>
            <a:r>
              <a:rPr lang="en-US" dirty="0" smtClean="0"/>
              <a:t>Detail Query Page</a:t>
            </a:r>
          </a:p>
          <a:p>
            <a:pPr lvl="2"/>
            <a:r>
              <a:rPr lang="en-US" dirty="0" smtClean="0"/>
              <a:t>View Collision PDF</a:t>
            </a:r>
          </a:p>
          <a:p>
            <a:pPr lvl="2"/>
            <a:r>
              <a:rPr lang="en-US" dirty="0" smtClean="0"/>
              <a:t>Display GPS on Map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43635"/>
          <a:stretch/>
        </p:blipFill>
        <p:spPr>
          <a:xfrm>
            <a:off x="6096000" y="1845733"/>
            <a:ext cx="2654763" cy="22881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1533" y="4276725"/>
            <a:ext cx="10054147" cy="1919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066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owchart: Magnetic Disk 19"/>
          <p:cNvSpPr>
            <a:spLocks/>
          </p:cNvSpPr>
          <p:nvPr/>
        </p:nvSpPr>
        <p:spPr>
          <a:xfrm>
            <a:off x="7095533" y="5619580"/>
            <a:ext cx="793433" cy="497965"/>
          </a:xfrm>
          <a:prstGeom prst="flowChartMagneticDisk">
            <a:avLst/>
          </a:prstGeom>
          <a:solidFill>
            <a:srgbClr val="1CAD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HIVEi</a:t>
            </a:r>
            <a:r>
              <a:rPr lang="en-US" dirty="0" smtClean="0"/>
              <a:t> - Sources</a:t>
            </a:r>
            <a:endParaRPr lang="en-US" dirty="0"/>
          </a:p>
        </p:txBody>
      </p:sp>
      <p:sp>
        <p:nvSpPr>
          <p:cNvPr id="4" name="Flowchart: Magnetic Disk 3"/>
          <p:cNvSpPr/>
          <p:nvPr/>
        </p:nvSpPr>
        <p:spPr>
          <a:xfrm>
            <a:off x="1097280" y="1885950"/>
            <a:ext cx="1647825" cy="154305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Highway Information</a:t>
            </a:r>
          </a:p>
          <a:p>
            <a:pPr algn="ctr"/>
            <a:r>
              <a:rPr lang="en-US" dirty="0" smtClean="0"/>
              <a:t>System</a:t>
            </a:r>
          </a:p>
        </p:txBody>
      </p:sp>
      <p:sp>
        <p:nvSpPr>
          <p:cNvPr id="5" name="Flowchart: Magnetic Disk 4"/>
          <p:cNvSpPr/>
          <p:nvPr/>
        </p:nvSpPr>
        <p:spPr>
          <a:xfrm>
            <a:off x="5302567" y="1885950"/>
            <a:ext cx="1647825" cy="154305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HIGHWAYS</a:t>
            </a:r>
          </a:p>
        </p:txBody>
      </p:sp>
      <p:sp>
        <p:nvSpPr>
          <p:cNvPr id="6" name="Flowchart: Magnetic Disk 5"/>
          <p:cNvSpPr/>
          <p:nvPr/>
        </p:nvSpPr>
        <p:spPr>
          <a:xfrm>
            <a:off x="7045642" y="3577590"/>
            <a:ext cx="1750549" cy="1543050"/>
          </a:xfrm>
          <a:prstGeom prst="flowChartMagneticDisk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" name="Right Arrow 8"/>
          <p:cNvSpPr/>
          <p:nvPr/>
        </p:nvSpPr>
        <p:spPr>
          <a:xfrm>
            <a:off x="3061811" y="1885950"/>
            <a:ext cx="1924050" cy="15430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Weekly</a:t>
            </a:r>
          </a:p>
          <a:p>
            <a:pPr algn="ctr"/>
            <a:r>
              <a:rPr lang="en-US" dirty="0" smtClean="0"/>
              <a:t>Snapshot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633" y="4117605"/>
            <a:ext cx="1695303" cy="889923"/>
          </a:xfrm>
          <a:prstGeom prst="rect">
            <a:avLst/>
          </a:prstGeom>
        </p:spPr>
      </p:pic>
      <p:sp>
        <p:nvSpPr>
          <p:cNvPr id="15" name="Flowchart: Magnetic Disk 14"/>
          <p:cNvSpPr>
            <a:spLocks/>
          </p:cNvSpPr>
          <p:nvPr/>
        </p:nvSpPr>
        <p:spPr>
          <a:xfrm>
            <a:off x="7970407" y="5627902"/>
            <a:ext cx="795528" cy="502920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SYP</a:t>
            </a:r>
          </a:p>
        </p:txBody>
      </p:sp>
      <p:sp>
        <p:nvSpPr>
          <p:cNvPr id="18" name="Flowchart: Magnetic Disk 17"/>
          <p:cNvSpPr>
            <a:spLocks noChangeAspect="1"/>
          </p:cNvSpPr>
          <p:nvPr/>
        </p:nvSpPr>
        <p:spPr>
          <a:xfrm>
            <a:off x="7095533" y="5266274"/>
            <a:ext cx="793432" cy="541780"/>
          </a:xfrm>
          <a:prstGeom prst="flowChartMagneticDisk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CHAF</a:t>
            </a:r>
          </a:p>
        </p:txBody>
      </p:sp>
      <p:sp>
        <p:nvSpPr>
          <p:cNvPr id="21" name="Flowchart: Magnetic Disk 20"/>
          <p:cNvSpPr>
            <a:spLocks/>
          </p:cNvSpPr>
          <p:nvPr/>
        </p:nvSpPr>
        <p:spPr>
          <a:xfrm>
            <a:off x="7970408" y="5266274"/>
            <a:ext cx="795528" cy="539496"/>
          </a:xfrm>
          <a:prstGeom prst="flowChartMagneticDis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FMIS</a:t>
            </a:r>
          </a:p>
        </p:txBody>
      </p:sp>
      <p:sp>
        <p:nvSpPr>
          <p:cNvPr id="22" name="Curved Right Arrow 21"/>
          <p:cNvSpPr/>
          <p:nvPr/>
        </p:nvSpPr>
        <p:spPr>
          <a:xfrm rot="10800000">
            <a:off x="8847907" y="4039762"/>
            <a:ext cx="1828800" cy="1828800"/>
          </a:xfrm>
          <a:prstGeom prst="curved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Curved Down Arrow 24"/>
          <p:cNvSpPr/>
          <p:nvPr/>
        </p:nvSpPr>
        <p:spPr>
          <a:xfrm rot="16200000">
            <a:off x="5185292" y="4039762"/>
            <a:ext cx="1828800" cy="1828800"/>
          </a:xfrm>
          <a:prstGeom prst="curvedDownArrow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084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HIVEi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1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HIVEi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</a:p>
          <a:p>
            <a:pPr lvl="1"/>
            <a:r>
              <a:rPr lang="en-US" dirty="0" smtClean="0"/>
              <a:t>Keith Dotson</a:t>
            </a:r>
          </a:p>
          <a:p>
            <a:pPr lvl="2"/>
            <a:r>
              <a:rPr lang="en-US" dirty="0" smtClean="0"/>
              <a:t>Keith.Dotson@ky.gov</a:t>
            </a:r>
          </a:p>
          <a:p>
            <a:pPr lvl="1"/>
            <a:r>
              <a:rPr lang="en-US" dirty="0" smtClean="0"/>
              <a:t>Ed Harding</a:t>
            </a:r>
          </a:p>
          <a:p>
            <a:pPr lvl="2"/>
            <a:r>
              <a:rPr lang="en-US" dirty="0" smtClean="0"/>
              <a:t>Ed.Harding@ky.gov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031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HIVEi</a:t>
            </a:r>
            <a:r>
              <a:rPr lang="en-US" dirty="0" smtClean="0"/>
              <a:t> - Addresses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HIVEiPublic</a:t>
            </a:r>
            <a:endParaRPr lang="en-US" dirty="0" smtClean="0"/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datamart.business.transportation.ky.gov/EDSB_SOLUTIONS/HISEXTRACTS/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Linked off the Planning / Planning Highway Information / Roadway Queries and Reports</a:t>
            </a:r>
          </a:p>
          <a:p>
            <a:pPr lvl="1"/>
            <a:r>
              <a:rPr lang="en-US" dirty="0" smtClean="0"/>
              <a:t>Linked off the DataMart</a:t>
            </a:r>
          </a:p>
          <a:p>
            <a:r>
              <a:rPr lang="en-US" dirty="0" err="1" smtClean="0"/>
              <a:t>HIVEiKYTC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dashboard.intranet.kytc.ky.gov/edapps/highway_information/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HIVEiSecure</a:t>
            </a:r>
            <a:endParaRPr lang="en-US" dirty="0" smtClean="0"/>
          </a:p>
          <a:p>
            <a:pPr lvl="1"/>
            <a:r>
              <a:rPr lang="en-US" dirty="0">
                <a:hlinkClick r:id="rId4"/>
              </a:rPr>
              <a:t>http://dashboard.intranet.kytc.ky.gov/edapps/hiveisecure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Visit intranet page and search for “CRASH at KYTC” site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063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HIVEi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a Closer Look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8537" y="1862176"/>
            <a:ext cx="7257143" cy="39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7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HIVEi</a:t>
            </a:r>
            <a:r>
              <a:rPr lang="en-US" dirty="0" smtClean="0"/>
              <a:t> – how it works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Select the Data to Extract</a:t>
            </a:r>
          </a:p>
          <a:p>
            <a:pPr lvl="1"/>
            <a:r>
              <a:rPr lang="en-US" dirty="0" smtClean="0"/>
              <a:t>Highway Systems</a:t>
            </a:r>
          </a:p>
          <a:p>
            <a:pPr lvl="1"/>
            <a:r>
              <a:rPr lang="en-US" dirty="0" smtClean="0"/>
              <a:t>Roadway Information</a:t>
            </a:r>
          </a:p>
          <a:p>
            <a:pPr lvl="1"/>
            <a:r>
              <a:rPr lang="en-US" dirty="0" smtClean="0"/>
              <a:t>Roadway Features</a:t>
            </a:r>
          </a:p>
          <a:p>
            <a:pPr lvl="1"/>
            <a:r>
              <a:rPr lang="en-US" dirty="0" smtClean="0"/>
              <a:t>Pavement Data</a:t>
            </a:r>
          </a:p>
          <a:p>
            <a:pPr lvl="1"/>
            <a:r>
              <a:rPr lang="en-US" dirty="0" smtClean="0"/>
              <a:t>Traffic Data</a:t>
            </a:r>
          </a:p>
          <a:p>
            <a:pPr lvl="1"/>
            <a:r>
              <a:rPr lang="en-US" dirty="0" smtClean="0"/>
              <a:t>Bridge Data</a:t>
            </a:r>
          </a:p>
          <a:p>
            <a:r>
              <a:rPr lang="en-US" dirty="0" smtClean="0"/>
              <a:t>Other Data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427" t="1660"/>
          <a:stretch/>
        </p:blipFill>
        <p:spPr>
          <a:xfrm>
            <a:off x="6126480" y="1845734"/>
            <a:ext cx="2241363" cy="3102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40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HIVEi</a:t>
            </a:r>
            <a:r>
              <a:rPr lang="en-US" dirty="0" smtClean="0"/>
              <a:t> – how it works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Select the Data to Extract</a:t>
            </a:r>
          </a:p>
          <a:p>
            <a:pPr lvl="1"/>
            <a:r>
              <a:rPr lang="en-US" dirty="0" smtClean="0"/>
              <a:t>Click Header to Expand</a:t>
            </a:r>
          </a:p>
          <a:p>
            <a:pPr lvl="1"/>
            <a:r>
              <a:rPr lang="en-US" dirty="0" smtClean="0"/>
              <a:t>Check Item to Query</a:t>
            </a:r>
          </a:p>
          <a:p>
            <a:pPr lvl="1"/>
            <a:r>
              <a:rPr lang="en-US" dirty="0" smtClean="0"/>
              <a:t>Click Info for Details</a:t>
            </a:r>
          </a:p>
          <a:p>
            <a:pPr lvl="1"/>
            <a:r>
              <a:rPr lang="en-US" dirty="0" smtClean="0"/>
              <a:t>Click Hide to Collapse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22372"/>
          <a:stretch/>
        </p:blipFill>
        <p:spPr>
          <a:xfrm>
            <a:off x="6096000" y="1845734"/>
            <a:ext cx="3202381" cy="4158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31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HIVEi</a:t>
            </a:r>
            <a:r>
              <a:rPr lang="en-US" dirty="0" smtClean="0"/>
              <a:t> – how it works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3493770" cy="402335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Highway Systems</a:t>
            </a:r>
          </a:p>
          <a:p>
            <a:pPr lvl="1"/>
            <a:r>
              <a:rPr lang="en-US" dirty="0" smtClean="0"/>
              <a:t>Appalachian System</a:t>
            </a:r>
          </a:p>
          <a:p>
            <a:pPr lvl="1"/>
            <a:r>
              <a:rPr lang="en-US" dirty="0" smtClean="0"/>
              <a:t>Coal Haul System</a:t>
            </a:r>
          </a:p>
          <a:p>
            <a:pPr lvl="1"/>
            <a:r>
              <a:rPr lang="en-US" dirty="0" smtClean="0"/>
              <a:t>Extended Weight System</a:t>
            </a:r>
          </a:p>
          <a:p>
            <a:pPr lvl="1"/>
            <a:r>
              <a:rPr lang="en-US" dirty="0" smtClean="0"/>
              <a:t>Forest Highways System</a:t>
            </a:r>
          </a:p>
          <a:p>
            <a:pPr lvl="1"/>
            <a:r>
              <a:rPr lang="en-US" dirty="0" smtClean="0"/>
              <a:t>Federal System</a:t>
            </a:r>
          </a:p>
          <a:p>
            <a:pPr lvl="1"/>
            <a:r>
              <a:rPr lang="en-US" dirty="0" smtClean="0"/>
              <a:t>KY Highway Freight Network</a:t>
            </a:r>
          </a:p>
          <a:p>
            <a:pPr lvl="1"/>
            <a:r>
              <a:rPr lang="en-US" dirty="0" smtClean="0"/>
              <a:t>National Highway Freight Network</a:t>
            </a:r>
          </a:p>
          <a:p>
            <a:pPr lvl="1"/>
            <a:r>
              <a:rPr lang="en-US" dirty="0" smtClean="0"/>
              <a:t>National Highway System</a:t>
            </a:r>
          </a:p>
          <a:p>
            <a:pPr lvl="1"/>
            <a:r>
              <a:rPr lang="en-US" dirty="0" smtClean="0"/>
              <a:t>National Truck Network</a:t>
            </a:r>
          </a:p>
          <a:p>
            <a:pPr lvl="1"/>
            <a:r>
              <a:rPr lang="en-US" dirty="0" smtClean="0"/>
              <a:t>Scenic Byway System</a:t>
            </a:r>
          </a:p>
          <a:p>
            <a:pPr lvl="1"/>
            <a:r>
              <a:rPr lang="en-US" dirty="0" smtClean="0"/>
              <a:t>State Highway System</a:t>
            </a:r>
          </a:p>
          <a:p>
            <a:pPr lvl="1"/>
            <a:r>
              <a:rPr lang="en-US" dirty="0" smtClean="0"/>
              <a:t>Strategic Highway Network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91050" y="1855259"/>
            <a:ext cx="3190875" cy="402336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Roadway Information</a:t>
            </a:r>
          </a:p>
          <a:p>
            <a:pPr lvl="1"/>
            <a:r>
              <a:rPr lang="en-US" dirty="0" smtClean="0"/>
              <a:t>Access Control</a:t>
            </a:r>
          </a:p>
          <a:p>
            <a:pPr lvl="1"/>
            <a:r>
              <a:rPr lang="en-US" dirty="0" smtClean="0"/>
              <a:t>Evaluation Sections</a:t>
            </a:r>
          </a:p>
          <a:p>
            <a:pPr lvl="1"/>
            <a:r>
              <a:rPr lang="en-US" dirty="0" smtClean="0"/>
              <a:t>Posted Speed Limit</a:t>
            </a:r>
          </a:p>
          <a:p>
            <a:pPr lvl="1"/>
            <a:r>
              <a:rPr lang="en-US" dirty="0" smtClean="0"/>
              <a:t>Route Log</a:t>
            </a:r>
          </a:p>
          <a:p>
            <a:pPr lvl="1"/>
            <a:r>
              <a:rPr lang="en-US" dirty="0" smtClean="0"/>
              <a:t>Truck Weight Class</a:t>
            </a:r>
          </a:p>
          <a:p>
            <a:pPr lvl="1"/>
            <a:r>
              <a:rPr lang="en-US" dirty="0" smtClean="0"/>
              <a:t>Type of Operation</a:t>
            </a:r>
          </a:p>
          <a:p>
            <a:r>
              <a:rPr lang="en-US" dirty="0" smtClean="0"/>
              <a:t>Roadway Features</a:t>
            </a:r>
          </a:p>
          <a:p>
            <a:pPr lvl="1"/>
            <a:r>
              <a:rPr lang="en-US" dirty="0" smtClean="0"/>
              <a:t>Auxiliary Lanes</a:t>
            </a:r>
          </a:p>
          <a:p>
            <a:pPr lvl="1"/>
            <a:r>
              <a:rPr lang="en-US" dirty="0" smtClean="0"/>
              <a:t>Bicycle and pedestrian Facilities</a:t>
            </a:r>
          </a:p>
          <a:p>
            <a:pPr lvl="1"/>
            <a:r>
              <a:rPr lang="en-US" dirty="0" smtClean="0"/>
              <a:t>Grade</a:t>
            </a:r>
          </a:p>
          <a:p>
            <a:pPr lvl="1"/>
            <a:r>
              <a:rPr lang="en-US" dirty="0" smtClean="0"/>
              <a:t>Horizontal Curve</a:t>
            </a:r>
          </a:p>
          <a:p>
            <a:pPr lvl="1"/>
            <a:r>
              <a:rPr lang="en-US" dirty="0" smtClean="0"/>
              <a:t>Lanes</a:t>
            </a:r>
          </a:p>
          <a:p>
            <a:pPr lvl="1"/>
            <a:r>
              <a:rPr lang="en-US" dirty="0" smtClean="0"/>
              <a:t>Median</a:t>
            </a:r>
          </a:p>
          <a:p>
            <a:pPr lvl="1"/>
            <a:r>
              <a:rPr lang="en-US" dirty="0" smtClean="0"/>
              <a:t>Shoulders</a:t>
            </a:r>
            <a:endParaRPr lang="en-US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7781925" y="1855259"/>
            <a:ext cx="319087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Pavement Data</a:t>
            </a:r>
          </a:p>
          <a:p>
            <a:pPr lvl="1"/>
            <a:r>
              <a:rPr lang="en-US" dirty="0" smtClean="0"/>
              <a:t>IRI Roughness</a:t>
            </a:r>
          </a:p>
          <a:p>
            <a:pPr lvl="1"/>
            <a:r>
              <a:rPr lang="en-US" dirty="0" smtClean="0"/>
              <a:t>Pavement Management</a:t>
            </a:r>
          </a:p>
          <a:p>
            <a:r>
              <a:rPr lang="en-US" dirty="0" smtClean="0"/>
              <a:t>Traffic Data</a:t>
            </a:r>
          </a:p>
          <a:p>
            <a:pPr lvl="1"/>
            <a:r>
              <a:rPr lang="en-US" dirty="0" smtClean="0"/>
              <a:t>Traffic Flow</a:t>
            </a:r>
          </a:p>
          <a:p>
            <a:r>
              <a:rPr lang="en-US" dirty="0" smtClean="0"/>
              <a:t>Bridge Data</a:t>
            </a:r>
          </a:p>
          <a:p>
            <a:pPr lvl="1"/>
            <a:r>
              <a:rPr lang="en-US" dirty="0" smtClean="0"/>
              <a:t>Bridges</a:t>
            </a:r>
          </a:p>
        </p:txBody>
      </p:sp>
    </p:spTree>
    <p:extLst>
      <p:ext uri="{BB962C8B-B14F-4D97-AF65-F5344CB8AC3E}">
        <p14:creationId xmlns:p14="http://schemas.microsoft.com/office/powerpoint/2010/main" val="7160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HIVEi</a:t>
            </a:r>
            <a:r>
              <a:rPr lang="en-US" dirty="0" smtClean="0"/>
              <a:t> – how it works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Select the Extent</a:t>
            </a:r>
          </a:p>
          <a:p>
            <a:pPr lvl="1"/>
            <a:r>
              <a:rPr lang="en-US" dirty="0" smtClean="0"/>
              <a:t>Statewide</a:t>
            </a:r>
          </a:p>
          <a:p>
            <a:pPr lvl="1"/>
            <a:r>
              <a:rPr lang="en-US" dirty="0" smtClean="0"/>
              <a:t>District</a:t>
            </a:r>
          </a:p>
          <a:p>
            <a:pPr lvl="1"/>
            <a:r>
              <a:rPr lang="en-US" dirty="0" smtClean="0"/>
              <a:t>County</a:t>
            </a:r>
          </a:p>
          <a:p>
            <a:pPr lvl="1"/>
            <a:r>
              <a:rPr lang="en-US" dirty="0" smtClean="0"/>
              <a:t>Route</a:t>
            </a:r>
          </a:p>
          <a:p>
            <a:pPr lvl="2"/>
            <a:r>
              <a:rPr lang="en-US" dirty="0" smtClean="0"/>
              <a:t>Beginning MP</a:t>
            </a:r>
          </a:p>
          <a:p>
            <a:pPr lvl="2"/>
            <a:r>
              <a:rPr lang="en-US" dirty="0" smtClean="0"/>
              <a:t>Ending MP</a:t>
            </a:r>
          </a:p>
          <a:p>
            <a:r>
              <a:rPr lang="en-US" dirty="0" smtClean="0"/>
              <a:t>Choices Cascade</a:t>
            </a:r>
          </a:p>
          <a:p>
            <a:pPr lvl="1"/>
            <a:r>
              <a:rPr lang="en-US" dirty="0" smtClean="0"/>
              <a:t>District</a:t>
            </a:r>
          </a:p>
          <a:p>
            <a:pPr lvl="1"/>
            <a:r>
              <a:rPr lang="en-US" dirty="0" smtClean="0"/>
              <a:t>County</a:t>
            </a:r>
          </a:p>
          <a:p>
            <a:pPr lvl="1"/>
            <a:r>
              <a:rPr lang="en-US" dirty="0" smtClean="0"/>
              <a:t>Route</a:t>
            </a:r>
          </a:p>
          <a:p>
            <a:pPr lvl="2"/>
            <a:r>
              <a:rPr lang="en-US" dirty="0" smtClean="0"/>
              <a:t>Based on Through Lanes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65063"/>
          <a:stretch/>
        </p:blipFill>
        <p:spPr>
          <a:xfrm>
            <a:off x="6126480" y="1845734"/>
            <a:ext cx="2178571" cy="23041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35591"/>
          <a:stretch/>
        </p:blipFill>
        <p:spPr>
          <a:xfrm>
            <a:off x="8977109" y="1845734"/>
            <a:ext cx="2178571" cy="4247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94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HIVEi</a:t>
            </a:r>
            <a:r>
              <a:rPr lang="en-US" dirty="0" smtClean="0"/>
              <a:t> – 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Display</a:t>
            </a:r>
          </a:p>
          <a:p>
            <a:pPr lvl="1"/>
            <a:r>
              <a:rPr lang="en-US" dirty="0" smtClean="0"/>
              <a:t>Thumbnail Maps</a:t>
            </a:r>
          </a:p>
          <a:p>
            <a:pPr lvl="2"/>
            <a:r>
              <a:rPr lang="en-US" dirty="0" smtClean="0"/>
              <a:t>Shows Finest extent</a:t>
            </a:r>
          </a:p>
          <a:p>
            <a:pPr lvl="2"/>
            <a:r>
              <a:rPr lang="en-US" dirty="0" smtClean="0"/>
              <a:t>Shows 2</a:t>
            </a:r>
            <a:r>
              <a:rPr lang="en-US" baseline="30000" dirty="0" smtClean="0"/>
              <a:t>nd</a:t>
            </a:r>
            <a:r>
              <a:rPr lang="en-US" dirty="0" smtClean="0"/>
              <a:t> Finest extent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486" r="31637" b="44941"/>
          <a:stretch/>
        </p:blipFill>
        <p:spPr>
          <a:xfrm>
            <a:off x="3928750" y="1845734"/>
            <a:ext cx="7226930" cy="3852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6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HIVEi</a:t>
            </a:r>
            <a:r>
              <a:rPr lang="en-US" dirty="0" smtClean="0"/>
              <a:t> – 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Display</a:t>
            </a:r>
          </a:p>
          <a:p>
            <a:pPr lvl="1"/>
            <a:r>
              <a:rPr lang="en-US" dirty="0" smtClean="0"/>
              <a:t>Extract Buttons</a:t>
            </a:r>
          </a:p>
          <a:p>
            <a:pPr lvl="2"/>
            <a:r>
              <a:rPr lang="en-US" dirty="0" smtClean="0"/>
              <a:t>Shows All Checked</a:t>
            </a:r>
          </a:p>
          <a:p>
            <a:pPr lvl="2"/>
            <a:r>
              <a:rPr lang="en-US" dirty="0" smtClean="0"/>
              <a:t>Shows Only Checked</a:t>
            </a:r>
          </a:p>
          <a:p>
            <a:pPr lvl="2"/>
            <a:r>
              <a:rPr lang="en-US" dirty="0" smtClean="0"/>
              <a:t>CSV</a:t>
            </a:r>
          </a:p>
          <a:p>
            <a:pPr lvl="2"/>
            <a:r>
              <a:rPr lang="en-US" dirty="0" smtClean="0"/>
              <a:t>Intelligent Names</a:t>
            </a:r>
          </a:p>
          <a:p>
            <a:pPr lvl="1"/>
            <a:r>
              <a:rPr lang="en-US" dirty="0" smtClean="0"/>
              <a:t>Display Grid</a:t>
            </a:r>
          </a:p>
          <a:p>
            <a:pPr lvl="2"/>
            <a:r>
              <a:rPr lang="en-US" dirty="0" smtClean="0"/>
              <a:t>For Route Only</a:t>
            </a:r>
          </a:p>
          <a:p>
            <a:pPr lvl="2"/>
            <a:r>
              <a:rPr lang="en-US" dirty="0" smtClean="0"/>
              <a:t>Not all the Attributes</a:t>
            </a:r>
          </a:p>
          <a:p>
            <a:pPr lvl="2"/>
            <a:r>
              <a:rPr lang="en-US" dirty="0" smtClean="0"/>
              <a:t>All Columns in Extracts</a:t>
            </a:r>
          </a:p>
          <a:p>
            <a:pPr lvl="1"/>
            <a:r>
              <a:rPr lang="en-US" dirty="0" smtClean="0"/>
              <a:t>Fields</a:t>
            </a:r>
          </a:p>
          <a:p>
            <a:pPr lvl="2"/>
            <a:r>
              <a:rPr lang="en-US" dirty="0" smtClean="0"/>
              <a:t>LRS (2 spaces)</a:t>
            </a:r>
          </a:p>
          <a:p>
            <a:pPr lvl="2"/>
            <a:r>
              <a:rPr lang="en-US" dirty="0" smtClean="0"/>
              <a:t>Codes + Descriptive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58939" r="49742"/>
          <a:stretch/>
        </p:blipFill>
        <p:spPr>
          <a:xfrm>
            <a:off x="5842635" y="1845734"/>
            <a:ext cx="5313045" cy="289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07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HIVEi</a:t>
            </a:r>
            <a:r>
              <a:rPr lang="en-US" dirty="0" smtClean="0"/>
              <a:t> – other flavors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HIVEiPublic</a:t>
            </a:r>
            <a:endParaRPr lang="en-US" dirty="0" smtClean="0"/>
          </a:p>
          <a:p>
            <a:pPr lvl="1"/>
            <a:r>
              <a:rPr lang="en-US" dirty="0" smtClean="0"/>
              <a:t>Slides Pull from up to this point</a:t>
            </a:r>
          </a:p>
          <a:p>
            <a:r>
              <a:rPr lang="en-US" dirty="0" err="1" smtClean="0"/>
              <a:t>HIVEiKYTC</a:t>
            </a:r>
            <a:endParaRPr lang="en-US" dirty="0" smtClean="0"/>
          </a:p>
          <a:p>
            <a:pPr lvl="1"/>
            <a:r>
              <a:rPr lang="en-US" dirty="0" smtClean="0"/>
              <a:t>Adds Critical Rate for Evaluation Sections</a:t>
            </a:r>
          </a:p>
          <a:p>
            <a:pPr lvl="1"/>
            <a:r>
              <a:rPr lang="en-US" dirty="0" smtClean="0"/>
              <a:t>Adds Ratings Sections</a:t>
            </a:r>
          </a:p>
          <a:p>
            <a:pPr lvl="1"/>
            <a:r>
              <a:rPr lang="en-US" dirty="0" smtClean="0"/>
              <a:t>Adds Right of Way Width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8594"/>
          <a:stretch/>
        </p:blipFill>
        <p:spPr>
          <a:xfrm>
            <a:off x="6126480" y="1845734"/>
            <a:ext cx="3107143" cy="4012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68230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AE620AAE2AEB4487F1A743D73B8D7F" ma:contentTypeVersion="0" ma:contentTypeDescription="Create a new document." ma:contentTypeScope="" ma:versionID="88ce93165ea32dc532d4576520ece2b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16B2538-A313-4A80-B818-66F33290BF30}"/>
</file>

<file path=customXml/itemProps2.xml><?xml version="1.0" encoding="utf-8"?>
<ds:datastoreItem xmlns:ds="http://schemas.openxmlformats.org/officeDocument/2006/customXml" ds:itemID="{09FCB28F-66F2-4C81-A776-AF6B8BE78146}"/>
</file>

<file path=customXml/itemProps3.xml><?xml version="1.0" encoding="utf-8"?>
<ds:datastoreItem xmlns:ds="http://schemas.openxmlformats.org/officeDocument/2006/customXml" ds:itemID="{2E7F7951-FD43-4B62-8877-0C62E051D8D5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117</TotalTime>
  <Words>366</Words>
  <Application>Microsoft Office PowerPoint</Application>
  <PresentationFormat>Widescreen</PresentationFormat>
  <Paragraphs>131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Calibri</vt:lpstr>
      <vt:lpstr>Calibri Light</vt:lpstr>
      <vt:lpstr>Retrospect</vt:lpstr>
      <vt:lpstr>HIVEi – Highway Information View and Extract Interface</vt:lpstr>
      <vt:lpstr>HIVEi</vt:lpstr>
      <vt:lpstr>HIVEi – how it works</vt:lpstr>
      <vt:lpstr>HIVEi – how it works</vt:lpstr>
      <vt:lpstr>HIVEi – how it works</vt:lpstr>
      <vt:lpstr>HIVEi – how it works</vt:lpstr>
      <vt:lpstr>HIVEi – how it works</vt:lpstr>
      <vt:lpstr>HIVEi – how it works</vt:lpstr>
      <vt:lpstr>HIVEi – other flavors</vt:lpstr>
      <vt:lpstr>HIVEi – other flavors</vt:lpstr>
      <vt:lpstr>HIVEi - Sources</vt:lpstr>
      <vt:lpstr>HIVEi</vt:lpstr>
      <vt:lpstr>HIVEi</vt:lpstr>
      <vt:lpstr>HIVEi - Addresses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HIVEi – Highway Information View and Extract Interface</dc:title>
  <dc:creator>Harding, Ed H (KYTC)</dc:creator>
  <cp:lastModifiedBy>Mills, Deanna P (KYTC)</cp:lastModifiedBy>
  <cp:revision>28</cp:revision>
  <dcterms:created xsi:type="dcterms:W3CDTF">2018-04-17T09:34:37Z</dcterms:created>
  <dcterms:modified xsi:type="dcterms:W3CDTF">2018-04-17T11:37:43Z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0x010100B4AE620AAE2AEB4487F1A743D73B8D7F</vt:lpwstr>
  </property>
</Properties>
</file>