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64" r:id="rId3"/>
    <p:sldId id="263" r:id="rId4"/>
    <p:sldId id="265" r:id="rId5"/>
    <p:sldId id="257" r:id="rId6"/>
    <p:sldId id="259" r:id="rId7"/>
    <p:sldId id="266" r:id="rId8"/>
    <p:sldId id="258" r:id="rId9"/>
    <p:sldId id="260" r:id="rId10"/>
    <p:sldId id="261"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3777" autoAdjust="0"/>
  </p:normalViewPr>
  <p:slideViewPr>
    <p:cSldViewPr snapToGrid="0">
      <p:cViewPr varScale="1">
        <p:scale>
          <a:sx n="71" d="100"/>
          <a:sy n="71"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064F52-E243-44EB-ABC7-A7336B590060}" type="datetimeFigureOut">
              <a:rPr lang="en-US" smtClean="0"/>
              <a:t>4/25/2018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57EFCAF-038B-48C0-916F-8685882B9D58}" type="slidenum">
              <a:rPr lang="en-US" smtClean="0"/>
              <a:t>‹#›</a:t>
            </a:fld>
            <a:endParaRPr lang="en-US"/>
          </a:p>
        </p:txBody>
      </p:sp>
    </p:spTree>
    <p:extLst>
      <p:ext uri="{BB962C8B-B14F-4D97-AF65-F5344CB8AC3E}">
        <p14:creationId xmlns:p14="http://schemas.microsoft.com/office/powerpoint/2010/main" val="276515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Cabinet’s Mission </a:t>
            </a:r>
            <a:r>
              <a:rPr lang="en-US" dirty="0" smtClean="0"/>
              <a:t>To provide a safe, efficient, environmentally sound and fiscally responsible transportation system that delivers economic opportunity and enhances the quality of life in Kentucky.</a:t>
            </a:r>
            <a:r>
              <a:rPr lang="en-US" baseline="0" dirty="0" smtClean="0"/>
              <a:t> </a:t>
            </a:r>
            <a:r>
              <a:rPr lang="en-US" dirty="0" smtClean="0"/>
              <a:t>As a state agency, we must satisfy our customers. For the Kentucky Transportation Cabinet, this translates into listening to their needs so that we can effectively meet their expectations.  Of course in my world of pedestrian and bicycle transportation I translate</a:t>
            </a:r>
            <a:r>
              <a:rPr lang="en-US" baseline="0" dirty="0" smtClean="0"/>
              <a:t> the mission statement a bit differently than say a maintenance manager or bridge designer. Bicycle travel seems pretty darn safe and environmentally friendly. The bicycle is one of the most efficient forms of transportation ever invented. Economic opportunity; how about a 233$ Billion Dollar industry a year in the US. How about lower health care (my dad’s example). Quality of life example; and on and on.    Well, here is what we have been up to in the Bike/Ped Program Office.</a:t>
            </a:r>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1</a:t>
            </a:fld>
            <a:endParaRPr lang="en-US"/>
          </a:p>
        </p:txBody>
      </p:sp>
    </p:spTree>
    <p:extLst>
      <p:ext uri="{BB962C8B-B14F-4D97-AF65-F5344CB8AC3E}">
        <p14:creationId xmlns:p14="http://schemas.microsoft.com/office/powerpoint/2010/main" val="90565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EFCAF-038B-48C0-916F-8685882B9D58}" type="slidenum">
              <a:rPr lang="en-US" smtClean="0"/>
              <a:t>10</a:t>
            </a:fld>
            <a:endParaRPr lang="en-US"/>
          </a:p>
        </p:txBody>
      </p:sp>
    </p:spTree>
    <p:extLst>
      <p:ext uri="{BB962C8B-B14F-4D97-AF65-F5344CB8AC3E}">
        <p14:creationId xmlns:p14="http://schemas.microsoft.com/office/powerpoint/2010/main" val="396489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main topics I will go over today</a:t>
            </a:r>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2</a:t>
            </a:fld>
            <a:endParaRPr lang="en-US"/>
          </a:p>
        </p:txBody>
      </p:sp>
    </p:spTree>
    <p:extLst>
      <p:ext uri="{BB962C8B-B14F-4D97-AF65-F5344CB8AC3E}">
        <p14:creationId xmlns:p14="http://schemas.microsoft.com/office/powerpoint/2010/main" val="167366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baseline="0" dirty="0" smtClean="0"/>
              <a:t>If you have heard or noticed, KYTC has migrated or integrated all of the web pages to a new platform. Of course this means all of the addresses and hyperlinks have been changed. we have a whole page devoted to listing all of the plans and organization relating to walking and bicycling transportation/travel. </a:t>
            </a:r>
            <a:endParaRPr lang="en-US" dirty="0" smtClean="0"/>
          </a:p>
          <a:p>
            <a:r>
              <a:rPr lang="en-US" dirty="0" smtClean="0"/>
              <a:t>Have you visited the KYTC Bike/Walk web pages in a while? New look and web address. We are now located</a:t>
            </a:r>
            <a:r>
              <a:rPr lang="en-US" baseline="0" dirty="0" smtClean="0"/>
              <a:t> under citizen services. When in doubt, just Google KYTC Bike Walk or Bike Walk KY.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3</a:t>
            </a:fld>
            <a:endParaRPr lang="en-US"/>
          </a:p>
        </p:txBody>
      </p:sp>
    </p:spTree>
    <p:extLst>
      <p:ext uri="{BB962C8B-B14F-4D97-AF65-F5344CB8AC3E}">
        <p14:creationId xmlns:p14="http://schemas.microsoft.com/office/powerpoint/2010/main" val="377278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search by putting bike walk KYTC,  or just about any other combination of the words bike, bicycle, walk, walking, pedestrian and Kentucky; we should be in the top three results.</a:t>
            </a:r>
          </a:p>
          <a:p>
            <a:endParaRPr lang="en-US" baseline="0" dirty="0" smtClean="0"/>
          </a:p>
          <a:p>
            <a:r>
              <a:rPr lang="en-US" baseline="0" dirty="0" smtClean="0"/>
              <a:t>The website should be much easy to navigate through and is certainly much friendlier for smart phones and I pads. Please take a moment to view the updated pages and information. I know I certainly think it’s great and the information is valuable.</a:t>
            </a:r>
          </a:p>
          <a:p>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4</a:t>
            </a:fld>
            <a:endParaRPr lang="en-US"/>
          </a:p>
        </p:txBody>
      </p:sp>
    </p:spTree>
    <p:extLst>
      <p:ext uri="{BB962C8B-B14F-4D97-AF65-F5344CB8AC3E}">
        <p14:creationId xmlns:p14="http://schemas.microsoft.com/office/powerpoint/2010/main" val="184965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listened to</a:t>
            </a:r>
            <a:r>
              <a:rPr lang="en-US" baseline="0" dirty="0" smtClean="0"/>
              <a:t> our customers and provided resources and workshops for the things they have asked for; bicycling and pedestrian infrastructure planning. More, accommodating, and safer.  We have seen a 700% increase in community planning for bike/ped travel since 2012 (6 short years).</a:t>
            </a:r>
          </a:p>
          <a:p>
            <a:endParaRPr lang="en-US" baseline="0" dirty="0" smtClean="0"/>
          </a:p>
        </p:txBody>
      </p:sp>
      <p:sp>
        <p:nvSpPr>
          <p:cNvPr id="4" name="Slide Number Placeholder 3"/>
          <p:cNvSpPr>
            <a:spLocks noGrp="1"/>
          </p:cNvSpPr>
          <p:nvPr>
            <p:ph type="sldNum" sz="quarter" idx="10"/>
          </p:nvPr>
        </p:nvSpPr>
        <p:spPr/>
        <p:txBody>
          <a:bodyPr/>
          <a:lstStyle/>
          <a:p>
            <a:fld id="{157EFCAF-038B-48C0-916F-8685882B9D58}" type="slidenum">
              <a:rPr lang="en-US" smtClean="0"/>
              <a:t>5</a:t>
            </a:fld>
            <a:endParaRPr lang="en-US"/>
          </a:p>
        </p:txBody>
      </p:sp>
    </p:spTree>
    <p:extLst>
      <p:ext uri="{BB962C8B-B14F-4D97-AF65-F5344CB8AC3E}">
        <p14:creationId xmlns:p14="http://schemas.microsoft.com/office/powerpoint/2010/main" val="209486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here works with or for a LPA?     If</a:t>
            </a:r>
            <a:r>
              <a:rPr lang="en-US" baseline="0" dirty="0" smtClean="0"/>
              <a:t> you </a:t>
            </a:r>
            <a:r>
              <a:rPr lang="en-US" dirty="0" smtClean="0"/>
              <a:t>work on the project planning, design, applications, or funding;</a:t>
            </a:r>
            <a:r>
              <a:rPr lang="en-US" baseline="0" dirty="0" smtClean="0"/>
              <a:t> then you are indeed some of my favorite people.</a:t>
            </a:r>
            <a:r>
              <a:rPr lang="en-US" dirty="0" smtClean="0"/>
              <a:t> </a:t>
            </a:r>
          </a:p>
          <a:p>
            <a:r>
              <a:rPr lang="en-US" dirty="0" smtClean="0"/>
              <a:t>Hopefully</a:t>
            </a:r>
            <a:r>
              <a:rPr lang="en-US" baseline="0" dirty="0" smtClean="0"/>
              <a:t> you have noticed there have been more bike/ped facility projects lead by LPA’s. We also hope that you have noticed these project quality are improving.</a:t>
            </a:r>
          </a:p>
          <a:p>
            <a:r>
              <a:rPr lang="en-US" baseline="0" dirty="0" smtClean="0"/>
              <a:t>If not, then hopefully you will very soon. </a:t>
            </a:r>
          </a:p>
          <a:p>
            <a:r>
              <a:rPr lang="en-US" baseline="0" dirty="0" smtClean="0"/>
              <a:t>Bikeways projects in Pikeville, Mayfield, and many others.</a:t>
            </a:r>
          </a:p>
          <a:p>
            <a:r>
              <a:rPr lang="en-US" baseline="0" dirty="0" smtClean="0"/>
              <a:t>Sidewalk rehab jobs in too many cities to mention</a:t>
            </a:r>
          </a:p>
          <a:p>
            <a:r>
              <a:rPr lang="en-US" baseline="0" dirty="0" smtClean="0"/>
              <a:t>Large TIGER projects in several cities (Frankfort &amp; Lexington)</a:t>
            </a:r>
          </a:p>
          <a:p>
            <a:r>
              <a:rPr lang="en-US" baseline="0" dirty="0" smtClean="0"/>
              <a:t>Working to create a better funding experience for local governments (expectations and early planning) and higher quality applications</a:t>
            </a:r>
          </a:p>
          <a:p>
            <a:r>
              <a:rPr lang="en-US" b="1" dirty="0" smtClean="0"/>
              <a:t>Cabinet’s Mission </a:t>
            </a:r>
            <a:r>
              <a:rPr lang="en-US" dirty="0" smtClean="0"/>
              <a:t>To provide a safe, efficient, environmentally sound and fiscally responsible transportation system that delivers economic opportunity and enhances the quality of life in Kentucky.</a:t>
            </a:r>
            <a:r>
              <a:rPr lang="en-US" baseline="0" dirty="0" smtClean="0"/>
              <a:t> </a:t>
            </a:r>
            <a:r>
              <a:rPr lang="en-US" dirty="0" smtClean="0"/>
              <a:t>As a state agency, we must satisfy our customers. For the Kentucky Transportation Cabinet, this translates into listening to their needs so that we can effectively meet their expectations.  Of course in my world of pedestrian and bicycle transportation I translate</a:t>
            </a:r>
            <a:r>
              <a:rPr lang="en-US" baseline="0" dirty="0" smtClean="0"/>
              <a:t> the mission statement a bit differently than say a maintenance manager or bridge designer. Bicycle travel seems pretty darn safe and environmentally friendly. The bicycle is one of the most efficient forms of transportation ever invented. Economic opportunity; how about a 233$ Billion Dollar industry a year in the US. How about lower health care (my dad’s example). Quality of life example; and on and on.    Well, here is what we have been up to in the Bike/Ped Program Office</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6</a:t>
            </a:fld>
            <a:endParaRPr lang="en-US"/>
          </a:p>
        </p:txBody>
      </p:sp>
    </p:spTree>
    <p:extLst>
      <p:ext uri="{BB962C8B-B14F-4D97-AF65-F5344CB8AC3E}">
        <p14:creationId xmlns:p14="http://schemas.microsoft.com/office/powerpoint/2010/main" val="353787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 of our work with</a:t>
            </a:r>
            <a:r>
              <a:rPr lang="en-US" baseline="0" dirty="0" smtClean="0"/>
              <a:t> KYTC folks, we work a lot with other state agencies, state groups, and several national organizations. These organizations provide additional resources, community and project funding opportunities, and to help spread the work of our awesome work we have been doing the past 6 years (my tenure here).</a:t>
            </a:r>
          </a:p>
          <a:p>
            <a:endParaRPr lang="en-US" baseline="0" dirty="0" smtClean="0"/>
          </a:p>
          <a:p>
            <a:r>
              <a:rPr lang="en-US" baseline="0" dirty="0" smtClean="0"/>
              <a:t>These are just the main groups we have been working with for multiple years, there are many </a:t>
            </a:r>
            <a:r>
              <a:rPr lang="en-US" baseline="0" dirty="0" err="1" smtClean="0"/>
              <a:t>many</a:t>
            </a:r>
            <a:r>
              <a:rPr lang="en-US" baseline="0" dirty="0" smtClean="0"/>
              <a:t> more. Don’t be surprised if you see something in other national or state news about the KYTC Bike/Ped Program work; cause that’s what we do! We spread the word and share the message of the importance of bike/ped planning.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7</a:t>
            </a:fld>
            <a:endParaRPr lang="en-US"/>
          </a:p>
        </p:txBody>
      </p:sp>
    </p:spTree>
    <p:extLst>
      <p:ext uri="{BB962C8B-B14F-4D97-AF65-F5344CB8AC3E}">
        <p14:creationId xmlns:p14="http://schemas.microsoft.com/office/powerpoint/2010/main" val="35214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smtClean="0"/>
              <a:t>Planning for a true statewide event to show</a:t>
            </a:r>
            <a:r>
              <a:rPr lang="en-US" baseline="0" dirty="0" smtClean="0"/>
              <a:t> case what we have done (quality successes) and provide tools to do more well planned quality projects</a:t>
            </a:r>
          </a:p>
          <a:p>
            <a:pPr marL="233309" indent="-233309">
              <a:buAutoNum type="arabicPeriod"/>
            </a:pPr>
            <a:r>
              <a:rPr lang="en-US" baseline="0" dirty="0" smtClean="0"/>
              <a:t>The BCI has been used in project forecast, small urban studies, corridor studies, with Share the Road Sign request, and much more</a:t>
            </a:r>
          </a:p>
          <a:p>
            <a:pPr marL="233309" indent="-233309">
              <a:buAutoNum type="arabicPeriod"/>
            </a:pPr>
            <a:r>
              <a:rPr lang="en-US" baseline="0" dirty="0" smtClean="0"/>
              <a:t>Hopefully the PCI will be used much the same, or more</a:t>
            </a:r>
          </a:p>
          <a:p>
            <a:pPr marL="233309" indent="-233309">
              <a:buAutoNum type="arabicPeriod"/>
            </a:pPr>
            <a:r>
              <a:rPr lang="en-US" baseline="0" dirty="0" smtClean="0"/>
              <a:t>Partnerships with other state agencies have provide additional insight, resources ($$$), and help spread the word for the importance of good planning</a:t>
            </a:r>
          </a:p>
          <a:p>
            <a:pPr marL="233309" indent="-233309">
              <a:buAutoNum type="arabicPeriod"/>
            </a:pPr>
            <a:r>
              <a:rPr lang="en-US" baseline="0" dirty="0" smtClean="0"/>
              <a:t>Statewide high school and middle school bicycle club/ race teams league starts (TN now has 26 teams in just three years). Pilot in 2019, full KY in 2020</a:t>
            </a:r>
          </a:p>
          <a:p>
            <a:pPr marL="233309" indent="-233309">
              <a:buAutoNum type="arabicPeriod"/>
            </a:pPr>
            <a:r>
              <a:rPr lang="en-US" baseline="0" dirty="0" smtClean="0"/>
              <a:t>There has been a steady increase in the participation of the large on-road bicycle event rides like the Horsey Hundred in Central KY, The Old KY Home ride in the Louisville area, and much more. These event coordinators and communities have started collecting economic data from these events to measure the positive impacts and to help </a:t>
            </a:r>
            <a:r>
              <a:rPr lang="en-US" baseline="0" dirty="0" err="1" smtClean="0"/>
              <a:t>folster</a:t>
            </a:r>
            <a:r>
              <a:rPr lang="en-US" baseline="0" dirty="0" smtClean="0"/>
              <a:t> support for having these types events. The Horsey Hundred (the largest event of it’s kind in KY) generated approximately $700,000 in 3 days for the Scott County/Central KY area in 2016.</a:t>
            </a:r>
          </a:p>
          <a:p>
            <a:pPr marL="233309" indent="-233309">
              <a:buAutoNum type="arabicPeriod"/>
            </a:pPr>
            <a:r>
              <a:rPr lang="en-US" baseline="0" dirty="0" smtClean="0"/>
              <a:t>USBR 21 and 23 are in the final stages of development and review for submittal to AASHTO. Both routes are north/south. The eastern route (21) travels from the Cumberland Gap, through sections of D11, 8, through central KY (D 7), a corner of D-6, then ends in Mason County (D). The planning for this route is further along than the western route. The West route travels from Simpson County, Warren, and on north to the current US-76 Bike Route. We will continue to coordinate with our HDO partners as these planning activities continue. </a:t>
            </a:r>
          </a:p>
          <a:p>
            <a:pPr marL="233309" indent="-233309">
              <a:buAutoNum type="arabicPeriod"/>
            </a:pPr>
            <a:endParaRPr lang="en-US" baseline="0" dirty="0" smtClean="0"/>
          </a:p>
          <a:p>
            <a:pPr marL="233309" indent="-233309">
              <a:buAutoNum type="arabicPeriod"/>
            </a:pPr>
            <a:endParaRPr lang="en-US" baseline="0" dirty="0" smtClean="0"/>
          </a:p>
          <a:p>
            <a:pPr marL="233309" indent="-233309">
              <a:buAutoNum type="arabicPeriod"/>
            </a:pPr>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8</a:t>
            </a:fld>
            <a:endParaRPr lang="en-US"/>
          </a:p>
        </p:txBody>
      </p:sp>
    </p:spTree>
    <p:extLst>
      <p:ext uri="{BB962C8B-B14F-4D97-AF65-F5344CB8AC3E}">
        <p14:creationId xmlns:p14="http://schemas.microsoft.com/office/powerpoint/2010/main" val="143088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have an official bike/ped plan in every highway district! There</a:t>
            </a:r>
            <a:r>
              <a:rPr lang="en-US" baseline="0" dirty="0" smtClean="0"/>
              <a:t> are now 54 communities with official community bike/ped plans </a:t>
            </a:r>
          </a:p>
          <a:p>
            <a:r>
              <a:rPr lang="en-US" baseline="0" dirty="0" smtClean="0"/>
              <a:t>We surveyed the 6 largest bike clubs in KY to see if the memberships numbers have grown. (See separate document for this and other activities)</a:t>
            </a:r>
          </a:p>
          <a:p>
            <a:r>
              <a:rPr lang="en-US" baseline="0" dirty="0" smtClean="0"/>
              <a:t>We are continuing to collect inventories for bike/ped facilities with help of our ADD’s and HDO’s. One of the biggest challenges is that KY keeps building more! For me, this is a good problem to have. </a:t>
            </a:r>
          </a:p>
          <a:p>
            <a:r>
              <a:rPr lang="en-US" baseline="0" dirty="0" smtClean="0"/>
              <a:t>Our planning work with our other KY partners have received National Recognition. The CDC, America Walks, The Adventure Cycling Association, and The Alliance for Walking/Biking have all given recognition in the past few years to our work done to plan, document, coordinate, and help communities develop bike/ped plans and ultimately construct or improve bike/ped facilities (and more).</a:t>
            </a:r>
          </a:p>
          <a:p>
            <a:endParaRPr lang="en-US" baseline="0" dirty="0" smtClean="0"/>
          </a:p>
          <a:p>
            <a:r>
              <a:rPr lang="en-US" baseline="0" dirty="0" smtClean="0"/>
              <a:t>Who has a bike share program in their area? We have seen the growth of bike share across the state; both big and medium size cities. Northern KY, Louisville, EKU, and UK all have bikes on the ground, and many more communities area in the planning process for more.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7EFCAF-038B-48C0-916F-8685882B9D58}" type="slidenum">
              <a:rPr lang="en-US" smtClean="0"/>
              <a:t>9</a:t>
            </a:fld>
            <a:endParaRPr lang="en-US"/>
          </a:p>
        </p:txBody>
      </p:sp>
    </p:spTree>
    <p:extLst>
      <p:ext uri="{BB962C8B-B14F-4D97-AF65-F5344CB8AC3E}">
        <p14:creationId xmlns:p14="http://schemas.microsoft.com/office/powerpoint/2010/main" val="361005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672B77-43CE-4169-8D3E-76F89A9564D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9B036-1E9C-4C6D-B68F-E238EEBAF6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53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72B77-43CE-4169-8D3E-76F89A9564D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304841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72B77-43CE-4169-8D3E-76F89A9564D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429169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72B77-43CE-4169-8D3E-76F89A9564D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193381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72B77-43CE-4169-8D3E-76F89A9564D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9B036-1E9C-4C6D-B68F-E238EEBAF6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46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672B77-43CE-4169-8D3E-76F89A9564D1}"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149795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672B77-43CE-4169-8D3E-76F89A9564D1}"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84574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672B77-43CE-4169-8D3E-76F89A9564D1}"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257803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672B77-43CE-4169-8D3E-76F89A9564D1}" type="datetimeFigureOut">
              <a:rPr lang="en-US" smtClean="0"/>
              <a:t>4/25/2018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27785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672B77-43CE-4169-8D3E-76F89A9564D1}" type="datetimeFigureOut">
              <a:rPr lang="en-US" smtClean="0"/>
              <a:t>4/25/2018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29B036-1E9C-4C6D-B68F-E238EEBAF60A}" type="slidenum">
              <a:rPr lang="en-US" smtClean="0"/>
              <a:t>‹#›</a:t>
            </a:fld>
            <a:endParaRPr lang="en-US"/>
          </a:p>
        </p:txBody>
      </p:sp>
    </p:spTree>
    <p:extLst>
      <p:ext uri="{BB962C8B-B14F-4D97-AF65-F5344CB8AC3E}">
        <p14:creationId xmlns:p14="http://schemas.microsoft.com/office/powerpoint/2010/main" val="333488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72B77-43CE-4169-8D3E-76F89A9564D1}"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9B036-1E9C-4C6D-B68F-E238EEBAF60A}" type="slidenum">
              <a:rPr lang="en-US" smtClean="0"/>
              <a:t>‹#›</a:t>
            </a:fld>
            <a:endParaRPr lang="en-US"/>
          </a:p>
        </p:txBody>
      </p:sp>
    </p:spTree>
    <p:extLst>
      <p:ext uri="{BB962C8B-B14F-4D97-AF65-F5344CB8AC3E}">
        <p14:creationId xmlns:p14="http://schemas.microsoft.com/office/powerpoint/2010/main" val="62868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672B77-43CE-4169-8D3E-76F89A9564D1}" type="datetimeFigureOut">
              <a:rPr lang="en-US" smtClean="0"/>
              <a:t>4/25/2018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29B036-1E9C-4C6D-B68F-E238EEBAF60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2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Troy.hearn@ky.gov" TargetMode="External"/><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2.jpg"/><Relationship Id="rId4" Type="http://schemas.openxmlformats.org/officeDocument/2006/relationships/image" Target="../media/image8.jpeg"/><Relationship Id="rId9" Type="http://schemas.openxmlformats.org/officeDocument/2006/relationships/hyperlink" Target="https://transportation.ky.gov/BikeWal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ransportation.ky.gov/BikeWalk/Pages/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transportation.ky.gov/BikeWalk/Pages/Bicycle-_-Pedestrian-Plans-and-Clubs.aspx" TargetMode="External"/><Relationship Id="rId4" Type="http://schemas.openxmlformats.org/officeDocument/2006/relationships/hyperlink" Target="https://transportation.ky.gov/BikeWalk/Pages/Bicycle-and-Pedestrian-Travel-Planning-Resources.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transportation.ky.gov/BikeWalk/Pages/Bicycle-_-Pedestrian-Plans-and-Club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transportation.ky.gov/BikeWalk/Pages/Bicycle-and-Pedestrian-Travel-Planning-Resource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942872" cy="3510855"/>
          </a:xfrm>
        </p:spPr>
        <p:txBody>
          <a:bodyPr>
            <a:normAutofit/>
          </a:bodyPr>
          <a:lstStyle/>
          <a:p>
            <a:pPr algn="ctr"/>
            <a:r>
              <a:rPr lang="en-US" sz="6600" b="1" dirty="0" smtClean="0">
                <a:solidFill>
                  <a:schemeClr val="tx1"/>
                </a:solidFill>
                <a:effectLst>
                  <a:outerShdw blurRad="38100" dist="38100" dir="2700000" algn="tl">
                    <a:srgbClr val="000000">
                      <a:alpha val="43137"/>
                    </a:srgbClr>
                  </a:outerShdw>
                </a:effectLst>
              </a:rPr>
              <a:t>The KY Transportation Cabinet’s Bike/Ped Program</a:t>
            </a:r>
            <a:endParaRPr lang="en-US" sz="6600" b="1"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3600" b="1" dirty="0" smtClean="0">
                <a:solidFill>
                  <a:schemeClr val="tx1"/>
                </a:solidFill>
                <a:effectLst>
                  <a:outerShdw blurRad="38100" dist="38100" dir="2700000" algn="tl">
                    <a:srgbClr val="000000">
                      <a:alpha val="43137"/>
                    </a:srgbClr>
                  </a:outerShdw>
                </a:effectLst>
              </a:rPr>
              <a:t>2018 Updates from Troy </a:t>
            </a:r>
            <a:r>
              <a:rPr lang="en-US" sz="3600" b="1" dirty="0" err="1" smtClean="0">
                <a:solidFill>
                  <a:schemeClr val="tx1"/>
                </a:solidFill>
                <a:effectLst>
                  <a:outerShdw blurRad="38100" dist="38100" dir="2700000" algn="tl">
                    <a:srgbClr val="000000">
                      <a:alpha val="43137"/>
                    </a:srgbClr>
                  </a:outerShdw>
                </a:effectLst>
              </a:rPr>
              <a:t>HearN</a:t>
            </a:r>
            <a:endParaRPr lang="en-US" sz="3600" b="1" dirty="0">
              <a:solidFill>
                <a:schemeClr val="tx1"/>
              </a:solidFill>
              <a:effectLst>
                <a:outerShdw blurRad="38100" dist="38100" dir="2700000" algn="tl">
                  <a:srgbClr val="000000">
                    <a:alpha val="43137"/>
                  </a:srgbClr>
                </a:outerShdw>
              </a:effectLst>
            </a:endParaRPr>
          </a:p>
        </p:txBody>
      </p:sp>
      <p:pic>
        <p:nvPicPr>
          <p:cNvPr id="1026" name="Picture 2" descr=" Street sign showing pedestrian and bicyclis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835" y="751350"/>
            <a:ext cx="2532190" cy="253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46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5661" y="84855"/>
            <a:ext cx="10058400" cy="1144002"/>
          </a:xfrm>
        </p:spPr>
        <p:txBody>
          <a:bodyPr>
            <a:normAutofit/>
          </a:bodyPr>
          <a:lstStyle/>
          <a:p>
            <a:r>
              <a:rPr lang="en-US" sz="6000" b="1" dirty="0" smtClean="0">
                <a:solidFill>
                  <a:schemeClr val="tx1"/>
                </a:solidFill>
                <a:effectLst>
                  <a:outerShdw blurRad="38100" dist="38100" dir="2700000" algn="tl">
                    <a:srgbClr val="000000">
                      <a:alpha val="43137"/>
                    </a:srgbClr>
                  </a:outerShdw>
                </a:effectLst>
              </a:rPr>
              <a:t>Questions?</a:t>
            </a:r>
            <a:endParaRPr lang="en-US" sz="6000" b="1" dirty="0">
              <a:solidFill>
                <a:schemeClr val="tx1"/>
              </a:solidFill>
              <a:effectLst>
                <a:outerShdw blurRad="38100" dist="38100" dir="2700000" algn="tl">
                  <a:srgbClr val="000000">
                    <a:alpha val="43137"/>
                  </a:srgbClr>
                </a:outerShdw>
              </a:effectLst>
            </a:endParaRPr>
          </a:p>
        </p:txBody>
      </p:sp>
      <p:pic>
        <p:nvPicPr>
          <p:cNvPr id="4" name="Picture 2" descr=" Street sign showing pedestrian and bicyclis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7074" y="5230757"/>
            <a:ext cx="1438171" cy="1438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ike Walk Questions"/>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16352" y="3688459"/>
            <a:ext cx="2380998" cy="17857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epItUpKY Logo_tran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76" y="1853007"/>
            <a:ext cx="2730333" cy="12559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fitky.org/wp-content/uploads/sites/2/2014/09/Trail-Town-Logo-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718" y="3688459"/>
            <a:ext cx="1648496" cy="1648496"/>
          </a:xfrm>
          <a:prstGeom prst="rect">
            <a:avLst/>
          </a:prstGeom>
          <a:solidFill>
            <a:schemeClr val="tx1">
              <a:lumMod val="65000"/>
              <a:lumOff val="35000"/>
            </a:schemeClr>
          </a:solidFill>
          <a:ln>
            <a:solidFill>
              <a:schemeClr val="tx1">
                <a:lumMod val="75000"/>
                <a:lumOff val="25000"/>
              </a:schemeClr>
            </a:solidFill>
          </a:ln>
        </p:spPr>
      </p:pic>
      <p:pic>
        <p:nvPicPr>
          <p:cNvPr id="2062" name="Picture 14" descr="Image may contain: tex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023" y="1796126"/>
            <a:ext cx="3389133" cy="1473536"/>
          </a:xfrm>
          <a:prstGeom prst="rect">
            <a:avLst/>
          </a:prstGeom>
          <a:solidFill>
            <a:schemeClr val="tx1">
              <a:lumMod val="75000"/>
              <a:lumOff val="25000"/>
              <a:alpha val="27000"/>
            </a:schemeClr>
          </a:solidFill>
          <a:ln>
            <a:solidFill>
              <a:schemeClr val="tx1">
                <a:lumMod val="75000"/>
                <a:lumOff val="25000"/>
              </a:schemeClr>
            </a:solidFill>
          </a:ln>
        </p:spPr>
      </p:pic>
      <p:sp>
        <p:nvSpPr>
          <p:cNvPr id="5" name="Rectangle 4"/>
          <p:cNvSpPr/>
          <p:nvPr/>
        </p:nvSpPr>
        <p:spPr>
          <a:xfrm>
            <a:off x="5252107" y="3546817"/>
            <a:ext cx="6096000" cy="2062103"/>
          </a:xfrm>
          <a:prstGeom prst="rect">
            <a:avLst/>
          </a:prstGeom>
        </p:spPr>
        <p:txBody>
          <a:bodyPr>
            <a:spAutoFit/>
          </a:bodyPr>
          <a:lstStyle/>
          <a:p>
            <a:pPr algn="ctr"/>
            <a:r>
              <a:rPr lang="en-US" sz="2000" b="1" dirty="0" smtClean="0">
                <a:solidFill>
                  <a:schemeClr val="tx1"/>
                </a:solidFill>
                <a:effectLst>
                  <a:outerShdw blurRad="38100" dist="38100" dir="2700000" algn="tl">
                    <a:srgbClr val="000000">
                      <a:alpha val="43137"/>
                    </a:srgbClr>
                  </a:outerShdw>
                </a:effectLst>
              </a:rPr>
              <a:t>THANK YOU! </a:t>
            </a:r>
          </a:p>
          <a:p>
            <a:pPr algn="ctr"/>
            <a:endParaRPr lang="en-US"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Troy Hearn</a:t>
            </a:r>
          </a:p>
          <a:p>
            <a:pPr algn="ctr"/>
            <a:r>
              <a:rPr lang="en-US" b="1" dirty="0" smtClean="0">
                <a:solidFill>
                  <a:schemeClr val="tx1"/>
                </a:solidFill>
                <a:effectLst>
                  <a:outerShdw blurRad="38100" dist="38100" dir="2700000" algn="tl">
                    <a:srgbClr val="000000">
                      <a:alpha val="43137"/>
                    </a:srgbClr>
                  </a:outerShdw>
                </a:effectLst>
              </a:rPr>
              <a:t>Bicycle &amp; Pedestrian Program</a:t>
            </a:r>
          </a:p>
          <a:p>
            <a:pPr algn="ctr"/>
            <a:r>
              <a:rPr lang="en-US" b="1" dirty="0" smtClean="0">
                <a:solidFill>
                  <a:schemeClr val="tx1"/>
                </a:solidFill>
                <a:effectLst>
                  <a:outerShdw blurRad="38100" dist="38100" dir="2700000" algn="tl">
                    <a:srgbClr val="000000">
                      <a:alpha val="43137"/>
                    </a:srgbClr>
                  </a:outerShdw>
                </a:effectLst>
                <a:hlinkClick r:id="rId8"/>
              </a:rPr>
              <a:t>Troy.hearn@ky.gov</a:t>
            </a:r>
            <a:endParaRPr lang="en-US"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502-782-5060</a:t>
            </a:r>
          </a:p>
          <a:p>
            <a:pPr algn="ctr"/>
            <a:r>
              <a:rPr lang="en-US" b="1" dirty="0" smtClean="0">
                <a:solidFill>
                  <a:schemeClr val="tx1"/>
                </a:solidFill>
                <a:effectLst>
                  <a:outerShdw blurRad="38100" dist="38100" dir="2700000" algn="tl">
                    <a:srgbClr val="000000">
                      <a:alpha val="43137"/>
                    </a:srgbClr>
                  </a:outerShdw>
                </a:effectLst>
                <a:hlinkClick r:id="rId9"/>
              </a:rPr>
              <a:t>https://transportation.ky.gov/BikeWalk</a:t>
            </a:r>
            <a:endParaRPr lang="en-US" dirty="0"/>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78233" y="1909887"/>
            <a:ext cx="2789281" cy="1359775"/>
          </a:xfrm>
          <a:prstGeom prst="rect">
            <a:avLst/>
          </a:prstGeom>
        </p:spPr>
      </p:pic>
    </p:spTree>
    <p:extLst>
      <p:ext uri="{BB962C8B-B14F-4D97-AF65-F5344CB8AC3E}">
        <p14:creationId xmlns:p14="http://schemas.microsoft.com/office/powerpoint/2010/main" val="256144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2" y="286603"/>
            <a:ext cx="10594848" cy="1090783"/>
          </a:xfrm>
        </p:spPr>
        <p:txBody>
          <a:bodyPr>
            <a:normAutofit/>
          </a:bodyPr>
          <a:lstStyle/>
          <a:p>
            <a:r>
              <a:rPr lang="en-US" sz="6000" b="1" dirty="0" smtClean="0">
                <a:solidFill>
                  <a:schemeClr val="tx1"/>
                </a:solidFill>
                <a:effectLst>
                  <a:outerShdw blurRad="38100" dist="38100" dir="2700000" algn="tl">
                    <a:srgbClr val="000000">
                      <a:alpha val="43137"/>
                    </a:srgbClr>
                  </a:outerShdw>
                </a:effectLst>
              </a:rPr>
              <a:t>Overview for KY Bike/Ped</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135101"/>
            <a:ext cx="10723558" cy="4023360"/>
          </a:xfrm>
        </p:spPr>
        <p:txBody>
          <a:bodyPr>
            <a:normAutofit/>
          </a:bodyPr>
          <a:lstStyle/>
          <a:p>
            <a:r>
              <a:rPr lang="en-US" sz="3200" dirty="0" smtClean="0">
                <a:solidFill>
                  <a:schemeClr val="tx1"/>
                </a:solidFill>
              </a:rPr>
              <a:t>Changes/Updates to the Bike/Walk Website</a:t>
            </a:r>
          </a:p>
          <a:p>
            <a:r>
              <a:rPr lang="en-US" sz="3200" dirty="0" smtClean="0">
                <a:solidFill>
                  <a:schemeClr val="tx1"/>
                </a:solidFill>
              </a:rPr>
              <a:t>“Official” Local Bike/Walk Plans</a:t>
            </a:r>
          </a:p>
          <a:p>
            <a:r>
              <a:rPr lang="en-US" sz="3200" dirty="0" smtClean="0">
                <a:solidFill>
                  <a:schemeClr val="tx1"/>
                </a:solidFill>
              </a:rPr>
              <a:t>Better Local Projects (LPA)</a:t>
            </a:r>
            <a:r>
              <a:rPr lang="en-US" sz="3200" dirty="0">
                <a:solidFill>
                  <a:schemeClr val="tx1"/>
                </a:solidFill>
              </a:rPr>
              <a:t> </a:t>
            </a:r>
            <a:endParaRPr lang="en-US" sz="3200" dirty="0" smtClean="0">
              <a:solidFill>
                <a:schemeClr val="tx1"/>
              </a:solidFill>
            </a:endParaRPr>
          </a:p>
          <a:p>
            <a:r>
              <a:rPr lang="en-US" sz="3200" dirty="0" smtClean="0">
                <a:solidFill>
                  <a:schemeClr val="tx1"/>
                </a:solidFill>
              </a:rPr>
              <a:t>Continued Partnerships</a:t>
            </a:r>
          </a:p>
          <a:p>
            <a:r>
              <a:rPr lang="en-US" sz="3200" dirty="0" smtClean="0">
                <a:solidFill>
                  <a:schemeClr val="tx1"/>
                </a:solidFill>
              </a:rPr>
              <a:t>More </a:t>
            </a:r>
            <a:r>
              <a:rPr lang="en-US" sz="3200" dirty="0">
                <a:solidFill>
                  <a:schemeClr val="tx1"/>
                </a:solidFill>
              </a:rPr>
              <a:t>Bike/Ped Activity &amp; </a:t>
            </a:r>
            <a:r>
              <a:rPr lang="en-US" sz="3200" dirty="0" smtClean="0">
                <a:solidFill>
                  <a:schemeClr val="tx1"/>
                </a:solidFill>
              </a:rPr>
              <a:t>Demand</a:t>
            </a:r>
          </a:p>
          <a:p>
            <a:r>
              <a:rPr lang="en-US" sz="3200" dirty="0" smtClean="0">
                <a:solidFill>
                  <a:schemeClr val="tx1"/>
                </a:solidFill>
              </a:rPr>
              <a:t>Results</a:t>
            </a:r>
            <a:endParaRPr lang="en-US" sz="3200" dirty="0">
              <a:solidFill>
                <a:schemeClr val="tx1"/>
              </a:solidFill>
            </a:endParaRPr>
          </a:p>
          <a:p>
            <a:endParaRPr lang="en-US" sz="3200" dirty="0">
              <a:solidFill>
                <a:schemeClr val="tx1"/>
              </a:solidFill>
            </a:endParaRPr>
          </a:p>
        </p:txBody>
      </p:sp>
      <p:pic>
        <p:nvPicPr>
          <p:cNvPr id="4" name="Picture 2" descr=" Street sign showing pedestrian and bicyclis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7070" y="4812217"/>
            <a:ext cx="1437806" cy="1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7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8" y="-234258"/>
            <a:ext cx="10889462" cy="1727392"/>
          </a:xfrm>
        </p:spPr>
        <p:txBody>
          <a:bodyPr>
            <a:noAutofit/>
          </a:bodyPr>
          <a:lstStyle/>
          <a:p>
            <a:r>
              <a:rPr lang="en-US" sz="6000" b="1" dirty="0" smtClean="0">
                <a:solidFill>
                  <a:schemeClr val="tx1"/>
                </a:solidFill>
                <a:effectLst>
                  <a:outerShdw blurRad="38100" dist="38100" dir="2700000" algn="tl">
                    <a:srgbClr val="000000">
                      <a:alpha val="43137"/>
                    </a:srgbClr>
                  </a:outerShdw>
                </a:effectLst>
              </a:rPr>
              <a:t>Update for the Bike/Walk Website</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8497" y="1845734"/>
            <a:ext cx="10997184" cy="4311226"/>
          </a:xfrm>
        </p:spPr>
        <p:txBody>
          <a:bodyPr>
            <a:noAutofit/>
          </a:bodyPr>
          <a:lstStyle/>
          <a:p>
            <a:r>
              <a:rPr lang="en-US" sz="2800" b="1" u="sng" dirty="0" smtClean="0">
                <a:solidFill>
                  <a:schemeClr val="tx1"/>
                </a:solidFill>
              </a:rPr>
              <a:t>All new web addresses</a:t>
            </a:r>
          </a:p>
          <a:p>
            <a:r>
              <a:rPr lang="en-US" sz="2400" dirty="0">
                <a:hlinkClick r:id="rId3"/>
              </a:rPr>
              <a:t>https://transportation.ky.gov/BikeWalk/Pages/Home</a:t>
            </a:r>
            <a:r>
              <a:rPr lang="en-US" sz="2400" dirty="0"/>
              <a:t> </a:t>
            </a:r>
            <a:endParaRPr lang="en-US" sz="2400" dirty="0" smtClean="0"/>
          </a:p>
          <a:p>
            <a:pPr marL="0" indent="0">
              <a:buNone/>
            </a:pPr>
            <a:r>
              <a:rPr lang="en-US" sz="2800" b="1" u="sng" dirty="0" smtClean="0">
                <a:solidFill>
                  <a:schemeClr val="tx1"/>
                </a:solidFill>
              </a:rPr>
              <a:t>Planning/Resource information (more and better)</a:t>
            </a:r>
          </a:p>
          <a:p>
            <a:r>
              <a:rPr lang="en-US" sz="2400" dirty="0" smtClean="0">
                <a:hlinkClick r:id="rId4"/>
              </a:rPr>
              <a:t>https</a:t>
            </a:r>
            <a:r>
              <a:rPr lang="en-US" sz="2400" dirty="0">
                <a:hlinkClick r:id="rId4"/>
              </a:rPr>
              <a:t>://</a:t>
            </a:r>
            <a:r>
              <a:rPr lang="en-US" sz="2400" dirty="0" smtClean="0">
                <a:hlinkClick r:id="rId4"/>
              </a:rPr>
              <a:t>transportation.ky.gov/BikeWalk/Pages/Bicycle-and-Pedestrian-Travel-Planning-Resources.aspx</a:t>
            </a:r>
            <a:endParaRPr lang="en-US" sz="2400" dirty="0" smtClean="0"/>
          </a:p>
          <a:p>
            <a:r>
              <a:rPr lang="en-US" sz="2800" b="1" u="sng" dirty="0" smtClean="0">
                <a:solidFill>
                  <a:schemeClr val="tx1"/>
                </a:solidFill>
              </a:rPr>
              <a:t>Listing of all known Bike/Ped Organizations and local government Bike/Ped plans</a:t>
            </a:r>
          </a:p>
          <a:p>
            <a:r>
              <a:rPr lang="en-US" sz="2400" dirty="0"/>
              <a:t> </a:t>
            </a:r>
            <a:r>
              <a:rPr lang="en-US" sz="2400" dirty="0">
                <a:hlinkClick r:id="rId5"/>
              </a:rPr>
              <a:t>https://transportation.ky.gov/BikeWalk/Pages/Bicycle-_-</a:t>
            </a:r>
            <a:r>
              <a:rPr lang="en-US" sz="2400" dirty="0" smtClean="0">
                <a:hlinkClick r:id="rId5"/>
              </a:rPr>
              <a:t>Pedestrian-Plans-and-Clubs.aspx</a:t>
            </a:r>
            <a:r>
              <a:rPr lang="en-US" sz="2400" dirty="0" smtClean="0"/>
              <a:t> </a:t>
            </a:r>
            <a:endParaRPr lang="en-US" sz="2400" dirty="0"/>
          </a:p>
        </p:txBody>
      </p:sp>
      <p:pic>
        <p:nvPicPr>
          <p:cNvPr id="4" name="Picture 2" descr=" Street sign showing pedestrian and bicyclis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7070" y="4812217"/>
            <a:ext cx="1437806" cy="1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09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01" y="329184"/>
            <a:ext cx="45719" cy="45719"/>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3">
            <a:lum contrast="1000"/>
          </a:blip>
          <a:stretch>
            <a:fillRect/>
          </a:stretch>
        </p:blipFill>
        <p:spPr>
          <a:xfrm>
            <a:off x="4017117" y="3844778"/>
            <a:ext cx="3909243" cy="2153686"/>
          </a:xfrm>
          <a:prstGeom prst="rect">
            <a:avLst/>
          </a:prstGeom>
          <a:ln>
            <a:solidFill>
              <a:schemeClr val="tx1">
                <a:lumMod val="75000"/>
                <a:lumOff val="25000"/>
              </a:schemeClr>
            </a:solidFill>
          </a:ln>
        </p:spPr>
      </p:pic>
      <p:pic>
        <p:nvPicPr>
          <p:cNvPr id="5" name="Picture 4"/>
          <p:cNvPicPr>
            <a:picLocks noChangeAspect="1"/>
          </p:cNvPicPr>
          <p:nvPr/>
        </p:nvPicPr>
        <p:blipFill>
          <a:blip r:embed="rId4"/>
          <a:stretch>
            <a:fillRect/>
          </a:stretch>
        </p:blipFill>
        <p:spPr>
          <a:xfrm>
            <a:off x="2428407" y="0"/>
            <a:ext cx="7188882" cy="3463823"/>
          </a:xfrm>
          <a:prstGeom prst="rect">
            <a:avLst/>
          </a:prstGeom>
          <a:ln>
            <a:solidFill>
              <a:schemeClr val="tx1">
                <a:lumMod val="75000"/>
                <a:lumOff val="25000"/>
              </a:schemeClr>
            </a:solidFill>
          </a:ln>
        </p:spPr>
      </p:pic>
      <p:pic>
        <p:nvPicPr>
          <p:cNvPr id="7" name="Picture 6"/>
          <p:cNvPicPr>
            <a:picLocks noChangeAspect="1"/>
          </p:cNvPicPr>
          <p:nvPr/>
        </p:nvPicPr>
        <p:blipFill>
          <a:blip r:embed="rId5">
            <a:lum contrast="1000"/>
          </a:blip>
          <a:stretch>
            <a:fillRect/>
          </a:stretch>
        </p:blipFill>
        <p:spPr>
          <a:xfrm>
            <a:off x="24252" y="3743705"/>
            <a:ext cx="3913473" cy="2673802"/>
          </a:xfrm>
          <a:prstGeom prst="rect">
            <a:avLst/>
          </a:prstGeom>
          <a:ln>
            <a:solidFill>
              <a:schemeClr val="tx1">
                <a:lumMod val="75000"/>
                <a:lumOff val="25000"/>
              </a:schemeClr>
            </a:solidFill>
          </a:ln>
        </p:spPr>
      </p:pic>
      <p:pic>
        <p:nvPicPr>
          <p:cNvPr id="9" name="Picture 8"/>
          <p:cNvPicPr>
            <a:picLocks noChangeAspect="1"/>
          </p:cNvPicPr>
          <p:nvPr/>
        </p:nvPicPr>
        <p:blipFill>
          <a:blip r:embed="rId6">
            <a:lum contrast="1000"/>
          </a:blip>
          <a:stretch>
            <a:fillRect/>
          </a:stretch>
        </p:blipFill>
        <p:spPr>
          <a:xfrm>
            <a:off x="8005752" y="3724438"/>
            <a:ext cx="4072259" cy="2693069"/>
          </a:xfrm>
          <a:prstGeom prst="rect">
            <a:avLst/>
          </a:prstGeom>
          <a:ln>
            <a:solidFill>
              <a:schemeClr val="tx1">
                <a:lumMod val="75000"/>
                <a:lumOff val="25000"/>
              </a:schemeClr>
            </a:solidFill>
          </a:ln>
        </p:spPr>
      </p:pic>
    </p:spTree>
    <p:extLst>
      <p:ext uri="{BB962C8B-B14F-4D97-AF65-F5344CB8AC3E}">
        <p14:creationId xmlns:p14="http://schemas.microsoft.com/office/powerpoint/2010/main" val="313633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61" y="127591"/>
            <a:ext cx="10951534" cy="1152569"/>
          </a:xfrm>
          <a:solidFill>
            <a:schemeClr val="bg1"/>
          </a:solidFill>
        </p:spPr>
        <p:txBody>
          <a:bodyPr>
            <a:normAutofit/>
          </a:bodyPr>
          <a:lstStyle/>
          <a:p>
            <a:r>
              <a:rPr lang="en-US" sz="6000" b="1" dirty="0" smtClean="0">
                <a:solidFill>
                  <a:schemeClr val="tx1"/>
                </a:solidFill>
                <a:effectLst>
                  <a:outerShdw blurRad="38100" dist="38100" dir="2700000" algn="tl">
                    <a:srgbClr val="000000">
                      <a:alpha val="43137"/>
                    </a:srgbClr>
                  </a:outerShdw>
                </a:effectLst>
              </a:rPr>
              <a:t>Local Government Planning</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9919" y="1845734"/>
            <a:ext cx="10935761" cy="4023360"/>
          </a:xfrm>
        </p:spPr>
        <p:txBody>
          <a:bodyPr>
            <a:normAutofit/>
          </a:bodyPr>
          <a:lstStyle/>
          <a:p>
            <a:pPr>
              <a:buFont typeface="Arial" panose="020B0604020202020204" pitchFamily="34" charset="0"/>
              <a:buChar char="•"/>
            </a:pPr>
            <a:r>
              <a:rPr lang="en-US" sz="2800" dirty="0" smtClean="0">
                <a:solidFill>
                  <a:schemeClr val="tx1"/>
                </a:solidFill>
              </a:rPr>
              <a:t>54 Complete “official” community/local government bicycle and pedestrian master plans</a:t>
            </a:r>
          </a:p>
          <a:p>
            <a:pPr>
              <a:buFont typeface="Arial" panose="020B0604020202020204" pitchFamily="34" charset="0"/>
              <a:buChar char="•"/>
            </a:pPr>
            <a:r>
              <a:rPr lang="en-US" sz="2800" dirty="0" smtClean="0">
                <a:solidFill>
                  <a:schemeClr val="tx1"/>
                </a:solidFill>
              </a:rPr>
              <a:t>18 communities are developing bike/ped master plans for the first time</a:t>
            </a:r>
          </a:p>
          <a:p>
            <a:pPr>
              <a:buFont typeface="Arial" panose="020B0604020202020204" pitchFamily="34" charset="0"/>
              <a:buChar char="•"/>
            </a:pPr>
            <a:r>
              <a:rPr lang="en-US" sz="2800" dirty="0" smtClean="0">
                <a:solidFill>
                  <a:schemeClr val="tx1"/>
                </a:solidFill>
              </a:rPr>
              <a:t>8 communities have recently started or completed updates to their bike/ped master plans</a:t>
            </a:r>
          </a:p>
          <a:p>
            <a:pPr>
              <a:buFont typeface="Arial" panose="020B0604020202020204" pitchFamily="34" charset="0"/>
              <a:buChar char="•"/>
            </a:pPr>
            <a:endParaRPr lang="en-US" sz="2800" dirty="0" smtClean="0"/>
          </a:p>
          <a:p>
            <a:pPr marL="0" indent="0">
              <a:buNone/>
            </a:pPr>
            <a:r>
              <a:rPr lang="en-US" sz="2800" dirty="0">
                <a:hlinkClick r:id="rId3"/>
              </a:rPr>
              <a:t>https://transportation.ky.gov/BikeWalk/Pages/Bicycle-_-Pedestrian-Plans-and-Clubs.aspx</a:t>
            </a:r>
            <a:r>
              <a:rPr lang="en-US" sz="2800" dirty="0"/>
              <a:t> </a:t>
            </a:r>
          </a:p>
        </p:txBody>
      </p:sp>
      <p:pic>
        <p:nvPicPr>
          <p:cNvPr id="4" name="Picture 2" descr=" Street sign showing pedestrian and bicyclis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7070" y="4812217"/>
            <a:ext cx="1437806" cy="1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4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261" y="116484"/>
            <a:ext cx="10058400" cy="1178202"/>
          </a:xfrm>
        </p:spPr>
        <p:txBody>
          <a:bodyPr>
            <a:normAutofit/>
          </a:bodyPr>
          <a:lstStyle/>
          <a:p>
            <a:r>
              <a:rPr lang="en-US" sz="6000" b="1" dirty="0" smtClean="0">
                <a:solidFill>
                  <a:schemeClr val="tx1"/>
                </a:solidFill>
                <a:effectLst>
                  <a:outerShdw blurRad="38100" dist="38100" dir="2700000" algn="tl">
                    <a:srgbClr val="000000">
                      <a:alpha val="43137"/>
                    </a:srgbClr>
                  </a:outerShdw>
                </a:effectLst>
              </a:rPr>
              <a:t>Local Projects (LPA)</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8344" y="1845734"/>
            <a:ext cx="11276520" cy="4023360"/>
          </a:xfrm>
        </p:spPr>
        <p:txBody>
          <a:bodyPr>
            <a:noAutofit/>
          </a:bodyPr>
          <a:lstStyle/>
          <a:p>
            <a:pPr>
              <a:buFont typeface="Arial" panose="020B0604020202020204" pitchFamily="34" charset="0"/>
              <a:buChar char="•"/>
            </a:pPr>
            <a:r>
              <a:rPr lang="en-US" sz="3600" dirty="0" smtClean="0">
                <a:solidFill>
                  <a:schemeClr val="tx1"/>
                </a:solidFill>
              </a:rPr>
              <a:t>Project planning in every highway district</a:t>
            </a:r>
          </a:p>
          <a:p>
            <a:pPr>
              <a:buFont typeface="Arial" panose="020B0604020202020204" pitchFamily="34" charset="0"/>
              <a:buChar char="•"/>
            </a:pPr>
            <a:r>
              <a:rPr lang="en-US" sz="3600" dirty="0" smtClean="0">
                <a:solidFill>
                  <a:schemeClr val="tx1"/>
                </a:solidFill>
              </a:rPr>
              <a:t>Continued coordination with Federal, Private, and other funding sources</a:t>
            </a:r>
            <a:endParaRPr lang="en-US" sz="3200" dirty="0"/>
          </a:p>
          <a:p>
            <a:pPr marL="0" indent="0">
              <a:buNone/>
            </a:pPr>
            <a:endParaRPr lang="en-US" sz="2800" dirty="0"/>
          </a:p>
          <a:p>
            <a:r>
              <a:rPr lang="en-US" sz="2800" dirty="0">
                <a:hlinkClick r:id="rId3"/>
              </a:rPr>
              <a:t>https://</a:t>
            </a:r>
            <a:r>
              <a:rPr lang="en-US" sz="2800" dirty="0" smtClean="0">
                <a:hlinkClick r:id="rId3"/>
              </a:rPr>
              <a:t>transportation.ky.gov/BikeWalk/Pages/Bicycle-and-Pedestrian-Travel-Planning-Resources.aspx</a:t>
            </a:r>
            <a:r>
              <a:rPr lang="en-US" sz="2800" dirty="0" smtClean="0"/>
              <a:t> </a:t>
            </a:r>
            <a:endParaRPr lang="en-US" sz="2800" dirty="0"/>
          </a:p>
        </p:txBody>
      </p:sp>
      <p:pic>
        <p:nvPicPr>
          <p:cNvPr id="4" name="Picture 2" descr=" Street sign showing pedestrian and bicyclis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7070" y="4812217"/>
            <a:ext cx="1437806" cy="1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4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140299"/>
            <a:ext cx="10485120" cy="1450757"/>
          </a:xfrm>
        </p:spPr>
        <p:txBody>
          <a:bodyPr>
            <a:normAutofit/>
          </a:bodyPr>
          <a:lstStyle/>
          <a:p>
            <a:r>
              <a:rPr lang="en-US" sz="6000" b="1" dirty="0" smtClean="0">
                <a:solidFill>
                  <a:schemeClr val="tx1"/>
                </a:solidFill>
                <a:effectLst>
                  <a:outerShdw blurRad="38100" dist="38100" dir="2700000" algn="tl">
                    <a:srgbClr val="000000">
                      <a:alpha val="43137"/>
                    </a:srgbClr>
                  </a:outerShdw>
                </a:effectLst>
              </a:rPr>
              <a:t>Continued Partnerships</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9456" y="1845734"/>
            <a:ext cx="10936224" cy="4023360"/>
          </a:xfrm>
        </p:spPr>
        <p:txBody>
          <a:bodyPr/>
          <a:lstStyle/>
          <a:p>
            <a:r>
              <a:rPr lang="en-US" sz="2800" dirty="0" smtClean="0">
                <a:solidFill>
                  <a:schemeClr val="tx1"/>
                </a:solidFill>
              </a:rPr>
              <a:t>The State Heath Department</a:t>
            </a:r>
          </a:p>
          <a:p>
            <a:r>
              <a:rPr lang="en-US" sz="2800" dirty="0" smtClean="0">
                <a:solidFill>
                  <a:schemeClr val="tx1"/>
                </a:solidFill>
              </a:rPr>
              <a:t>The KY Main Street Program</a:t>
            </a:r>
          </a:p>
          <a:p>
            <a:r>
              <a:rPr lang="en-US" sz="2800" dirty="0" smtClean="0">
                <a:solidFill>
                  <a:schemeClr val="tx1"/>
                </a:solidFill>
              </a:rPr>
              <a:t>America Walks</a:t>
            </a:r>
          </a:p>
          <a:p>
            <a:r>
              <a:rPr lang="en-US" sz="2800" dirty="0" smtClean="0">
                <a:solidFill>
                  <a:schemeClr val="tx1"/>
                </a:solidFill>
              </a:rPr>
              <a:t>Adventure Cycling Association</a:t>
            </a:r>
          </a:p>
          <a:p>
            <a:endParaRPr lang="en-US" sz="2800" dirty="0" smtClean="0">
              <a:solidFill>
                <a:schemeClr val="tx1"/>
              </a:solidFill>
            </a:endParaRPr>
          </a:p>
          <a:p>
            <a:endParaRPr lang="en-US" dirty="0"/>
          </a:p>
        </p:txBody>
      </p:sp>
      <p:pic>
        <p:nvPicPr>
          <p:cNvPr id="4" name="Picture 2" descr=" Street sign showing pedestrian and bicyclis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7070" y="4812217"/>
            <a:ext cx="1437806" cy="1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7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70" y="0"/>
            <a:ext cx="10058400" cy="1175988"/>
          </a:xfrm>
        </p:spPr>
        <p:txBody>
          <a:bodyPr>
            <a:normAutofit/>
          </a:bodyPr>
          <a:lstStyle/>
          <a:p>
            <a:r>
              <a:rPr lang="en-US" sz="6000" b="1" dirty="0" smtClean="0">
                <a:solidFill>
                  <a:schemeClr val="tx1"/>
                </a:solidFill>
                <a:effectLst>
                  <a:outerShdw blurRad="38100" dist="38100" dir="2700000" algn="tl">
                    <a:srgbClr val="000000">
                      <a:alpha val="43137"/>
                    </a:srgbClr>
                  </a:outerShdw>
                </a:effectLst>
              </a:rPr>
              <a:t>Statewide Projects &amp; Activities</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2046" y="1845733"/>
            <a:ext cx="10993634" cy="4404289"/>
          </a:xfrm>
        </p:spPr>
        <p:txBody>
          <a:bodyPr>
            <a:normAutofit/>
          </a:bodyPr>
          <a:lstStyle/>
          <a:p>
            <a:pPr>
              <a:buFont typeface="Arial" panose="020B0604020202020204" pitchFamily="34" charset="0"/>
              <a:buChar char="•"/>
            </a:pPr>
            <a:r>
              <a:rPr lang="en-US" sz="2400" dirty="0" smtClean="0">
                <a:solidFill>
                  <a:schemeClr val="tx1"/>
                </a:solidFill>
              </a:rPr>
              <a:t>Statewide Bike/Ped Summit in Lexington (August 16 &amp; 17)</a:t>
            </a:r>
          </a:p>
          <a:p>
            <a:pPr>
              <a:buFont typeface="Arial" panose="020B0604020202020204" pitchFamily="34" charset="0"/>
              <a:buChar char="•"/>
            </a:pPr>
            <a:r>
              <a:rPr lang="en-US" sz="2400" dirty="0" smtClean="0">
                <a:solidFill>
                  <a:schemeClr val="tx1"/>
                </a:solidFill>
              </a:rPr>
              <a:t>Bicyclists Comfort Index (BCI) has been used for 4 years now (updated and improvements)</a:t>
            </a:r>
          </a:p>
          <a:p>
            <a:pPr>
              <a:buFont typeface="Arial" panose="020B0604020202020204" pitchFamily="34" charset="0"/>
              <a:buChar char="•"/>
            </a:pPr>
            <a:r>
              <a:rPr lang="en-US" sz="2400" dirty="0" smtClean="0">
                <a:solidFill>
                  <a:schemeClr val="tx1"/>
                </a:solidFill>
              </a:rPr>
              <a:t>Pedestrian </a:t>
            </a:r>
            <a:r>
              <a:rPr lang="en-US" sz="2400" dirty="0">
                <a:solidFill>
                  <a:schemeClr val="tx1"/>
                </a:solidFill>
              </a:rPr>
              <a:t>Comfort Index (PCI) has been developed for state maintained </a:t>
            </a:r>
            <a:r>
              <a:rPr lang="en-US" sz="2400" dirty="0" smtClean="0">
                <a:solidFill>
                  <a:schemeClr val="tx1"/>
                </a:solidFill>
              </a:rPr>
              <a:t>roadways (new this year)</a:t>
            </a:r>
          </a:p>
          <a:p>
            <a:pPr>
              <a:buFont typeface="Arial" panose="020B0604020202020204" pitchFamily="34" charset="0"/>
              <a:buChar char="•"/>
            </a:pPr>
            <a:r>
              <a:rPr lang="en-US" sz="2400" dirty="0" smtClean="0">
                <a:solidFill>
                  <a:schemeClr val="tx1"/>
                </a:solidFill>
              </a:rPr>
              <a:t>Continued partnerships with the State Health Dept &amp; the Main Street Program</a:t>
            </a:r>
          </a:p>
          <a:p>
            <a:pPr>
              <a:buFont typeface="Arial" panose="020B0604020202020204" pitchFamily="34" charset="0"/>
              <a:buChar char="•"/>
            </a:pPr>
            <a:r>
              <a:rPr lang="en-US" sz="2400" dirty="0" smtClean="0">
                <a:solidFill>
                  <a:schemeClr val="tx1"/>
                </a:solidFill>
              </a:rPr>
              <a:t>Statewide National Interscholastic Cycling Association (NICA) League starts in 2020</a:t>
            </a:r>
          </a:p>
          <a:p>
            <a:pPr>
              <a:buFont typeface="Arial" panose="020B0604020202020204" pitchFamily="34" charset="0"/>
              <a:buChar char="•"/>
            </a:pPr>
            <a:r>
              <a:rPr lang="en-US" sz="2400" dirty="0" smtClean="0">
                <a:solidFill>
                  <a:schemeClr val="tx1"/>
                </a:solidFill>
              </a:rPr>
              <a:t>Statewide increase for on-road bicycling events (participation and # of events)</a:t>
            </a:r>
          </a:p>
          <a:p>
            <a:pPr>
              <a:buFont typeface="Arial" panose="020B0604020202020204" pitchFamily="34" charset="0"/>
              <a:buChar char="•"/>
            </a:pPr>
            <a:r>
              <a:rPr lang="en-US" sz="2400" dirty="0" smtClean="0">
                <a:solidFill>
                  <a:schemeClr val="tx1"/>
                </a:solidFill>
              </a:rPr>
              <a:t>US Bike Route Planning and AASHTO Submittal </a:t>
            </a:r>
            <a:endParaRPr lang="en-US" sz="2400" dirty="0">
              <a:solidFill>
                <a:schemeClr val="tx1"/>
              </a:solidFill>
            </a:endParaRPr>
          </a:p>
          <a:p>
            <a:pPr>
              <a:buFont typeface="Arial" panose="020B0604020202020204" pitchFamily="34" charset="0"/>
              <a:buChar char="•"/>
            </a:pPr>
            <a:endParaRPr lang="en-US" dirty="0" smtClean="0"/>
          </a:p>
          <a:p>
            <a:endParaRPr lang="en-US" dirty="0"/>
          </a:p>
        </p:txBody>
      </p:sp>
      <p:pic>
        <p:nvPicPr>
          <p:cNvPr id="4" name="Picture 2" descr=" Street sign showing pedestrian and bicyclis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7070" y="4812217"/>
            <a:ext cx="1437806" cy="1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3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261" y="0"/>
            <a:ext cx="10058400" cy="1244485"/>
          </a:xfrm>
        </p:spPr>
        <p:txBody>
          <a:bodyPr>
            <a:normAutofit/>
          </a:bodyPr>
          <a:lstStyle/>
          <a:p>
            <a:r>
              <a:rPr lang="en-US" sz="6000" b="1" dirty="0" smtClean="0">
                <a:solidFill>
                  <a:schemeClr val="tx1"/>
                </a:solidFill>
                <a:effectLst>
                  <a:outerShdw blurRad="38100" dist="38100" dir="2700000" algn="tl">
                    <a:srgbClr val="000000">
                      <a:alpha val="43137"/>
                    </a:srgbClr>
                  </a:outerShdw>
                </a:effectLst>
              </a:rPr>
              <a:t>Results Speak for Themselves</a:t>
            </a:r>
            <a:endParaRPr lang="en-US" sz="6000" b="1" dirty="0">
              <a:solidFill>
                <a:schemeClr val="tx1"/>
              </a:solidFill>
              <a:effectLst>
                <a:outerShdw blurRad="38100" dist="38100" dir="2700000" algn="tl">
                  <a:srgbClr val="000000">
                    <a:alpha val="43137"/>
                  </a:srgbClr>
                </a:outerShdw>
              </a:effectLst>
            </a:endParaRPr>
          </a:p>
        </p:txBody>
      </p:sp>
      <p:pic>
        <p:nvPicPr>
          <p:cNvPr id="4" name="Picture 2" descr=" Street sign showing pedestrian and bicyclist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594" y="4722791"/>
            <a:ext cx="1438171" cy="14381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6032" y="2005688"/>
            <a:ext cx="11472672"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Increase in community bike/ped planning</a:t>
            </a:r>
          </a:p>
          <a:p>
            <a:pPr marL="285750" indent="-285750">
              <a:buFont typeface="Arial" panose="020B0604020202020204" pitchFamily="34" charset="0"/>
              <a:buChar char="•"/>
            </a:pPr>
            <a:r>
              <a:rPr lang="en-US" sz="3200" dirty="0" smtClean="0"/>
              <a:t>Memberships statewide in local bicycle groups have increased</a:t>
            </a:r>
          </a:p>
          <a:p>
            <a:pPr marL="285750" indent="-285750">
              <a:buFont typeface="Arial" panose="020B0604020202020204" pitchFamily="34" charset="0"/>
              <a:buChar char="•"/>
            </a:pPr>
            <a:r>
              <a:rPr lang="en-US" sz="3200" dirty="0" smtClean="0"/>
              <a:t>The amount of on and off-road bike/walk facilities has increased</a:t>
            </a:r>
          </a:p>
          <a:p>
            <a:pPr marL="285750" indent="-285750">
              <a:buFont typeface="Arial" panose="020B0604020202020204" pitchFamily="34" charset="0"/>
              <a:buChar char="•"/>
            </a:pPr>
            <a:r>
              <a:rPr lang="en-US" sz="3200" dirty="0" smtClean="0"/>
              <a:t>National recognition for KY’s bike/walk activities</a:t>
            </a:r>
          </a:p>
          <a:p>
            <a:pPr marL="285750" indent="-285750">
              <a:buFont typeface="Arial" panose="020B0604020202020204" pitchFamily="34" charset="0"/>
              <a:buChar char="•"/>
            </a:pPr>
            <a:r>
              <a:rPr lang="en-US" sz="3200" dirty="0" smtClean="0"/>
              <a:t> Growth of Bike Share programs</a:t>
            </a:r>
            <a:endParaRPr lang="en-US" sz="3200" dirty="0"/>
          </a:p>
        </p:txBody>
      </p:sp>
    </p:spTree>
    <p:extLst>
      <p:ext uri="{BB962C8B-B14F-4D97-AF65-F5344CB8AC3E}">
        <p14:creationId xmlns:p14="http://schemas.microsoft.com/office/powerpoint/2010/main" val="239677345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88ce93165ea32dc532d4576520ece2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452A2A-3F43-4A2F-B0C3-1B34C64105EE}"/>
</file>

<file path=customXml/itemProps2.xml><?xml version="1.0" encoding="utf-8"?>
<ds:datastoreItem xmlns:ds="http://schemas.openxmlformats.org/officeDocument/2006/customXml" ds:itemID="{DEE14D40-0BFC-4B72-B290-781891EE2BA6}"/>
</file>

<file path=customXml/itemProps3.xml><?xml version="1.0" encoding="utf-8"?>
<ds:datastoreItem xmlns:ds="http://schemas.openxmlformats.org/officeDocument/2006/customXml" ds:itemID="{11B07420-DC5A-4906-A3F7-936DE477F46C}"/>
</file>

<file path=docProps/app.xml><?xml version="1.0" encoding="utf-8"?>
<Properties xmlns="http://schemas.openxmlformats.org/officeDocument/2006/extended-properties" xmlns:vt="http://schemas.openxmlformats.org/officeDocument/2006/docPropsVTypes">
  <Template>Retrospect</Template>
  <TotalTime>21301</TotalTime>
  <Words>1685</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The KY Transportation Cabinet’s Bike/Ped Program</vt:lpstr>
      <vt:lpstr>Overview for KY Bike/Ped</vt:lpstr>
      <vt:lpstr>Update for the Bike/Walk Website</vt:lpstr>
      <vt:lpstr>PowerPoint Presentation</vt:lpstr>
      <vt:lpstr>Local Government Planning</vt:lpstr>
      <vt:lpstr>Local Projects (LPA)</vt:lpstr>
      <vt:lpstr>Continued Partnerships</vt:lpstr>
      <vt:lpstr>Statewide Projects &amp; Activities</vt:lpstr>
      <vt:lpstr>Results Speak for Themselves</vt:lpstr>
      <vt:lpstr>Questions?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KY Transportation Cabinet’s Bike/Ped Program</dc:title>
  <dc:creator>Hearn, Troy (KYTC)</dc:creator>
  <cp:lastModifiedBy>Mills, Deanna P (KYTC)</cp:lastModifiedBy>
  <cp:revision>36</cp:revision>
  <cp:lastPrinted>2018-04-12T13:05:36Z</cp:lastPrinted>
  <dcterms:created xsi:type="dcterms:W3CDTF">2018-03-28T19:33:38Z</dcterms:created>
  <dcterms:modified xsi:type="dcterms:W3CDTF">2018-04-25T15:10:39Z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