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5" r:id="rId6"/>
    <p:sldId id="260" r:id="rId7"/>
    <p:sldId id="274" r:id="rId8"/>
    <p:sldId id="262" r:id="rId9"/>
    <p:sldId id="276" r:id="rId10"/>
    <p:sldId id="264" r:id="rId11"/>
    <p:sldId id="277" r:id="rId12"/>
    <p:sldId id="272" r:id="rId13"/>
    <p:sldId id="279" r:id="rId14"/>
    <p:sldId id="280" r:id="rId15"/>
    <p:sldId id="281" r:id="rId16"/>
    <p:sldId id="286" r:id="rId17"/>
    <p:sldId id="285" r:id="rId18"/>
    <p:sldId id="284" r:id="rId19"/>
    <p:sldId id="283" r:id="rId20"/>
    <p:sldId id="282" r:id="rId21"/>
    <p:sldId id="287" r:id="rId22"/>
    <p:sldId id="267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5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0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5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8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4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7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9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C1E1-0C2E-4EC8-8176-844C36E55EA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55E1-782B-4383-AB1D-E3E605390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8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utcd.fhwa.dot.gov/resources/policy/alt_fuel_corridors/index.htm" TargetMode="External"/><Relationship Id="rId2" Type="http://schemas.openxmlformats.org/officeDocument/2006/relationships/hyperlink" Target="https://transportation.ky.gov/TrafficOperations/Pages/Sign-Programs-and-Standards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utcd.fhwa.dot.gov/resources/policy/alt_fuel_corridors/index.htm" TargetMode="External"/><Relationship Id="rId2" Type="http://schemas.openxmlformats.org/officeDocument/2006/relationships/hyperlink" Target="https://www.afdc.energy.gov/locator/stations/resul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hwa.dot.gov/environment/alternative_fuel_corrido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+mn-lt"/>
                <a:ea typeface="+mn-ea"/>
                <a:cs typeface="+mn-cs"/>
              </a:rPr>
              <a:t>Kentucky Alternative</a:t>
            </a:r>
            <a:br>
              <a:rPr lang="en-US" sz="8000" b="1" dirty="0">
                <a:latin typeface="+mn-lt"/>
                <a:ea typeface="+mn-ea"/>
                <a:cs typeface="+mn-cs"/>
              </a:rPr>
            </a:br>
            <a:r>
              <a:rPr lang="en-US" sz="8000" b="1" dirty="0">
                <a:latin typeface="+mn-lt"/>
                <a:ea typeface="+mn-ea"/>
                <a:cs typeface="+mn-cs"/>
              </a:rPr>
              <a:t>Fuel Corridors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4083"/>
            <a:ext cx="9144000" cy="24630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FHWA Application</a:t>
            </a:r>
          </a:p>
          <a:p>
            <a:r>
              <a:rPr lang="en-US" sz="4000" dirty="0" smtClean="0"/>
              <a:t>Submitted on 11/28/2017</a:t>
            </a:r>
          </a:p>
          <a:p>
            <a:r>
              <a:rPr lang="en-US" sz="4000" dirty="0" smtClean="0"/>
              <a:t>Justin Harrod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52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>
                <a:latin typeface="+mn-lt"/>
                <a:ea typeface="+mn-ea"/>
                <a:cs typeface="+mn-cs"/>
              </a:rPr>
              <a:t>Liquefied</a:t>
            </a:r>
            <a:r>
              <a:rPr lang="en-US" sz="4900" b="1" dirty="0" smtClean="0"/>
              <a:t> </a:t>
            </a:r>
            <a:r>
              <a:rPr lang="en-US" sz="4900" b="1" dirty="0">
                <a:latin typeface="+mn-lt"/>
                <a:ea typeface="+mn-ea"/>
                <a:cs typeface="+mn-cs"/>
              </a:rPr>
              <a:t>Petroleum Gas (Propane/LPG)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7221"/>
          </a:xfrm>
        </p:spPr>
        <p:txBody>
          <a:bodyPr>
            <a:normAutofit/>
          </a:bodyPr>
          <a:lstStyle/>
          <a:p>
            <a:r>
              <a:rPr lang="en-US" sz="4900" dirty="0" smtClean="0"/>
              <a:t>Station Requirements:</a:t>
            </a:r>
          </a:p>
          <a:p>
            <a:pPr lvl="1"/>
            <a:r>
              <a:rPr lang="en-US" sz="4200" dirty="0" smtClean="0"/>
              <a:t>150 miles between stations</a:t>
            </a:r>
          </a:p>
          <a:p>
            <a:pPr lvl="1"/>
            <a:r>
              <a:rPr lang="en-US" sz="4200" dirty="0" smtClean="0"/>
              <a:t>5 miles or less from highway</a:t>
            </a:r>
          </a:p>
          <a:p>
            <a:pPr lvl="1"/>
            <a:r>
              <a:rPr lang="en-US" sz="4200" dirty="0" smtClean="0"/>
              <a:t>Public stations only</a:t>
            </a:r>
          </a:p>
          <a:p>
            <a:pPr marL="457200" lvl="1" indent="0">
              <a:buNone/>
            </a:pPr>
            <a:endParaRPr lang="en-US" sz="3500" dirty="0" smtClean="0"/>
          </a:p>
          <a:p>
            <a:r>
              <a:rPr lang="en-US" sz="4600" dirty="0" smtClean="0"/>
              <a:t>KY has 2 stations meeting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0173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50" y="572947"/>
            <a:ext cx="3932237" cy="1038828"/>
          </a:xfrm>
        </p:spPr>
        <p:txBody>
          <a:bodyPr/>
          <a:lstStyle/>
          <a:p>
            <a:pPr algn="ctr"/>
            <a:r>
              <a:rPr lang="en-US" sz="5900" b="1" dirty="0">
                <a:latin typeface="+mn-lt"/>
                <a:ea typeface="+mn-ea"/>
                <a:cs typeface="+mn-cs"/>
              </a:rPr>
              <a:t>LPG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>
          <a:xfrm>
            <a:off x="4815069" y="572947"/>
            <a:ext cx="7211822" cy="56945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95" y="2639027"/>
            <a:ext cx="3932237" cy="33457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All of I-65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MP 0.00 to MP 137.32</a:t>
            </a:r>
          </a:p>
          <a:p>
            <a:pPr lvl="1"/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All of I-24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MP 0.00 to MP 93.37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9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 smtClean="0"/>
              <a:t>Results are in!!!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On March 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FHWA sent KYTC what they approved for “corridor-ready” and “corridor-pending” for our state.</a:t>
            </a:r>
          </a:p>
          <a:p>
            <a:r>
              <a:rPr lang="en-US" sz="4000" dirty="0" smtClean="0"/>
              <a:t>Ready – signage can be placed on the corridor</a:t>
            </a:r>
          </a:p>
          <a:p>
            <a:r>
              <a:rPr lang="en-US" sz="4000" dirty="0" smtClean="0"/>
              <a:t>Pending – a few more facilities are needed in order to meet the requirement(s) to have the corridor ready for signage, but is close.</a:t>
            </a:r>
          </a:p>
        </p:txBody>
      </p:sp>
    </p:spTree>
    <p:extLst>
      <p:ext uri="{BB962C8B-B14F-4D97-AF65-F5344CB8AC3E}">
        <p14:creationId xmlns:p14="http://schemas.microsoft.com/office/powerpoint/2010/main" val="37608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Corridor-ready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528"/>
            <a:ext cx="10515600" cy="4673536"/>
          </a:xfrm>
        </p:spPr>
        <p:txBody>
          <a:bodyPr>
            <a:normAutofit/>
          </a:bodyPr>
          <a:lstStyle/>
          <a:p>
            <a:r>
              <a:rPr lang="en-US" dirty="0" smtClean="0"/>
              <a:t>CNG</a:t>
            </a:r>
          </a:p>
          <a:p>
            <a:pPr lvl="1"/>
            <a:r>
              <a:rPr lang="en-US" dirty="0" smtClean="0"/>
              <a:t>I-75: From KY/OH border to KY/TN border</a:t>
            </a:r>
          </a:p>
          <a:p>
            <a:pPr lvl="1"/>
            <a:r>
              <a:rPr lang="en-US" dirty="0" smtClean="0"/>
              <a:t>I-71: From KY/OH border to Carrollton, KY </a:t>
            </a:r>
          </a:p>
          <a:p>
            <a:r>
              <a:rPr lang="en-US" dirty="0" smtClean="0"/>
              <a:t>LNG</a:t>
            </a:r>
          </a:p>
          <a:p>
            <a:pPr lvl="1"/>
            <a:r>
              <a:rPr lang="en-US" dirty="0" smtClean="0"/>
              <a:t>I-75:From KY/OH border to KY/TN border</a:t>
            </a:r>
          </a:p>
          <a:p>
            <a:r>
              <a:rPr lang="en-US" dirty="0" smtClean="0"/>
              <a:t>EV</a:t>
            </a:r>
          </a:p>
          <a:p>
            <a:pPr lvl="1"/>
            <a:r>
              <a:rPr lang="en-US" dirty="0" smtClean="0"/>
              <a:t>I-275: From KY/OH border to KY/IN border</a:t>
            </a:r>
          </a:p>
          <a:p>
            <a:pPr lvl="1"/>
            <a:r>
              <a:rPr lang="en-US" dirty="0" smtClean="0"/>
              <a:t>I-71 and I-75: From KY/OH border to Florence, KY</a:t>
            </a:r>
          </a:p>
          <a:p>
            <a:r>
              <a:rPr lang="en-US" dirty="0" smtClean="0"/>
              <a:t>LPG</a:t>
            </a:r>
          </a:p>
          <a:p>
            <a:pPr lvl="1"/>
            <a:r>
              <a:rPr lang="en-US" dirty="0" smtClean="0"/>
              <a:t>I-65: From KY/IN border to KY/TN border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5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Corridor-pending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104"/>
            <a:ext cx="10515600" cy="4351338"/>
          </a:xfrm>
        </p:spPr>
        <p:txBody>
          <a:bodyPr/>
          <a:lstStyle/>
          <a:p>
            <a:r>
              <a:rPr lang="en-US" dirty="0" smtClean="0"/>
              <a:t>CNG</a:t>
            </a:r>
          </a:p>
          <a:p>
            <a:pPr lvl="1"/>
            <a:r>
              <a:rPr lang="en-US" dirty="0" smtClean="0"/>
              <a:t>I-265: From Louisville, KY (@I-71) to Louisville, KY (@I-65)</a:t>
            </a:r>
          </a:p>
          <a:p>
            <a:pPr lvl="1"/>
            <a:r>
              <a:rPr lang="en-US" dirty="0" smtClean="0"/>
              <a:t>I-71: From Carrollton, KY to Louisville, KY</a:t>
            </a:r>
          </a:p>
          <a:p>
            <a:pPr lvl="1"/>
            <a:r>
              <a:rPr lang="en-US" dirty="0" smtClean="0"/>
              <a:t>I-275: </a:t>
            </a:r>
            <a:r>
              <a:rPr lang="en-US" dirty="0"/>
              <a:t>From KY/OH border to KY/IN </a:t>
            </a:r>
            <a:r>
              <a:rPr lang="en-US" dirty="0" smtClean="0"/>
              <a:t>border</a:t>
            </a:r>
          </a:p>
          <a:p>
            <a:r>
              <a:rPr lang="en-US" dirty="0" smtClean="0"/>
              <a:t>EV</a:t>
            </a:r>
          </a:p>
          <a:p>
            <a:pPr lvl="1"/>
            <a:r>
              <a:rPr lang="en-US" dirty="0" smtClean="0"/>
              <a:t>I-71: From Florence, KY to Louisville, KY</a:t>
            </a:r>
          </a:p>
          <a:p>
            <a:pPr lvl="1"/>
            <a:r>
              <a:rPr lang="en-US" dirty="0" smtClean="0"/>
              <a:t>I-75: From Florence, KY to KY/TN border</a:t>
            </a:r>
          </a:p>
        </p:txBody>
      </p:sp>
    </p:spTree>
    <p:extLst>
      <p:ext uri="{BB962C8B-B14F-4D97-AF65-F5344CB8AC3E}">
        <p14:creationId xmlns:p14="http://schemas.microsoft.com/office/powerpoint/2010/main" val="21045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23" y="818621"/>
            <a:ext cx="3395472" cy="1325563"/>
          </a:xfrm>
        </p:spPr>
        <p:txBody>
          <a:bodyPr/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CNG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8" y="3227801"/>
            <a:ext cx="4038409" cy="2385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34" y="0"/>
            <a:ext cx="6553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944" y="585044"/>
            <a:ext cx="2321689" cy="1325563"/>
          </a:xfrm>
        </p:spPr>
        <p:txBody>
          <a:bodyPr/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LNG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44" y="2443042"/>
            <a:ext cx="3027289" cy="4001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0" y="0"/>
            <a:ext cx="449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17" y="747088"/>
            <a:ext cx="1546185" cy="1325563"/>
          </a:xfrm>
        </p:spPr>
        <p:txBody>
          <a:bodyPr/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EV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14" y="2594295"/>
            <a:ext cx="2865353" cy="3709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98" y="0"/>
            <a:ext cx="5405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149" y="781813"/>
            <a:ext cx="1638782" cy="1325563"/>
          </a:xfrm>
        </p:spPr>
        <p:txBody>
          <a:bodyPr/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LPG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6" y="276430"/>
            <a:ext cx="6644091" cy="6235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3" y="2639810"/>
            <a:ext cx="3713675" cy="37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A Little Background…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9256"/>
          </a:xfrm>
        </p:spPr>
        <p:txBody>
          <a:bodyPr/>
          <a:lstStyle/>
          <a:p>
            <a:r>
              <a:rPr lang="en-US" sz="4900" dirty="0" smtClean="0"/>
              <a:t>Section 1413 of the FAST Act required the Secretary of FHWA to designate alternative fuel corridors for DOTs.</a:t>
            </a:r>
          </a:p>
          <a:p>
            <a:pPr lvl="1"/>
            <a:r>
              <a:rPr lang="en-US" sz="4000" dirty="0" smtClean="0"/>
              <a:t>Signed into law on December 4, 2015</a:t>
            </a:r>
          </a:p>
          <a:p>
            <a:pPr lvl="1"/>
            <a:r>
              <a:rPr lang="en-US" sz="4000" dirty="0" smtClean="0"/>
              <a:t>Enacted on December 4, 2016</a:t>
            </a:r>
          </a:p>
          <a:p>
            <a:pPr lvl="1"/>
            <a:r>
              <a:rPr lang="en-US" sz="4000" dirty="0" smtClean="0"/>
              <a:t>Took affect on December 4, 2017</a:t>
            </a:r>
          </a:p>
        </p:txBody>
      </p:sp>
    </p:spTree>
    <p:extLst>
      <p:ext uri="{BB962C8B-B14F-4D97-AF65-F5344CB8AC3E}">
        <p14:creationId xmlns:p14="http://schemas.microsoft.com/office/powerpoint/2010/main" val="27007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Next</a:t>
            </a:r>
            <a:r>
              <a:rPr lang="en-US" sz="4900" b="1" dirty="0" smtClean="0"/>
              <a:t> </a:t>
            </a:r>
            <a:r>
              <a:rPr lang="en-US" sz="5900" b="1" dirty="0">
                <a:latin typeface="+mn-lt"/>
                <a:ea typeface="+mn-ea"/>
                <a:cs typeface="+mn-cs"/>
              </a:rPr>
              <a:t>Steps</a:t>
            </a:r>
            <a:r>
              <a:rPr lang="en-US" sz="4900" b="1" dirty="0" smtClean="0"/>
              <a:t>…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How to go about signing the corridors that are “corridor-ready”.</a:t>
            </a:r>
          </a:p>
          <a:p>
            <a:pPr lvl="1"/>
            <a:r>
              <a:rPr lang="en-US" sz="3400" dirty="0" smtClean="0"/>
              <a:t>KYTC primarily envisions signing by the “Blue LOGO Signs” exit services signs</a:t>
            </a:r>
          </a:p>
          <a:p>
            <a:pPr lvl="2"/>
            <a:r>
              <a:rPr lang="en-US" sz="3000" dirty="0">
                <a:hlinkClick r:id="rId2"/>
              </a:rPr>
              <a:t>https://</a:t>
            </a:r>
            <a:r>
              <a:rPr lang="en-US" sz="3000" dirty="0" smtClean="0">
                <a:hlinkClick r:id="rId2"/>
              </a:rPr>
              <a:t>transportation.ky.gov/TrafficOperations/Pages/Sign-Programs-and-Standards.aspx</a:t>
            </a:r>
            <a:endParaRPr lang="en-US" sz="3000" dirty="0" smtClean="0"/>
          </a:p>
          <a:p>
            <a:pPr lvl="2"/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mutcd.fhwa.dot.gov/resources/policy/alt_fuel_corridors/index.htm</a:t>
            </a:r>
            <a:endParaRPr lang="en-US" sz="3000" dirty="0" smtClean="0"/>
          </a:p>
          <a:p>
            <a:pPr lvl="1"/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70156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Next</a:t>
            </a:r>
            <a:r>
              <a:rPr lang="en-US" sz="4000" b="1" dirty="0"/>
              <a:t> </a:t>
            </a:r>
            <a:r>
              <a:rPr lang="en-US" sz="5900" b="1" dirty="0">
                <a:latin typeface="+mn-lt"/>
                <a:ea typeface="+mn-ea"/>
                <a:cs typeface="+mn-cs"/>
              </a:rPr>
              <a:t>Steps…Cont’d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/>
              <a:t>Future</a:t>
            </a:r>
            <a:r>
              <a:rPr lang="en-US" dirty="0"/>
              <a:t> </a:t>
            </a:r>
            <a:r>
              <a:rPr lang="en-US" sz="3800" dirty="0"/>
              <a:t>funding</a:t>
            </a:r>
            <a:r>
              <a:rPr lang="en-US" dirty="0"/>
              <a:t> </a:t>
            </a:r>
            <a:r>
              <a:rPr lang="en-US" sz="3800" dirty="0"/>
              <a:t>may to be tied to these Alternative Fuel Corridors.</a:t>
            </a:r>
          </a:p>
          <a:p>
            <a:r>
              <a:rPr lang="en-US" sz="3800" dirty="0"/>
              <a:t>Providing the public with more awareness related to alternative fuels.</a:t>
            </a:r>
          </a:p>
          <a:p>
            <a:r>
              <a:rPr lang="en-US" sz="3800" dirty="0"/>
              <a:t>Continuing to add more </a:t>
            </a:r>
            <a:r>
              <a:rPr lang="en-US" sz="3800" dirty="0" smtClean="0"/>
              <a:t>corridors when possible.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65910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Questions???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900" dirty="0" smtClean="0"/>
              <a:t>Useful websites:</a:t>
            </a:r>
          </a:p>
          <a:p>
            <a:r>
              <a:rPr lang="en-US" sz="3900" dirty="0" smtClean="0"/>
              <a:t>US DOE: Energy Efficiency &amp; Renewable Energy:</a:t>
            </a:r>
          </a:p>
          <a:p>
            <a:pPr lvl="1"/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www.afdc.energy.gov/locator/stations/results</a:t>
            </a:r>
            <a:endParaRPr lang="en-US" sz="3900" dirty="0" smtClean="0"/>
          </a:p>
          <a:p>
            <a:r>
              <a:rPr lang="en-US" sz="3900" dirty="0" smtClean="0"/>
              <a:t>Manual on Uniform Traffic Control Devices (MUTCD)</a:t>
            </a:r>
          </a:p>
          <a:p>
            <a:pPr lvl="1"/>
            <a:r>
              <a:rPr lang="en-US" sz="3500" dirty="0">
                <a:hlinkClick r:id="rId3"/>
              </a:rPr>
              <a:t>https://</a:t>
            </a:r>
            <a:r>
              <a:rPr lang="en-US" sz="3500" dirty="0" smtClean="0">
                <a:hlinkClick r:id="rId3"/>
              </a:rPr>
              <a:t>mutcd.fhwa.dot.gov/resources/policy/alt_fuel_corridors/index.htm</a:t>
            </a:r>
            <a:endParaRPr lang="en-US" sz="3500" dirty="0" smtClean="0"/>
          </a:p>
          <a:p>
            <a:r>
              <a:rPr lang="en-US" sz="3900" dirty="0" smtClean="0"/>
              <a:t>FHWA: Alternative Fuel Corridors:</a:t>
            </a:r>
          </a:p>
          <a:p>
            <a:pPr lvl="1"/>
            <a:r>
              <a:rPr lang="en-US" sz="3600" dirty="0">
                <a:hlinkClick r:id="rId4"/>
              </a:rPr>
              <a:t>https://www.fhwa.dot.gov/environment/alternative_fuel_corridors</a:t>
            </a:r>
            <a:r>
              <a:rPr lang="en-US" sz="3600" dirty="0" smtClean="0">
                <a:hlinkClick r:id="rId4"/>
              </a:rPr>
              <a:t>/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18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b="1" dirty="0">
                <a:latin typeface="+mn-lt"/>
                <a:ea typeface="+mn-ea"/>
                <a:cs typeface="+mn-cs"/>
              </a:rPr>
              <a:t>Alternative </a:t>
            </a:r>
            <a:r>
              <a:rPr lang="en-US" sz="5900" b="1" dirty="0" smtClean="0">
                <a:latin typeface="+mn-lt"/>
                <a:ea typeface="+mn-ea"/>
                <a:cs typeface="+mn-cs"/>
              </a:rPr>
              <a:t>Fueling Stations for...</a:t>
            </a:r>
            <a:endParaRPr lang="en-US" sz="59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Compressed Natural Gas (CNG)</a:t>
            </a:r>
          </a:p>
          <a:p>
            <a:r>
              <a:rPr lang="en-US" sz="4900" dirty="0" smtClean="0"/>
              <a:t>Liquefied Natural Gas (LNG)</a:t>
            </a:r>
          </a:p>
          <a:p>
            <a:r>
              <a:rPr lang="en-US" sz="4900" dirty="0" smtClean="0"/>
              <a:t>Electric Vehicles (EV)</a:t>
            </a:r>
          </a:p>
          <a:p>
            <a:r>
              <a:rPr lang="en-US" sz="4900" dirty="0" smtClean="0"/>
              <a:t>Liquefied Petroleum Gas (Propane/LPG)</a:t>
            </a:r>
          </a:p>
          <a:p>
            <a:r>
              <a:rPr lang="en-US" sz="4900" dirty="0" smtClean="0"/>
              <a:t>Hydrogen (HYD) – None in KY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20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900" b="1" dirty="0">
                <a:latin typeface="+mn-lt"/>
                <a:ea typeface="+mn-ea"/>
                <a:cs typeface="+mn-cs"/>
              </a:rPr>
              <a:t>Compressed Natural Gas (CNG</a:t>
            </a:r>
            <a:r>
              <a:rPr lang="en-US" sz="5900" b="1" dirty="0" smtClean="0">
                <a:latin typeface="+mn-lt"/>
                <a:ea typeface="+mn-ea"/>
                <a:cs typeface="+mn-cs"/>
              </a:rPr>
              <a:t>)</a:t>
            </a:r>
            <a:endParaRPr lang="en-US" sz="59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497"/>
          </a:xfrm>
        </p:spPr>
        <p:txBody>
          <a:bodyPr>
            <a:normAutofit lnSpcReduction="10000"/>
          </a:bodyPr>
          <a:lstStyle/>
          <a:p>
            <a:r>
              <a:rPr lang="en-US" sz="4900" dirty="0"/>
              <a:t>Station </a:t>
            </a:r>
            <a:r>
              <a:rPr lang="en-US" sz="4900" dirty="0" smtClean="0"/>
              <a:t>Requirements:</a:t>
            </a:r>
          </a:p>
          <a:p>
            <a:pPr lvl="1"/>
            <a:r>
              <a:rPr lang="en-US" sz="4500" dirty="0" smtClean="0"/>
              <a:t>150 miles between stations</a:t>
            </a:r>
          </a:p>
          <a:p>
            <a:pPr lvl="1"/>
            <a:r>
              <a:rPr lang="en-US" sz="4500" dirty="0" smtClean="0"/>
              <a:t>5 miles or less from highway</a:t>
            </a:r>
          </a:p>
          <a:p>
            <a:pPr lvl="1"/>
            <a:r>
              <a:rPr lang="en-US" sz="4500" dirty="0" smtClean="0"/>
              <a:t>Public stations only</a:t>
            </a:r>
          </a:p>
          <a:p>
            <a:pPr lvl="1"/>
            <a:endParaRPr lang="en-US" sz="3500" dirty="0"/>
          </a:p>
          <a:p>
            <a:r>
              <a:rPr lang="en-US" sz="4900" dirty="0" smtClean="0"/>
              <a:t>KY has 5 stations meeting these requirements.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9667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81" y="15449"/>
            <a:ext cx="3932237" cy="1116957"/>
          </a:xfrm>
        </p:spPr>
        <p:txBody>
          <a:bodyPr>
            <a:normAutofit/>
          </a:bodyPr>
          <a:lstStyle/>
          <a:p>
            <a:pPr algn="ctr"/>
            <a:r>
              <a:rPr lang="en-US" sz="5900" b="1" dirty="0">
                <a:latin typeface="+mn-lt"/>
                <a:ea typeface="+mn-ea"/>
                <a:cs typeface="+mn-cs"/>
              </a:rPr>
              <a:t>CNG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7" y="15449"/>
            <a:ext cx="5287424" cy="68425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1132406"/>
            <a:ext cx="5084064" cy="57255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All of I-75*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0.00 to MP 191.78</a:t>
            </a:r>
          </a:p>
          <a:p>
            <a:pPr lvl="1"/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All of I-275*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0.00 to MP 13.71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73.10 to MP 83.78</a:t>
            </a:r>
          </a:p>
          <a:p>
            <a:pPr lvl="1"/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All of I-71*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0.00 to MP 95.51</a:t>
            </a:r>
          </a:p>
          <a:p>
            <a:pPr lvl="1"/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All of I-265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10.20 to MP 34.70</a:t>
            </a:r>
          </a:p>
          <a:p>
            <a:pPr lvl="1"/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Portion of I-64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0.00 to MP 74.50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2400" dirty="0" smtClean="0"/>
              <a:t>*</a:t>
            </a:r>
            <a:r>
              <a:rPr lang="en-US" sz="2000" dirty="0" smtClean="0"/>
              <a:t>Coordinated with OKI MPO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MPOs – Dayton, Columbus, Springfield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45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900" b="1" dirty="0">
                <a:latin typeface="+mn-lt"/>
                <a:ea typeface="+mn-ea"/>
                <a:cs typeface="+mn-cs"/>
              </a:rPr>
              <a:t>Liquefied Natural Gas (LNG</a:t>
            </a:r>
            <a:r>
              <a:rPr lang="en-US" sz="5900" b="1" dirty="0" smtClean="0"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 lnSpcReduction="10000"/>
          </a:bodyPr>
          <a:lstStyle/>
          <a:p>
            <a:r>
              <a:rPr lang="en-US" sz="5300" dirty="0" smtClean="0"/>
              <a:t>Station Requirements:</a:t>
            </a:r>
          </a:p>
          <a:p>
            <a:pPr lvl="1"/>
            <a:r>
              <a:rPr lang="en-US" sz="4900" dirty="0" smtClean="0"/>
              <a:t>200 miles between stations</a:t>
            </a:r>
          </a:p>
          <a:p>
            <a:pPr lvl="1"/>
            <a:r>
              <a:rPr lang="en-US" sz="4900" dirty="0" smtClean="0"/>
              <a:t>5 miles or less from highway</a:t>
            </a:r>
          </a:p>
          <a:p>
            <a:pPr lvl="1"/>
            <a:r>
              <a:rPr lang="en-US" sz="4900" dirty="0" smtClean="0"/>
              <a:t>Public stations only</a:t>
            </a:r>
          </a:p>
          <a:p>
            <a:pPr lvl="1"/>
            <a:endParaRPr lang="en-US" sz="3800" dirty="0"/>
          </a:p>
          <a:p>
            <a:r>
              <a:rPr lang="en-US" sz="5300" dirty="0" smtClean="0"/>
              <a:t>KY has 1 station meeting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1344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79" y="457200"/>
            <a:ext cx="3932237" cy="1093808"/>
          </a:xfrm>
        </p:spPr>
        <p:txBody>
          <a:bodyPr>
            <a:normAutofit/>
          </a:bodyPr>
          <a:lstStyle/>
          <a:p>
            <a:pPr algn="ctr"/>
            <a:r>
              <a:rPr lang="en-US" sz="5900" b="1" dirty="0">
                <a:latin typeface="+mn-lt"/>
                <a:ea typeface="+mn-ea"/>
                <a:cs typeface="+mn-cs"/>
              </a:rPr>
              <a:t>LNG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1" y="10682"/>
            <a:ext cx="5291107" cy="68473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580" y="1551008"/>
            <a:ext cx="3932237" cy="4317980"/>
          </a:xfrm>
        </p:spPr>
        <p:txBody>
          <a:bodyPr>
            <a:normAutofit/>
          </a:bodyPr>
          <a:lstStyle/>
          <a:p>
            <a:endParaRPr lang="en-US" sz="2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Portion of I-75*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173.5 to MP 191.78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2400" dirty="0" smtClean="0"/>
              <a:t>*Coordinated </a:t>
            </a:r>
            <a:r>
              <a:rPr lang="en-US" sz="2400" dirty="0"/>
              <a:t>with OKI MPO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MPOs – Dayton, Columbus, </a:t>
            </a:r>
            <a:r>
              <a:rPr lang="en-US" sz="2200" dirty="0" smtClean="0"/>
              <a:t>Springfield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087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900" b="1" dirty="0">
                <a:latin typeface="+mn-lt"/>
                <a:ea typeface="+mn-ea"/>
                <a:cs typeface="+mn-cs"/>
              </a:rPr>
              <a:t>Electric</a:t>
            </a:r>
            <a:r>
              <a:rPr lang="en-US" sz="5900" b="1" dirty="0" smtClean="0"/>
              <a:t> </a:t>
            </a:r>
            <a:r>
              <a:rPr lang="en-US" sz="5900" b="1" dirty="0">
                <a:latin typeface="+mn-lt"/>
                <a:ea typeface="+mn-ea"/>
                <a:cs typeface="+mn-cs"/>
              </a:rPr>
              <a:t>Vehicles (EV)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4623"/>
          </a:xfrm>
        </p:spPr>
        <p:txBody>
          <a:bodyPr>
            <a:normAutofit fontScale="85000" lnSpcReduction="20000"/>
          </a:bodyPr>
          <a:lstStyle/>
          <a:p>
            <a:r>
              <a:rPr lang="en-US" sz="5800" dirty="0" smtClean="0"/>
              <a:t>Station Requirements:</a:t>
            </a:r>
          </a:p>
          <a:p>
            <a:pPr lvl="1"/>
            <a:r>
              <a:rPr lang="en-US" sz="5300" dirty="0" smtClean="0"/>
              <a:t>50 miles between stations</a:t>
            </a:r>
          </a:p>
          <a:p>
            <a:pPr lvl="1"/>
            <a:r>
              <a:rPr lang="en-US" sz="5300" dirty="0" smtClean="0"/>
              <a:t>5 miles or less from highway</a:t>
            </a:r>
          </a:p>
          <a:p>
            <a:pPr lvl="1"/>
            <a:r>
              <a:rPr lang="en-US" sz="5300" dirty="0" smtClean="0"/>
              <a:t>Public stations only (no Tesla)</a:t>
            </a:r>
          </a:p>
          <a:p>
            <a:pPr lvl="1"/>
            <a:r>
              <a:rPr lang="en-US" sz="5300" dirty="0" smtClean="0"/>
              <a:t>Level 3 (DCFC)</a:t>
            </a:r>
            <a:endParaRPr lang="en-US" sz="5300" dirty="0"/>
          </a:p>
          <a:p>
            <a:pPr marL="457200" lvl="1" indent="0">
              <a:buNone/>
            </a:pPr>
            <a:endParaRPr lang="en-US" sz="4100" dirty="0" smtClean="0"/>
          </a:p>
          <a:p>
            <a:r>
              <a:rPr lang="en-US" sz="5700" dirty="0" smtClean="0"/>
              <a:t>KY has 2 stations meeting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1670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23" y="662495"/>
            <a:ext cx="3932237" cy="1154730"/>
          </a:xfrm>
        </p:spPr>
        <p:txBody>
          <a:bodyPr/>
          <a:lstStyle/>
          <a:p>
            <a:pPr algn="ctr"/>
            <a:r>
              <a:rPr lang="en-US" sz="5900" b="1" dirty="0">
                <a:latin typeface="+mn-lt"/>
                <a:ea typeface="+mn-ea"/>
                <a:cs typeface="+mn-cs"/>
              </a:rPr>
              <a:t>EV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>
          <a:xfrm>
            <a:off x="4905396" y="662495"/>
            <a:ext cx="7008812" cy="55342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122" y="1817225"/>
            <a:ext cx="3932237" cy="43794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All of I-275*</a:t>
            </a:r>
          </a:p>
          <a:p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Portion of I-75*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173.50 to MP 191.78</a:t>
            </a:r>
          </a:p>
          <a:p>
            <a:pPr lvl="1"/>
            <a:endParaRPr lang="en-US" sz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Portion of I-71*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 77.70 to MP 95.51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r>
              <a:rPr lang="en-US" sz="2400" dirty="0" smtClean="0"/>
              <a:t>*Coordinated with OKI MPO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MPOs – Dayton, Columbus, Springfield</a:t>
            </a:r>
          </a:p>
        </p:txBody>
      </p:sp>
    </p:spTree>
    <p:extLst>
      <p:ext uri="{BB962C8B-B14F-4D97-AF65-F5344CB8AC3E}">
        <p14:creationId xmlns:p14="http://schemas.microsoft.com/office/powerpoint/2010/main" val="16744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620AAE2AEB4487F1A743D73B8D7F" ma:contentTypeVersion="0" ma:contentTypeDescription="Create a new document." ma:contentTypeScope="" ma:versionID="88ce93165ea32dc532d4576520ece2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37A8F2-9F07-425C-96A1-1F298C454D2D}"/>
</file>

<file path=customXml/itemProps2.xml><?xml version="1.0" encoding="utf-8"?>
<ds:datastoreItem xmlns:ds="http://schemas.openxmlformats.org/officeDocument/2006/customXml" ds:itemID="{34600D5F-5834-4A10-B168-9C2EE43D46A5}"/>
</file>

<file path=customXml/itemProps3.xml><?xml version="1.0" encoding="utf-8"?>
<ds:datastoreItem xmlns:ds="http://schemas.openxmlformats.org/officeDocument/2006/customXml" ds:itemID="{88EDEA7A-1E46-4E85-A91A-F24FEBEAB3A3}"/>
</file>

<file path=docProps/app.xml><?xml version="1.0" encoding="utf-8"?>
<Properties xmlns="http://schemas.openxmlformats.org/officeDocument/2006/extended-properties" xmlns:vt="http://schemas.openxmlformats.org/officeDocument/2006/docPropsVTypes">
  <TotalTime>12234</TotalTime>
  <Words>637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Kentucky Alternative Fuel Corridors</vt:lpstr>
      <vt:lpstr>A Little Background…</vt:lpstr>
      <vt:lpstr>Alternative Fueling Stations for...</vt:lpstr>
      <vt:lpstr>Compressed Natural Gas (CNG)</vt:lpstr>
      <vt:lpstr>CNG</vt:lpstr>
      <vt:lpstr>Liquefied Natural Gas (LNG)</vt:lpstr>
      <vt:lpstr>LNG</vt:lpstr>
      <vt:lpstr>Electric Vehicles (EV)</vt:lpstr>
      <vt:lpstr>EV</vt:lpstr>
      <vt:lpstr>Liquefied Petroleum Gas (Propane/LPG)</vt:lpstr>
      <vt:lpstr>LPG</vt:lpstr>
      <vt:lpstr>PowerPoint Presentation</vt:lpstr>
      <vt:lpstr>Results are in!!!</vt:lpstr>
      <vt:lpstr>Corridor-ready</vt:lpstr>
      <vt:lpstr>Corridor-pending</vt:lpstr>
      <vt:lpstr>CNG</vt:lpstr>
      <vt:lpstr>LNG</vt:lpstr>
      <vt:lpstr>EV</vt:lpstr>
      <vt:lpstr>LPG</vt:lpstr>
      <vt:lpstr>Next Steps…</vt:lpstr>
      <vt:lpstr>Next Steps…Cont’d</vt:lpstr>
      <vt:lpstr>Questions???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Alternative Fuel Corridors</dc:title>
  <dc:creator>Harrod, Justin D (KYTC)</dc:creator>
  <cp:lastModifiedBy>Harrod, Justin D (KYTC)</cp:lastModifiedBy>
  <cp:revision>61</cp:revision>
  <cp:lastPrinted>2018-04-12T18:12:13Z</cp:lastPrinted>
  <dcterms:created xsi:type="dcterms:W3CDTF">2017-12-13T17:02:10Z</dcterms:created>
  <dcterms:modified xsi:type="dcterms:W3CDTF">2018-04-17T16:16:06Z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0x010100B4AE620AAE2AEB4487F1A743D73B8D7F</vt:lpwstr>
  </property>
</Properties>
</file>