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57" r:id="rId3"/>
    <p:sldId id="270" r:id="rId4"/>
    <p:sldId id="271" r:id="rId5"/>
    <p:sldId id="272" r:id="rId6"/>
    <p:sldId id="273" r:id="rId7"/>
    <p:sldId id="269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0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1CBDC"/>
    <a:srgbClr val="113588"/>
    <a:srgbClr val="000099"/>
    <a:srgbClr val="0033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2C2578C-450D-4344-A953-46BA64884F5D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E411EF6-E4C4-46AA-AFE0-9A25F8A8E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87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2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9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0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3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4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3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1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9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2B2CE-B72B-44CD-A06C-39BFFE86E5B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37E85-F537-40EC-90A1-8F1096B379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0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whitehas@jeffrvpt.win.ne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95982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Transportation Advisory Board </a:t>
            </a:r>
            <a:br>
              <a:rPr lang="en-US" dirty="0" smtClean="0"/>
            </a:br>
            <a:r>
              <a:rPr lang="en-US" dirty="0" smtClean="0"/>
              <a:t>KY Riverport Improvement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56846"/>
            <a:ext cx="6858000" cy="1241822"/>
          </a:xfrm>
        </p:spPr>
        <p:txBody>
          <a:bodyPr/>
          <a:lstStyle/>
          <a:p>
            <a:r>
              <a:rPr lang="en-US" sz="2400" dirty="0"/>
              <a:t>Tuesday, </a:t>
            </a:r>
            <a:r>
              <a:rPr lang="en-US" sz="2400" dirty="0"/>
              <a:t>June 5, 2018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1:00 PM to 3:30 PM EST</a:t>
            </a:r>
            <a:br>
              <a:rPr lang="en-US" sz="2400" dirty="0"/>
            </a:br>
            <a:r>
              <a:rPr lang="en-US" sz="2400" dirty="0"/>
              <a:t>Kentucky Transportation Cabinet, Room 106</a:t>
            </a:r>
          </a:p>
          <a:p>
            <a:endParaRPr lang="en-US" dirty="0"/>
          </a:p>
        </p:txBody>
      </p:sp>
      <p:pic>
        <p:nvPicPr>
          <p:cNvPr id="8" name="Picture 15" descr="KYTC 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09" y="6123155"/>
            <a:ext cx="583378" cy="630936"/>
          </a:xfrm>
          <a:prstGeom prst="rect">
            <a:avLst/>
          </a:prstGeom>
          <a:noFill/>
        </p:spPr>
      </p:pic>
      <p:pic>
        <p:nvPicPr>
          <p:cNvPr id="9" name="Picture 16" descr="UnbridledSpir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140" y="6424907"/>
            <a:ext cx="1275188" cy="329184"/>
          </a:xfrm>
          <a:prstGeom prst="rect">
            <a:avLst/>
          </a:prstGeom>
          <a:noFill/>
        </p:spPr>
      </p:pic>
      <p:pic>
        <p:nvPicPr>
          <p:cNvPr id="10" name="Picture 31" descr="Freight Hea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5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976" y="0"/>
            <a:ext cx="4746048" cy="656392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b="1" dirty="0">
                <a:latin typeface="+mn-lt"/>
              </a:rPr>
              <a:t>Hickman-Fulton County Riverport </a:t>
            </a:r>
            <a:r>
              <a:rPr lang="en-US" sz="1800" b="1" dirty="0">
                <a:latin typeface="+mn-lt"/>
              </a:rPr>
              <a:t>: Dock Forklift 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Project Total Cost $58,050 – Requested $29,025</a:t>
            </a:r>
            <a:endParaRPr lang="en-US" sz="18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60417"/>
            <a:ext cx="4872396" cy="3312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8526" y="840639"/>
            <a:ext cx="7326948" cy="535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1600">
                <a:ea typeface="+mj-ea"/>
                <a:cs typeface="+mj-cs"/>
              </a:defRPr>
            </a:lvl1pPr>
          </a:lstStyle>
          <a:p>
            <a:r>
              <a:rPr lang="en-US" dirty="0"/>
              <a:t>Purchase a new forklift for handling wire rod coils and can handle at least 9,000 lbs. The funds will replace </a:t>
            </a:r>
            <a:r>
              <a:rPr lang="en-US" dirty="0"/>
              <a:t>the current forklift that is 18 years old.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32" y="3500245"/>
            <a:ext cx="3950494" cy="31146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00626" y="6270913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FY2019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1483702"/>
            <a:ext cx="2708719" cy="19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065" y="259010"/>
            <a:ext cx="6437870" cy="852819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b="1" dirty="0">
                <a:latin typeface="+mn-lt"/>
              </a:rPr>
              <a:t>Louisville and Jefferson County Riverport Authority: </a:t>
            </a:r>
            <a:r>
              <a:rPr lang="en-US" sz="1800" b="1" dirty="0" smtClean="0">
                <a:latin typeface="+mn-lt"/>
              </a:rPr>
              <a:t/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Riverport </a:t>
            </a:r>
            <a:r>
              <a:rPr lang="en-US" sz="1800" b="1" dirty="0">
                <a:latin typeface="+mn-lt"/>
              </a:rPr>
              <a:t>Access Railroad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Total Cost: $</a:t>
            </a:r>
            <a:r>
              <a:rPr lang="en-US" sz="1800" b="1" dirty="0" smtClean="0">
                <a:latin typeface="+mn-lt"/>
              </a:rPr>
              <a:t>212,050 – Requested: </a:t>
            </a:r>
            <a:r>
              <a:rPr lang="en-US" sz="1800" b="1" dirty="0">
                <a:latin typeface="+mn-lt"/>
              </a:rPr>
              <a:t>$106,025</a:t>
            </a:r>
            <a:endParaRPr lang="en-US" sz="18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29102" y="-306329"/>
            <a:ext cx="3885799" cy="914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3956" y="4166495"/>
            <a:ext cx="13839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FF00"/>
                </a:solidFill>
              </a:rPr>
              <a:t>Riverport/Port Authority Railroad</a:t>
            </a: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00627" y="6345194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FY2019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3065" y="1481920"/>
            <a:ext cx="6437870" cy="535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600" dirty="0">
                <a:ea typeface="+mj-ea"/>
                <a:cs typeface="+mj-cs"/>
              </a:rPr>
              <a:t>Replace deteriorate rail ties throughout the park. The rails lines allow CSX, NS, and P&amp;L to service companies in the park.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22289" y="2419126"/>
            <a:ext cx="400050" cy="4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1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645" y="0"/>
            <a:ext cx="5538355" cy="737755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b="1" dirty="0">
                <a:latin typeface="+mn-lt"/>
              </a:rPr>
              <a:t>Owensboro Riverport Authority: Improve Access Roads 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Total Cost: $192660.00 </a:t>
            </a:r>
            <a:r>
              <a:rPr lang="en-US" sz="1800" b="1" dirty="0">
                <a:latin typeface="+mn-lt"/>
              </a:rPr>
              <a:t>– </a:t>
            </a:r>
            <a:r>
              <a:rPr lang="en-US" sz="1800" b="1" dirty="0">
                <a:latin typeface="+mn-lt"/>
              </a:rPr>
              <a:t>Requested: $96,330</a:t>
            </a:r>
            <a:endParaRPr lang="en-US" sz="1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850" y="1157448"/>
            <a:ext cx="3719945" cy="2281943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71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ea typeface="+mj-ea"/>
                <a:cs typeface="+mj-cs"/>
              </a:rPr>
              <a:t>M</a:t>
            </a:r>
            <a:r>
              <a:rPr lang="en-US" sz="1600" dirty="0">
                <a:ea typeface="+mj-ea"/>
                <a:cs typeface="+mj-cs"/>
              </a:rPr>
              <a:t>ain exit lane, Gravel Lane #1 and #2, from Warehouse 4 has two graveled swing lanes </a:t>
            </a:r>
          </a:p>
          <a:p>
            <a:pPr marL="571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ea typeface="+mj-ea"/>
                <a:cs typeface="+mj-cs"/>
              </a:rPr>
              <a:t>Paving of Gravel Lane #3 would allow the port to convert the exiting outbound pave lane into a dedicated inbound truck lane and provide a queuing area.</a:t>
            </a:r>
          </a:p>
          <a:p>
            <a:pPr marL="571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ea typeface="+mj-ea"/>
                <a:cs typeface="+mj-cs"/>
              </a:rPr>
              <a:t>Gravel Lane #4 would allow a third complete turn lane at a busy intersection at the port, and additional benefits.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88" y="857250"/>
            <a:ext cx="398895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73" y="4049085"/>
            <a:ext cx="1733208" cy="1942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681" y="3914549"/>
            <a:ext cx="1550319" cy="20768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42190" y="6345194"/>
            <a:ext cx="1001810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FY2019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667" y="4155056"/>
            <a:ext cx="1919806" cy="18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3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7924"/>
            <a:ext cx="7460673" cy="808431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b="1" dirty="0">
                <a:latin typeface="+mn-lt"/>
              </a:rPr>
              <a:t>Paducah-McCracken County Riverport Authority: Equipment and Accessories for </a:t>
            </a:r>
            <a:r>
              <a:rPr lang="en-US" sz="1800" b="1" dirty="0" smtClean="0">
                <a:latin typeface="+mn-lt"/>
              </a:rPr>
              <a:t>Container </a:t>
            </a:r>
            <a:r>
              <a:rPr lang="en-US" sz="1800" b="1" dirty="0">
                <a:latin typeface="+mn-lt"/>
              </a:rPr>
              <a:t>on Barge Project 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Total Cost: $</a:t>
            </a:r>
            <a:r>
              <a:rPr lang="en-US" sz="1800" b="1" dirty="0" smtClean="0">
                <a:latin typeface="+mn-lt"/>
              </a:rPr>
              <a:t>427,000 – Requested: </a:t>
            </a:r>
            <a:r>
              <a:rPr lang="en-US" sz="1800" b="1" dirty="0">
                <a:latin typeface="+mn-lt"/>
              </a:rPr>
              <a:t>$87,500</a:t>
            </a:r>
            <a:endParaRPr lang="en-US" sz="1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8188"/>
            <a:ext cx="9144000" cy="871151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algn="ctr">
              <a:spcBef>
                <a:spcPct val="0"/>
              </a:spcBef>
            </a:pPr>
            <a:r>
              <a:rPr lang="en-US" sz="1600" dirty="0">
                <a:ea typeface="+mj-ea"/>
                <a:cs typeface="+mj-cs"/>
              </a:rPr>
              <a:t>Provide funds for equipment, spreader bar, reach stacker, yard hustler and bomb cart, and accessories for the first Container on Barge service in the Commonwealth of Kentucky. </a:t>
            </a:r>
            <a:endParaRPr lang="en-US" sz="1600" dirty="0"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00626" y="6345194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FY2019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6354" y="2021173"/>
            <a:ext cx="7511293" cy="4406627"/>
            <a:chOff x="816354" y="2073128"/>
            <a:chExt cx="7511293" cy="44066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354" y="2073128"/>
              <a:ext cx="7511293" cy="44066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0601" y="2104301"/>
              <a:ext cx="400050" cy="4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37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9402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Applications for Fiscal Year 2019 Funds – Available Funds: $500,000 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53474"/>
              </p:ext>
            </p:extLst>
          </p:nvPr>
        </p:nvGraphicFramePr>
        <p:xfrm>
          <a:off x="628650" y="2986410"/>
          <a:ext cx="7886700" cy="2125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Riverport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r>
                        <a:rPr lang="en-US" sz="1400" baseline="0" dirty="0" smtClean="0"/>
                        <a:t> Cost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KRI Requested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Hickman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Dredging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$64,800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$32,400</a:t>
                      </a:r>
                    </a:p>
                  </a:txBody>
                  <a:tcPr marL="7144" marR="7144" marT="7144" marB="0" anchor="b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Hickman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Forklift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$29,025</a:t>
                      </a:r>
                    </a:p>
                  </a:txBody>
                  <a:tcPr marL="7144" marR="7144" marT="7144" marB="0" anchor="b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Louisville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Railroad Rehab #5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$212,050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$106,025</a:t>
                      </a:r>
                    </a:p>
                  </a:txBody>
                  <a:tcPr marL="7144" marR="7144" marT="7144" marB="0" anchor="b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Owensboro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 Access Roads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$192,660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$96,330</a:t>
                      </a:r>
                    </a:p>
                  </a:txBody>
                  <a:tcPr marL="7144" marR="7144" marT="7144" marB="0" anchor="b"/>
                </a:tc>
              </a:tr>
              <a:tr h="41862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Paducah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&amp; Accessories for COB Project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$427,000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$87,500</a:t>
                      </a:r>
                    </a:p>
                  </a:txBody>
                  <a:tcPr marL="7144" marR="7144" marT="7144" marB="0" anchor="b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Total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$954,560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$351,280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5" name="Picture 15" descr="KYTC 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55" y="6056402"/>
            <a:ext cx="583378" cy="630936"/>
          </a:xfrm>
          <a:prstGeom prst="rect">
            <a:avLst/>
          </a:prstGeom>
          <a:noFill/>
        </p:spPr>
      </p:pic>
      <p:pic>
        <p:nvPicPr>
          <p:cNvPr id="6" name="Picture 16" descr="UnbridledSpir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899" y="6358154"/>
            <a:ext cx="1275188" cy="32918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800"/>
            <a:ext cx="91440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90" y="135080"/>
            <a:ext cx="8041821" cy="169438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WTAB Ranking of Applications and Funding for Fiscal Year 2019</a:t>
            </a:r>
            <a:br>
              <a:rPr lang="en-US" sz="3600" dirty="0" smtClean="0"/>
            </a:br>
            <a:r>
              <a:rPr lang="en-US" sz="3600" dirty="0" smtClean="0"/>
              <a:t>For review by KYTC Secretary Thomas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737939"/>
              </p:ext>
            </p:extLst>
          </p:nvPr>
        </p:nvGraphicFramePr>
        <p:xfrm>
          <a:off x="628649" y="2245004"/>
          <a:ext cx="7886702" cy="285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977"/>
                <a:gridCol w="1161535"/>
                <a:gridCol w="846438"/>
                <a:gridCol w="1167713"/>
                <a:gridCol w="963827"/>
                <a:gridCol w="932936"/>
                <a:gridCol w="1793276"/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Riverport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Project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Total</a:t>
                      </a:r>
                      <a:r>
                        <a:rPr lang="en-US" sz="1400" baseline="0" dirty="0" smtClean="0"/>
                        <a:t> Cost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KRI Requested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WTAB Score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WTAB Rank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WTAB Funding</a:t>
                      </a:r>
                      <a:r>
                        <a:rPr lang="en-US" sz="1400" baseline="0" dirty="0" smtClean="0"/>
                        <a:t> Recommendation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Hickman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Dredging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$64,800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$32,400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Hickman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Forklift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$29,025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41862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Louisville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Railroad Rehab #5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$212,050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$106,025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41862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Owensboro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 Access Roads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$192,660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$96,330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6243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Paducah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&amp; Accessories for COB Project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$427,000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$87,500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Total: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$954,560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$351,280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Total: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5" name="Picture 15" descr="KYTC 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91" y="6097965"/>
            <a:ext cx="583378" cy="630936"/>
          </a:xfrm>
          <a:prstGeom prst="rect">
            <a:avLst/>
          </a:prstGeom>
          <a:noFill/>
        </p:spPr>
      </p:pic>
      <p:pic>
        <p:nvPicPr>
          <p:cNvPr id="6" name="Picture 16" descr="UnbridledSpir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244" y="6399717"/>
            <a:ext cx="1275188" cy="329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96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KYTC 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72" y="6087990"/>
            <a:ext cx="583378" cy="630936"/>
          </a:xfrm>
          <a:prstGeom prst="rect">
            <a:avLst/>
          </a:prstGeom>
          <a:noFill/>
        </p:spPr>
      </p:pic>
      <p:pic>
        <p:nvPicPr>
          <p:cNvPr id="6" name="Picture 16" descr="UnbridledSpir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8363" y="6389742"/>
            <a:ext cx="1275188" cy="329184"/>
          </a:xfrm>
          <a:prstGeom prst="rect">
            <a:avLst/>
          </a:prstGeom>
          <a:noFill/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939528" y="1513385"/>
            <a:ext cx="5161360" cy="7414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>
                <a:latin typeface="+mj-lt"/>
                <a:ea typeface="+mj-ea"/>
                <a:cs typeface="+mj-cs"/>
              </a:rPr>
              <a:t>Thank you for your attendance and participation…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939528" y="2629969"/>
            <a:ext cx="5264943" cy="1219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Tentative Next </a:t>
            </a:r>
            <a:r>
              <a:rPr lang="en-US" dirty="0">
                <a:latin typeface="+mj-lt"/>
                <a:ea typeface="+mj-ea"/>
                <a:cs typeface="+mj-cs"/>
              </a:rPr>
              <a:t>Meeting</a:t>
            </a:r>
          </a:p>
          <a:p>
            <a:pPr algn="ctr">
              <a:spcBef>
                <a:spcPct val="0"/>
              </a:spcBef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November </a:t>
            </a:r>
            <a:r>
              <a:rPr lang="en-US" dirty="0">
                <a:latin typeface="+mj-lt"/>
                <a:ea typeface="+mj-ea"/>
                <a:cs typeface="+mj-cs"/>
              </a:rPr>
              <a:t>2018</a:t>
            </a:r>
            <a:endParaRPr lang="en-US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Paducah Riverport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1448" y="4224311"/>
            <a:ext cx="2601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/>
            <a:r>
              <a:rPr lang="en-US" sz="1200" dirty="0"/>
              <a:t>Lynn Soporowski, P.E.</a:t>
            </a:r>
          </a:p>
          <a:p>
            <a:pPr marL="171450" indent="-171450" algn="ctr"/>
            <a:r>
              <a:rPr lang="en-US" sz="1200" dirty="0"/>
              <a:t>Multimodal Programs Branch Manager</a:t>
            </a:r>
          </a:p>
          <a:p>
            <a:pPr marL="171450" indent="-171450" algn="ctr"/>
            <a:r>
              <a:rPr lang="en-US" sz="1200" dirty="0"/>
              <a:t>Division of Planning</a:t>
            </a:r>
          </a:p>
          <a:p>
            <a:pPr marL="171450" indent="-171450" algn="ctr"/>
            <a:r>
              <a:rPr lang="en-US" sz="1200" dirty="0"/>
              <a:t>Kentucky Transportation Cabinet</a:t>
            </a:r>
          </a:p>
          <a:p>
            <a:pPr marL="171450" indent="-171450" algn="ctr"/>
            <a:r>
              <a:rPr lang="en-US" sz="1200" dirty="0"/>
              <a:t>200 Mero Street, Frankfort, KY 40622</a:t>
            </a:r>
            <a:br>
              <a:rPr lang="en-US" sz="1200" dirty="0"/>
            </a:br>
            <a:r>
              <a:rPr lang="en-US" sz="1200" dirty="0"/>
              <a:t>e: Lynn.Soporowski@ky.gov</a:t>
            </a:r>
          </a:p>
          <a:p>
            <a:pPr marL="171450" indent="-171450" algn="ctr"/>
            <a:r>
              <a:rPr lang="en-US" sz="1200" dirty="0"/>
              <a:t>o: (502) 782.5083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0419" y="4224311"/>
            <a:ext cx="2673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/>
            <a:r>
              <a:rPr lang="en-US" sz="1200" dirty="0"/>
              <a:t>Carol Brent</a:t>
            </a:r>
          </a:p>
          <a:p>
            <a:pPr marL="171450" indent="-171450" algn="ctr"/>
            <a:r>
              <a:rPr lang="en-US" sz="1200" dirty="0"/>
              <a:t>Freight Data and Reporting</a:t>
            </a:r>
          </a:p>
          <a:p>
            <a:pPr marL="171450" indent="-171450" algn="ctr"/>
            <a:r>
              <a:rPr lang="en-US" sz="1200" dirty="0"/>
              <a:t>Division of Planning - Modal Programs</a:t>
            </a:r>
          </a:p>
          <a:p>
            <a:pPr marL="171450" indent="-171450" algn="ctr"/>
            <a:r>
              <a:rPr lang="en-US" sz="1200" dirty="0"/>
              <a:t>Kentucky Transportation Cabinet</a:t>
            </a:r>
          </a:p>
          <a:p>
            <a:pPr marL="171450" indent="-171450" algn="ctr"/>
            <a:r>
              <a:rPr lang="en-US" sz="1200" dirty="0"/>
              <a:t>200 Mero Street, Frankfort, KY 40622</a:t>
            </a:r>
            <a:br>
              <a:rPr lang="en-US" sz="1200" dirty="0"/>
            </a:br>
            <a:r>
              <a:rPr lang="en-US" sz="1200" dirty="0"/>
              <a:t>e: </a:t>
            </a:r>
            <a:r>
              <a:rPr lang="en-US" sz="1200" dirty="0" smtClean="0"/>
              <a:t>Carol.Brent@ky.gov</a:t>
            </a:r>
            <a:endParaRPr lang="en-US" sz="1200" dirty="0"/>
          </a:p>
          <a:p>
            <a:pPr marL="171450" indent="-171450" algn="ctr"/>
            <a:r>
              <a:rPr lang="en-US" sz="1200" dirty="0"/>
              <a:t>o: (502) 782.5048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188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4224311"/>
            <a:ext cx="2576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/>
            <a:r>
              <a:rPr lang="en-US" sz="1200" dirty="0" smtClean="0"/>
              <a:t>Jeremy Edgeworth</a:t>
            </a:r>
            <a:endParaRPr lang="en-US" sz="1200" dirty="0"/>
          </a:p>
          <a:p>
            <a:pPr marL="171450" indent="-171450" algn="ctr"/>
            <a:r>
              <a:rPr lang="en-US" sz="1200" dirty="0"/>
              <a:t>Freight, Rail, &amp; Waterways</a:t>
            </a:r>
          </a:p>
          <a:p>
            <a:pPr marL="171450" indent="-171450" algn="ctr"/>
            <a:r>
              <a:rPr lang="en-US" sz="1200" dirty="0"/>
              <a:t>Division of Planning - Modal Programs</a:t>
            </a:r>
          </a:p>
          <a:p>
            <a:pPr marL="171450" indent="-171450" algn="ctr"/>
            <a:r>
              <a:rPr lang="en-US" sz="1200" dirty="0"/>
              <a:t>Kentucky Transportation Cabinet</a:t>
            </a:r>
          </a:p>
          <a:p>
            <a:pPr marL="171450" indent="-171450" algn="ctr"/>
            <a:r>
              <a:rPr lang="en-US" sz="1200" dirty="0"/>
              <a:t>200 Mero Street, Frankfort, KY 40622</a:t>
            </a:r>
            <a:br>
              <a:rPr lang="en-US" sz="1200" dirty="0"/>
            </a:br>
            <a:r>
              <a:rPr lang="en-US" sz="1200" dirty="0"/>
              <a:t>e: </a:t>
            </a:r>
            <a:r>
              <a:rPr lang="en-US" sz="1200" dirty="0" smtClean="0"/>
              <a:t>Jeremy.Edgeworth@ky.gov</a:t>
            </a:r>
            <a:endParaRPr lang="en-US" sz="1200" dirty="0"/>
          </a:p>
          <a:p>
            <a:pPr marL="171450" indent="-171450" algn="ctr"/>
            <a:r>
              <a:rPr lang="en-US" sz="1200" dirty="0"/>
              <a:t>o: (502) 782.5095</a:t>
            </a:r>
          </a:p>
        </p:txBody>
      </p:sp>
    </p:spTree>
    <p:extLst>
      <p:ext uri="{BB962C8B-B14F-4D97-AF65-F5344CB8AC3E}">
        <p14:creationId xmlns:p14="http://schemas.microsoft.com/office/powerpoint/2010/main" val="3827881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7340"/>
            <a:ext cx="7886700" cy="79419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Agenda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730" y="1901536"/>
            <a:ext cx="8068541" cy="431072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Welcome and Introductions</a:t>
            </a:r>
          </a:p>
          <a:p>
            <a:pPr lvl="0"/>
            <a:r>
              <a:rPr lang="en-US" dirty="0"/>
              <a:t>Public Comment Period </a:t>
            </a:r>
          </a:p>
          <a:p>
            <a:pPr lvl="0"/>
            <a:r>
              <a:rPr lang="en-US" dirty="0"/>
              <a:t>Presentation of Minutes from May 23, 2017 meeting</a:t>
            </a:r>
          </a:p>
          <a:p>
            <a:pPr lvl="0"/>
            <a:r>
              <a:rPr lang="en-US" dirty="0" smtClean="0"/>
              <a:t>Discussion of statewide and KYTC Purchasing/Procurement information availability</a:t>
            </a:r>
          </a:p>
          <a:p>
            <a:r>
              <a:rPr lang="en-US" dirty="0" smtClean="0"/>
              <a:t>FY 2018 </a:t>
            </a:r>
            <a:r>
              <a:rPr lang="en-US" dirty="0"/>
              <a:t>awardees update WTAB on status/success of </a:t>
            </a:r>
            <a:r>
              <a:rPr lang="en-US" dirty="0" smtClean="0"/>
              <a:t>FY 2018 </a:t>
            </a:r>
            <a:r>
              <a:rPr lang="en-US" dirty="0"/>
              <a:t>KRI projects</a:t>
            </a:r>
          </a:p>
          <a:p>
            <a:pPr lvl="0"/>
            <a:r>
              <a:rPr lang="en-US" dirty="0" smtClean="0"/>
              <a:t>Discussion of FY 2019-2020 Transportation Budget Bill changes in project eligibility criteria</a:t>
            </a:r>
            <a:endParaRPr lang="en-US" dirty="0" smtClean="0"/>
          </a:p>
          <a:p>
            <a:pPr lvl="0"/>
            <a:r>
              <a:rPr lang="en-US" dirty="0" smtClean="0"/>
              <a:t>Review </a:t>
            </a:r>
            <a:r>
              <a:rPr lang="en-US" dirty="0"/>
              <a:t>and Prioritization of FY </a:t>
            </a:r>
            <a:r>
              <a:rPr lang="en-US" dirty="0" smtClean="0"/>
              <a:t>2019 </a:t>
            </a:r>
            <a:r>
              <a:rPr lang="en-US" dirty="0"/>
              <a:t>Kentucky Riverport Improvement </a:t>
            </a:r>
            <a:r>
              <a:rPr lang="en-US" dirty="0" smtClean="0"/>
              <a:t>applications</a:t>
            </a:r>
          </a:p>
          <a:p>
            <a:pPr lvl="0"/>
            <a:r>
              <a:rPr lang="en-US" dirty="0" smtClean="0"/>
              <a:t>Deadline and Guidance changes for next round of FY 2019 call for projects</a:t>
            </a:r>
            <a:endParaRPr lang="en-US" dirty="0"/>
          </a:p>
          <a:p>
            <a:pPr lvl="0"/>
            <a:r>
              <a:rPr lang="en-US" dirty="0" smtClean="0"/>
              <a:t>Other </a:t>
            </a:r>
            <a:r>
              <a:rPr lang="en-US" dirty="0"/>
              <a:t>business </a:t>
            </a:r>
          </a:p>
          <a:p>
            <a:pPr lvl="0"/>
            <a:r>
              <a:rPr lang="en-US" dirty="0" smtClean="0"/>
              <a:t>Adjourn</a:t>
            </a:r>
            <a:endParaRPr lang="en-US" dirty="0"/>
          </a:p>
        </p:txBody>
      </p:sp>
      <p:pic>
        <p:nvPicPr>
          <p:cNvPr id="5" name="Picture 15" descr="KYTC 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68" y="6127346"/>
            <a:ext cx="583378" cy="630936"/>
          </a:xfrm>
          <a:prstGeom prst="rect">
            <a:avLst/>
          </a:prstGeom>
          <a:noFill/>
        </p:spPr>
      </p:pic>
      <p:pic>
        <p:nvPicPr>
          <p:cNvPr id="6" name="Picture 16" descr="UnbridledSpir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5921" y="6429098"/>
            <a:ext cx="1275188" cy="329184"/>
          </a:xfrm>
          <a:prstGeom prst="rect">
            <a:avLst/>
          </a:prstGeom>
          <a:noFill/>
        </p:spPr>
      </p:pic>
      <p:pic>
        <p:nvPicPr>
          <p:cNvPr id="7" name="Picture 31" descr="Freight Hea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83285"/>
            <a:ext cx="9144000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302891" y="200625"/>
            <a:ext cx="6538215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Paducah Riverport – Conveyor </a:t>
            </a:r>
            <a:r>
              <a:rPr lang="en-US" dirty="0" smtClean="0"/>
              <a:t>Refurbishment</a:t>
            </a:r>
          </a:p>
          <a:p>
            <a:pPr algn="ctr"/>
            <a:r>
              <a:rPr lang="en-US" dirty="0" smtClean="0"/>
              <a:t>Total </a:t>
            </a:r>
            <a:r>
              <a:rPr lang="en-US" dirty="0"/>
              <a:t>Cost $196,000 – Request $</a:t>
            </a:r>
            <a:r>
              <a:rPr lang="en-US" dirty="0"/>
              <a:t>98,000</a:t>
            </a:r>
          </a:p>
          <a:p>
            <a:pPr algn="ctr"/>
            <a:r>
              <a:rPr lang="en-US" dirty="0"/>
              <a:t>Status: Complete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02893" y="1311783"/>
            <a:ext cx="653821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Replaced </a:t>
            </a:r>
            <a:r>
              <a:rPr lang="en-US" sz="1600" dirty="0"/>
              <a:t>approximately 3,360 feet of 30-36 inch belts and rollers </a:t>
            </a:r>
            <a:r>
              <a:rPr lang="en-US" sz="1600" dirty="0"/>
              <a:t>on the </a:t>
            </a:r>
            <a:r>
              <a:rPr lang="en-US" sz="1600" dirty="0"/>
              <a:t>riverport conveyor system.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6315" r="11070" b="6325"/>
          <a:stretch/>
        </p:blipFill>
        <p:spPr>
          <a:xfrm rot="5400000">
            <a:off x="2366337" y="956224"/>
            <a:ext cx="4411326" cy="653821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100626" y="6345194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FY2018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6316260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41801" y="142543"/>
            <a:ext cx="5260398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Owensboro Riverport – Truck/Trailer Staging Area – </a:t>
            </a:r>
            <a:endParaRPr lang="en-US" dirty="0" smtClean="0"/>
          </a:p>
          <a:p>
            <a:pPr algn="ctr"/>
            <a:r>
              <a:rPr lang="en-US" dirty="0" smtClean="0"/>
              <a:t>Total </a:t>
            </a:r>
            <a:r>
              <a:rPr lang="en-US" dirty="0"/>
              <a:t>Cost $403,436 – Request $</a:t>
            </a:r>
            <a:r>
              <a:rPr lang="en-US" dirty="0"/>
              <a:t>201,718</a:t>
            </a:r>
          </a:p>
          <a:p>
            <a:pPr algn="ctr"/>
            <a:r>
              <a:rPr lang="en-US" dirty="0"/>
              <a:t>Status: In Progress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92506" y="1635621"/>
            <a:ext cx="30861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Handling </a:t>
            </a:r>
            <a:r>
              <a:rPr lang="en-US" sz="1600" dirty="0"/>
              <a:t>materials from both inbound and outbound trucks from Warehouse #4 by providing on-site storage of the </a:t>
            </a:r>
            <a:r>
              <a:rPr lang="en-US" sz="1600" dirty="0"/>
              <a:t>trailers.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5480" r="5195"/>
          <a:stretch/>
        </p:blipFill>
        <p:spPr>
          <a:xfrm>
            <a:off x="633846" y="1086068"/>
            <a:ext cx="3574472" cy="548085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333" r="18366" b="5556"/>
          <a:stretch/>
        </p:blipFill>
        <p:spPr>
          <a:xfrm rot="16200000">
            <a:off x="4877797" y="2325522"/>
            <a:ext cx="3315519" cy="465447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17500" y="6310521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FY2018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1383931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100817" y="192233"/>
            <a:ext cx="680085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Louisville Riverport – Railroad Tie </a:t>
            </a:r>
            <a:r>
              <a:rPr lang="en-US" dirty="0" smtClean="0"/>
              <a:t>Replacement</a:t>
            </a:r>
          </a:p>
          <a:p>
            <a:pPr algn="ctr"/>
            <a:r>
              <a:rPr lang="en-US" dirty="0" smtClean="0"/>
              <a:t>Total </a:t>
            </a:r>
            <a:r>
              <a:rPr lang="en-US" dirty="0"/>
              <a:t>Cost $215,000 – Request $</a:t>
            </a:r>
            <a:r>
              <a:rPr lang="en-US" dirty="0"/>
              <a:t>107,500</a:t>
            </a:r>
          </a:p>
          <a:p>
            <a:pPr algn="ctr"/>
            <a:r>
              <a:rPr lang="en-US" dirty="0"/>
              <a:t>Status: Complete</a:t>
            </a:r>
            <a:endParaRPr lang="en-US" dirty="0"/>
          </a:p>
        </p:txBody>
      </p:sp>
      <p:pic>
        <p:nvPicPr>
          <p:cNvPr id="6" name="Picture 5" descr="23460004.JPG"/>
          <p:cNvPicPr>
            <a:picLocks noChangeAspect="1"/>
          </p:cNvPicPr>
          <p:nvPr/>
        </p:nvPicPr>
        <p:blipFill rotWithShape="1">
          <a:blip r:embed="rId2" cstate="print"/>
          <a:srcRect t="28302"/>
          <a:stretch/>
        </p:blipFill>
        <p:spPr>
          <a:xfrm>
            <a:off x="3600451" y="3600451"/>
            <a:ext cx="5104260" cy="274474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/>
          <a:stretch/>
        </p:blipFill>
        <p:spPr>
          <a:xfrm>
            <a:off x="637556" y="1428751"/>
            <a:ext cx="3863686" cy="352771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913460" y="2251934"/>
            <a:ext cx="255427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Replace 2,000 </a:t>
            </a:r>
            <a:r>
              <a:rPr lang="en-US" sz="1600" dirty="0"/>
              <a:t>deteriorated </a:t>
            </a:r>
            <a:r>
              <a:rPr lang="en-US" sz="1600" dirty="0"/>
              <a:t>ties in select areas along the Riverport track.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53248" y="6345194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FY2018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9661202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171575" y="54394"/>
            <a:ext cx="680085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Hickman Riverport – Warehouse </a:t>
            </a:r>
            <a:r>
              <a:rPr lang="en-US" dirty="0" smtClean="0"/>
              <a:t>Access</a:t>
            </a:r>
          </a:p>
          <a:p>
            <a:pPr algn="ctr"/>
            <a:r>
              <a:rPr lang="en-US" dirty="0" smtClean="0"/>
              <a:t>Total </a:t>
            </a:r>
            <a:r>
              <a:rPr lang="en-US" dirty="0"/>
              <a:t>Cost $301,437 – Request $</a:t>
            </a:r>
            <a:r>
              <a:rPr lang="en-US" dirty="0"/>
              <a:t>150,718</a:t>
            </a:r>
          </a:p>
          <a:p>
            <a:pPr algn="ctr"/>
            <a:r>
              <a:rPr lang="en-US" dirty="0"/>
              <a:t>Status: Complete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75504" y="1292887"/>
            <a:ext cx="325755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Concrete </a:t>
            </a:r>
            <a:r>
              <a:rPr lang="en-US" sz="1600" dirty="0"/>
              <a:t>an area of 190’ x 140’ along the port </a:t>
            </a:r>
            <a:r>
              <a:rPr lang="en-US" sz="1600" dirty="0"/>
              <a:t>entrance for trucks </a:t>
            </a:r>
            <a:r>
              <a:rPr lang="en-US" sz="1600" dirty="0"/>
              <a:t>entering the port and storage for the conveyor warehouse.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9" y="2774373"/>
            <a:ext cx="8267508" cy="354757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39680" r="15009" b="10720"/>
          <a:stretch/>
        </p:blipFill>
        <p:spPr>
          <a:xfrm>
            <a:off x="492028" y="977724"/>
            <a:ext cx="3495008" cy="340976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68036" y="6213891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FY2018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081654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03411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Applications for Fiscal Year 2019 Funds </a:t>
            </a:r>
            <a:r>
              <a:rPr lang="en-US" sz="3600" dirty="0" smtClean="0"/>
              <a:t> </a:t>
            </a:r>
            <a:r>
              <a:rPr lang="en-US" sz="3600" dirty="0" smtClean="0"/>
              <a:t>Available Funds: $500,000 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838951"/>
              </p:ext>
            </p:extLst>
          </p:nvPr>
        </p:nvGraphicFramePr>
        <p:xfrm>
          <a:off x="190498" y="2670464"/>
          <a:ext cx="8589820" cy="2909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5"/>
                <a:gridCol w="2147455"/>
                <a:gridCol w="2147455"/>
                <a:gridCol w="2147455"/>
              </a:tblGrid>
              <a:tr h="38592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Riverport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Project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Cost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KRI Requested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3859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Hickman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Dredging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$64,800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$32,400</a:t>
                      </a:r>
                    </a:p>
                  </a:txBody>
                  <a:tcPr marL="7144" marR="7144" marT="7144" marB="0" anchor="b"/>
                </a:tc>
              </a:tr>
              <a:tr h="3859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Hickman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Forklift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$29,025</a:t>
                      </a:r>
                    </a:p>
                  </a:txBody>
                  <a:tcPr marL="7144" marR="7144" marT="7144" marB="0" anchor="b"/>
                </a:tc>
              </a:tr>
              <a:tr h="3859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Louisville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Railroad Rehab #5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$212,050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$106,025</a:t>
                      </a:r>
                    </a:p>
                  </a:txBody>
                  <a:tcPr marL="7144" marR="7144" marT="7144" marB="0" anchor="b"/>
                </a:tc>
              </a:tr>
              <a:tr h="3859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Owensboro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 Access Roads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$192,660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$96,330</a:t>
                      </a:r>
                    </a:p>
                  </a:txBody>
                  <a:tcPr marL="7144" marR="7144" marT="7144" marB="0" anchor="b"/>
                </a:tc>
              </a:tr>
              <a:tr h="59388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Paducah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&amp; Accessories for COB Project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$427,000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$87,500</a:t>
                      </a:r>
                    </a:p>
                  </a:txBody>
                  <a:tcPr marL="7144" marR="7144" marT="7144" marB="0" anchor="b"/>
                </a:tc>
              </a:tr>
              <a:tr h="385928"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$954,560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$351,280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5" name="Picture 15" descr="KYTC 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98" y="6073921"/>
            <a:ext cx="583378" cy="630936"/>
          </a:xfrm>
          <a:prstGeom prst="rect">
            <a:avLst/>
          </a:prstGeom>
          <a:noFill/>
        </p:spPr>
      </p:pic>
      <p:pic>
        <p:nvPicPr>
          <p:cNvPr id="6" name="Picture 16" descr="UnbridledSpir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703" y="6375673"/>
            <a:ext cx="1275188" cy="32918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84" y="857250"/>
            <a:ext cx="6656832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4148" y="3588093"/>
            <a:ext cx="1056503" cy="1442703"/>
          </a:xfrm>
          <a:prstGeom prst="rect">
            <a:avLst/>
          </a:prstGeom>
          <a:solidFill>
            <a:srgbClr val="C1CB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rgbClr val="113588"/>
                </a:solidFill>
              </a:rPr>
              <a:t>Jefferson Riverport International</a:t>
            </a:r>
          </a:p>
          <a:p>
            <a:pPr algn="ctr"/>
            <a:r>
              <a:rPr lang="en-US" sz="750" b="1" dirty="0"/>
              <a:t>Michell Whitehas</a:t>
            </a:r>
          </a:p>
          <a:p>
            <a:pPr algn="ctr"/>
            <a:r>
              <a:rPr lang="en-US" sz="750" b="1" dirty="0"/>
              <a:t>Port Program Manager</a:t>
            </a:r>
          </a:p>
          <a:p>
            <a:pPr algn="ctr"/>
            <a:r>
              <a:rPr lang="en-US" sz="675" b="1" dirty="0"/>
              <a:t>6</a:t>
            </a:r>
            <a:r>
              <a:rPr lang="en-US" sz="600" b="1" dirty="0"/>
              <a:t>900 Riverport Drive</a:t>
            </a:r>
          </a:p>
          <a:p>
            <a:pPr algn="ctr"/>
            <a:r>
              <a:rPr lang="en-US" sz="600" b="1" dirty="0"/>
              <a:t>P.O. Box 58010</a:t>
            </a:r>
          </a:p>
          <a:p>
            <a:pPr algn="ctr"/>
            <a:r>
              <a:rPr lang="en-US" sz="600" b="1" dirty="0"/>
              <a:t>Louisville, KY 40268</a:t>
            </a:r>
          </a:p>
          <a:p>
            <a:pPr algn="ctr"/>
            <a:r>
              <a:rPr lang="en-US" sz="600" b="1" dirty="0"/>
              <a:t>(502) 935-6024</a:t>
            </a:r>
          </a:p>
          <a:p>
            <a:pPr algn="ctr"/>
            <a:r>
              <a:rPr lang="en-US" sz="600" b="1" dirty="0">
                <a:hlinkClick r:id="rId3"/>
              </a:rPr>
              <a:t>mwhitehas@jeffrvpt.win.net</a:t>
            </a:r>
            <a:endParaRPr lang="en-US" sz="600" b="1" dirty="0"/>
          </a:p>
          <a:p>
            <a:pPr algn="ctr"/>
            <a:r>
              <a:rPr lang="en-US" sz="600" b="1" dirty="0"/>
              <a:t>www.jeffersonriverport.com</a:t>
            </a:r>
            <a:endParaRPr lang="en-US" sz="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25" y="39816"/>
            <a:ext cx="8691950" cy="66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3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91525"/>
            <a:ext cx="5143500" cy="604665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b="1" dirty="0">
                <a:latin typeface="+mn-lt"/>
              </a:rPr>
              <a:t>Hickman-Fulton County Riverport: Dredging #4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Project Total Cost: $</a:t>
            </a:r>
            <a:r>
              <a:rPr lang="en-US" sz="1800" b="1" dirty="0" smtClean="0">
                <a:latin typeface="+mn-lt"/>
              </a:rPr>
              <a:t>64,800 – Requested: </a:t>
            </a:r>
            <a:r>
              <a:rPr lang="en-US" sz="1800" b="1" dirty="0">
                <a:latin typeface="+mn-lt"/>
              </a:rPr>
              <a:t>$32,400</a:t>
            </a:r>
            <a:endParaRPr lang="en-US" sz="18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37" y="1469111"/>
            <a:ext cx="6566257" cy="3350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78" y="3463611"/>
            <a:ext cx="4448433" cy="296562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100626" y="6345194"/>
            <a:ext cx="1043374" cy="512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0000FF"/>
                </a:solidFill>
                <a:latin typeface="+mn-lt"/>
              </a:rPr>
              <a:t>FY2019</a:t>
            </a:r>
            <a:endParaRPr lang="en-US" sz="21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768" y="789708"/>
            <a:ext cx="7242464" cy="615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600" dirty="0">
                <a:ea typeface="+mj-ea"/>
                <a:cs typeface="+mj-cs"/>
              </a:rPr>
              <a:t>Proposed dredging project will dredge a 700 </a:t>
            </a:r>
            <a:r>
              <a:rPr lang="en-US" sz="1600" dirty="0">
                <a:ea typeface="+mj-ea"/>
                <a:cs typeface="+mj-cs"/>
              </a:rPr>
              <a:t>ft. </a:t>
            </a:r>
            <a:r>
              <a:rPr lang="en-US" sz="1600" dirty="0">
                <a:ea typeface="+mj-ea"/>
                <a:cs typeface="+mj-cs"/>
              </a:rPr>
              <a:t>by 30 </a:t>
            </a:r>
            <a:r>
              <a:rPr lang="en-US" sz="1600" dirty="0">
                <a:ea typeface="+mj-ea"/>
                <a:cs typeface="+mj-cs"/>
              </a:rPr>
              <a:t>ft. </a:t>
            </a:r>
            <a:r>
              <a:rPr lang="en-US" sz="1600" dirty="0">
                <a:ea typeface="+mj-ea"/>
                <a:cs typeface="+mj-cs"/>
              </a:rPr>
              <a:t>area around the docks and will require the removal of approximately 15,000 cubic yards of material.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37" y="4412231"/>
            <a:ext cx="400050" cy="4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37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99053575361A408ED7620938EF98F5" ma:contentTypeVersion="4" ma:contentTypeDescription="Create a new document." ma:contentTypeScope="" ma:versionID="367d5f2b485cff2576ca57e38af82a0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343c9b430fd28ed3bcd05e2af2922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B41CC58-E74F-4D43-906A-E249F44CBDC7}"/>
</file>

<file path=customXml/itemProps2.xml><?xml version="1.0" encoding="utf-8"?>
<ds:datastoreItem xmlns:ds="http://schemas.openxmlformats.org/officeDocument/2006/customXml" ds:itemID="{A2B33944-4A40-438A-B71C-5BC78C0D1499}"/>
</file>

<file path=customXml/itemProps3.xml><?xml version="1.0" encoding="utf-8"?>
<ds:datastoreItem xmlns:ds="http://schemas.openxmlformats.org/officeDocument/2006/customXml" ds:itemID="{D3AD0B24-6E13-405F-8295-3B5D48AF9F6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4968</TotalTime>
  <Words>779</Words>
  <Application>Microsoft Office PowerPoint</Application>
  <PresentationFormat>On-screen Show (4:3)</PresentationFormat>
  <Paragraphs>170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Water Transportation Advisory Board  KY Riverport Improvement Program</vt:lpstr>
      <vt:lpstr>Agenda</vt:lpstr>
      <vt:lpstr>PowerPoint Presentation</vt:lpstr>
      <vt:lpstr>PowerPoint Presentation</vt:lpstr>
      <vt:lpstr>PowerPoint Presentation</vt:lpstr>
      <vt:lpstr>PowerPoint Presentation</vt:lpstr>
      <vt:lpstr>Applications for Fiscal Year 2019 Funds  Available Funds: $500,000 </vt:lpstr>
      <vt:lpstr>PowerPoint Presentation</vt:lpstr>
      <vt:lpstr>Hickman-Fulton County Riverport: Dredging #4 Project Total Cost: $64,800 – Requested: $32,400</vt:lpstr>
      <vt:lpstr>Hickman-Fulton County Riverport : Dock Forklift  Project Total Cost $58,050 – Requested $29,025</vt:lpstr>
      <vt:lpstr>Louisville and Jefferson County Riverport Authority:  Riverport Access Railroad Total Cost: $212,050 – Requested: $106,025</vt:lpstr>
      <vt:lpstr>Owensboro Riverport Authority: Improve Access Roads  Total Cost: $192660.00 – Requested: $96,330</vt:lpstr>
      <vt:lpstr>Paducah-McCracken County Riverport Authority: Equipment and Accessories for Container on Barge Project  Total Cost: $427,000 – Requested: $87,500</vt:lpstr>
      <vt:lpstr>Applications for Fiscal Year 2019 Funds – Available Funds: $500,000 </vt:lpstr>
      <vt:lpstr>WTAB Ranking of Applications and Funding for Fiscal Year 2019 For review by KYTC Secretary Thomas</vt:lpstr>
      <vt:lpstr>PowerPoint Presentation</vt:lpstr>
    </vt:vector>
  </TitlesOfParts>
  <Company>Commonwealth of Kentucky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Transportation Advisory Board  KY Riverport Improvement Program</dc:title>
  <dc:creator>Norman, Anthony (KYTC)</dc:creator>
  <cp:lastModifiedBy>Brent, Carol (KYTC)</cp:lastModifiedBy>
  <cp:revision>65</cp:revision>
  <cp:lastPrinted>2018-05-14T12:53:57Z</cp:lastPrinted>
  <dcterms:created xsi:type="dcterms:W3CDTF">2018-05-10T14:31:43Z</dcterms:created>
  <dcterms:modified xsi:type="dcterms:W3CDTF">2018-05-31T15:02:06Z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0x010100AC99053575361A408ED7620938EF98F5</vt:lpwstr>
  </property>
</Properties>
</file>