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3" r:id="rId4"/>
    <p:sldMasterId id="2147483678" r:id="rId5"/>
  </p:sldMasterIdLst>
  <p:notesMasterIdLst>
    <p:notesMasterId r:id="rId29"/>
  </p:notesMasterIdLst>
  <p:sldIdLst>
    <p:sldId id="4137" r:id="rId6"/>
    <p:sldId id="281" r:id="rId7"/>
    <p:sldId id="276" r:id="rId8"/>
    <p:sldId id="4123" r:id="rId9"/>
    <p:sldId id="295" r:id="rId10"/>
    <p:sldId id="4139" r:id="rId11"/>
    <p:sldId id="323" r:id="rId12"/>
    <p:sldId id="324" r:id="rId13"/>
    <p:sldId id="325" r:id="rId14"/>
    <p:sldId id="326" r:id="rId15"/>
    <p:sldId id="338" r:id="rId16"/>
    <p:sldId id="327" r:id="rId17"/>
    <p:sldId id="329" r:id="rId18"/>
    <p:sldId id="4132" r:id="rId19"/>
    <p:sldId id="4140" r:id="rId20"/>
    <p:sldId id="330" r:id="rId21"/>
    <p:sldId id="4136" r:id="rId22"/>
    <p:sldId id="4138" r:id="rId23"/>
    <p:sldId id="322" r:id="rId24"/>
    <p:sldId id="4134" r:id="rId25"/>
    <p:sldId id="332" r:id="rId26"/>
    <p:sldId id="333" r:id="rId27"/>
    <p:sldId id="278"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2E3D11-2170-0DF1-E0F7-C8E49050503C}" name="Chandra Khare" initials="CK" userId="Chandra Khar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B9E5"/>
    <a:srgbClr val="FFBF00"/>
    <a:srgbClr val="FFE080"/>
    <a:srgbClr val="296DC7"/>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3D9C8-A656-D148-9604-861B965B1E26}" v="1" dt="2022-04-18T18:53:59.857"/>
  </p1510:revLst>
</p1510:revInfo>
</file>

<file path=ppt/tableStyles.xml><?xml version="1.0" encoding="utf-8"?>
<a:tblStyleLst xmlns:a="http://schemas.openxmlformats.org/drawingml/2006/main" def="{D604C789-ED6B-45A1-A7F2-F07F8EDDDC04}">
  <a:tblStyle styleId="{D604C789-ED6B-45A1-A7F2-F07F8EDDDC0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93C2F8-9693-4229-8D5A-0EC416FF441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50"/>
    <p:restoredTop sz="81236"/>
  </p:normalViewPr>
  <p:slideViewPr>
    <p:cSldViewPr snapToGrid="0">
      <p:cViewPr varScale="1">
        <p:scale>
          <a:sx n="162" d="100"/>
          <a:sy n="162" d="100"/>
        </p:scale>
        <p:origin x="10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 Broen" userId="ee46acb2-73ba-4bf0-9e25-87aa987bc6da" providerId="ADAL" clId="{2323D9C8-A656-D148-9604-861B965B1E26}"/>
    <pc:docChg chg="custSel modSld">
      <pc:chgData name="Frank Broen" userId="ee46acb2-73ba-4bf0-9e25-87aa987bc6da" providerId="ADAL" clId="{2323D9C8-A656-D148-9604-861B965B1E26}" dt="2022-05-19T20:15:13.328" v="3" actId="732"/>
      <pc:docMkLst>
        <pc:docMk/>
      </pc:docMkLst>
      <pc:sldChg chg="delSp mod modNotesTx">
        <pc:chgData name="Frank Broen" userId="ee46acb2-73ba-4bf0-9e25-87aa987bc6da" providerId="ADAL" clId="{2323D9C8-A656-D148-9604-861B965B1E26}" dt="2022-05-19T20:08:23.032" v="2" actId="20577"/>
        <pc:sldMkLst>
          <pc:docMk/>
          <pc:sldMk cId="242853488" sldId="322"/>
        </pc:sldMkLst>
        <pc:spChg chg="del">
          <ac:chgData name="Frank Broen" userId="ee46acb2-73ba-4bf0-9e25-87aa987bc6da" providerId="ADAL" clId="{2323D9C8-A656-D148-9604-861B965B1E26}" dt="2022-05-19T20:08:06.531" v="0" actId="478"/>
          <ac:spMkLst>
            <pc:docMk/>
            <pc:sldMk cId="242853488" sldId="322"/>
            <ac:spMk id="3" creationId="{C6558E71-A923-464C-AAD3-EB2055D9740D}"/>
          </ac:spMkLst>
        </pc:spChg>
      </pc:sldChg>
      <pc:sldChg chg="modSp mod">
        <pc:chgData name="Frank Broen" userId="ee46acb2-73ba-4bf0-9e25-87aa987bc6da" providerId="ADAL" clId="{2323D9C8-A656-D148-9604-861B965B1E26}" dt="2022-05-19T20:15:13.328" v="3" actId="732"/>
        <pc:sldMkLst>
          <pc:docMk/>
          <pc:sldMk cId="1230188633" sldId="333"/>
        </pc:sldMkLst>
        <pc:picChg chg="mod modCrop">
          <ac:chgData name="Frank Broen" userId="ee46acb2-73ba-4bf0-9e25-87aa987bc6da" providerId="ADAL" clId="{2323D9C8-A656-D148-9604-861B965B1E26}" dt="2022-05-19T20:15:13.328" v="3" actId="732"/>
          <ac:picMkLst>
            <pc:docMk/>
            <pc:sldMk cId="1230188633" sldId="333"/>
            <ac:picMk id="3" creationId="{FEF4A4C3-F077-4A24-8523-8DAB9E94D00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3E6946-E23C-394F-82F8-7A15D955338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5BEB57DF-D721-FA48-9927-E70206D61A4E}">
      <dgm:prSet/>
      <dgm:spPr/>
      <dgm:t>
        <a:bodyPr/>
        <a:lstStyle/>
        <a:p>
          <a:r>
            <a:rPr lang="en-US" dirty="0"/>
            <a:t>Aggressive Strategies for Client Attraction, Creation, Retention And Expansion </a:t>
          </a:r>
        </a:p>
      </dgm:t>
    </dgm:pt>
    <dgm:pt modelId="{17104346-2364-B144-9C68-A3DE1412C3F4}" type="parTrans" cxnId="{AC1C8D68-3F64-C74E-A84F-38CC4FE250E3}">
      <dgm:prSet/>
      <dgm:spPr/>
      <dgm:t>
        <a:bodyPr/>
        <a:lstStyle/>
        <a:p>
          <a:endParaRPr lang="en-US"/>
        </a:p>
      </dgm:t>
    </dgm:pt>
    <dgm:pt modelId="{8BD98F16-704E-5A4E-A8CF-B8708B2AE16E}" type="sibTrans" cxnId="{AC1C8D68-3F64-C74E-A84F-38CC4FE250E3}">
      <dgm:prSet/>
      <dgm:spPr/>
      <dgm:t>
        <a:bodyPr/>
        <a:lstStyle/>
        <a:p>
          <a:endParaRPr lang="en-US"/>
        </a:p>
      </dgm:t>
    </dgm:pt>
    <dgm:pt modelId="{4B72B566-DDA5-8045-827E-FB9B5F40EFB8}">
      <dgm:prSet/>
      <dgm:spPr/>
      <dgm:t>
        <a:bodyPr/>
        <a:lstStyle/>
        <a:p>
          <a:r>
            <a:rPr lang="en-US"/>
            <a:t>Smaller but Strategic Placement of Riverports in Hinterland Value-Chain</a:t>
          </a:r>
        </a:p>
      </dgm:t>
    </dgm:pt>
    <dgm:pt modelId="{21B7318B-DADE-9940-8F4D-15970192DAB0}" type="parTrans" cxnId="{D2CB9A13-5BCC-FA45-9C90-FD5C2C1CD33D}">
      <dgm:prSet/>
      <dgm:spPr/>
      <dgm:t>
        <a:bodyPr/>
        <a:lstStyle/>
        <a:p>
          <a:endParaRPr lang="en-US"/>
        </a:p>
      </dgm:t>
    </dgm:pt>
    <dgm:pt modelId="{FFD8ADE4-8FA9-C549-B547-902EE403E2DC}" type="sibTrans" cxnId="{D2CB9A13-5BCC-FA45-9C90-FD5C2C1CD33D}">
      <dgm:prSet/>
      <dgm:spPr/>
      <dgm:t>
        <a:bodyPr/>
        <a:lstStyle/>
        <a:p>
          <a:endParaRPr lang="en-US"/>
        </a:p>
      </dgm:t>
    </dgm:pt>
    <dgm:pt modelId="{E859D168-3C7F-054B-85E2-1FF66623D9C4}">
      <dgm:prSet/>
      <dgm:spPr/>
      <dgm:t>
        <a:bodyPr/>
        <a:lstStyle/>
        <a:p>
          <a:r>
            <a:rPr lang="en-US"/>
            <a:t>Emergent Hinterland Focus for Funding, Business and Infrastructure Priorities</a:t>
          </a:r>
        </a:p>
      </dgm:t>
    </dgm:pt>
    <dgm:pt modelId="{00FB02F5-64EB-8040-A30B-2A5D59496BB4}" type="parTrans" cxnId="{CF1CBAAC-EE05-024C-9E04-91D5DC215177}">
      <dgm:prSet/>
      <dgm:spPr/>
      <dgm:t>
        <a:bodyPr/>
        <a:lstStyle/>
        <a:p>
          <a:endParaRPr lang="en-US"/>
        </a:p>
      </dgm:t>
    </dgm:pt>
    <dgm:pt modelId="{159F9A56-AA29-BE46-82A1-42291170AC34}" type="sibTrans" cxnId="{CF1CBAAC-EE05-024C-9E04-91D5DC215177}">
      <dgm:prSet/>
      <dgm:spPr/>
      <dgm:t>
        <a:bodyPr/>
        <a:lstStyle/>
        <a:p>
          <a:endParaRPr lang="en-US"/>
        </a:p>
      </dgm:t>
    </dgm:pt>
    <dgm:pt modelId="{A69DD5C2-E9C9-7241-B637-5B084C3CCD3B}" type="pres">
      <dgm:prSet presAssocID="{503E6946-E23C-394F-82F8-7A15D9553385}" presName="linearFlow" presStyleCnt="0">
        <dgm:presLayoutVars>
          <dgm:dir/>
          <dgm:resizeHandles val="exact"/>
        </dgm:presLayoutVars>
      </dgm:prSet>
      <dgm:spPr/>
    </dgm:pt>
    <dgm:pt modelId="{64671920-C23B-4846-B436-CD12C3ED1EAC}" type="pres">
      <dgm:prSet presAssocID="{5BEB57DF-D721-FA48-9927-E70206D61A4E}" presName="composite" presStyleCnt="0"/>
      <dgm:spPr/>
    </dgm:pt>
    <dgm:pt modelId="{F02E66C4-525F-EF4C-BAF9-4B5C224EFC0E}" type="pres">
      <dgm:prSet presAssocID="{5BEB57DF-D721-FA48-9927-E70206D61A4E}" presName="imgShp" presStyleLbl="fgImgPlace1" presStyleIdx="0" presStyleCnt="3"/>
      <dgm:spPr/>
    </dgm:pt>
    <dgm:pt modelId="{55159801-9164-9D40-A4E0-FBC0E26B605D}" type="pres">
      <dgm:prSet presAssocID="{5BEB57DF-D721-FA48-9927-E70206D61A4E}" presName="txShp" presStyleLbl="node1" presStyleIdx="0" presStyleCnt="3">
        <dgm:presLayoutVars>
          <dgm:bulletEnabled val="1"/>
        </dgm:presLayoutVars>
      </dgm:prSet>
      <dgm:spPr/>
    </dgm:pt>
    <dgm:pt modelId="{FC3E4EB0-1683-ED46-8C60-43CF50D577B6}" type="pres">
      <dgm:prSet presAssocID="{8BD98F16-704E-5A4E-A8CF-B8708B2AE16E}" presName="spacing" presStyleCnt="0"/>
      <dgm:spPr/>
    </dgm:pt>
    <dgm:pt modelId="{AF1A812D-06CB-3747-973C-80ACCA65E15E}" type="pres">
      <dgm:prSet presAssocID="{4B72B566-DDA5-8045-827E-FB9B5F40EFB8}" presName="composite" presStyleCnt="0"/>
      <dgm:spPr/>
    </dgm:pt>
    <dgm:pt modelId="{F63AC9AF-8BDC-664D-BD29-EC9A580CC0DE}" type="pres">
      <dgm:prSet presAssocID="{4B72B566-DDA5-8045-827E-FB9B5F40EFB8}" presName="imgShp" presStyleLbl="fgImgPlace1" presStyleIdx="1" presStyleCnt="3"/>
      <dgm:spPr/>
    </dgm:pt>
    <dgm:pt modelId="{C29BC62C-4262-0041-AB62-7B0DFFC5C1AB}" type="pres">
      <dgm:prSet presAssocID="{4B72B566-DDA5-8045-827E-FB9B5F40EFB8}" presName="txShp" presStyleLbl="node1" presStyleIdx="1" presStyleCnt="3">
        <dgm:presLayoutVars>
          <dgm:bulletEnabled val="1"/>
        </dgm:presLayoutVars>
      </dgm:prSet>
      <dgm:spPr/>
    </dgm:pt>
    <dgm:pt modelId="{89B4A03A-E2BD-DB45-A1F2-DBDCE5B94001}" type="pres">
      <dgm:prSet presAssocID="{FFD8ADE4-8FA9-C549-B547-902EE403E2DC}" presName="spacing" presStyleCnt="0"/>
      <dgm:spPr/>
    </dgm:pt>
    <dgm:pt modelId="{56E925BC-CA42-DD4F-81A0-9A489B5BAECE}" type="pres">
      <dgm:prSet presAssocID="{E859D168-3C7F-054B-85E2-1FF66623D9C4}" presName="composite" presStyleCnt="0"/>
      <dgm:spPr/>
    </dgm:pt>
    <dgm:pt modelId="{A8DE580C-2C16-FC41-ACE2-7768765F11A7}" type="pres">
      <dgm:prSet presAssocID="{E859D168-3C7F-054B-85E2-1FF66623D9C4}" presName="imgShp" presStyleLbl="fgImgPlace1" presStyleIdx="2" presStyleCnt="3"/>
      <dgm:spPr/>
    </dgm:pt>
    <dgm:pt modelId="{D4B6C340-D586-1D43-B47A-9F6E6AC2D999}" type="pres">
      <dgm:prSet presAssocID="{E859D168-3C7F-054B-85E2-1FF66623D9C4}" presName="txShp" presStyleLbl="node1" presStyleIdx="2" presStyleCnt="3">
        <dgm:presLayoutVars>
          <dgm:bulletEnabled val="1"/>
        </dgm:presLayoutVars>
      </dgm:prSet>
      <dgm:spPr/>
    </dgm:pt>
  </dgm:ptLst>
  <dgm:cxnLst>
    <dgm:cxn modelId="{D2CB9A13-5BCC-FA45-9C90-FD5C2C1CD33D}" srcId="{503E6946-E23C-394F-82F8-7A15D9553385}" destId="{4B72B566-DDA5-8045-827E-FB9B5F40EFB8}" srcOrd="1" destOrd="0" parTransId="{21B7318B-DADE-9940-8F4D-15970192DAB0}" sibTransId="{FFD8ADE4-8FA9-C549-B547-902EE403E2DC}"/>
    <dgm:cxn modelId="{1EDB412B-A2E5-0942-8D08-22565ECBBCC6}" type="presOf" srcId="{4B72B566-DDA5-8045-827E-FB9B5F40EFB8}" destId="{C29BC62C-4262-0041-AB62-7B0DFFC5C1AB}" srcOrd="0" destOrd="0" presId="urn:microsoft.com/office/officeart/2005/8/layout/vList3"/>
    <dgm:cxn modelId="{AC1C8D68-3F64-C74E-A84F-38CC4FE250E3}" srcId="{503E6946-E23C-394F-82F8-7A15D9553385}" destId="{5BEB57DF-D721-FA48-9927-E70206D61A4E}" srcOrd="0" destOrd="0" parTransId="{17104346-2364-B144-9C68-A3DE1412C3F4}" sibTransId="{8BD98F16-704E-5A4E-A8CF-B8708B2AE16E}"/>
    <dgm:cxn modelId="{47088D7B-BD99-FC40-8A86-7664030A2CC7}" type="presOf" srcId="{503E6946-E23C-394F-82F8-7A15D9553385}" destId="{A69DD5C2-E9C9-7241-B637-5B084C3CCD3B}" srcOrd="0" destOrd="0" presId="urn:microsoft.com/office/officeart/2005/8/layout/vList3"/>
    <dgm:cxn modelId="{87CA8F8D-6BBB-064E-9E1E-1B475773104C}" type="presOf" srcId="{E859D168-3C7F-054B-85E2-1FF66623D9C4}" destId="{D4B6C340-D586-1D43-B47A-9F6E6AC2D999}" srcOrd="0" destOrd="0" presId="urn:microsoft.com/office/officeart/2005/8/layout/vList3"/>
    <dgm:cxn modelId="{104A4E94-D99A-234E-B929-A6F8E2D82C1B}" type="presOf" srcId="{5BEB57DF-D721-FA48-9927-E70206D61A4E}" destId="{55159801-9164-9D40-A4E0-FBC0E26B605D}" srcOrd="0" destOrd="0" presId="urn:microsoft.com/office/officeart/2005/8/layout/vList3"/>
    <dgm:cxn modelId="{CF1CBAAC-EE05-024C-9E04-91D5DC215177}" srcId="{503E6946-E23C-394F-82F8-7A15D9553385}" destId="{E859D168-3C7F-054B-85E2-1FF66623D9C4}" srcOrd="2" destOrd="0" parTransId="{00FB02F5-64EB-8040-A30B-2A5D59496BB4}" sibTransId="{159F9A56-AA29-BE46-82A1-42291170AC34}"/>
    <dgm:cxn modelId="{57AC53AE-B656-1145-A620-E8081D7B13EA}" type="presParOf" srcId="{A69DD5C2-E9C9-7241-B637-5B084C3CCD3B}" destId="{64671920-C23B-4846-B436-CD12C3ED1EAC}" srcOrd="0" destOrd="0" presId="urn:microsoft.com/office/officeart/2005/8/layout/vList3"/>
    <dgm:cxn modelId="{8DC56810-20D3-E047-96B0-74FC1575D6DE}" type="presParOf" srcId="{64671920-C23B-4846-B436-CD12C3ED1EAC}" destId="{F02E66C4-525F-EF4C-BAF9-4B5C224EFC0E}" srcOrd="0" destOrd="0" presId="urn:microsoft.com/office/officeart/2005/8/layout/vList3"/>
    <dgm:cxn modelId="{7933A247-37F0-D74A-875A-BD33CEEAF9DB}" type="presParOf" srcId="{64671920-C23B-4846-B436-CD12C3ED1EAC}" destId="{55159801-9164-9D40-A4E0-FBC0E26B605D}" srcOrd="1" destOrd="0" presId="urn:microsoft.com/office/officeart/2005/8/layout/vList3"/>
    <dgm:cxn modelId="{2A6FD68E-1724-5C4A-A0E2-78940FE03DC4}" type="presParOf" srcId="{A69DD5C2-E9C9-7241-B637-5B084C3CCD3B}" destId="{FC3E4EB0-1683-ED46-8C60-43CF50D577B6}" srcOrd="1" destOrd="0" presId="urn:microsoft.com/office/officeart/2005/8/layout/vList3"/>
    <dgm:cxn modelId="{E6E0E6AA-CF95-4A4A-A573-67816A4FC85E}" type="presParOf" srcId="{A69DD5C2-E9C9-7241-B637-5B084C3CCD3B}" destId="{AF1A812D-06CB-3747-973C-80ACCA65E15E}" srcOrd="2" destOrd="0" presId="urn:microsoft.com/office/officeart/2005/8/layout/vList3"/>
    <dgm:cxn modelId="{ED9E2053-0108-3A49-AFF2-5A3AF158D553}" type="presParOf" srcId="{AF1A812D-06CB-3747-973C-80ACCA65E15E}" destId="{F63AC9AF-8BDC-664D-BD29-EC9A580CC0DE}" srcOrd="0" destOrd="0" presId="urn:microsoft.com/office/officeart/2005/8/layout/vList3"/>
    <dgm:cxn modelId="{A6D7B4D3-292B-0A44-810A-451532CBD291}" type="presParOf" srcId="{AF1A812D-06CB-3747-973C-80ACCA65E15E}" destId="{C29BC62C-4262-0041-AB62-7B0DFFC5C1AB}" srcOrd="1" destOrd="0" presId="urn:microsoft.com/office/officeart/2005/8/layout/vList3"/>
    <dgm:cxn modelId="{0FDE0761-783A-6C47-89BE-0BDABD0CEB07}" type="presParOf" srcId="{A69DD5C2-E9C9-7241-B637-5B084C3CCD3B}" destId="{89B4A03A-E2BD-DB45-A1F2-DBDCE5B94001}" srcOrd="3" destOrd="0" presId="urn:microsoft.com/office/officeart/2005/8/layout/vList3"/>
    <dgm:cxn modelId="{BEB70994-612D-4348-92BB-7364B5B77E9C}" type="presParOf" srcId="{A69DD5C2-E9C9-7241-B637-5B084C3CCD3B}" destId="{56E925BC-CA42-DD4F-81A0-9A489B5BAECE}" srcOrd="4" destOrd="0" presId="urn:microsoft.com/office/officeart/2005/8/layout/vList3"/>
    <dgm:cxn modelId="{B5DC9D32-5AE3-2A47-9876-79C29207E182}" type="presParOf" srcId="{56E925BC-CA42-DD4F-81A0-9A489B5BAECE}" destId="{A8DE580C-2C16-FC41-ACE2-7768765F11A7}" srcOrd="0" destOrd="0" presId="urn:microsoft.com/office/officeart/2005/8/layout/vList3"/>
    <dgm:cxn modelId="{ECD58C16-E920-A441-BADC-6C15876145EB}" type="presParOf" srcId="{56E925BC-CA42-DD4F-81A0-9A489B5BAECE}" destId="{D4B6C340-D586-1D43-B47A-9F6E6AC2D99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479100-0DAF-EB40-9B6C-84B25F6E238F}" type="doc">
      <dgm:prSet loTypeId="urn:microsoft.com/office/officeart/2005/8/layout/hProcess4" loCatId="list" qsTypeId="urn:microsoft.com/office/officeart/2005/8/quickstyle/simple1" qsCatId="simple" csTypeId="urn:microsoft.com/office/officeart/2005/8/colors/accent1_2" csCatId="accent1" phldr="1"/>
      <dgm:spPr/>
      <dgm:t>
        <a:bodyPr/>
        <a:lstStyle/>
        <a:p>
          <a:endParaRPr lang="en-US"/>
        </a:p>
      </dgm:t>
    </dgm:pt>
    <dgm:pt modelId="{AEAE84C4-33FA-3940-8E97-3E2501C1D25F}">
      <dgm:prSet/>
      <dgm:spPr/>
      <dgm:t>
        <a:bodyPr/>
        <a:lstStyle/>
        <a:p>
          <a:r>
            <a:rPr lang="en-US" b="0" i="0"/>
            <a:t>Funding</a:t>
          </a:r>
          <a:endParaRPr lang="en-US"/>
        </a:p>
      </dgm:t>
    </dgm:pt>
    <dgm:pt modelId="{95C99505-21A2-4641-88CD-5D544D07A3A5}" type="parTrans" cxnId="{5B01F936-CBD2-684C-A9D2-97CBF0FF230D}">
      <dgm:prSet/>
      <dgm:spPr/>
      <dgm:t>
        <a:bodyPr/>
        <a:lstStyle/>
        <a:p>
          <a:endParaRPr lang="en-US"/>
        </a:p>
      </dgm:t>
    </dgm:pt>
    <dgm:pt modelId="{6B2DB547-E82F-B442-A6C6-24FA242DD0B9}" type="sibTrans" cxnId="{5B01F936-CBD2-684C-A9D2-97CBF0FF230D}">
      <dgm:prSet/>
      <dgm:spPr/>
      <dgm:t>
        <a:bodyPr/>
        <a:lstStyle/>
        <a:p>
          <a:endParaRPr lang="en-US"/>
        </a:p>
      </dgm:t>
    </dgm:pt>
    <dgm:pt modelId="{B68962C0-CCE9-174B-8A50-DD2DAD5AEF84}">
      <dgm:prSet/>
      <dgm:spPr/>
      <dgm:t>
        <a:bodyPr/>
        <a:lstStyle/>
        <a:p>
          <a:r>
            <a:rPr lang="en-US" b="0" i="0"/>
            <a:t>Create RHC</a:t>
          </a:r>
          <a:endParaRPr lang="en-US"/>
        </a:p>
      </dgm:t>
    </dgm:pt>
    <dgm:pt modelId="{177806D8-7724-DD4A-B91A-CDDDD0BA0D00}" type="parTrans" cxnId="{E65B24C8-D461-5645-80A9-E4D1516C8CC5}">
      <dgm:prSet/>
      <dgm:spPr/>
      <dgm:t>
        <a:bodyPr/>
        <a:lstStyle/>
        <a:p>
          <a:endParaRPr lang="en-US"/>
        </a:p>
      </dgm:t>
    </dgm:pt>
    <dgm:pt modelId="{D3FCC1B0-92CC-2347-8B19-F6E42D5C81CD}" type="sibTrans" cxnId="{E65B24C8-D461-5645-80A9-E4D1516C8CC5}">
      <dgm:prSet/>
      <dgm:spPr/>
      <dgm:t>
        <a:bodyPr/>
        <a:lstStyle/>
        <a:p>
          <a:endParaRPr lang="en-US"/>
        </a:p>
      </dgm:t>
    </dgm:pt>
    <dgm:pt modelId="{1D01676F-C9D0-C04B-B42C-051EB7D44559}">
      <dgm:prSet/>
      <dgm:spPr>
        <a:solidFill>
          <a:schemeClr val="accent5">
            <a:lumMod val="40000"/>
            <a:lumOff val="60000"/>
            <a:alpha val="90000"/>
          </a:schemeClr>
        </a:solidFill>
      </dgm:spPr>
      <dgm:t>
        <a:bodyPr/>
        <a:lstStyle/>
        <a:p>
          <a:endParaRPr lang="en-US"/>
        </a:p>
      </dgm:t>
    </dgm:pt>
    <dgm:pt modelId="{6155DD6D-6D88-5046-B0EF-CAB5CB8D7A94}" type="parTrans" cxnId="{4BD51BAB-FCEA-8147-9FA6-4C8A8F6DD163}">
      <dgm:prSet/>
      <dgm:spPr/>
      <dgm:t>
        <a:bodyPr/>
        <a:lstStyle/>
        <a:p>
          <a:endParaRPr lang="en-US"/>
        </a:p>
      </dgm:t>
    </dgm:pt>
    <dgm:pt modelId="{EB7427F6-1F94-A14E-AF94-F80619B74368}" type="sibTrans" cxnId="{4BD51BAB-FCEA-8147-9FA6-4C8A8F6DD163}">
      <dgm:prSet/>
      <dgm:spPr/>
      <dgm:t>
        <a:bodyPr/>
        <a:lstStyle/>
        <a:p>
          <a:endParaRPr lang="en-US"/>
        </a:p>
      </dgm:t>
    </dgm:pt>
    <dgm:pt modelId="{1BE69F60-DD25-1645-B2FC-49F92B03C4DB}">
      <dgm:prSet/>
      <dgm:spPr/>
      <dgm:t>
        <a:bodyPr/>
        <a:lstStyle/>
        <a:p>
          <a:r>
            <a:rPr lang="en-US" b="0" i="0"/>
            <a:t>Market Ports</a:t>
          </a:r>
          <a:endParaRPr lang="en-US"/>
        </a:p>
      </dgm:t>
    </dgm:pt>
    <dgm:pt modelId="{581B5EB0-7A6C-0841-9B23-8E52BC23DA8F}" type="parTrans" cxnId="{A4D7D022-E48A-394A-A73B-D4DAC5F0F956}">
      <dgm:prSet/>
      <dgm:spPr/>
      <dgm:t>
        <a:bodyPr/>
        <a:lstStyle/>
        <a:p>
          <a:endParaRPr lang="en-US"/>
        </a:p>
      </dgm:t>
    </dgm:pt>
    <dgm:pt modelId="{9D4072A0-6E10-7F43-A39A-9102A46D910E}" type="sibTrans" cxnId="{A4D7D022-E48A-394A-A73B-D4DAC5F0F956}">
      <dgm:prSet/>
      <dgm:spPr/>
      <dgm:t>
        <a:bodyPr/>
        <a:lstStyle/>
        <a:p>
          <a:endParaRPr lang="en-US"/>
        </a:p>
      </dgm:t>
    </dgm:pt>
    <dgm:pt modelId="{15DC06E6-6CD4-684F-B3EF-E890D3CF4D47}" type="pres">
      <dgm:prSet presAssocID="{0E479100-0DAF-EB40-9B6C-84B25F6E238F}" presName="Name0" presStyleCnt="0">
        <dgm:presLayoutVars>
          <dgm:dir/>
          <dgm:animLvl val="lvl"/>
          <dgm:resizeHandles val="exact"/>
        </dgm:presLayoutVars>
      </dgm:prSet>
      <dgm:spPr/>
    </dgm:pt>
    <dgm:pt modelId="{1E540B81-9E8F-4A41-A5FC-1B082E0244E7}" type="pres">
      <dgm:prSet presAssocID="{0E479100-0DAF-EB40-9B6C-84B25F6E238F}" presName="tSp" presStyleCnt="0"/>
      <dgm:spPr/>
    </dgm:pt>
    <dgm:pt modelId="{7C2AF34C-28DC-2B4A-B4BE-3B437A187D7D}" type="pres">
      <dgm:prSet presAssocID="{0E479100-0DAF-EB40-9B6C-84B25F6E238F}" presName="bSp" presStyleCnt="0"/>
      <dgm:spPr/>
    </dgm:pt>
    <dgm:pt modelId="{ECB36857-314E-6848-A78E-B6CFDCEE38AF}" type="pres">
      <dgm:prSet presAssocID="{0E479100-0DAF-EB40-9B6C-84B25F6E238F}" presName="process" presStyleCnt="0"/>
      <dgm:spPr/>
    </dgm:pt>
    <dgm:pt modelId="{B3D463FD-658D-7C47-BB59-56A970ACED45}" type="pres">
      <dgm:prSet presAssocID="{AEAE84C4-33FA-3940-8E97-3E2501C1D25F}" presName="composite1" presStyleCnt="0"/>
      <dgm:spPr/>
    </dgm:pt>
    <dgm:pt modelId="{CB7D4CF4-21CB-6043-9DDC-180E7EF03A31}" type="pres">
      <dgm:prSet presAssocID="{AEAE84C4-33FA-3940-8E97-3E2501C1D25F}" presName="dummyNode1" presStyleLbl="node1" presStyleIdx="0" presStyleCnt="3"/>
      <dgm:spPr/>
    </dgm:pt>
    <dgm:pt modelId="{6B219954-0640-C54C-B4C2-6862E9EE7902}" type="pres">
      <dgm:prSet presAssocID="{AEAE84C4-33FA-3940-8E97-3E2501C1D25F}" presName="childNode1" presStyleLbl="bgAcc1" presStyleIdx="0" presStyleCnt="3">
        <dgm:presLayoutVars>
          <dgm:bulletEnabled val="1"/>
        </dgm:presLayoutVars>
      </dgm:prSet>
      <dgm:spPr>
        <a:solidFill>
          <a:schemeClr val="accent5">
            <a:lumMod val="40000"/>
            <a:lumOff val="60000"/>
            <a:alpha val="90000"/>
          </a:schemeClr>
        </a:solidFill>
      </dgm:spPr>
    </dgm:pt>
    <dgm:pt modelId="{3A4C814C-F283-CE43-AEA3-71B48880F6F1}" type="pres">
      <dgm:prSet presAssocID="{AEAE84C4-33FA-3940-8E97-3E2501C1D25F}" presName="childNode1tx" presStyleLbl="bgAcc1" presStyleIdx="0" presStyleCnt="3">
        <dgm:presLayoutVars>
          <dgm:bulletEnabled val="1"/>
        </dgm:presLayoutVars>
      </dgm:prSet>
      <dgm:spPr/>
    </dgm:pt>
    <dgm:pt modelId="{D357C295-0768-0846-8491-8298FA329085}" type="pres">
      <dgm:prSet presAssocID="{AEAE84C4-33FA-3940-8E97-3E2501C1D25F}" presName="parentNode1" presStyleLbl="node1" presStyleIdx="0" presStyleCnt="3">
        <dgm:presLayoutVars>
          <dgm:chMax val="1"/>
          <dgm:bulletEnabled val="1"/>
        </dgm:presLayoutVars>
      </dgm:prSet>
      <dgm:spPr/>
    </dgm:pt>
    <dgm:pt modelId="{7AD54ED7-3BCE-BA4F-A790-91CC61A52D06}" type="pres">
      <dgm:prSet presAssocID="{AEAE84C4-33FA-3940-8E97-3E2501C1D25F}" presName="connSite1" presStyleCnt="0"/>
      <dgm:spPr/>
    </dgm:pt>
    <dgm:pt modelId="{5786D4AB-652C-C048-B883-0A9634CA3B7E}" type="pres">
      <dgm:prSet presAssocID="{6B2DB547-E82F-B442-A6C6-24FA242DD0B9}" presName="Name9" presStyleLbl="sibTrans2D1" presStyleIdx="0" presStyleCnt="2"/>
      <dgm:spPr/>
    </dgm:pt>
    <dgm:pt modelId="{FAAA302F-8224-FE4C-9628-818D326F4B68}" type="pres">
      <dgm:prSet presAssocID="{B68962C0-CCE9-174B-8A50-DD2DAD5AEF84}" presName="composite2" presStyleCnt="0"/>
      <dgm:spPr/>
    </dgm:pt>
    <dgm:pt modelId="{F3CB7AA2-8D09-8B44-B4B9-4696E6E643A7}" type="pres">
      <dgm:prSet presAssocID="{B68962C0-CCE9-174B-8A50-DD2DAD5AEF84}" presName="dummyNode2" presStyleLbl="node1" presStyleIdx="0" presStyleCnt="3"/>
      <dgm:spPr/>
    </dgm:pt>
    <dgm:pt modelId="{B39FE86A-DDEF-064D-9D90-8E124EC16C14}" type="pres">
      <dgm:prSet presAssocID="{B68962C0-CCE9-174B-8A50-DD2DAD5AEF84}" presName="childNode2" presStyleLbl="bgAcc1" presStyleIdx="1" presStyleCnt="3">
        <dgm:presLayoutVars>
          <dgm:bulletEnabled val="1"/>
        </dgm:presLayoutVars>
      </dgm:prSet>
      <dgm:spPr/>
    </dgm:pt>
    <dgm:pt modelId="{6457E03C-15B5-7147-BD6E-554373BF726B}" type="pres">
      <dgm:prSet presAssocID="{B68962C0-CCE9-174B-8A50-DD2DAD5AEF84}" presName="childNode2tx" presStyleLbl="bgAcc1" presStyleIdx="1" presStyleCnt="3">
        <dgm:presLayoutVars>
          <dgm:bulletEnabled val="1"/>
        </dgm:presLayoutVars>
      </dgm:prSet>
      <dgm:spPr/>
    </dgm:pt>
    <dgm:pt modelId="{9833B29B-C30B-D448-9B95-684DFE2A1085}" type="pres">
      <dgm:prSet presAssocID="{B68962C0-CCE9-174B-8A50-DD2DAD5AEF84}" presName="parentNode2" presStyleLbl="node1" presStyleIdx="1" presStyleCnt="3">
        <dgm:presLayoutVars>
          <dgm:chMax val="0"/>
          <dgm:bulletEnabled val="1"/>
        </dgm:presLayoutVars>
      </dgm:prSet>
      <dgm:spPr/>
    </dgm:pt>
    <dgm:pt modelId="{57031960-8BD9-AC48-83B3-E690E325A710}" type="pres">
      <dgm:prSet presAssocID="{B68962C0-CCE9-174B-8A50-DD2DAD5AEF84}" presName="connSite2" presStyleCnt="0"/>
      <dgm:spPr/>
    </dgm:pt>
    <dgm:pt modelId="{B1D6CC20-D424-C141-AD98-8994BA7E5058}" type="pres">
      <dgm:prSet presAssocID="{D3FCC1B0-92CC-2347-8B19-F6E42D5C81CD}" presName="Name18" presStyleLbl="sibTrans2D1" presStyleIdx="1" presStyleCnt="2"/>
      <dgm:spPr/>
    </dgm:pt>
    <dgm:pt modelId="{99720644-4F47-C744-8E71-48F7D6665C5D}" type="pres">
      <dgm:prSet presAssocID="{1BE69F60-DD25-1645-B2FC-49F92B03C4DB}" presName="composite1" presStyleCnt="0"/>
      <dgm:spPr/>
    </dgm:pt>
    <dgm:pt modelId="{C70EAF54-A63B-2C4B-82DD-0846BACB7242}" type="pres">
      <dgm:prSet presAssocID="{1BE69F60-DD25-1645-B2FC-49F92B03C4DB}" presName="dummyNode1" presStyleLbl="node1" presStyleIdx="1" presStyleCnt="3"/>
      <dgm:spPr/>
    </dgm:pt>
    <dgm:pt modelId="{06D7F2D7-EBF2-AC42-B359-C37C9056147D}" type="pres">
      <dgm:prSet presAssocID="{1BE69F60-DD25-1645-B2FC-49F92B03C4DB}" presName="childNode1" presStyleLbl="bgAcc1" presStyleIdx="2" presStyleCnt="3">
        <dgm:presLayoutVars>
          <dgm:bulletEnabled val="1"/>
        </dgm:presLayoutVars>
      </dgm:prSet>
      <dgm:spPr>
        <a:solidFill>
          <a:schemeClr val="accent5">
            <a:lumMod val="40000"/>
            <a:lumOff val="60000"/>
            <a:alpha val="90000"/>
          </a:schemeClr>
        </a:solidFill>
      </dgm:spPr>
    </dgm:pt>
    <dgm:pt modelId="{7ECC3362-56AE-5B43-B10C-B79DB57673E1}" type="pres">
      <dgm:prSet presAssocID="{1BE69F60-DD25-1645-B2FC-49F92B03C4DB}" presName="childNode1tx" presStyleLbl="bgAcc1" presStyleIdx="2" presStyleCnt="3">
        <dgm:presLayoutVars>
          <dgm:bulletEnabled val="1"/>
        </dgm:presLayoutVars>
      </dgm:prSet>
      <dgm:spPr/>
    </dgm:pt>
    <dgm:pt modelId="{16637837-74BE-A444-B023-B6DC32FCC257}" type="pres">
      <dgm:prSet presAssocID="{1BE69F60-DD25-1645-B2FC-49F92B03C4DB}" presName="parentNode1" presStyleLbl="node1" presStyleIdx="2" presStyleCnt="3">
        <dgm:presLayoutVars>
          <dgm:chMax val="1"/>
          <dgm:bulletEnabled val="1"/>
        </dgm:presLayoutVars>
      </dgm:prSet>
      <dgm:spPr/>
    </dgm:pt>
    <dgm:pt modelId="{B52F5C4D-B7A5-2D45-938E-A9D7C2C93333}" type="pres">
      <dgm:prSet presAssocID="{1BE69F60-DD25-1645-B2FC-49F92B03C4DB}" presName="connSite1" presStyleCnt="0"/>
      <dgm:spPr/>
    </dgm:pt>
  </dgm:ptLst>
  <dgm:cxnLst>
    <dgm:cxn modelId="{A4D7D022-E48A-394A-A73B-D4DAC5F0F956}" srcId="{0E479100-0DAF-EB40-9B6C-84B25F6E238F}" destId="{1BE69F60-DD25-1645-B2FC-49F92B03C4DB}" srcOrd="2" destOrd="0" parTransId="{581B5EB0-7A6C-0841-9B23-8E52BC23DA8F}" sibTransId="{9D4072A0-6E10-7F43-A39A-9102A46D910E}"/>
    <dgm:cxn modelId="{F3732134-2FF9-8F4A-85C0-05B75EFCAA84}" type="presOf" srcId="{AEAE84C4-33FA-3940-8E97-3E2501C1D25F}" destId="{D357C295-0768-0846-8491-8298FA329085}" srcOrd="0" destOrd="0" presId="urn:microsoft.com/office/officeart/2005/8/layout/hProcess4"/>
    <dgm:cxn modelId="{5B01F936-CBD2-684C-A9D2-97CBF0FF230D}" srcId="{0E479100-0DAF-EB40-9B6C-84B25F6E238F}" destId="{AEAE84C4-33FA-3940-8E97-3E2501C1D25F}" srcOrd="0" destOrd="0" parTransId="{95C99505-21A2-4641-88CD-5D544D07A3A5}" sibTransId="{6B2DB547-E82F-B442-A6C6-24FA242DD0B9}"/>
    <dgm:cxn modelId="{D7F49567-7E3D-EE40-94BB-C8A993469BE4}" type="presOf" srcId="{1D01676F-C9D0-C04B-B42C-051EB7D44559}" destId="{B39FE86A-DDEF-064D-9D90-8E124EC16C14}" srcOrd="0" destOrd="0" presId="urn:microsoft.com/office/officeart/2005/8/layout/hProcess4"/>
    <dgm:cxn modelId="{A56D0370-267B-4C43-99E6-C2EEEF37D614}" type="presOf" srcId="{B68962C0-CCE9-174B-8A50-DD2DAD5AEF84}" destId="{9833B29B-C30B-D448-9B95-684DFE2A1085}" srcOrd="0" destOrd="0" presId="urn:microsoft.com/office/officeart/2005/8/layout/hProcess4"/>
    <dgm:cxn modelId="{B4FC829D-6CA8-5F48-B920-7EBB1EEFA9AB}" type="presOf" srcId="{6B2DB547-E82F-B442-A6C6-24FA242DD0B9}" destId="{5786D4AB-652C-C048-B883-0A9634CA3B7E}" srcOrd="0" destOrd="0" presId="urn:microsoft.com/office/officeart/2005/8/layout/hProcess4"/>
    <dgm:cxn modelId="{8FEC4BA0-BFD5-5040-852C-0EF90C58E1F7}" type="presOf" srcId="{1D01676F-C9D0-C04B-B42C-051EB7D44559}" destId="{6457E03C-15B5-7147-BD6E-554373BF726B}" srcOrd="1" destOrd="0" presId="urn:microsoft.com/office/officeart/2005/8/layout/hProcess4"/>
    <dgm:cxn modelId="{4BD51BAB-FCEA-8147-9FA6-4C8A8F6DD163}" srcId="{B68962C0-CCE9-174B-8A50-DD2DAD5AEF84}" destId="{1D01676F-C9D0-C04B-B42C-051EB7D44559}" srcOrd="0" destOrd="0" parTransId="{6155DD6D-6D88-5046-B0EF-CAB5CB8D7A94}" sibTransId="{EB7427F6-1F94-A14E-AF94-F80619B74368}"/>
    <dgm:cxn modelId="{1756B0B0-7A76-E74F-98C8-0724A0997120}" type="presOf" srcId="{D3FCC1B0-92CC-2347-8B19-F6E42D5C81CD}" destId="{B1D6CC20-D424-C141-AD98-8994BA7E5058}" srcOrd="0" destOrd="0" presId="urn:microsoft.com/office/officeart/2005/8/layout/hProcess4"/>
    <dgm:cxn modelId="{DFFA37BC-2AD7-844C-BEAF-D5377DD65E96}" type="presOf" srcId="{1BE69F60-DD25-1645-B2FC-49F92B03C4DB}" destId="{16637837-74BE-A444-B023-B6DC32FCC257}" srcOrd="0" destOrd="0" presId="urn:microsoft.com/office/officeart/2005/8/layout/hProcess4"/>
    <dgm:cxn modelId="{E65B24C8-D461-5645-80A9-E4D1516C8CC5}" srcId="{0E479100-0DAF-EB40-9B6C-84B25F6E238F}" destId="{B68962C0-CCE9-174B-8A50-DD2DAD5AEF84}" srcOrd="1" destOrd="0" parTransId="{177806D8-7724-DD4A-B91A-CDDDD0BA0D00}" sibTransId="{D3FCC1B0-92CC-2347-8B19-F6E42D5C81CD}"/>
    <dgm:cxn modelId="{BADCC1E8-E9D4-4A41-AB35-7136F103DC67}" type="presOf" srcId="{0E479100-0DAF-EB40-9B6C-84B25F6E238F}" destId="{15DC06E6-6CD4-684F-B3EF-E890D3CF4D47}" srcOrd="0" destOrd="0" presId="urn:microsoft.com/office/officeart/2005/8/layout/hProcess4"/>
    <dgm:cxn modelId="{98E3AC82-2C7B-0140-B611-197F10137192}" type="presParOf" srcId="{15DC06E6-6CD4-684F-B3EF-E890D3CF4D47}" destId="{1E540B81-9E8F-4A41-A5FC-1B082E0244E7}" srcOrd="0" destOrd="0" presId="urn:microsoft.com/office/officeart/2005/8/layout/hProcess4"/>
    <dgm:cxn modelId="{E714DAC4-D005-2349-8858-B11ED0B82953}" type="presParOf" srcId="{15DC06E6-6CD4-684F-B3EF-E890D3CF4D47}" destId="{7C2AF34C-28DC-2B4A-B4BE-3B437A187D7D}" srcOrd="1" destOrd="0" presId="urn:microsoft.com/office/officeart/2005/8/layout/hProcess4"/>
    <dgm:cxn modelId="{E8E649A3-77F0-164C-90AC-7A9CD710596D}" type="presParOf" srcId="{15DC06E6-6CD4-684F-B3EF-E890D3CF4D47}" destId="{ECB36857-314E-6848-A78E-B6CFDCEE38AF}" srcOrd="2" destOrd="0" presId="urn:microsoft.com/office/officeart/2005/8/layout/hProcess4"/>
    <dgm:cxn modelId="{EEA1E089-839B-2241-9BB8-1C88AB30AF3D}" type="presParOf" srcId="{ECB36857-314E-6848-A78E-B6CFDCEE38AF}" destId="{B3D463FD-658D-7C47-BB59-56A970ACED45}" srcOrd="0" destOrd="0" presId="urn:microsoft.com/office/officeart/2005/8/layout/hProcess4"/>
    <dgm:cxn modelId="{B667BC60-29EC-994B-B2BC-D568F8F379FE}" type="presParOf" srcId="{B3D463FD-658D-7C47-BB59-56A970ACED45}" destId="{CB7D4CF4-21CB-6043-9DDC-180E7EF03A31}" srcOrd="0" destOrd="0" presId="urn:microsoft.com/office/officeart/2005/8/layout/hProcess4"/>
    <dgm:cxn modelId="{1084EC3D-5210-FA47-8943-F3612DB0F237}" type="presParOf" srcId="{B3D463FD-658D-7C47-BB59-56A970ACED45}" destId="{6B219954-0640-C54C-B4C2-6862E9EE7902}" srcOrd="1" destOrd="0" presId="urn:microsoft.com/office/officeart/2005/8/layout/hProcess4"/>
    <dgm:cxn modelId="{7F395E7C-FA3E-424B-A627-166BFD473BE4}" type="presParOf" srcId="{B3D463FD-658D-7C47-BB59-56A970ACED45}" destId="{3A4C814C-F283-CE43-AEA3-71B48880F6F1}" srcOrd="2" destOrd="0" presId="urn:microsoft.com/office/officeart/2005/8/layout/hProcess4"/>
    <dgm:cxn modelId="{5B3D9603-E9B4-3248-A3C9-A73C7F6778D9}" type="presParOf" srcId="{B3D463FD-658D-7C47-BB59-56A970ACED45}" destId="{D357C295-0768-0846-8491-8298FA329085}" srcOrd="3" destOrd="0" presId="urn:microsoft.com/office/officeart/2005/8/layout/hProcess4"/>
    <dgm:cxn modelId="{4B0E6064-3FBC-2743-A5D8-423650C3A638}" type="presParOf" srcId="{B3D463FD-658D-7C47-BB59-56A970ACED45}" destId="{7AD54ED7-3BCE-BA4F-A790-91CC61A52D06}" srcOrd="4" destOrd="0" presId="urn:microsoft.com/office/officeart/2005/8/layout/hProcess4"/>
    <dgm:cxn modelId="{D0471724-FA2E-614A-A3CE-898B83CA00E9}" type="presParOf" srcId="{ECB36857-314E-6848-A78E-B6CFDCEE38AF}" destId="{5786D4AB-652C-C048-B883-0A9634CA3B7E}" srcOrd="1" destOrd="0" presId="urn:microsoft.com/office/officeart/2005/8/layout/hProcess4"/>
    <dgm:cxn modelId="{27EDEFBB-440C-D844-AC40-BA4B04A0BCF8}" type="presParOf" srcId="{ECB36857-314E-6848-A78E-B6CFDCEE38AF}" destId="{FAAA302F-8224-FE4C-9628-818D326F4B68}" srcOrd="2" destOrd="0" presId="urn:microsoft.com/office/officeart/2005/8/layout/hProcess4"/>
    <dgm:cxn modelId="{19133EBA-6CB9-CA41-B26B-E9E4B0F33CD6}" type="presParOf" srcId="{FAAA302F-8224-FE4C-9628-818D326F4B68}" destId="{F3CB7AA2-8D09-8B44-B4B9-4696E6E643A7}" srcOrd="0" destOrd="0" presId="urn:microsoft.com/office/officeart/2005/8/layout/hProcess4"/>
    <dgm:cxn modelId="{B8163712-6022-604A-80F0-5BFE75AC13BD}" type="presParOf" srcId="{FAAA302F-8224-FE4C-9628-818D326F4B68}" destId="{B39FE86A-DDEF-064D-9D90-8E124EC16C14}" srcOrd="1" destOrd="0" presId="urn:microsoft.com/office/officeart/2005/8/layout/hProcess4"/>
    <dgm:cxn modelId="{D2268840-481E-EA4E-89EB-600A3FCD4450}" type="presParOf" srcId="{FAAA302F-8224-FE4C-9628-818D326F4B68}" destId="{6457E03C-15B5-7147-BD6E-554373BF726B}" srcOrd="2" destOrd="0" presId="urn:microsoft.com/office/officeart/2005/8/layout/hProcess4"/>
    <dgm:cxn modelId="{C39EACB4-DB93-0546-99BE-E85C5795926D}" type="presParOf" srcId="{FAAA302F-8224-FE4C-9628-818D326F4B68}" destId="{9833B29B-C30B-D448-9B95-684DFE2A1085}" srcOrd="3" destOrd="0" presId="urn:microsoft.com/office/officeart/2005/8/layout/hProcess4"/>
    <dgm:cxn modelId="{45E91731-726D-1E46-93E2-C88311CE8BD0}" type="presParOf" srcId="{FAAA302F-8224-FE4C-9628-818D326F4B68}" destId="{57031960-8BD9-AC48-83B3-E690E325A710}" srcOrd="4" destOrd="0" presId="urn:microsoft.com/office/officeart/2005/8/layout/hProcess4"/>
    <dgm:cxn modelId="{F6F7CA83-E80C-204B-9985-79856D339666}" type="presParOf" srcId="{ECB36857-314E-6848-A78E-B6CFDCEE38AF}" destId="{B1D6CC20-D424-C141-AD98-8994BA7E5058}" srcOrd="3" destOrd="0" presId="urn:microsoft.com/office/officeart/2005/8/layout/hProcess4"/>
    <dgm:cxn modelId="{B9B070DC-9DBE-5D43-9328-633CC06EC1CB}" type="presParOf" srcId="{ECB36857-314E-6848-A78E-B6CFDCEE38AF}" destId="{99720644-4F47-C744-8E71-48F7D6665C5D}" srcOrd="4" destOrd="0" presId="urn:microsoft.com/office/officeart/2005/8/layout/hProcess4"/>
    <dgm:cxn modelId="{08ADABF3-BFD1-9143-9844-96D5945C7F16}" type="presParOf" srcId="{99720644-4F47-C744-8E71-48F7D6665C5D}" destId="{C70EAF54-A63B-2C4B-82DD-0846BACB7242}" srcOrd="0" destOrd="0" presId="urn:microsoft.com/office/officeart/2005/8/layout/hProcess4"/>
    <dgm:cxn modelId="{7F67D69B-3F4A-C24E-8356-DAE5A02F006D}" type="presParOf" srcId="{99720644-4F47-C744-8E71-48F7D6665C5D}" destId="{06D7F2D7-EBF2-AC42-B359-C37C9056147D}" srcOrd="1" destOrd="0" presId="urn:microsoft.com/office/officeart/2005/8/layout/hProcess4"/>
    <dgm:cxn modelId="{AF0513E9-0853-5244-B7B4-E3176E45DA8A}" type="presParOf" srcId="{99720644-4F47-C744-8E71-48F7D6665C5D}" destId="{7ECC3362-56AE-5B43-B10C-B79DB57673E1}" srcOrd="2" destOrd="0" presId="urn:microsoft.com/office/officeart/2005/8/layout/hProcess4"/>
    <dgm:cxn modelId="{4B3E5877-D542-E247-8EE2-0D4267ECF585}" type="presParOf" srcId="{99720644-4F47-C744-8E71-48F7D6665C5D}" destId="{16637837-74BE-A444-B023-B6DC32FCC257}" srcOrd="3" destOrd="0" presId="urn:microsoft.com/office/officeart/2005/8/layout/hProcess4"/>
    <dgm:cxn modelId="{30942FCB-53E8-5349-B93D-E87A5DF7CDEA}" type="presParOf" srcId="{99720644-4F47-C744-8E71-48F7D6665C5D}" destId="{B52F5C4D-B7A5-2D45-938E-A9D7C2C93333}"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DC7CA2-936C-F940-A5C1-28D8685C5BE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B40601D5-E431-0E4E-8341-0428D0B74B1B}">
      <dgm:prSet/>
      <dgm:spPr/>
      <dgm:t>
        <a:bodyPr/>
        <a:lstStyle/>
        <a:p>
          <a:pPr algn="l"/>
          <a:r>
            <a:rPr lang="en-US" dirty="0"/>
            <a:t>Use Riverport Study to Seek EDA or Other National Funding Partners</a:t>
          </a:r>
        </a:p>
      </dgm:t>
    </dgm:pt>
    <dgm:pt modelId="{FEFA4439-5F8A-FF47-BBB2-305B8B52080E}" type="parTrans" cxnId="{A60A37A7-F0BE-C14F-8897-BE8A705B9A16}">
      <dgm:prSet/>
      <dgm:spPr/>
      <dgm:t>
        <a:bodyPr/>
        <a:lstStyle/>
        <a:p>
          <a:pPr algn="l"/>
          <a:endParaRPr lang="en-US"/>
        </a:p>
      </dgm:t>
    </dgm:pt>
    <dgm:pt modelId="{59F9C750-814E-A94E-8EE7-0AFFF0100C8F}" type="sibTrans" cxnId="{A60A37A7-F0BE-C14F-8897-BE8A705B9A16}">
      <dgm:prSet/>
      <dgm:spPr/>
      <dgm:t>
        <a:bodyPr/>
        <a:lstStyle/>
        <a:p>
          <a:pPr algn="l"/>
          <a:endParaRPr lang="en-US"/>
        </a:p>
      </dgm:t>
    </dgm:pt>
    <dgm:pt modelId="{F5F1D54A-50BD-BD49-B846-40317C394948}">
      <dgm:prSet/>
      <dgm:spPr/>
      <dgm:t>
        <a:bodyPr/>
        <a:lstStyle/>
        <a:p>
          <a:pPr algn="l"/>
          <a:r>
            <a:rPr lang="en-US"/>
            <a:t>Involve State and Regional Entities</a:t>
          </a:r>
        </a:p>
      </dgm:t>
    </dgm:pt>
    <dgm:pt modelId="{22AED244-31BA-254E-8B9E-BCC532226CEE}" type="parTrans" cxnId="{9DFF0DBD-E768-174D-930D-011B78F0F592}">
      <dgm:prSet/>
      <dgm:spPr/>
      <dgm:t>
        <a:bodyPr/>
        <a:lstStyle/>
        <a:p>
          <a:pPr algn="l"/>
          <a:endParaRPr lang="en-US"/>
        </a:p>
      </dgm:t>
    </dgm:pt>
    <dgm:pt modelId="{AE9C47FF-B9CD-4645-981C-3E3834CB3B45}" type="sibTrans" cxnId="{9DFF0DBD-E768-174D-930D-011B78F0F592}">
      <dgm:prSet/>
      <dgm:spPr/>
      <dgm:t>
        <a:bodyPr/>
        <a:lstStyle/>
        <a:p>
          <a:pPr algn="l"/>
          <a:endParaRPr lang="en-US"/>
        </a:p>
      </dgm:t>
    </dgm:pt>
    <dgm:pt modelId="{1474E1F1-0E5C-F04B-A4D3-E61A3C29CAC1}">
      <dgm:prSet/>
      <dgm:spPr/>
      <dgm:t>
        <a:bodyPr/>
        <a:lstStyle/>
        <a:p>
          <a:pPr algn="l"/>
          <a:r>
            <a:rPr lang="en-US"/>
            <a:t>Focus on Riverport Hinterland as Top Priority </a:t>
          </a:r>
        </a:p>
      </dgm:t>
    </dgm:pt>
    <dgm:pt modelId="{19FF8982-69CE-EC4B-98D2-857FCBB3235D}" type="parTrans" cxnId="{2E8C7A32-FCB4-D64F-9133-A20197621E54}">
      <dgm:prSet/>
      <dgm:spPr/>
      <dgm:t>
        <a:bodyPr/>
        <a:lstStyle/>
        <a:p>
          <a:pPr algn="l"/>
          <a:endParaRPr lang="en-US"/>
        </a:p>
      </dgm:t>
    </dgm:pt>
    <dgm:pt modelId="{EE2B2929-081B-2D4B-BCF1-B19C1EDD59C7}" type="sibTrans" cxnId="{2E8C7A32-FCB4-D64F-9133-A20197621E54}">
      <dgm:prSet/>
      <dgm:spPr/>
      <dgm:t>
        <a:bodyPr/>
        <a:lstStyle/>
        <a:p>
          <a:pPr algn="l"/>
          <a:endParaRPr lang="en-US"/>
        </a:p>
      </dgm:t>
    </dgm:pt>
    <dgm:pt modelId="{F1B9E258-13FB-C64D-A23F-38F61FA18F30}">
      <dgm:prSet/>
      <dgm:spPr/>
      <dgm:t>
        <a:bodyPr/>
        <a:lstStyle/>
        <a:p>
          <a:pPr algn="l"/>
          <a:r>
            <a:rPr lang="en-US"/>
            <a:t>Initiation Study Creates Concept of </a:t>
          </a:r>
          <a:br>
            <a:rPr lang="en-US"/>
          </a:br>
          <a:r>
            <a:rPr lang="en-US"/>
            <a:t>Operations &amp; Funding Sources</a:t>
          </a:r>
        </a:p>
      </dgm:t>
    </dgm:pt>
    <dgm:pt modelId="{5E8700AC-6B1A-AD44-B35F-E84538121B07}" type="parTrans" cxnId="{88926A89-2995-E64D-9096-AF1B33C81CE2}">
      <dgm:prSet/>
      <dgm:spPr/>
      <dgm:t>
        <a:bodyPr/>
        <a:lstStyle/>
        <a:p>
          <a:pPr algn="l"/>
          <a:endParaRPr lang="en-US"/>
        </a:p>
      </dgm:t>
    </dgm:pt>
    <dgm:pt modelId="{62A21364-8FA1-894F-B6F9-36B78CF98152}" type="sibTrans" cxnId="{88926A89-2995-E64D-9096-AF1B33C81CE2}">
      <dgm:prSet/>
      <dgm:spPr/>
      <dgm:t>
        <a:bodyPr/>
        <a:lstStyle/>
        <a:p>
          <a:pPr algn="l"/>
          <a:endParaRPr lang="en-US"/>
        </a:p>
      </dgm:t>
    </dgm:pt>
    <dgm:pt modelId="{6A0F14DC-D2C0-E242-BF75-7D8100C58F42}" type="pres">
      <dgm:prSet presAssocID="{91DC7CA2-936C-F940-A5C1-28D8685C5BE8}" presName="linearFlow" presStyleCnt="0">
        <dgm:presLayoutVars>
          <dgm:dir/>
          <dgm:resizeHandles val="exact"/>
        </dgm:presLayoutVars>
      </dgm:prSet>
      <dgm:spPr/>
    </dgm:pt>
    <dgm:pt modelId="{347B653C-7AA0-8744-B9B5-25C04F8A91B3}" type="pres">
      <dgm:prSet presAssocID="{B40601D5-E431-0E4E-8341-0428D0B74B1B}" presName="composite" presStyleCnt="0"/>
      <dgm:spPr/>
    </dgm:pt>
    <dgm:pt modelId="{BA043667-B82C-DE41-BB8C-8F3139EAC658}" type="pres">
      <dgm:prSet presAssocID="{B40601D5-E431-0E4E-8341-0428D0B74B1B}" presName="imgShp" presStyleLbl="fgImgPlace1" presStyleIdx="0" presStyleCnt="4"/>
      <dgm:spPr/>
    </dgm:pt>
    <dgm:pt modelId="{F6F49722-1878-E24B-8527-65B533DF56B2}" type="pres">
      <dgm:prSet presAssocID="{B40601D5-E431-0E4E-8341-0428D0B74B1B}" presName="txShp" presStyleLbl="node1" presStyleIdx="0" presStyleCnt="4">
        <dgm:presLayoutVars>
          <dgm:bulletEnabled val="1"/>
        </dgm:presLayoutVars>
      </dgm:prSet>
      <dgm:spPr/>
    </dgm:pt>
    <dgm:pt modelId="{E3C18C1C-FDA9-4A41-B933-C77FC6E86841}" type="pres">
      <dgm:prSet presAssocID="{59F9C750-814E-A94E-8EE7-0AFFF0100C8F}" presName="spacing" presStyleCnt="0"/>
      <dgm:spPr/>
    </dgm:pt>
    <dgm:pt modelId="{BDB8AA1C-F10E-1748-A008-98B93039BD2A}" type="pres">
      <dgm:prSet presAssocID="{F5F1D54A-50BD-BD49-B846-40317C394948}" presName="composite" presStyleCnt="0"/>
      <dgm:spPr/>
    </dgm:pt>
    <dgm:pt modelId="{36B846D3-0559-694E-B0B1-5DC4154FCFC8}" type="pres">
      <dgm:prSet presAssocID="{F5F1D54A-50BD-BD49-B846-40317C394948}" presName="imgShp" presStyleLbl="fgImgPlace1" presStyleIdx="1" presStyleCnt="4"/>
      <dgm:spPr/>
    </dgm:pt>
    <dgm:pt modelId="{4BEEE130-F06D-8C44-88BF-97F3B551C84A}" type="pres">
      <dgm:prSet presAssocID="{F5F1D54A-50BD-BD49-B846-40317C394948}" presName="txShp" presStyleLbl="node1" presStyleIdx="1" presStyleCnt="4">
        <dgm:presLayoutVars>
          <dgm:bulletEnabled val="1"/>
        </dgm:presLayoutVars>
      </dgm:prSet>
      <dgm:spPr/>
    </dgm:pt>
    <dgm:pt modelId="{F3818E4A-6D22-A440-915A-081BB79E6714}" type="pres">
      <dgm:prSet presAssocID="{AE9C47FF-B9CD-4645-981C-3E3834CB3B45}" presName="spacing" presStyleCnt="0"/>
      <dgm:spPr/>
    </dgm:pt>
    <dgm:pt modelId="{1C36D64B-85DE-1F44-865B-2152BE2D6BAD}" type="pres">
      <dgm:prSet presAssocID="{1474E1F1-0E5C-F04B-A4D3-E61A3C29CAC1}" presName="composite" presStyleCnt="0"/>
      <dgm:spPr/>
    </dgm:pt>
    <dgm:pt modelId="{B8345B57-B5E0-0841-8183-C802710ED394}" type="pres">
      <dgm:prSet presAssocID="{1474E1F1-0E5C-F04B-A4D3-E61A3C29CAC1}" presName="imgShp" presStyleLbl="fgImgPlace1" presStyleIdx="2" presStyleCnt="4"/>
      <dgm:spPr/>
    </dgm:pt>
    <dgm:pt modelId="{2C54BDAB-367C-8549-A6E7-716E68F4996F}" type="pres">
      <dgm:prSet presAssocID="{1474E1F1-0E5C-F04B-A4D3-E61A3C29CAC1}" presName="txShp" presStyleLbl="node1" presStyleIdx="2" presStyleCnt="4">
        <dgm:presLayoutVars>
          <dgm:bulletEnabled val="1"/>
        </dgm:presLayoutVars>
      </dgm:prSet>
      <dgm:spPr/>
    </dgm:pt>
    <dgm:pt modelId="{C3100D13-6CE6-EF4A-8240-FD94B6ACE13D}" type="pres">
      <dgm:prSet presAssocID="{EE2B2929-081B-2D4B-BCF1-B19C1EDD59C7}" presName="spacing" presStyleCnt="0"/>
      <dgm:spPr/>
    </dgm:pt>
    <dgm:pt modelId="{749CAEE8-D366-804B-9104-69D84D47F573}" type="pres">
      <dgm:prSet presAssocID="{F1B9E258-13FB-C64D-A23F-38F61FA18F30}" presName="composite" presStyleCnt="0"/>
      <dgm:spPr/>
    </dgm:pt>
    <dgm:pt modelId="{FB4A01AD-CD27-BF4C-BE54-538BEBACE8F9}" type="pres">
      <dgm:prSet presAssocID="{F1B9E258-13FB-C64D-A23F-38F61FA18F30}" presName="imgShp" presStyleLbl="fgImgPlace1" presStyleIdx="3" presStyleCnt="4"/>
      <dgm:spPr/>
    </dgm:pt>
    <dgm:pt modelId="{43DD04F2-8614-DE41-98FE-DE46F7F83C27}" type="pres">
      <dgm:prSet presAssocID="{F1B9E258-13FB-C64D-A23F-38F61FA18F30}" presName="txShp" presStyleLbl="node1" presStyleIdx="3" presStyleCnt="4">
        <dgm:presLayoutVars>
          <dgm:bulletEnabled val="1"/>
        </dgm:presLayoutVars>
      </dgm:prSet>
      <dgm:spPr/>
    </dgm:pt>
  </dgm:ptLst>
  <dgm:cxnLst>
    <dgm:cxn modelId="{2E8C7A32-FCB4-D64F-9133-A20197621E54}" srcId="{91DC7CA2-936C-F940-A5C1-28D8685C5BE8}" destId="{1474E1F1-0E5C-F04B-A4D3-E61A3C29CAC1}" srcOrd="2" destOrd="0" parTransId="{19FF8982-69CE-EC4B-98D2-857FCBB3235D}" sibTransId="{EE2B2929-081B-2D4B-BCF1-B19C1EDD59C7}"/>
    <dgm:cxn modelId="{88926A89-2995-E64D-9096-AF1B33C81CE2}" srcId="{91DC7CA2-936C-F940-A5C1-28D8685C5BE8}" destId="{F1B9E258-13FB-C64D-A23F-38F61FA18F30}" srcOrd="3" destOrd="0" parTransId="{5E8700AC-6B1A-AD44-B35F-E84538121B07}" sibTransId="{62A21364-8FA1-894F-B6F9-36B78CF98152}"/>
    <dgm:cxn modelId="{4C5C4496-E8F9-F44E-A11A-4A2479C0E630}" type="presOf" srcId="{F5F1D54A-50BD-BD49-B846-40317C394948}" destId="{4BEEE130-F06D-8C44-88BF-97F3B551C84A}" srcOrd="0" destOrd="0" presId="urn:microsoft.com/office/officeart/2005/8/layout/vList3"/>
    <dgm:cxn modelId="{A60A37A7-F0BE-C14F-8897-BE8A705B9A16}" srcId="{91DC7CA2-936C-F940-A5C1-28D8685C5BE8}" destId="{B40601D5-E431-0E4E-8341-0428D0B74B1B}" srcOrd="0" destOrd="0" parTransId="{FEFA4439-5F8A-FF47-BBB2-305B8B52080E}" sibTransId="{59F9C750-814E-A94E-8EE7-0AFFF0100C8F}"/>
    <dgm:cxn modelId="{9A2F4CB9-0C2C-014D-8A53-8DB6C5376733}" type="presOf" srcId="{91DC7CA2-936C-F940-A5C1-28D8685C5BE8}" destId="{6A0F14DC-D2C0-E242-BF75-7D8100C58F42}" srcOrd="0" destOrd="0" presId="urn:microsoft.com/office/officeart/2005/8/layout/vList3"/>
    <dgm:cxn modelId="{9DFF0DBD-E768-174D-930D-011B78F0F592}" srcId="{91DC7CA2-936C-F940-A5C1-28D8685C5BE8}" destId="{F5F1D54A-50BD-BD49-B846-40317C394948}" srcOrd="1" destOrd="0" parTransId="{22AED244-31BA-254E-8B9E-BCC532226CEE}" sibTransId="{AE9C47FF-B9CD-4645-981C-3E3834CB3B45}"/>
    <dgm:cxn modelId="{988FE0CD-B559-1E4C-976B-9BC697D4E3B3}" type="presOf" srcId="{B40601D5-E431-0E4E-8341-0428D0B74B1B}" destId="{F6F49722-1878-E24B-8527-65B533DF56B2}" srcOrd="0" destOrd="0" presId="urn:microsoft.com/office/officeart/2005/8/layout/vList3"/>
    <dgm:cxn modelId="{C6FAABDB-8932-8543-B34B-05EBBC1907B5}" type="presOf" srcId="{1474E1F1-0E5C-F04B-A4D3-E61A3C29CAC1}" destId="{2C54BDAB-367C-8549-A6E7-716E68F4996F}" srcOrd="0" destOrd="0" presId="urn:microsoft.com/office/officeart/2005/8/layout/vList3"/>
    <dgm:cxn modelId="{F13B63DD-FC62-8046-8EFA-79856930FEC7}" type="presOf" srcId="{F1B9E258-13FB-C64D-A23F-38F61FA18F30}" destId="{43DD04F2-8614-DE41-98FE-DE46F7F83C27}" srcOrd="0" destOrd="0" presId="urn:microsoft.com/office/officeart/2005/8/layout/vList3"/>
    <dgm:cxn modelId="{CE7CEAAF-1C81-BA40-9F1B-78183EC4AE5E}" type="presParOf" srcId="{6A0F14DC-D2C0-E242-BF75-7D8100C58F42}" destId="{347B653C-7AA0-8744-B9B5-25C04F8A91B3}" srcOrd="0" destOrd="0" presId="urn:microsoft.com/office/officeart/2005/8/layout/vList3"/>
    <dgm:cxn modelId="{975B5387-1BBE-8547-B7AE-E41375CE9AB4}" type="presParOf" srcId="{347B653C-7AA0-8744-B9B5-25C04F8A91B3}" destId="{BA043667-B82C-DE41-BB8C-8F3139EAC658}" srcOrd="0" destOrd="0" presId="urn:microsoft.com/office/officeart/2005/8/layout/vList3"/>
    <dgm:cxn modelId="{98E11640-1F92-7146-B8E0-24AADA4B8693}" type="presParOf" srcId="{347B653C-7AA0-8744-B9B5-25C04F8A91B3}" destId="{F6F49722-1878-E24B-8527-65B533DF56B2}" srcOrd="1" destOrd="0" presId="urn:microsoft.com/office/officeart/2005/8/layout/vList3"/>
    <dgm:cxn modelId="{03AF5229-6BBF-964A-BE9C-ADB3F5CF87EA}" type="presParOf" srcId="{6A0F14DC-D2C0-E242-BF75-7D8100C58F42}" destId="{E3C18C1C-FDA9-4A41-B933-C77FC6E86841}" srcOrd="1" destOrd="0" presId="urn:microsoft.com/office/officeart/2005/8/layout/vList3"/>
    <dgm:cxn modelId="{0EC44DFD-4A62-824E-8AB3-202C90192871}" type="presParOf" srcId="{6A0F14DC-D2C0-E242-BF75-7D8100C58F42}" destId="{BDB8AA1C-F10E-1748-A008-98B93039BD2A}" srcOrd="2" destOrd="0" presId="urn:microsoft.com/office/officeart/2005/8/layout/vList3"/>
    <dgm:cxn modelId="{47B3F678-537B-6549-9828-45BAE3A94530}" type="presParOf" srcId="{BDB8AA1C-F10E-1748-A008-98B93039BD2A}" destId="{36B846D3-0559-694E-B0B1-5DC4154FCFC8}" srcOrd="0" destOrd="0" presId="urn:microsoft.com/office/officeart/2005/8/layout/vList3"/>
    <dgm:cxn modelId="{19B50317-E0BB-3E42-91B7-4839273EEE8E}" type="presParOf" srcId="{BDB8AA1C-F10E-1748-A008-98B93039BD2A}" destId="{4BEEE130-F06D-8C44-88BF-97F3B551C84A}" srcOrd="1" destOrd="0" presId="urn:microsoft.com/office/officeart/2005/8/layout/vList3"/>
    <dgm:cxn modelId="{DD5AD19A-4FCD-B042-8277-305EEB5CFBB4}" type="presParOf" srcId="{6A0F14DC-D2C0-E242-BF75-7D8100C58F42}" destId="{F3818E4A-6D22-A440-915A-081BB79E6714}" srcOrd="3" destOrd="0" presId="urn:microsoft.com/office/officeart/2005/8/layout/vList3"/>
    <dgm:cxn modelId="{CDA7BF36-65BD-D944-9646-813DAB46593D}" type="presParOf" srcId="{6A0F14DC-D2C0-E242-BF75-7D8100C58F42}" destId="{1C36D64B-85DE-1F44-865B-2152BE2D6BAD}" srcOrd="4" destOrd="0" presId="urn:microsoft.com/office/officeart/2005/8/layout/vList3"/>
    <dgm:cxn modelId="{FF568C72-781C-F944-9B1F-A39F400BCFB2}" type="presParOf" srcId="{1C36D64B-85DE-1F44-865B-2152BE2D6BAD}" destId="{B8345B57-B5E0-0841-8183-C802710ED394}" srcOrd="0" destOrd="0" presId="urn:microsoft.com/office/officeart/2005/8/layout/vList3"/>
    <dgm:cxn modelId="{E32DCE60-407C-2149-B9A0-11FA810DF7D6}" type="presParOf" srcId="{1C36D64B-85DE-1F44-865B-2152BE2D6BAD}" destId="{2C54BDAB-367C-8549-A6E7-716E68F4996F}" srcOrd="1" destOrd="0" presId="urn:microsoft.com/office/officeart/2005/8/layout/vList3"/>
    <dgm:cxn modelId="{02970AFB-41EC-C74B-9778-7C2EF91D8FF9}" type="presParOf" srcId="{6A0F14DC-D2C0-E242-BF75-7D8100C58F42}" destId="{C3100D13-6CE6-EF4A-8240-FD94B6ACE13D}" srcOrd="5" destOrd="0" presId="urn:microsoft.com/office/officeart/2005/8/layout/vList3"/>
    <dgm:cxn modelId="{DA674FA8-E879-9142-928C-AE2605C69763}" type="presParOf" srcId="{6A0F14DC-D2C0-E242-BF75-7D8100C58F42}" destId="{749CAEE8-D366-804B-9104-69D84D47F573}" srcOrd="6" destOrd="0" presId="urn:microsoft.com/office/officeart/2005/8/layout/vList3"/>
    <dgm:cxn modelId="{A2386FC9-DA38-C04A-BBEB-DA987F41EEAA}" type="presParOf" srcId="{749CAEE8-D366-804B-9104-69D84D47F573}" destId="{FB4A01AD-CD27-BF4C-BE54-538BEBACE8F9}" srcOrd="0" destOrd="0" presId="urn:microsoft.com/office/officeart/2005/8/layout/vList3"/>
    <dgm:cxn modelId="{910B422F-7544-BD40-BF07-A3306659792A}" type="presParOf" srcId="{749CAEE8-D366-804B-9104-69D84D47F573}" destId="{43DD04F2-8614-DE41-98FE-DE46F7F83C27}"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21BF11-D230-4E46-A19B-DE2F27CA4FD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7FB9DFF-825D-284F-A611-AD1B111E6C8F}">
      <dgm:prSet/>
      <dgm:spPr>
        <a:solidFill>
          <a:schemeClr val="accent1">
            <a:lumMod val="75000"/>
          </a:schemeClr>
        </a:solidFill>
      </dgm:spPr>
      <dgm:t>
        <a:bodyPr/>
        <a:lstStyle/>
        <a:p>
          <a:r>
            <a:rPr lang="en-US" b="0" i="0" dirty="0"/>
            <a:t>Recruitment of Core Waterway Clients</a:t>
          </a:r>
          <a:endParaRPr lang="en-US" dirty="0"/>
        </a:p>
      </dgm:t>
    </dgm:pt>
    <dgm:pt modelId="{0A1B0DD3-45EB-C648-9861-AA0852564B61}" type="parTrans" cxnId="{B222051B-AF35-2544-AB92-645B6E768E2B}">
      <dgm:prSet/>
      <dgm:spPr/>
      <dgm:t>
        <a:bodyPr/>
        <a:lstStyle/>
        <a:p>
          <a:endParaRPr lang="en-US"/>
        </a:p>
      </dgm:t>
    </dgm:pt>
    <dgm:pt modelId="{1A2B8A86-7605-B24C-8491-9B3B49597F38}" type="sibTrans" cxnId="{B222051B-AF35-2544-AB92-645B6E768E2B}">
      <dgm:prSet/>
      <dgm:spPr/>
      <dgm:t>
        <a:bodyPr/>
        <a:lstStyle/>
        <a:p>
          <a:endParaRPr lang="en-US"/>
        </a:p>
      </dgm:t>
    </dgm:pt>
    <dgm:pt modelId="{4B8AE4E1-A9A3-DD4F-BE19-3F9EFF5CC4A6}">
      <dgm:prSet/>
      <dgm:spPr>
        <a:solidFill>
          <a:schemeClr val="accent1">
            <a:lumMod val="75000"/>
          </a:schemeClr>
        </a:solidFill>
      </dgm:spPr>
      <dgm:t>
        <a:bodyPr/>
        <a:lstStyle/>
        <a:p>
          <a:r>
            <a:rPr lang="en-US" b="0" i="0" dirty="0"/>
            <a:t>Ongoing Review of Capacity &amp; </a:t>
          </a:r>
          <a:br>
            <a:rPr lang="en-US" b="0" i="0" dirty="0"/>
          </a:br>
          <a:r>
            <a:rPr lang="en-US" b="0" i="0" dirty="0"/>
            <a:t>Modernization Needs</a:t>
          </a:r>
          <a:endParaRPr lang="en-US" dirty="0"/>
        </a:p>
      </dgm:t>
    </dgm:pt>
    <dgm:pt modelId="{0052655D-F1A8-7F4E-B2B7-7E11A6E1D372}" type="parTrans" cxnId="{DC06BF61-C49E-7B4C-AE62-F43B35214A2D}">
      <dgm:prSet/>
      <dgm:spPr/>
      <dgm:t>
        <a:bodyPr/>
        <a:lstStyle/>
        <a:p>
          <a:endParaRPr lang="en-US"/>
        </a:p>
      </dgm:t>
    </dgm:pt>
    <dgm:pt modelId="{F5315B12-4687-214F-834A-6EE9BFE161D1}" type="sibTrans" cxnId="{DC06BF61-C49E-7B4C-AE62-F43B35214A2D}">
      <dgm:prSet/>
      <dgm:spPr/>
      <dgm:t>
        <a:bodyPr/>
        <a:lstStyle/>
        <a:p>
          <a:endParaRPr lang="en-US"/>
        </a:p>
      </dgm:t>
    </dgm:pt>
    <dgm:pt modelId="{A9900102-E479-CD40-8308-D5EBF1CC688D}">
      <dgm:prSet/>
      <dgm:spPr>
        <a:solidFill>
          <a:schemeClr val="accent1">
            <a:lumMod val="75000"/>
          </a:schemeClr>
        </a:solidFill>
      </dgm:spPr>
      <dgm:t>
        <a:bodyPr/>
        <a:lstStyle/>
        <a:p>
          <a:r>
            <a:rPr lang="en-US" b="0" i="0"/>
            <a:t>Establishment of Multi-State Funding</a:t>
          </a:r>
          <a:endParaRPr lang="en-US"/>
        </a:p>
      </dgm:t>
    </dgm:pt>
    <dgm:pt modelId="{776426AB-107C-BF4E-B3AC-D896E4808D69}" type="parTrans" cxnId="{FE3A41BC-70B9-D344-8C9E-A0B94CE758BC}">
      <dgm:prSet/>
      <dgm:spPr/>
      <dgm:t>
        <a:bodyPr/>
        <a:lstStyle/>
        <a:p>
          <a:endParaRPr lang="en-US"/>
        </a:p>
      </dgm:t>
    </dgm:pt>
    <dgm:pt modelId="{7C0477BE-EA66-8548-B2BA-0CCA5EE8672B}" type="sibTrans" cxnId="{FE3A41BC-70B9-D344-8C9E-A0B94CE758BC}">
      <dgm:prSet/>
      <dgm:spPr/>
      <dgm:t>
        <a:bodyPr/>
        <a:lstStyle/>
        <a:p>
          <a:endParaRPr lang="en-US"/>
        </a:p>
      </dgm:t>
    </dgm:pt>
    <dgm:pt modelId="{A4DA6EEB-A3BB-8F41-9694-26357569485C}">
      <dgm:prSet/>
      <dgm:spPr>
        <a:solidFill>
          <a:schemeClr val="accent1">
            <a:lumMod val="75000"/>
          </a:schemeClr>
        </a:solidFill>
      </dgm:spPr>
      <dgm:t>
        <a:bodyPr/>
        <a:lstStyle/>
        <a:p>
          <a:r>
            <a:rPr lang="en-US" b="0" i="0"/>
            <a:t>Make Business Intelligence Available</a:t>
          </a:r>
          <a:endParaRPr lang="en-US"/>
        </a:p>
      </dgm:t>
    </dgm:pt>
    <dgm:pt modelId="{E9405C81-4FAE-9849-857A-0341D06E1D36}" type="parTrans" cxnId="{0A67B605-4277-5644-99B1-5BA131C19CFA}">
      <dgm:prSet/>
      <dgm:spPr/>
      <dgm:t>
        <a:bodyPr/>
        <a:lstStyle/>
        <a:p>
          <a:endParaRPr lang="en-US"/>
        </a:p>
      </dgm:t>
    </dgm:pt>
    <dgm:pt modelId="{E0E14476-E10A-6549-A4AE-A3F1CE74AEBF}" type="sibTrans" cxnId="{0A67B605-4277-5644-99B1-5BA131C19CFA}">
      <dgm:prSet/>
      <dgm:spPr/>
      <dgm:t>
        <a:bodyPr/>
        <a:lstStyle/>
        <a:p>
          <a:endParaRPr lang="en-US"/>
        </a:p>
      </dgm:t>
    </dgm:pt>
    <dgm:pt modelId="{5DC199AD-C6E5-D047-BCD1-7B0225D6F043}" type="pres">
      <dgm:prSet presAssocID="{E521BF11-D230-4E46-A19B-DE2F27CA4FD3}" presName="linear" presStyleCnt="0">
        <dgm:presLayoutVars>
          <dgm:animLvl val="lvl"/>
          <dgm:resizeHandles val="exact"/>
        </dgm:presLayoutVars>
      </dgm:prSet>
      <dgm:spPr/>
    </dgm:pt>
    <dgm:pt modelId="{F693B843-9879-E340-8280-AF673301A670}" type="pres">
      <dgm:prSet presAssocID="{47FB9DFF-825D-284F-A611-AD1B111E6C8F}" presName="parentText" presStyleLbl="node1" presStyleIdx="0" presStyleCnt="4" custLinFactNeighborY="-62745">
        <dgm:presLayoutVars>
          <dgm:chMax val="0"/>
          <dgm:bulletEnabled val="1"/>
        </dgm:presLayoutVars>
      </dgm:prSet>
      <dgm:spPr/>
    </dgm:pt>
    <dgm:pt modelId="{167ACC95-5AC9-6D48-806B-683B96E7E041}" type="pres">
      <dgm:prSet presAssocID="{1A2B8A86-7605-B24C-8491-9B3B49597F38}" presName="spacer" presStyleCnt="0"/>
      <dgm:spPr/>
    </dgm:pt>
    <dgm:pt modelId="{9FD463C2-1752-004A-81EA-7895E71B7C43}" type="pres">
      <dgm:prSet presAssocID="{4B8AE4E1-A9A3-DD4F-BE19-3F9EFF5CC4A6}" presName="parentText" presStyleLbl="node1" presStyleIdx="1" presStyleCnt="4">
        <dgm:presLayoutVars>
          <dgm:chMax val="0"/>
          <dgm:bulletEnabled val="1"/>
        </dgm:presLayoutVars>
      </dgm:prSet>
      <dgm:spPr/>
    </dgm:pt>
    <dgm:pt modelId="{964BB21E-A838-194E-ACCA-23128AD89804}" type="pres">
      <dgm:prSet presAssocID="{F5315B12-4687-214F-834A-6EE9BFE161D1}" presName="spacer" presStyleCnt="0"/>
      <dgm:spPr/>
    </dgm:pt>
    <dgm:pt modelId="{4E1EE861-6617-6648-A633-329EE98F1346}" type="pres">
      <dgm:prSet presAssocID="{A9900102-E479-CD40-8308-D5EBF1CC688D}" presName="parentText" presStyleLbl="node1" presStyleIdx="2" presStyleCnt="4">
        <dgm:presLayoutVars>
          <dgm:chMax val="0"/>
          <dgm:bulletEnabled val="1"/>
        </dgm:presLayoutVars>
      </dgm:prSet>
      <dgm:spPr/>
    </dgm:pt>
    <dgm:pt modelId="{A4EAC4E7-E107-974D-864A-248D769F8426}" type="pres">
      <dgm:prSet presAssocID="{7C0477BE-EA66-8548-B2BA-0CCA5EE8672B}" presName="spacer" presStyleCnt="0"/>
      <dgm:spPr/>
    </dgm:pt>
    <dgm:pt modelId="{72E9CB3E-3D71-0F4D-8365-53B6F0B5CF23}" type="pres">
      <dgm:prSet presAssocID="{A4DA6EEB-A3BB-8F41-9694-26357569485C}" presName="parentText" presStyleLbl="node1" presStyleIdx="3" presStyleCnt="4">
        <dgm:presLayoutVars>
          <dgm:chMax val="0"/>
          <dgm:bulletEnabled val="1"/>
        </dgm:presLayoutVars>
      </dgm:prSet>
      <dgm:spPr/>
    </dgm:pt>
  </dgm:ptLst>
  <dgm:cxnLst>
    <dgm:cxn modelId="{0A67B605-4277-5644-99B1-5BA131C19CFA}" srcId="{E521BF11-D230-4E46-A19B-DE2F27CA4FD3}" destId="{A4DA6EEB-A3BB-8F41-9694-26357569485C}" srcOrd="3" destOrd="0" parTransId="{E9405C81-4FAE-9849-857A-0341D06E1D36}" sibTransId="{E0E14476-E10A-6549-A4AE-A3F1CE74AEBF}"/>
    <dgm:cxn modelId="{B222051B-AF35-2544-AB92-645B6E768E2B}" srcId="{E521BF11-D230-4E46-A19B-DE2F27CA4FD3}" destId="{47FB9DFF-825D-284F-A611-AD1B111E6C8F}" srcOrd="0" destOrd="0" parTransId="{0A1B0DD3-45EB-C648-9861-AA0852564B61}" sibTransId="{1A2B8A86-7605-B24C-8491-9B3B49597F38}"/>
    <dgm:cxn modelId="{78CB2649-737F-F246-926B-1D67BBD8F641}" type="presOf" srcId="{A9900102-E479-CD40-8308-D5EBF1CC688D}" destId="{4E1EE861-6617-6648-A633-329EE98F1346}" srcOrd="0" destOrd="0" presId="urn:microsoft.com/office/officeart/2005/8/layout/vList2"/>
    <dgm:cxn modelId="{DE20004C-9671-C047-9F53-0BBFC8943FFB}" type="presOf" srcId="{47FB9DFF-825D-284F-A611-AD1B111E6C8F}" destId="{F693B843-9879-E340-8280-AF673301A670}" srcOrd="0" destOrd="0" presId="urn:microsoft.com/office/officeart/2005/8/layout/vList2"/>
    <dgm:cxn modelId="{DC06BF61-C49E-7B4C-AE62-F43B35214A2D}" srcId="{E521BF11-D230-4E46-A19B-DE2F27CA4FD3}" destId="{4B8AE4E1-A9A3-DD4F-BE19-3F9EFF5CC4A6}" srcOrd="1" destOrd="0" parTransId="{0052655D-F1A8-7F4E-B2B7-7E11A6E1D372}" sibTransId="{F5315B12-4687-214F-834A-6EE9BFE161D1}"/>
    <dgm:cxn modelId="{6A042B66-B8F6-3945-8041-34AB7AB3284C}" type="presOf" srcId="{A4DA6EEB-A3BB-8F41-9694-26357569485C}" destId="{72E9CB3E-3D71-0F4D-8365-53B6F0B5CF23}" srcOrd="0" destOrd="0" presId="urn:microsoft.com/office/officeart/2005/8/layout/vList2"/>
    <dgm:cxn modelId="{FE3A41BC-70B9-D344-8C9E-A0B94CE758BC}" srcId="{E521BF11-D230-4E46-A19B-DE2F27CA4FD3}" destId="{A9900102-E479-CD40-8308-D5EBF1CC688D}" srcOrd="2" destOrd="0" parTransId="{776426AB-107C-BF4E-B3AC-D896E4808D69}" sibTransId="{7C0477BE-EA66-8548-B2BA-0CCA5EE8672B}"/>
    <dgm:cxn modelId="{F88034C5-70A7-C445-A103-274105AD5BF8}" type="presOf" srcId="{E521BF11-D230-4E46-A19B-DE2F27CA4FD3}" destId="{5DC199AD-C6E5-D047-BCD1-7B0225D6F043}" srcOrd="0" destOrd="0" presId="urn:microsoft.com/office/officeart/2005/8/layout/vList2"/>
    <dgm:cxn modelId="{B9F697CF-62C5-C142-9672-E253B4F35B31}" type="presOf" srcId="{4B8AE4E1-A9A3-DD4F-BE19-3F9EFF5CC4A6}" destId="{9FD463C2-1752-004A-81EA-7895E71B7C43}" srcOrd="0" destOrd="0" presId="urn:microsoft.com/office/officeart/2005/8/layout/vList2"/>
    <dgm:cxn modelId="{65495338-B29B-DE4D-A8FE-EE4466B6CECE}" type="presParOf" srcId="{5DC199AD-C6E5-D047-BCD1-7B0225D6F043}" destId="{F693B843-9879-E340-8280-AF673301A670}" srcOrd="0" destOrd="0" presId="urn:microsoft.com/office/officeart/2005/8/layout/vList2"/>
    <dgm:cxn modelId="{93D70B0D-A2A0-0D45-81D4-5C9EEA5E351A}" type="presParOf" srcId="{5DC199AD-C6E5-D047-BCD1-7B0225D6F043}" destId="{167ACC95-5AC9-6D48-806B-683B96E7E041}" srcOrd="1" destOrd="0" presId="urn:microsoft.com/office/officeart/2005/8/layout/vList2"/>
    <dgm:cxn modelId="{F7B24BAC-7D68-B44C-A7EF-164641E0AE1F}" type="presParOf" srcId="{5DC199AD-C6E5-D047-BCD1-7B0225D6F043}" destId="{9FD463C2-1752-004A-81EA-7895E71B7C43}" srcOrd="2" destOrd="0" presId="urn:microsoft.com/office/officeart/2005/8/layout/vList2"/>
    <dgm:cxn modelId="{4C6C381C-BCB9-8B4F-B418-E6C623F549FE}" type="presParOf" srcId="{5DC199AD-C6E5-D047-BCD1-7B0225D6F043}" destId="{964BB21E-A838-194E-ACCA-23128AD89804}" srcOrd="3" destOrd="0" presId="urn:microsoft.com/office/officeart/2005/8/layout/vList2"/>
    <dgm:cxn modelId="{41288337-13C1-484F-BA12-1EC8E5B85370}" type="presParOf" srcId="{5DC199AD-C6E5-D047-BCD1-7B0225D6F043}" destId="{4E1EE861-6617-6648-A633-329EE98F1346}" srcOrd="4" destOrd="0" presId="urn:microsoft.com/office/officeart/2005/8/layout/vList2"/>
    <dgm:cxn modelId="{82C8C314-691A-854B-8B60-12BD25C76C51}" type="presParOf" srcId="{5DC199AD-C6E5-D047-BCD1-7B0225D6F043}" destId="{A4EAC4E7-E107-974D-864A-248D769F8426}" srcOrd="5" destOrd="0" presId="urn:microsoft.com/office/officeart/2005/8/layout/vList2"/>
    <dgm:cxn modelId="{4CEB3896-6D25-C14A-80A0-19890B306841}" type="presParOf" srcId="{5DC199AD-C6E5-D047-BCD1-7B0225D6F043}" destId="{72E9CB3E-3D71-0F4D-8365-53B6F0B5CF23}" srcOrd="6"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59801-9164-9D40-A4E0-FBC0E26B605D}">
      <dsp:nvSpPr>
        <dsp:cNvPr id="0" name=""/>
        <dsp:cNvSpPr/>
      </dsp:nvSpPr>
      <dsp:spPr>
        <a:xfrm rot="10800000">
          <a:off x="1614370" y="71"/>
          <a:ext cx="5472684" cy="94365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124"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Aggressive Strategies for Client Attraction, Creation, Retention And Expansion </a:t>
          </a:r>
        </a:p>
      </dsp:txBody>
      <dsp:txXfrm rot="10800000">
        <a:off x="1850283" y="71"/>
        <a:ext cx="5236771" cy="943651"/>
      </dsp:txXfrm>
    </dsp:sp>
    <dsp:sp modelId="{F02E66C4-525F-EF4C-BAF9-4B5C224EFC0E}">
      <dsp:nvSpPr>
        <dsp:cNvPr id="0" name=""/>
        <dsp:cNvSpPr/>
      </dsp:nvSpPr>
      <dsp:spPr>
        <a:xfrm>
          <a:off x="1142545" y="71"/>
          <a:ext cx="943651" cy="94365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9BC62C-4262-0041-AB62-7B0DFFC5C1AB}">
      <dsp:nvSpPr>
        <dsp:cNvPr id="0" name=""/>
        <dsp:cNvSpPr/>
      </dsp:nvSpPr>
      <dsp:spPr>
        <a:xfrm rot="10800000">
          <a:off x="1614370" y="1225410"/>
          <a:ext cx="5472684" cy="94365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124"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Smaller but Strategic Placement of Riverports in Hinterland Value-Chain</a:t>
          </a:r>
        </a:p>
      </dsp:txBody>
      <dsp:txXfrm rot="10800000">
        <a:off x="1850283" y="1225410"/>
        <a:ext cx="5236771" cy="943651"/>
      </dsp:txXfrm>
    </dsp:sp>
    <dsp:sp modelId="{F63AC9AF-8BDC-664D-BD29-EC9A580CC0DE}">
      <dsp:nvSpPr>
        <dsp:cNvPr id="0" name=""/>
        <dsp:cNvSpPr/>
      </dsp:nvSpPr>
      <dsp:spPr>
        <a:xfrm>
          <a:off x="1142545" y="1225410"/>
          <a:ext cx="943651" cy="94365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B6C340-D586-1D43-B47A-9F6E6AC2D999}">
      <dsp:nvSpPr>
        <dsp:cNvPr id="0" name=""/>
        <dsp:cNvSpPr/>
      </dsp:nvSpPr>
      <dsp:spPr>
        <a:xfrm rot="10800000">
          <a:off x="1614370" y="2450748"/>
          <a:ext cx="5472684" cy="94365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124"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Emergent Hinterland Focus for Funding, Business and Infrastructure Priorities</a:t>
          </a:r>
        </a:p>
      </dsp:txBody>
      <dsp:txXfrm rot="10800000">
        <a:off x="1850283" y="2450748"/>
        <a:ext cx="5236771" cy="943651"/>
      </dsp:txXfrm>
    </dsp:sp>
    <dsp:sp modelId="{A8DE580C-2C16-FC41-ACE2-7768765F11A7}">
      <dsp:nvSpPr>
        <dsp:cNvPr id="0" name=""/>
        <dsp:cNvSpPr/>
      </dsp:nvSpPr>
      <dsp:spPr>
        <a:xfrm>
          <a:off x="1142545" y="2450748"/>
          <a:ext cx="943651" cy="94365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19954-0640-C54C-B4C2-6862E9EE7902}">
      <dsp:nvSpPr>
        <dsp:cNvPr id="0" name=""/>
        <dsp:cNvSpPr/>
      </dsp:nvSpPr>
      <dsp:spPr>
        <a:xfrm>
          <a:off x="3415" y="1093624"/>
          <a:ext cx="2053426" cy="1693647"/>
        </a:xfrm>
        <a:prstGeom prst="roundRect">
          <a:avLst>
            <a:gd name="adj" fmla="val 10000"/>
          </a:avLst>
        </a:prstGeom>
        <a:solidFill>
          <a:schemeClr val="accent5">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86D4AB-652C-C048-B883-0A9634CA3B7E}">
      <dsp:nvSpPr>
        <dsp:cNvPr id="0" name=""/>
        <dsp:cNvSpPr/>
      </dsp:nvSpPr>
      <dsp:spPr>
        <a:xfrm>
          <a:off x="1158964" y="1502661"/>
          <a:ext cx="2256183" cy="2256183"/>
        </a:xfrm>
        <a:prstGeom prst="leftCircularArrow">
          <a:avLst>
            <a:gd name="adj1" fmla="val 3118"/>
            <a:gd name="adj2" fmla="val 383321"/>
            <a:gd name="adj3" fmla="val 2158832"/>
            <a:gd name="adj4" fmla="val 9024489"/>
            <a:gd name="adj5" fmla="val 3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57C295-0768-0846-8491-8298FA329085}">
      <dsp:nvSpPr>
        <dsp:cNvPr id="0" name=""/>
        <dsp:cNvSpPr/>
      </dsp:nvSpPr>
      <dsp:spPr>
        <a:xfrm>
          <a:off x="459733" y="2424347"/>
          <a:ext cx="1825268" cy="7258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b="0" i="0" kern="1200"/>
            <a:t>Funding</a:t>
          </a:r>
          <a:endParaRPr lang="en-US" sz="2500" kern="1200"/>
        </a:p>
      </dsp:txBody>
      <dsp:txXfrm>
        <a:off x="480992" y="2445606"/>
        <a:ext cx="1782750" cy="683331"/>
      </dsp:txXfrm>
    </dsp:sp>
    <dsp:sp modelId="{B39FE86A-DDEF-064D-9D90-8E124EC16C14}">
      <dsp:nvSpPr>
        <dsp:cNvPr id="0" name=""/>
        <dsp:cNvSpPr/>
      </dsp:nvSpPr>
      <dsp:spPr>
        <a:xfrm>
          <a:off x="2619941" y="1093624"/>
          <a:ext cx="2053426" cy="1693647"/>
        </a:xfrm>
        <a:prstGeom prst="roundRect">
          <a:avLst>
            <a:gd name="adj" fmla="val 10000"/>
          </a:avLst>
        </a:prstGeom>
        <a:solidFill>
          <a:schemeClr val="accent5">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2889250">
            <a:lnSpc>
              <a:spcPct val="90000"/>
            </a:lnSpc>
            <a:spcBef>
              <a:spcPct val="0"/>
            </a:spcBef>
            <a:spcAft>
              <a:spcPct val="15000"/>
            </a:spcAft>
            <a:buChar char="•"/>
          </a:pPr>
          <a:endParaRPr lang="en-US" sz="6500" kern="1200"/>
        </a:p>
      </dsp:txBody>
      <dsp:txXfrm>
        <a:off x="2658917" y="1495525"/>
        <a:ext cx="1975474" cy="1252771"/>
      </dsp:txXfrm>
    </dsp:sp>
    <dsp:sp modelId="{B1D6CC20-D424-C141-AD98-8994BA7E5058}">
      <dsp:nvSpPr>
        <dsp:cNvPr id="0" name=""/>
        <dsp:cNvSpPr/>
      </dsp:nvSpPr>
      <dsp:spPr>
        <a:xfrm>
          <a:off x="3758378" y="55645"/>
          <a:ext cx="2518565" cy="2518565"/>
        </a:xfrm>
        <a:prstGeom prst="circularArrow">
          <a:avLst>
            <a:gd name="adj1" fmla="val 2793"/>
            <a:gd name="adj2" fmla="val 340778"/>
            <a:gd name="adj3" fmla="val 19483711"/>
            <a:gd name="adj4" fmla="val 12575511"/>
            <a:gd name="adj5" fmla="val 32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33B29B-C30B-D448-9B95-684DFE2A1085}">
      <dsp:nvSpPr>
        <dsp:cNvPr id="0" name=""/>
        <dsp:cNvSpPr/>
      </dsp:nvSpPr>
      <dsp:spPr>
        <a:xfrm>
          <a:off x="3076258" y="730700"/>
          <a:ext cx="1825268" cy="7258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b="0" i="0" kern="1200"/>
            <a:t>Create RHC</a:t>
          </a:r>
          <a:endParaRPr lang="en-US" sz="2500" kern="1200"/>
        </a:p>
      </dsp:txBody>
      <dsp:txXfrm>
        <a:off x="3097517" y="751959"/>
        <a:ext cx="1782750" cy="683331"/>
      </dsp:txXfrm>
    </dsp:sp>
    <dsp:sp modelId="{06D7F2D7-EBF2-AC42-B359-C37C9056147D}">
      <dsp:nvSpPr>
        <dsp:cNvPr id="0" name=""/>
        <dsp:cNvSpPr/>
      </dsp:nvSpPr>
      <dsp:spPr>
        <a:xfrm>
          <a:off x="5236467" y="1093624"/>
          <a:ext cx="2053426" cy="1693647"/>
        </a:xfrm>
        <a:prstGeom prst="roundRect">
          <a:avLst>
            <a:gd name="adj" fmla="val 10000"/>
          </a:avLst>
        </a:prstGeom>
        <a:solidFill>
          <a:schemeClr val="accent5">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637837-74BE-A444-B023-B6DC32FCC257}">
      <dsp:nvSpPr>
        <dsp:cNvPr id="0" name=""/>
        <dsp:cNvSpPr/>
      </dsp:nvSpPr>
      <dsp:spPr>
        <a:xfrm>
          <a:off x="5692784" y="2424347"/>
          <a:ext cx="1825268" cy="7258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b="0" i="0" kern="1200"/>
            <a:t>Market Ports</a:t>
          </a:r>
          <a:endParaRPr lang="en-US" sz="2500" kern="1200"/>
        </a:p>
      </dsp:txBody>
      <dsp:txXfrm>
        <a:off x="5714043" y="2445606"/>
        <a:ext cx="1782750" cy="683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49722-1878-E24B-8527-65B533DF56B2}">
      <dsp:nvSpPr>
        <dsp:cNvPr id="0" name=""/>
        <dsp:cNvSpPr/>
      </dsp:nvSpPr>
      <dsp:spPr>
        <a:xfrm rot="10800000">
          <a:off x="1536630" y="89"/>
          <a:ext cx="5472684" cy="63269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999" tIns="64770" rIns="120904" bIns="64770" numCol="1" spcCol="1270" anchor="ctr" anchorCtr="0">
          <a:noAutofit/>
        </a:bodyPr>
        <a:lstStyle/>
        <a:p>
          <a:pPr marL="0" lvl="0" indent="0" algn="l" defTabSz="755650">
            <a:lnSpc>
              <a:spcPct val="90000"/>
            </a:lnSpc>
            <a:spcBef>
              <a:spcPct val="0"/>
            </a:spcBef>
            <a:spcAft>
              <a:spcPct val="35000"/>
            </a:spcAft>
            <a:buNone/>
          </a:pPr>
          <a:r>
            <a:rPr lang="en-US" sz="1700" kern="1200" dirty="0"/>
            <a:t>Use Riverport Study to Seek EDA or Other National Funding Partners</a:t>
          </a:r>
        </a:p>
      </dsp:txBody>
      <dsp:txXfrm rot="10800000">
        <a:off x="1694802" y="89"/>
        <a:ext cx="5314512" cy="632690"/>
      </dsp:txXfrm>
    </dsp:sp>
    <dsp:sp modelId="{BA043667-B82C-DE41-BB8C-8F3139EAC658}">
      <dsp:nvSpPr>
        <dsp:cNvPr id="0" name=""/>
        <dsp:cNvSpPr/>
      </dsp:nvSpPr>
      <dsp:spPr>
        <a:xfrm>
          <a:off x="1220285" y="89"/>
          <a:ext cx="632690" cy="63269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EEE130-F06D-8C44-88BF-97F3B551C84A}">
      <dsp:nvSpPr>
        <dsp:cNvPr id="0" name=""/>
        <dsp:cNvSpPr/>
      </dsp:nvSpPr>
      <dsp:spPr>
        <a:xfrm rot="10800000">
          <a:off x="1536630" y="808177"/>
          <a:ext cx="5472684" cy="63269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999" tIns="64770" rIns="120904" bIns="64770" numCol="1" spcCol="1270" anchor="ctr" anchorCtr="0">
          <a:noAutofit/>
        </a:bodyPr>
        <a:lstStyle/>
        <a:p>
          <a:pPr marL="0" lvl="0" indent="0" algn="l" defTabSz="755650">
            <a:lnSpc>
              <a:spcPct val="90000"/>
            </a:lnSpc>
            <a:spcBef>
              <a:spcPct val="0"/>
            </a:spcBef>
            <a:spcAft>
              <a:spcPct val="35000"/>
            </a:spcAft>
            <a:buNone/>
          </a:pPr>
          <a:r>
            <a:rPr lang="en-US" sz="1700" kern="1200"/>
            <a:t>Involve State and Regional Entities</a:t>
          </a:r>
        </a:p>
      </dsp:txBody>
      <dsp:txXfrm rot="10800000">
        <a:off x="1694802" y="808177"/>
        <a:ext cx="5314512" cy="632690"/>
      </dsp:txXfrm>
    </dsp:sp>
    <dsp:sp modelId="{36B846D3-0559-694E-B0B1-5DC4154FCFC8}">
      <dsp:nvSpPr>
        <dsp:cNvPr id="0" name=""/>
        <dsp:cNvSpPr/>
      </dsp:nvSpPr>
      <dsp:spPr>
        <a:xfrm>
          <a:off x="1220285" y="808177"/>
          <a:ext cx="632690" cy="63269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54BDAB-367C-8549-A6E7-716E68F4996F}">
      <dsp:nvSpPr>
        <dsp:cNvPr id="0" name=""/>
        <dsp:cNvSpPr/>
      </dsp:nvSpPr>
      <dsp:spPr>
        <a:xfrm rot="10800000">
          <a:off x="1536630" y="1616265"/>
          <a:ext cx="5472684" cy="63269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999" tIns="64770" rIns="120904" bIns="64770" numCol="1" spcCol="1270" anchor="ctr" anchorCtr="0">
          <a:noAutofit/>
        </a:bodyPr>
        <a:lstStyle/>
        <a:p>
          <a:pPr marL="0" lvl="0" indent="0" algn="l" defTabSz="755650">
            <a:lnSpc>
              <a:spcPct val="90000"/>
            </a:lnSpc>
            <a:spcBef>
              <a:spcPct val="0"/>
            </a:spcBef>
            <a:spcAft>
              <a:spcPct val="35000"/>
            </a:spcAft>
            <a:buNone/>
          </a:pPr>
          <a:r>
            <a:rPr lang="en-US" sz="1700" kern="1200"/>
            <a:t>Focus on Riverport Hinterland as Top Priority </a:t>
          </a:r>
        </a:p>
      </dsp:txBody>
      <dsp:txXfrm rot="10800000">
        <a:off x="1694802" y="1616265"/>
        <a:ext cx="5314512" cy="632690"/>
      </dsp:txXfrm>
    </dsp:sp>
    <dsp:sp modelId="{B8345B57-B5E0-0841-8183-C802710ED394}">
      <dsp:nvSpPr>
        <dsp:cNvPr id="0" name=""/>
        <dsp:cNvSpPr/>
      </dsp:nvSpPr>
      <dsp:spPr>
        <a:xfrm>
          <a:off x="1220285" y="1616265"/>
          <a:ext cx="632690" cy="63269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DD04F2-8614-DE41-98FE-DE46F7F83C27}">
      <dsp:nvSpPr>
        <dsp:cNvPr id="0" name=""/>
        <dsp:cNvSpPr/>
      </dsp:nvSpPr>
      <dsp:spPr>
        <a:xfrm rot="10800000">
          <a:off x="1536630" y="2424353"/>
          <a:ext cx="5472684" cy="63269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999" tIns="64770" rIns="120904" bIns="64770" numCol="1" spcCol="1270" anchor="ctr" anchorCtr="0">
          <a:noAutofit/>
        </a:bodyPr>
        <a:lstStyle/>
        <a:p>
          <a:pPr marL="0" lvl="0" indent="0" algn="l" defTabSz="755650">
            <a:lnSpc>
              <a:spcPct val="90000"/>
            </a:lnSpc>
            <a:spcBef>
              <a:spcPct val="0"/>
            </a:spcBef>
            <a:spcAft>
              <a:spcPct val="35000"/>
            </a:spcAft>
            <a:buNone/>
          </a:pPr>
          <a:r>
            <a:rPr lang="en-US" sz="1700" kern="1200"/>
            <a:t>Initiation Study Creates Concept of </a:t>
          </a:r>
          <a:br>
            <a:rPr lang="en-US" sz="1700" kern="1200"/>
          </a:br>
          <a:r>
            <a:rPr lang="en-US" sz="1700" kern="1200"/>
            <a:t>Operations &amp; Funding Sources</a:t>
          </a:r>
        </a:p>
      </dsp:txBody>
      <dsp:txXfrm rot="10800000">
        <a:off x="1694802" y="2424353"/>
        <a:ext cx="5314512" cy="632690"/>
      </dsp:txXfrm>
    </dsp:sp>
    <dsp:sp modelId="{FB4A01AD-CD27-BF4C-BE54-538BEBACE8F9}">
      <dsp:nvSpPr>
        <dsp:cNvPr id="0" name=""/>
        <dsp:cNvSpPr/>
      </dsp:nvSpPr>
      <dsp:spPr>
        <a:xfrm>
          <a:off x="1220285" y="2424353"/>
          <a:ext cx="632690" cy="63269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3B843-9879-E340-8280-AF673301A670}">
      <dsp:nvSpPr>
        <dsp:cNvPr id="0" name=""/>
        <dsp:cNvSpPr/>
      </dsp:nvSpPr>
      <dsp:spPr>
        <a:xfrm>
          <a:off x="0" y="74590"/>
          <a:ext cx="1864242" cy="43758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dirty="0"/>
            <a:t>Recruitment of Core Waterway Clients</a:t>
          </a:r>
          <a:endParaRPr lang="en-US" sz="1100" kern="1200" dirty="0"/>
        </a:p>
      </dsp:txBody>
      <dsp:txXfrm>
        <a:off x="21361" y="95951"/>
        <a:ext cx="1821520" cy="394858"/>
      </dsp:txXfrm>
    </dsp:sp>
    <dsp:sp modelId="{9FD463C2-1752-004A-81EA-7895E71B7C43}">
      <dsp:nvSpPr>
        <dsp:cNvPr id="0" name=""/>
        <dsp:cNvSpPr/>
      </dsp:nvSpPr>
      <dsp:spPr>
        <a:xfrm>
          <a:off x="0" y="563727"/>
          <a:ext cx="1864242" cy="43758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dirty="0"/>
            <a:t>Ongoing Review of Capacity &amp; </a:t>
          </a:r>
          <a:br>
            <a:rPr lang="en-US" sz="1100" b="0" i="0" kern="1200" dirty="0"/>
          </a:br>
          <a:r>
            <a:rPr lang="en-US" sz="1100" b="0" i="0" kern="1200" dirty="0"/>
            <a:t>Modernization Needs</a:t>
          </a:r>
          <a:endParaRPr lang="en-US" sz="1100" kern="1200" dirty="0"/>
        </a:p>
      </dsp:txBody>
      <dsp:txXfrm>
        <a:off x="21361" y="585088"/>
        <a:ext cx="1821520" cy="394858"/>
      </dsp:txXfrm>
    </dsp:sp>
    <dsp:sp modelId="{4E1EE861-6617-6648-A633-329EE98F1346}">
      <dsp:nvSpPr>
        <dsp:cNvPr id="0" name=""/>
        <dsp:cNvSpPr/>
      </dsp:nvSpPr>
      <dsp:spPr>
        <a:xfrm>
          <a:off x="0" y="1032988"/>
          <a:ext cx="1864242" cy="43758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a:t>Establishment of Multi-State Funding</a:t>
          </a:r>
          <a:endParaRPr lang="en-US" sz="1100" kern="1200"/>
        </a:p>
      </dsp:txBody>
      <dsp:txXfrm>
        <a:off x="21361" y="1054349"/>
        <a:ext cx="1821520" cy="394858"/>
      </dsp:txXfrm>
    </dsp:sp>
    <dsp:sp modelId="{72E9CB3E-3D71-0F4D-8365-53B6F0B5CF23}">
      <dsp:nvSpPr>
        <dsp:cNvPr id="0" name=""/>
        <dsp:cNvSpPr/>
      </dsp:nvSpPr>
      <dsp:spPr>
        <a:xfrm>
          <a:off x="0" y="1502248"/>
          <a:ext cx="1864242" cy="43758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a:t>Make Business Intelligence Available</a:t>
          </a:r>
          <a:endParaRPr lang="en-US" sz="1100" kern="1200"/>
        </a:p>
      </dsp:txBody>
      <dsp:txXfrm>
        <a:off x="21361" y="1523609"/>
        <a:ext cx="1821520" cy="39485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a:t>
            </a:r>
            <a:r>
              <a:rPr lang="en" dirty="0"/>
              <a:t>Kentucky Riverports, Highway &amp; Rail Freight Analysis Study occurred from 2020 to 2022 to assess the role of Kentucky’s Riverports.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Kentucky today faces a critical choice of whether to invest in modernizing the public riverports and their capacity to handle a new and increasingly diverse market, or see waterborne commerce play less of a role in Kentucky’s economy.  Kentucky is also able to choose the degree to which its business attraction and economic development strategies will play a role in building markets for highly efficient waterborne transportation.  The changes in the overall waterborne commerce markets also introduce a meaningful choice about how the riverports will collaborate with each other and with neighboring states sharing the rivers to ensure that overall waterborne commerce plays a vital role in a changing economy.  </a:t>
            </a:r>
          </a:p>
        </p:txBody>
      </p:sp>
    </p:spTree>
    <p:extLst>
      <p:ext uri="{BB962C8B-B14F-4D97-AF65-F5344CB8AC3E}">
        <p14:creationId xmlns:p14="http://schemas.microsoft.com/office/powerpoint/2010/main" val="762064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If the recommendations of the Riverports, Highway and Rail Freight Analysis study are implemented, Kentucky will be well positioned to undertake more aggressive business attraction, creation, retention, and expansion activities involving the hinterland. That will strategically position the riverports to support supply chains for Kentucky’s growing manufacturing and technology sectors. In addition, riverports can attract much more federal funding than in the past. </a:t>
            </a:r>
          </a:p>
        </p:txBody>
      </p:sp>
    </p:spTree>
    <p:extLst>
      <p:ext uri="{BB962C8B-B14F-4D97-AF65-F5344CB8AC3E}">
        <p14:creationId xmlns:p14="http://schemas.microsoft.com/office/powerpoint/2010/main" val="1806178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 90-mile driving distance around Kentucky’s riverports can be understood as the “hinterland”  - or the primary market area for a riverport.  The hinterland markets for Kentucky’s riverports extend into West Virginia, Ohio, Indiana, Illinois, Missouri and Tennessee.  For this reason, multi-state cooperation in building the local waterborne commerce market can be a significant opportunity to support viable waterborne commerce.  However, attracting riverport clients may not be the primary objective of any one state’s economic development strategy. </a:t>
            </a:r>
          </a:p>
        </p:txBody>
      </p:sp>
    </p:spTree>
    <p:extLst>
      <p:ext uri="{BB962C8B-B14F-4D97-AF65-F5344CB8AC3E}">
        <p14:creationId xmlns:p14="http://schemas.microsoft.com/office/powerpoint/2010/main" val="124588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Multi-state regional organizations like the Mississippi &amp; Ohio River Confluence Economic Alliance, the Appalachian Regional Commission, the Mid-America Freight Coalition, the American Waterways Operators, the Delta Regional Authority and the Institute for Trade and Transportation Studies provide a community of multi-state entities that can support and participate in infrastructure and market development for Kentucky’s hinterland public riverport markets. </a:t>
            </a:r>
          </a:p>
        </p:txBody>
      </p:sp>
    </p:spTree>
    <p:extLst>
      <p:ext uri="{BB962C8B-B14F-4D97-AF65-F5344CB8AC3E}">
        <p14:creationId xmlns:p14="http://schemas.microsoft.com/office/powerpoint/2010/main" val="4163581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Kentucky’s riverports currently have a $12.3 Million backlog in unmet preservation needs to simply get the existing infrastructure into a state of good repair.  The ports have identified an additional $51.6 Million in modernization needs and $158.2 Million in expansion needs to successfully compete for business and serve new markets in the long-term. </a:t>
            </a:r>
          </a:p>
        </p:txBody>
      </p:sp>
    </p:spTree>
    <p:extLst>
      <p:ext uri="{BB962C8B-B14F-4D97-AF65-F5344CB8AC3E}">
        <p14:creationId xmlns:p14="http://schemas.microsoft.com/office/powerpoint/2010/main" val="746126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It is recommended that Kentucky make a one-time allocation of $12.3 million for the Riverport Financial Assistance Trust Fund dedicated to preserving existing ports.  It is also recommended that Kentucky expand the KRI Grant program to an annual level of $6.7 million.  By designation $12.3 million for preservation needs in a one-time appropriation, Kentucky can fully utilize the expanded KRI program to address riverport expansion and modernization for new commodities.  If state funds are matched at 80% by Federal grants, this level of funding would fully meet the $222 million in investment needs identified in the study.</a:t>
            </a:r>
          </a:p>
        </p:txBody>
      </p:sp>
    </p:spTree>
    <p:extLst>
      <p:ext uri="{BB962C8B-B14F-4D97-AF65-F5344CB8AC3E}">
        <p14:creationId xmlns:p14="http://schemas.microsoft.com/office/powerpoint/2010/main" val="3081466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There is over $40 billion available through various federal programs that can support modernization and expansion of Kentucky’s riverports.  However, to qualify for most federal programs a state or local match is needed.  Kentucky’s $500 thousand annual grant program leaves the riverports with very little leverage to access these programs.  Also, many of the programs are aimed at modernization and expansion, making it difficult for Kentucky’s public riverports to access funds to simply preserve aging aspects of their infrastructure. </a:t>
            </a:r>
          </a:p>
        </p:txBody>
      </p:sp>
    </p:spTree>
    <p:extLst>
      <p:ext uri="{BB962C8B-B14F-4D97-AF65-F5344CB8AC3E}">
        <p14:creationId xmlns:p14="http://schemas.microsoft.com/office/powerpoint/2010/main" val="264567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Investing to meet these needs will create benefits to Kentucky’s economy far exceeding the costs.  These benefits are experienced in travel time and shipping cost savings for Kentucky businesses utilizing highly affordable waterborne transportation instead of more costly truck or rail options.</a:t>
            </a:r>
          </a:p>
        </p:txBody>
      </p:sp>
    </p:spTree>
    <p:extLst>
      <p:ext uri="{BB962C8B-B14F-4D97-AF65-F5344CB8AC3E}">
        <p14:creationId xmlns:p14="http://schemas.microsoft.com/office/powerpoint/2010/main" val="2608076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Fully investing in Kentucky’s riverports will reap benefits of more than $1 Billion. This will encourage Kentucky’s businesses to make and sell over $660 Million worth of products, enabling Kentucky’s households to earn over $200 Million. As a result, Kentucky’s cumulative gross domestic product could increase by more than $300 Million by 2045.</a:t>
            </a:r>
          </a:p>
        </p:txBody>
      </p:sp>
    </p:spTree>
    <p:extLst>
      <p:ext uri="{BB962C8B-B14F-4D97-AF65-F5344CB8AC3E}">
        <p14:creationId xmlns:p14="http://schemas.microsoft.com/office/powerpoint/2010/main" val="1235019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 Bipartisan Infrastructure Law (BIL) passed in 2021 makes up to $2 Million available for inter-state compacts managing freight corridors.  This resource could be a significant resource for modernizing Kentucky’s riverports if Kentucky collaborates with other states sharing the Ohio and Mississippi river hinterlands to form a compact focusing on changes in the riverport market. </a:t>
            </a:r>
          </a:p>
        </p:txBody>
      </p:sp>
    </p:spTree>
    <p:extLst>
      <p:ext uri="{BB962C8B-B14F-4D97-AF65-F5344CB8AC3E}">
        <p14:creationId xmlns:p14="http://schemas.microsoft.com/office/powerpoint/2010/main" val="340981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 Riverports Highway &amp; Rail Freight study entailed two rounds of site visits to Kentucky’s public riverports, three virtual statewide summits, a series of technical memoranda and  a final report.  The report assesses the waterborne commerce markets in Kentucky, the riverport’s current state  and potential future directions for riverport investment in the Commonwealth.  These activities have provided an understanding of today’s waterborne commerce market, the role that the public riverports play in future economic development and the potential benefits of investing in Kentucky’s public riverport infrastructure.</a:t>
            </a:r>
          </a:p>
        </p:txBody>
      </p:sp>
    </p:spTree>
    <p:extLst>
      <p:ext uri="{BB962C8B-B14F-4D97-AF65-F5344CB8AC3E}">
        <p14:creationId xmlns:p14="http://schemas.microsoft.com/office/powerpoint/2010/main" val="2378057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These key policy actions are recommended in the study. Dedicated funding will preserve today’s riverports. Expanded grant funding will expand and modernize the public riverports for changing markets. Creating a multi-jurisdictional  Riverport Hinterland Compact (RHC) will focus infrastructure and market development initiatives on the riverport markets. That </a:t>
            </a:r>
            <a:r>
              <a:rPr lang="en-US"/>
              <a:t>will support the </a:t>
            </a:r>
            <a:r>
              <a:rPr lang="en-US" dirty="0"/>
              <a:t>active promotion of the riverports to new users. </a:t>
            </a:r>
          </a:p>
        </p:txBody>
      </p:sp>
    </p:spTree>
    <p:extLst>
      <p:ext uri="{BB962C8B-B14F-4D97-AF65-F5344CB8AC3E}">
        <p14:creationId xmlns:p14="http://schemas.microsoft.com/office/powerpoint/2010/main" val="3077199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A recommendation to make these changes possible is the creation of a legislative Waterways Caucus in the Kentucky General Assembly. </a:t>
            </a:r>
          </a:p>
        </p:txBody>
      </p:sp>
    </p:spTree>
    <p:extLst>
      <p:ext uri="{BB962C8B-B14F-4D97-AF65-F5344CB8AC3E}">
        <p14:creationId xmlns:p14="http://schemas.microsoft.com/office/powerpoint/2010/main" val="4024317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The recommendation to create a riverport hinterland compact involves obtaining grant funding for an initiation study, developing a concept of operations for the compacts’ membership, ongoing funding and role in business attraction and infrastructure funding across all the jurisdictions in the riverport hinterland.  The compact can also make private/subscription based databases and other business intelligence available for riverports to identify and capture new customers. </a:t>
            </a:r>
          </a:p>
        </p:txBody>
      </p:sp>
    </p:spTree>
    <p:extLst>
      <p:ext uri="{BB962C8B-B14F-4D97-AF65-F5344CB8AC3E}">
        <p14:creationId xmlns:p14="http://schemas.microsoft.com/office/powerpoint/2010/main" val="795259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115756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While every Kentucky community may not be adjacent to a river or have a riverport, all of Kentucky benefits from the efficiency of waterborne transportation. ONE 15 barge tow and towboat, which is commonly seen working our inland waterway network, moves the freight equivalent of two hundred and sixteen railcars. This same 15 barge tow moves the equivalent to one thousand and fifty large semis and tractor trailers. Looking specifically</a:t>
            </a:r>
            <a:r>
              <a:rPr lang="en-US" baseline="0" dirty="0"/>
              <a:t> at the freight moved by waterways in Kentucky in </a:t>
            </a:r>
            <a:r>
              <a:rPr lang="en-US" dirty="0"/>
              <a:t>2018, </a:t>
            </a:r>
            <a:r>
              <a:rPr lang="en-US" baseline="0" dirty="0"/>
              <a:t>108 million tons of freight valued at $11.9 billion moved on Kentucky’s inland waterways. This would be the equivalent of adding 3.5 million trucks annually to our roadway network without the contribution of the waterways. So the question becomes, how do </a:t>
            </a:r>
            <a:r>
              <a:rPr lang="en-US" dirty="0"/>
              <a:t>we more effectively use our waterways? </a:t>
            </a:r>
          </a:p>
        </p:txBody>
      </p:sp>
    </p:spTree>
    <p:extLst>
      <p:ext uri="{BB962C8B-B14F-4D97-AF65-F5344CB8AC3E}">
        <p14:creationId xmlns:p14="http://schemas.microsoft.com/office/powerpoint/2010/main" val="3278896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Kentucky’s riverports connect Kentucky to the nation and the world through the Ohio and Mississippi River Systems.  The riverports represent an opportunity to affordably move a significant tonnage of inexpensive freight across a wide range of commodities.  While the market for waterborne coal is declining in Kentucky, other commodities are growing with newly locating businesses in Kentucky representing potential future markets for public riverports. </a:t>
            </a:r>
          </a:p>
        </p:txBody>
      </p:sp>
    </p:spTree>
    <p:extLst>
      <p:ext uri="{BB962C8B-B14F-4D97-AF65-F5344CB8AC3E}">
        <p14:creationId xmlns:p14="http://schemas.microsoft.com/office/powerpoint/2010/main" val="245530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Only five commodities comprise the majority of today’s riverport traffic.  However, as Kentucky’s freight market grows, and other commodities such as oils, plastics and grain account for more tonnage, there is potential for the riverports to carry a more diverse commodity mix if the infrastructure can be prepared for this change.</a:t>
            </a:r>
          </a:p>
        </p:txBody>
      </p:sp>
    </p:spTree>
    <p:extLst>
      <p:ext uri="{BB962C8B-B14F-4D97-AF65-F5344CB8AC3E}">
        <p14:creationId xmlns:p14="http://schemas.microsoft.com/office/powerpoint/2010/main" val="60741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overall shift to new energy sources will reduce the size of the coal market currently being served by many of Kentucky’s private riverports.  The public riverports, which currently carry many of Kentucky’s non-coal commodities will play a key role in equipping the Commonwealth to trade in new commodities.  However, to capture a more diverse commodity mix, the riverports will have to attract new businesses to Kentucky and actively promote the cost efficiency of waterborne transportation for these new commodities. </a:t>
            </a:r>
          </a:p>
          <a:p>
            <a:pPr marL="139700" indent="0">
              <a:buNone/>
            </a:pPr>
            <a:endParaRPr lang="en-US" dirty="0"/>
          </a:p>
        </p:txBody>
      </p:sp>
    </p:spTree>
    <p:extLst>
      <p:ext uri="{BB962C8B-B14F-4D97-AF65-F5344CB8AC3E}">
        <p14:creationId xmlns:p14="http://schemas.microsoft.com/office/powerpoint/2010/main" val="362420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Overall, Kentucky’s long standing waterborne commerce markets in coal, fossil fuels and minerals have declined at a rate faster than the nation as a whole.  Moreover, these waterborne commerce markets are projected in the future to shift even more away from these long-standing commodities.  The changes highlight the importance of modernizing Kentucky’s public riverports to compete for new, more diverse markets. </a:t>
            </a:r>
          </a:p>
        </p:txBody>
      </p:sp>
    </p:spTree>
    <p:extLst>
      <p:ext uri="{BB962C8B-B14F-4D97-AF65-F5344CB8AC3E}">
        <p14:creationId xmlns:p14="http://schemas.microsoft.com/office/powerpoint/2010/main" val="3806500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Inputs to advanced manufacturing and high technology industries such as plastics, rubber and chemicals as well as food and livestock are growing markets for waterborne commerce in Kentucky.  While these markets are smaller than today’s mineral and fossil fuel markets, they are rapidly growing and the public riverports are already working to keep up with this growth.  </a:t>
            </a:r>
          </a:p>
        </p:txBody>
      </p:sp>
    </p:spTree>
    <p:extLst>
      <p:ext uri="{BB962C8B-B14F-4D97-AF65-F5344CB8AC3E}">
        <p14:creationId xmlns:p14="http://schemas.microsoft.com/office/powerpoint/2010/main" val="2817255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 supply chains of Kentucky’s growing auto manufacturing, medical devices and other high-wage sectors can utilize components that arrive in Kentucky by water.</a:t>
            </a:r>
          </a:p>
        </p:txBody>
      </p:sp>
    </p:spTree>
    <p:extLst>
      <p:ext uri="{BB962C8B-B14F-4D97-AF65-F5344CB8AC3E}">
        <p14:creationId xmlns:p14="http://schemas.microsoft.com/office/powerpoint/2010/main" val="1487525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2528" y="42528"/>
            <a:ext cx="5493488" cy="659219"/>
          </a:xfrm>
          <a:solidFill>
            <a:schemeClr val="accent1"/>
          </a:solidFill>
        </p:spPr>
        <p:txBody>
          <a:bodyPr>
            <a:normAutofit/>
          </a:bodyPr>
          <a:lstStyle>
            <a:lvl1pPr>
              <a:defRPr sz="2400">
                <a:solidFill>
                  <a:schemeClr val="bg1"/>
                </a:solidFill>
              </a:defRPr>
            </a:lvl1pPr>
          </a:lstStyle>
          <a:p>
            <a:r>
              <a:rPr lang="en-US"/>
              <a:t>Click to edit Master title style</a:t>
            </a:r>
          </a:p>
        </p:txBody>
      </p:sp>
      <p:sp>
        <p:nvSpPr>
          <p:cNvPr id="3" name="Subtitle 2"/>
          <p:cNvSpPr>
            <a:spLocks noGrp="1"/>
          </p:cNvSpPr>
          <p:nvPr>
            <p:ph type="subTitle" idx="1"/>
          </p:nvPr>
        </p:nvSpPr>
        <p:spPr>
          <a:xfrm>
            <a:off x="2743200" y="3269069"/>
            <a:ext cx="6230679" cy="1314450"/>
          </a:xfrm>
        </p:spPr>
        <p:txBody>
          <a:bodyPr anchor="b" anchorCtr="0"/>
          <a:lstStyle>
            <a:lvl1pPr marL="0" indent="0" algn="r">
              <a:buNone/>
              <a:defRPr>
                <a:solidFill>
                  <a:schemeClr val="bg1">
                    <a:lumMod val="8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AA07668A-BA16-CC46-8DC8-4314F3DA5D6A}" type="datetimeFigureOut">
              <a:rPr lang="en-US" smtClean="0"/>
              <a:pPr/>
              <a:t>5/19/22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200315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AA07668A-BA16-CC46-8DC8-4314F3DA5D6A}" type="datetimeFigureOut">
              <a:rPr lang="en-US" smtClean="0"/>
              <a:pPr/>
              <a:t>5/19/22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3779486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AA07668A-BA16-CC46-8DC8-4314F3DA5D6A}" type="datetimeFigureOut">
              <a:rPr lang="en-US" smtClean="0"/>
              <a:pPr/>
              <a:t>5/19/22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2559013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666" y="411958"/>
            <a:ext cx="8422669" cy="594122"/>
          </a:xfrm>
          <a:prstGeom prst="rect">
            <a:avLst/>
          </a:prstGeom>
        </p:spPr>
        <p:txBody>
          <a:bodyPr/>
          <a:lstStyle>
            <a:lvl1pPr>
              <a:defRPr spc="0" baseline="0"/>
            </a:lvl1pPr>
          </a:lstStyle>
          <a:p>
            <a:r>
              <a:rPr lang="en-US"/>
              <a:t>Click to edit Master title style</a:t>
            </a:r>
          </a:p>
        </p:txBody>
      </p:sp>
      <p:sp>
        <p:nvSpPr>
          <p:cNvPr id="7" name="Footer Placeholder 6"/>
          <p:cNvSpPr>
            <a:spLocks noGrp="1"/>
          </p:cNvSpPr>
          <p:nvPr>
            <p:ph type="ftr" sz="quarter" idx="11"/>
          </p:nvPr>
        </p:nvSpPr>
        <p:spPr>
          <a:xfrm>
            <a:off x="3124200" y="4767264"/>
            <a:ext cx="2895600" cy="273844"/>
          </a:xfrm>
          <a:prstGeom prst="rect">
            <a:avLst/>
          </a:prstGeom>
        </p:spPr>
        <p:txBody>
          <a:bodyPr/>
          <a:lstStyle/>
          <a:p>
            <a:endParaRPr lang="en-US"/>
          </a:p>
        </p:txBody>
      </p:sp>
      <p:sp>
        <p:nvSpPr>
          <p:cNvPr id="11" name="Gray text above slide title"/>
          <p:cNvSpPr>
            <a:spLocks noGrp="1"/>
          </p:cNvSpPr>
          <p:nvPr>
            <p:ph type="body" sz="quarter" idx="12" hasCustomPrompt="1"/>
          </p:nvPr>
        </p:nvSpPr>
        <p:spPr>
          <a:xfrm>
            <a:off x="360667" y="0"/>
            <a:ext cx="4103015" cy="270030"/>
          </a:xfrm>
          <a:prstGeom prst="rect">
            <a:avLst/>
          </a:prstGeom>
        </p:spPr>
        <p:txBody>
          <a:bodyPr wrap="none" anchor="ctr"/>
          <a:lstStyle>
            <a:lvl1pPr marL="0" indent="0">
              <a:buNone/>
              <a:tabLst/>
              <a:defRPr sz="1200" b="1">
                <a:solidFill>
                  <a:schemeClr val="bg1"/>
                </a:solidFill>
              </a:defRPr>
            </a:lvl1pPr>
          </a:lstStyle>
          <a:p>
            <a:pPr lvl="0"/>
            <a:r>
              <a:rPr lang="en-US"/>
              <a:t>Optional, add section header here if you like</a:t>
            </a:r>
          </a:p>
        </p:txBody>
      </p:sp>
      <p:sp>
        <p:nvSpPr>
          <p:cNvPr id="8" name="Slide Number Placeholder 5"/>
          <p:cNvSpPr>
            <a:spLocks noGrp="1"/>
          </p:cNvSpPr>
          <p:nvPr>
            <p:ph type="sldNum" sz="quarter" idx="4"/>
          </p:nvPr>
        </p:nvSpPr>
        <p:spPr>
          <a:xfrm>
            <a:off x="4680320" y="4868100"/>
            <a:ext cx="4103016" cy="275400"/>
          </a:xfrm>
          <a:prstGeom prst="rect">
            <a:avLst/>
          </a:prstGeom>
        </p:spPr>
        <p:txBody>
          <a:bodyPr vert="horz" lIns="0" tIns="0" rIns="0" bIns="0" rtlCol="0" anchor="ctr"/>
          <a:lstStyle>
            <a:lvl1pPr algn="r">
              <a:defRPr sz="600">
                <a:solidFill>
                  <a:srgbClr val="58595B"/>
                </a:solidFill>
              </a:defRPr>
            </a:lvl1pPr>
          </a:lstStyle>
          <a:p>
            <a:fld id="{24C46141-E31C-41A4-BE53-0A6DFD9041A4}" type="slidenum">
              <a:rPr lang="en-US" smtClean="0"/>
              <a:pPr/>
              <a:t>‹#›</a:t>
            </a:fld>
            <a:endParaRPr lang="en-US"/>
          </a:p>
        </p:txBody>
      </p:sp>
      <p:sp>
        <p:nvSpPr>
          <p:cNvPr id="10" name="Content Placeholder 2"/>
          <p:cNvSpPr>
            <a:spLocks noGrp="1"/>
          </p:cNvSpPr>
          <p:nvPr>
            <p:ph idx="1"/>
          </p:nvPr>
        </p:nvSpPr>
        <p:spPr>
          <a:xfrm>
            <a:off x="360666" y="1113236"/>
            <a:ext cx="8422669" cy="3564731"/>
          </a:xfrm>
          <a:prstGeom prst="rect">
            <a:avLst/>
          </a:prstGeom>
        </p:spPr>
        <p:txBody>
          <a:bodyPr/>
          <a:lstStyle>
            <a:lvl1pPr>
              <a:spcBef>
                <a:spcPts val="450"/>
              </a:spcBef>
              <a:defRPr/>
            </a:lvl1pPr>
            <a:lvl2pPr>
              <a:spcBef>
                <a:spcPts val="450"/>
              </a:spcBef>
              <a:defRPr/>
            </a:lvl2pPr>
            <a:lvl3pPr>
              <a:spcBef>
                <a:spcPts val="450"/>
              </a:spcBef>
              <a:defRPr/>
            </a:lvl3pPr>
            <a:lvl4pPr marL="545143" indent="-134501">
              <a:spcBef>
                <a:spcPts val="450"/>
              </a:spcBef>
              <a:defRPr/>
            </a:lvl4pPr>
            <a:lvl5pPr>
              <a:spcBef>
                <a:spcPts val="45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64087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bg1"/>
        </a:solidFill>
        <a:effectLst/>
      </p:bgPr>
    </p:bg>
    <p:spTree>
      <p:nvGrpSpPr>
        <p:cNvPr id="1" name="Shape 9"/>
        <p:cNvGrpSpPr/>
        <p:nvPr/>
      </p:nvGrpSpPr>
      <p:grpSpPr>
        <a:xfrm>
          <a:off x="0" y="0"/>
          <a:ext cx="0" cy="0"/>
          <a:chOff x="0" y="0"/>
          <a:chExt cx="0" cy="0"/>
        </a:xfrm>
      </p:grpSpPr>
      <p:grpSp>
        <p:nvGrpSpPr>
          <p:cNvPr id="23" name="Group 22">
            <a:extLst>
              <a:ext uri="{FF2B5EF4-FFF2-40B4-BE49-F238E27FC236}">
                <a16:creationId xmlns:a16="http://schemas.microsoft.com/office/drawing/2014/main" id="{0DE7C8CD-9A8E-BE4A-B876-B03F2AEC0B2F}"/>
              </a:ext>
            </a:extLst>
          </p:cNvPr>
          <p:cNvGrpSpPr/>
          <p:nvPr userDrawn="1"/>
        </p:nvGrpSpPr>
        <p:grpSpPr>
          <a:xfrm>
            <a:off x="-6574" y="-6575"/>
            <a:ext cx="6816176" cy="5153775"/>
            <a:chOff x="-6575" y="-6575"/>
            <a:chExt cx="7884421" cy="5153775"/>
          </a:xfrm>
        </p:grpSpPr>
        <p:grpSp>
          <p:nvGrpSpPr>
            <p:cNvPr id="24" name="Google Shape;10;p2">
              <a:extLst>
                <a:ext uri="{FF2B5EF4-FFF2-40B4-BE49-F238E27FC236}">
                  <a16:creationId xmlns:a16="http://schemas.microsoft.com/office/drawing/2014/main" id="{2586A9AC-B210-7347-9467-12DDD92519E1}"/>
                </a:ext>
              </a:extLst>
            </p:cNvPr>
            <p:cNvGrpSpPr/>
            <p:nvPr/>
          </p:nvGrpSpPr>
          <p:grpSpPr>
            <a:xfrm>
              <a:off x="5391536" y="0"/>
              <a:ext cx="2486310" cy="5143500"/>
              <a:chOff x="1511923" y="0"/>
              <a:chExt cx="2486310" cy="5143500"/>
            </a:xfrm>
          </p:grpSpPr>
          <p:sp>
            <p:nvSpPr>
              <p:cNvPr id="34" name="Google Shape;11;p2">
                <a:extLst>
                  <a:ext uri="{FF2B5EF4-FFF2-40B4-BE49-F238E27FC236}">
                    <a16:creationId xmlns:a16="http://schemas.microsoft.com/office/drawing/2014/main" id="{58E9C572-80F2-524F-A0EE-2AB74BC8B33F}"/>
                  </a:ext>
                </a:extLst>
              </p:cNvPr>
              <p:cNvSpPr/>
              <p:nvPr/>
            </p:nvSpPr>
            <p:spPr>
              <a:xfrm flipH="1">
                <a:off x="1894634"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p2">
                <a:extLst>
                  <a:ext uri="{FF2B5EF4-FFF2-40B4-BE49-F238E27FC236}">
                    <a16:creationId xmlns:a16="http://schemas.microsoft.com/office/drawing/2014/main" id="{D41E163C-51A2-1044-B80D-52F4E5CFC475}"/>
                  </a:ext>
                </a:extLst>
              </p:cNvPr>
              <p:cNvSpPr/>
              <p:nvPr/>
            </p:nvSpPr>
            <p:spPr>
              <a:xfrm flipH="1">
                <a:off x="1511923" y="0"/>
                <a:ext cx="2103600" cy="5143500"/>
              </a:xfrm>
              <a:prstGeom prst="parallelogram">
                <a:avLst>
                  <a:gd name="adj" fmla="val 46349"/>
                </a:avLst>
              </a:prstGeom>
              <a:gradFill>
                <a:gsLst>
                  <a:gs pos="0">
                    <a:schemeClr val="lt1"/>
                  </a:gs>
                  <a:gs pos="47000">
                    <a:schemeClr val="bg1">
                      <a:lumMod val="95000"/>
                    </a:schemeClr>
                  </a:gs>
                  <a:gs pos="100000">
                    <a:schemeClr val="bg1">
                      <a:lumMod val="95000"/>
                    </a:schemeClr>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3;p2">
              <a:extLst>
                <a:ext uri="{FF2B5EF4-FFF2-40B4-BE49-F238E27FC236}">
                  <a16:creationId xmlns:a16="http://schemas.microsoft.com/office/drawing/2014/main" id="{97D64F81-7529-994D-93E7-2C37D4C05EF2}"/>
                </a:ext>
              </a:extLst>
            </p:cNvPr>
            <p:cNvGrpSpPr/>
            <p:nvPr/>
          </p:nvGrpSpPr>
          <p:grpSpPr>
            <a:xfrm>
              <a:off x="4940486" y="0"/>
              <a:ext cx="2326044" cy="5143500"/>
              <a:chOff x="1060873" y="0"/>
              <a:chExt cx="2326044" cy="5143500"/>
            </a:xfrm>
          </p:grpSpPr>
          <p:sp>
            <p:nvSpPr>
              <p:cNvPr id="32" name="Google Shape;14;p2">
                <a:extLst>
                  <a:ext uri="{FF2B5EF4-FFF2-40B4-BE49-F238E27FC236}">
                    <a16:creationId xmlns:a16="http://schemas.microsoft.com/office/drawing/2014/main" id="{163489FC-E453-7F46-A712-41DFE8FFA4E9}"/>
                  </a:ext>
                </a:extLst>
              </p:cNvPr>
              <p:cNvSpPr/>
              <p:nvPr/>
            </p:nvSpPr>
            <p:spPr>
              <a:xfrm>
                <a:off x="1283317" y="0"/>
                <a:ext cx="2103600" cy="5143500"/>
              </a:xfrm>
              <a:prstGeom prst="parallelogram">
                <a:avLst>
                  <a:gd name="adj" fmla="val 75274"/>
                </a:avLst>
              </a:prstGeom>
              <a:gradFill>
                <a:gsLst>
                  <a:gs pos="0">
                    <a:schemeClr val="bg1">
                      <a:lumMod val="65000"/>
                    </a:schemeClr>
                  </a:gs>
                  <a:gs pos="18000">
                    <a:schemeClr val="tx1">
                      <a:lumMod val="50000"/>
                      <a:lumOff val="50000"/>
                    </a:schemeClr>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p2">
                <a:extLst>
                  <a:ext uri="{FF2B5EF4-FFF2-40B4-BE49-F238E27FC236}">
                    <a16:creationId xmlns:a16="http://schemas.microsoft.com/office/drawing/2014/main" id="{BE27B94E-C5BC-744B-A501-AF3C86620FB7}"/>
                  </a:ext>
                </a:extLst>
              </p:cNvPr>
              <p:cNvSpPr/>
              <p:nvPr/>
            </p:nvSpPr>
            <p:spPr>
              <a:xfrm>
                <a:off x="1060873" y="0"/>
                <a:ext cx="2103600" cy="5143500"/>
              </a:xfrm>
              <a:prstGeom prst="parallelogram">
                <a:avLst>
                  <a:gd name="adj" fmla="val 46349"/>
                </a:avLst>
              </a:prstGeom>
              <a:gradFill>
                <a:gsLst>
                  <a:gs pos="0">
                    <a:schemeClr val="lt1"/>
                  </a:gs>
                  <a:gs pos="47000">
                    <a:schemeClr val="accent6">
                      <a:lumMod val="20000"/>
                      <a:lumOff val="80000"/>
                    </a:schemeClr>
                  </a:gs>
                  <a:gs pos="100000">
                    <a:schemeClr val="accent6">
                      <a:lumMod val="60000"/>
                      <a:lumOff val="40000"/>
                    </a:schemeClr>
                  </a:gs>
                </a:gsLst>
                <a:lin ang="5400700"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6;p2">
              <a:extLst>
                <a:ext uri="{FF2B5EF4-FFF2-40B4-BE49-F238E27FC236}">
                  <a16:creationId xmlns:a16="http://schemas.microsoft.com/office/drawing/2014/main" id="{6E14E3DC-D8BB-6549-ACCC-44E340B26FC5}"/>
                </a:ext>
              </a:extLst>
            </p:cNvPr>
            <p:cNvGrpSpPr/>
            <p:nvPr/>
          </p:nvGrpSpPr>
          <p:grpSpPr>
            <a:xfrm>
              <a:off x="3878963" y="-650"/>
              <a:ext cx="2838667" cy="5145500"/>
              <a:chOff x="-650" y="-650"/>
              <a:chExt cx="2838667" cy="5145500"/>
            </a:xfrm>
          </p:grpSpPr>
          <p:sp>
            <p:nvSpPr>
              <p:cNvPr id="30" name="Google Shape;17;p2">
                <a:extLst>
                  <a:ext uri="{FF2B5EF4-FFF2-40B4-BE49-F238E27FC236}">
                    <a16:creationId xmlns:a16="http://schemas.microsoft.com/office/drawing/2014/main" id="{076E5187-D2A1-7F42-B077-D89375E0C711}"/>
                  </a:ext>
                </a:extLst>
              </p:cNvPr>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117598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p2">
                <a:extLst>
                  <a:ext uri="{FF2B5EF4-FFF2-40B4-BE49-F238E27FC236}">
                    <a16:creationId xmlns:a16="http://schemas.microsoft.com/office/drawing/2014/main" id="{16E936A6-6D4A-684A-BC60-378F2BEE8747}"/>
                  </a:ext>
                </a:extLst>
              </p:cNvPr>
              <p:cNvSpPr/>
              <p:nvPr/>
            </p:nvSpPr>
            <p:spPr>
              <a:xfrm>
                <a:off x="-650" y="-650"/>
                <a:ext cx="2492350" cy="5145500"/>
              </a:xfrm>
              <a:custGeom>
                <a:avLst/>
                <a:gdLst/>
                <a:ahLst/>
                <a:cxnLst/>
                <a:rect l="l" t="t" r="r" b="b"/>
                <a:pathLst>
                  <a:path w="99694" h="205820" extrusionOk="0">
                    <a:moveTo>
                      <a:pt x="0" y="0"/>
                    </a:moveTo>
                    <a:lnTo>
                      <a:pt x="0" y="205820"/>
                    </a:lnTo>
                    <a:lnTo>
                      <a:pt x="99694" y="205820"/>
                    </a:lnTo>
                    <a:lnTo>
                      <a:pt x="60199" y="26"/>
                    </a:lnTo>
                    <a:close/>
                  </a:path>
                </a:pathLst>
              </a:custGeom>
              <a:gradFill>
                <a:gsLst>
                  <a:gs pos="0">
                    <a:schemeClr val="accent6"/>
                  </a:gs>
                  <a:gs pos="37000">
                    <a:schemeClr val="accent6">
                      <a:lumMod val="60000"/>
                      <a:lumOff val="40000"/>
                    </a:schemeClr>
                  </a:gs>
                  <a:gs pos="100000">
                    <a:schemeClr val="accent6"/>
                  </a:gs>
                </a:gsLst>
                <a:lin ang="5400012" scaled="0"/>
              </a:gradFill>
              <a:ln>
                <a:noFill/>
              </a:ln>
              <a:effectLst>
                <a:outerShdw blurRad="314325" algn="bl" rotWithShape="0">
                  <a:schemeClr val="dk1">
                    <a:alpha val="50000"/>
                  </a:schemeClr>
                </a:outerShdw>
              </a:effectLst>
            </p:spPr>
            <p:txBody>
              <a:bodyPr/>
              <a:lstStyle/>
              <a:p>
                <a:endParaRPr lang="en-US"/>
              </a:p>
            </p:txBody>
          </p:sp>
        </p:grpSp>
        <p:grpSp>
          <p:nvGrpSpPr>
            <p:cNvPr id="27" name="Google Shape;19;p2">
              <a:extLst>
                <a:ext uri="{FF2B5EF4-FFF2-40B4-BE49-F238E27FC236}">
                  <a16:creationId xmlns:a16="http://schemas.microsoft.com/office/drawing/2014/main" id="{554D05F3-507E-534F-B0DD-AA719EFBE465}"/>
                </a:ext>
              </a:extLst>
            </p:cNvPr>
            <p:cNvGrpSpPr/>
            <p:nvPr/>
          </p:nvGrpSpPr>
          <p:grpSpPr>
            <a:xfrm>
              <a:off x="-6575" y="-6575"/>
              <a:ext cx="6246130" cy="5153775"/>
              <a:chOff x="-3886187" y="-6575"/>
              <a:chExt cx="6246130" cy="5153775"/>
            </a:xfrm>
            <a:effectLst/>
          </p:grpSpPr>
          <p:sp>
            <p:nvSpPr>
              <p:cNvPr id="28" name="Google Shape;20;p2">
                <a:extLst>
                  <a:ext uri="{FF2B5EF4-FFF2-40B4-BE49-F238E27FC236}">
                    <a16:creationId xmlns:a16="http://schemas.microsoft.com/office/drawing/2014/main" id="{77607296-7678-E447-8AF6-CD177FB5F354}"/>
                  </a:ext>
                </a:extLst>
              </p:cNvPr>
              <p:cNvSpPr/>
              <p:nvPr/>
            </p:nvSpPr>
            <p:spPr>
              <a:xfrm>
                <a:off x="256342" y="0"/>
                <a:ext cx="2103600" cy="5143500"/>
              </a:xfrm>
              <a:prstGeom prst="parallelogram">
                <a:avLst>
                  <a:gd name="adj" fmla="val 75274"/>
                </a:avLst>
              </a:prstGeom>
              <a:gradFill>
                <a:gsLst>
                  <a:gs pos="0">
                    <a:schemeClr val="dk1"/>
                  </a:gs>
                  <a:gs pos="13000">
                    <a:schemeClr val="tx1">
                      <a:lumMod val="50000"/>
                      <a:lumOff val="50000"/>
                    </a:schemeClr>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p2">
                <a:extLst>
                  <a:ext uri="{FF2B5EF4-FFF2-40B4-BE49-F238E27FC236}">
                    <a16:creationId xmlns:a16="http://schemas.microsoft.com/office/drawing/2014/main" id="{60A72BBC-9BEC-8D45-A6D2-B0B653627B82}"/>
                  </a:ext>
                </a:extLst>
              </p:cNvPr>
              <p:cNvSpPr/>
              <p:nvPr/>
            </p:nvSpPr>
            <p:spPr>
              <a:xfrm>
                <a:off x="-3886187" y="-6575"/>
                <a:ext cx="5936050" cy="5153775"/>
              </a:xfrm>
              <a:custGeom>
                <a:avLst/>
                <a:gdLst/>
                <a:ahLst/>
                <a:cxnLst/>
                <a:rect l="l" t="t" r="r" b="b"/>
                <a:pathLst>
                  <a:path w="237442" h="206151" extrusionOk="0">
                    <a:moveTo>
                      <a:pt x="0" y="206151"/>
                    </a:moveTo>
                    <a:lnTo>
                      <a:pt x="0" y="0"/>
                    </a:lnTo>
                    <a:lnTo>
                      <a:pt x="237442" y="0"/>
                    </a:lnTo>
                    <a:lnTo>
                      <a:pt x="198081" y="206089"/>
                    </a:lnTo>
                    <a:close/>
                  </a:path>
                </a:pathLst>
              </a:custGeom>
              <a:gradFill>
                <a:gsLst>
                  <a:gs pos="0">
                    <a:schemeClr val="accent6"/>
                  </a:gs>
                  <a:gs pos="100000">
                    <a:schemeClr val="accent6">
                      <a:lumMod val="75000"/>
                    </a:schemeClr>
                  </a:gs>
                </a:gsLst>
                <a:lin ang="16200000" scaled="0"/>
              </a:gradFill>
              <a:ln>
                <a:noFill/>
              </a:ln>
              <a:effectLst>
                <a:outerShdw blurRad="314325" algn="bl" rotWithShape="0">
                  <a:schemeClr val="tx1">
                    <a:lumMod val="65000"/>
                    <a:lumOff val="35000"/>
                    <a:alpha val="50000"/>
                  </a:schemeClr>
                </a:outerShdw>
              </a:effectLst>
            </p:spPr>
            <p:txBody>
              <a:bodyPr/>
              <a:lstStyle/>
              <a:p>
                <a:endParaRPr lang="en-US"/>
              </a:p>
            </p:txBody>
          </p:sp>
        </p:grpSp>
      </p:grpSp>
      <p:sp>
        <p:nvSpPr>
          <p:cNvPr id="39" name="Freeform 38">
            <a:extLst>
              <a:ext uri="{FF2B5EF4-FFF2-40B4-BE49-F238E27FC236}">
                <a16:creationId xmlns:a16="http://schemas.microsoft.com/office/drawing/2014/main" id="{922B58E0-8D1B-2A4E-97C3-3A61EE0873C0}"/>
              </a:ext>
            </a:extLst>
          </p:cNvPr>
          <p:cNvSpPr/>
          <p:nvPr userDrawn="1"/>
        </p:nvSpPr>
        <p:spPr>
          <a:xfrm>
            <a:off x="5161048" y="1435879"/>
            <a:ext cx="3738658" cy="1292936"/>
          </a:xfrm>
          <a:custGeom>
            <a:avLst/>
            <a:gdLst>
              <a:gd name="connsiteX0" fmla="*/ 479569 w 3738658"/>
              <a:gd name="connsiteY0" fmla="*/ 485 h 1285879"/>
              <a:gd name="connsiteX1" fmla="*/ 562858 w 3738658"/>
              <a:gd name="connsiteY1" fmla="*/ 4052 h 1285879"/>
              <a:gd name="connsiteX2" fmla="*/ 420038 w 3738658"/>
              <a:gd name="connsiteY2" fmla="*/ 50777 h 1285879"/>
              <a:gd name="connsiteX3" fmla="*/ 148597 w 3738658"/>
              <a:gd name="connsiteY3" fmla="*/ 549307 h 1285879"/>
              <a:gd name="connsiteX4" fmla="*/ 738548 w 3738658"/>
              <a:gd name="connsiteY4" fmla="*/ 1132127 h 1285879"/>
              <a:gd name="connsiteX5" fmla="*/ 1312031 w 3738658"/>
              <a:gd name="connsiteY5" fmla="*/ 770112 h 1285879"/>
              <a:gd name="connsiteX6" fmla="*/ 1751872 w 3738658"/>
              <a:gd name="connsiteY6" fmla="*/ 587183 h 1285879"/>
              <a:gd name="connsiteX7" fmla="*/ 1955672 w 3738658"/>
              <a:gd name="connsiteY7" fmla="*/ 592369 h 1285879"/>
              <a:gd name="connsiteX8" fmla="*/ 2361808 w 3738658"/>
              <a:gd name="connsiteY8" fmla="*/ 830696 h 1285879"/>
              <a:gd name="connsiteX9" fmla="*/ 2883432 w 3738658"/>
              <a:gd name="connsiteY9" fmla="*/ 1130482 h 1285879"/>
              <a:gd name="connsiteX10" fmla="*/ 3478570 w 3738658"/>
              <a:gd name="connsiteY10" fmla="*/ 542477 h 1285879"/>
              <a:gd name="connsiteX11" fmla="*/ 3473229 w 3738658"/>
              <a:gd name="connsiteY11" fmla="*/ 506383 h 1285879"/>
              <a:gd name="connsiteX12" fmla="*/ 3359714 w 3738658"/>
              <a:gd name="connsiteY12" fmla="*/ 499706 h 1285879"/>
              <a:gd name="connsiteX13" fmla="*/ 3438827 w 3738658"/>
              <a:gd name="connsiteY13" fmla="*/ 388017 h 1285879"/>
              <a:gd name="connsiteX14" fmla="*/ 3432607 w 3738658"/>
              <a:gd name="connsiteY14" fmla="*/ 371437 h 1285879"/>
              <a:gd name="connsiteX15" fmla="*/ 3306406 w 3738658"/>
              <a:gd name="connsiteY15" fmla="*/ 183724 h 1285879"/>
              <a:gd name="connsiteX16" fmla="*/ 3238340 w 3738658"/>
              <a:gd name="connsiteY16" fmla="*/ 118873 h 1285879"/>
              <a:gd name="connsiteX17" fmla="*/ 3340392 w 3738658"/>
              <a:gd name="connsiteY17" fmla="*/ 171820 h 1285879"/>
              <a:gd name="connsiteX18" fmla="*/ 3461431 w 3738658"/>
              <a:gd name="connsiteY18" fmla="*/ 269948 h 1285879"/>
              <a:gd name="connsiteX19" fmla="*/ 3493008 w 3738658"/>
              <a:gd name="connsiteY19" fmla="*/ 311525 h 1285879"/>
              <a:gd name="connsiteX20" fmla="*/ 3549186 w 3738658"/>
              <a:gd name="connsiteY20" fmla="*/ 232215 h 1285879"/>
              <a:gd name="connsiteX21" fmla="*/ 3738658 w 3738658"/>
              <a:gd name="connsiteY21" fmla="*/ 521996 h 1285879"/>
              <a:gd name="connsiteX22" fmla="*/ 3600159 w 3738658"/>
              <a:gd name="connsiteY22" fmla="*/ 513849 h 1285879"/>
              <a:gd name="connsiteX23" fmla="*/ 3602625 w 3738658"/>
              <a:gd name="connsiteY23" fmla="*/ 520194 h 1285879"/>
              <a:gd name="connsiteX24" fmla="*/ 3607471 w 3738658"/>
              <a:gd name="connsiteY24" fmla="*/ 658350 h 1285879"/>
              <a:gd name="connsiteX25" fmla="*/ 2968912 w 3738658"/>
              <a:gd name="connsiteY25" fmla="*/ 1271923 h 1285879"/>
              <a:gd name="connsiteX26" fmla="*/ 2314493 w 3738658"/>
              <a:gd name="connsiteY26" fmla="*/ 992537 h 1285879"/>
              <a:gd name="connsiteX27" fmla="*/ 1962319 w 3738658"/>
              <a:gd name="connsiteY27" fmla="*/ 754993 h 1285879"/>
              <a:gd name="connsiteX28" fmla="*/ 1721357 w 3738658"/>
              <a:gd name="connsiteY28" fmla="*/ 738438 h 1285879"/>
              <a:gd name="connsiteX29" fmla="*/ 1327445 w 3738658"/>
              <a:gd name="connsiteY29" fmla="*/ 979473 h 1285879"/>
              <a:gd name="connsiteX30" fmla="*/ 667540 w 3738658"/>
              <a:gd name="connsiteY30" fmla="*/ 1273640 h 1285879"/>
              <a:gd name="connsiteX31" fmla="*/ 6682 w 3738658"/>
              <a:gd name="connsiteY31" fmla="*/ 648760 h 1285879"/>
              <a:gd name="connsiteX32" fmla="*/ 262272 w 3738658"/>
              <a:gd name="connsiteY32" fmla="*/ 2018 h 1285879"/>
              <a:gd name="connsiteX33" fmla="*/ 479569 w 3738658"/>
              <a:gd name="connsiteY33" fmla="*/ 485 h 1285879"/>
              <a:gd name="connsiteX0" fmla="*/ 479569 w 3738658"/>
              <a:gd name="connsiteY0" fmla="*/ 485 h 1285879"/>
              <a:gd name="connsiteX1" fmla="*/ 420038 w 3738658"/>
              <a:gd name="connsiteY1" fmla="*/ 50777 h 1285879"/>
              <a:gd name="connsiteX2" fmla="*/ 148597 w 3738658"/>
              <a:gd name="connsiteY2" fmla="*/ 549307 h 1285879"/>
              <a:gd name="connsiteX3" fmla="*/ 738548 w 3738658"/>
              <a:gd name="connsiteY3" fmla="*/ 1132127 h 1285879"/>
              <a:gd name="connsiteX4" fmla="*/ 1312031 w 3738658"/>
              <a:gd name="connsiteY4" fmla="*/ 770112 h 1285879"/>
              <a:gd name="connsiteX5" fmla="*/ 1751872 w 3738658"/>
              <a:gd name="connsiteY5" fmla="*/ 587183 h 1285879"/>
              <a:gd name="connsiteX6" fmla="*/ 1955672 w 3738658"/>
              <a:gd name="connsiteY6" fmla="*/ 592369 h 1285879"/>
              <a:gd name="connsiteX7" fmla="*/ 2361808 w 3738658"/>
              <a:gd name="connsiteY7" fmla="*/ 830696 h 1285879"/>
              <a:gd name="connsiteX8" fmla="*/ 2883432 w 3738658"/>
              <a:gd name="connsiteY8" fmla="*/ 1130482 h 1285879"/>
              <a:gd name="connsiteX9" fmla="*/ 3478570 w 3738658"/>
              <a:gd name="connsiteY9" fmla="*/ 542477 h 1285879"/>
              <a:gd name="connsiteX10" fmla="*/ 3473229 w 3738658"/>
              <a:gd name="connsiteY10" fmla="*/ 506383 h 1285879"/>
              <a:gd name="connsiteX11" fmla="*/ 3359714 w 3738658"/>
              <a:gd name="connsiteY11" fmla="*/ 499706 h 1285879"/>
              <a:gd name="connsiteX12" fmla="*/ 3438827 w 3738658"/>
              <a:gd name="connsiteY12" fmla="*/ 388017 h 1285879"/>
              <a:gd name="connsiteX13" fmla="*/ 3432607 w 3738658"/>
              <a:gd name="connsiteY13" fmla="*/ 371437 h 1285879"/>
              <a:gd name="connsiteX14" fmla="*/ 3306406 w 3738658"/>
              <a:gd name="connsiteY14" fmla="*/ 183724 h 1285879"/>
              <a:gd name="connsiteX15" fmla="*/ 3238340 w 3738658"/>
              <a:gd name="connsiteY15" fmla="*/ 118873 h 1285879"/>
              <a:gd name="connsiteX16" fmla="*/ 3340392 w 3738658"/>
              <a:gd name="connsiteY16" fmla="*/ 171820 h 1285879"/>
              <a:gd name="connsiteX17" fmla="*/ 3461431 w 3738658"/>
              <a:gd name="connsiteY17" fmla="*/ 269948 h 1285879"/>
              <a:gd name="connsiteX18" fmla="*/ 3493008 w 3738658"/>
              <a:gd name="connsiteY18" fmla="*/ 311525 h 1285879"/>
              <a:gd name="connsiteX19" fmla="*/ 3549186 w 3738658"/>
              <a:gd name="connsiteY19" fmla="*/ 232215 h 1285879"/>
              <a:gd name="connsiteX20" fmla="*/ 3738658 w 3738658"/>
              <a:gd name="connsiteY20" fmla="*/ 521996 h 1285879"/>
              <a:gd name="connsiteX21" fmla="*/ 3600159 w 3738658"/>
              <a:gd name="connsiteY21" fmla="*/ 513849 h 1285879"/>
              <a:gd name="connsiteX22" fmla="*/ 3602625 w 3738658"/>
              <a:gd name="connsiteY22" fmla="*/ 520194 h 1285879"/>
              <a:gd name="connsiteX23" fmla="*/ 3607471 w 3738658"/>
              <a:gd name="connsiteY23" fmla="*/ 658350 h 1285879"/>
              <a:gd name="connsiteX24" fmla="*/ 2968912 w 3738658"/>
              <a:gd name="connsiteY24" fmla="*/ 1271923 h 1285879"/>
              <a:gd name="connsiteX25" fmla="*/ 2314493 w 3738658"/>
              <a:gd name="connsiteY25" fmla="*/ 992537 h 1285879"/>
              <a:gd name="connsiteX26" fmla="*/ 1962319 w 3738658"/>
              <a:gd name="connsiteY26" fmla="*/ 754993 h 1285879"/>
              <a:gd name="connsiteX27" fmla="*/ 1721357 w 3738658"/>
              <a:gd name="connsiteY27" fmla="*/ 738438 h 1285879"/>
              <a:gd name="connsiteX28" fmla="*/ 1327445 w 3738658"/>
              <a:gd name="connsiteY28" fmla="*/ 979473 h 1285879"/>
              <a:gd name="connsiteX29" fmla="*/ 667540 w 3738658"/>
              <a:gd name="connsiteY29" fmla="*/ 1273640 h 1285879"/>
              <a:gd name="connsiteX30" fmla="*/ 6682 w 3738658"/>
              <a:gd name="connsiteY30" fmla="*/ 648760 h 1285879"/>
              <a:gd name="connsiteX31" fmla="*/ 262272 w 3738658"/>
              <a:gd name="connsiteY31" fmla="*/ 2018 h 1285879"/>
              <a:gd name="connsiteX32" fmla="*/ 479569 w 3738658"/>
              <a:gd name="connsiteY32" fmla="*/ 485 h 1285879"/>
              <a:gd name="connsiteX0" fmla="*/ 479569 w 3738658"/>
              <a:gd name="connsiteY0" fmla="*/ 8873 h 1294267"/>
              <a:gd name="connsiteX1" fmla="*/ 420038 w 3738658"/>
              <a:gd name="connsiteY1" fmla="*/ 59165 h 1294267"/>
              <a:gd name="connsiteX2" fmla="*/ 148597 w 3738658"/>
              <a:gd name="connsiteY2" fmla="*/ 557695 h 1294267"/>
              <a:gd name="connsiteX3" fmla="*/ 738548 w 3738658"/>
              <a:gd name="connsiteY3" fmla="*/ 1140515 h 1294267"/>
              <a:gd name="connsiteX4" fmla="*/ 1312031 w 3738658"/>
              <a:gd name="connsiteY4" fmla="*/ 778500 h 1294267"/>
              <a:gd name="connsiteX5" fmla="*/ 1751872 w 3738658"/>
              <a:gd name="connsiteY5" fmla="*/ 595571 h 1294267"/>
              <a:gd name="connsiteX6" fmla="*/ 1955672 w 3738658"/>
              <a:gd name="connsiteY6" fmla="*/ 600757 h 1294267"/>
              <a:gd name="connsiteX7" fmla="*/ 2361808 w 3738658"/>
              <a:gd name="connsiteY7" fmla="*/ 839084 h 1294267"/>
              <a:gd name="connsiteX8" fmla="*/ 2883432 w 3738658"/>
              <a:gd name="connsiteY8" fmla="*/ 1138870 h 1294267"/>
              <a:gd name="connsiteX9" fmla="*/ 3478570 w 3738658"/>
              <a:gd name="connsiteY9" fmla="*/ 550865 h 1294267"/>
              <a:gd name="connsiteX10" fmla="*/ 3473229 w 3738658"/>
              <a:gd name="connsiteY10" fmla="*/ 514771 h 1294267"/>
              <a:gd name="connsiteX11" fmla="*/ 3359714 w 3738658"/>
              <a:gd name="connsiteY11" fmla="*/ 508094 h 1294267"/>
              <a:gd name="connsiteX12" fmla="*/ 3438827 w 3738658"/>
              <a:gd name="connsiteY12" fmla="*/ 396405 h 1294267"/>
              <a:gd name="connsiteX13" fmla="*/ 3432607 w 3738658"/>
              <a:gd name="connsiteY13" fmla="*/ 379825 h 1294267"/>
              <a:gd name="connsiteX14" fmla="*/ 3306406 w 3738658"/>
              <a:gd name="connsiteY14" fmla="*/ 192112 h 1294267"/>
              <a:gd name="connsiteX15" fmla="*/ 3238340 w 3738658"/>
              <a:gd name="connsiteY15" fmla="*/ 127261 h 1294267"/>
              <a:gd name="connsiteX16" fmla="*/ 3340392 w 3738658"/>
              <a:gd name="connsiteY16" fmla="*/ 180208 h 1294267"/>
              <a:gd name="connsiteX17" fmla="*/ 3461431 w 3738658"/>
              <a:gd name="connsiteY17" fmla="*/ 278336 h 1294267"/>
              <a:gd name="connsiteX18" fmla="*/ 3493008 w 3738658"/>
              <a:gd name="connsiteY18" fmla="*/ 319913 h 1294267"/>
              <a:gd name="connsiteX19" fmla="*/ 3549186 w 3738658"/>
              <a:gd name="connsiteY19" fmla="*/ 240603 h 1294267"/>
              <a:gd name="connsiteX20" fmla="*/ 3738658 w 3738658"/>
              <a:gd name="connsiteY20" fmla="*/ 530384 h 1294267"/>
              <a:gd name="connsiteX21" fmla="*/ 3600159 w 3738658"/>
              <a:gd name="connsiteY21" fmla="*/ 522237 h 1294267"/>
              <a:gd name="connsiteX22" fmla="*/ 3602625 w 3738658"/>
              <a:gd name="connsiteY22" fmla="*/ 528582 h 1294267"/>
              <a:gd name="connsiteX23" fmla="*/ 3607471 w 3738658"/>
              <a:gd name="connsiteY23" fmla="*/ 666738 h 1294267"/>
              <a:gd name="connsiteX24" fmla="*/ 2968912 w 3738658"/>
              <a:gd name="connsiteY24" fmla="*/ 1280311 h 1294267"/>
              <a:gd name="connsiteX25" fmla="*/ 2314493 w 3738658"/>
              <a:gd name="connsiteY25" fmla="*/ 1000925 h 1294267"/>
              <a:gd name="connsiteX26" fmla="*/ 1962319 w 3738658"/>
              <a:gd name="connsiteY26" fmla="*/ 763381 h 1294267"/>
              <a:gd name="connsiteX27" fmla="*/ 1721357 w 3738658"/>
              <a:gd name="connsiteY27" fmla="*/ 746826 h 1294267"/>
              <a:gd name="connsiteX28" fmla="*/ 1327445 w 3738658"/>
              <a:gd name="connsiteY28" fmla="*/ 987861 h 1294267"/>
              <a:gd name="connsiteX29" fmla="*/ 667540 w 3738658"/>
              <a:gd name="connsiteY29" fmla="*/ 1282028 h 1294267"/>
              <a:gd name="connsiteX30" fmla="*/ 6682 w 3738658"/>
              <a:gd name="connsiteY30" fmla="*/ 657148 h 1294267"/>
              <a:gd name="connsiteX31" fmla="*/ 262272 w 3738658"/>
              <a:gd name="connsiteY31" fmla="*/ 10406 h 1294267"/>
              <a:gd name="connsiteX32" fmla="*/ 479569 w 3738658"/>
              <a:gd name="connsiteY32" fmla="*/ 8873 h 1294267"/>
              <a:gd name="connsiteX0" fmla="*/ 330344 w 3738658"/>
              <a:gd name="connsiteY0" fmla="*/ 8873 h 1294267"/>
              <a:gd name="connsiteX1" fmla="*/ 420038 w 3738658"/>
              <a:gd name="connsiteY1" fmla="*/ 59165 h 1294267"/>
              <a:gd name="connsiteX2" fmla="*/ 148597 w 3738658"/>
              <a:gd name="connsiteY2" fmla="*/ 557695 h 1294267"/>
              <a:gd name="connsiteX3" fmla="*/ 738548 w 3738658"/>
              <a:gd name="connsiteY3" fmla="*/ 1140515 h 1294267"/>
              <a:gd name="connsiteX4" fmla="*/ 1312031 w 3738658"/>
              <a:gd name="connsiteY4" fmla="*/ 778500 h 1294267"/>
              <a:gd name="connsiteX5" fmla="*/ 1751872 w 3738658"/>
              <a:gd name="connsiteY5" fmla="*/ 595571 h 1294267"/>
              <a:gd name="connsiteX6" fmla="*/ 1955672 w 3738658"/>
              <a:gd name="connsiteY6" fmla="*/ 600757 h 1294267"/>
              <a:gd name="connsiteX7" fmla="*/ 2361808 w 3738658"/>
              <a:gd name="connsiteY7" fmla="*/ 839084 h 1294267"/>
              <a:gd name="connsiteX8" fmla="*/ 2883432 w 3738658"/>
              <a:gd name="connsiteY8" fmla="*/ 1138870 h 1294267"/>
              <a:gd name="connsiteX9" fmla="*/ 3478570 w 3738658"/>
              <a:gd name="connsiteY9" fmla="*/ 550865 h 1294267"/>
              <a:gd name="connsiteX10" fmla="*/ 3473229 w 3738658"/>
              <a:gd name="connsiteY10" fmla="*/ 514771 h 1294267"/>
              <a:gd name="connsiteX11" fmla="*/ 3359714 w 3738658"/>
              <a:gd name="connsiteY11" fmla="*/ 508094 h 1294267"/>
              <a:gd name="connsiteX12" fmla="*/ 3438827 w 3738658"/>
              <a:gd name="connsiteY12" fmla="*/ 396405 h 1294267"/>
              <a:gd name="connsiteX13" fmla="*/ 3432607 w 3738658"/>
              <a:gd name="connsiteY13" fmla="*/ 379825 h 1294267"/>
              <a:gd name="connsiteX14" fmla="*/ 3306406 w 3738658"/>
              <a:gd name="connsiteY14" fmla="*/ 192112 h 1294267"/>
              <a:gd name="connsiteX15" fmla="*/ 3238340 w 3738658"/>
              <a:gd name="connsiteY15" fmla="*/ 127261 h 1294267"/>
              <a:gd name="connsiteX16" fmla="*/ 3340392 w 3738658"/>
              <a:gd name="connsiteY16" fmla="*/ 180208 h 1294267"/>
              <a:gd name="connsiteX17" fmla="*/ 3461431 w 3738658"/>
              <a:gd name="connsiteY17" fmla="*/ 278336 h 1294267"/>
              <a:gd name="connsiteX18" fmla="*/ 3493008 w 3738658"/>
              <a:gd name="connsiteY18" fmla="*/ 319913 h 1294267"/>
              <a:gd name="connsiteX19" fmla="*/ 3549186 w 3738658"/>
              <a:gd name="connsiteY19" fmla="*/ 240603 h 1294267"/>
              <a:gd name="connsiteX20" fmla="*/ 3738658 w 3738658"/>
              <a:gd name="connsiteY20" fmla="*/ 530384 h 1294267"/>
              <a:gd name="connsiteX21" fmla="*/ 3600159 w 3738658"/>
              <a:gd name="connsiteY21" fmla="*/ 522237 h 1294267"/>
              <a:gd name="connsiteX22" fmla="*/ 3602625 w 3738658"/>
              <a:gd name="connsiteY22" fmla="*/ 528582 h 1294267"/>
              <a:gd name="connsiteX23" fmla="*/ 3607471 w 3738658"/>
              <a:gd name="connsiteY23" fmla="*/ 666738 h 1294267"/>
              <a:gd name="connsiteX24" fmla="*/ 2968912 w 3738658"/>
              <a:gd name="connsiteY24" fmla="*/ 1280311 h 1294267"/>
              <a:gd name="connsiteX25" fmla="*/ 2314493 w 3738658"/>
              <a:gd name="connsiteY25" fmla="*/ 1000925 h 1294267"/>
              <a:gd name="connsiteX26" fmla="*/ 1962319 w 3738658"/>
              <a:gd name="connsiteY26" fmla="*/ 763381 h 1294267"/>
              <a:gd name="connsiteX27" fmla="*/ 1721357 w 3738658"/>
              <a:gd name="connsiteY27" fmla="*/ 746826 h 1294267"/>
              <a:gd name="connsiteX28" fmla="*/ 1327445 w 3738658"/>
              <a:gd name="connsiteY28" fmla="*/ 987861 h 1294267"/>
              <a:gd name="connsiteX29" fmla="*/ 667540 w 3738658"/>
              <a:gd name="connsiteY29" fmla="*/ 1282028 h 1294267"/>
              <a:gd name="connsiteX30" fmla="*/ 6682 w 3738658"/>
              <a:gd name="connsiteY30" fmla="*/ 657148 h 1294267"/>
              <a:gd name="connsiteX31" fmla="*/ 262272 w 3738658"/>
              <a:gd name="connsiteY31" fmla="*/ 10406 h 1294267"/>
              <a:gd name="connsiteX32" fmla="*/ 330344 w 3738658"/>
              <a:gd name="connsiteY32" fmla="*/ 8873 h 1294267"/>
              <a:gd name="connsiteX0" fmla="*/ 330344 w 3738658"/>
              <a:gd name="connsiteY0" fmla="*/ 7542 h 1292936"/>
              <a:gd name="connsiteX1" fmla="*/ 420038 w 3738658"/>
              <a:gd name="connsiteY1" fmla="*/ 57834 h 1292936"/>
              <a:gd name="connsiteX2" fmla="*/ 148597 w 3738658"/>
              <a:gd name="connsiteY2" fmla="*/ 556364 h 1292936"/>
              <a:gd name="connsiteX3" fmla="*/ 738548 w 3738658"/>
              <a:gd name="connsiteY3" fmla="*/ 1139184 h 1292936"/>
              <a:gd name="connsiteX4" fmla="*/ 1312031 w 3738658"/>
              <a:gd name="connsiteY4" fmla="*/ 777169 h 1292936"/>
              <a:gd name="connsiteX5" fmla="*/ 1751872 w 3738658"/>
              <a:gd name="connsiteY5" fmla="*/ 594240 h 1292936"/>
              <a:gd name="connsiteX6" fmla="*/ 1955672 w 3738658"/>
              <a:gd name="connsiteY6" fmla="*/ 599426 h 1292936"/>
              <a:gd name="connsiteX7" fmla="*/ 2361808 w 3738658"/>
              <a:gd name="connsiteY7" fmla="*/ 837753 h 1292936"/>
              <a:gd name="connsiteX8" fmla="*/ 2883432 w 3738658"/>
              <a:gd name="connsiteY8" fmla="*/ 1137539 h 1292936"/>
              <a:gd name="connsiteX9" fmla="*/ 3478570 w 3738658"/>
              <a:gd name="connsiteY9" fmla="*/ 549534 h 1292936"/>
              <a:gd name="connsiteX10" fmla="*/ 3473229 w 3738658"/>
              <a:gd name="connsiteY10" fmla="*/ 513440 h 1292936"/>
              <a:gd name="connsiteX11" fmla="*/ 3359714 w 3738658"/>
              <a:gd name="connsiteY11" fmla="*/ 506763 h 1292936"/>
              <a:gd name="connsiteX12" fmla="*/ 3438827 w 3738658"/>
              <a:gd name="connsiteY12" fmla="*/ 395074 h 1292936"/>
              <a:gd name="connsiteX13" fmla="*/ 3432607 w 3738658"/>
              <a:gd name="connsiteY13" fmla="*/ 378494 h 1292936"/>
              <a:gd name="connsiteX14" fmla="*/ 3306406 w 3738658"/>
              <a:gd name="connsiteY14" fmla="*/ 190781 h 1292936"/>
              <a:gd name="connsiteX15" fmla="*/ 3238340 w 3738658"/>
              <a:gd name="connsiteY15" fmla="*/ 125930 h 1292936"/>
              <a:gd name="connsiteX16" fmla="*/ 3340392 w 3738658"/>
              <a:gd name="connsiteY16" fmla="*/ 178877 h 1292936"/>
              <a:gd name="connsiteX17" fmla="*/ 3461431 w 3738658"/>
              <a:gd name="connsiteY17" fmla="*/ 277005 h 1292936"/>
              <a:gd name="connsiteX18" fmla="*/ 3493008 w 3738658"/>
              <a:gd name="connsiteY18" fmla="*/ 318582 h 1292936"/>
              <a:gd name="connsiteX19" fmla="*/ 3549186 w 3738658"/>
              <a:gd name="connsiteY19" fmla="*/ 239272 h 1292936"/>
              <a:gd name="connsiteX20" fmla="*/ 3738658 w 3738658"/>
              <a:gd name="connsiteY20" fmla="*/ 529053 h 1292936"/>
              <a:gd name="connsiteX21" fmla="*/ 3600159 w 3738658"/>
              <a:gd name="connsiteY21" fmla="*/ 520906 h 1292936"/>
              <a:gd name="connsiteX22" fmla="*/ 3602625 w 3738658"/>
              <a:gd name="connsiteY22" fmla="*/ 527251 h 1292936"/>
              <a:gd name="connsiteX23" fmla="*/ 3607471 w 3738658"/>
              <a:gd name="connsiteY23" fmla="*/ 665407 h 1292936"/>
              <a:gd name="connsiteX24" fmla="*/ 2968912 w 3738658"/>
              <a:gd name="connsiteY24" fmla="*/ 1278980 h 1292936"/>
              <a:gd name="connsiteX25" fmla="*/ 2314493 w 3738658"/>
              <a:gd name="connsiteY25" fmla="*/ 999594 h 1292936"/>
              <a:gd name="connsiteX26" fmla="*/ 1962319 w 3738658"/>
              <a:gd name="connsiteY26" fmla="*/ 762050 h 1292936"/>
              <a:gd name="connsiteX27" fmla="*/ 1721357 w 3738658"/>
              <a:gd name="connsiteY27" fmla="*/ 745495 h 1292936"/>
              <a:gd name="connsiteX28" fmla="*/ 1327445 w 3738658"/>
              <a:gd name="connsiteY28" fmla="*/ 986530 h 1292936"/>
              <a:gd name="connsiteX29" fmla="*/ 667540 w 3738658"/>
              <a:gd name="connsiteY29" fmla="*/ 1280697 h 1292936"/>
              <a:gd name="connsiteX30" fmla="*/ 6682 w 3738658"/>
              <a:gd name="connsiteY30" fmla="*/ 655817 h 1292936"/>
              <a:gd name="connsiteX31" fmla="*/ 262272 w 3738658"/>
              <a:gd name="connsiteY31" fmla="*/ 9075 h 1292936"/>
              <a:gd name="connsiteX32" fmla="*/ 330344 w 3738658"/>
              <a:gd name="connsiteY32" fmla="*/ 7542 h 1292936"/>
              <a:gd name="connsiteX0" fmla="*/ 330344 w 3738658"/>
              <a:gd name="connsiteY0" fmla="*/ 7542 h 1292936"/>
              <a:gd name="connsiteX1" fmla="*/ 420038 w 3738658"/>
              <a:gd name="connsiteY1" fmla="*/ 57834 h 1292936"/>
              <a:gd name="connsiteX2" fmla="*/ 148597 w 3738658"/>
              <a:gd name="connsiteY2" fmla="*/ 556364 h 1292936"/>
              <a:gd name="connsiteX3" fmla="*/ 738548 w 3738658"/>
              <a:gd name="connsiteY3" fmla="*/ 1139184 h 1292936"/>
              <a:gd name="connsiteX4" fmla="*/ 1312031 w 3738658"/>
              <a:gd name="connsiteY4" fmla="*/ 777169 h 1292936"/>
              <a:gd name="connsiteX5" fmla="*/ 1751872 w 3738658"/>
              <a:gd name="connsiteY5" fmla="*/ 594240 h 1292936"/>
              <a:gd name="connsiteX6" fmla="*/ 1955672 w 3738658"/>
              <a:gd name="connsiteY6" fmla="*/ 599426 h 1292936"/>
              <a:gd name="connsiteX7" fmla="*/ 2361808 w 3738658"/>
              <a:gd name="connsiteY7" fmla="*/ 837753 h 1292936"/>
              <a:gd name="connsiteX8" fmla="*/ 2883432 w 3738658"/>
              <a:gd name="connsiteY8" fmla="*/ 1137539 h 1292936"/>
              <a:gd name="connsiteX9" fmla="*/ 3478570 w 3738658"/>
              <a:gd name="connsiteY9" fmla="*/ 549534 h 1292936"/>
              <a:gd name="connsiteX10" fmla="*/ 3473229 w 3738658"/>
              <a:gd name="connsiteY10" fmla="*/ 513440 h 1292936"/>
              <a:gd name="connsiteX11" fmla="*/ 3359714 w 3738658"/>
              <a:gd name="connsiteY11" fmla="*/ 506763 h 1292936"/>
              <a:gd name="connsiteX12" fmla="*/ 3438827 w 3738658"/>
              <a:gd name="connsiteY12" fmla="*/ 395074 h 1292936"/>
              <a:gd name="connsiteX13" fmla="*/ 3432607 w 3738658"/>
              <a:gd name="connsiteY13" fmla="*/ 378494 h 1292936"/>
              <a:gd name="connsiteX14" fmla="*/ 3306406 w 3738658"/>
              <a:gd name="connsiteY14" fmla="*/ 190781 h 1292936"/>
              <a:gd name="connsiteX15" fmla="*/ 3238340 w 3738658"/>
              <a:gd name="connsiteY15" fmla="*/ 125930 h 1292936"/>
              <a:gd name="connsiteX16" fmla="*/ 3340392 w 3738658"/>
              <a:gd name="connsiteY16" fmla="*/ 178877 h 1292936"/>
              <a:gd name="connsiteX17" fmla="*/ 3461431 w 3738658"/>
              <a:gd name="connsiteY17" fmla="*/ 277005 h 1292936"/>
              <a:gd name="connsiteX18" fmla="*/ 3493008 w 3738658"/>
              <a:gd name="connsiteY18" fmla="*/ 318582 h 1292936"/>
              <a:gd name="connsiteX19" fmla="*/ 3549186 w 3738658"/>
              <a:gd name="connsiteY19" fmla="*/ 239272 h 1292936"/>
              <a:gd name="connsiteX20" fmla="*/ 3738658 w 3738658"/>
              <a:gd name="connsiteY20" fmla="*/ 529053 h 1292936"/>
              <a:gd name="connsiteX21" fmla="*/ 3600159 w 3738658"/>
              <a:gd name="connsiteY21" fmla="*/ 520906 h 1292936"/>
              <a:gd name="connsiteX22" fmla="*/ 3602625 w 3738658"/>
              <a:gd name="connsiteY22" fmla="*/ 527251 h 1292936"/>
              <a:gd name="connsiteX23" fmla="*/ 3607471 w 3738658"/>
              <a:gd name="connsiteY23" fmla="*/ 665407 h 1292936"/>
              <a:gd name="connsiteX24" fmla="*/ 2968912 w 3738658"/>
              <a:gd name="connsiteY24" fmla="*/ 1278980 h 1292936"/>
              <a:gd name="connsiteX25" fmla="*/ 2314493 w 3738658"/>
              <a:gd name="connsiteY25" fmla="*/ 999594 h 1292936"/>
              <a:gd name="connsiteX26" fmla="*/ 1962319 w 3738658"/>
              <a:gd name="connsiteY26" fmla="*/ 762050 h 1292936"/>
              <a:gd name="connsiteX27" fmla="*/ 1721357 w 3738658"/>
              <a:gd name="connsiteY27" fmla="*/ 745495 h 1292936"/>
              <a:gd name="connsiteX28" fmla="*/ 1327445 w 3738658"/>
              <a:gd name="connsiteY28" fmla="*/ 986530 h 1292936"/>
              <a:gd name="connsiteX29" fmla="*/ 667540 w 3738658"/>
              <a:gd name="connsiteY29" fmla="*/ 1280697 h 1292936"/>
              <a:gd name="connsiteX30" fmla="*/ 6682 w 3738658"/>
              <a:gd name="connsiteY30" fmla="*/ 655817 h 1292936"/>
              <a:gd name="connsiteX31" fmla="*/ 262272 w 3738658"/>
              <a:gd name="connsiteY31" fmla="*/ 9075 h 1292936"/>
              <a:gd name="connsiteX32" fmla="*/ 330344 w 3738658"/>
              <a:gd name="connsiteY32" fmla="*/ 7542 h 129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38658" h="1292936">
                <a:moveTo>
                  <a:pt x="330344" y="7542"/>
                </a:moveTo>
                <a:cubicBezTo>
                  <a:pt x="387707" y="24359"/>
                  <a:pt x="383125" y="29864"/>
                  <a:pt x="420038" y="57834"/>
                </a:cubicBezTo>
                <a:cubicBezTo>
                  <a:pt x="170405" y="174803"/>
                  <a:pt x="150541" y="412604"/>
                  <a:pt x="148597" y="556364"/>
                </a:cubicBezTo>
                <a:cubicBezTo>
                  <a:pt x="146005" y="748044"/>
                  <a:pt x="315978" y="1123627"/>
                  <a:pt x="738548" y="1139184"/>
                </a:cubicBezTo>
                <a:cubicBezTo>
                  <a:pt x="989191" y="1148412"/>
                  <a:pt x="1163067" y="980768"/>
                  <a:pt x="1312031" y="777169"/>
                </a:cubicBezTo>
                <a:cubicBezTo>
                  <a:pt x="1444815" y="657421"/>
                  <a:pt x="1556859" y="636203"/>
                  <a:pt x="1751872" y="594240"/>
                </a:cubicBezTo>
                <a:lnTo>
                  <a:pt x="1955672" y="599426"/>
                </a:lnTo>
                <a:cubicBezTo>
                  <a:pt x="2078950" y="654669"/>
                  <a:pt x="2238532" y="715096"/>
                  <a:pt x="2361808" y="837753"/>
                </a:cubicBezTo>
                <a:cubicBezTo>
                  <a:pt x="2453729" y="1041351"/>
                  <a:pt x="2692416" y="1158643"/>
                  <a:pt x="2883432" y="1137539"/>
                </a:cubicBezTo>
                <a:cubicBezTo>
                  <a:pt x="3365147" y="1084317"/>
                  <a:pt x="3478570" y="742942"/>
                  <a:pt x="3478570" y="549534"/>
                </a:cubicBezTo>
                <a:lnTo>
                  <a:pt x="3473229" y="513440"/>
                </a:lnTo>
                <a:lnTo>
                  <a:pt x="3359714" y="506763"/>
                </a:lnTo>
                <a:lnTo>
                  <a:pt x="3438827" y="395074"/>
                </a:lnTo>
                <a:lnTo>
                  <a:pt x="3432607" y="378494"/>
                </a:lnTo>
                <a:cubicBezTo>
                  <a:pt x="3402938" y="315761"/>
                  <a:pt x="3359897" y="250249"/>
                  <a:pt x="3306406" y="190781"/>
                </a:cubicBezTo>
                <a:lnTo>
                  <a:pt x="3238340" y="125930"/>
                </a:lnTo>
                <a:lnTo>
                  <a:pt x="3340392" y="178877"/>
                </a:lnTo>
                <a:cubicBezTo>
                  <a:pt x="3385067" y="207423"/>
                  <a:pt x="3425839" y="240520"/>
                  <a:pt x="3461431" y="277005"/>
                </a:cubicBezTo>
                <a:lnTo>
                  <a:pt x="3493008" y="318582"/>
                </a:lnTo>
                <a:lnTo>
                  <a:pt x="3549186" y="239272"/>
                </a:lnTo>
                <a:lnTo>
                  <a:pt x="3738658" y="529053"/>
                </a:lnTo>
                <a:lnTo>
                  <a:pt x="3600159" y="520906"/>
                </a:lnTo>
                <a:lnTo>
                  <a:pt x="3602625" y="527251"/>
                </a:lnTo>
                <a:cubicBezTo>
                  <a:pt x="3612396" y="572631"/>
                  <a:pt x="3614437" y="619071"/>
                  <a:pt x="3607471" y="665407"/>
                </a:cubicBezTo>
                <a:cubicBezTo>
                  <a:pt x="3562889" y="961961"/>
                  <a:pt x="3463046" y="1206564"/>
                  <a:pt x="2968912" y="1278980"/>
                </a:cubicBezTo>
                <a:cubicBezTo>
                  <a:pt x="2748472" y="1311286"/>
                  <a:pt x="2491138" y="1223190"/>
                  <a:pt x="2314493" y="999594"/>
                </a:cubicBezTo>
                <a:cubicBezTo>
                  <a:pt x="2182223" y="871604"/>
                  <a:pt x="2094591" y="819695"/>
                  <a:pt x="1962319" y="762050"/>
                </a:cubicBezTo>
                <a:lnTo>
                  <a:pt x="1721357" y="745495"/>
                </a:lnTo>
                <a:cubicBezTo>
                  <a:pt x="1512116" y="789282"/>
                  <a:pt x="1469917" y="861575"/>
                  <a:pt x="1327445" y="986530"/>
                </a:cubicBezTo>
                <a:cubicBezTo>
                  <a:pt x="1167613" y="1198982"/>
                  <a:pt x="887667" y="1335816"/>
                  <a:pt x="667540" y="1280697"/>
                </a:cubicBezTo>
                <a:cubicBezTo>
                  <a:pt x="447412" y="1225577"/>
                  <a:pt x="57509" y="1140817"/>
                  <a:pt x="6682" y="655817"/>
                </a:cubicBezTo>
                <a:cubicBezTo>
                  <a:pt x="-44145" y="170818"/>
                  <a:pt x="209959" y="59228"/>
                  <a:pt x="262272" y="9075"/>
                </a:cubicBezTo>
                <a:cubicBezTo>
                  <a:pt x="347289" y="6985"/>
                  <a:pt x="272981" y="-9275"/>
                  <a:pt x="330344" y="7542"/>
                </a:cubicBezTo>
                <a:close/>
              </a:path>
            </a:pathLst>
          </a:custGeom>
          <a:gradFill>
            <a:gsLst>
              <a:gs pos="0">
                <a:schemeClr val="bg1"/>
              </a:gs>
              <a:gs pos="100000">
                <a:schemeClr val="bg1">
                  <a:lumMod val="85000"/>
                </a:schemeClr>
              </a:gs>
            </a:gsLst>
            <a:lin ang="108014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buClrTx/>
            </a:pPr>
            <a:endParaRPr lang="en-US" sz="1350" kern="1200">
              <a:solidFill>
                <a:srgbClr val="FFFFFF"/>
              </a:solidFill>
              <a:latin typeface="Calibri"/>
            </a:endParaRPr>
          </a:p>
        </p:txBody>
      </p:sp>
      <p:sp>
        <p:nvSpPr>
          <p:cNvPr id="40" name="Freeform 39">
            <a:extLst>
              <a:ext uri="{FF2B5EF4-FFF2-40B4-BE49-F238E27FC236}">
                <a16:creationId xmlns:a16="http://schemas.microsoft.com/office/drawing/2014/main" id="{4231363C-FC36-B24E-81D4-DC4948638FEF}"/>
              </a:ext>
            </a:extLst>
          </p:cNvPr>
          <p:cNvSpPr/>
          <p:nvPr userDrawn="1"/>
        </p:nvSpPr>
        <p:spPr>
          <a:xfrm>
            <a:off x="8348009" y="1541408"/>
            <a:ext cx="412379" cy="445815"/>
          </a:xfrm>
          <a:custGeom>
            <a:avLst/>
            <a:gdLst>
              <a:gd name="connsiteX0" fmla="*/ 78474 w 252483"/>
              <a:gd name="connsiteY0" fmla="*/ 272955 h 272955"/>
              <a:gd name="connsiteX1" fmla="*/ 252483 w 252483"/>
              <a:gd name="connsiteY1" fmla="*/ 23883 h 272955"/>
              <a:gd name="connsiteX2" fmla="*/ 0 w 252483"/>
              <a:gd name="connsiteY2" fmla="*/ 0 h 272955"/>
              <a:gd name="connsiteX3" fmla="*/ 78474 w 252483"/>
              <a:gd name="connsiteY3" fmla="*/ 272955 h 272955"/>
            </a:gdLst>
            <a:ahLst/>
            <a:cxnLst>
              <a:cxn ang="0">
                <a:pos x="connsiteX0" y="connsiteY0"/>
              </a:cxn>
              <a:cxn ang="0">
                <a:pos x="connsiteX1" y="connsiteY1"/>
              </a:cxn>
              <a:cxn ang="0">
                <a:pos x="connsiteX2" y="connsiteY2"/>
              </a:cxn>
              <a:cxn ang="0">
                <a:pos x="connsiteX3" y="connsiteY3"/>
              </a:cxn>
            </a:cxnLst>
            <a:rect l="l" t="t" r="r" b="b"/>
            <a:pathLst>
              <a:path w="252483" h="272955">
                <a:moveTo>
                  <a:pt x="78474" y="272955"/>
                </a:moveTo>
                <a:lnTo>
                  <a:pt x="252483" y="23883"/>
                </a:lnTo>
                <a:lnTo>
                  <a:pt x="0" y="0"/>
                </a:lnTo>
                <a:lnTo>
                  <a:pt x="78474" y="2729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alibri"/>
            </a:endParaRPr>
          </a:p>
        </p:txBody>
      </p:sp>
      <p:sp>
        <p:nvSpPr>
          <p:cNvPr id="41" name="Freeform 40">
            <a:extLst>
              <a:ext uri="{FF2B5EF4-FFF2-40B4-BE49-F238E27FC236}">
                <a16:creationId xmlns:a16="http://schemas.microsoft.com/office/drawing/2014/main" id="{48E75CAB-DD53-CE4C-AA7D-EF38BE1990A3}"/>
              </a:ext>
            </a:extLst>
          </p:cNvPr>
          <p:cNvSpPr/>
          <p:nvPr userDrawn="1"/>
        </p:nvSpPr>
        <p:spPr>
          <a:xfrm>
            <a:off x="5609492" y="1688123"/>
            <a:ext cx="703385" cy="729762"/>
          </a:xfrm>
          <a:custGeom>
            <a:avLst/>
            <a:gdLst>
              <a:gd name="connsiteX0" fmla="*/ 386862 w 703385"/>
              <a:gd name="connsiteY0" fmla="*/ 8792 h 729762"/>
              <a:gd name="connsiteX1" fmla="*/ 167054 w 703385"/>
              <a:gd name="connsiteY1" fmla="*/ 0 h 729762"/>
              <a:gd name="connsiteX2" fmla="*/ 175846 w 703385"/>
              <a:gd name="connsiteY2" fmla="*/ 131885 h 729762"/>
              <a:gd name="connsiteX3" fmla="*/ 175846 w 703385"/>
              <a:gd name="connsiteY3" fmla="*/ 131885 h 729762"/>
              <a:gd name="connsiteX4" fmla="*/ 87923 w 703385"/>
              <a:gd name="connsiteY4" fmla="*/ 123092 h 729762"/>
              <a:gd name="connsiteX5" fmla="*/ 114300 w 703385"/>
              <a:gd name="connsiteY5" fmla="*/ 307731 h 729762"/>
              <a:gd name="connsiteX6" fmla="*/ 0 w 703385"/>
              <a:gd name="connsiteY6" fmla="*/ 334108 h 729762"/>
              <a:gd name="connsiteX7" fmla="*/ 123093 w 703385"/>
              <a:gd name="connsiteY7" fmla="*/ 677008 h 729762"/>
              <a:gd name="connsiteX8" fmla="*/ 633046 w 703385"/>
              <a:gd name="connsiteY8" fmla="*/ 729762 h 729762"/>
              <a:gd name="connsiteX9" fmla="*/ 703385 w 703385"/>
              <a:gd name="connsiteY9" fmla="*/ 17585 h 729762"/>
              <a:gd name="connsiteX10" fmla="*/ 386862 w 703385"/>
              <a:gd name="connsiteY10" fmla="*/ 8792 h 7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3385" h="729762">
                <a:moveTo>
                  <a:pt x="386862" y="8792"/>
                </a:moveTo>
                <a:lnTo>
                  <a:pt x="167054" y="0"/>
                </a:lnTo>
                <a:lnTo>
                  <a:pt x="175846" y="131885"/>
                </a:lnTo>
                <a:lnTo>
                  <a:pt x="175846" y="131885"/>
                </a:lnTo>
                <a:lnTo>
                  <a:pt x="87923" y="123092"/>
                </a:lnTo>
                <a:lnTo>
                  <a:pt x="114300" y="307731"/>
                </a:lnTo>
                <a:lnTo>
                  <a:pt x="0" y="334108"/>
                </a:lnTo>
                <a:lnTo>
                  <a:pt x="123093" y="677008"/>
                </a:lnTo>
                <a:lnTo>
                  <a:pt x="633046" y="729762"/>
                </a:lnTo>
                <a:lnTo>
                  <a:pt x="703385" y="17585"/>
                </a:lnTo>
                <a:lnTo>
                  <a:pt x="386862" y="87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Logo&#10;&#10;Description automatically generated">
            <a:extLst>
              <a:ext uri="{FF2B5EF4-FFF2-40B4-BE49-F238E27FC236}">
                <a16:creationId xmlns:a16="http://schemas.microsoft.com/office/drawing/2014/main" id="{C9CFFE3B-3C04-CD4D-B629-61D0A8FF953B}"/>
              </a:ext>
            </a:extLst>
          </p:cNvPr>
          <p:cNvPicPr>
            <a:picLocks noChangeAspect="1"/>
          </p:cNvPicPr>
          <p:nvPr userDrawn="1"/>
        </p:nvPicPr>
        <p:blipFill rotWithShape="1">
          <a:blip r:embed="rId2"/>
          <a:srcRect b="24525"/>
          <a:stretch/>
        </p:blipFill>
        <p:spPr>
          <a:xfrm>
            <a:off x="4991015" y="1241552"/>
            <a:ext cx="4080141" cy="1776622"/>
          </a:xfrm>
          <a:prstGeom prst="rect">
            <a:avLst/>
          </a:prstGeom>
        </p:spPr>
      </p:pic>
      <p:sp>
        <p:nvSpPr>
          <p:cNvPr id="22" name="Google Shape;22;p2"/>
          <p:cNvSpPr txBox="1">
            <a:spLocks noGrp="1"/>
          </p:cNvSpPr>
          <p:nvPr>
            <p:ph type="ctrTitle"/>
          </p:nvPr>
        </p:nvSpPr>
        <p:spPr>
          <a:xfrm>
            <a:off x="685800" y="660050"/>
            <a:ext cx="4494300" cy="2265300"/>
          </a:xfrm>
          <a:prstGeom prst="rect">
            <a:avLst/>
          </a:prstGeom>
          <a:effectLst>
            <a:outerShdw blurRad="85725" dist="28575" dir="5400000" algn="bl" rotWithShape="0">
              <a:schemeClr val="accent6">
                <a:alpha val="25000"/>
              </a:schemeClr>
            </a:outerShdw>
          </a:effectLst>
        </p:spPr>
        <p:txBody>
          <a:bodyPr spcFirstLastPara="1" wrap="square" lIns="0" tIns="0" rIns="0" bIns="0" anchor="t" anchorCtr="0">
            <a:noAutofit/>
          </a:bodyPr>
          <a:lstStyle>
            <a:lvl1pPr lvl="0" rtl="0">
              <a:spcBef>
                <a:spcPts val="0"/>
              </a:spcBef>
              <a:spcAft>
                <a:spcPts val="0"/>
              </a:spcAft>
              <a:buClr>
                <a:schemeClr val="lt1"/>
              </a:buClr>
              <a:buSzPts val="5400"/>
              <a:buNone/>
              <a:defRPr sz="5400" b="1" i="0">
                <a:solidFill>
                  <a:schemeClr val="lt1"/>
                </a:solidFill>
                <a:latin typeface="Arial Narrow" panose="020B0604020202020204" pitchFamily="34" charset="0"/>
                <a:cs typeface="Arial Narrow" panose="020B0604020202020204" pitchFamily="34" charset="0"/>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endParaRPr/>
          </a:p>
        </p:txBody>
      </p:sp>
    </p:spTree>
    <p:extLst>
      <p:ext uri="{BB962C8B-B14F-4D97-AF65-F5344CB8AC3E}">
        <p14:creationId xmlns:p14="http://schemas.microsoft.com/office/powerpoint/2010/main" val="998718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preserve="1" userDrawn="1">
  <p:cSld name="Title + 2 columns">
    <p:bg>
      <p:bgPr>
        <a:gradFill>
          <a:gsLst>
            <a:gs pos="100000">
              <a:schemeClr val="lt1"/>
            </a:gs>
            <a:gs pos="52000">
              <a:schemeClr val="lt1"/>
            </a:gs>
            <a:gs pos="76000">
              <a:schemeClr val="bg1">
                <a:lumMod val="95000"/>
              </a:schemeClr>
            </a:gs>
            <a:gs pos="14000">
              <a:schemeClr val="accent5">
                <a:lumMod val="20000"/>
                <a:lumOff val="80000"/>
              </a:schemeClr>
            </a:gs>
          </a:gsLst>
          <a:lin ang="10800025" scaled="0"/>
        </a:gradFill>
        <a:effectLst/>
      </p:bgPr>
    </p:bg>
    <p:spTree>
      <p:nvGrpSpPr>
        <p:cNvPr id="1" name="Shape 82"/>
        <p:cNvGrpSpPr/>
        <p:nvPr/>
      </p:nvGrpSpPr>
      <p:grpSpPr>
        <a:xfrm>
          <a:off x="0" y="0"/>
          <a:ext cx="0" cy="0"/>
          <a:chOff x="0" y="0"/>
          <a:chExt cx="0" cy="0"/>
        </a:xfrm>
      </p:grpSpPr>
      <p:sp>
        <p:nvSpPr>
          <p:cNvPr id="9" name="Rectangle 8">
            <a:extLst>
              <a:ext uri="{FF2B5EF4-FFF2-40B4-BE49-F238E27FC236}">
                <a16:creationId xmlns:a16="http://schemas.microsoft.com/office/drawing/2014/main" id="{45948DD7-098C-1E4C-B777-FF58D2C3851E}"/>
              </a:ext>
            </a:extLst>
          </p:cNvPr>
          <p:cNvSpPr/>
          <p:nvPr userDrawn="1"/>
        </p:nvSpPr>
        <p:spPr>
          <a:xfrm>
            <a:off x="0" y="4670567"/>
            <a:ext cx="9144000" cy="487499"/>
          </a:xfrm>
          <a:prstGeom prst="rect">
            <a:avLst/>
          </a:prstGeom>
          <a:gradFill flip="none" rotWithShape="1">
            <a:gsLst>
              <a:gs pos="0">
                <a:schemeClr val="accent1"/>
              </a:gs>
              <a:gs pos="0">
                <a:schemeClr val="accent2">
                  <a:lumMod val="97000"/>
                  <a:lumOff val="3000"/>
                </a:schemeClr>
              </a:gs>
              <a:gs pos="46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D910B847-1FBE-C447-955D-3A07CDF54FE1}"/>
              </a:ext>
            </a:extLst>
          </p:cNvPr>
          <p:cNvSpPr txBox="1"/>
          <p:nvPr userDrawn="1"/>
        </p:nvSpPr>
        <p:spPr>
          <a:xfrm>
            <a:off x="1920268" y="4775290"/>
            <a:ext cx="5001241" cy="300082"/>
          </a:xfrm>
          <a:prstGeom prst="rect">
            <a:avLst/>
          </a:prstGeom>
          <a:noFill/>
        </p:spPr>
        <p:txBody>
          <a:bodyPr wrap="none" rtlCol="0">
            <a:spAutoFit/>
          </a:bodyPr>
          <a:lstStyle/>
          <a:p>
            <a:pPr defTabSz="342900">
              <a:buClrTx/>
            </a:pPr>
            <a:r>
              <a:rPr lang="en-US" sz="1350" kern="1200">
                <a:solidFill>
                  <a:srgbClr val="000000">
                    <a:lumMod val="65000"/>
                    <a:lumOff val="35000"/>
                  </a:srgbClr>
                </a:solidFill>
                <a:latin typeface="Arial Narrow" panose="020B0604020202020204" pitchFamily="34" charset="0"/>
                <a:ea typeface="+mn-ea"/>
                <a:cs typeface="Arial Narrow" panose="020B0604020202020204" pitchFamily="34" charset="0"/>
              </a:rPr>
              <a:t>KENTUCKY RIVERPORTS, HIGHWAY &amp; RAIL FREIGHT ANALYSIS STUDY</a:t>
            </a:r>
          </a:p>
        </p:txBody>
      </p:sp>
      <p:pic>
        <p:nvPicPr>
          <p:cNvPr id="2" name="Picture 1">
            <a:extLst>
              <a:ext uri="{FF2B5EF4-FFF2-40B4-BE49-F238E27FC236}">
                <a16:creationId xmlns:a16="http://schemas.microsoft.com/office/drawing/2014/main" id="{DE0B96F0-BCBE-9848-8565-1882BADF3BAF}"/>
              </a:ext>
            </a:extLst>
          </p:cNvPr>
          <p:cNvPicPr>
            <a:picLocks noChangeAspect="1"/>
          </p:cNvPicPr>
          <p:nvPr userDrawn="1"/>
        </p:nvPicPr>
        <p:blipFill>
          <a:blip r:embed="rId2"/>
          <a:stretch>
            <a:fillRect/>
          </a:stretch>
        </p:blipFill>
        <p:spPr>
          <a:xfrm>
            <a:off x="-88909" y="4330700"/>
            <a:ext cx="2311400" cy="812800"/>
          </a:xfrm>
          <a:prstGeom prst="rect">
            <a:avLst/>
          </a:prstGeom>
        </p:spPr>
      </p:pic>
    </p:spTree>
    <p:extLst>
      <p:ext uri="{BB962C8B-B14F-4D97-AF65-F5344CB8AC3E}">
        <p14:creationId xmlns:p14="http://schemas.microsoft.com/office/powerpoint/2010/main" val="1143494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514941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7668A-BA16-CC46-8DC8-4314F3DA5D6A}" type="datetimeFigureOut">
              <a:rPr lang="en-US" smtClean="0"/>
              <a:pPr/>
              <a:t>5/19/22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3850147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AA07668A-BA16-CC46-8DC8-4314F3DA5D6A}" type="datetimeFigureOut">
              <a:rPr lang="en-US" smtClean="0"/>
              <a:pPr/>
              <a:t>5/19/22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295577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AA07668A-BA16-CC46-8DC8-4314F3DA5D6A}" type="datetimeFigureOut">
              <a:rPr lang="en-US" smtClean="0"/>
              <a:pPr/>
              <a:t>5/19/22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2574820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AA07668A-BA16-CC46-8DC8-4314F3DA5D6A}" type="datetimeFigureOut">
              <a:rPr lang="en-US" smtClean="0"/>
              <a:pPr/>
              <a:t>5/19/22</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626229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a:lstStyle/>
          <a:p>
            <a:fld id="{AA07668A-BA16-CC46-8DC8-4314F3DA5D6A}" type="datetimeFigureOut">
              <a:rPr lang="en-US" smtClean="0"/>
              <a:pPr/>
              <a:t>5/19/22</a:t>
            </a:fld>
            <a:endParaRPr lang="en-US"/>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226899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AA07668A-BA16-CC46-8DC8-4314F3DA5D6A}" type="datetimeFigureOut">
              <a:rPr lang="en-US" smtClean="0"/>
              <a:pPr/>
              <a:t>5/19/22</a:t>
            </a:fld>
            <a:endParaRPr lang="en-US"/>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1693063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AA07668A-BA16-CC46-8DC8-4314F3DA5D6A}" type="datetimeFigureOut">
              <a:rPr lang="en-US" smtClean="0"/>
              <a:pPr/>
              <a:t>5/19/22</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2141818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AA07668A-BA16-CC46-8DC8-4314F3DA5D6A}" type="datetimeFigureOut">
              <a:rPr lang="en-US" smtClean="0"/>
              <a:pPr/>
              <a:t>5/19/22</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2047164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AA07668A-BA16-CC46-8DC8-4314F3DA5D6A}" type="datetimeFigureOut">
              <a:rPr lang="en-US" smtClean="0"/>
              <a:pPr/>
              <a:t>5/19/22</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90373EF-02D1-924F-981A-0CF8A11A8A87}" type="slidenum">
              <a:rPr lang="en-US" smtClean="0"/>
              <a:pPr/>
              <a:t>‹#›</a:t>
            </a:fld>
            <a:endParaRPr lang="en-US"/>
          </a:p>
        </p:txBody>
      </p:sp>
    </p:spTree>
    <p:extLst>
      <p:ext uri="{BB962C8B-B14F-4D97-AF65-F5344CB8AC3E}">
        <p14:creationId xmlns:p14="http://schemas.microsoft.com/office/powerpoint/2010/main" val="387339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954409-E81E-874C-9630-1CF439D51DCE}"/>
              </a:ext>
            </a:extLst>
          </p:cNvPr>
          <p:cNvSpPr/>
          <p:nvPr userDrawn="1"/>
        </p:nvSpPr>
        <p:spPr>
          <a:xfrm>
            <a:off x="0" y="4670567"/>
            <a:ext cx="9144000" cy="487499"/>
          </a:xfrm>
          <a:prstGeom prst="rect">
            <a:avLst/>
          </a:prstGeom>
          <a:gradFill flip="none" rotWithShape="1">
            <a:gsLst>
              <a:gs pos="0">
                <a:schemeClr val="accent1"/>
              </a:gs>
              <a:gs pos="0">
                <a:schemeClr val="accent2">
                  <a:lumMod val="97000"/>
                  <a:lumOff val="3000"/>
                </a:schemeClr>
              </a:gs>
              <a:gs pos="46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0373EF-02D1-924F-981A-0CF8A11A8A87}" type="slidenum">
              <a:rPr lang="en-US" smtClean="0"/>
              <a:pPr/>
              <a:t>‹#›</a:t>
            </a:fld>
            <a:endParaRPr lang="en-US"/>
          </a:p>
        </p:txBody>
      </p:sp>
      <p:sp>
        <p:nvSpPr>
          <p:cNvPr id="16" name="TextBox 15">
            <a:extLst>
              <a:ext uri="{FF2B5EF4-FFF2-40B4-BE49-F238E27FC236}">
                <a16:creationId xmlns:a16="http://schemas.microsoft.com/office/drawing/2014/main" id="{7EAED9E6-0428-6F4C-BB38-2ACB8AEE427F}"/>
              </a:ext>
            </a:extLst>
          </p:cNvPr>
          <p:cNvSpPr txBox="1"/>
          <p:nvPr userDrawn="1"/>
        </p:nvSpPr>
        <p:spPr>
          <a:xfrm>
            <a:off x="1920268" y="4775290"/>
            <a:ext cx="5001241" cy="300082"/>
          </a:xfrm>
          <a:prstGeom prst="rect">
            <a:avLst/>
          </a:prstGeom>
          <a:noFill/>
        </p:spPr>
        <p:txBody>
          <a:bodyPr wrap="none" rtlCol="0">
            <a:spAutoFit/>
          </a:bodyPr>
          <a:lstStyle/>
          <a:p>
            <a:pPr defTabSz="342900">
              <a:buClrTx/>
            </a:pPr>
            <a:r>
              <a:rPr lang="en-US" sz="1350" kern="1200">
                <a:solidFill>
                  <a:srgbClr val="000000">
                    <a:lumMod val="65000"/>
                    <a:lumOff val="35000"/>
                  </a:srgbClr>
                </a:solidFill>
                <a:latin typeface="Arial Narrow" panose="020B0604020202020204" pitchFamily="34" charset="0"/>
                <a:ea typeface="+mn-ea"/>
                <a:cs typeface="Arial Narrow" panose="020B0604020202020204" pitchFamily="34" charset="0"/>
              </a:rPr>
              <a:t>KENTUCKY RIVERPORTS, HIGHWAY &amp; RAIL FREIGHT ANALYSIS STUDY</a:t>
            </a:r>
          </a:p>
        </p:txBody>
      </p:sp>
      <p:sp>
        <p:nvSpPr>
          <p:cNvPr id="14" name="Oval 13">
            <a:extLst>
              <a:ext uri="{FF2B5EF4-FFF2-40B4-BE49-F238E27FC236}">
                <a16:creationId xmlns:a16="http://schemas.microsoft.com/office/drawing/2014/main" id="{DFA49E1C-F813-0849-AD4B-E029654F4E32}"/>
              </a:ext>
            </a:extLst>
          </p:cNvPr>
          <p:cNvSpPr/>
          <p:nvPr userDrawn="1"/>
        </p:nvSpPr>
        <p:spPr>
          <a:xfrm>
            <a:off x="303208" y="4557635"/>
            <a:ext cx="1404406" cy="713362"/>
          </a:xfrm>
          <a:prstGeom prst="ellipse">
            <a:avLst/>
          </a:prstGeom>
          <a:solidFill>
            <a:schemeClr val="bg1">
              <a:alpha val="59933"/>
            </a:schemeClr>
          </a:solidFill>
          <a:ln>
            <a:noFill/>
          </a:ln>
          <a:effectLst>
            <a:softEdge rad="91306"/>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A6970DB-DCB3-9F4C-845C-CA1793F561D3}"/>
              </a:ext>
            </a:extLst>
          </p:cNvPr>
          <p:cNvGrpSpPr/>
          <p:nvPr userDrawn="1"/>
        </p:nvGrpSpPr>
        <p:grpSpPr>
          <a:xfrm>
            <a:off x="0" y="4337922"/>
            <a:ext cx="2310737" cy="815815"/>
            <a:chOff x="0" y="5783895"/>
            <a:chExt cx="3080982" cy="1087753"/>
          </a:xfrm>
        </p:grpSpPr>
        <p:sp>
          <p:nvSpPr>
            <p:cNvPr id="18" name="Rectangle 17">
              <a:extLst>
                <a:ext uri="{FF2B5EF4-FFF2-40B4-BE49-F238E27FC236}">
                  <a16:creationId xmlns:a16="http://schemas.microsoft.com/office/drawing/2014/main" id="{680A295A-9D53-7843-97C1-635C8DFE620F}"/>
                </a:ext>
              </a:extLst>
            </p:cNvPr>
            <p:cNvSpPr/>
            <p:nvPr userDrawn="1"/>
          </p:nvSpPr>
          <p:spPr>
            <a:xfrm>
              <a:off x="0" y="5875195"/>
              <a:ext cx="3080982" cy="352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alibri"/>
              </a:endParaRPr>
            </a:p>
          </p:txBody>
        </p:sp>
        <p:sp>
          <p:nvSpPr>
            <p:cNvPr id="19" name="Freeform 31">
              <a:extLst>
                <a:ext uri="{FF2B5EF4-FFF2-40B4-BE49-F238E27FC236}">
                  <a16:creationId xmlns:a16="http://schemas.microsoft.com/office/drawing/2014/main" id="{2C24D43F-9117-B943-9B00-97AD12F688F1}"/>
                </a:ext>
              </a:extLst>
            </p:cNvPr>
            <p:cNvSpPr/>
            <p:nvPr userDrawn="1"/>
          </p:nvSpPr>
          <p:spPr>
            <a:xfrm>
              <a:off x="239218" y="5907193"/>
              <a:ext cx="2211229" cy="787291"/>
            </a:xfrm>
            <a:custGeom>
              <a:avLst/>
              <a:gdLst>
                <a:gd name="connsiteX0" fmla="*/ 1682683 w 2055239"/>
                <a:gd name="connsiteY0" fmla="*/ 0 h 701981"/>
                <a:gd name="connsiteX1" fmla="*/ 2055239 w 2055239"/>
                <a:gd name="connsiteY1" fmla="*/ 347312 h 701981"/>
                <a:gd name="connsiteX2" fmla="*/ 1682683 w 2055239"/>
                <a:gd name="connsiteY2" fmla="*/ 694624 h 701981"/>
                <a:gd name="connsiteX3" fmla="*/ 1339404 w 2055239"/>
                <a:gd name="connsiteY3" fmla="*/ 482502 h 701981"/>
                <a:gd name="connsiteX4" fmla="*/ 1316055 w 2055239"/>
                <a:gd name="connsiteY4" fmla="*/ 374684 h 701981"/>
                <a:gd name="connsiteX5" fmla="*/ 740778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39404 w 2055239"/>
                <a:gd name="connsiteY3" fmla="*/ 482502 h 701981"/>
                <a:gd name="connsiteX4" fmla="*/ 1316055 w 2055239"/>
                <a:gd name="connsiteY4" fmla="*/ 37468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39404 w 2055239"/>
                <a:gd name="connsiteY3" fmla="*/ 48250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39404 w 2055239"/>
                <a:gd name="connsiteY3" fmla="*/ 48250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61739 w 2055239"/>
                <a:gd name="connsiteY3" fmla="*/ 52695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61739 w 2055239"/>
                <a:gd name="connsiteY3" fmla="*/ 52695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61739 w 2055239"/>
                <a:gd name="connsiteY3" fmla="*/ 52695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61739 w 2055239"/>
                <a:gd name="connsiteY3" fmla="*/ 52695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61739 w 2055239"/>
                <a:gd name="connsiteY3" fmla="*/ 52695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11015"/>
                <a:gd name="connsiteX1" fmla="*/ 2055239 w 2055239"/>
                <a:gd name="connsiteY1" fmla="*/ 347312 h 711015"/>
                <a:gd name="connsiteX2" fmla="*/ 1682683 w 2055239"/>
                <a:gd name="connsiteY2" fmla="*/ 710499 h 711015"/>
                <a:gd name="connsiteX3" fmla="*/ 1361739 w 2055239"/>
                <a:gd name="connsiteY3" fmla="*/ 526952 h 711015"/>
                <a:gd name="connsiteX4" fmla="*/ 1111853 w 2055239"/>
                <a:gd name="connsiteY4" fmla="*/ 381034 h 711015"/>
                <a:gd name="connsiteX5" fmla="*/ 916264 w 2055239"/>
                <a:gd name="connsiteY5" fmla="*/ 374684 h 711015"/>
                <a:gd name="connsiteX6" fmla="*/ 715835 w 2055239"/>
                <a:gd name="connsiteY6" fmla="*/ 489859 h 711015"/>
                <a:gd name="connsiteX7" fmla="*/ 372556 w 2055239"/>
                <a:gd name="connsiteY7" fmla="*/ 701981 h 711015"/>
                <a:gd name="connsiteX8" fmla="*/ 0 w 2055239"/>
                <a:gd name="connsiteY8" fmla="*/ 354669 h 711015"/>
                <a:gd name="connsiteX9" fmla="*/ 372556 w 2055239"/>
                <a:gd name="connsiteY9" fmla="*/ 7357 h 711015"/>
                <a:gd name="connsiteX10" fmla="*/ 447639 w 2055239"/>
                <a:gd name="connsiteY10" fmla="*/ 14413 h 711015"/>
                <a:gd name="connsiteX11" fmla="*/ 455832 w 2055239"/>
                <a:gd name="connsiteY11" fmla="*/ 16784 h 711015"/>
                <a:gd name="connsiteX12" fmla="*/ 1573984 w 2055239"/>
                <a:gd name="connsiteY12" fmla="*/ 16784 h 711015"/>
                <a:gd name="connsiteX13" fmla="*/ 1607600 w 2055239"/>
                <a:gd name="connsiteY13" fmla="*/ 7056 h 711015"/>
                <a:gd name="connsiteX14" fmla="*/ 1682683 w 2055239"/>
                <a:gd name="connsiteY14" fmla="*/ 0 h 711015"/>
                <a:gd name="connsiteX0" fmla="*/ 1682683 w 2055239"/>
                <a:gd name="connsiteY0" fmla="*/ 0 h 710754"/>
                <a:gd name="connsiteX1" fmla="*/ 2055239 w 2055239"/>
                <a:gd name="connsiteY1" fmla="*/ 347312 h 710754"/>
                <a:gd name="connsiteX2" fmla="*/ 1682683 w 2055239"/>
                <a:gd name="connsiteY2" fmla="*/ 710499 h 710754"/>
                <a:gd name="connsiteX3" fmla="*/ 1361739 w 2055239"/>
                <a:gd name="connsiteY3" fmla="*/ 526952 h 710754"/>
                <a:gd name="connsiteX4" fmla="*/ 1111853 w 2055239"/>
                <a:gd name="connsiteY4" fmla="*/ 381034 h 710754"/>
                <a:gd name="connsiteX5" fmla="*/ 916264 w 2055239"/>
                <a:gd name="connsiteY5" fmla="*/ 374684 h 710754"/>
                <a:gd name="connsiteX6" fmla="*/ 715835 w 2055239"/>
                <a:gd name="connsiteY6" fmla="*/ 489859 h 710754"/>
                <a:gd name="connsiteX7" fmla="*/ 372556 w 2055239"/>
                <a:gd name="connsiteY7" fmla="*/ 701981 h 710754"/>
                <a:gd name="connsiteX8" fmla="*/ 0 w 2055239"/>
                <a:gd name="connsiteY8" fmla="*/ 354669 h 710754"/>
                <a:gd name="connsiteX9" fmla="*/ 372556 w 2055239"/>
                <a:gd name="connsiteY9" fmla="*/ 7357 h 710754"/>
                <a:gd name="connsiteX10" fmla="*/ 447639 w 2055239"/>
                <a:gd name="connsiteY10" fmla="*/ 14413 h 710754"/>
                <a:gd name="connsiteX11" fmla="*/ 455832 w 2055239"/>
                <a:gd name="connsiteY11" fmla="*/ 16784 h 710754"/>
                <a:gd name="connsiteX12" fmla="*/ 1573984 w 2055239"/>
                <a:gd name="connsiteY12" fmla="*/ 16784 h 710754"/>
                <a:gd name="connsiteX13" fmla="*/ 1607600 w 2055239"/>
                <a:gd name="connsiteY13" fmla="*/ 7056 h 710754"/>
                <a:gd name="connsiteX14" fmla="*/ 1682683 w 2055239"/>
                <a:gd name="connsiteY14" fmla="*/ 0 h 710754"/>
                <a:gd name="connsiteX0" fmla="*/ 1682683 w 2048858"/>
                <a:gd name="connsiteY0" fmla="*/ 0 h 716180"/>
                <a:gd name="connsiteX1" fmla="*/ 2048858 w 2048858"/>
                <a:gd name="connsiteY1" fmla="*/ 350487 h 716180"/>
                <a:gd name="connsiteX2" fmla="*/ 1682683 w 2048858"/>
                <a:gd name="connsiteY2" fmla="*/ 710499 h 716180"/>
                <a:gd name="connsiteX3" fmla="*/ 1361739 w 2048858"/>
                <a:gd name="connsiteY3" fmla="*/ 526952 h 716180"/>
                <a:gd name="connsiteX4" fmla="*/ 1111853 w 2048858"/>
                <a:gd name="connsiteY4" fmla="*/ 381034 h 716180"/>
                <a:gd name="connsiteX5" fmla="*/ 916264 w 2048858"/>
                <a:gd name="connsiteY5" fmla="*/ 374684 h 716180"/>
                <a:gd name="connsiteX6" fmla="*/ 715835 w 2048858"/>
                <a:gd name="connsiteY6" fmla="*/ 489859 h 716180"/>
                <a:gd name="connsiteX7" fmla="*/ 372556 w 2048858"/>
                <a:gd name="connsiteY7" fmla="*/ 701981 h 716180"/>
                <a:gd name="connsiteX8" fmla="*/ 0 w 2048858"/>
                <a:gd name="connsiteY8" fmla="*/ 354669 h 716180"/>
                <a:gd name="connsiteX9" fmla="*/ 372556 w 2048858"/>
                <a:gd name="connsiteY9" fmla="*/ 7357 h 716180"/>
                <a:gd name="connsiteX10" fmla="*/ 447639 w 2048858"/>
                <a:gd name="connsiteY10" fmla="*/ 14413 h 716180"/>
                <a:gd name="connsiteX11" fmla="*/ 455832 w 2048858"/>
                <a:gd name="connsiteY11" fmla="*/ 16784 h 716180"/>
                <a:gd name="connsiteX12" fmla="*/ 1573984 w 2048858"/>
                <a:gd name="connsiteY12" fmla="*/ 16784 h 716180"/>
                <a:gd name="connsiteX13" fmla="*/ 1607600 w 2048858"/>
                <a:gd name="connsiteY13" fmla="*/ 7056 h 716180"/>
                <a:gd name="connsiteX14" fmla="*/ 1682683 w 2048858"/>
                <a:gd name="connsiteY14" fmla="*/ 0 h 716180"/>
                <a:gd name="connsiteX0" fmla="*/ 1682683 w 2048858"/>
                <a:gd name="connsiteY0" fmla="*/ 0 h 711991"/>
                <a:gd name="connsiteX1" fmla="*/ 2048858 w 2048858"/>
                <a:gd name="connsiteY1" fmla="*/ 350487 h 711991"/>
                <a:gd name="connsiteX2" fmla="*/ 1682683 w 2048858"/>
                <a:gd name="connsiteY2" fmla="*/ 710499 h 711991"/>
                <a:gd name="connsiteX3" fmla="*/ 1361739 w 2048858"/>
                <a:gd name="connsiteY3" fmla="*/ 526952 h 711991"/>
                <a:gd name="connsiteX4" fmla="*/ 1111853 w 2048858"/>
                <a:gd name="connsiteY4" fmla="*/ 381034 h 711991"/>
                <a:gd name="connsiteX5" fmla="*/ 916264 w 2048858"/>
                <a:gd name="connsiteY5" fmla="*/ 374684 h 711991"/>
                <a:gd name="connsiteX6" fmla="*/ 715835 w 2048858"/>
                <a:gd name="connsiteY6" fmla="*/ 489859 h 711991"/>
                <a:gd name="connsiteX7" fmla="*/ 372556 w 2048858"/>
                <a:gd name="connsiteY7" fmla="*/ 701981 h 711991"/>
                <a:gd name="connsiteX8" fmla="*/ 0 w 2048858"/>
                <a:gd name="connsiteY8" fmla="*/ 354669 h 711991"/>
                <a:gd name="connsiteX9" fmla="*/ 372556 w 2048858"/>
                <a:gd name="connsiteY9" fmla="*/ 7357 h 711991"/>
                <a:gd name="connsiteX10" fmla="*/ 447639 w 2048858"/>
                <a:gd name="connsiteY10" fmla="*/ 14413 h 711991"/>
                <a:gd name="connsiteX11" fmla="*/ 455832 w 2048858"/>
                <a:gd name="connsiteY11" fmla="*/ 16784 h 711991"/>
                <a:gd name="connsiteX12" fmla="*/ 1573984 w 2048858"/>
                <a:gd name="connsiteY12" fmla="*/ 16784 h 711991"/>
                <a:gd name="connsiteX13" fmla="*/ 1607600 w 2048858"/>
                <a:gd name="connsiteY13" fmla="*/ 7056 h 711991"/>
                <a:gd name="connsiteX14" fmla="*/ 1682683 w 2048858"/>
                <a:gd name="connsiteY14" fmla="*/ 0 h 711991"/>
                <a:gd name="connsiteX0" fmla="*/ 1682683 w 2048858"/>
                <a:gd name="connsiteY0" fmla="*/ 0 h 711991"/>
                <a:gd name="connsiteX1" fmla="*/ 2048858 w 2048858"/>
                <a:gd name="connsiteY1" fmla="*/ 350487 h 711991"/>
                <a:gd name="connsiteX2" fmla="*/ 1682683 w 2048858"/>
                <a:gd name="connsiteY2" fmla="*/ 710499 h 711991"/>
                <a:gd name="connsiteX3" fmla="*/ 1361739 w 2048858"/>
                <a:gd name="connsiteY3" fmla="*/ 526952 h 711991"/>
                <a:gd name="connsiteX4" fmla="*/ 1111853 w 2048858"/>
                <a:gd name="connsiteY4" fmla="*/ 381034 h 711991"/>
                <a:gd name="connsiteX5" fmla="*/ 916264 w 2048858"/>
                <a:gd name="connsiteY5" fmla="*/ 374684 h 711991"/>
                <a:gd name="connsiteX6" fmla="*/ 715835 w 2048858"/>
                <a:gd name="connsiteY6" fmla="*/ 489859 h 711991"/>
                <a:gd name="connsiteX7" fmla="*/ 372556 w 2048858"/>
                <a:gd name="connsiteY7" fmla="*/ 701981 h 711991"/>
                <a:gd name="connsiteX8" fmla="*/ 0 w 2048858"/>
                <a:gd name="connsiteY8" fmla="*/ 354669 h 711991"/>
                <a:gd name="connsiteX9" fmla="*/ 372556 w 2048858"/>
                <a:gd name="connsiteY9" fmla="*/ 7357 h 711991"/>
                <a:gd name="connsiteX10" fmla="*/ 447639 w 2048858"/>
                <a:gd name="connsiteY10" fmla="*/ 14413 h 711991"/>
                <a:gd name="connsiteX11" fmla="*/ 455832 w 2048858"/>
                <a:gd name="connsiteY11" fmla="*/ 16784 h 711991"/>
                <a:gd name="connsiteX12" fmla="*/ 1573984 w 2048858"/>
                <a:gd name="connsiteY12" fmla="*/ 16784 h 711991"/>
                <a:gd name="connsiteX13" fmla="*/ 1607600 w 2048858"/>
                <a:gd name="connsiteY13" fmla="*/ 7056 h 711991"/>
                <a:gd name="connsiteX14" fmla="*/ 1682683 w 2048858"/>
                <a:gd name="connsiteY14" fmla="*/ 0 h 711991"/>
                <a:gd name="connsiteX0" fmla="*/ 1682695 w 2048870"/>
                <a:gd name="connsiteY0" fmla="*/ 0 h 711991"/>
                <a:gd name="connsiteX1" fmla="*/ 2048870 w 2048870"/>
                <a:gd name="connsiteY1" fmla="*/ 350487 h 711991"/>
                <a:gd name="connsiteX2" fmla="*/ 1682695 w 2048870"/>
                <a:gd name="connsiteY2" fmla="*/ 710499 h 711991"/>
                <a:gd name="connsiteX3" fmla="*/ 1361751 w 2048870"/>
                <a:gd name="connsiteY3" fmla="*/ 526952 h 711991"/>
                <a:gd name="connsiteX4" fmla="*/ 1111865 w 2048870"/>
                <a:gd name="connsiteY4" fmla="*/ 381034 h 711991"/>
                <a:gd name="connsiteX5" fmla="*/ 916276 w 2048870"/>
                <a:gd name="connsiteY5" fmla="*/ 374684 h 711991"/>
                <a:gd name="connsiteX6" fmla="*/ 715847 w 2048870"/>
                <a:gd name="connsiteY6" fmla="*/ 489859 h 711991"/>
                <a:gd name="connsiteX7" fmla="*/ 362996 w 2048870"/>
                <a:gd name="connsiteY7" fmla="*/ 711506 h 711991"/>
                <a:gd name="connsiteX8" fmla="*/ 12 w 2048870"/>
                <a:gd name="connsiteY8" fmla="*/ 354669 h 711991"/>
                <a:gd name="connsiteX9" fmla="*/ 372568 w 2048870"/>
                <a:gd name="connsiteY9" fmla="*/ 7357 h 711991"/>
                <a:gd name="connsiteX10" fmla="*/ 447651 w 2048870"/>
                <a:gd name="connsiteY10" fmla="*/ 14413 h 711991"/>
                <a:gd name="connsiteX11" fmla="*/ 455844 w 2048870"/>
                <a:gd name="connsiteY11" fmla="*/ 16784 h 711991"/>
                <a:gd name="connsiteX12" fmla="*/ 1573996 w 2048870"/>
                <a:gd name="connsiteY12" fmla="*/ 16784 h 711991"/>
                <a:gd name="connsiteX13" fmla="*/ 1607612 w 2048870"/>
                <a:gd name="connsiteY13" fmla="*/ 7056 h 711991"/>
                <a:gd name="connsiteX14" fmla="*/ 1682695 w 2048870"/>
                <a:gd name="connsiteY14" fmla="*/ 0 h 711991"/>
                <a:gd name="connsiteX0" fmla="*/ 1682700 w 2048875"/>
                <a:gd name="connsiteY0" fmla="*/ 0 h 711991"/>
                <a:gd name="connsiteX1" fmla="*/ 2048875 w 2048875"/>
                <a:gd name="connsiteY1" fmla="*/ 350487 h 711991"/>
                <a:gd name="connsiteX2" fmla="*/ 1682700 w 2048875"/>
                <a:gd name="connsiteY2" fmla="*/ 710499 h 711991"/>
                <a:gd name="connsiteX3" fmla="*/ 1361756 w 2048875"/>
                <a:gd name="connsiteY3" fmla="*/ 526952 h 711991"/>
                <a:gd name="connsiteX4" fmla="*/ 1111870 w 2048875"/>
                <a:gd name="connsiteY4" fmla="*/ 381034 h 711991"/>
                <a:gd name="connsiteX5" fmla="*/ 916281 w 2048875"/>
                <a:gd name="connsiteY5" fmla="*/ 374684 h 711991"/>
                <a:gd name="connsiteX6" fmla="*/ 715852 w 2048875"/>
                <a:gd name="connsiteY6" fmla="*/ 489859 h 711991"/>
                <a:gd name="connsiteX7" fmla="*/ 363001 w 2048875"/>
                <a:gd name="connsiteY7" fmla="*/ 711506 h 711991"/>
                <a:gd name="connsiteX8" fmla="*/ 17 w 2048875"/>
                <a:gd name="connsiteY8" fmla="*/ 354669 h 711991"/>
                <a:gd name="connsiteX9" fmla="*/ 372573 w 2048875"/>
                <a:gd name="connsiteY9" fmla="*/ 7357 h 711991"/>
                <a:gd name="connsiteX10" fmla="*/ 447656 w 2048875"/>
                <a:gd name="connsiteY10" fmla="*/ 14413 h 711991"/>
                <a:gd name="connsiteX11" fmla="*/ 455849 w 2048875"/>
                <a:gd name="connsiteY11" fmla="*/ 16784 h 711991"/>
                <a:gd name="connsiteX12" fmla="*/ 1574001 w 2048875"/>
                <a:gd name="connsiteY12" fmla="*/ 16784 h 711991"/>
                <a:gd name="connsiteX13" fmla="*/ 1607617 w 2048875"/>
                <a:gd name="connsiteY13" fmla="*/ 7056 h 711991"/>
                <a:gd name="connsiteX14" fmla="*/ 1682700 w 2048875"/>
                <a:gd name="connsiteY14" fmla="*/ 0 h 711991"/>
                <a:gd name="connsiteX0" fmla="*/ 1682700 w 2048875"/>
                <a:gd name="connsiteY0" fmla="*/ 0 h 711991"/>
                <a:gd name="connsiteX1" fmla="*/ 2048875 w 2048875"/>
                <a:gd name="connsiteY1" fmla="*/ 350487 h 711991"/>
                <a:gd name="connsiteX2" fmla="*/ 1682700 w 2048875"/>
                <a:gd name="connsiteY2" fmla="*/ 710499 h 711991"/>
                <a:gd name="connsiteX3" fmla="*/ 1361756 w 2048875"/>
                <a:gd name="connsiteY3" fmla="*/ 526952 h 711991"/>
                <a:gd name="connsiteX4" fmla="*/ 1111870 w 2048875"/>
                <a:gd name="connsiteY4" fmla="*/ 381034 h 711991"/>
                <a:gd name="connsiteX5" fmla="*/ 916281 w 2048875"/>
                <a:gd name="connsiteY5" fmla="*/ 374684 h 711991"/>
                <a:gd name="connsiteX6" fmla="*/ 715852 w 2048875"/>
                <a:gd name="connsiteY6" fmla="*/ 489859 h 711991"/>
                <a:gd name="connsiteX7" fmla="*/ 363001 w 2048875"/>
                <a:gd name="connsiteY7" fmla="*/ 711506 h 711991"/>
                <a:gd name="connsiteX8" fmla="*/ 17 w 2048875"/>
                <a:gd name="connsiteY8" fmla="*/ 354669 h 711991"/>
                <a:gd name="connsiteX9" fmla="*/ 372573 w 2048875"/>
                <a:gd name="connsiteY9" fmla="*/ 7357 h 711991"/>
                <a:gd name="connsiteX10" fmla="*/ 447656 w 2048875"/>
                <a:gd name="connsiteY10" fmla="*/ 14413 h 711991"/>
                <a:gd name="connsiteX11" fmla="*/ 455849 w 2048875"/>
                <a:gd name="connsiteY11" fmla="*/ 16784 h 711991"/>
                <a:gd name="connsiteX12" fmla="*/ 1574001 w 2048875"/>
                <a:gd name="connsiteY12" fmla="*/ 16784 h 711991"/>
                <a:gd name="connsiteX13" fmla="*/ 1607617 w 2048875"/>
                <a:gd name="connsiteY13" fmla="*/ 7056 h 711991"/>
                <a:gd name="connsiteX14" fmla="*/ 1682700 w 2048875"/>
                <a:gd name="connsiteY14" fmla="*/ 0 h 711991"/>
                <a:gd name="connsiteX0" fmla="*/ 1682700 w 2048875"/>
                <a:gd name="connsiteY0" fmla="*/ 0 h 711991"/>
                <a:gd name="connsiteX1" fmla="*/ 2048875 w 2048875"/>
                <a:gd name="connsiteY1" fmla="*/ 350487 h 711991"/>
                <a:gd name="connsiteX2" fmla="*/ 1682700 w 2048875"/>
                <a:gd name="connsiteY2" fmla="*/ 710499 h 711991"/>
                <a:gd name="connsiteX3" fmla="*/ 1361756 w 2048875"/>
                <a:gd name="connsiteY3" fmla="*/ 526952 h 711991"/>
                <a:gd name="connsiteX4" fmla="*/ 1111870 w 2048875"/>
                <a:gd name="connsiteY4" fmla="*/ 381034 h 711991"/>
                <a:gd name="connsiteX5" fmla="*/ 986476 w 2048875"/>
                <a:gd name="connsiteY5" fmla="*/ 377859 h 711991"/>
                <a:gd name="connsiteX6" fmla="*/ 715852 w 2048875"/>
                <a:gd name="connsiteY6" fmla="*/ 489859 h 711991"/>
                <a:gd name="connsiteX7" fmla="*/ 363001 w 2048875"/>
                <a:gd name="connsiteY7" fmla="*/ 711506 h 711991"/>
                <a:gd name="connsiteX8" fmla="*/ 17 w 2048875"/>
                <a:gd name="connsiteY8" fmla="*/ 354669 h 711991"/>
                <a:gd name="connsiteX9" fmla="*/ 372573 w 2048875"/>
                <a:gd name="connsiteY9" fmla="*/ 7357 h 711991"/>
                <a:gd name="connsiteX10" fmla="*/ 447656 w 2048875"/>
                <a:gd name="connsiteY10" fmla="*/ 14413 h 711991"/>
                <a:gd name="connsiteX11" fmla="*/ 455849 w 2048875"/>
                <a:gd name="connsiteY11" fmla="*/ 16784 h 711991"/>
                <a:gd name="connsiteX12" fmla="*/ 1574001 w 2048875"/>
                <a:gd name="connsiteY12" fmla="*/ 16784 h 711991"/>
                <a:gd name="connsiteX13" fmla="*/ 1607617 w 2048875"/>
                <a:gd name="connsiteY13" fmla="*/ 7056 h 711991"/>
                <a:gd name="connsiteX14" fmla="*/ 1682700 w 2048875"/>
                <a:gd name="connsiteY14" fmla="*/ 0 h 711991"/>
                <a:gd name="connsiteX0" fmla="*/ 1682700 w 2048875"/>
                <a:gd name="connsiteY0" fmla="*/ 0 h 711991"/>
                <a:gd name="connsiteX1" fmla="*/ 2048875 w 2048875"/>
                <a:gd name="connsiteY1" fmla="*/ 350487 h 711991"/>
                <a:gd name="connsiteX2" fmla="*/ 1682700 w 2048875"/>
                <a:gd name="connsiteY2" fmla="*/ 710499 h 711991"/>
                <a:gd name="connsiteX3" fmla="*/ 1361756 w 2048875"/>
                <a:gd name="connsiteY3" fmla="*/ 526952 h 711991"/>
                <a:gd name="connsiteX4" fmla="*/ 1111870 w 2048875"/>
                <a:gd name="connsiteY4" fmla="*/ 381034 h 711991"/>
                <a:gd name="connsiteX5" fmla="*/ 986476 w 2048875"/>
                <a:gd name="connsiteY5" fmla="*/ 377859 h 711991"/>
                <a:gd name="connsiteX6" fmla="*/ 715852 w 2048875"/>
                <a:gd name="connsiteY6" fmla="*/ 489859 h 711991"/>
                <a:gd name="connsiteX7" fmla="*/ 363001 w 2048875"/>
                <a:gd name="connsiteY7" fmla="*/ 711506 h 711991"/>
                <a:gd name="connsiteX8" fmla="*/ 17 w 2048875"/>
                <a:gd name="connsiteY8" fmla="*/ 354669 h 711991"/>
                <a:gd name="connsiteX9" fmla="*/ 372573 w 2048875"/>
                <a:gd name="connsiteY9" fmla="*/ 7357 h 711991"/>
                <a:gd name="connsiteX10" fmla="*/ 447656 w 2048875"/>
                <a:gd name="connsiteY10" fmla="*/ 14413 h 711991"/>
                <a:gd name="connsiteX11" fmla="*/ 455849 w 2048875"/>
                <a:gd name="connsiteY11" fmla="*/ 16784 h 711991"/>
                <a:gd name="connsiteX12" fmla="*/ 1574001 w 2048875"/>
                <a:gd name="connsiteY12" fmla="*/ 16784 h 711991"/>
                <a:gd name="connsiteX13" fmla="*/ 1607617 w 2048875"/>
                <a:gd name="connsiteY13" fmla="*/ 7056 h 711991"/>
                <a:gd name="connsiteX14" fmla="*/ 1682700 w 2048875"/>
                <a:gd name="connsiteY14" fmla="*/ 0 h 711991"/>
                <a:gd name="connsiteX0" fmla="*/ 1682700 w 2048875"/>
                <a:gd name="connsiteY0" fmla="*/ 0 h 711991"/>
                <a:gd name="connsiteX1" fmla="*/ 2048875 w 2048875"/>
                <a:gd name="connsiteY1" fmla="*/ 350487 h 711991"/>
                <a:gd name="connsiteX2" fmla="*/ 1682700 w 2048875"/>
                <a:gd name="connsiteY2" fmla="*/ 710499 h 711991"/>
                <a:gd name="connsiteX3" fmla="*/ 1361756 w 2048875"/>
                <a:gd name="connsiteY3" fmla="*/ 526952 h 711991"/>
                <a:gd name="connsiteX4" fmla="*/ 1111870 w 2048875"/>
                <a:gd name="connsiteY4" fmla="*/ 381034 h 711991"/>
                <a:gd name="connsiteX5" fmla="*/ 986476 w 2048875"/>
                <a:gd name="connsiteY5" fmla="*/ 377859 h 711991"/>
                <a:gd name="connsiteX6" fmla="*/ 715852 w 2048875"/>
                <a:gd name="connsiteY6" fmla="*/ 489859 h 711991"/>
                <a:gd name="connsiteX7" fmla="*/ 363001 w 2048875"/>
                <a:gd name="connsiteY7" fmla="*/ 711506 h 711991"/>
                <a:gd name="connsiteX8" fmla="*/ 17 w 2048875"/>
                <a:gd name="connsiteY8" fmla="*/ 354669 h 711991"/>
                <a:gd name="connsiteX9" fmla="*/ 372573 w 2048875"/>
                <a:gd name="connsiteY9" fmla="*/ 7357 h 711991"/>
                <a:gd name="connsiteX10" fmla="*/ 447656 w 2048875"/>
                <a:gd name="connsiteY10" fmla="*/ 14413 h 711991"/>
                <a:gd name="connsiteX11" fmla="*/ 455849 w 2048875"/>
                <a:gd name="connsiteY11" fmla="*/ 16784 h 711991"/>
                <a:gd name="connsiteX12" fmla="*/ 1574001 w 2048875"/>
                <a:gd name="connsiteY12" fmla="*/ 16784 h 711991"/>
                <a:gd name="connsiteX13" fmla="*/ 1607617 w 2048875"/>
                <a:gd name="connsiteY13" fmla="*/ 7056 h 711991"/>
                <a:gd name="connsiteX14" fmla="*/ 1682700 w 2048875"/>
                <a:gd name="connsiteY14" fmla="*/ 0 h 711991"/>
                <a:gd name="connsiteX0" fmla="*/ 1690844 w 2057019"/>
                <a:gd name="connsiteY0" fmla="*/ 18266 h 730257"/>
                <a:gd name="connsiteX1" fmla="*/ 2057019 w 2057019"/>
                <a:gd name="connsiteY1" fmla="*/ 368753 h 730257"/>
                <a:gd name="connsiteX2" fmla="*/ 1690844 w 2057019"/>
                <a:gd name="connsiteY2" fmla="*/ 728765 h 730257"/>
                <a:gd name="connsiteX3" fmla="*/ 1369900 w 2057019"/>
                <a:gd name="connsiteY3" fmla="*/ 545218 h 730257"/>
                <a:gd name="connsiteX4" fmla="*/ 1120014 w 2057019"/>
                <a:gd name="connsiteY4" fmla="*/ 399300 h 730257"/>
                <a:gd name="connsiteX5" fmla="*/ 994620 w 2057019"/>
                <a:gd name="connsiteY5" fmla="*/ 396125 h 730257"/>
                <a:gd name="connsiteX6" fmla="*/ 723996 w 2057019"/>
                <a:gd name="connsiteY6" fmla="*/ 508125 h 730257"/>
                <a:gd name="connsiteX7" fmla="*/ 371145 w 2057019"/>
                <a:gd name="connsiteY7" fmla="*/ 729772 h 730257"/>
                <a:gd name="connsiteX8" fmla="*/ 8161 w 2057019"/>
                <a:gd name="connsiteY8" fmla="*/ 372935 h 730257"/>
                <a:gd name="connsiteX9" fmla="*/ 215443 w 2057019"/>
                <a:gd name="connsiteY9" fmla="*/ 0 h 730257"/>
                <a:gd name="connsiteX10" fmla="*/ 455800 w 2057019"/>
                <a:gd name="connsiteY10" fmla="*/ 32679 h 730257"/>
                <a:gd name="connsiteX11" fmla="*/ 463993 w 2057019"/>
                <a:gd name="connsiteY11" fmla="*/ 35050 h 730257"/>
                <a:gd name="connsiteX12" fmla="*/ 1582145 w 2057019"/>
                <a:gd name="connsiteY12" fmla="*/ 35050 h 730257"/>
                <a:gd name="connsiteX13" fmla="*/ 1615761 w 2057019"/>
                <a:gd name="connsiteY13" fmla="*/ 25322 h 730257"/>
                <a:gd name="connsiteX14" fmla="*/ 1690844 w 2057019"/>
                <a:gd name="connsiteY14" fmla="*/ 18266 h 730257"/>
                <a:gd name="connsiteX0" fmla="*/ 1690844 w 2057019"/>
                <a:gd name="connsiteY0" fmla="*/ 18266 h 736425"/>
                <a:gd name="connsiteX1" fmla="*/ 2057019 w 2057019"/>
                <a:gd name="connsiteY1" fmla="*/ 368753 h 736425"/>
                <a:gd name="connsiteX2" fmla="*/ 1690844 w 2057019"/>
                <a:gd name="connsiteY2" fmla="*/ 728765 h 736425"/>
                <a:gd name="connsiteX3" fmla="*/ 1369900 w 2057019"/>
                <a:gd name="connsiteY3" fmla="*/ 545218 h 736425"/>
                <a:gd name="connsiteX4" fmla="*/ 1120014 w 2057019"/>
                <a:gd name="connsiteY4" fmla="*/ 399300 h 736425"/>
                <a:gd name="connsiteX5" fmla="*/ 994620 w 2057019"/>
                <a:gd name="connsiteY5" fmla="*/ 396125 h 736425"/>
                <a:gd name="connsiteX6" fmla="*/ 749561 w 2057019"/>
                <a:gd name="connsiteY6" fmla="*/ 557171 h 736425"/>
                <a:gd name="connsiteX7" fmla="*/ 371145 w 2057019"/>
                <a:gd name="connsiteY7" fmla="*/ 729772 h 736425"/>
                <a:gd name="connsiteX8" fmla="*/ 8161 w 2057019"/>
                <a:gd name="connsiteY8" fmla="*/ 372935 h 736425"/>
                <a:gd name="connsiteX9" fmla="*/ 215443 w 2057019"/>
                <a:gd name="connsiteY9" fmla="*/ 0 h 736425"/>
                <a:gd name="connsiteX10" fmla="*/ 455800 w 2057019"/>
                <a:gd name="connsiteY10" fmla="*/ 32679 h 736425"/>
                <a:gd name="connsiteX11" fmla="*/ 463993 w 2057019"/>
                <a:gd name="connsiteY11" fmla="*/ 35050 h 736425"/>
                <a:gd name="connsiteX12" fmla="*/ 1582145 w 2057019"/>
                <a:gd name="connsiteY12" fmla="*/ 35050 h 736425"/>
                <a:gd name="connsiteX13" fmla="*/ 1615761 w 2057019"/>
                <a:gd name="connsiteY13" fmla="*/ 25322 h 736425"/>
                <a:gd name="connsiteX14" fmla="*/ 1690844 w 2057019"/>
                <a:gd name="connsiteY14" fmla="*/ 18266 h 736425"/>
                <a:gd name="connsiteX0" fmla="*/ 1690844 w 2057019"/>
                <a:gd name="connsiteY0" fmla="*/ 18266 h 736425"/>
                <a:gd name="connsiteX1" fmla="*/ 2057019 w 2057019"/>
                <a:gd name="connsiteY1" fmla="*/ 368753 h 736425"/>
                <a:gd name="connsiteX2" fmla="*/ 1690844 w 2057019"/>
                <a:gd name="connsiteY2" fmla="*/ 728765 h 736425"/>
                <a:gd name="connsiteX3" fmla="*/ 1369900 w 2057019"/>
                <a:gd name="connsiteY3" fmla="*/ 545218 h 736425"/>
                <a:gd name="connsiteX4" fmla="*/ 1120014 w 2057019"/>
                <a:gd name="connsiteY4" fmla="*/ 399300 h 736425"/>
                <a:gd name="connsiteX5" fmla="*/ 975446 w 2057019"/>
                <a:gd name="connsiteY5" fmla="*/ 415744 h 736425"/>
                <a:gd name="connsiteX6" fmla="*/ 749561 w 2057019"/>
                <a:gd name="connsiteY6" fmla="*/ 557171 h 736425"/>
                <a:gd name="connsiteX7" fmla="*/ 371145 w 2057019"/>
                <a:gd name="connsiteY7" fmla="*/ 729772 h 736425"/>
                <a:gd name="connsiteX8" fmla="*/ 8161 w 2057019"/>
                <a:gd name="connsiteY8" fmla="*/ 372935 h 736425"/>
                <a:gd name="connsiteX9" fmla="*/ 215443 w 2057019"/>
                <a:gd name="connsiteY9" fmla="*/ 0 h 736425"/>
                <a:gd name="connsiteX10" fmla="*/ 455800 w 2057019"/>
                <a:gd name="connsiteY10" fmla="*/ 32679 h 736425"/>
                <a:gd name="connsiteX11" fmla="*/ 463993 w 2057019"/>
                <a:gd name="connsiteY11" fmla="*/ 35050 h 736425"/>
                <a:gd name="connsiteX12" fmla="*/ 1582145 w 2057019"/>
                <a:gd name="connsiteY12" fmla="*/ 35050 h 736425"/>
                <a:gd name="connsiteX13" fmla="*/ 1615761 w 2057019"/>
                <a:gd name="connsiteY13" fmla="*/ 25322 h 736425"/>
                <a:gd name="connsiteX14" fmla="*/ 1690844 w 2057019"/>
                <a:gd name="connsiteY14" fmla="*/ 18266 h 736425"/>
                <a:gd name="connsiteX0" fmla="*/ 1690844 w 2057019"/>
                <a:gd name="connsiteY0" fmla="*/ 18266 h 736425"/>
                <a:gd name="connsiteX1" fmla="*/ 2057019 w 2057019"/>
                <a:gd name="connsiteY1" fmla="*/ 368753 h 736425"/>
                <a:gd name="connsiteX2" fmla="*/ 1690844 w 2057019"/>
                <a:gd name="connsiteY2" fmla="*/ 728765 h 736425"/>
                <a:gd name="connsiteX3" fmla="*/ 1369900 w 2057019"/>
                <a:gd name="connsiteY3" fmla="*/ 545218 h 736425"/>
                <a:gd name="connsiteX4" fmla="*/ 1113623 w 2057019"/>
                <a:gd name="connsiteY4" fmla="*/ 425458 h 736425"/>
                <a:gd name="connsiteX5" fmla="*/ 975446 w 2057019"/>
                <a:gd name="connsiteY5" fmla="*/ 415744 h 736425"/>
                <a:gd name="connsiteX6" fmla="*/ 749561 w 2057019"/>
                <a:gd name="connsiteY6" fmla="*/ 557171 h 736425"/>
                <a:gd name="connsiteX7" fmla="*/ 371145 w 2057019"/>
                <a:gd name="connsiteY7" fmla="*/ 729772 h 736425"/>
                <a:gd name="connsiteX8" fmla="*/ 8161 w 2057019"/>
                <a:gd name="connsiteY8" fmla="*/ 372935 h 736425"/>
                <a:gd name="connsiteX9" fmla="*/ 215443 w 2057019"/>
                <a:gd name="connsiteY9" fmla="*/ 0 h 736425"/>
                <a:gd name="connsiteX10" fmla="*/ 455800 w 2057019"/>
                <a:gd name="connsiteY10" fmla="*/ 32679 h 736425"/>
                <a:gd name="connsiteX11" fmla="*/ 463993 w 2057019"/>
                <a:gd name="connsiteY11" fmla="*/ 35050 h 736425"/>
                <a:gd name="connsiteX12" fmla="*/ 1582145 w 2057019"/>
                <a:gd name="connsiteY12" fmla="*/ 35050 h 736425"/>
                <a:gd name="connsiteX13" fmla="*/ 1615761 w 2057019"/>
                <a:gd name="connsiteY13" fmla="*/ 25322 h 736425"/>
                <a:gd name="connsiteX14" fmla="*/ 1690844 w 2057019"/>
                <a:gd name="connsiteY14" fmla="*/ 18266 h 736425"/>
                <a:gd name="connsiteX0" fmla="*/ 1690844 w 2057019"/>
                <a:gd name="connsiteY0" fmla="*/ 18266 h 736630"/>
                <a:gd name="connsiteX1" fmla="*/ 2057019 w 2057019"/>
                <a:gd name="connsiteY1" fmla="*/ 368753 h 736630"/>
                <a:gd name="connsiteX2" fmla="*/ 1690844 w 2057019"/>
                <a:gd name="connsiteY2" fmla="*/ 728765 h 736630"/>
                <a:gd name="connsiteX3" fmla="*/ 1315574 w 2057019"/>
                <a:gd name="connsiteY3" fmla="*/ 564836 h 736630"/>
                <a:gd name="connsiteX4" fmla="*/ 1113623 w 2057019"/>
                <a:gd name="connsiteY4" fmla="*/ 425458 h 736630"/>
                <a:gd name="connsiteX5" fmla="*/ 975446 w 2057019"/>
                <a:gd name="connsiteY5" fmla="*/ 415744 h 736630"/>
                <a:gd name="connsiteX6" fmla="*/ 749561 w 2057019"/>
                <a:gd name="connsiteY6" fmla="*/ 557171 h 736630"/>
                <a:gd name="connsiteX7" fmla="*/ 371145 w 2057019"/>
                <a:gd name="connsiteY7" fmla="*/ 729772 h 736630"/>
                <a:gd name="connsiteX8" fmla="*/ 8161 w 2057019"/>
                <a:gd name="connsiteY8" fmla="*/ 372935 h 736630"/>
                <a:gd name="connsiteX9" fmla="*/ 215443 w 2057019"/>
                <a:gd name="connsiteY9" fmla="*/ 0 h 736630"/>
                <a:gd name="connsiteX10" fmla="*/ 455800 w 2057019"/>
                <a:gd name="connsiteY10" fmla="*/ 32679 h 736630"/>
                <a:gd name="connsiteX11" fmla="*/ 463993 w 2057019"/>
                <a:gd name="connsiteY11" fmla="*/ 35050 h 736630"/>
                <a:gd name="connsiteX12" fmla="*/ 1582145 w 2057019"/>
                <a:gd name="connsiteY12" fmla="*/ 35050 h 736630"/>
                <a:gd name="connsiteX13" fmla="*/ 1615761 w 2057019"/>
                <a:gd name="connsiteY13" fmla="*/ 25322 h 736630"/>
                <a:gd name="connsiteX14" fmla="*/ 1690844 w 2057019"/>
                <a:gd name="connsiteY14" fmla="*/ 18266 h 736630"/>
                <a:gd name="connsiteX0" fmla="*/ 1690844 w 2057019"/>
                <a:gd name="connsiteY0" fmla="*/ 18266 h 737086"/>
                <a:gd name="connsiteX1" fmla="*/ 2057019 w 2057019"/>
                <a:gd name="connsiteY1" fmla="*/ 368753 h 737086"/>
                <a:gd name="connsiteX2" fmla="*/ 1690844 w 2057019"/>
                <a:gd name="connsiteY2" fmla="*/ 728765 h 737086"/>
                <a:gd name="connsiteX3" fmla="*/ 1315574 w 2057019"/>
                <a:gd name="connsiteY3" fmla="*/ 564836 h 737086"/>
                <a:gd name="connsiteX4" fmla="*/ 1113623 w 2057019"/>
                <a:gd name="connsiteY4" fmla="*/ 425458 h 737086"/>
                <a:gd name="connsiteX5" fmla="*/ 975446 w 2057019"/>
                <a:gd name="connsiteY5" fmla="*/ 415744 h 737086"/>
                <a:gd name="connsiteX6" fmla="*/ 749561 w 2057019"/>
                <a:gd name="connsiteY6" fmla="*/ 557171 h 737086"/>
                <a:gd name="connsiteX7" fmla="*/ 371145 w 2057019"/>
                <a:gd name="connsiteY7" fmla="*/ 729772 h 737086"/>
                <a:gd name="connsiteX8" fmla="*/ 8161 w 2057019"/>
                <a:gd name="connsiteY8" fmla="*/ 372935 h 737086"/>
                <a:gd name="connsiteX9" fmla="*/ 215443 w 2057019"/>
                <a:gd name="connsiteY9" fmla="*/ 0 h 737086"/>
                <a:gd name="connsiteX10" fmla="*/ 455800 w 2057019"/>
                <a:gd name="connsiteY10" fmla="*/ 32679 h 737086"/>
                <a:gd name="connsiteX11" fmla="*/ 463993 w 2057019"/>
                <a:gd name="connsiteY11" fmla="*/ 35050 h 737086"/>
                <a:gd name="connsiteX12" fmla="*/ 1582145 w 2057019"/>
                <a:gd name="connsiteY12" fmla="*/ 35050 h 737086"/>
                <a:gd name="connsiteX13" fmla="*/ 1615761 w 2057019"/>
                <a:gd name="connsiteY13" fmla="*/ 25322 h 737086"/>
                <a:gd name="connsiteX14" fmla="*/ 1690844 w 2057019"/>
                <a:gd name="connsiteY14" fmla="*/ 18266 h 737086"/>
                <a:gd name="connsiteX0" fmla="*/ 1690844 w 2057019"/>
                <a:gd name="connsiteY0" fmla="*/ 18266 h 736425"/>
                <a:gd name="connsiteX1" fmla="*/ 2057019 w 2057019"/>
                <a:gd name="connsiteY1" fmla="*/ 368753 h 736425"/>
                <a:gd name="connsiteX2" fmla="*/ 1690844 w 2057019"/>
                <a:gd name="connsiteY2" fmla="*/ 728765 h 736425"/>
                <a:gd name="connsiteX3" fmla="*/ 1315574 w 2057019"/>
                <a:gd name="connsiteY3" fmla="*/ 564836 h 736425"/>
                <a:gd name="connsiteX4" fmla="*/ 1113623 w 2057019"/>
                <a:gd name="connsiteY4" fmla="*/ 425458 h 736425"/>
                <a:gd name="connsiteX5" fmla="*/ 975446 w 2057019"/>
                <a:gd name="connsiteY5" fmla="*/ 415744 h 736425"/>
                <a:gd name="connsiteX6" fmla="*/ 749561 w 2057019"/>
                <a:gd name="connsiteY6" fmla="*/ 557171 h 736425"/>
                <a:gd name="connsiteX7" fmla="*/ 371145 w 2057019"/>
                <a:gd name="connsiteY7" fmla="*/ 729772 h 736425"/>
                <a:gd name="connsiteX8" fmla="*/ 8161 w 2057019"/>
                <a:gd name="connsiteY8" fmla="*/ 372935 h 736425"/>
                <a:gd name="connsiteX9" fmla="*/ 215443 w 2057019"/>
                <a:gd name="connsiteY9" fmla="*/ 0 h 736425"/>
                <a:gd name="connsiteX10" fmla="*/ 455800 w 2057019"/>
                <a:gd name="connsiteY10" fmla="*/ 32679 h 736425"/>
                <a:gd name="connsiteX11" fmla="*/ 463993 w 2057019"/>
                <a:gd name="connsiteY11" fmla="*/ 35050 h 736425"/>
                <a:gd name="connsiteX12" fmla="*/ 1582145 w 2057019"/>
                <a:gd name="connsiteY12" fmla="*/ 35050 h 736425"/>
                <a:gd name="connsiteX13" fmla="*/ 1615761 w 2057019"/>
                <a:gd name="connsiteY13" fmla="*/ 25322 h 736425"/>
                <a:gd name="connsiteX14" fmla="*/ 1690844 w 2057019"/>
                <a:gd name="connsiteY14" fmla="*/ 18266 h 736425"/>
                <a:gd name="connsiteX0" fmla="*/ 1690844 w 2059380"/>
                <a:gd name="connsiteY0" fmla="*/ 18266 h 736425"/>
                <a:gd name="connsiteX1" fmla="*/ 2057019 w 2059380"/>
                <a:gd name="connsiteY1" fmla="*/ 368753 h 736425"/>
                <a:gd name="connsiteX2" fmla="*/ 1690844 w 2059380"/>
                <a:gd name="connsiteY2" fmla="*/ 728765 h 736425"/>
                <a:gd name="connsiteX3" fmla="*/ 1315574 w 2059380"/>
                <a:gd name="connsiteY3" fmla="*/ 564836 h 736425"/>
                <a:gd name="connsiteX4" fmla="*/ 1113623 w 2059380"/>
                <a:gd name="connsiteY4" fmla="*/ 425458 h 736425"/>
                <a:gd name="connsiteX5" fmla="*/ 975446 w 2059380"/>
                <a:gd name="connsiteY5" fmla="*/ 415744 h 736425"/>
                <a:gd name="connsiteX6" fmla="*/ 749561 w 2059380"/>
                <a:gd name="connsiteY6" fmla="*/ 557171 h 736425"/>
                <a:gd name="connsiteX7" fmla="*/ 371145 w 2059380"/>
                <a:gd name="connsiteY7" fmla="*/ 729772 h 736425"/>
                <a:gd name="connsiteX8" fmla="*/ 8161 w 2059380"/>
                <a:gd name="connsiteY8" fmla="*/ 372935 h 736425"/>
                <a:gd name="connsiteX9" fmla="*/ 215443 w 2059380"/>
                <a:gd name="connsiteY9" fmla="*/ 0 h 736425"/>
                <a:gd name="connsiteX10" fmla="*/ 455800 w 2059380"/>
                <a:gd name="connsiteY10" fmla="*/ 32679 h 736425"/>
                <a:gd name="connsiteX11" fmla="*/ 463993 w 2059380"/>
                <a:gd name="connsiteY11" fmla="*/ 35050 h 736425"/>
                <a:gd name="connsiteX12" fmla="*/ 1582145 w 2059380"/>
                <a:gd name="connsiteY12" fmla="*/ 35050 h 736425"/>
                <a:gd name="connsiteX13" fmla="*/ 1615761 w 2059380"/>
                <a:gd name="connsiteY13" fmla="*/ 25322 h 736425"/>
                <a:gd name="connsiteX14" fmla="*/ 1690844 w 2059380"/>
                <a:gd name="connsiteY14" fmla="*/ 18266 h 736425"/>
                <a:gd name="connsiteX0" fmla="*/ 1687305 w 2055841"/>
                <a:gd name="connsiteY0" fmla="*/ 18266 h 736425"/>
                <a:gd name="connsiteX1" fmla="*/ 2053480 w 2055841"/>
                <a:gd name="connsiteY1" fmla="*/ 368753 h 736425"/>
                <a:gd name="connsiteX2" fmla="*/ 1687305 w 2055841"/>
                <a:gd name="connsiteY2" fmla="*/ 728765 h 736425"/>
                <a:gd name="connsiteX3" fmla="*/ 1312035 w 2055841"/>
                <a:gd name="connsiteY3" fmla="*/ 564836 h 736425"/>
                <a:gd name="connsiteX4" fmla="*/ 1110084 w 2055841"/>
                <a:gd name="connsiteY4" fmla="*/ 425458 h 736425"/>
                <a:gd name="connsiteX5" fmla="*/ 971907 w 2055841"/>
                <a:gd name="connsiteY5" fmla="*/ 415744 h 736425"/>
                <a:gd name="connsiteX6" fmla="*/ 746022 w 2055841"/>
                <a:gd name="connsiteY6" fmla="*/ 557171 h 736425"/>
                <a:gd name="connsiteX7" fmla="*/ 367606 w 2055841"/>
                <a:gd name="connsiteY7" fmla="*/ 729772 h 736425"/>
                <a:gd name="connsiteX8" fmla="*/ 4622 w 2055841"/>
                <a:gd name="connsiteY8" fmla="*/ 372935 h 736425"/>
                <a:gd name="connsiteX9" fmla="*/ 211904 w 2055841"/>
                <a:gd name="connsiteY9" fmla="*/ 0 h 736425"/>
                <a:gd name="connsiteX10" fmla="*/ 452261 w 2055841"/>
                <a:gd name="connsiteY10" fmla="*/ 32679 h 736425"/>
                <a:gd name="connsiteX11" fmla="*/ 460454 w 2055841"/>
                <a:gd name="connsiteY11" fmla="*/ 35050 h 736425"/>
                <a:gd name="connsiteX12" fmla="*/ 1578606 w 2055841"/>
                <a:gd name="connsiteY12" fmla="*/ 35050 h 736425"/>
                <a:gd name="connsiteX13" fmla="*/ 1612222 w 2055841"/>
                <a:gd name="connsiteY13" fmla="*/ 25322 h 736425"/>
                <a:gd name="connsiteX14" fmla="*/ 1687305 w 2055841"/>
                <a:gd name="connsiteY14" fmla="*/ 18266 h 736425"/>
                <a:gd name="connsiteX0" fmla="*/ 1688526 w 2057062"/>
                <a:gd name="connsiteY0" fmla="*/ 67312 h 785471"/>
                <a:gd name="connsiteX1" fmla="*/ 2054701 w 2057062"/>
                <a:gd name="connsiteY1" fmla="*/ 417799 h 785471"/>
                <a:gd name="connsiteX2" fmla="*/ 1688526 w 2057062"/>
                <a:gd name="connsiteY2" fmla="*/ 777811 h 785471"/>
                <a:gd name="connsiteX3" fmla="*/ 1313256 w 2057062"/>
                <a:gd name="connsiteY3" fmla="*/ 613882 h 785471"/>
                <a:gd name="connsiteX4" fmla="*/ 1111305 w 2057062"/>
                <a:gd name="connsiteY4" fmla="*/ 474504 h 785471"/>
                <a:gd name="connsiteX5" fmla="*/ 973128 w 2057062"/>
                <a:gd name="connsiteY5" fmla="*/ 464790 h 785471"/>
                <a:gd name="connsiteX6" fmla="*/ 747243 w 2057062"/>
                <a:gd name="connsiteY6" fmla="*/ 606217 h 785471"/>
                <a:gd name="connsiteX7" fmla="*/ 368827 w 2057062"/>
                <a:gd name="connsiteY7" fmla="*/ 778818 h 785471"/>
                <a:gd name="connsiteX8" fmla="*/ 5843 w 2057062"/>
                <a:gd name="connsiteY8" fmla="*/ 421981 h 785471"/>
                <a:gd name="connsiteX9" fmla="*/ 229103 w 2057062"/>
                <a:gd name="connsiteY9" fmla="*/ 0 h 785471"/>
                <a:gd name="connsiteX10" fmla="*/ 453482 w 2057062"/>
                <a:gd name="connsiteY10" fmla="*/ 81725 h 785471"/>
                <a:gd name="connsiteX11" fmla="*/ 461675 w 2057062"/>
                <a:gd name="connsiteY11" fmla="*/ 84096 h 785471"/>
                <a:gd name="connsiteX12" fmla="*/ 1579827 w 2057062"/>
                <a:gd name="connsiteY12" fmla="*/ 84096 h 785471"/>
                <a:gd name="connsiteX13" fmla="*/ 1613443 w 2057062"/>
                <a:gd name="connsiteY13" fmla="*/ 74368 h 785471"/>
                <a:gd name="connsiteX14" fmla="*/ 1688526 w 2057062"/>
                <a:gd name="connsiteY14" fmla="*/ 67312 h 785471"/>
                <a:gd name="connsiteX0" fmla="*/ 1712724 w 2081260"/>
                <a:gd name="connsiteY0" fmla="*/ 34614 h 752773"/>
                <a:gd name="connsiteX1" fmla="*/ 2078899 w 2081260"/>
                <a:gd name="connsiteY1" fmla="*/ 385101 h 752773"/>
                <a:gd name="connsiteX2" fmla="*/ 1712724 w 2081260"/>
                <a:gd name="connsiteY2" fmla="*/ 745113 h 752773"/>
                <a:gd name="connsiteX3" fmla="*/ 1337454 w 2081260"/>
                <a:gd name="connsiteY3" fmla="*/ 581184 h 752773"/>
                <a:gd name="connsiteX4" fmla="*/ 1135503 w 2081260"/>
                <a:gd name="connsiteY4" fmla="*/ 441806 h 752773"/>
                <a:gd name="connsiteX5" fmla="*/ 997326 w 2081260"/>
                <a:gd name="connsiteY5" fmla="*/ 432092 h 752773"/>
                <a:gd name="connsiteX6" fmla="*/ 771441 w 2081260"/>
                <a:gd name="connsiteY6" fmla="*/ 573519 h 752773"/>
                <a:gd name="connsiteX7" fmla="*/ 393025 w 2081260"/>
                <a:gd name="connsiteY7" fmla="*/ 746120 h 752773"/>
                <a:gd name="connsiteX8" fmla="*/ 30041 w 2081260"/>
                <a:gd name="connsiteY8" fmla="*/ 389283 h 752773"/>
                <a:gd name="connsiteX9" fmla="*/ 160628 w 2081260"/>
                <a:gd name="connsiteY9" fmla="*/ 0 h 752773"/>
                <a:gd name="connsiteX10" fmla="*/ 477680 w 2081260"/>
                <a:gd name="connsiteY10" fmla="*/ 49027 h 752773"/>
                <a:gd name="connsiteX11" fmla="*/ 485873 w 2081260"/>
                <a:gd name="connsiteY11" fmla="*/ 51398 h 752773"/>
                <a:gd name="connsiteX12" fmla="*/ 1604025 w 2081260"/>
                <a:gd name="connsiteY12" fmla="*/ 51398 h 752773"/>
                <a:gd name="connsiteX13" fmla="*/ 1637641 w 2081260"/>
                <a:gd name="connsiteY13" fmla="*/ 41670 h 752773"/>
                <a:gd name="connsiteX14" fmla="*/ 1712724 w 2081260"/>
                <a:gd name="connsiteY14" fmla="*/ 34614 h 752773"/>
                <a:gd name="connsiteX0" fmla="*/ 1712724 w 2081260"/>
                <a:gd name="connsiteY0" fmla="*/ 34614 h 752773"/>
                <a:gd name="connsiteX1" fmla="*/ 2078899 w 2081260"/>
                <a:gd name="connsiteY1" fmla="*/ 385101 h 752773"/>
                <a:gd name="connsiteX2" fmla="*/ 1712724 w 2081260"/>
                <a:gd name="connsiteY2" fmla="*/ 745113 h 752773"/>
                <a:gd name="connsiteX3" fmla="*/ 1337454 w 2081260"/>
                <a:gd name="connsiteY3" fmla="*/ 581184 h 752773"/>
                <a:gd name="connsiteX4" fmla="*/ 1135503 w 2081260"/>
                <a:gd name="connsiteY4" fmla="*/ 441806 h 752773"/>
                <a:gd name="connsiteX5" fmla="*/ 997326 w 2081260"/>
                <a:gd name="connsiteY5" fmla="*/ 432092 h 752773"/>
                <a:gd name="connsiteX6" fmla="*/ 771441 w 2081260"/>
                <a:gd name="connsiteY6" fmla="*/ 573519 h 752773"/>
                <a:gd name="connsiteX7" fmla="*/ 393025 w 2081260"/>
                <a:gd name="connsiteY7" fmla="*/ 746120 h 752773"/>
                <a:gd name="connsiteX8" fmla="*/ 30041 w 2081260"/>
                <a:gd name="connsiteY8" fmla="*/ 389283 h 752773"/>
                <a:gd name="connsiteX9" fmla="*/ 160628 w 2081260"/>
                <a:gd name="connsiteY9" fmla="*/ 0 h 752773"/>
                <a:gd name="connsiteX10" fmla="*/ 477680 w 2081260"/>
                <a:gd name="connsiteY10" fmla="*/ 49027 h 752773"/>
                <a:gd name="connsiteX11" fmla="*/ 485873 w 2081260"/>
                <a:gd name="connsiteY11" fmla="*/ 51398 h 752773"/>
                <a:gd name="connsiteX12" fmla="*/ 1604025 w 2081260"/>
                <a:gd name="connsiteY12" fmla="*/ 51398 h 752773"/>
                <a:gd name="connsiteX13" fmla="*/ 1637641 w 2081260"/>
                <a:gd name="connsiteY13" fmla="*/ 41670 h 752773"/>
                <a:gd name="connsiteX14" fmla="*/ 1712724 w 2081260"/>
                <a:gd name="connsiteY14" fmla="*/ 34614 h 752773"/>
                <a:gd name="connsiteX0" fmla="*/ 1695973 w 2064509"/>
                <a:gd name="connsiteY0" fmla="*/ 34614 h 752773"/>
                <a:gd name="connsiteX1" fmla="*/ 2062148 w 2064509"/>
                <a:gd name="connsiteY1" fmla="*/ 385101 h 752773"/>
                <a:gd name="connsiteX2" fmla="*/ 1695973 w 2064509"/>
                <a:gd name="connsiteY2" fmla="*/ 745113 h 752773"/>
                <a:gd name="connsiteX3" fmla="*/ 1320703 w 2064509"/>
                <a:gd name="connsiteY3" fmla="*/ 581184 h 752773"/>
                <a:gd name="connsiteX4" fmla="*/ 1118752 w 2064509"/>
                <a:gd name="connsiteY4" fmla="*/ 441806 h 752773"/>
                <a:gd name="connsiteX5" fmla="*/ 980575 w 2064509"/>
                <a:gd name="connsiteY5" fmla="*/ 432092 h 752773"/>
                <a:gd name="connsiteX6" fmla="*/ 754690 w 2064509"/>
                <a:gd name="connsiteY6" fmla="*/ 573519 h 752773"/>
                <a:gd name="connsiteX7" fmla="*/ 376274 w 2064509"/>
                <a:gd name="connsiteY7" fmla="*/ 746120 h 752773"/>
                <a:gd name="connsiteX8" fmla="*/ 13290 w 2064509"/>
                <a:gd name="connsiteY8" fmla="*/ 389283 h 752773"/>
                <a:gd name="connsiteX9" fmla="*/ 143877 w 2064509"/>
                <a:gd name="connsiteY9" fmla="*/ 0 h 752773"/>
                <a:gd name="connsiteX10" fmla="*/ 460929 w 2064509"/>
                <a:gd name="connsiteY10" fmla="*/ 49027 h 752773"/>
                <a:gd name="connsiteX11" fmla="*/ 469122 w 2064509"/>
                <a:gd name="connsiteY11" fmla="*/ 51398 h 752773"/>
                <a:gd name="connsiteX12" fmla="*/ 1587274 w 2064509"/>
                <a:gd name="connsiteY12" fmla="*/ 51398 h 752773"/>
                <a:gd name="connsiteX13" fmla="*/ 1620890 w 2064509"/>
                <a:gd name="connsiteY13" fmla="*/ 41670 h 752773"/>
                <a:gd name="connsiteX14" fmla="*/ 1695973 w 2064509"/>
                <a:gd name="connsiteY14" fmla="*/ 34614 h 752773"/>
                <a:gd name="connsiteX0" fmla="*/ 1692109 w 2060645"/>
                <a:gd name="connsiteY0" fmla="*/ 34614 h 752773"/>
                <a:gd name="connsiteX1" fmla="*/ 2058284 w 2060645"/>
                <a:gd name="connsiteY1" fmla="*/ 385101 h 752773"/>
                <a:gd name="connsiteX2" fmla="*/ 1692109 w 2060645"/>
                <a:gd name="connsiteY2" fmla="*/ 745113 h 752773"/>
                <a:gd name="connsiteX3" fmla="*/ 1316839 w 2060645"/>
                <a:gd name="connsiteY3" fmla="*/ 581184 h 752773"/>
                <a:gd name="connsiteX4" fmla="*/ 1114888 w 2060645"/>
                <a:gd name="connsiteY4" fmla="*/ 441806 h 752773"/>
                <a:gd name="connsiteX5" fmla="*/ 976711 w 2060645"/>
                <a:gd name="connsiteY5" fmla="*/ 432092 h 752773"/>
                <a:gd name="connsiteX6" fmla="*/ 750826 w 2060645"/>
                <a:gd name="connsiteY6" fmla="*/ 573519 h 752773"/>
                <a:gd name="connsiteX7" fmla="*/ 372410 w 2060645"/>
                <a:gd name="connsiteY7" fmla="*/ 746120 h 752773"/>
                <a:gd name="connsiteX8" fmla="*/ 9426 w 2060645"/>
                <a:gd name="connsiteY8" fmla="*/ 389283 h 752773"/>
                <a:gd name="connsiteX9" fmla="*/ 140013 w 2060645"/>
                <a:gd name="connsiteY9" fmla="*/ 0 h 752773"/>
                <a:gd name="connsiteX10" fmla="*/ 457065 w 2060645"/>
                <a:gd name="connsiteY10" fmla="*/ 49027 h 752773"/>
                <a:gd name="connsiteX11" fmla="*/ 465258 w 2060645"/>
                <a:gd name="connsiteY11" fmla="*/ 51398 h 752773"/>
                <a:gd name="connsiteX12" fmla="*/ 1583410 w 2060645"/>
                <a:gd name="connsiteY12" fmla="*/ 51398 h 752773"/>
                <a:gd name="connsiteX13" fmla="*/ 1617026 w 2060645"/>
                <a:gd name="connsiteY13" fmla="*/ 41670 h 752773"/>
                <a:gd name="connsiteX14" fmla="*/ 1692109 w 2060645"/>
                <a:gd name="connsiteY14" fmla="*/ 34614 h 752773"/>
                <a:gd name="connsiteX0" fmla="*/ 1706484 w 2075020"/>
                <a:gd name="connsiteY0" fmla="*/ 34614 h 753301"/>
                <a:gd name="connsiteX1" fmla="*/ 2072659 w 2075020"/>
                <a:gd name="connsiteY1" fmla="*/ 385101 h 753301"/>
                <a:gd name="connsiteX2" fmla="*/ 1706484 w 2075020"/>
                <a:gd name="connsiteY2" fmla="*/ 745113 h 753301"/>
                <a:gd name="connsiteX3" fmla="*/ 1331214 w 2075020"/>
                <a:gd name="connsiteY3" fmla="*/ 581184 h 753301"/>
                <a:gd name="connsiteX4" fmla="*/ 1129263 w 2075020"/>
                <a:gd name="connsiteY4" fmla="*/ 441806 h 753301"/>
                <a:gd name="connsiteX5" fmla="*/ 991086 w 2075020"/>
                <a:gd name="connsiteY5" fmla="*/ 432092 h 753301"/>
                <a:gd name="connsiteX6" fmla="*/ 765201 w 2075020"/>
                <a:gd name="connsiteY6" fmla="*/ 573519 h 753301"/>
                <a:gd name="connsiteX7" fmla="*/ 386785 w 2075020"/>
                <a:gd name="connsiteY7" fmla="*/ 746120 h 753301"/>
                <a:gd name="connsiteX8" fmla="*/ 7823 w 2075020"/>
                <a:gd name="connsiteY8" fmla="*/ 379474 h 753301"/>
                <a:gd name="connsiteX9" fmla="*/ 154388 w 2075020"/>
                <a:gd name="connsiteY9" fmla="*/ 0 h 753301"/>
                <a:gd name="connsiteX10" fmla="*/ 471440 w 2075020"/>
                <a:gd name="connsiteY10" fmla="*/ 49027 h 753301"/>
                <a:gd name="connsiteX11" fmla="*/ 479633 w 2075020"/>
                <a:gd name="connsiteY11" fmla="*/ 51398 h 753301"/>
                <a:gd name="connsiteX12" fmla="*/ 1597785 w 2075020"/>
                <a:gd name="connsiteY12" fmla="*/ 51398 h 753301"/>
                <a:gd name="connsiteX13" fmla="*/ 1631401 w 2075020"/>
                <a:gd name="connsiteY13" fmla="*/ 41670 h 753301"/>
                <a:gd name="connsiteX14" fmla="*/ 1706484 w 2075020"/>
                <a:gd name="connsiteY14" fmla="*/ 34614 h 753301"/>
                <a:gd name="connsiteX0" fmla="*/ 1706484 w 2075020"/>
                <a:gd name="connsiteY0" fmla="*/ 34614 h 753301"/>
                <a:gd name="connsiteX1" fmla="*/ 2072659 w 2075020"/>
                <a:gd name="connsiteY1" fmla="*/ 385101 h 753301"/>
                <a:gd name="connsiteX2" fmla="*/ 1706484 w 2075020"/>
                <a:gd name="connsiteY2" fmla="*/ 745113 h 753301"/>
                <a:gd name="connsiteX3" fmla="*/ 1331214 w 2075020"/>
                <a:gd name="connsiteY3" fmla="*/ 581184 h 753301"/>
                <a:gd name="connsiteX4" fmla="*/ 1129263 w 2075020"/>
                <a:gd name="connsiteY4" fmla="*/ 441806 h 753301"/>
                <a:gd name="connsiteX5" fmla="*/ 991086 w 2075020"/>
                <a:gd name="connsiteY5" fmla="*/ 432092 h 753301"/>
                <a:gd name="connsiteX6" fmla="*/ 765201 w 2075020"/>
                <a:gd name="connsiteY6" fmla="*/ 573519 h 753301"/>
                <a:gd name="connsiteX7" fmla="*/ 386785 w 2075020"/>
                <a:gd name="connsiteY7" fmla="*/ 746120 h 753301"/>
                <a:gd name="connsiteX8" fmla="*/ 7823 w 2075020"/>
                <a:gd name="connsiteY8" fmla="*/ 379474 h 753301"/>
                <a:gd name="connsiteX9" fmla="*/ 154388 w 2075020"/>
                <a:gd name="connsiteY9" fmla="*/ 0 h 753301"/>
                <a:gd name="connsiteX10" fmla="*/ 471440 w 2075020"/>
                <a:gd name="connsiteY10" fmla="*/ 49027 h 753301"/>
                <a:gd name="connsiteX11" fmla="*/ 479633 w 2075020"/>
                <a:gd name="connsiteY11" fmla="*/ 51398 h 753301"/>
                <a:gd name="connsiteX12" fmla="*/ 1597785 w 2075020"/>
                <a:gd name="connsiteY12" fmla="*/ 51398 h 753301"/>
                <a:gd name="connsiteX13" fmla="*/ 1631401 w 2075020"/>
                <a:gd name="connsiteY13" fmla="*/ 41670 h 753301"/>
                <a:gd name="connsiteX14" fmla="*/ 1706484 w 2075020"/>
                <a:gd name="connsiteY14" fmla="*/ 34614 h 753301"/>
                <a:gd name="connsiteX0" fmla="*/ 1702718 w 2071254"/>
                <a:gd name="connsiteY0" fmla="*/ 34614 h 753301"/>
                <a:gd name="connsiteX1" fmla="*/ 2068893 w 2071254"/>
                <a:gd name="connsiteY1" fmla="*/ 385101 h 753301"/>
                <a:gd name="connsiteX2" fmla="*/ 1702718 w 2071254"/>
                <a:gd name="connsiteY2" fmla="*/ 745113 h 753301"/>
                <a:gd name="connsiteX3" fmla="*/ 1327448 w 2071254"/>
                <a:gd name="connsiteY3" fmla="*/ 581184 h 753301"/>
                <a:gd name="connsiteX4" fmla="*/ 1125497 w 2071254"/>
                <a:gd name="connsiteY4" fmla="*/ 441806 h 753301"/>
                <a:gd name="connsiteX5" fmla="*/ 987320 w 2071254"/>
                <a:gd name="connsiteY5" fmla="*/ 432092 h 753301"/>
                <a:gd name="connsiteX6" fmla="*/ 761435 w 2071254"/>
                <a:gd name="connsiteY6" fmla="*/ 573519 h 753301"/>
                <a:gd name="connsiteX7" fmla="*/ 383019 w 2071254"/>
                <a:gd name="connsiteY7" fmla="*/ 746120 h 753301"/>
                <a:gd name="connsiteX8" fmla="*/ 4057 w 2071254"/>
                <a:gd name="connsiteY8" fmla="*/ 379474 h 753301"/>
                <a:gd name="connsiteX9" fmla="*/ 150622 w 2071254"/>
                <a:gd name="connsiteY9" fmla="*/ 0 h 753301"/>
                <a:gd name="connsiteX10" fmla="*/ 467674 w 2071254"/>
                <a:gd name="connsiteY10" fmla="*/ 49027 h 753301"/>
                <a:gd name="connsiteX11" fmla="*/ 475867 w 2071254"/>
                <a:gd name="connsiteY11" fmla="*/ 51398 h 753301"/>
                <a:gd name="connsiteX12" fmla="*/ 1594019 w 2071254"/>
                <a:gd name="connsiteY12" fmla="*/ 51398 h 753301"/>
                <a:gd name="connsiteX13" fmla="*/ 1627635 w 2071254"/>
                <a:gd name="connsiteY13" fmla="*/ 41670 h 753301"/>
                <a:gd name="connsiteX14" fmla="*/ 1702718 w 2071254"/>
                <a:gd name="connsiteY14" fmla="*/ 34614 h 753301"/>
                <a:gd name="connsiteX0" fmla="*/ 1702718 w 2071254"/>
                <a:gd name="connsiteY0" fmla="*/ 34614 h 753301"/>
                <a:gd name="connsiteX1" fmla="*/ 2068893 w 2071254"/>
                <a:gd name="connsiteY1" fmla="*/ 385101 h 753301"/>
                <a:gd name="connsiteX2" fmla="*/ 1702718 w 2071254"/>
                <a:gd name="connsiteY2" fmla="*/ 745113 h 753301"/>
                <a:gd name="connsiteX3" fmla="*/ 1327448 w 2071254"/>
                <a:gd name="connsiteY3" fmla="*/ 581184 h 753301"/>
                <a:gd name="connsiteX4" fmla="*/ 1125497 w 2071254"/>
                <a:gd name="connsiteY4" fmla="*/ 441806 h 753301"/>
                <a:gd name="connsiteX5" fmla="*/ 987320 w 2071254"/>
                <a:gd name="connsiteY5" fmla="*/ 432092 h 753301"/>
                <a:gd name="connsiteX6" fmla="*/ 761435 w 2071254"/>
                <a:gd name="connsiteY6" fmla="*/ 573519 h 753301"/>
                <a:gd name="connsiteX7" fmla="*/ 383019 w 2071254"/>
                <a:gd name="connsiteY7" fmla="*/ 746120 h 753301"/>
                <a:gd name="connsiteX8" fmla="*/ 4057 w 2071254"/>
                <a:gd name="connsiteY8" fmla="*/ 379474 h 753301"/>
                <a:gd name="connsiteX9" fmla="*/ 150622 w 2071254"/>
                <a:gd name="connsiteY9" fmla="*/ 0 h 753301"/>
                <a:gd name="connsiteX10" fmla="*/ 467674 w 2071254"/>
                <a:gd name="connsiteY10" fmla="*/ 49027 h 753301"/>
                <a:gd name="connsiteX11" fmla="*/ 475867 w 2071254"/>
                <a:gd name="connsiteY11" fmla="*/ 51398 h 753301"/>
                <a:gd name="connsiteX12" fmla="*/ 1594019 w 2071254"/>
                <a:gd name="connsiteY12" fmla="*/ 51398 h 753301"/>
                <a:gd name="connsiteX13" fmla="*/ 1627635 w 2071254"/>
                <a:gd name="connsiteY13" fmla="*/ 41670 h 753301"/>
                <a:gd name="connsiteX14" fmla="*/ 1702718 w 2071254"/>
                <a:gd name="connsiteY14" fmla="*/ 34614 h 753301"/>
                <a:gd name="connsiteX0" fmla="*/ 1702494 w 2071030"/>
                <a:gd name="connsiteY0" fmla="*/ 34614 h 753301"/>
                <a:gd name="connsiteX1" fmla="*/ 2068669 w 2071030"/>
                <a:gd name="connsiteY1" fmla="*/ 385101 h 753301"/>
                <a:gd name="connsiteX2" fmla="*/ 1702494 w 2071030"/>
                <a:gd name="connsiteY2" fmla="*/ 745113 h 753301"/>
                <a:gd name="connsiteX3" fmla="*/ 1327224 w 2071030"/>
                <a:gd name="connsiteY3" fmla="*/ 581184 h 753301"/>
                <a:gd name="connsiteX4" fmla="*/ 1125273 w 2071030"/>
                <a:gd name="connsiteY4" fmla="*/ 441806 h 753301"/>
                <a:gd name="connsiteX5" fmla="*/ 987096 w 2071030"/>
                <a:gd name="connsiteY5" fmla="*/ 432092 h 753301"/>
                <a:gd name="connsiteX6" fmla="*/ 761211 w 2071030"/>
                <a:gd name="connsiteY6" fmla="*/ 573519 h 753301"/>
                <a:gd name="connsiteX7" fmla="*/ 382795 w 2071030"/>
                <a:gd name="connsiteY7" fmla="*/ 746120 h 753301"/>
                <a:gd name="connsiteX8" fmla="*/ 3833 w 2071030"/>
                <a:gd name="connsiteY8" fmla="*/ 379474 h 753301"/>
                <a:gd name="connsiteX9" fmla="*/ 150398 w 2071030"/>
                <a:gd name="connsiteY9" fmla="*/ 0 h 753301"/>
                <a:gd name="connsiteX10" fmla="*/ 467450 w 2071030"/>
                <a:gd name="connsiteY10" fmla="*/ 49027 h 753301"/>
                <a:gd name="connsiteX11" fmla="*/ 475643 w 2071030"/>
                <a:gd name="connsiteY11" fmla="*/ 51398 h 753301"/>
                <a:gd name="connsiteX12" fmla="*/ 1593795 w 2071030"/>
                <a:gd name="connsiteY12" fmla="*/ 51398 h 753301"/>
                <a:gd name="connsiteX13" fmla="*/ 1627411 w 2071030"/>
                <a:gd name="connsiteY13" fmla="*/ 41670 h 753301"/>
                <a:gd name="connsiteX14" fmla="*/ 1702494 w 2071030"/>
                <a:gd name="connsiteY14" fmla="*/ 34614 h 753301"/>
                <a:gd name="connsiteX0" fmla="*/ 1702494 w 2071030"/>
                <a:gd name="connsiteY0" fmla="*/ 34614 h 753301"/>
                <a:gd name="connsiteX1" fmla="*/ 2068669 w 2071030"/>
                <a:gd name="connsiteY1" fmla="*/ 385101 h 753301"/>
                <a:gd name="connsiteX2" fmla="*/ 1702494 w 2071030"/>
                <a:gd name="connsiteY2" fmla="*/ 745113 h 753301"/>
                <a:gd name="connsiteX3" fmla="*/ 1327224 w 2071030"/>
                <a:gd name="connsiteY3" fmla="*/ 581184 h 753301"/>
                <a:gd name="connsiteX4" fmla="*/ 1125273 w 2071030"/>
                <a:gd name="connsiteY4" fmla="*/ 441806 h 753301"/>
                <a:gd name="connsiteX5" fmla="*/ 987096 w 2071030"/>
                <a:gd name="connsiteY5" fmla="*/ 432092 h 753301"/>
                <a:gd name="connsiteX6" fmla="*/ 761211 w 2071030"/>
                <a:gd name="connsiteY6" fmla="*/ 573519 h 753301"/>
                <a:gd name="connsiteX7" fmla="*/ 382795 w 2071030"/>
                <a:gd name="connsiteY7" fmla="*/ 746120 h 753301"/>
                <a:gd name="connsiteX8" fmla="*/ 3833 w 2071030"/>
                <a:gd name="connsiteY8" fmla="*/ 379474 h 753301"/>
                <a:gd name="connsiteX9" fmla="*/ 150398 w 2071030"/>
                <a:gd name="connsiteY9" fmla="*/ 0 h 753301"/>
                <a:gd name="connsiteX10" fmla="*/ 467450 w 2071030"/>
                <a:gd name="connsiteY10" fmla="*/ 49027 h 753301"/>
                <a:gd name="connsiteX11" fmla="*/ 475643 w 2071030"/>
                <a:gd name="connsiteY11" fmla="*/ 51398 h 753301"/>
                <a:gd name="connsiteX12" fmla="*/ 1593795 w 2071030"/>
                <a:gd name="connsiteY12" fmla="*/ 51398 h 753301"/>
                <a:gd name="connsiteX13" fmla="*/ 1627411 w 2071030"/>
                <a:gd name="connsiteY13" fmla="*/ 41670 h 753301"/>
                <a:gd name="connsiteX14" fmla="*/ 1702494 w 2071030"/>
                <a:gd name="connsiteY14" fmla="*/ 34614 h 753301"/>
                <a:gd name="connsiteX0" fmla="*/ 1702494 w 2071030"/>
                <a:gd name="connsiteY0" fmla="*/ 34614 h 753301"/>
                <a:gd name="connsiteX1" fmla="*/ 2068669 w 2071030"/>
                <a:gd name="connsiteY1" fmla="*/ 385101 h 753301"/>
                <a:gd name="connsiteX2" fmla="*/ 1702494 w 2071030"/>
                <a:gd name="connsiteY2" fmla="*/ 745113 h 753301"/>
                <a:gd name="connsiteX3" fmla="*/ 1327224 w 2071030"/>
                <a:gd name="connsiteY3" fmla="*/ 581184 h 753301"/>
                <a:gd name="connsiteX4" fmla="*/ 1125273 w 2071030"/>
                <a:gd name="connsiteY4" fmla="*/ 441806 h 753301"/>
                <a:gd name="connsiteX5" fmla="*/ 987096 w 2071030"/>
                <a:gd name="connsiteY5" fmla="*/ 432092 h 753301"/>
                <a:gd name="connsiteX6" fmla="*/ 761211 w 2071030"/>
                <a:gd name="connsiteY6" fmla="*/ 573519 h 753301"/>
                <a:gd name="connsiteX7" fmla="*/ 382795 w 2071030"/>
                <a:gd name="connsiteY7" fmla="*/ 746120 h 753301"/>
                <a:gd name="connsiteX8" fmla="*/ 3833 w 2071030"/>
                <a:gd name="connsiteY8" fmla="*/ 379474 h 753301"/>
                <a:gd name="connsiteX9" fmla="*/ 150398 w 2071030"/>
                <a:gd name="connsiteY9" fmla="*/ 0 h 753301"/>
                <a:gd name="connsiteX10" fmla="*/ 467450 w 2071030"/>
                <a:gd name="connsiteY10" fmla="*/ 49027 h 753301"/>
                <a:gd name="connsiteX11" fmla="*/ 475643 w 2071030"/>
                <a:gd name="connsiteY11" fmla="*/ 51398 h 753301"/>
                <a:gd name="connsiteX12" fmla="*/ 1593795 w 2071030"/>
                <a:gd name="connsiteY12" fmla="*/ 51398 h 753301"/>
                <a:gd name="connsiteX13" fmla="*/ 1627411 w 2071030"/>
                <a:gd name="connsiteY13" fmla="*/ 41670 h 753301"/>
                <a:gd name="connsiteX14" fmla="*/ 1702494 w 2071030"/>
                <a:gd name="connsiteY14" fmla="*/ 34614 h 753301"/>
                <a:gd name="connsiteX0" fmla="*/ 1702494 w 2071030"/>
                <a:gd name="connsiteY0" fmla="*/ 35798 h 754485"/>
                <a:gd name="connsiteX1" fmla="*/ 2068669 w 2071030"/>
                <a:gd name="connsiteY1" fmla="*/ 386285 h 754485"/>
                <a:gd name="connsiteX2" fmla="*/ 1702494 w 2071030"/>
                <a:gd name="connsiteY2" fmla="*/ 746297 h 754485"/>
                <a:gd name="connsiteX3" fmla="*/ 1327224 w 2071030"/>
                <a:gd name="connsiteY3" fmla="*/ 582368 h 754485"/>
                <a:gd name="connsiteX4" fmla="*/ 1125273 w 2071030"/>
                <a:gd name="connsiteY4" fmla="*/ 442990 h 754485"/>
                <a:gd name="connsiteX5" fmla="*/ 987096 w 2071030"/>
                <a:gd name="connsiteY5" fmla="*/ 433276 h 754485"/>
                <a:gd name="connsiteX6" fmla="*/ 761211 w 2071030"/>
                <a:gd name="connsiteY6" fmla="*/ 574703 h 754485"/>
                <a:gd name="connsiteX7" fmla="*/ 382795 w 2071030"/>
                <a:gd name="connsiteY7" fmla="*/ 747304 h 754485"/>
                <a:gd name="connsiteX8" fmla="*/ 3833 w 2071030"/>
                <a:gd name="connsiteY8" fmla="*/ 380658 h 754485"/>
                <a:gd name="connsiteX9" fmla="*/ 150398 w 2071030"/>
                <a:gd name="connsiteY9" fmla="*/ 1184 h 754485"/>
                <a:gd name="connsiteX10" fmla="*/ 467450 w 2071030"/>
                <a:gd name="connsiteY10" fmla="*/ 50211 h 754485"/>
                <a:gd name="connsiteX11" fmla="*/ 475643 w 2071030"/>
                <a:gd name="connsiteY11" fmla="*/ 52582 h 754485"/>
                <a:gd name="connsiteX12" fmla="*/ 1593795 w 2071030"/>
                <a:gd name="connsiteY12" fmla="*/ 52582 h 754485"/>
                <a:gd name="connsiteX13" fmla="*/ 1627411 w 2071030"/>
                <a:gd name="connsiteY13" fmla="*/ 42854 h 754485"/>
                <a:gd name="connsiteX14" fmla="*/ 1702494 w 2071030"/>
                <a:gd name="connsiteY14" fmla="*/ 35798 h 75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030" h="754485">
                  <a:moveTo>
                    <a:pt x="1702494" y="35798"/>
                  </a:moveTo>
                  <a:cubicBezTo>
                    <a:pt x="1908251" y="35798"/>
                    <a:pt x="2094234" y="212283"/>
                    <a:pt x="2068669" y="386285"/>
                  </a:cubicBezTo>
                  <a:cubicBezTo>
                    <a:pt x="2043104" y="560287"/>
                    <a:pt x="1985850" y="703807"/>
                    <a:pt x="1702494" y="746297"/>
                  </a:cubicBezTo>
                  <a:cubicBezTo>
                    <a:pt x="1576085" y="765252"/>
                    <a:pt x="1428519" y="713562"/>
                    <a:pt x="1327224" y="582368"/>
                  </a:cubicBezTo>
                  <a:cubicBezTo>
                    <a:pt x="1251375" y="507270"/>
                    <a:pt x="1201123" y="476813"/>
                    <a:pt x="1125273" y="442990"/>
                  </a:cubicBezTo>
                  <a:lnTo>
                    <a:pt x="987096" y="433276"/>
                  </a:lnTo>
                  <a:cubicBezTo>
                    <a:pt x="867109" y="458968"/>
                    <a:pt x="842910" y="501386"/>
                    <a:pt x="761211" y="574703"/>
                  </a:cubicBezTo>
                  <a:cubicBezTo>
                    <a:pt x="669557" y="699358"/>
                    <a:pt x="509025" y="779645"/>
                    <a:pt x="382795" y="747304"/>
                  </a:cubicBezTo>
                  <a:cubicBezTo>
                    <a:pt x="256565" y="714963"/>
                    <a:pt x="32979" y="665230"/>
                    <a:pt x="3833" y="380658"/>
                  </a:cubicBezTo>
                  <a:cubicBezTo>
                    <a:pt x="-25313" y="96086"/>
                    <a:pt x="120400" y="30611"/>
                    <a:pt x="150398" y="1184"/>
                  </a:cubicBezTo>
                  <a:cubicBezTo>
                    <a:pt x="540418" y="-8625"/>
                    <a:pt x="443198" y="45584"/>
                    <a:pt x="467450" y="50211"/>
                  </a:cubicBezTo>
                  <a:lnTo>
                    <a:pt x="475643" y="52582"/>
                  </a:lnTo>
                  <a:lnTo>
                    <a:pt x="1593795" y="52582"/>
                  </a:lnTo>
                  <a:lnTo>
                    <a:pt x="1627411" y="42854"/>
                  </a:lnTo>
                  <a:cubicBezTo>
                    <a:pt x="1651664" y="38227"/>
                    <a:pt x="1676774" y="35798"/>
                    <a:pt x="1702494" y="35798"/>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buClrTx/>
              </a:pPr>
              <a:endParaRPr lang="en-US" sz="1350" kern="1200">
                <a:solidFill>
                  <a:srgbClr val="FFFFFF"/>
                </a:solidFill>
                <a:latin typeface="Calibri"/>
              </a:endParaRPr>
            </a:p>
          </p:txBody>
        </p:sp>
        <p:sp>
          <p:nvSpPr>
            <p:cNvPr id="20" name="Freeform 32">
              <a:extLst>
                <a:ext uri="{FF2B5EF4-FFF2-40B4-BE49-F238E27FC236}">
                  <a16:creationId xmlns:a16="http://schemas.microsoft.com/office/drawing/2014/main" id="{2EFEE65A-E68E-C940-AAED-BA2E76279177}"/>
                </a:ext>
              </a:extLst>
            </p:cNvPr>
            <p:cNvSpPr/>
            <p:nvPr userDrawn="1"/>
          </p:nvSpPr>
          <p:spPr>
            <a:xfrm>
              <a:off x="330182" y="5888843"/>
              <a:ext cx="2038823" cy="711991"/>
            </a:xfrm>
            <a:custGeom>
              <a:avLst/>
              <a:gdLst>
                <a:gd name="connsiteX0" fmla="*/ 1682683 w 2055239"/>
                <a:gd name="connsiteY0" fmla="*/ 0 h 701981"/>
                <a:gd name="connsiteX1" fmla="*/ 2055239 w 2055239"/>
                <a:gd name="connsiteY1" fmla="*/ 347312 h 701981"/>
                <a:gd name="connsiteX2" fmla="*/ 1682683 w 2055239"/>
                <a:gd name="connsiteY2" fmla="*/ 694624 h 701981"/>
                <a:gd name="connsiteX3" fmla="*/ 1339404 w 2055239"/>
                <a:gd name="connsiteY3" fmla="*/ 482502 h 701981"/>
                <a:gd name="connsiteX4" fmla="*/ 1316055 w 2055239"/>
                <a:gd name="connsiteY4" fmla="*/ 374684 h 701981"/>
                <a:gd name="connsiteX5" fmla="*/ 740778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39404 w 2055239"/>
                <a:gd name="connsiteY3" fmla="*/ 482502 h 701981"/>
                <a:gd name="connsiteX4" fmla="*/ 1316055 w 2055239"/>
                <a:gd name="connsiteY4" fmla="*/ 37468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39404 w 2055239"/>
                <a:gd name="connsiteY3" fmla="*/ 48250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39404 w 2055239"/>
                <a:gd name="connsiteY3" fmla="*/ 48250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61739 w 2055239"/>
                <a:gd name="connsiteY3" fmla="*/ 52695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61739 w 2055239"/>
                <a:gd name="connsiteY3" fmla="*/ 52695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61739 w 2055239"/>
                <a:gd name="connsiteY3" fmla="*/ 52695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61739 w 2055239"/>
                <a:gd name="connsiteY3" fmla="*/ 52695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01981"/>
                <a:gd name="connsiteX1" fmla="*/ 2055239 w 2055239"/>
                <a:gd name="connsiteY1" fmla="*/ 347312 h 701981"/>
                <a:gd name="connsiteX2" fmla="*/ 1682683 w 2055239"/>
                <a:gd name="connsiteY2" fmla="*/ 694624 h 701981"/>
                <a:gd name="connsiteX3" fmla="*/ 1361739 w 2055239"/>
                <a:gd name="connsiteY3" fmla="*/ 526952 h 701981"/>
                <a:gd name="connsiteX4" fmla="*/ 1111853 w 2055239"/>
                <a:gd name="connsiteY4" fmla="*/ 381034 h 701981"/>
                <a:gd name="connsiteX5" fmla="*/ 916264 w 2055239"/>
                <a:gd name="connsiteY5" fmla="*/ 374684 h 701981"/>
                <a:gd name="connsiteX6" fmla="*/ 715835 w 2055239"/>
                <a:gd name="connsiteY6" fmla="*/ 489859 h 701981"/>
                <a:gd name="connsiteX7" fmla="*/ 372556 w 2055239"/>
                <a:gd name="connsiteY7" fmla="*/ 701981 h 701981"/>
                <a:gd name="connsiteX8" fmla="*/ 0 w 2055239"/>
                <a:gd name="connsiteY8" fmla="*/ 354669 h 701981"/>
                <a:gd name="connsiteX9" fmla="*/ 372556 w 2055239"/>
                <a:gd name="connsiteY9" fmla="*/ 7357 h 701981"/>
                <a:gd name="connsiteX10" fmla="*/ 447639 w 2055239"/>
                <a:gd name="connsiteY10" fmla="*/ 14413 h 701981"/>
                <a:gd name="connsiteX11" fmla="*/ 455832 w 2055239"/>
                <a:gd name="connsiteY11" fmla="*/ 16784 h 701981"/>
                <a:gd name="connsiteX12" fmla="*/ 1573984 w 2055239"/>
                <a:gd name="connsiteY12" fmla="*/ 16784 h 701981"/>
                <a:gd name="connsiteX13" fmla="*/ 1607600 w 2055239"/>
                <a:gd name="connsiteY13" fmla="*/ 7056 h 701981"/>
                <a:gd name="connsiteX14" fmla="*/ 1682683 w 2055239"/>
                <a:gd name="connsiteY14" fmla="*/ 0 h 701981"/>
                <a:gd name="connsiteX0" fmla="*/ 1682683 w 2055239"/>
                <a:gd name="connsiteY0" fmla="*/ 0 h 711015"/>
                <a:gd name="connsiteX1" fmla="*/ 2055239 w 2055239"/>
                <a:gd name="connsiteY1" fmla="*/ 347312 h 711015"/>
                <a:gd name="connsiteX2" fmla="*/ 1682683 w 2055239"/>
                <a:gd name="connsiteY2" fmla="*/ 710499 h 711015"/>
                <a:gd name="connsiteX3" fmla="*/ 1361739 w 2055239"/>
                <a:gd name="connsiteY3" fmla="*/ 526952 h 711015"/>
                <a:gd name="connsiteX4" fmla="*/ 1111853 w 2055239"/>
                <a:gd name="connsiteY4" fmla="*/ 381034 h 711015"/>
                <a:gd name="connsiteX5" fmla="*/ 916264 w 2055239"/>
                <a:gd name="connsiteY5" fmla="*/ 374684 h 711015"/>
                <a:gd name="connsiteX6" fmla="*/ 715835 w 2055239"/>
                <a:gd name="connsiteY6" fmla="*/ 489859 h 711015"/>
                <a:gd name="connsiteX7" fmla="*/ 372556 w 2055239"/>
                <a:gd name="connsiteY7" fmla="*/ 701981 h 711015"/>
                <a:gd name="connsiteX8" fmla="*/ 0 w 2055239"/>
                <a:gd name="connsiteY8" fmla="*/ 354669 h 711015"/>
                <a:gd name="connsiteX9" fmla="*/ 372556 w 2055239"/>
                <a:gd name="connsiteY9" fmla="*/ 7357 h 711015"/>
                <a:gd name="connsiteX10" fmla="*/ 447639 w 2055239"/>
                <a:gd name="connsiteY10" fmla="*/ 14413 h 711015"/>
                <a:gd name="connsiteX11" fmla="*/ 455832 w 2055239"/>
                <a:gd name="connsiteY11" fmla="*/ 16784 h 711015"/>
                <a:gd name="connsiteX12" fmla="*/ 1573984 w 2055239"/>
                <a:gd name="connsiteY12" fmla="*/ 16784 h 711015"/>
                <a:gd name="connsiteX13" fmla="*/ 1607600 w 2055239"/>
                <a:gd name="connsiteY13" fmla="*/ 7056 h 711015"/>
                <a:gd name="connsiteX14" fmla="*/ 1682683 w 2055239"/>
                <a:gd name="connsiteY14" fmla="*/ 0 h 711015"/>
                <a:gd name="connsiteX0" fmla="*/ 1682683 w 2055239"/>
                <a:gd name="connsiteY0" fmla="*/ 0 h 710754"/>
                <a:gd name="connsiteX1" fmla="*/ 2055239 w 2055239"/>
                <a:gd name="connsiteY1" fmla="*/ 347312 h 710754"/>
                <a:gd name="connsiteX2" fmla="*/ 1682683 w 2055239"/>
                <a:gd name="connsiteY2" fmla="*/ 710499 h 710754"/>
                <a:gd name="connsiteX3" fmla="*/ 1361739 w 2055239"/>
                <a:gd name="connsiteY3" fmla="*/ 526952 h 710754"/>
                <a:gd name="connsiteX4" fmla="*/ 1111853 w 2055239"/>
                <a:gd name="connsiteY4" fmla="*/ 381034 h 710754"/>
                <a:gd name="connsiteX5" fmla="*/ 916264 w 2055239"/>
                <a:gd name="connsiteY5" fmla="*/ 374684 h 710754"/>
                <a:gd name="connsiteX6" fmla="*/ 715835 w 2055239"/>
                <a:gd name="connsiteY6" fmla="*/ 489859 h 710754"/>
                <a:gd name="connsiteX7" fmla="*/ 372556 w 2055239"/>
                <a:gd name="connsiteY7" fmla="*/ 701981 h 710754"/>
                <a:gd name="connsiteX8" fmla="*/ 0 w 2055239"/>
                <a:gd name="connsiteY8" fmla="*/ 354669 h 710754"/>
                <a:gd name="connsiteX9" fmla="*/ 372556 w 2055239"/>
                <a:gd name="connsiteY9" fmla="*/ 7357 h 710754"/>
                <a:gd name="connsiteX10" fmla="*/ 447639 w 2055239"/>
                <a:gd name="connsiteY10" fmla="*/ 14413 h 710754"/>
                <a:gd name="connsiteX11" fmla="*/ 455832 w 2055239"/>
                <a:gd name="connsiteY11" fmla="*/ 16784 h 710754"/>
                <a:gd name="connsiteX12" fmla="*/ 1573984 w 2055239"/>
                <a:gd name="connsiteY12" fmla="*/ 16784 h 710754"/>
                <a:gd name="connsiteX13" fmla="*/ 1607600 w 2055239"/>
                <a:gd name="connsiteY13" fmla="*/ 7056 h 710754"/>
                <a:gd name="connsiteX14" fmla="*/ 1682683 w 2055239"/>
                <a:gd name="connsiteY14" fmla="*/ 0 h 710754"/>
                <a:gd name="connsiteX0" fmla="*/ 1682683 w 2048858"/>
                <a:gd name="connsiteY0" fmla="*/ 0 h 716180"/>
                <a:gd name="connsiteX1" fmla="*/ 2048858 w 2048858"/>
                <a:gd name="connsiteY1" fmla="*/ 350487 h 716180"/>
                <a:gd name="connsiteX2" fmla="*/ 1682683 w 2048858"/>
                <a:gd name="connsiteY2" fmla="*/ 710499 h 716180"/>
                <a:gd name="connsiteX3" fmla="*/ 1361739 w 2048858"/>
                <a:gd name="connsiteY3" fmla="*/ 526952 h 716180"/>
                <a:gd name="connsiteX4" fmla="*/ 1111853 w 2048858"/>
                <a:gd name="connsiteY4" fmla="*/ 381034 h 716180"/>
                <a:gd name="connsiteX5" fmla="*/ 916264 w 2048858"/>
                <a:gd name="connsiteY5" fmla="*/ 374684 h 716180"/>
                <a:gd name="connsiteX6" fmla="*/ 715835 w 2048858"/>
                <a:gd name="connsiteY6" fmla="*/ 489859 h 716180"/>
                <a:gd name="connsiteX7" fmla="*/ 372556 w 2048858"/>
                <a:gd name="connsiteY7" fmla="*/ 701981 h 716180"/>
                <a:gd name="connsiteX8" fmla="*/ 0 w 2048858"/>
                <a:gd name="connsiteY8" fmla="*/ 354669 h 716180"/>
                <a:gd name="connsiteX9" fmla="*/ 372556 w 2048858"/>
                <a:gd name="connsiteY9" fmla="*/ 7357 h 716180"/>
                <a:gd name="connsiteX10" fmla="*/ 447639 w 2048858"/>
                <a:gd name="connsiteY10" fmla="*/ 14413 h 716180"/>
                <a:gd name="connsiteX11" fmla="*/ 455832 w 2048858"/>
                <a:gd name="connsiteY11" fmla="*/ 16784 h 716180"/>
                <a:gd name="connsiteX12" fmla="*/ 1573984 w 2048858"/>
                <a:gd name="connsiteY12" fmla="*/ 16784 h 716180"/>
                <a:gd name="connsiteX13" fmla="*/ 1607600 w 2048858"/>
                <a:gd name="connsiteY13" fmla="*/ 7056 h 716180"/>
                <a:gd name="connsiteX14" fmla="*/ 1682683 w 2048858"/>
                <a:gd name="connsiteY14" fmla="*/ 0 h 716180"/>
                <a:gd name="connsiteX0" fmla="*/ 1682683 w 2048858"/>
                <a:gd name="connsiteY0" fmla="*/ 0 h 711991"/>
                <a:gd name="connsiteX1" fmla="*/ 2048858 w 2048858"/>
                <a:gd name="connsiteY1" fmla="*/ 350487 h 711991"/>
                <a:gd name="connsiteX2" fmla="*/ 1682683 w 2048858"/>
                <a:gd name="connsiteY2" fmla="*/ 710499 h 711991"/>
                <a:gd name="connsiteX3" fmla="*/ 1361739 w 2048858"/>
                <a:gd name="connsiteY3" fmla="*/ 526952 h 711991"/>
                <a:gd name="connsiteX4" fmla="*/ 1111853 w 2048858"/>
                <a:gd name="connsiteY4" fmla="*/ 381034 h 711991"/>
                <a:gd name="connsiteX5" fmla="*/ 916264 w 2048858"/>
                <a:gd name="connsiteY5" fmla="*/ 374684 h 711991"/>
                <a:gd name="connsiteX6" fmla="*/ 715835 w 2048858"/>
                <a:gd name="connsiteY6" fmla="*/ 489859 h 711991"/>
                <a:gd name="connsiteX7" fmla="*/ 372556 w 2048858"/>
                <a:gd name="connsiteY7" fmla="*/ 701981 h 711991"/>
                <a:gd name="connsiteX8" fmla="*/ 0 w 2048858"/>
                <a:gd name="connsiteY8" fmla="*/ 354669 h 711991"/>
                <a:gd name="connsiteX9" fmla="*/ 372556 w 2048858"/>
                <a:gd name="connsiteY9" fmla="*/ 7357 h 711991"/>
                <a:gd name="connsiteX10" fmla="*/ 447639 w 2048858"/>
                <a:gd name="connsiteY10" fmla="*/ 14413 h 711991"/>
                <a:gd name="connsiteX11" fmla="*/ 455832 w 2048858"/>
                <a:gd name="connsiteY11" fmla="*/ 16784 h 711991"/>
                <a:gd name="connsiteX12" fmla="*/ 1573984 w 2048858"/>
                <a:gd name="connsiteY12" fmla="*/ 16784 h 711991"/>
                <a:gd name="connsiteX13" fmla="*/ 1607600 w 2048858"/>
                <a:gd name="connsiteY13" fmla="*/ 7056 h 711991"/>
                <a:gd name="connsiteX14" fmla="*/ 1682683 w 2048858"/>
                <a:gd name="connsiteY14" fmla="*/ 0 h 711991"/>
                <a:gd name="connsiteX0" fmla="*/ 1682683 w 2048858"/>
                <a:gd name="connsiteY0" fmla="*/ 0 h 711991"/>
                <a:gd name="connsiteX1" fmla="*/ 2048858 w 2048858"/>
                <a:gd name="connsiteY1" fmla="*/ 350487 h 711991"/>
                <a:gd name="connsiteX2" fmla="*/ 1682683 w 2048858"/>
                <a:gd name="connsiteY2" fmla="*/ 710499 h 711991"/>
                <a:gd name="connsiteX3" fmla="*/ 1361739 w 2048858"/>
                <a:gd name="connsiteY3" fmla="*/ 526952 h 711991"/>
                <a:gd name="connsiteX4" fmla="*/ 1111853 w 2048858"/>
                <a:gd name="connsiteY4" fmla="*/ 381034 h 711991"/>
                <a:gd name="connsiteX5" fmla="*/ 916264 w 2048858"/>
                <a:gd name="connsiteY5" fmla="*/ 374684 h 711991"/>
                <a:gd name="connsiteX6" fmla="*/ 715835 w 2048858"/>
                <a:gd name="connsiteY6" fmla="*/ 489859 h 711991"/>
                <a:gd name="connsiteX7" fmla="*/ 372556 w 2048858"/>
                <a:gd name="connsiteY7" fmla="*/ 701981 h 711991"/>
                <a:gd name="connsiteX8" fmla="*/ 0 w 2048858"/>
                <a:gd name="connsiteY8" fmla="*/ 354669 h 711991"/>
                <a:gd name="connsiteX9" fmla="*/ 372556 w 2048858"/>
                <a:gd name="connsiteY9" fmla="*/ 7357 h 711991"/>
                <a:gd name="connsiteX10" fmla="*/ 447639 w 2048858"/>
                <a:gd name="connsiteY10" fmla="*/ 14413 h 711991"/>
                <a:gd name="connsiteX11" fmla="*/ 455832 w 2048858"/>
                <a:gd name="connsiteY11" fmla="*/ 16784 h 711991"/>
                <a:gd name="connsiteX12" fmla="*/ 1573984 w 2048858"/>
                <a:gd name="connsiteY12" fmla="*/ 16784 h 711991"/>
                <a:gd name="connsiteX13" fmla="*/ 1607600 w 2048858"/>
                <a:gd name="connsiteY13" fmla="*/ 7056 h 711991"/>
                <a:gd name="connsiteX14" fmla="*/ 1682683 w 2048858"/>
                <a:gd name="connsiteY14" fmla="*/ 0 h 711991"/>
                <a:gd name="connsiteX0" fmla="*/ 1682695 w 2048870"/>
                <a:gd name="connsiteY0" fmla="*/ 0 h 711991"/>
                <a:gd name="connsiteX1" fmla="*/ 2048870 w 2048870"/>
                <a:gd name="connsiteY1" fmla="*/ 350487 h 711991"/>
                <a:gd name="connsiteX2" fmla="*/ 1682695 w 2048870"/>
                <a:gd name="connsiteY2" fmla="*/ 710499 h 711991"/>
                <a:gd name="connsiteX3" fmla="*/ 1361751 w 2048870"/>
                <a:gd name="connsiteY3" fmla="*/ 526952 h 711991"/>
                <a:gd name="connsiteX4" fmla="*/ 1111865 w 2048870"/>
                <a:gd name="connsiteY4" fmla="*/ 381034 h 711991"/>
                <a:gd name="connsiteX5" fmla="*/ 916276 w 2048870"/>
                <a:gd name="connsiteY5" fmla="*/ 374684 h 711991"/>
                <a:gd name="connsiteX6" fmla="*/ 715847 w 2048870"/>
                <a:gd name="connsiteY6" fmla="*/ 489859 h 711991"/>
                <a:gd name="connsiteX7" fmla="*/ 362996 w 2048870"/>
                <a:gd name="connsiteY7" fmla="*/ 711506 h 711991"/>
                <a:gd name="connsiteX8" fmla="*/ 12 w 2048870"/>
                <a:gd name="connsiteY8" fmla="*/ 354669 h 711991"/>
                <a:gd name="connsiteX9" fmla="*/ 372568 w 2048870"/>
                <a:gd name="connsiteY9" fmla="*/ 7357 h 711991"/>
                <a:gd name="connsiteX10" fmla="*/ 447651 w 2048870"/>
                <a:gd name="connsiteY10" fmla="*/ 14413 h 711991"/>
                <a:gd name="connsiteX11" fmla="*/ 455844 w 2048870"/>
                <a:gd name="connsiteY11" fmla="*/ 16784 h 711991"/>
                <a:gd name="connsiteX12" fmla="*/ 1573996 w 2048870"/>
                <a:gd name="connsiteY12" fmla="*/ 16784 h 711991"/>
                <a:gd name="connsiteX13" fmla="*/ 1607612 w 2048870"/>
                <a:gd name="connsiteY13" fmla="*/ 7056 h 711991"/>
                <a:gd name="connsiteX14" fmla="*/ 1682695 w 2048870"/>
                <a:gd name="connsiteY14" fmla="*/ 0 h 711991"/>
                <a:gd name="connsiteX0" fmla="*/ 1682700 w 2048875"/>
                <a:gd name="connsiteY0" fmla="*/ 0 h 711991"/>
                <a:gd name="connsiteX1" fmla="*/ 2048875 w 2048875"/>
                <a:gd name="connsiteY1" fmla="*/ 350487 h 711991"/>
                <a:gd name="connsiteX2" fmla="*/ 1682700 w 2048875"/>
                <a:gd name="connsiteY2" fmla="*/ 710499 h 711991"/>
                <a:gd name="connsiteX3" fmla="*/ 1361756 w 2048875"/>
                <a:gd name="connsiteY3" fmla="*/ 526952 h 711991"/>
                <a:gd name="connsiteX4" fmla="*/ 1111870 w 2048875"/>
                <a:gd name="connsiteY4" fmla="*/ 381034 h 711991"/>
                <a:gd name="connsiteX5" fmla="*/ 916281 w 2048875"/>
                <a:gd name="connsiteY5" fmla="*/ 374684 h 711991"/>
                <a:gd name="connsiteX6" fmla="*/ 715852 w 2048875"/>
                <a:gd name="connsiteY6" fmla="*/ 489859 h 711991"/>
                <a:gd name="connsiteX7" fmla="*/ 363001 w 2048875"/>
                <a:gd name="connsiteY7" fmla="*/ 711506 h 711991"/>
                <a:gd name="connsiteX8" fmla="*/ 17 w 2048875"/>
                <a:gd name="connsiteY8" fmla="*/ 354669 h 711991"/>
                <a:gd name="connsiteX9" fmla="*/ 372573 w 2048875"/>
                <a:gd name="connsiteY9" fmla="*/ 7357 h 711991"/>
                <a:gd name="connsiteX10" fmla="*/ 447656 w 2048875"/>
                <a:gd name="connsiteY10" fmla="*/ 14413 h 711991"/>
                <a:gd name="connsiteX11" fmla="*/ 455849 w 2048875"/>
                <a:gd name="connsiteY11" fmla="*/ 16784 h 711991"/>
                <a:gd name="connsiteX12" fmla="*/ 1574001 w 2048875"/>
                <a:gd name="connsiteY12" fmla="*/ 16784 h 711991"/>
                <a:gd name="connsiteX13" fmla="*/ 1607617 w 2048875"/>
                <a:gd name="connsiteY13" fmla="*/ 7056 h 711991"/>
                <a:gd name="connsiteX14" fmla="*/ 1682700 w 2048875"/>
                <a:gd name="connsiteY14" fmla="*/ 0 h 711991"/>
                <a:gd name="connsiteX0" fmla="*/ 1682700 w 2048875"/>
                <a:gd name="connsiteY0" fmla="*/ 0 h 711991"/>
                <a:gd name="connsiteX1" fmla="*/ 2048875 w 2048875"/>
                <a:gd name="connsiteY1" fmla="*/ 350487 h 711991"/>
                <a:gd name="connsiteX2" fmla="*/ 1682700 w 2048875"/>
                <a:gd name="connsiteY2" fmla="*/ 710499 h 711991"/>
                <a:gd name="connsiteX3" fmla="*/ 1361756 w 2048875"/>
                <a:gd name="connsiteY3" fmla="*/ 526952 h 711991"/>
                <a:gd name="connsiteX4" fmla="*/ 1111870 w 2048875"/>
                <a:gd name="connsiteY4" fmla="*/ 381034 h 711991"/>
                <a:gd name="connsiteX5" fmla="*/ 916281 w 2048875"/>
                <a:gd name="connsiteY5" fmla="*/ 374684 h 711991"/>
                <a:gd name="connsiteX6" fmla="*/ 715852 w 2048875"/>
                <a:gd name="connsiteY6" fmla="*/ 489859 h 711991"/>
                <a:gd name="connsiteX7" fmla="*/ 363001 w 2048875"/>
                <a:gd name="connsiteY7" fmla="*/ 711506 h 711991"/>
                <a:gd name="connsiteX8" fmla="*/ 17 w 2048875"/>
                <a:gd name="connsiteY8" fmla="*/ 354669 h 711991"/>
                <a:gd name="connsiteX9" fmla="*/ 372573 w 2048875"/>
                <a:gd name="connsiteY9" fmla="*/ 7357 h 711991"/>
                <a:gd name="connsiteX10" fmla="*/ 447656 w 2048875"/>
                <a:gd name="connsiteY10" fmla="*/ 14413 h 711991"/>
                <a:gd name="connsiteX11" fmla="*/ 455849 w 2048875"/>
                <a:gd name="connsiteY11" fmla="*/ 16784 h 711991"/>
                <a:gd name="connsiteX12" fmla="*/ 1574001 w 2048875"/>
                <a:gd name="connsiteY12" fmla="*/ 16784 h 711991"/>
                <a:gd name="connsiteX13" fmla="*/ 1607617 w 2048875"/>
                <a:gd name="connsiteY13" fmla="*/ 7056 h 711991"/>
                <a:gd name="connsiteX14" fmla="*/ 1682700 w 2048875"/>
                <a:gd name="connsiteY14" fmla="*/ 0 h 711991"/>
                <a:gd name="connsiteX0" fmla="*/ 1682700 w 2048875"/>
                <a:gd name="connsiteY0" fmla="*/ 0 h 711991"/>
                <a:gd name="connsiteX1" fmla="*/ 2048875 w 2048875"/>
                <a:gd name="connsiteY1" fmla="*/ 350487 h 711991"/>
                <a:gd name="connsiteX2" fmla="*/ 1682700 w 2048875"/>
                <a:gd name="connsiteY2" fmla="*/ 710499 h 711991"/>
                <a:gd name="connsiteX3" fmla="*/ 1361756 w 2048875"/>
                <a:gd name="connsiteY3" fmla="*/ 526952 h 711991"/>
                <a:gd name="connsiteX4" fmla="*/ 1111870 w 2048875"/>
                <a:gd name="connsiteY4" fmla="*/ 381034 h 711991"/>
                <a:gd name="connsiteX5" fmla="*/ 986476 w 2048875"/>
                <a:gd name="connsiteY5" fmla="*/ 377859 h 711991"/>
                <a:gd name="connsiteX6" fmla="*/ 715852 w 2048875"/>
                <a:gd name="connsiteY6" fmla="*/ 489859 h 711991"/>
                <a:gd name="connsiteX7" fmla="*/ 363001 w 2048875"/>
                <a:gd name="connsiteY7" fmla="*/ 711506 h 711991"/>
                <a:gd name="connsiteX8" fmla="*/ 17 w 2048875"/>
                <a:gd name="connsiteY8" fmla="*/ 354669 h 711991"/>
                <a:gd name="connsiteX9" fmla="*/ 372573 w 2048875"/>
                <a:gd name="connsiteY9" fmla="*/ 7357 h 711991"/>
                <a:gd name="connsiteX10" fmla="*/ 447656 w 2048875"/>
                <a:gd name="connsiteY10" fmla="*/ 14413 h 711991"/>
                <a:gd name="connsiteX11" fmla="*/ 455849 w 2048875"/>
                <a:gd name="connsiteY11" fmla="*/ 16784 h 711991"/>
                <a:gd name="connsiteX12" fmla="*/ 1574001 w 2048875"/>
                <a:gd name="connsiteY12" fmla="*/ 16784 h 711991"/>
                <a:gd name="connsiteX13" fmla="*/ 1607617 w 2048875"/>
                <a:gd name="connsiteY13" fmla="*/ 7056 h 711991"/>
                <a:gd name="connsiteX14" fmla="*/ 1682700 w 2048875"/>
                <a:gd name="connsiteY14" fmla="*/ 0 h 711991"/>
                <a:gd name="connsiteX0" fmla="*/ 1682700 w 2048875"/>
                <a:gd name="connsiteY0" fmla="*/ 0 h 711991"/>
                <a:gd name="connsiteX1" fmla="*/ 2048875 w 2048875"/>
                <a:gd name="connsiteY1" fmla="*/ 350487 h 711991"/>
                <a:gd name="connsiteX2" fmla="*/ 1682700 w 2048875"/>
                <a:gd name="connsiteY2" fmla="*/ 710499 h 711991"/>
                <a:gd name="connsiteX3" fmla="*/ 1361756 w 2048875"/>
                <a:gd name="connsiteY3" fmla="*/ 526952 h 711991"/>
                <a:gd name="connsiteX4" fmla="*/ 1111870 w 2048875"/>
                <a:gd name="connsiteY4" fmla="*/ 381034 h 711991"/>
                <a:gd name="connsiteX5" fmla="*/ 986476 w 2048875"/>
                <a:gd name="connsiteY5" fmla="*/ 377859 h 711991"/>
                <a:gd name="connsiteX6" fmla="*/ 715852 w 2048875"/>
                <a:gd name="connsiteY6" fmla="*/ 489859 h 711991"/>
                <a:gd name="connsiteX7" fmla="*/ 363001 w 2048875"/>
                <a:gd name="connsiteY7" fmla="*/ 711506 h 711991"/>
                <a:gd name="connsiteX8" fmla="*/ 17 w 2048875"/>
                <a:gd name="connsiteY8" fmla="*/ 354669 h 711991"/>
                <a:gd name="connsiteX9" fmla="*/ 372573 w 2048875"/>
                <a:gd name="connsiteY9" fmla="*/ 7357 h 711991"/>
                <a:gd name="connsiteX10" fmla="*/ 447656 w 2048875"/>
                <a:gd name="connsiteY10" fmla="*/ 14413 h 711991"/>
                <a:gd name="connsiteX11" fmla="*/ 455849 w 2048875"/>
                <a:gd name="connsiteY11" fmla="*/ 16784 h 711991"/>
                <a:gd name="connsiteX12" fmla="*/ 1574001 w 2048875"/>
                <a:gd name="connsiteY12" fmla="*/ 16784 h 711991"/>
                <a:gd name="connsiteX13" fmla="*/ 1607617 w 2048875"/>
                <a:gd name="connsiteY13" fmla="*/ 7056 h 711991"/>
                <a:gd name="connsiteX14" fmla="*/ 1682700 w 2048875"/>
                <a:gd name="connsiteY14" fmla="*/ 0 h 711991"/>
                <a:gd name="connsiteX0" fmla="*/ 1682700 w 2048875"/>
                <a:gd name="connsiteY0" fmla="*/ 0 h 711991"/>
                <a:gd name="connsiteX1" fmla="*/ 2048875 w 2048875"/>
                <a:gd name="connsiteY1" fmla="*/ 350487 h 711991"/>
                <a:gd name="connsiteX2" fmla="*/ 1682700 w 2048875"/>
                <a:gd name="connsiteY2" fmla="*/ 710499 h 711991"/>
                <a:gd name="connsiteX3" fmla="*/ 1361756 w 2048875"/>
                <a:gd name="connsiteY3" fmla="*/ 526952 h 711991"/>
                <a:gd name="connsiteX4" fmla="*/ 1111870 w 2048875"/>
                <a:gd name="connsiteY4" fmla="*/ 381034 h 711991"/>
                <a:gd name="connsiteX5" fmla="*/ 986476 w 2048875"/>
                <a:gd name="connsiteY5" fmla="*/ 377859 h 711991"/>
                <a:gd name="connsiteX6" fmla="*/ 715852 w 2048875"/>
                <a:gd name="connsiteY6" fmla="*/ 489859 h 711991"/>
                <a:gd name="connsiteX7" fmla="*/ 363001 w 2048875"/>
                <a:gd name="connsiteY7" fmla="*/ 711506 h 711991"/>
                <a:gd name="connsiteX8" fmla="*/ 17 w 2048875"/>
                <a:gd name="connsiteY8" fmla="*/ 354669 h 711991"/>
                <a:gd name="connsiteX9" fmla="*/ 372573 w 2048875"/>
                <a:gd name="connsiteY9" fmla="*/ 7357 h 711991"/>
                <a:gd name="connsiteX10" fmla="*/ 447656 w 2048875"/>
                <a:gd name="connsiteY10" fmla="*/ 14413 h 711991"/>
                <a:gd name="connsiteX11" fmla="*/ 455849 w 2048875"/>
                <a:gd name="connsiteY11" fmla="*/ 16784 h 711991"/>
                <a:gd name="connsiteX12" fmla="*/ 1574001 w 2048875"/>
                <a:gd name="connsiteY12" fmla="*/ 16784 h 711991"/>
                <a:gd name="connsiteX13" fmla="*/ 1607617 w 2048875"/>
                <a:gd name="connsiteY13" fmla="*/ 7056 h 711991"/>
                <a:gd name="connsiteX14" fmla="*/ 1682700 w 2048875"/>
                <a:gd name="connsiteY14" fmla="*/ 0 h 711991"/>
                <a:gd name="connsiteX0" fmla="*/ 1682700 w 2048875"/>
                <a:gd name="connsiteY0" fmla="*/ 0 h 711991"/>
                <a:gd name="connsiteX1" fmla="*/ 2048875 w 2048875"/>
                <a:gd name="connsiteY1" fmla="*/ 350487 h 711991"/>
                <a:gd name="connsiteX2" fmla="*/ 1682700 w 2048875"/>
                <a:gd name="connsiteY2" fmla="*/ 710499 h 711991"/>
                <a:gd name="connsiteX3" fmla="*/ 1361756 w 2048875"/>
                <a:gd name="connsiteY3" fmla="*/ 526952 h 711991"/>
                <a:gd name="connsiteX4" fmla="*/ 1111870 w 2048875"/>
                <a:gd name="connsiteY4" fmla="*/ 381034 h 711991"/>
                <a:gd name="connsiteX5" fmla="*/ 986476 w 2048875"/>
                <a:gd name="connsiteY5" fmla="*/ 377859 h 711991"/>
                <a:gd name="connsiteX6" fmla="*/ 715852 w 2048875"/>
                <a:gd name="connsiteY6" fmla="*/ 489859 h 711991"/>
                <a:gd name="connsiteX7" fmla="*/ 363001 w 2048875"/>
                <a:gd name="connsiteY7" fmla="*/ 711506 h 711991"/>
                <a:gd name="connsiteX8" fmla="*/ 17 w 2048875"/>
                <a:gd name="connsiteY8" fmla="*/ 354669 h 711991"/>
                <a:gd name="connsiteX9" fmla="*/ 372573 w 2048875"/>
                <a:gd name="connsiteY9" fmla="*/ 7357 h 711991"/>
                <a:gd name="connsiteX10" fmla="*/ 447656 w 2048875"/>
                <a:gd name="connsiteY10" fmla="*/ 14413 h 711991"/>
                <a:gd name="connsiteX11" fmla="*/ 455849 w 2048875"/>
                <a:gd name="connsiteY11" fmla="*/ 16784 h 711991"/>
                <a:gd name="connsiteX12" fmla="*/ 1574001 w 2048875"/>
                <a:gd name="connsiteY12" fmla="*/ 16784 h 711991"/>
                <a:gd name="connsiteX13" fmla="*/ 1607617 w 2048875"/>
                <a:gd name="connsiteY13" fmla="*/ 7056 h 711991"/>
                <a:gd name="connsiteX14" fmla="*/ 1682700 w 2048875"/>
                <a:gd name="connsiteY14" fmla="*/ 0 h 71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875" h="711991">
                  <a:moveTo>
                    <a:pt x="1682700" y="0"/>
                  </a:moveTo>
                  <a:cubicBezTo>
                    <a:pt x="1888457" y="0"/>
                    <a:pt x="2048875" y="232071"/>
                    <a:pt x="2048875" y="350487"/>
                  </a:cubicBezTo>
                  <a:cubicBezTo>
                    <a:pt x="2048875" y="468903"/>
                    <a:pt x="1979088" y="677913"/>
                    <a:pt x="1682700" y="710499"/>
                  </a:cubicBezTo>
                  <a:cubicBezTo>
                    <a:pt x="1565172" y="723420"/>
                    <a:pt x="1418313" y="651607"/>
                    <a:pt x="1361756" y="526952"/>
                  </a:cubicBezTo>
                  <a:cubicBezTo>
                    <a:pt x="1285907" y="451854"/>
                    <a:pt x="1187720" y="414857"/>
                    <a:pt x="1111870" y="381034"/>
                  </a:cubicBezTo>
                  <a:lnTo>
                    <a:pt x="986476" y="377859"/>
                  </a:lnTo>
                  <a:cubicBezTo>
                    <a:pt x="866489" y="403551"/>
                    <a:pt x="797551" y="416542"/>
                    <a:pt x="715852" y="489859"/>
                  </a:cubicBezTo>
                  <a:cubicBezTo>
                    <a:pt x="624198" y="614514"/>
                    <a:pt x="517216" y="717156"/>
                    <a:pt x="363001" y="711506"/>
                  </a:cubicBezTo>
                  <a:cubicBezTo>
                    <a:pt x="103003" y="701981"/>
                    <a:pt x="-1578" y="472027"/>
                    <a:pt x="17" y="354669"/>
                  </a:cubicBezTo>
                  <a:cubicBezTo>
                    <a:pt x="1612" y="237311"/>
                    <a:pt x="22808" y="17593"/>
                    <a:pt x="372573" y="7357"/>
                  </a:cubicBezTo>
                  <a:cubicBezTo>
                    <a:pt x="398282" y="6605"/>
                    <a:pt x="423404" y="9786"/>
                    <a:pt x="447656" y="14413"/>
                  </a:cubicBezTo>
                  <a:lnTo>
                    <a:pt x="455849" y="16784"/>
                  </a:lnTo>
                  <a:lnTo>
                    <a:pt x="1574001" y="16784"/>
                  </a:lnTo>
                  <a:lnTo>
                    <a:pt x="1607617" y="7056"/>
                  </a:lnTo>
                  <a:cubicBezTo>
                    <a:pt x="1631870" y="2429"/>
                    <a:pt x="1656980" y="0"/>
                    <a:pt x="16827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buClrTx/>
              </a:pPr>
              <a:endParaRPr lang="en-US" sz="1350" kern="1200">
                <a:solidFill>
                  <a:srgbClr val="FFFFFF"/>
                </a:solidFill>
                <a:latin typeface="Calibri"/>
              </a:endParaRPr>
            </a:p>
          </p:txBody>
        </p:sp>
        <p:sp>
          <p:nvSpPr>
            <p:cNvPr id="21" name="Freeform 33">
              <a:extLst>
                <a:ext uri="{FF2B5EF4-FFF2-40B4-BE49-F238E27FC236}">
                  <a16:creationId xmlns:a16="http://schemas.microsoft.com/office/drawing/2014/main" id="{B8968FDC-DC12-204B-80CC-E5860F774E79}"/>
                </a:ext>
              </a:extLst>
            </p:cNvPr>
            <p:cNvSpPr/>
            <p:nvPr userDrawn="1"/>
          </p:nvSpPr>
          <p:spPr>
            <a:xfrm>
              <a:off x="2296236" y="6049370"/>
              <a:ext cx="232012" cy="177421"/>
            </a:xfrm>
            <a:custGeom>
              <a:avLst/>
              <a:gdLst>
                <a:gd name="connsiteX0" fmla="*/ 0 w 232012"/>
                <a:gd name="connsiteY0" fmla="*/ 163774 h 177421"/>
                <a:gd name="connsiteX1" fmla="*/ 116006 w 232012"/>
                <a:gd name="connsiteY1" fmla="*/ 0 h 177421"/>
                <a:gd name="connsiteX2" fmla="*/ 232012 w 232012"/>
                <a:gd name="connsiteY2" fmla="*/ 177421 h 177421"/>
                <a:gd name="connsiteX3" fmla="*/ 0 w 232012"/>
                <a:gd name="connsiteY3" fmla="*/ 163774 h 177421"/>
              </a:gdLst>
              <a:ahLst/>
              <a:cxnLst>
                <a:cxn ang="0">
                  <a:pos x="connsiteX0" y="connsiteY0"/>
                </a:cxn>
                <a:cxn ang="0">
                  <a:pos x="connsiteX1" y="connsiteY1"/>
                </a:cxn>
                <a:cxn ang="0">
                  <a:pos x="connsiteX2" y="connsiteY2"/>
                </a:cxn>
                <a:cxn ang="0">
                  <a:pos x="connsiteX3" y="connsiteY3"/>
                </a:cxn>
              </a:cxnLst>
              <a:rect l="l" t="t" r="r" b="b"/>
              <a:pathLst>
                <a:path w="232012" h="177421">
                  <a:moveTo>
                    <a:pt x="0" y="163774"/>
                  </a:moveTo>
                  <a:lnTo>
                    <a:pt x="116006" y="0"/>
                  </a:lnTo>
                  <a:lnTo>
                    <a:pt x="232012" y="177421"/>
                  </a:lnTo>
                  <a:lnTo>
                    <a:pt x="0" y="16377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buClrTx/>
              </a:pPr>
              <a:endParaRPr lang="en-US" sz="1350" kern="1200">
                <a:solidFill>
                  <a:srgbClr val="FFFFFF"/>
                </a:solidFill>
                <a:latin typeface="Calibri"/>
              </a:endParaRPr>
            </a:p>
          </p:txBody>
        </p:sp>
        <p:sp>
          <p:nvSpPr>
            <p:cNvPr id="22" name="Freeform 34">
              <a:extLst>
                <a:ext uri="{FF2B5EF4-FFF2-40B4-BE49-F238E27FC236}">
                  <a16:creationId xmlns:a16="http://schemas.microsoft.com/office/drawing/2014/main" id="{FCB26A5D-DFF7-8146-B62B-3A99D3920310}"/>
                </a:ext>
              </a:extLst>
            </p:cNvPr>
            <p:cNvSpPr/>
            <p:nvPr userDrawn="1"/>
          </p:nvSpPr>
          <p:spPr>
            <a:xfrm>
              <a:off x="2190466" y="5967484"/>
              <a:ext cx="252483" cy="272955"/>
            </a:xfrm>
            <a:custGeom>
              <a:avLst/>
              <a:gdLst>
                <a:gd name="connsiteX0" fmla="*/ 78474 w 252483"/>
                <a:gd name="connsiteY0" fmla="*/ 272955 h 272955"/>
                <a:gd name="connsiteX1" fmla="*/ 252483 w 252483"/>
                <a:gd name="connsiteY1" fmla="*/ 23883 h 272955"/>
                <a:gd name="connsiteX2" fmla="*/ 0 w 252483"/>
                <a:gd name="connsiteY2" fmla="*/ 0 h 272955"/>
                <a:gd name="connsiteX3" fmla="*/ 78474 w 252483"/>
                <a:gd name="connsiteY3" fmla="*/ 272955 h 272955"/>
              </a:gdLst>
              <a:ahLst/>
              <a:cxnLst>
                <a:cxn ang="0">
                  <a:pos x="connsiteX0" y="connsiteY0"/>
                </a:cxn>
                <a:cxn ang="0">
                  <a:pos x="connsiteX1" y="connsiteY1"/>
                </a:cxn>
                <a:cxn ang="0">
                  <a:pos x="connsiteX2" y="connsiteY2"/>
                </a:cxn>
                <a:cxn ang="0">
                  <a:pos x="connsiteX3" y="connsiteY3"/>
                </a:cxn>
              </a:cxnLst>
              <a:rect l="l" t="t" r="r" b="b"/>
              <a:pathLst>
                <a:path w="252483" h="272955">
                  <a:moveTo>
                    <a:pt x="78474" y="272955"/>
                  </a:moveTo>
                  <a:lnTo>
                    <a:pt x="252483" y="23883"/>
                  </a:lnTo>
                  <a:lnTo>
                    <a:pt x="0" y="0"/>
                  </a:lnTo>
                  <a:lnTo>
                    <a:pt x="78474" y="2729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alibri"/>
              </a:endParaRPr>
            </a:p>
          </p:txBody>
        </p:sp>
        <p:pic>
          <p:nvPicPr>
            <p:cNvPr id="23" name="Picture 22" descr="Logo&#10;&#10;Description automatically generated">
              <a:extLst>
                <a:ext uri="{FF2B5EF4-FFF2-40B4-BE49-F238E27FC236}">
                  <a16:creationId xmlns:a16="http://schemas.microsoft.com/office/drawing/2014/main" id="{89AB8AE3-8707-8847-991B-570F91B9BA16}"/>
                </a:ext>
              </a:extLst>
            </p:cNvPr>
            <p:cNvPicPr>
              <a:picLocks noChangeAspect="1"/>
            </p:cNvPicPr>
            <p:nvPr userDrawn="1"/>
          </p:nvPicPr>
          <p:blipFill rotWithShape="1">
            <a:blip r:embed="rId14"/>
            <a:srcRect b="24525"/>
            <a:stretch/>
          </p:blipFill>
          <p:spPr>
            <a:xfrm>
              <a:off x="135116" y="5783895"/>
              <a:ext cx="2498103" cy="1087753"/>
            </a:xfrm>
            <a:prstGeom prst="rect">
              <a:avLst/>
            </a:prstGeom>
          </p:spPr>
        </p:pic>
      </p:grpSp>
    </p:spTree>
    <p:extLst>
      <p:ext uri="{BB962C8B-B14F-4D97-AF65-F5344CB8AC3E}">
        <p14:creationId xmlns:p14="http://schemas.microsoft.com/office/powerpoint/2010/main" val="307145362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ctr" defTabSz="342900" rtl="0" eaLnBrk="1" latinLnBrk="0" hangingPunct="1">
        <a:spcBef>
          <a:spcPct val="0"/>
        </a:spcBef>
        <a:buNone/>
        <a:defRPr sz="3300" b="1" i="0" kern="120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lt1"/>
            </a:gs>
            <a:gs pos="76000">
              <a:schemeClr val="bg1">
                <a:lumMod val="95000"/>
              </a:schemeClr>
            </a:gs>
            <a:gs pos="100000">
              <a:schemeClr val="accent5">
                <a:lumMod val="20000"/>
                <a:lumOff val="80000"/>
              </a:schemeClr>
            </a:gs>
          </a:gsLst>
          <a:lin ang="10800025"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76900" y="836000"/>
            <a:ext cx="54642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1pPr>
            <a:lvl2pPr lvl="1"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2pPr>
            <a:lvl3pPr lvl="2"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3pPr>
            <a:lvl4pPr lvl="3"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4pPr>
            <a:lvl5pPr lvl="4"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5pPr>
            <a:lvl6pPr lvl="5"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6pPr>
            <a:lvl7pPr lvl="6"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7pPr>
            <a:lvl8pPr lvl="7"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8pPr>
            <a:lvl9pPr lvl="8" rtl="0">
              <a:lnSpc>
                <a:spcPct val="90000"/>
              </a:lnSpc>
              <a:spcBef>
                <a:spcPts val="0"/>
              </a:spcBef>
              <a:spcAft>
                <a:spcPts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9pPr>
          </a:lstStyle>
          <a:p>
            <a:endParaRPr/>
          </a:p>
        </p:txBody>
      </p:sp>
      <p:sp>
        <p:nvSpPr>
          <p:cNvPr id="7" name="Google Shape;7;p1"/>
          <p:cNvSpPr txBox="1">
            <a:spLocks noGrp="1"/>
          </p:cNvSpPr>
          <p:nvPr>
            <p:ph type="body" idx="1"/>
          </p:nvPr>
        </p:nvSpPr>
        <p:spPr>
          <a:xfrm>
            <a:off x="2976900" y="1506350"/>
            <a:ext cx="5464200" cy="2858700"/>
          </a:xfrm>
          <a:prstGeom prst="rect">
            <a:avLst/>
          </a:prstGeom>
          <a:noFill/>
          <a:ln>
            <a:noFill/>
          </a:ln>
        </p:spPr>
        <p:txBody>
          <a:bodyPr spcFirstLastPara="1" wrap="square" lIns="0" tIns="0" rIns="0" bIns="0" anchor="t" anchorCtr="0">
            <a:noAutofit/>
          </a:bodyPr>
          <a:lstStyle>
            <a:lvl1pPr marL="457200" lvl="0" indent="-381000" rtl="0">
              <a:spcBef>
                <a:spcPts val="0"/>
              </a:spcBef>
              <a:spcAft>
                <a:spcPts val="0"/>
              </a:spcAft>
              <a:buClr>
                <a:schemeClr val="accent1"/>
              </a:buClr>
              <a:buSzPts val="2400"/>
              <a:buFont typeface="IBM Plex Sans"/>
              <a:buChar char="▸"/>
              <a:defRPr sz="2400">
                <a:solidFill>
                  <a:schemeClr val="dk1"/>
                </a:solidFill>
                <a:latin typeface="IBM Plex Sans"/>
                <a:ea typeface="IBM Plex Sans"/>
                <a:cs typeface="IBM Plex Sans"/>
                <a:sym typeface="IBM Plex Sans"/>
              </a:defRPr>
            </a:lvl1pPr>
            <a:lvl2pPr marL="914400" lvl="1" indent="-381000" rtl="0">
              <a:spcBef>
                <a:spcPts val="600"/>
              </a:spcBef>
              <a:spcAft>
                <a:spcPts val="0"/>
              </a:spcAft>
              <a:buClr>
                <a:schemeClr val="accent1"/>
              </a:buClr>
              <a:buSzPts val="2400"/>
              <a:buFont typeface="IBM Plex Sans"/>
              <a:buChar char="▹"/>
              <a:defRPr sz="2400">
                <a:solidFill>
                  <a:schemeClr val="dk1"/>
                </a:solidFill>
                <a:latin typeface="IBM Plex Sans"/>
                <a:ea typeface="IBM Plex Sans"/>
                <a:cs typeface="IBM Plex Sans"/>
                <a:sym typeface="IBM Plex Sans"/>
              </a:defRPr>
            </a:lvl2pPr>
            <a:lvl3pPr marL="1371600" lvl="2" indent="-381000" rtl="0">
              <a:spcBef>
                <a:spcPts val="600"/>
              </a:spcBef>
              <a:spcAft>
                <a:spcPts val="0"/>
              </a:spcAft>
              <a:buClr>
                <a:schemeClr val="lt2"/>
              </a:buClr>
              <a:buSzPts val="2400"/>
              <a:buFont typeface="IBM Plex Sans"/>
              <a:buChar char="■"/>
              <a:defRPr sz="2400">
                <a:solidFill>
                  <a:schemeClr val="dk1"/>
                </a:solidFill>
                <a:latin typeface="IBM Plex Sans"/>
                <a:ea typeface="IBM Plex Sans"/>
                <a:cs typeface="IBM Plex Sans"/>
                <a:sym typeface="IBM Plex Sans"/>
              </a:defRPr>
            </a:lvl3pPr>
            <a:lvl4pPr marL="1828800" lvl="3" indent="-381000" rtl="0">
              <a:spcBef>
                <a:spcPts val="600"/>
              </a:spcBef>
              <a:spcAft>
                <a:spcPts val="0"/>
              </a:spcAft>
              <a:buClr>
                <a:schemeClr val="lt2"/>
              </a:buClr>
              <a:buSzPts val="2400"/>
              <a:buFont typeface="IBM Plex Sans"/>
              <a:buChar char="●"/>
              <a:defRPr sz="2400">
                <a:solidFill>
                  <a:schemeClr val="dk1"/>
                </a:solidFill>
                <a:latin typeface="IBM Plex Sans"/>
                <a:ea typeface="IBM Plex Sans"/>
                <a:cs typeface="IBM Plex Sans"/>
                <a:sym typeface="IBM Plex Sans"/>
              </a:defRPr>
            </a:lvl4pPr>
            <a:lvl5pPr marL="2286000" lvl="4" indent="-381000" rtl="0">
              <a:spcBef>
                <a:spcPts val="600"/>
              </a:spcBef>
              <a:spcAft>
                <a:spcPts val="0"/>
              </a:spcAft>
              <a:buClr>
                <a:schemeClr val="lt2"/>
              </a:buClr>
              <a:buSzPts val="2400"/>
              <a:buFont typeface="IBM Plex Sans"/>
              <a:buChar char="○"/>
              <a:defRPr sz="2400">
                <a:solidFill>
                  <a:schemeClr val="dk1"/>
                </a:solidFill>
                <a:latin typeface="IBM Plex Sans"/>
                <a:ea typeface="IBM Plex Sans"/>
                <a:cs typeface="IBM Plex Sans"/>
                <a:sym typeface="IBM Plex Sans"/>
              </a:defRPr>
            </a:lvl5pPr>
            <a:lvl6pPr marL="2743200" lvl="5" indent="-381000" rtl="0">
              <a:spcBef>
                <a:spcPts val="600"/>
              </a:spcBef>
              <a:spcAft>
                <a:spcPts val="0"/>
              </a:spcAft>
              <a:buClr>
                <a:schemeClr val="lt2"/>
              </a:buClr>
              <a:buSzPts val="2400"/>
              <a:buFont typeface="IBM Plex Sans"/>
              <a:buChar char="■"/>
              <a:defRPr sz="2400">
                <a:solidFill>
                  <a:schemeClr val="dk1"/>
                </a:solidFill>
                <a:latin typeface="IBM Plex Sans"/>
                <a:ea typeface="IBM Plex Sans"/>
                <a:cs typeface="IBM Plex Sans"/>
                <a:sym typeface="IBM Plex Sans"/>
              </a:defRPr>
            </a:lvl6pPr>
            <a:lvl7pPr marL="3200400" lvl="6" indent="-381000" rtl="0">
              <a:spcBef>
                <a:spcPts val="600"/>
              </a:spcBef>
              <a:spcAft>
                <a:spcPts val="0"/>
              </a:spcAft>
              <a:buClr>
                <a:schemeClr val="lt2"/>
              </a:buClr>
              <a:buSzPts val="2400"/>
              <a:buFont typeface="IBM Plex Sans"/>
              <a:buChar char="●"/>
              <a:defRPr sz="2400">
                <a:solidFill>
                  <a:schemeClr val="dk1"/>
                </a:solidFill>
                <a:latin typeface="IBM Plex Sans"/>
                <a:ea typeface="IBM Plex Sans"/>
                <a:cs typeface="IBM Plex Sans"/>
                <a:sym typeface="IBM Plex Sans"/>
              </a:defRPr>
            </a:lvl7pPr>
            <a:lvl8pPr marL="3657600" lvl="7" indent="-381000" rtl="0">
              <a:spcBef>
                <a:spcPts val="600"/>
              </a:spcBef>
              <a:spcAft>
                <a:spcPts val="0"/>
              </a:spcAft>
              <a:buClr>
                <a:schemeClr val="lt2"/>
              </a:buClr>
              <a:buSzPts val="2400"/>
              <a:buFont typeface="IBM Plex Sans"/>
              <a:buChar char="○"/>
              <a:defRPr sz="2400">
                <a:solidFill>
                  <a:schemeClr val="dk1"/>
                </a:solidFill>
                <a:latin typeface="IBM Plex Sans"/>
                <a:ea typeface="IBM Plex Sans"/>
                <a:cs typeface="IBM Plex Sans"/>
                <a:sym typeface="IBM Plex Sans"/>
              </a:defRPr>
            </a:lvl8pPr>
            <a:lvl9pPr marL="4114800" lvl="8" indent="-381000" rtl="0">
              <a:spcBef>
                <a:spcPts val="600"/>
              </a:spcBef>
              <a:spcAft>
                <a:spcPts val="600"/>
              </a:spcAft>
              <a:buClr>
                <a:schemeClr val="lt2"/>
              </a:buClr>
              <a:buSzPts val="2400"/>
              <a:buFont typeface="IBM Plex Sans"/>
              <a:buChar char="■"/>
              <a:defRPr sz="2400">
                <a:solidFill>
                  <a:schemeClr val="dk1"/>
                </a:solidFill>
                <a:latin typeface="IBM Plex Sans"/>
                <a:ea typeface="IBM Plex Sans"/>
                <a:cs typeface="IBM Plex Sans"/>
                <a:sym typeface="IBM Plex Sans"/>
              </a:defRPr>
            </a:lvl9pPr>
          </a:lstStyle>
          <a:p>
            <a:endParaRPr/>
          </a:p>
        </p:txBody>
      </p:sp>
      <p:sp>
        <p:nvSpPr>
          <p:cNvPr id="8" name="Google Shape;8;p1"/>
          <p:cNvSpPr txBox="1">
            <a:spLocks noGrp="1"/>
          </p:cNvSpPr>
          <p:nvPr>
            <p:ph type="sldNum" idx="12"/>
          </p:nvPr>
        </p:nvSpPr>
        <p:spPr>
          <a:xfrm>
            <a:off x="228600" y="4718604"/>
            <a:ext cx="369900" cy="251100"/>
          </a:xfrm>
          <a:prstGeom prst="rect">
            <a:avLst/>
          </a:prstGeom>
          <a:noFill/>
          <a:ln>
            <a:noFill/>
          </a:ln>
        </p:spPr>
        <p:txBody>
          <a:bodyPr spcFirstLastPara="1" wrap="square" lIns="0" tIns="0" rIns="0" bIns="0" anchor="ctr" anchorCtr="0">
            <a:noAutofit/>
          </a:bodyPr>
          <a:lstStyle>
            <a:lvl1pPr lvl="0" rtl="0">
              <a:buNone/>
              <a:defRPr b="1">
                <a:solidFill>
                  <a:schemeClr val="lt1"/>
                </a:solidFill>
                <a:latin typeface="IBM Plex Serif"/>
                <a:ea typeface="IBM Plex Serif"/>
                <a:cs typeface="IBM Plex Serif"/>
                <a:sym typeface="IBM Plex Serif"/>
              </a:defRPr>
            </a:lvl1pPr>
            <a:lvl2pPr lvl="1" rtl="0">
              <a:buNone/>
              <a:defRPr b="1">
                <a:solidFill>
                  <a:schemeClr val="lt1"/>
                </a:solidFill>
                <a:latin typeface="IBM Plex Serif"/>
                <a:ea typeface="IBM Plex Serif"/>
                <a:cs typeface="IBM Plex Serif"/>
                <a:sym typeface="IBM Plex Serif"/>
              </a:defRPr>
            </a:lvl2pPr>
            <a:lvl3pPr lvl="2" rtl="0">
              <a:buNone/>
              <a:defRPr b="1">
                <a:solidFill>
                  <a:schemeClr val="lt1"/>
                </a:solidFill>
                <a:latin typeface="IBM Plex Serif"/>
                <a:ea typeface="IBM Plex Serif"/>
                <a:cs typeface="IBM Plex Serif"/>
                <a:sym typeface="IBM Plex Serif"/>
              </a:defRPr>
            </a:lvl3pPr>
            <a:lvl4pPr lvl="3" rtl="0">
              <a:buNone/>
              <a:defRPr b="1">
                <a:solidFill>
                  <a:schemeClr val="lt1"/>
                </a:solidFill>
                <a:latin typeface="IBM Plex Serif"/>
                <a:ea typeface="IBM Plex Serif"/>
                <a:cs typeface="IBM Plex Serif"/>
                <a:sym typeface="IBM Plex Serif"/>
              </a:defRPr>
            </a:lvl4pPr>
            <a:lvl5pPr lvl="4" rtl="0">
              <a:buNone/>
              <a:defRPr b="1">
                <a:solidFill>
                  <a:schemeClr val="lt1"/>
                </a:solidFill>
                <a:latin typeface="IBM Plex Serif"/>
                <a:ea typeface="IBM Plex Serif"/>
                <a:cs typeface="IBM Plex Serif"/>
                <a:sym typeface="IBM Plex Serif"/>
              </a:defRPr>
            </a:lvl5pPr>
            <a:lvl6pPr lvl="5" rtl="0">
              <a:buNone/>
              <a:defRPr b="1">
                <a:solidFill>
                  <a:schemeClr val="lt1"/>
                </a:solidFill>
                <a:latin typeface="IBM Plex Serif"/>
                <a:ea typeface="IBM Plex Serif"/>
                <a:cs typeface="IBM Plex Serif"/>
                <a:sym typeface="IBM Plex Serif"/>
              </a:defRPr>
            </a:lvl6pPr>
            <a:lvl7pPr lvl="6" rtl="0">
              <a:buNone/>
              <a:defRPr b="1">
                <a:solidFill>
                  <a:schemeClr val="lt1"/>
                </a:solidFill>
                <a:latin typeface="IBM Plex Serif"/>
                <a:ea typeface="IBM Plex Serif"/>
                <a:cs typeface="IBM Plex Serif"/>
                <a:sym typeface="IBM Plex Serif"/>
              </a:defRPr>
            </a:lvl7pPr>
            <a:lvl8pPr lvl="7" rtl="0">
              <a:buNone/>
              <a:defRPr b="1">
                <a:solidFill>
                  <a:schemeClr val="lt1"/>
                </a:solidFill>
                <a:latin typeface="IBM Plex Serif"/>
                <a:ea typeface="IBM Plex Serif"/>
                <a:cs typeface="IBM Plex Serif"/>
                <a:sym typeface="IBM Plex Serif"/>
              </a:defRPr>
            </a:lvl8pPr>
            <a:lvl9pPr lvl="8" rtl="0">
              <a:buNone/>
              <a:defRPr b="1">
                <a:solidFill>
                  <a:schemeClr val="lt1"/>
                </a:solidFill>
                <a:latin typeface="IBM Plex Serif"/>
                <a:ea typeface="IBM Plex Serif"/>
                <a:cs typeface="IBM Plex Serif"/>
                <a:sym typeface="IBM Plex Serif"/>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32447355"/>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5.svg"/><Relationship Id="rId5" Type="http://schemas.openxmlformats.org/officeDocument/2006/relationships/diagramQuickStyle" Target="../diagrams/quickStyle1.xml"/><Relationship Id="rId10" Type="http://schemas.openxmlformats.org/officeDocument/2006/relationships/image" Target="../media/image44.png"/><Relationship Id="rId4" Type="http://schemas.openxmlformats.org/officeDocument/2006/relationships/diagramLayout" Target="../diagrams/layout1.xml"/><Relationship Id="rId9" Type="http://schemas.openxmlformats.org/officeDocument/2006/relationships/image" Target="../media/image43.sv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emf"/><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5.sv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70.sv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69.png"/><Relationship Id="rId5" Type="http://schemas.openxmlformats.org/officeDocument/2006/relationships/diagramQuickStyle" Target="../diagrams/quickStyle2.xml"/><Relationship Id="rId10" Type="http://schemas.openxmlformats.org/officeDocument/2006/relationships/image" Target="../media/image68.png"/><Relationship Id="rId4" Type="http://schemas.openxmlformats.org/officeDocument/2006/relationships/diagramLayout" Target="../diagrams/layout2.xml"/><Relationship Id="rId9" Type="http://schemas.openxmlformats.org/officeDocument/2006/relationships/image" Target="../media/image67.svg"/><Relationship Id="rId1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40.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image" Target="../media/image73.svg"/><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ransportation.ky.gov/MultimodalFreight/Pages/Kentucky-Riverports,-Highway-and-Rail-Freight-Study.aspx" TargetMode="External"/><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4"/>
          <p:cNvSpPr txBox="1">
            <a:spLocks noGrp="1"/>
          </p:cNvSpPr>
          <p:nvPr>
            <p:ph type="ctrTitle"/>
          </p:nvPr>
        </p:nvSpPr>
        <p:spPr>
          <a:xfrm>
            <a:off x="470126" y="354516"/>
            <a:ext cx="4307147" cy="226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800"/>
              <a:t>Kentucky Riverports, Highway &amp; Rail Freight Analysis Study</a:t>
            </a:r>
            <a:endParaRPr sz="4800"/>
          </a:p>
        </p:txBody>
      </p:sp>
      <p:sp>
        <p:nvSpPr>
          <p:cNvPr id="12" name="Google Shape;174;p18">
            <a:extLst>
              <a:ext uri="{FF2B5EF4-FFF2-40B4-BE49-F238E27FC236}">
                <a16:creationId xmlns:a16="http://schemas.microsoft.com/office/drawing/2014/main" id="{ADC8F900-1081-4E64-AAC3-F4595A2AF76E}"/>
              </a:ext>
            </a:extLst>
          </p:cNvPr>
          <p:cNvSpPr txBox="1">
            <a:spLocks/>
          </p:cNvSpPr>
          <p:nvPr/>
        </p:nvSpPr>
        <p:spPr>
          <a:xfrm>
            <a:off x="6129307" y="627329"/>
            <a:ext cx="2680865" cy="1545137"/>
          </a:xfrm>
          <a:prstGeom prst="rect">
            <a:avLst/>
          </a:prstGeom>
          <a:noFill/>
          <a:ln>
            <a:noFill/>
          </a:ln>
          <a:effectLst>
            <a:outerShdw blurRad="85725" dist="28575" dir="5400000" algn="bl" rotWithShape="0">
              <a:schemeClr val="accent6">
                <a:alpha val="25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0" indent="0">
              <a:lnSpc>
                <a:spcPct val="90000"/>
              </a:lnSpc>
              <a:buClr>
                <a:schemeClr val="lt1"/>
              </a:buClr>
              <a:buSzPts val="5400"/>
              <a:buFont typeface="IBM Plex Serif"/>
              <a:buNone/>
              <a:defRPr sz="4800" b="1">
                <a:solidFill>
                  <a:schemeClr val="lt1"/>
                </a:solidFill>
                <a:latin typeface="Arial Narrow" panose="020B0604020202020204" pitchFamily="34" charset="0"/>
                <a:ea typeface="IBM Plex Serif"/>
                <a:cs typeface="Arial Narrow" panose="020B0604020202020204" pitchFamily="34" charset="0"/>
                <a:sym typeface="IBM Plex Serif"/>
              </a:defRPr>
            </a:lvl1pPr>
            <a:lvl2pPr>
              <a:lnSpc>
                <a:spcPct val="90000"/>
              </a:lnSpc>
              <a:buClr>
                <a:schemeClr val="lt1"/>
              </a:buClr>
              <a:buSzPts val="5400"/>
              <a:buFont typeface="IBM Plex Serif"/>
              <a:buNone/>
              <a:defRPr sz="5400" b="1">
                <a:solidFill>
                  <a:schemeClr val="lt1"/>
                </a:solidFill>
                <a:latin typeface="IBM Plex Serif"/>
                <a:ea typeface="IBM Plex Serif"/>
                <a:cs typeface="IBM Plex Serif"/>
                <a:sym typeface="IBM Plex Serif"/>
              </a:defRPr>
            </a:lvl2pPr>
            <a:lvl3pPr>
              <a:lnSpc>
                <a:spcPct val="90000"/>
              </a:lnSpc>
              <a:buClr>
                <a:schemeClr val="lt1"/>
              </a:buClr>
              <a:buSzPts val="5400"/>
              <a:buFont typeface="IBM Plex Serif"/>
              <a:buNone/>
              <a:defRPr sz="5400" b="1">
                <a:solidFill>
                  <a:schemeClr val="lt1"/>
                </a:solidFill>
                <a:latin typeface="IBM Plex Serif"/>
                <a:ea typeface="IBM Plex Serif"/>
                <a:cs typeface="IBM Plex Serif"/>
                <a:sym typeface="IBM Plex Serif"/>
              </a:defRPr>
            </a:lvl3pPr>
            <a:lvl4pPr>
              <a:lnSpc>
                <a:spcPct val="90000"/>
              </a:lnSpc>
              <a:buClr>
                <a:schemeClr val="lt1"/>
              </a:buClr>
              <a:buSzPts val="5400"/>
              <a:buFont typeface="IBM Plex Serif"/>
              <a:buNone/>
              <a:defRPr sz="5400" b="1">
                <a:solidFill>
                  <a:schemeClr val="lt1"/>
                </a:solidFill>
                <a:latin typeface="IBM Plex Serif"/>
                <a:ea typeface="IBM Plex Serif"/>
                <a:cs typeface="IBM Plex Serif"/>
                <a:sym typeface="IBM Plex Serif"/>
              </a:defRPr>
            </a:lvl4pPr>
            <a:lvl5pPr>
              <a:lnSpc>
                <a:spcPct val="90000"/>
              </a:lnSpc>
              <a:buClr>
                <a:schemeClr val="lt1"/>
              </a:buClr>
              <a:buSzPts val="5400"/>
              <a:buFont typeface="IBM Plex Serif"/>
              <a:buNone/>
              <a:defRPr sz="5400" b="1">
                <a:solidFill>
                  <a:schemeClr val="lt1"/>
                </a:solidFill>
                <a:latin typeface="IBM Plex Serif"/>
                <a:ea typeface="IBM Plex Serif"/>
                <a:cs typeface="IBM Plex Serif"/>
                <a:sym typeface="IBM Plex Serif"/>
              </a:defRPr>
            </a:lvl5pPr>
            <a:lvl6pPr>
              <a:lnSpc>
                <a:spcPct val="90000"/>
              </a:lnSpc>
              <a:buClr>
                <a:schemeClr val="lt1"/>
              </a:buClr>
              <a:buSzPts val="5400"/>
              <a:buFont typeface="IBM Plex Serif"/>
              <a:buNone/>
              <a:defRPr sz="5400" b="1">
                <a:solidFill>
                  <a:schemeClr val="lt1"/>
                </a:solidFill>
                <a:latin typeface="IBM Plex Serif"/>
                <a:ea typeface="IBM Plex Serif"/>
                <a:cs typeface="IBM Plex Serif"/>
                <a:sym typeface="IBM Plex Serif"/>
              </a:defRPr>
            </a:lvl6pPr>
            <a:lvl7pPr>
              <a:lnSpc>
                <a:spcPct val="90000"/>
              </a:lnSpc>
              <a:buClr>
                <a:schemeClr val="lt1"/>
              </a:buClr>
              <a:buSzPts val="5400"/>
              <a:buFont typeface="IBM Plex Serif"/>
              <a:buNone/>
              <a:defRPr sz="5400" b="1">
                <a:solidFill>
                  <a:schemeClr val="lt1"/>
                </a:solidFill>
                <a:latin typeface="IBM Plex Serif"/>
                <a:ea typeface="IBM Plex Serif"/>
                <a:cs typeface="IBM Plex Serif"/>
                <a:sym typeface="IBM Plex Serif"/>
              </a:defRPr>
            </a:lvl7pPr>
            <a:lvl8pPr>
              <a:lnSpc>
                <a:spcPct val="90000"/>
              </a:lnSpc>
              <a:buClr>
                <a:schemeClr val="lt1"/>
              </a:buClr>
              <a:buSzPts val="5400"/>
              <a:buFont typeface="IBM Plex Serif"/>
              <a:buNone/>
              <a:defRPr sz="5400" b="1">
                <a:solidFill>
                  <a:schemeClr val="lt1"/>
                </a:solidFill>
                <a:latin typeface="IBM Plex Serif"/>
                <a:ea typeface="IBM Plex Serif"/>
                <a:cs typeface="IBM Plex Serif"/>
                <a:sym typeface="IBM Plex Serif"/>
              </a:defRPr>
            </a:lvl8pPr>
            <a:lvl9pPr>
              <a:lnSpc>
                <a:spcPct val="90000"/>
              </a:lnSpc>
              <a:buClr>
                <a:schemeClr val="lt1"/>
              </a:buClr>
              <a:buSzPts val="5400"/>
              <a:buFont typeface="IBM Plex Serif"/>
              <a:buNone/>
              <a:defRPr sz="5400" b="1">
                <a:solidFill>
                  <a:schemeClr val="lt1"/>
                </a:solidFill>
                <a:latin typeface="IBM Plex Serif"/>
                <a:ea typeface="IBM Plex Serif"/>
                <a:cs typeface="IBM Plex Serif"/>
                <a:sym typeface="IBM Plex Serif"/>
              </a:defRPr>
            </a:lvl9pPr>
          </a:lstStyle>
          <a:p>
            <a:r>
              <a:rPr lang="en-US">
                <a:solidFill>
                  <a:schemeClr val="tx1"/>
                </a:solidFill>
              </a:rPr>
              <a:t>POLICY</a:t>
            </a:r>
            <a:endParaRPr lang="en-US">
              <a:solidFill>
                <a:schemeClr val="tx1"/>
              </a:solidFill>
              <a:sym typeface="Arial"/>
            </a:endParaRPr>
          </a:p>
        </p:txBody>
      </p:sp>
      <p:pic>
        <p:nvPicPr>
          <p:cNvPr id="6" name="Picture 5" descr="A close up of a sign&#10;&#10;Description automatically generated">
            <a:extLst>
              <a:ext uri="{FF2B5EF4-FFF2-40B4-BE49-F238E27FC236}">
                <a16:creationId xmlns:a16="http://schemas.microsoft.com/office/drawing/2014/main" id="{B42F6CEB-E42F-844B-9584-38895E029117}"/>
              </a:ext>
            </a:extLst>
          </p:cNvPr>
          <p:cNvPicPr>
            <a:picLocks noChangeAspect="1"/>
          </p:cNvPicPr>
          <p:nvPr/>
        </p:nvPicPr>
        <p:blipFill>
          <a:blip r:embed="rId3"/>
          <a:stretch>
            <a:fillRect/>
          </a:stretch>
        </p:blipFill>
        <p:spPr>
          <a:xfrm>
            <a:off x="7064338" y="3314684"/>
            <a:ext cx="1816735" cy="813464"/>
          </a:xfrm>
          <a:prstGeom prst="rect">
            <a:avLst/>
          </a:prstGeom>
        </p:spPr>
      </p:pic>
      <p:sp>
        <p:nvSpPr>
          <p:cNvPr id="2" name="TextBox 1">
            <a:extLst>
              <a:ext uri="{FF2B5EF4-FFF2-40B4-BE49-F238E27FC236}">
                <a16:creationId xmlns:a16="http://schemas.microsoft.com/office/drawing/2014/main" id="{57461728-A2A5-804F-84AE-8DBA9D09B24D}"/>
              </a:ext>
            </a:extLst>
          </p:cNvPr>
          <p:cNvSpPr txBox="1"/>
          <p:nvPr/>
        </p:nvSpPr>
        <p:spPr>
          <a:xfrm>
            <a:off x="6129307" y="1169064"/>
            <a:ext cx="1758815" cy="461665"/>
          </a:xfrm>
          <a:prstGeom prst="rect">
            <a:avLst/>
          </a:prstGeom>
          <a:noFill/>
        </p:spPr>
        <p:txBody>
          <a:bodyPr wrap="none" rtlCol="0">
            <a:spAutoFit/>
          </a:bodyPr>
          <a:lstStyle/>
          <a:p>
            <a:r>
              <a:rPr lang="en-US" sz="2400"/>
              <a:t>SUMMARY</a:t>
            </a:r>
          </a:p>
        </p:txBody>
      </p:sp>
      <p:pic>
        <p:nvPicPr>
          <p:cNvPr id="4" name="Picture 3" descr="A picture containing text, clipart&#10;&#10;Description automatically generated">
            <a:extLst>
              <a:ext uri="{FF2B5EF4-FFF2-40B4-BE49-F238E27FC236}">
                <a16:creationId xmlns:a16="http://schemas.microsoft.com/office/drawing/2014/main" id="{3439A10B-6A7F-D742-994D-143A8FBB9743}"/>
              </a:ext>
            </a:extLst>
          </p:cNvPr>
          <p:cNvPicPr>
            <a:picLocks noChangeAspect="1"/>
          </p:cNvPicPr>
          <p:nvPr/>
        </p:nvPicPr>
        <p:blipFill>
          <a:blip r:embed="rId4"/>
          <a:stretch>
            <a:fillRect/>
          </a:stretch>
        </p:blipFill>
        <p:spPr>
          <a:xfrm>
            <a:off x="7352907" y="4302206"/>
            <a:ext cx="1528166" cy="2848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EE35B7-0896-A445-82C4-B12F57A3220B}"/>
              </a:ext>
            </a:extLst>
          </p:cNvPr>
          <p:cNvSpPr/>
          <p:nvPr/>
        </p:nvSpPr>
        <p:spPr>
          <a:xfrm>
            <a:off x="608449" y="2331809"/>
            <a:ext cx="2416798" cy="197893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pic>
        <p:nvPicPr>
          <p:cNvPr id="22" name="Picture 21" descr="A small boat in a body of water&#10;&#10;Description automatically generated">
            <a:extLst>
              <a:ext uri="{FF2B5EF4-FFF2-40B4-BE49-F238E27FC236}">
                <a16:creationId xmlns:a16="http://schemas.microsoft.com/office/drawing/2014/main" id="{A97D6908-CEFC-1D4A-9978-18EA4C0013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600" b="3897"/>
          <a:stretch/>
        </p:blipFill>
        <p:spPr>
          <a:xfrm>
            <a:off x="602527" y="2331808"/>
            <a:ext cx="2438228" cy="1978933"/>
          </a:xfrm>
          <a:prstGeom prst="rect">
            <a:avLst/>
          </a:prstGeom>
          <a:ln>
            <a:noFill/>
          </a:ln>
          <a:effectLst/>
        </p:spPr>
      </p:pic>
      <p:sp>
        <p:nvSpPr>
          <p:cNvPr id="2" name="Title 1">
            <a:extLst>
              <a:ext uri="{FF2B5EF4-FFF2-40B4-BE49-F238E27FC236}">
                <a16:creationId xmlns:a16="http://schemas.microsoft.com/office/drawing/2014/main" id="{880427AF-C21B-438D-A11E-9CE7D28A2142}"/>
              </a:ext>
            </a:extLst>
          </p:cNvPr>
          <p:cNvSpPr txBox="1">
            <a:spLocks/>
          </p:cNvSpPr>
          <p:nvPr/>
        </p:nvSpPr>
        <p:spPr>
          <a:xfrm>
            <a:off x="1447397" y="936254"/>
            <a:ext cx="7587187" cy="71639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600">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1DBD0AD2-D59D-3141-AF0B-AE7B1C870248}"/>
              </a:ext>
            </a:extLst>
          </p:cNvPr>
          <p:cNvSpPr>
            <a:spLocks noGrp="1"/>
          </p:cNvSpPr>
          <p:nvPr>
            <p:ph type="title"/>
          </p:nvPr>
        </p:nvSpPr>
        <p:spPr/>
        <p:txBody>
          <a:bodyPr/>
          <a:lstStyle/>
          <a:p>
            <a:r>
              <a:rPr lang="en-US"/>
              <a:t>What Choices Do We Face?</a:t>
            </a:r>
          </a:p>
        </p:txBody>
      </p:sp>
      <p:sp>
        <p:nvSpPr>
          <p:cNvPr id="10" name="Freeform 9">
            <a:extLst>
              <a:ext uri="{FF2B5EF4-FFF2-40B4-BE49-F238E27FC236}">
                <a16:creationId xmlns:a16="http://schemas.microsoft.com/office/drawing/2014/main" id="{B5A0A7B8-436A-D54D-BD4E-A4934140F7C4}"/>
              </a:ext>
            </a:extLst>
          </p:cNvPr>
          <p:cNvSpPr/>
          <p:nvPr/>
        </p:nvSpPr>
        <p:spPr>
          <a:xfrm>
            <a:off x="608449" y="1378200"/>
            <a:ext cx="2416798" cy="953609"/>
          </a:xfrm>
          <a:custGeom>
            <a:avLst/>
            <a:gdLst>
              <a:gd name="connsiteX0" fmla="*/ 0 w 2416798"/>
              <a:gd name="connsiteY0" fmla="*/ 0 h 953609"/>
              <a:gd name="connsiteX1" fmla="*/ 2416798 w 2416798"/>
              <a:gd name="connsiteY1" fmla="*/ 0 h 953609"/>
              <a:gd name="connsiteX2" fmla="*/ 2416798 w 2416798"/>
              <a:gd name="connsiteY2" fmla="*/ 953609 h 953609"/>
              <a:gd name="connsiteX3" fmla="*/ 0 w 2416798"/>
              <a:gd name="connsiteY3" fmla="*/ 953609 h 953609"/>
              <a:gd name="connsiteX4" fmla="*/ 0 w 2416798"/>
              <a:gd name="connsiteY4" fmla="*/ 0 h 95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798" h="953609">
                <a:moveTo>
                  <a:pt x="0" y="0"/>
                </a:moveTo>
                <a:lnTo>
                  <a:pt x="2416798" y="0"/>
                </a:lnTo>
                <a:lnTo>
                  <a:pt x="2416798" y="953609"/>
                </a:lnTo>
                <a:lnTo>
                  <a:pt x="0" y="953609"/>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i="0" kern="1200" dirty="0"/>
              <a:t>Invest in Restructuring vs. Scaling Back </a:t>
            </a:r>
            <a:endParaRPr lang="en-US" sz="1900" kern="1200" dirty="0"/>
          </a:p>
        </p:txBody>
      </p:sp>
      <p:sp>
        <p:nvSpPr>
          <p:cNvPr id="13" name="Freeform 12">
            <a:extLst>
              <a:ext uri="{FF2B5EF4-FFF2-40B4-BE49-F238E27FC236}">
                <a16:creationId xmlns:a16="http://schemas.microsoft.com/office/drawing/2014/main" id="{E95A270C-3BDA-A14E-9AF5-BCE492B0F195}"/>
              </a:ext>
            </a:extLst>
          </p:cNvPr>
          <p:cNvSpPr/>
          <p:nvPr/>
        </p:nvSpPr>
        <p:spPr>
          <a:xfrm>
            <a:off x="3363600" y="1378200"/>
            <a:ext cx="2416798" cy="953609"/>
          </a:xfrm>
          <a:custGeom>
            <a:avLst/>
            <a:gdLst>
              <a:gd name="connsiteX0" fmla="*/ 0 w 2416798"/>
              <a:gd name="connsiteY0" fmla="*/ 0 h 953609"/>
              <a:gd name="connsiteX1" fmla="*/ 2416798 w 2416798"/>
              <a:gd name="connsiteY1" fmla="*/ 0 h 953609"/>
              <a:gd name="connsiteX2" fmla="*/ 2416798 w 2416798"/>
              <a:gd name="connsiteY2" fmla="*/ 953609 h 953609"/>
              <a:gd name="connsiteX3" fmla="*/ 0 w 2416798"/>
              <a:gd name="connsiteY3" fmla="*/ 953609 h 953609"/>
              <a:gd name="connsiteX4" fmla="*/ 0 w 2416798"/>
              <a:gd name="connsiteY4" fmla="*/ 0 h 95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798" h="953609">
                <a:moveTo>
                  <a:pt x="0" y="0"/>
                </a:moveTo>
                <a:lnTo>
                  <a:pt x="2416798" y="0"/>
                </a:lnTo>
                <a:lnTo>
                  <a:pt x="2416798" y="953609"/>
                </a:lnTo>
                <a:lnTo>
                  <a:pt x="0" y="953609"/>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i="0" kern="1200"/>
              <a:t>Build Home Markets Around Ports?</a:t>
            </a:r>
            <a:endParaRPr lang="en-US" sz="1900" kern="1200"/>
          </a:p>
        </p:txBody>
      </p:sp>
      <p:sp>
        <p:nvSpPr>
          <p:cNvPr id="14" name="Rectangle 13">
            <a:extLst>
              <a:ext uri="{FF2B5EF4-FFF2-40B4-BE49-F238E27FC236}">
                <a16:creationId xmlns:a16="http://schemas.microsoft.com/office/drawing/2014/main" id="{FFC98793-B773-C246-AFB0-5B78B6311456}"/>
              </a:ext>
            </a:extLst>
          </p:cNvPr>
          <p:cNvSpPr/>
          <p:nvPr/>
        </p:nvSpPr>
        <p:spPr>
          <a:xfrm>
            <a:off x="3363600" y="2331809"/>
            <a:ext cx="2416798" cy="1978933"/>
          </a:xfrm>
          <a:prstGeom prst="rect">
            <a:avLst/>
          </a:prstGeom>
          <a:solidFill>
            <a:srgbClr val="E1E1E1"/>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0001E69D-0DB6-8A44-8883-264F24008CD6}"/>
              </a:ext>
            </a:extLst>
          </p:cNvPr>
          <p:cNvSpPr/>
          <p:nvPr/>
        </p:nvSpPr>
        <p:spPr>
          <a:xfrm>
            <a:off x="6118750" y="1378200"/>
            <a:ext cx="2416798" cy="953609"/>
          </a:xfrm>
          <a:custGeom>
            <a:avLst/>
            <a:gdLst>
              <a:gd name="connsiteX0" fmla="*/ 0 w 2416798"/>
              <a:gd name="connsiteY0" fmla="*/ 0 h 953609"/>
              <a:gd name="connsiteX1" fmla="*/ 2416798 w 2416798"/>
              <a:gd name="connsiteY1" fmla="*/ 0 h 953609"/>
              <a:gd name="connsiteX2" fmla="*/ 2416798 w 2416798"/>
              <a:gd name="connsiteY2" fmla="*/ 953609 h 953609"/>
              <a:gd name="connsiteX3" fmla="*/ 0 w 2416798"/>
              <a:gd name="connsiteY3" fmla="*/ 953609 h 953609"/>
              <a:gd name="connsiteX4" fmla="*/ 0 w 2416798"/>
              <a:gd name="connsiteY4" fmla="*/ 0 h 95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798" h="953609">
                <a:moveTo>
                  <a:pt x="0" y="0"/>
                </a:moveTo>
                <a:lnTo>
                  <a:pt x="2416798" y="0"/>
                </a:lnTo>
                <a:lnTo>
                  <a:pt x="2416798" y="953609"/>
                </a:lnTo>
                <a:lnTo>
                  <a:pt x="0" y="953609"/>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i="0" kern="1200" dirty="0"/>
              <a:t>Collaboration vs. Competition</a:t>
            </a:r>
            <a:endParaRPr lang="en-US" sz="1900" kern="1200" dirty="0"/>
          </a:p>
        </p:txBody>
      </p:sp>
      <p:sp>
        <p:nvSpPr>
          <p:cNvPr id="16" name="Rectangle 15">
            <a:extLst>
              <a:ext uri="{FF2B5EF4-FFF2-40B4-BE49-F238E27FC236}">
                <a16:creationId xmlns:a16="http://schemas.microsoft.com/office/drawing/2014/main" id="{EB932290-1041-844C-BEEC-5065857CB71C}"/>
              </a:ext>
            </a:extLst>
          </p:cNvPr>
          <p:cNvSpPr/>
          <p:nvPr/>
        </p:nvSpPr>
        <p:spPr>
          <a:xfrm>
            <a:off x="6118750" y="2331809"/>
            <a:ext cx="2416798" cy="197893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Right Arrow 18">
            <a:extLst>
              <a:ext uri="{FF2B5EF4-FFF2-40B4-BE49-F238E27FC236}">
                <a16:creationId xmlns:a16="http://schemas.microsoft.com/office/drawing/2014/main" id="{DC422CD9-4510-AE4F-8F9A-51093F21DF89}"/>
              </a:ext>
            </a:extLst>
          </p:cNvPr>
          <p:cNvSpPr/>
          <p:nvPr/>
        </p:nvSpPr>
        <p:spPr>
          <a:xfrm rot="9000000">
            <a:off x="1163641" y="2943686"/>
            <a:ext cx="2190676" cy="1146629"/>
          </a:xfrm>
          <a:prstGeom prst="rightArrow">
            <a:avLst/>
          </a:prstGeom>
          <a:solidFill>
            <a:schemeClr val="tx1">
              <a:alpha val="5074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1F876B54-0DC9-1842-83E7-6FAA5F79BA62}"/>
              </a:ext>
            </a:extLst>
          </p:cNvPr>
          <p:cNvSpPr/>
          <p:nvPr/>
        </p:nvSpPr>
        <p:spPr>
          <a:xfrm rot="19713737">
            <a:off x="231226" y="2666643"/>
            <a:ext cx="2321081" cy="1146629"/>
          </a:xfrm>
          <a:prstGeom prst="rightArrow">
            <a:avLst/>
          </a:prstGeom>
          <a:solidFill>
            <a:schemeClr val="bg1">
              <a:alpha val="6253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186FBE7-2CA3-0F4C-9BBE-F8865D2FF4D5}"/>
              </a:ext>
            </a:extLst>
          </p:cNvPr>
          <p:cNvPicPr>
            <a:picLocks noChangeAspect="1"/>
          </p:cNvPicPr>
          <p:nvPr/>
        </p:nvPicPr>
        <p:blipFill rotWithShape="1">
          <a:blip r:embed="rId4"/>
          <a:srcRect l="16207" t="6302" r="11762" b="342"/>
          <a:stretch/>
        </p:blipFill>
        <p:spPr>
          <a:xfrm>
            <a:off x="6118750" y="2331809"/>
            <a:ext cx="2416798" cy="1978933"/>
          </a:xfrm>
          <a:prstGeom prst="rect">
            <a:avLst/>
          </a:prstGeom>
        </p:spPr>
      </p:pic>
      <p:pic>
        <p:nvPicPr>
          <p:cNvPr id="21" name="Picture 20">
            <a:extLst>
              <a:ext uri="{FF2B5EF4-FFF2-40B4-BE49-F238E27FC236}">
                <a16:creationId xmlns:a16="http://schemas.microsoft.com/office/drawing/2014/main" id="{AC4B7C05-568D-DA4D-A9DA-87C73230D7C3}"/>
              </a:ext>
            </a:extLst>
          </p:cNvPr>
          <p:cNvPicPr>
            <a:picLocks noChangeAspect="1"/>
          </p:cNvPicPr>
          <p:nvPr/>
        </p:nvPicPr>
        <p:blipFill rotWithShape="1">
          <a:blip r:embed="rId5"/>
          <a:srcRect l="16294" t="6472" r="16294" b="13933"/>
          <a:stretch/>
        </p:blipFill>
        <p:spPr>
          <a:xfrm>
            <a:off x="3363599" y="2436542"/>
            <a:ext cx="2416799" cy="1734420"/>
          </a:xfrm>
          <a:prstGeom prst="rect">
            <a:avLst/>
          </a:prstGeom>
          <a:effectLst/>
        </p:spPr>
      </p:pic>
      <p:sp>
        <p:nvSpPr>
          <p:cNvPr id="23" name="Rectangle 22">
            <a:extLst>
              <a:ext uri="{FF2B5EF4-FFF2-40B4-BE49-F238E27FC236}">
                <a16:creationId xmlns:a16="http://schemas.microsoft.com/office/drawing/2014/main" id="{FAA7CFC0-7962-934F-9E72-E47791F36E26}"/>
              </a:ext>
            </a:extLst>
          </p:cNvPr>
          <p:cNvSpPr/>
          <p:nvPr/>
        </p:nvSpPr>
        <p:spPr>
          <a:xfrm>
            <a:off x="3031169" y="1309803"/>
            <a:ext cx="332430" cy="32694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754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27AF-C21B-438D-A11E-9CE7D28A2142}"/>
              </a:ext>
            </a:extLst>
          </p:cNvPr>
          <p:cNvSpPr txBox="1">
            <a:spLocks/>
          </p:cNvSpPr>
          <p:nvPr/>
        </p:nvSpPr>
        <p:spPr>
          <a:xfrm>
            <a:off x="1447397" y="936254"/>
            <a:ext cx="7587187" cy="71639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600">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34D079DA-3D4D-7C48-8B9F-E397A754F91F}"/>
              </a:ext>
            </a:extLst>
          </p:cNvPr>
          <p:cNvSpPr>
            <a:spLocks noGrp="1"/>
          </p:cNvSpPr>
          <p:nvPr>
            <p:ph type="title"/>
          </p:nvPr>
        </p:nvSpPr>
        <p:spPr/>
        <p:txBody>
          <a:bodyPr/>
          <a:lstStyle/>
          <a:p>
            <a:r>
              <a:rPr lang="en-US"/>
              <a:t>What Does the Future Hold?</a:t>
            </a:r>
          </a:p>
        </p:txBody>
      </p:sp>
      <p:graphicFrame>
        <p:nvGraphicFramePr>
          <p:cNvPr id="4" name="Content Placeholder 3">
            <a:extLst>
              <a:ext uri="{FF2B5EF4-FFF2-40B4-BE49-F238E27FC236}">
                <a16:creationId xmlns:a16="http://schemas.microsoft.com/office/drawing/2014/main" id="{14B13382-3043-6B49-9261-F2091DC295FA}"/>
              </a:ext>
            </a:extLst>
          </p:cNvPr>
          <p:cNvGraphicFramePr>
            <a:graphicFrameLocks noGrp="1"/>
          </p:cNvGraphicFramePr>
          <p:nvPr>
            <p:ph idx="1"/>
            <p:extLst>
              <p:ext uri="{D42A27DB-BD31-4B8C-83A1-F6EECF244321}">
                <p14:modId xmlns:p14="http://schemas.microsoft.com/office/powerpoint/2010/main" val="1977723914"/>
              </p:ext>
            </p:extLst>
          </p:nvPr>
        </p:nvGraphicFramePr>
        <p:xfrm>
          <a:off x="457200" y="1004209"/>
          <a:ext cx="8229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a:extLst>
              <a:ext uri="{FF2B5EF4-FFF2-40B4-BE49-F238E27FC236}">
                <a16:creationId xmlns:a16="http://schemas.microsoft.com/office/drawing/2014/main" id="{80DA9C5F-AD4D-8840-BB53-D980B82A6C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99293" y="1002134"/>
            <a:ext cx="952500" cy="952500"/>
          </a:xfrm>
          <a:prstGeom prst="rect">
            <a:avLst/>
          </a:prstGeom>
        </p:spPr>
      </p:pic>
      <p:pic>
        <p:nvPicPr>
          <p:cNvPr id="9" name="Graphic 8">
            <a:extLst>
              <a:ext uri="{FF2B5EF4-FFF2-40B4-BE49-F238E27FC236}">
                <a16:creationId xmlns:a16="http://schemas.microsoft.com/office/drawing/2014/main" id="{3E5F9890-3424-D54E-9BF9-7271805ECA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88821" y="2225195"/>
            <a:ext cx="794774" cy="794774"/>
          </a:xfrm>
          <a:prstGeom prst="rect">
            <a:avLst/>
          </a:prstGeom>
        </p:spPr>
      </p:pic>
      <p:pic>
        <p:nvPicPr>
          <p:cNvPr id="11" name="Graphic 10">
            <a:extLst>
              <a:ext uri="{FF2B5EF4-FFF2-40B4-BE49-F238E27FC236}">
                <a16:creationId xmlns:a16="http://schemas.microsoft.com/office/drawing/2014/main" id="{29EDF71F-E4DB-4F47-A469-E551FA28910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99293" y="3321957"/>
            <a:ext cx="952500" cy="952500"/>
          </a:xfrm>
          <a:prstGeom prst="rect">
            <a:avLst/>
          </a:prstGeom>
        </p:spPr>
      </p:pic>
    </p:spTree>
    <p:extLst>
      <p:ext uri="{BB962C8B-B14F-4D97-AF65-F5344CB8AC3E}">
        <p14:creationId xmlns:p14="http://schemas.microsoft.com/office/powerpoint/2010/main" val="2771961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98ECEB-9AFB-4447-821F-A2AD552A0189}"/>
              </a:ext>
            </a:extLst>
          </p:cNvPr>
          <p:cNvSpPr txBox="1">
            <a:spLocks/>
          </p:cNvSpPr>
          <p:nvPr/>
        </p:nvSpPr>
        <p:spPr>
          <a:xfrm>
            <a:off x="4809022" y="1102939"/>
            <a:ext cx="4863865" cy="71639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a:solidFill>
                <a:schemeClr val="tx1"/>
              </a:solidFill>
              <a:latin typeface="IBM Plex Serif" panose="02060503050406000203" pitchFamily="18" charset="0"/>
            </a:endParaRPr>
          </a:p>
        </p:txBody>
      </p:sp>
      <p:pic>
        <p:nvPicPr>
          <p:cNvPr id="2" name="Picture 1">
            <a:extLst>
              <a:ext uri="{FF2B5EF4-FFF2-40B4-BE49-F238E27FC236}">
                <a16:creationId xmlns:a16="http://schemas.microsoft.com/office/drawing/2014/main" id="{6DCC1379-301A-407A-B1B9-DA5F87F3BAC7}"/>
              </a:ext>
            </a:extLst>
          </p:cNvPr>
          <p:cNvPicPr>
            <a:picLocks noChangeAspect="1"/>
          </p:cNvPicPr>
          <p:nvPr/>
        </p:nvPicPr>
        <p:blipFill>
          <a:blip r:embed="rId3"/>
          <a:stretch>
            <a:fillRect/>
          </a:stretch>
        </p:blipFill>
        <p:spPr>
          <a:xfrm>
            <a:off x="2844800" y="333980"/>
            <a:ext cx="6495142" cy="3947735"/>
          </a:xfrm>
          <a:prstGeom prst="rect">
            <a:avLst/>
          </a:prstGeom>
        </p:spPr>
      </p:pic>
      <p:sp>
        <p:nvSpPr>
          <p:cNvPr id="4" name="AutoShape 2" descr="See the source image">
            <a:extLst>
              <a:ext uri="{FF2B5EF4-FFF2-40B4-BE49-F238E27FC236}">
                <a16:creationId xmlns:a16="http://schemas.microsoft.com/office/drawing/2014/main" id="{72559C11-2011-48E8-AAB3-4064BE8C4FA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See the source image">
            <a:extLst>
              <a:ext uri="{FF2B5EF4-FFF2-40B4-BE49-F238E27FC236}">
                <a16:creationId xmlns:a16="http://schemas.microsoft.com/office/drawing/2014/main" id="{CB8E6AD9-794A-4BD1-A901-7ED90FA58B15}"/>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4EFD58C0-62FC-E243-B504-91C2920B7FFE}"/>
              </a:ext>
            </a:extLst>
          </p:cNvPr>
          <p:cNvSpPr>
            <a:spLocks noGrp="1"/>
          </p:cNvSpPr>
          <p:nvPr>
            <p:ph type="title"/>
          </p:nvPr>
        </p:nvSpPr>
        <p:spPr>
          <a:xfrm>
            <a:off x="-598714" y="1562100"/>
            <a:ext cx="3599543" cy="857250"/>
          </a:xfrm>
        </p:spPr>
        <p:txBody>
          <a:bodyPr>
            <a:noAutofit/>
          </a:bodyPr>
          <a:lstStyle/>
          <a:p>
            <a:pPr algn="r"/>
            <a:r>
              <a:rPr lang="en-US" sz="2800"/>
              <a:t>Riverport Hinterlands are </a:t>
            </a:r>
            <a:br>
              <a:rPr lang="en-US" sz="2800"/>
            </a:br>
            <a:r>
              <a:rPr lang="en-US" sz="2800"/>
              <a:t>Multi-State Development Markets</a:t>
            </a:r>
          </a:p>
        </p:txBody>
      </p:sp>
    </p:spTree>
    <p:extLst>
      <p:ext uri="{BB962C8B-B14F-4D97-AF65-F5344CB8AC3E}">
        <p14:creationId xmlns:p14="http://schemas.microsoft.com/office/powerpoint/2010/main" val="761013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37E7D8-243B-4E92-8A68-38A94B2474E2}"/>
              </a:ext>
            </a:extLst>
          </p:cNvPr>
          <p:cNvPicPr>
            <a:picLocks noChangeAspect="1"/>
          </p:cNvPicPr>
          <p:nvPr/>
        </p:nvPicPr>
        <p:blipFill>
          <a:blip r:embed="rId3"/>
          <a:stretch>
            <a:fillRect/>
          </a:stretch>
        </p:blipFill>
        <p:spPr>
          <a:xfrm>
            <a:off x="5592532" y="2999419"/>
            <a:ext cx="3450090" cy="648133"/>
          </a:xfrm>
          <a:prstGeom prst="rect">
            <a:avLst/>
          </a:prstGeom>
          <a:ln>
            <a:noFill/>
          </a:ln>
        </p:spPr>
      </p:pic>
      <p:sp>
        <p:nvSpPr>
          <p:cNvPr id="10" name="Title 1">
            <a:extLst>
              <a:ext uri="{FF2B5EF4-FFF2-40B4-BE49-F238E27FC236}">
                <a16:creationId xmlns:a16="http://schemas.microsoft.com/office/drawing/2014/main" id="{9598ECEB-9AFB-4447-821F-A2AD552A0189}"/>
              </a:ext>
            </a:extLst>
          </p:cNvPr>
          <p:cNvSpPr txBox="1">
            <a:spLocks/>
          </p:cNvSpPr>
          <p:nvPr/>
        </p:nvSpPr>
        <p:spPr>
          <a:xfrm>
            <a:off x="4004039" y="958697"/>
            <a:ext cx="4334978" cy="716392"/>
          </a:xfrm>
          <a:prstGeom prst="rect">
            <a:avLst/>
          </a:prstGeom>
          <a:ln>
            <a:noFill/>
          </a:ln>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a:solidFill>
                <a:schemeClr val="tx1"/>
              </a:solidFill>
              <a:latin typeface="IBM Plex Serif" panose="02060503050406000203" pitchFamily="18" charset="0"/>
            </a:endParaRPr>
          </a:p>
        </p:txBody>
      </p:sp>
      <p:sp>
        <p:nvSpPr>
          <p:cNvPr id="4" name="AutoShape 2" descr="See the source image">
            <a:extLst>
              <a:ext uri="{FF2B5EF4-FFF2-40B4-BE49-F238E27FC236}">
                <a16:creationId xmlns:a16="http://schemas.microsoft.com/office/drawing/2014/main" id="{72559C11-2011-48E8-AAB3-4064BE8C4FAF}"/>
              </a:ext>
            </a:extLst>
          </p:cNvPr>
          <p:cNvSpPr>
            <a:spLocks noChangeAspect="1" noChangeArrowheads="1"/>
          </p:cNvSpPr>
          <p:nvPr/>
        </p:nvSpPr>
        <p:spPr bwMode="auto">
          <a:xfrm>
            <a:off x="4419600" y="2419350"/>
            <a:ext cx="304800" cy="304800"/>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See the source image">
            <a:extLst>
              <a:ext uri="{FF2B5EF4-FFF2-40B4-BE49-F238E27FC236}">
                <a16:creationId xmlns:a16="http://schemas.microsoft.com/office/drawing/2014/main" id="{CB8E6AD9-794A-4BD1-A901-7ED90FA58B15}"/>
              </a:ext>
            </a:extLst>
          </p:cNvPr>
          <p:cNvSpPr>
            <a:spLocks noChangeAspect="1" noChangeArrowheads="1"/>
          </p:cNvSpPr>
          <p:nvPr/>
        </p:nvSpPr>
        <p:spPr bwMode="auto">
          <a:xfrm>
            <a:off x="4572000" y="2571750"/>
            <a:ext cx="304800" cy="304800"/>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503D3C6B-AF6D-46B7-B06B-9D8922713E51}"/>
              </a:ext>
            </a:extLst>
          </p:cNvPr>
          <p:cNvPicPr>
            <a:picLocks noChangeAspect="1"/>
          </p:cNvPicPr>
          <p:nvPr/>
        </p:nvPicPr>
        <p:blipFill>
          <a:blip r:embed="rId4"/>
          <a:stretch>
            <a:fillRect/>
          </a:stretch>
        </p:blipFill>
        <p:spPr>
          <a:xfrm>
            <a:off x="3867328" y="1837871"/>
            <a:ext cx="1462137" cy="1436549"/>
          </a:xfrm>
          <a:prstGeom prst="rect">
            <a:avLst/>
          </a:prstGeom>
          <a:ln>
            <a:noFill/>
          </a:ln>
        </p:spPr>
      </p:pic>
      <p:pic>
        <p:nvPicPr>
          <p:cNvPr id="7" name="Picture 6">
            <a:extLst>
              <a:ext uri="{FF2B5EF4-FFF2-40B4-BE49-F238E27FC236}">
                <a16:creationId xmlns:a16="http://schemas.microsoft.com/office/drawing/2014/main" id="{FFE45231-4CCD-412E-888B-58238321591E}"/>
              </a:ext>
            </a:extLst>
          </p:cNvPr>
          <p:cNvPicPr>
            <a:picLocks noChangeAspect="1"/>
          </p:cNvPicPr>
          <p:nvPr/>
        </p:nvPicPr>
        <p:blipFill>
          <a:blip r:embed="rId5"/>
          <a:stretch>
            <a:fillRect/>
          </a:stretch>
        </p:blipFill>
        <p:spPr>
          <a:xfrm>
            <a:off x="5592533" y="160250"/>
            <a:ext cx="3265715" cy="1269060"/>
          </a:xfrm>
          <a:prstGeom prst="rect">
            <a:avLst/>
          </a:prstGeom>
          <a:ln>
            <a:noFill/>
          </a:ln>
        </p:spPr>
      </p:pic>
      <p:pic>
        <p:nvPicPr>
          <p:cNvPr id="13" name="Picture 12">
            <a:extLst>
              <a:ext uri="{FF2B5EF4-FFF2-40B4-BE49-F238E27FC236}">
                <a16:creationId xmlns:a16="http://schemas.microsoft.com/office/drawing/2014/main" id="{A6BB922B-B910-4A1F-8068-4CDB466FD12B}"/>
              </a:ext>
            </a:extLst>
          </p:cNvPr>
          <p:cNvPicPr>
            <a:picLocks noChangeAspect="1"/>
          </p:cNvPicPr>
          <p:nvPr/>
        </p:nvPicPr>
        <p:blipFill rotWithShape="1">
          <a:blip r:embed="rId6"/>
          <a:srcRect b="15839"/>
          <a:stretch/>
        </p:blipFill>
        <p:spPr>
          <a:xfrm>
            <a:off x="5592532" y="3730574"/>
            <a:ext cx="3529774" cy="840866"/>
          </a:xfrm>
          <a:prstGeom prst="rect">
            <a:avLst/>
          </a:prstGeom>
          <a:ln>
            <a:noFill/>
          </a:ln>
        </p:spPr>
      </p:pic>
      <p:sp>
        <p:nvSpPr>
          <p:cNvPr id="2" name="Title 1">
            <a:extLst>
              <a:ext uri="{FF2B5EF4-FFF2-40B4-BE49-F238E27FC236}">
                <a16:creationId xmlns:a16="http://schemas.microsoft.com/office/drawing/2014/main" id="{17791921-47DD-9F45-8C86-B59E2F428E73}"/>
              </a:ext>
            </a:extLst>
          </p:cNvPr>
          <p:cNvSpPr>
            <a:spLocks noGrp="1"/>
          </p:cNvSpPr>
          <p:nvPr>
            <p:ph type="title"/>
          </p:nvPr>
        </p:nvSpPr>
        <p:spPr>
          <a:xfrm>
            <a:off x="-309336" y="714494"/>
            <a:ext cx="5261429" cy="857250"/>
          </a:xfrm>
          <a:ln>
            <a:noFill/>
          </a:ln>
        </p:spPr>
        <p:txBody>
          <a:bodyPr>
            <a:normAutofit fontScale="90000"/>
          </a:bodyPr>
          <a:lstStyle/>
          <a:p>
            <a:r>
              <a:rPr lang="en-US"/>
              <a:t>Restructuring of the </a:t>
            </a:r>
            <a:br>
              <a:rPr lang="en-US"/>
            </a:br>
            <a:r>
              <a:rPr lang="en-US"/>
              <a:t>Ohio River Market</a:t>
            </a:r>
            <a:br>
              <a:rPr lang="en-US"/>
            </a:br>
            <a:r>
              <a:rPr lang="en-US"/>
              <a:t>is a National and </a:t>
            </a:r>
            <a:br>
              <a:rPr lang="en-US"/>
            </a:br>
            <a:r>
              <a:rPr lang="en-US"/>
              <a:t>Regional Issue</a:t>
            </a:r>
          </a:p>
        </p:txBody>
      </p:sp>
      <p:pic>
        <p:nvPicPr>
          <p:cNvPr id="9" name="Picture 8">
            <a:extLst>
              <a:ext uri="{FF2B5EF4-FFF2-40B4-BE49-F238E27FC236}">
                <a16:creationId xmlns:a16="http://schemas.microsoft.com/office/drawing/2014/main" id="{AE58CD76-BA2D-004D-8879-88FE500C5C87}"/>
              </a:ext>
            </a:extLst>
          </p:cNvPr>
          <p:cNvPicPr>
            <a:picLocks noChangeAspect="1"/>
          </p:cNvPicPr>
          <p:nvPr/>
        </p:nvPicPr>
        <p:blipFill>
          <a:blip r:embed="rId7"/>
          <a:stretch>
            <a:fillRect/>
          </a:stretch>
        </p:blipFill>
        <p:spPr>
          <a:xfrm>
            <a:off x="5592532" y="1571744"/>
            <a:ext cx="3265716" cy="128451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0D65BBAB-34BB-2841-9CC4-187387777220}"/>
              </a:ext>
            </a:extLst>
          </p:cNvPr>
          <p:cNvPicPr>
            <a:picLocks noChangeAspect="1"/>
          </p:cNvPicPr>
          <p:nvPr/>
        </p:nvPicPr>
        <p:blipFill>
          <a:blip r:embed="rId8"/>
          <a:stretch>
            <a:fillRect/>
          </a:stretch>
        </p:blipFill>
        <p:spPr>
          <a:xfrm>
            <a:off x="2127906" y="3390953"/>
            <a:ext cx="3150591" cy="1234691"/>
          </a:xfrm>
          <a:prstGeom prst="rect">
            <a:avLst/>
          </a:prstGeom>
        </p:spPr>
      </p:pic>
    </p:spTree>
    <p:extLst>
      <p:ext uri="{BB962C8B-B14F-4D97-AF65-F5344CB8AC3E}">
        <p14:creationId xmlns:p14="http://schemas.microsoft.com/office/powerpoint/2010/main" val="2983108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3403D3-0B49-874F-9CE2-8914DB972774}"/>
              </a:ext>
            </a:extLst>
          </p:cNvPr>
          <p:cNvSpPr>
            <a:spLocks noGrp="1"/>
          </p:cNvSpPr>
          <p:nvPr>
            <p:ph type="title"/>
          </p:nvPr>
        </p:nvSpPr>
        <p:spPr/>
        <p:txBody>
          <a:bodyPr>
            <a:normAutofit fontScale="90000"/>
          </a:bodyPr>
          <a:lstStyle/>
          <a:p>
            <a:r>
              <a:rPr lang="en-US" sz="3600"/>
              <a:t>What Will Riverport Investment Cost?</a:t>
            </a:r>
            <a:endParaRPr lang="en-US"/>
          </a:p>
        </p:txBody>
      </p:sp>
      <p:sp>
        <p:nvSpPr>
          <p:cNvPr id="22" name="Rectangle 21">
            <a:extLst>
              <a:ext uri="{FF2B5EF4-FFF2-40B4-BE49-F238E27FC236}">
                <a16:creationId xmlns:a16="http://schemas.microsoft.com/office/drawing/2014/main" id="{3ACDB5FB-E995-1A43-BF58-DB77E4AC3ED2}"/>
              </a:ext>
            </a:extLst>
          </p:cNvPr>
          <p:cNvSpPr/>
          <p:nvPr/>
        </p:nvSpPr>
        <p:spPr>
          <a:xfrm>
            <a:off x="5734160" y="1715174"/>
            <a:ext cx="1510350" cy="1200329"/>
          </a:xfrm>
          <a:prstGeom prst="rect">
            <a:avLst/>
          </a:prstGeom>
        </p:spPr>
        <p:txBody>
          <a:bodyPr wrap="none">
            <a:spAutoFit/>
          </a:bodyPr>
          <a:lstStyle/>
          <a:p>
            <a:pPr algn="ctr"/>
            <a:r>
              <a:rPr lang="en-US" sz="3600" b="1">
                <a:solidFill>
                  <a:schemeClr val="bg1"/>
                </a:solidFill>
                <a:latin typeface="D-DIN CONDENSED" panose="020B0504030202030204" pitchFamily="34" charset="77"/>
              </a:rPr>
              <a:t>$622 M </a:t>
            </a:r>
          </a:p>
          <a:p>
            <a:pPr algn="ctr"/>
            <a:r>
              <a:rPr lang="en-US" sz="3600" b="1">
                <a:solidFill>
                  <a:schemeClr val="bg1"/>
                </a:solidFill>
                <a:latin typeface="D-DIN CONDENSED" panose="020B0504030202030204" pitchFamily="34" charset="77"/>
              </a:rPr>
              <a:t>Benefits</a:t>
            </a:r>
          </a:p>
        </p:txBody>
      </p:sp>
      <p:sp>
        <p:nvSpPr>
          <p:cNvPr id="9" name="Rectangle 8">
            <a:extLst>
              <a:ext uri="{FF2B5EF4-FFF2-40B4-BE49-F238E27FC236}">
                <a16:creationId xmlns:a16="http://schemas.microsoft.com/office/drawing/2014/main" id="{E9568FF0-C259-D94C-A43D-F449F82E34E0}"/>
              </a:ext>
            </a:extLst>
          </p:cNvPr>
          <p:cNvSpPr/>
          <p:nvPr/>
        </p:nvSpPr>
        <p:spPr>
          <a:xfrm>
            <a:off x="8280400" y="3548743"/>
            <a:ext cx="406400" cy="10712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CE349582-686D-4395-8EFF-E6B822B4D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248355" y="1212404"/>
            <a:ext cx="6911760" cy="2826859"/>
          </a:xfrm>
          <a:prstGeom prst="rect">
            <a:avLst/>
          </a:prstGeom>
          <a:noFill/>
          <a:ln>
            <a:noFill/>
          </a:ln>
        </p:spPr>
      </p:pic>
    </p:spTree>
    <p:extLst>
      <p:ext uri="{BB962C8B-B14F-4D97-AF65-F5344CB8AC3E}">
        <p14:creationId xmlns:p14="http://schemas.microsoft.com/office/powerpoint/2010/main" val="845701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F895-0941-45E3-B963-8E76440313A8}"/>
              </a:ext>
            </a:extLst>
          </p:cNvPr>
          <p:cNvSpPr>
            <a:spLocks noGrp="1"/>
          </p:cNvSpPr>
          <p:nvPr>
            <p:ph type="title"/>
          </p:nvPr>
        </p:nvSpPr>
        <p:spPr/>
        <p:txBody>
          <a:bodyPr/>
          <a:lstStyle/>
          <a:p>
            <a:r>
              <a:rPr lang="en-US"/>
              <a:t>How Much Should the State Invest?</a:t>
            </a:r>
          </a:p>
        </p:txBody>
      </p:sp>
      <p:graphicFrame>
        <p:nvGraphicFramePr>
          <p:cNvPr id="7" name="Table 33">
            <a:extLst>
              <a:ext uri="{FF2B5EF4-FFF2-40B4-BE49-F238E27FC236}">
                <a16:creationId xmlns:a16="http://schemas.microsoft.com/office/drawing/2014/main" id="{0B56011F-66A1-B145-A004-70694FAE77D2}"/>
              </a:ext>
            </a:extLst>
          </p:cNvPr>
          <p:cNvGraphicFramePr>
            <a:graphicFrameLocks noGrp="1"/>
          </p:cNvGraphicFramePr>
          <p:nvPr>
            <p:extLst>
              <p:ext uri="{D42A27DB-BD31-4B8C-83A1-F6EECF244321}">
                <p14:modId xmlns:p14="http://schemas.microsoft.com/office/powerpoint/2010/main" val="2527705593"/>
              </p:ext>
            </p:extLst>
          </p:nvPr>
        </p:nvGraphicFramePr>
        <p:xfrm>
          <a:off x="1020723" y="1063229"/>
          <a:ext cx="6955754" cy="2880531"/>
        </p:xfrm>
        <a:graphic>
          <a:graphicData uri="http://schemas.openxmlformats.org/drawingml/2006/table">
            <a:tbl>
              <a:tblPr firstRow="1" bandRow="1">
                <a:tableStyleId>{00A15C55-8517-42AA-B614-E9B94910E393}</a:tableStyleId>
              </a:tblPr>
              <a:tblGrid>
                <a:gridCol w="1858376">
                  <a:extLst>
                    <a:ext uri="{9D8B030D-6E8A-4147-A177-3AD203B41FA5}">
                      <a16:colId xmlns:a16="http://schemas.microsoft.com/office/drawing/2014/main" val="3548937118"/>
                    </a:ext>
                  </a:extLst>
                </a:gridCol>
                <a:gridCol w="1858376">
                  <a:extLst>
                    <a:ext uri="{9D8B030D-6E8A-4147-A177-3AD203B41FA5}">
                      <a16:colId xmlns:a16="http://schemas.microsoft.com/office/drawing/2014/main" val="1060193960"/>
                    </a:ext>
                  </a:extLst>
                </a:gridCol>
                <a:gridCol w="1776580">
                  <a:extLst>
                    <a:ext uri="{9D8B030D-6E8A-4147-A177-3AD203B41FA5}">
                      <a16:colId xmlns:a16="http://schemas.microsoft.com/office/drawing/2014/main" val="810184762"/>
                    </a:ext>
                  </a:extLst>
                </a:gridCol>
                <a:gridCol w="1462422">
                  <a:extLst>
                    <a:ext uri="{9D8B030D-6E8A-4147-A177-3AD203B41FA5}">
                      <a16:colId xmlns:a16="http://schemas.microsoft.com/office/drawing/2014/main" val="4240453397"/>
                    </a:ext>
                  </a:extLst>
                </a:gridCol>
              </a:tblGrid>
              <a:tr h="288335">
                <a:tc>
                  <a:txBody>
                    <a:bodyPr/>
                    <a:lstStyle/>
                    <a:p>
                      <a:pPr algn="ctr"/>
                      <a:r>
                        <a:rPr lang="en-US" sz="1100" b="1" i="0" dirty="0">
                          <a:solidFill>
                            <a:sysClr val="windowText" lastClr="000000"/>
                          </a:solidFill>
                          <a:latin typeface="+mn-lt"/>
                        </a:rPr>
                        <a:t>Investment Category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tc>
                  <a:txBody>
                    <a:bodyPr/>
                    <a:lstStyle/>
                    <a:p>
                      <a:pPr algn="ctr"/>
                      <a:r>
                        <a:rPr lang="en-US" sz="1100" b="1" i="0" dirty="0">
                          <a:solidFill>
                            <a:sysClr val="windowText" lastClr="000000"/>
                          </a:solidFill>
                          <a:latin typeface="+mn-lt"/>
                        </a:rPr>
                        <a:t>Annual Cost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tc>
                  <a:txBody>
                    <a:bodyPr/>
                    <a:lstStyle/>
                    <a:p>
                      <a:pPr algn="ctr"/>
                      <a:r>
                        <a:rPr lang="en-US" sz="1100" b="1" i="0" dirty="0">
                          <a:solidFill>
                            <a:sysClr val="windowText" lastClr="000000"/>
                          </a:solidFill>
                          <a:latin typeface="+mn-lt"/>
                        </a:rPr>
                        <a:t>5-Year Capital Costs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tc>
                  <a:txBody>
                    <a:bodyPr/>
                    <a:lstStyle/>
                    <a:p>
                      <a:pPr algn="ctr"/>
                      <a:r>
                        <a:rPr lang="en-US" sz="1100" b="1" i="0" dirty="0">
                          <a:solidFill>
                            <a:sysClr val="windowText" lastClr="000000"/>
                          </a:solidFill>
                          <a:latin typeface="+mn-lt"/>
                        </a:rPr>
                        <a:t>Benefits to 2045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4017593189"/>
                  </a:ext>
                </a:extLst>
              </a:tr>
              <a:tr h="595058">
                <a:tc>
                  <a:txBody>
                    <a:bodyPr/>
                    <a:lstStyle/>
                    <a:p>
                      <a:pPr algn="r"/>
                      <a:r>
                        <a:rPr lang="en-US" sz="1600" b="1" i="0" dirty="0">
                          <a:latin typeface="+mn-lt"/>
                        </a:rPr>
                        <a:t>Preservation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080"/>
                    </a:solidFill>
                  </a:tcPr>
                </a:tc>
                <a:tc>
                  <a:txBody>
                    <a:bodyPr/>
                    <a:lstStyle/>
                    <a:p>
                      <a:pPr algn="ctr"/>
                      <a:r>
                        <a:rPr lang="en-US" sz="2800" b="1" i="0" dirty="0">
                          <a:latin typeface="+mn-lt"/>
                        </a:rPr>
                        <a:t>$12.3 </a:t>
                      </a:r>
                      <a:r>
                        <a:rPr lang="en-US" sz="2800" b="0" i="0" dirty="0">
                          <a:latin typeface="+mn-lt"/>
                        </a:rPr>
                        <a:t>M</a:t>
                      </a:r>
                    </a:p>
                    <a:p>
                      <a:pPr algn="ctr"/>
                      <a:r>
                        <a:rPr lang="en-US" sz="1200" b="0" i="0" dirty="0">
                          <a:latin typeface="+mn-lt"/>
                        </a:rPr>
                        <a:t>(one time)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080"/>
                    </a:solidFill>
                  </a:tcPr>
                </a:tc>
                <a:tc>
                  <a:txBody>
                    <a:bodyPr/>
                    <a:lstStyle/>
                    <a:p>
                      <a:pPr algn="ctr"/>
                      <a:r>
                        <a:rPr lang="en-US" sz="1600" b="0" i="0" dirty="0">
                          <a:latin typeface="+mn-lt"/>
                        </a:rPr>
                        <a:t>$ 12 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solidFill>
                  </a:tcPr>
                </a:tc>
                <a:tc>
                  <a:txBody>
                    <a:bodyPr/>
                    <a:lstStyle/>
                    <a:p>
                      <a:pPr algn="ctr"/>
                      <a:r>
                        <a:rPr lang="en-US" sz="1600" b="0" i="0" dirty="0">
                          <a:latin typeface="+mn-lt"/>
                        </a:rPr>
                        <a:t>$ 29 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080"/>
                    </a:solidFill>
                  </a:tcPr>
                </a:tc>
                <a:extLst>
                  <a:ext uri="{0D108BD9-81ED-4DB2-BD59-A6C34878D82A}">
                    <a16:rowId xmlns:a16="http://schemas.microsoft.com/office/drawing/2014/main" val="442947425"/>
                  </a:ext>
                </a:extLst>
              </a:tr>
              <a:tr h="595058">
                <a:tc>
                  <a:txBody>
                    <a:bodyPr/>
                    <a:lstStyle/>
                    <a:p>
                      <a:pPr algn="r"/>
                      <a:r>
                        <a:rPr lang="en-US" sz="1600" b="1" i="0" dirty="0">
                          <a:latin typeface="+mn-lt"/>
                        </a:rPr>
                        <a:t>Modernization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rowSpan="2">
                  <a:txBody>
                    <a:bodyPr/>
                    <a:lstStyle/>
                    <a:p>
                      <a:pPr algn="ctr"/>
                      <a:r>
                        <a:rPr lang="en-US" sz="2800" b="1" i="0" dirty="0">
                          <a:latin typeface="+mn-lt"/>
                        </a:rPr>
                        <a:t>$6.7 </a:t>
                      </a:r>
                      <a:r>
                        <a:rPr lang="en-US" sz="2800" b="0" i="0" dirty="0">
                          <a:latin typeface="+mn-lt"/>
                        </a:rPr>
                        <a:t>M</a:t>
                      </a:r>
                    </a:p>
                    <a:p>
                      <a:pPr algn="ctr"/>
                      <a:r>
                        <a:rPr lang="en-US" sz="1200" b="0" i="0" dirty="0">
                          <a:latin typeface="+mn-lt"/>
                        </a:rPr>
                        <a:t>(yearly for 5 years)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n-US" sz="1600" b="0" i="0" dirty="0">
                          <a:latin typeface="+mn-lt"/>
                        </a:rPr>
                        <a:t>$ 52 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080"/>
                    </a:solidFill>
                  </a:tcPr>
                </a:tc>
                <a:tc>
                  <a:txBody>
                    <a:bodyPr/>
                    <a:lstStyle/>
                    <a:p>
                      <a:pPr algn="ctr"/>
                      <a:r>
                        <a:rPr lang="en-US" sz="1600" b="0" i="0" dirty="0">
                          <a:latin typeface="+mn-lt"/>
                        </a:rPr>
                        <a:t>$ 153 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85180815"/>
                  </a:ext>
                </a:extLst>
              </a:tr>
              <a:tr h="595058">
                <a:tc>
                  <a:txBody>
                    <a:bodyPr/>
                    <a:lstStyle/>
                    <a:p>
                      <a:pPr algn="r"/>
                      <a:r>
                        <a:rPr lang="en-US" sz="1600" b="1" i="0" dirty="0">
                          <a:latin typeface="+mn-lt"/>
                        </a:rPr>
                        <a:t>Expansion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080"/>
                    </a:solidFill>
                  </a:tcPr>
                </a:tc>
                <a:tc vMerge="1">
                  <a:txBody>
                    <a:bodyPr/>
                    <a:lstStyle/>
                    <a:p>
                      <a:pPr algn="r"/>
                      <a:endParaRPr lang="en-US" sz="1600" b="1" i="0" dirty="0">
                        <a:latin typeface="Nunito Sans" pitchFamily="2" charset="77"/>
                      </a:endParaRPr>
                    </a:p>
                  </a:txBody>
                  <a:tcPr anchor="ctr"/>
                </a:tc>
                <a:tc>
                  <a:txBody>
                    <a:bodyPr/>
                    <a:lstStyle/>
                    <a:p>
                      <a:pPr algn="ctr"/>
                      <a:r>
                        <a:rPr lang="en-US" sz="1600" b="0" i="0" dirty="0">
                          <a:latin typeface="+mn-lt"/>
                        </a:rPr>
                        <a:t>$ 158 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solidFill>
                  </a:tcPr>
                </a:tc>
                <a:tc>
                  <a:txBody>
                    <a:bodyPr/>
                    <a:lstStyle/>
                    <a:p>
                      <a:pPr algn="ctr"/>
                      <a:r>
                        <a:rPr lang="en-US" sz="1600" b="0" i="0" dirty="0">
                          <a:latin typeface="+mn-lt"/>
                        </a:rPr>
                        <a:t>$ 834 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080"/>
                    </a:solidFill>
                  </a:tcPr>
                </a:tc>
                <a:extLst>
                  <a:ext uri="{0D108BD9-81ED-4DB2-BD59-A6C34878D82A}">
                    <a16:rowId xmlns:a16="http://schemas.microsoft.com/office/drawing/2014/main" val="2889416002"/>
                  </a:ext>
                </a:extLst>
              </a:tr>
              <a:tr h="595058">
                <a:tc>
                  <a:txBody>
                    <a:bodyPr/>
                    <a:lstStyle/>
                    <a:p>
                      <a:pPr algn="r"/>
                      <a:r>
                        <a:rPr lang="en-US" sz="1600" b="1" i="0" dirty="0">
                          <a:latin typeface="+mn-lt"/>
                        </a:rPr>
                        <a:t>TOTAL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2800" b="1" i="0" dirty="0">
                          <a:latin typeface="+mn-lt"/>
                        </a:rPr>
                        <a:t>$58 </a:t>
                      </a:r>
                      <a:r>
                        <a:rPr lang="en-US" sz="2800" b="0" i="0" dirty="0">
                          <a:latin typeface="+mn-lt"/>
                        </a:rPr>
                        <a:t>M</a:t>
                      </a:r>
                      <a:r>
                        <a:rPr lang="en-US" sz="2800" b="1" i="0" dirty="0">
                          <a:latin typeface="+mn-lt"/>
                        </a:rPr>
                        <a:t> </a:t>
                      </a:r>
                      <a:br>
                        <a:rPr lang="en-US" sz="1800" b="1" i="0" dirty="0">
                          <a:latin typeface="+mn-lt"/>
                        </a:rPr>
                      </a:br>
                      <a:r>
                        <a:rPr lang="en-US" sz="1200" b="0" i="0" dirty="0">
                          <a:latin typeface="+mn-lt"/>
                        </a:rPr>
                        <a:t>(5 years)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2400" b="1" i="0" dirty="0">
                          <a:latin typeface="+mn-lt"/>
                        </a:rPr>
                        <a:t>$222 </a:t>
                      </a:r>
                      <a:r>
                        <a:rPr lang="en-US" sz="2400" b="0" i="0" dirty="0">
                          <a:latin typeface="+mn-lt"/>
                        </a:rPr>
                        <a:t>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2400" b="1" i="0" dirty="0">
                          <a:latin typeface="+mn-lt"/>
                        </a:rPr>
                        <a:t>$1.02 </a:t>
                      </a:r>
                      <a:r>
                        <a:rPr lang="en-US" sz="2400" b="0" i="0" dirty="0">
                          <a:latin typeface="+mn-lt"/>
                        </a:rPr>
                        <a:t>B</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92379244"/>
                  </a:ext>
                </a:extLst>
              </a:tr>
            </a:tbl>
          </a:graphicData>
        </a:graphic>
      </p:graphicFrame>
    </p:spTree>
    <p:extLst>
      <p:ext uri="{BB962C8B-B14F-4D97-AF65-F5344CB8AC3E}">
        <p14:creationId xmlns:p14="http://schemas.microsoft.com/office/powerpoint/2010/main" val="3979369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9BEC-2318-6146-B6C5-6CBAB47BEBB7}"/>
              </a:ext>
            </a:extLst>
          </p:cNvPr>
          <p:cNvSpPr>
            <a:spLocks noGrp="1"/>
          </p:cNvSpPr>
          <p:nvPr>
            <p:ph type="title"/>
          </p:nvPr>
        </p:nvSpPr>
        <p:spPr>
          <a:xfrm>
            <a:off x="263472" y="66429"/>
            <a:ext cx="8650606" cy="533081"/>
          </a:xfrm>
        </p:spPr>
        <p:txBody>
          <a:bodyPr>
            <a:noAutofit/>
          </a:bodyPr>
          <a:lstStyle/>
          <a:p>
            <a:r>
              <a:rPr lang="en-US" sz="2400"/>
              <a:t>How Can Statewide Investment Leverage Federal Dollars?</a:t>
            </a:r>
          </a:p>
        </p:txBody>
      </p:sp>
      <p:sp>
        <p:nvSpPr>
          <p:cNvPr id="12" name="TextBox 11">
            <a:extLst>
              <a:ext uri="{FF2B5EF4-FFF2-40B4-BE49-F238E27FC236}">
                <a16:creationId xmlns:a16="http://schemas.microsoft.com/office/drawing/2014/main" id="{3515B819-6C64-45A5-97D4-213BF16BFE7E}"/>
              </a:ext>
            </a:extLst>
          </p:cNvPr>
          <p:cNvSpPr txBox="1"/>
          <p:nvPr/>
        </p:nvSpPr>
        <p:spPr>
          <a:xfrm>
            <a:off x="117947" y="2723299"/>
            <a:ext cx="3261399" cy="523220"/>
          </a:xfrm>
          <a:prstGeom prst="rect">
            <a:avLst/>
          </a:prstGeom>
          <a:noFill/>
        </p:spPr>
        <p:txBody>
          <a:bodyPr wrap="square" rtlCol="0">
            <a:spAutoFit/>
          </a:bodyPr>
          <a:lstStyle/>
          <a:p>
            <a:r>
              <a:rPr lang="en-US" b="1">
                <a:solidFill>
                  <a:schemeClr val="tx1"/>
                </a:solidFill>
              </a:rPr>
              <a:t>Total Potential Federal Funding Pool  &gt; $40 Billion, 1% &gt; $400 Million</a:t>
            </a:r>
          </a:p>
        </p:txBody>
      </p:sp>
      <p:sp>
        <p:nvSpPr>
          <p:cNvPr id="3" name="Rectangle 2">
            <a:extLst>
              <a:ext uri="{FF2B5EF4-FFF2-40B4-BE49-F238E27FC236}">
                <a16:creationId xmlns:a16="http://schemas.microsoft.com/office/drawing/2014/main" id="{AA0C80B8-5290-495F-A87B-B3481169F1F8}"/>
              </a:ext>
            </a:extLst>
          </p:cNvPr>
          <p:cNvSpPr>
            <a:spLocks noChangeArrowheads="1"/>
          </p:cNvSpPr>
          <p:nvPr/>
        </p:nvSpPr>
        <p:spPr bwMode="auto">
          <a:xfrm>
            <a:off x="343514" y="599510"/>
            <a:ext cx="1030041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Freeform 9">
            <a:extLst>
              <a:ext uri="{FF2B5EF4-FFF2-40B4-BE49-F238E27FC236}">
                <a16:creationId xmlns:a16="http://schemas.microsoft.com/office/drawing/2014/main" id="{E7673270-5356-C146-88EC-C4B5CE52DF2D}"/>
              </a:ext>
            </a:extLst>
          </p:cNvPr>
          <p:cNvSpPr/>
          <p:nvPr/>
        </p:nvSpPr>
        <p:spPr>
          <a:xfrm>
            <a:off x="5882806" y="3441346"/>
            <a:ext cx="2539213" cy="1351618"/>
          </a:xfrm>
          <a:custGeom>
            <a:avLst/>
            <a:gdLst>
              <a:gd name="connsiteX0" fmla="*/ 0 w 2086560"/>
              <a:gd name="connsiteY0" fmla="*/ 135162 h 1351618"/>
              <a:gd name="connsiteX1" fmla="*/ 135162 w 2086560"/>
              <a:gd name="connsiteY1" fmla="*/ 0 h 1351618"/>
              <a:gd name="connsiteX2" fmla="*/ 1951398 w 2086560"/>
              <a:gd name="connsiteY2" fmla="*/ 0 h 1351618"/>
              <a:gd name="connsiteX3" fmla="*/ 2086560 w 2086560"/>
              <a:gd name="connsiteY3" fmla="*/ 135162 h 1351618"/>
              <a:gd name="connsiteX4" fmla="*/ 2086560 w 2086560"/>
              <a:gd name="connsiteY4" fmla="*/ 1216456 h 1351618"/>
              <a:gd name="connsiteX5" fmla="*/ 1951398 w 2086560"/>
              <a:gd name="connsiteY5" fmla="*/ 1351618 h 1351618"/>
              <a:gd name="connsiteX6" fmla="*/ 135162 w 2086560"/>
              <a:gd name="connsiteY6" fmla="*/ 1351618 h 1351618"/>
              <a:gd name="connsiteX7" fmla="*/ 0 w 2086560"/>
              <a:gd name="connsiteY7" fmla="*/ 1216456 h 1351618"/>
              <a:gd name="connsiteX8" fmla="*/ 0 w 2086560"/>
              <a:gd name="connsiteY8" fmla="*/ 135162 h 135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560" h="1351618">
                <a:moveTo>
                  <a:pt x="0" y="135162"/>
                </a:moveTo>
                <a:cubicBezTo>
                  <a:pt x="0" y="60514"/>
                  <a:pt x="60514" y="0"/>
                  <a:pt x="135162" y="0"/>
                </a:cubicBezTo>
                <a:lnTo>
                  <a:pt x="1951398" y="0"/>
                </a:lnTo>
                <a:cubicBezTo>
                  <a:pt x="2026046" y="0"/>
                  <a:pt x="2086560" y="60514"/>
                  <a:pt x="2086560" y="135162"/>
                </a:cubicBezTo>
                <a:lnTo>
                  <a:pt x="2086560" y="1216456"/>
                </a:lnTo>
                <a:cubicBezTo>
                  <a:pt x="2086560" y="1291104"/>
                  <a:pt x="2026046" y="1351618"/>
                  <a:pt x="1951398" y="1351618"/>
                </a:cubicBezTo>
                <a:lnTo>
                  <a:pt x="135162" y="1351618"/>
                </a:lnTo>
                <a:cubicBezTo>
                  <a:pt x="60514" y="1351618"/>
                  <a:pt x="0" y="1291104"/>
                  <a:pt x="0" y="1216456"/>
                </a:cubicBezTo>
                <a:lnTo>
                  <a:pt x="0" y="135162"/>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6139" tIns="182880" rIns="60171" bIns="60172" numCol="1" spcCol="1270" anchor="t" anchorCtr="0">
            <a:noAutofit/>
          </a:bodyPr>
          <a:lstStyle/>
          <a:p>
            <a:pPr lvl="1" algn="r" defTabSz="266700">
              <a:lnSpc>
                <a:spcPct val="90000"/>
              </a:lnSpc>
              <a:spcBef>
                <a:spcPct val="0"/>
              </a:spcBef>
              <a:spcAft>
                <a:spcPct val="15000"/>
              </a:spcAft>
            </a:pPr>
            <a:r>
              <a:rPr lang="en-US" sz="1100" b="0" i="0" kern="1200"/>
              <a:t>Emergency Relief</a:t>
            </a:r>
            <a:endParaRPr lang="en-US" sz="1100" kern="1200"/>
          </a:p>
          <a:p>
            <a:pPr lvl="1" algn="r" defTabSz="266700">
              <a:lnSpc>
                <a:spcPct val="90000"/>
              </a:lnSpc>
              <a:spcBef>
                <a:spcPct val="0"/>
              </a:spcBef>
              <a:spcAft>
                <a:spcPct val="15000"/>
              </a:spcAft>
            </a:pPr>
            <a:r>
              <a:rPr lang="en-US" sz="1100" b="0" i="0" kern="1200"/>
              <a:t>HSGP</a:t>
            </a:r>
            <a:endParaRPr lang="en-US" sz="1100" kern="1200"/>
          </a:p>
          <a:p>
            <a:pPr lvl="1" algn="r" defTabSz="266700">
              <a:lnSpc>
                <a:spcPct val="90000"/>
              </a:lnSpc>
              <a:spcBef>
                <a:spcPct val="0"/>
              </a:spcBef>
              <a:spcAft>
                <a:spcPct val="15000"/>
              </a:spcAft>
            </a:pPr>
            <a:r>
              <a:rPr lang="en-US" sz="1100" b="0" i="0" kern="1200"/>
              <a:t>PSGP</a:t>
            </a:r>
            <a:endParaRPr lang="en-US" sz="1100" kern="1200"/>
          </a:p>
          <a:p>
            <a:pPr lvl="1" algn="r" defTabSz="266700">
              <a:lnSpc>
                <a:spcPct val="90000"/>
              </a:lnSpc>
              <a:spcBef>
                <a:spcPct val="0"/>
              </a:spcBef>
              <a:spcAft>
                <a:spcPct val="15000"/>
              </a:spcAft>
            </a:pPr>
            <a:r>
              <a:rPr lang="en-US" sz="1100" b="0" i="0" kern="1200" err="1"/>
              <a:t>SaTC</a:t>
            </a:r>
            <a:endParaRPr lang="en-US" sz="1100" kern="1200"/>
          </a:p>
          <a:p>
            <a:pPr lvl="1" algn="r" defTabSz="266700">
              <a:lnSpc>
                <a:spcPct val="90000"/>
              </a:lnSpc>
              <a:spcBef>
                <a:spcPct val="0"/>
              </a:spcBef>
              <a:spcAft>
                <a:spcPct val="15000"/>
              </a:spcAft>
            </a:pPr>
            <a:r>
              <a:rPr lang="en-US" sz="1100" b="0" i="0" kern="1200"/>
              <a:t>TSGP</a:t>
            </a:r>
          </a:p>
          <a:p>
            <a:pPr lvl="1" algn="r" defTabSz="266700">
              <a:lnSpc>
                <a:spcPct val="90000"/>
              </a:lnSpc>
              <a:spcBef>
                <a:spcPct val="0"/>
              </a:spcBef>
              <a:spcAft>
                <a:spcPct val="15000"/>
              </a:spcAft>
            </a:pPr>
            <a:r>
              <a:rPr lang="en-US" sz="1100" kern="1200"/>
              <a:t>Disaster Loan Assistance</a:t>
            </a:r>
          </a:p>
          <a:p>
            <a:pPr lvl="1" algn="r" defTabSz="266700">
              <a:lnSpc>
                <a:spcPct val="90000"/>
              </a:lnSpc>
              <a:spcBef>
                <a:spcPct val="0"/>
              </a:spcBef>
              <a:spcAft>
                <a:spcPct val="15000"/>
              </a:spcAft>
            </a:pPr>
            <a:endParaRPr lang="en-US" sz="1100" kern="1200"/>
          </a:p>
        </p:txBody>
      </p:sp>
      <p:sp>
        <p:nvSpPr>
          <p:cNvPr id="11" name="Freeform 10">
            <a:extLst>
              <a:ext uri="{FF2B5EF4-FFF2-40B4-BE49-F238E27FC236}">
                <a16:creationId xmlns:a16="http://schemas.microsoft.com/office/drawing/2014/main" id="{C2E9B779-47A0-3E44-A41E-F2A8D61DF74C}"/>
              </a:ext>
            </a:extLst>
          </p:cNvPr>
          <p:cNvSpPr/>
          <p:nvPr/>
        </p:nvSpPr>
        <p:spPr>
          <a:xfrm>
            <a:off x="2478418" y="3441346"/>
            <a:ext cx="2539213" cy="1351618"/>
          </a:xfrm>
          <a:custGeom>
            <a:avLst/>
            <a:gdLst>
              <a:gd name="connsiteX0" fmla="*/ 0 w 2086560"/>
              <a:gd name="connsiteY0" fmla="*/ 135162 h 1351618"/>
              <a:gd name="connsiteX1" fmla="*/ 135162 w 2086560"/>
              <a:gd name="connsiteY1" fmla="*/ 0 h 1351618"/>
              <a:gd name="connsiteX2" fmla="*/ 1951398 w 2086560"/>
              <a:gd name="connsiteY2" fmla="*/ 0 h 1351618"/>
              <a:gd name="connsiteX3" fmla="*/ 2086560 w 2086560"/>
              <a:gd name="connsiteY3" fmla="*/ 135162 h 1351618"/>
              <a:gd name="connsiteX4" fmla="*/ 2086560 w 2086560"/>
              <a:gd name="connsiteY4" fmla="*/ 1216456 h 1351618"/>
              <a:gd name="connsiteX5" fmla="*/ 1951398 w 2086560"/>
              <a:gd name="connsiteY5" fmla="*/ 1351618 h 1351618"/>
              <a:gd name="connsiteX6" fmla="*/ 135162 w 2086560"/>
              <a:gd name="connsiteY6" fmla="*/ 1351618 h 1351618"/>
              <a:gd name="connsiteX7" fmla="*/ 0 w 2086560"/>
              <a:gd name="connsiteY7" fmla="*/ 1216456 h 1351618"/>
              <a:gd name="connsiteX8" fmla="*/ 0 w 2086560"/>
              <a:gd name="connsiteY8" fmla="*/ 135162 h 135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560" h="1351618">
                <a:moveTo>
                  <a:pt x="0" y="135162"/>
                </a:moveTo>
                <a:cubicBezTo>
                  <a:pt x="0" y="60514"/>
                  <a:pt x="60514" y="0"/>
                  <a:pt x="135162" y="0"/>
                </a:cubicBezTo>
                <a:lnTo>
                  <a:pt x="1951398" y="0"/>
                </a:lnTo>
                <a:cubicBezTo>
                  <a:pt x="2026046" y="0"/>
                  <a:pt x="2086560" y="60514"/>
                  <a:pt x="2086560" y="135162"/>
                </a:cubicBezTo>
                <a:lnTo>
                  <a:pt x="2086560" y="1216456"/>
                </a:lnTo>
                <a:cubicBezTo>
                  <a:pt x="2086560" y="1291104"/>
                  <a:pt x="2026046" y="1351618"/>
                  <a:pt x="1951398" y="1351618"/>
                </a:cubicBezTo>
                <a:lnTo>
                  <a:pt x="135162" y="1351618"/>
                </a:lnTo>
                <a:cubicBezTo>
                  <a:pt x="60514" y="1351618"/>
                  <a:pt x="0" y="1291104"/>
                  <a:pt x="0" y="1216456"/>
                </a:cubicBezTo>
                <a:lnTo>
                  <a:pt x="0" y="135162"/>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171" tIns="182880" rIns="686139" bIns="60172" numCol="1" spcCol="1270" anchor="t" anchorCtr="0">
            <a:noAutofit/>
          </a:bodyPr>
          <a:lstStyle/>
          <a:p>
            <a:pPr lvl="1" algn="l" defTabSz="266700">
              <a:lnSpc>
                <a:spcPct val="90000"/>
              </a:lnSpc>
              <a:spcBef>
                <a:spcPct val="0"/>
              </a:spcBef>
              <a:spcAft>
                <a:spcPct val="15000"/>
              </a:spcAft>
            </a:pPr>
            <a:r>
              <a:rPr lang="en-US" sz="1100" b="0" i="0" kern="1200"/>
              <a:t>Econ Dev Assistance</a:t>
            </a:r>
            <a:endParaRPr lang="en-US" sz="1100" kern="1200"/>
          </a:p>
          <a:p>
            <a:pPr lvl="1" algn="l" defTabSz="266700">
              <a:lnSpc>
                <a:spcPct val="90000"/>
              </a:lnSpc>
              <a:spcBef>
                <a:spcPct val="0"/>
              </a:spcBef>
              <a:spcAft>
                <a:spcPct val="15000"/>
              </a:spcAft>
            </a:pPr>
            <a:r>
              <a:rPr lang="en-US" sz="1100" b="0" i="0" kern="1200"/>
              <a:t>Planning Grant</a:t>
            </a:r>
            <a:endParaRPr lang="en-US" sz="1100" kern="1200"/>
          </a:p>
          <a:p>
            <a:pPr lvl="1" algn="l" defTabSz="266700">
              <a:lnSpc>
                <a:spcPct val="90000"/>
              </a:lnSpc>
              <a:spcBef>
                <a:spcPct val="0"/>
              </a:spcBef>
              <a:spcAft>
                <a:spcPct val="15000"/>
              </a:spcAft>
            </a:pPr>
            <a:r>
              <a:rPr lang="en-US" sz="1100" b="0" i="0" kern="1200"/>
              <a:t>APRA-E</a:t>
            </a:r>
            <a:endParaRPr lang="en-US" sz="1100" kern="1200"/>
          </a:p>
        </p:txBody>
      </p:sp>
      <p:sp>
        <p:nvSpPr>
          <p:cNvPr id="13" name="Freeform 12">
            <a:extLst>
              <a:ext uri="{FF2B5EF4-FFF2-40B4-BE49-F238E27FC236}">
                <a16:creationId xmlns:a16="http://schemas.microsoft.com/office/drawing/2014/main" id="{1D8D6668-9977-EB4E-9009-39B59FD7C2D1}"/>
              </a:ext>
            </a:extLst>
          </p:cNvPr>
          <p:cNvSpPr/>
          <p:nvPr/>
        </p:nvSpPr>
        <p:spPr>
          <a:xfrm>
            <a:off x="5882806" y="569157"/>
            <a:ext cx="2539213" cy="2002592"/>
          </a:xfrm>
          <a:custGeom>
            <a:avLst/>
            <a:gdLst>
              <a:gd name="connsiteX0" fmla="*/ 0 w 2086560"/>
              <a:gd name="connsiteY0" fmla="*/ 135162 h 1351618"/>
              <a:gd name="connsiteX1" fmla="*/ 135162 w 2086560"/>
              <a:gd name="connsiteY1" fmla="*/ 0 h 1351618"/>
              <a:gd name="connsiteX2" fmla="*/ 1951398 w 2086560"/>
              <a:gd name="connsiteY2" fmla="*/ 0 h 1351618"/>
              <a:gd name="connsiteX3" fmla="*/ 2086560 w 2086560"/>
              <a:gd name="connsiteY3" fmla="*/ 135162 h 1351618"/>
              <a:gd name="connsiteX4" fmla="*/ 2086560 w 2086560"/>
              <a:gd name="connsiteY4" fmla="*/ 1216456 h 1351618"/>
              <a:gd name="connsiteX5" fmla="*/ 1951398 w 2086560"/>
              <a:gd name="connsiteY5" fmla="*/ 1351618 h 1351618"/>
              <a:gd name="connsiteX6" fmla="*/ 135162 w 2086560"/>
              <a:gd name="connsiteY6" fmla="*/ 1351618 h 1351618"/>
              <a:gd name="connsiteX7" fmla="*/ 0 w 2086560"/>
              <a:gd name="connsiteY7" fmla="*/ 1216456 h 1351618"/>
              <a:gd name="connsiteX8" fmla="*/ 0 w 2086560"/>
              <a:gd name="connsiteY8" fmla="*/ 135162 h 135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560" h="1351618">
                <a:moveTo>
                  <a:pt x="0" y="135162"/>
                </a:moveTo>
                <a:cubicBezTo>
                  <a:pt x="0" y="60514"/>
                  <a:pt x="60514" y="0"/>
                  <a:pt x="135162" y="0"/>
                </a:cubicBezTo>
                <a:lnTo>
                  <a:pt x="1951398" y="0"/>
                </a:lnTo>
                <a:cubicBezTo>
                  <a:pt x="2026046" y="0"/>
                  <a:pt x="2086560" y="60514"/>
                  <a:pt x="2086560" y="135162"/>
                </a:cubicBezTo>
                <a:lnTo>
                  <a:pt x="2086560" y="1216456"/>
                </a:lnTo>
                <a:cubicBezTo>
                  <a:pt x="2086560" y="1291104"/>
                  <a:pt x="2026046" y="1351618"/>
                  <a:pt x="1951398" y="1351618"/>
                </a:cubicBezTo>
                <a:lnTo>
                  <a:pt x="135162" y="1351618"/>
                </a:lnTo>
                <a:cubicBezTo>
                  <a:pt x="60514" y="1351618"/>
                  <a:pt x="0" y="1291104"/>
                  <a:pt x="0" y="1216456"/>
                </a:cubicBezTo>
                <a:lnTo>
                  <a:pt x="0" y="135162"/>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6139" tIns="60171" rIns="60171" bIns="398076" numCol="1" spcCol="1270" anchor="t" anchorCtr="0">
            <a:noAutofit/>
          </a:bodyPr>
          <a:lstStyle/>
          <a:p>
            <a:pPr lvl="1" algn="r" defTabSz="266700">
              <a:lnSpc>
                <a:spcPct val="90000"/>
              </a:lnSpc>
              <a:spcBef>
                <a:spcPct val="0"/>
              </a:spcBef>
              <a:spcAft>
                <a:spcPct val="15000"/>
              </a:spcAft>
            </a:pPr>
            <a:r>
              <a:rPr lang="en-US" sz="1100" kern="1200"/>
              <a:t>Wetland Program Dev Grants</a:t>
            </a:r>
          </a:p>
          <a:p>
            <a:pPr lvl="1" algn="r" defTabSz="266700">
              <a:lnSpc>
                <a:spcPct val="90000"/>
              </a:lnSpc>
              <a:spcBef>
                <a:spcPct val="0"/>
              </a:spcBef>
              <a:spcAft>
                <a:spcPct val="15000"/>
              </a:spcAft>
            </a:pPr>
            <a:r>
              <a:rPr lang="en-US" sz="1100" b="0" i="0" kern="1200"/>
              <a:t>Clean Diesel</a:t>
            </a:r>
            <a:endParaRPr lang="en-US" sz="1100" kern="1200"/>
          </a:p>
          <a:p>
            <a:pPr lvl="1" algn="r" defTabSz="266700">
              <a:lnSpc>
                <a:spcPct val="90000"/>
              </a:lnSpc>
              <a:spcBef>
                <a:spcPct val="0"/>
              </a:spcBef>
              <a:spcAft>
                <a:spcPct val="15000"/>
              </a:spcAft>
            </a:pPr>
            <a:r>
              <a:rPr lang="en-US" sz="1100" b="0" i="0" kern="1200"/>
              <a:t>CMAQ</a:t>
            </a:r>
            <a:endParaRPr lang="en-US" sz="1100" kern="1200"/>
          </a:p>
          <a:p>
            <a:pPr lvl="1" algn="r" defTabSz="266700">
              <a:lnSpc>
                <a:spcPct val="90000"/>
              </a:lnSpc>
              <a:spcBef>
                <a:spcPct val="0"/>
              </a:spcBef>
              <a:spcAft>
                <a:spcPct val="15000"/>
              </a:spcAft>
            </a:pPr>
            <a:r>
              <a:rPr lang="en-US" sz="1100" b="0" i="0" kern="1200"/>
              <a:t>Endangered Species</a:t>
            </a:r>
            <a:endParaRPr lang="en-US" sz="1100" kern="1200"/>
          </a:p>
          <a:p>
            <a:pPr lvl="1" algn="r" defTabSz="266700">
              <a:lnSpc>
                <a:spcPct val="90000"/>
              </a:lnSpc>
              <a:spcBef>
                <a:spcPct val="0"/>
              </a:spcBef>
              <a:spcAft>
                <a:spcPct val="15000"/>
              </a:spcAft>
            </a:pPr>
            <a:r>
              <a:rPr lang="en-US" sz="1100" b="0" i="0" kern="1200"/>
              <a:t>Marine Debris</a:t>
            </a:r>
            <a:endParaRPr lang="en-US" sz="1100" kern="1200"/>
          </a:p>
          <a:p>
            <a:pPr lvl="1" algn="r" defTabSz="266700">
              <a:lnSpc>
                <a:spcPct val="90000"/>
              </a:lnSpc>
              <a:spcBef>
                <a:spcPct val="0"/>
              </a:spcBef>
              <a:spcAft>
                <a:spcPct val="15000"/>
              </a:spcAft>
            </a:pPr>
            <a:r>
              <a:rPr lang="en-US" sz="1100" b="0" i="0" kern="1200"/>
              <a:t>Pollution Prevention</a:t>
            </a:r>
            <a:endParaRPr lang="en-US" sz="1100" kern="1200"/>
          </a:p>
          <a:p>
            <a:pPr lvl="1" algn="r" defTabSz="266700">
              <a:lnSpc>
                <a:spcPct val="90000"/>
              </a:lnSpc>
              <a:spcBef>
                <a:spcPct val="0"/>
              </a:spcBef>
              <a:spcAft>
                <a:spcPct val="15000"/>
              </a:spcAft>
            </a:pPr>
            <a:r>
              <a:rPr lang="en-US" sz="1100" b="0" i="0" kern="1200"/>
              <a:t>SRA</a:t>
            </a:r>
            <a:endParaRPr lang="en-US" sz="1100" kern="1200"/>
          </a:p>
          <a:p>
            <a:pPr lvl="1" algn="r" defTabSz="266700">
              <a:lnSpc>
                <a:spcPct val="90000"/>
              </a:lnSpc>
              <a:spcBef>
                <a:spcPct val="0"/>
              </a:spcBef>
              <a:spcAft>
                <a:spcPct val="15000"/>
              </a:spcAft>
            </a:pPr>
            <a:r>
              <a:rPr lang="en-US" sz="1100" b="0" i="0" kern="1200"/>
              <a:t>Targeted Airshed</a:t>
            </a:r>
            <a:endParaRPr lang="en-US" sz="1100" kern="1200"/>
          </a:p>
        </p:txBody>
      </p:sp>
      <p:sp>
        <p:nvSpPr>
          <p:cNvPr id="14" name="Freeform 13">
            <a:extLst>
              <a:ext uri="{FF2B5EF4-FFF2-40B4-BE49-F238E27FC236}">
                <a16:creationId xmlns:a16="http://schemas.microsoft.com/office/drawing/2014/main" id="{77778A91-1CCD-5B44-AD3E-44043BA9D1CB}"/>
              </a:ext>
            </a:extLst>
          </p:cNvPr>
          <p:cNvSpPr/>
          <p:nvPr/>
        </p:nvSpPr>
        <p:spPr>
          <a:xfrm>
            <a:off x="2478418" y="569157"/>
            <a:ext cx="2539213" cy="2002592"/>
          </a:xfrm>
          <a:custGeom>
            <a:avLst/>
            <a:gdLst>
              <a:gd name="connsiteX0" fmla="*/ 0 w 2086560"/>
              <a:gd name="connsiteY0" fmla="*/ 135162 h 1351618"/>
              <a:gd name="connsiteX1" fmla="*/ 135162 w 2086560"/>
              <a:gd name="connsiteY1" fmla="*/ 0 h 1351618"/>
              <a:gd name="connsiteX2" fmla="*/ 1951398 w 2086560"/>
              <a:gd name="connsiteY2" fmla="*/ 0 h 1351618"/>
              <a:gd name="connsiteX3" fmla="*/ 2086560 w 2086560"/>
              <a:gd name="connsiteY3" fmla="*/ 135162 h 1351618"/>
              <a:gd name="connsiteX4" fmla="*/ 2086560 w 2086560"/>
              <a:gd name="connsiteY4" fmla="*/ 1216456 h 1351618"/>
              <a:gd name="connsiteX5" fmla="*/ 1951398 w 2086560"/>
              <a:gd name="connsiteY5" fmla="*/ 1351618 h 1351618"/>
              <a:gd name="connsiteX6" fmla="*/ 135162 w 2086560"/>
              <a:gd name="connsiteY6" fmla="*/ 1351618 h 1351618"/>
              <a:gd name="connsiteX7" fmla="*/ 0 w 2086560"/>
              <a:gd name="connsiteY7" fmla="*/ 1216456 h 1351618"/>
              <a:gd name="connsiteX8" fmla="*/ 0 w 2086560"/>
              <a:gd name="connsiteY8" fmla="*/ 135162 h 135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560" h="1351618">
                <a:moveTo>
                  <a:pt x="0" y="135162"/>
                </a:moveTo>
                <a:cubicBezTo>
                  <a:pt x="0" y="60514"/>
                  <a:pt x="60514" y="0"/>
                  <a:pt x="135162" y="0"/>
                </a:cubicBezTo>
                <a:lnTo>
                  <a:pt x="1951398" y="0"/>
                </a:lnTo>
                <a:cubicBezTo>
                  <a:pt x="2026046" y="0"/>
                  <a:pt x="2086560" y="60514"/>
                  <a:pt x="2086560" y="135162"/>
                </a:cubicBezTo>
                <a:lnTo>
                  <a:pt x="2086560" y="1216456"/>
                </a:lnTo>
                <a:cubicBezTo>
                  <a:pt x="2086560" y="1291104"/>
                  <a:pt x="2026046" y="1351618"/>
                  <a:pt x="1951398" y="1351618"/>
                </a:cubicBezTo>
                <a:lnTo>
                  <a:pt x="135162" y="1351618"/>
                </a:lnTo>
                <a:cubicBezTo>
                  <a:pt x="60514" y="1351618"/>
                  <a:pt x="0" y="1291104"/>
                  <a:pt x="0" y="1216456"/>
                </a:cubicBezTo>
                <a:lnTo>
                  <a:pt x="0" y="135162"/>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171" tIns="60171" rIns="686139" bIns="398076" numCol="1" spcCol="1270" anchor="t" anchorCtr="0">
            <a:noAutofit/>
          </a:bodyPr>
          <a:lstStyle/>
          <a:p>
            <a:pPr lvl="1" algn="l" defTabSz="266700">
              <a:lnSpc>
                <a:spcPct val="90000"/>
              </a:lnSpc>
              <a:spcBef>
                <a:spcPct val="0"/>
              </a:spcBef>
              <a:spcAft>
                <a:spcPct val="15000"/>
              </a:spcAft>
            </a:pPr>
            <a:r>
              <a:rPr lang="en-US" sz="1100" b="1" i="0" kern="1200" dirty="0"/>
              <a:t>BUILD (RAISE)</a:t>
            </a:r>
            <a:endParaRPr lang="en-US" sz="1100" b="1" kern="1200" dirty="0"/>
          </a:p>
          <a:p>
            <a:pPr lvl="1" algn="l" defTabSz="266700">
              <a:lnSpc>
                <a:spcPct val="90000"/>
              </a:lnSpc>
              <a:spcBef>
                <a:spcPct val="0"/>
              </a:spcBef>
              <a:spcAft>
                <a:spcPct val="15000"/>
              </a:spcAft>
            </a:pPr>
            <a:r>
              <a:rPr lang="en-US" sz="1100" b="1" i="0" kern="1200" dirty="0"/>
              <a:t>INFRA</a:t>
            </a:r>
            <a:endParaRPr lang="en-US" sz="1100" b="1" kern="1200" dirty="0"/>
          </a:p>
          <a:p>
            <a:pPr lvl="1" algn="l" defTabSz="266700">
              <a:lnSpc>
                <a:spcPct val="90000"/>
              </a:lnSpc>
              <a:spcBef>
                <a:spcPct val="0"/>
              </a:spcBef>
              <a:spcAft>
                <a:spcPct val="15000"/>
              </a:spcAft>
            </a:pPr>
            <a:r>
              <a:rPr lang="en-US" sz="1100" b="1" i="0" kern="1200" dirty="0"/>
              <a:t>PIDP</a:t>
            </a:r>
            <a:endParaRPr lang="en-US" sz="1100" b="1" kern="1200" dirty="0"/>
          </a:p>
          <a:p>
            <a:pPr lvl="1" algn="l" defTabSz="266700">
              <a:lnSpc>
                <a:spcPct val="90000"/>
              </a:lnSpc>
              <a:spcBef>
                <a:spcPct val="0"/>
              </a:spcBef>
              <a:spcAft>
                <a:spcPct val="15000"/>
              </a:spcAft>
            </a:pPr>
            <a:r>
              <a:rPr lang="en-US" sz="1100" b="0" i="0" kern="1200" dirty="0"/>
              <a:t>ATCMDTP</a:t>
            </a:r>
            <a:endParaRPr lang="en-US" sz="1100" kern="1200" dirty="0"/>
          </a:p>
          <a:p>
            <a:pPr lvl="1" algn="l" defTabSz="266700">
              <a:lnSpc>
                <a:spcPct val="90000"/>
              </a:lnSpc>
              <a:spcBef>
                <a:spcPct val="0"/>
              </a:spcBef>
              <a:spcAft>
                <a:spcPct val="15000"/>
              </a:spcAft>
            </a:pPr>
            <a:r>
              <a:rPr lang="en-US" sz="1100" b="0" i="0" kern="1200" dirty="0"/>
              <a:t>Farm Storage</a:t>
            </a:r>
            <a:endParaRPr lang="en-US" sz="1100" kern="1200" dirty="0"/>
          </a:p>
          <a:p>
            <a:pPr lvl="1" algn="l" defTabSz="266700">
              <a:lnSpc>
                <a:spcPct val="90000"/>
              </a:lnSpc>
              <a:spcBef>
                <a:spcPct val="0"/>
              </a:spcBef>
              <a:spcAft>
                <a:spcPct val="15000"/>
              </a:spcAft>
            </a:pPr>
            <a:r>
              <a:rPr lang="en-US" sz="1100" b="0" i="0" kern="1200" dirty="0"/>
              <a:t>Marine Highway</a:t>
            </a:r>
            <a:endParaRPr lang="en-US" sz="1100" kern="1200" dirty="0"/>
          </a:p>
          <a:p>
            <a:pPr lvl="1" algn="l" defTabSz="266700">
              <a:lnSpc>
                <a:spcPct val="90000"/>
              </a:lnSpc>
              <a:spcBef>
                <a:spcPct val="0"/>
              </a:spcBef>
              <a:spcAft>
                <a:spcPct val="15000"/>
              </a:spcAft>
            </a:pPr>
            <a:r>
              <a:rPr lang="en-US" sz="1100" b="0" i="0" kern="1200" dirty="0"/>
              <a:t>RRIF</a:t>
            </a:r>
            <a:endParaRPr lang="en-US" sz="1100" kern="1200" dirty="0"/>
          </a:p>
          <a:p>
            <a:pPr lvl="1" algn="l" defTabSz="266700">
              <a:lnSpc>
                <a:spcPct val="90000"/>
              </a:lnSpc>
              <a:spcBef>
                <a:spcPct val="0"/>
              </a:spcBef>
              <a:spcAft>
                <a:spcPct val="15000"/>
              </a:spcAft>
            </a:pPr>
            <a:r>
              <a:rPr lang="en-US" sz="1100" b="0" i="0" kern="1200" dirty="0" err="1"/>
              <a:t>Transp</a:t>
            </a:r>
            <a:r>
              <a:rPr lang="en-US" sz="1100" b="0" i="0" kern="1200" dirty="0"/>
              <a:t> Alts Set Aside</a:t>
            </a:r>
            <a:endParaRPr lang="en-US" sz="1100" kern="1200" dirty="0"/>
          </a:p>
          <a:p>
            <a:pPr lvl="1" algn="l" defTabSz="266700">
              <a:lnSpc>
                <a:spcPct val="90000"/>
              </a:lnSpc>
              <a:spcBef>
                <a:spcPct val="0"/>
              </a:spcBef>
              <a:spcAft>
                <a:spcPct val="15000"/>
              </a:spcAft>
            </a:pPr>
            <a:r>
              <a:rPr lang="en-US" sz="1100" b="0" i="0" kern="1200" dirty="0"/>
              <a:t>WIFIA</a:t>
            </a:r>
            <a:endParaRPr lang="en-US" sz="1100" kern="1200" dirty="0"/>
          </a:p>
        </p:txBody>
      </p:sp>
      <p:sp>
        <p:nvSpPr>
          <p:cNvPr id="15" name="Freeform 14">
            <a:extLst>
              <a:ext uri="{FF2B5EF4-FFF2-40B4-BE49-F238E27FC236}">
                <a16:creationId xmlns:a16="http://schemas.microsoft.com/office/drawing/2014/main" id="{FA9F403E-C370-8841-98BD-01795C49E795}"/>
              </a:ext>
            </a:extLst>
          </p:cNvPr>
          <p:cNvSpPr/>
          <p:nvPr/>
        </p:nvSpPr>
        <p:spPr>
          <a:xfrm>
            <a:off x="3657546" y="809914"/>
            <a:ext cx="1828908" cy="1828908"/>
          </a:xfrm>
          <a:custGeom>
            <a:avLst/>
            <a:gdLst>
              <a:gd name="connsiteX0" fmla="*/ 0 w 1828908"/>
              <a:gd name="connsiteY0" fmla="*/ 1828908 h 1828908"/>
              <a:gd name="connsiteX1" fmla="*/ 1828908 w 1828908"/>
              <a:gd name="connsiteY1" fmla="*/ 0 h 1828908"/>
              <a:gd name="connsiteX2" fmla="*/ 1828908 w 1828908"/>
              <a:gd name="connsiteY2" fmla="*/ 1828908 h 1828908"/>
              <a:gd name="connsiteX3" fmla="*/ 0 w 1828908"/>
              <a:gd name="connsiteY3" fmla="*/ 1828908 h 1828908"/>
            </a:gdLst>
            <a:ahLst/>
            <a:cxnLst>
              <a:cxn ang="0">
                <a:pos x="connsiteX0" y="connsiteY0"/>
              </a:cxn>
              <a:cxn ang="0">
                <a:pos x="connsiteX1" y="connsiteY1"/>
              </a:cxn>
              <a:cxn ang="0">
                <a:pos x="connsiteX2" y="connsiteY2"/>
              </a:cxn>
              <a:cxn ang="0">
                <a:pos x="connsiteX3" y="connsiteY3"/>
              </a:cxn>
            </a:cxnLst>
            <a:rect l="l" t="t" r="r" b="b"/>
            <a:pathLst>
              <a:path w="1828908" h="1828908">
                <a:moveTo>
                  <a:pt x="0" y="1828908"/>
                </a:moveTo>
                <a:cubicBezTo>
                  <a:pt x="0" y="818830"/>
                  <a:pt x="818830" y="0"/>
                  <a:pt x="1828908" y="0"/>
                </a:cubicBezTo>
                <a:lnTo>
                  <a:pt x="1828908" y="1828908"/>
                </a:lnTo>
                <a:lnTo>
                  <a:pt x="0" y="182890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2355" tIns="642355" rIns="106680" bIns="106680" numCol="1" spcCol="1270" anchor="ctr" anchorCtr="0">
            <a:noAutofit/>
          </a:bodyPr>
          <a:lstStyle/>
          <a:p>
            <a:pPr marL="0" lvl="0" indent="0" algn="ctr" defTabSz="666750">
              <a:lnSpc>
                <a:spcPct val="90000"/>
              </a:lnSpc>
              <a:spcBef>
                <a:spcPct val="0"/>
              </a:spcBef>
              <a:spcAft>
                <a:spcPct val="35000"/>
              </a:spcAft>
              <a:buNone/>
            </a:pPr>
            <a:r>
              <a:rPr lang="en-US" sz="1500" b="0" i="0" kern="1200"/>
              <a:t>Infrastructure</a:t>
            </a:r>
            <a:endParaRPr lang="en-US" sz="1500" kern="1200"/>
          </a:p>
        </p:txBody>
      </p:sp>
      <p:sp>
        <p:nvSpPr>
          <p:cNvPr id="16" name="Freeform 15">
            <a:extLst>
              <a:ext uri="{FF2B5EF4-FFF2-40B4-BE49-F238E27FC236}">
                <a16:creationId xmlns:a16="http://schemas.microsoft.com/office/drawing/2014/main" id="{3BCF3108-E8F1-D244-91F8-06B576108CCE}"/>
              </a:ext>
            </a:extLst>
          </p:cNvPr>
          <p:cNvSpPr/>
          <p:nvPr/>
        </p:nvSpPr>
        <p:spPr>
          <a:xfrm>
            <a:off x="5570930" y="809914"/>
            <a:ext cx="1828908" cy="1828908"/>
          </a:xfrm>
          <a:custGeom>
            <a:avLst/>
            <a:gdLst>
              <a:gd name="connsiteX0" fmla="*/ 0 w 1828908"/>
              <a:gd name="connsiteY0" fmla="*/ 1828908 h 1828908"/>
              <a:gd name="connsiteX1" fmla="*/ 1828908 w 1828908"/>
              <a:gd name="connsiteY1" fmla="*/ 0 h 1828908"/>
              <a:gd name="connsiteX2" fmla="*/ 1828908 w 1828908"/>
              <a:gd name="connsiteY2" fmla="*/ 1828908 h 1828908"/>
              <a:gd name="connsiteX3" fmla="*/ 0 w 1828908"/>
              <a:gd name="connsiteY3" fmla="*/ 1828908 h 1828908"/>
            </a:gdLst>
            <a:ahLst/>
            <a:cxnLst>
              <a:cxn ang="0">
                <a:pos x="connsiteX0" y="connsiteY0"/>
              </a:cxn>
              <a:cxn ang="0">
                <a:pos x="connsiteX1" y="connsiteY1"/>
              </a:cxn>
              <a:cxn ang="0">
                <a:pos x="connsiteX2" y="connsiteY2"/>
              </a:cxn>
              <a:cxn ang="0">
                <a:pos x="connsiteX3" y="connsiteY3"/>
              </a:cxn>
            </a:cxnLst>
            <a:rect l="l" t="t" r="r" b="b"/>
            <a:pathLst>
              <a:path w="1828908" h="1828908">
                <a:moveTo>
                  <a:pt x="0" y="0"/>
                </a:moveTo>
                <a:cubicBezTo>
                  <a:pt x="1010078" y="0"/>
                  <a:pt x="1828908" y="818830"/>
                  <a:pt x="1828908" y="1828908"/>
                </a:cubicBezTo>
                <a:lnTo>
                  <a:pt x="0" y="1828908"/>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6680" tIns="642355" rIns="642355" bIns="106680" numCol="1" spcCol="1270" anchor="ctr" anchorCtr="0">
            <a:noAutofit/>
          </a:bodyPr>
          <a:lstStyle/>
          <a:p>
            <a:pPr marL="0" lvl="0" indent="0" algn="ctr" defTabSz="666750">
              <a:lnSpc>
                <a:spcPct val="90000"/>
              </a:lnSpc>
              <a:spcBef>
                <a:spcPct val="0"/>
              </a:spcBef>
              <a:spcAft>
                <a:spcPct val="35000"/>
              </a:spcAft>
              <a:buNone/>
            </a:pPr>
            <a:r>
              <a:rPr lang="en-US" sz="1500" b="0" i="0" kern="1200"/>
              <a:t>Environment</a:t>
            </a:r>
            <a:endParaRPr lang="en-US" sz="1500" kern="1200"/>
          </a:p>
        </p:txBody>
      </p:sp>
      <p:sp>
        <p:nvSpPr>
          <p:cNvPr id="17" name="Freeform 16">
            <a:extLst>
              <a:ext uri="{FF2B5EF4-FFF2-40B4-BE49-F238E27FC236}">
                <a16:creationId xmlns:a16="http://schemas.microsoft.com/office/drawing/2014/main" id="{BF2B1048-C515-5249-980A-872E3A32F307}"/>
              </a:ext>
            </a:extLst>
          </p:cNvPr>
          <p:cNvSpPr/>
          <p:nvPr/>
        </p:nvSpPr>
        <p:spPr>
          <a:xfrm>
            <a:off x="5570930" y="2723298"/>
            <a:ext cx="1828908" cy="1828909"/>
          </a:xfrm>
          <a:custGeom>
            <a:avLst/>
            <a:gdLst>
              <a:gd name="connsiteX0" fmla="*/ 0 w 1828908"/>
              <a:gd name="connsiteY0" fmla="*/ 1828908 h 1828908"/>
              <a:gd name="connsiteX1" fmla="*/ 1828908 w 1828908"/>
              <a:gd name="connsiteY1" fmla="*/ 0 h 1828908"/>
              <a:gd name="connsiteX2" fmla="*/ 1828908 w 1828908"/>
              <a:gd name="connsiteY2" fmla="*/ 1828908 h 1828908"/>
              <a:gd name="connsiteX3" fmla="*/ 0 w 1828908"/>
              <a:gd name="connsiteY3" fmla="*/ 1828908 h 1828908"/>
            </a:gdLst>
            <a:ahLst/>
            <a:cxnLst>
              <a:cxn ang="0">
                <a:pos x="connsiteX0" y="connsiteY0"/>
              </a:cxn>
              <a:cxn ang="0">
                <a:pos x="connsiteX1" y="connsiteY1"/>
              </a:cxn>
              <a:cxn ang="0">
                <a:pos x="connsiteX2" y="connsiteY2"/>
              </a:cxn>
              <a:cxn ang="0">
                <a:pos x="connsiteX3" y="connsiteY3"/>
              </a:cxn>
            </a:cxnLst>
            <a:rect l="l" t="t" r="r" b="b"/>
            <a:pathLst>
              <a:path w="1828908" h="1828908">
                <a:moveTo>
                  <a:pt x="1828908" y="0"/>
                </a:moveTo>
                <a:cubicBezTo>
                  <a:pt x="1828908" y="1010078"/>
                  <a:pt x="1010078" y="1828908"/>
                  <a:pt x="0" y="1828908"/>
                </a:cubicBezTo>
                <a:lnTo>
                  <a:pt x="0" y="0"/>
                </a:lnTo>
                <a:lnTo>
                  <a:pt x="1828908"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6680" tIns="106681" rIns="642355" bIns="642355" numCol="1" spcCol="1270" anchor="ctr" anchorCtr="0">
            <a:noAutofit/>
          </a:bodyPr>
          <a:lstStyle/>
          <a:p>
            <a:pPr marL="0" lvl="0" indent="0" algn="ctr" defTabSz="666750">
              <a:lnSpc>
                <a:spcPct val="90000"/>
              </a:lnSpc>
              <a:spcBef>
                <a:spcPct val="0"/>
              </a:spcBef>
              <a:spcAft>
                <a:spcPct val="35000"/>
              </a:spcAft>
              <a:buNone/>
            </a:pPr>
            <a:r>
              <a:rPr lang="en-US" sz="1500" b="0" i="0" kern="1200"/>
              <a:t>Resiliency</a:t>
            </a:r>
            <a:endParaRPr lang="en-US" sz="1500" kern="1200"/>
          </a:p>
        </p:txBody>
      </p:sp>
      <p:sp>
        <p:nvSpPr>
          <p:cNvPr id="18" name="Freeform 17">
            <a:extLst>
              <a:ext uri="{FF2B5EF4-FFF2-40B4-BE49-F238E27FC236}">
                <a16:creationId xmlns:a16="http://schemas.microsoft.com/office/drawing/2014/main" id="{35F33282-A817-7843-AE41-5870FD916324}"/>
              </a:ext>
            </a:extLst>
          </p:cNvPr>
          <p:cNvSpPr/>
          <p:nvPr/>
        </p:nvSpPr>
        <p:spPr>
          <a:xfrm>
            <a:off x="3657546" y="2723299"/>
            <a:ext cx="1828908" cy="1828908"/>
          </a:xfrm>
          <a:custGeom>
            <a:avLst/>
            <a:gdLst>
              <a:gd name="connsiteX0" fmla="*/ 0 w 1828908"/>
              <a:gd name="connsiteY0" fmla="*/ 1828908 h 1828908"/>
              <a:gd name="connsiteX1" fmla="*/ 1828908 w 1828908"/>
              <a:gd name="connsiteY1" fmla="*/ 0 h 1828908"/>
              <a:gd name="connsiteX2" fmla="*/ 1828908 w 1828908"/>
              <a:gd name="connsiteY2" fmla="*/ 1828908 h 1828908"/>
              <a:gd name="connsiteX3" fmla="*/ 0 w 1828908"/>
              <a:gd name="connsiteY3" fmla="*/ 1828908 h 1828908"/>
            </a:gdLst>
            <a:ahLst/>
            <a:cxnLst>
              <a:cxn ang="0">
                <a:pos x="connsiteX0" y="connsiteY0"/>
              </a:cxn>
              <a:cxn ang="0">
                <a:pos x="connsiteX1" y="connsiteY1"/>
              </a:cxn>
              <a:cxn ang="0">
                <a:pos x="connsiteX2" y="connsiteY2"/>
              </a:cxn>
              <a:cxn ang="0">
                <a:pos x="connsiteX3" y="connsiteY3"/>
              </a:cxn>
            </a:cxnLst>
            <a:rect l="l" t="t" r="r" b="b"/>
            <a:pathLst>
              <a:path w="1828908" h="1828908">
                <a:moveTo>
                  <a:pt x="1828908" y="1828908"/>
                </a:moveTo>
                <a:cubicBezTo>
                  <a:pt x="818830" y="1828908"/>
                  <a:pt x="0" y="1010078"/>
                  <a:pt x="0" y="0"/>
                </a:cubicBezTo>
                <a:lnTo>
                  <a:pt x="1828908" y="0"/>
                </a:lnTo>
                <a:lnTo>
                  <a:pt x="1828908" y="182890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42355" tIns="106680" rIns="106680" bIns="642354" numCol="1" spcCol="1270" anchor="ctr" anchorCtr="0">
            <a:noAutofit/>
          </a:bodyPr>
          <a:lstStyle/>
          <a:p>
            <a:pPr marL="0" lvl="0" indent="0" algn="ctr" defTabSz="666750">
              <a:lnSpc>
                <a:spcPct val="90000"/>
              </a:lnSpc>
              <a:spcBef>
                <a:spcPct val="0"/>
              </a:spcBef>
              <a:spcAft>
                <a:spcPct val="35000"/>
              </a:spcAft>
              <a:buNone/>
            </a:pPr>
            <a:r>
              <a:rPr lang="en-US" sz="1500" b="0" i="0" kern="1200"/>
              <a:t>Economic Development</a:t>
            </a:r>
            <a:endParaRPr lang="en-US" sz="1500" kern="1200"/>
          </a:p>
        </p:txBody>
      </p:sp>
      <p:pic>
        <p:nvPicPr>
          <p:cNvPr id="22" name="Graphic 21">
            <a:extLst>
              <a:ext uri="{FF2B5EF4-FFF2-40B4-BE49-F238E27FC236}">
                <a16:creationId xmlns:a16="http://schemas.microsoft.com/office/drawing/2014/main" id="{20FDE390-B141-B34C-B670-DAE5077B3A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1524" y="3334803"/>
            <a:ext cx="1190299" cy="1190299"/>
          </a:xfrm>
          <a:prstGeom prst="rect">
            <a:avLst/>
          </a:prstGeom>
        </p:spPr>
      </p:pic>
      <p:pic>
        <p:nvPicPr>
          <p:cNvPr id="24" name="Graphic 23">
            <a:extLst>
              <a:ext uri="{FF2B5EF4-FFF2-40B4-BE49-F238E27FC236}">
                <a16:creationId xmlns:a16="http://schemas.microsoft.com/office/drawing/2014/main" id="{96F38CDF-836A-C54D-84F9-6A36A9D009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2806" y="1166009"/>
            <a:ext cx="590584" cy="651379"/>
          </a:xfrm>
          <a:prstGeom prst="rect">
            <a:avLst/>
          </a:prstGeom>
        </p:spPr>
      </p:pic>
      <p:pic>
        <p:nvPicPr>
          <p:cNvPr id="26" name="Graphic 25">
            <a:extLst>
              <a:ext uri="{FF2B5EF4-FFF2-40B4-BE49-F238E27FC236}">
                <a16:creationId xmlns:a16="http://schemas.microsoft.com/office/drawing/2014/main" id="{AA06FB33-6604-8347-8ED7-6C862DEC8E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1783" y="1045068"/>
            <a:ext cx="952500" cy="952500"/>
          </a:xfrm>
          <a:prstGeom prst="rect">
            <a:avLst/>
          </a:prstGeom>
        </p:spPr>
      </p:pic>
      <p:pic>
        <p:nvPicPr>
          <p:cNvPr id="28" name="Graphic 27">
            <a:extLst>
              <a:ext uri="{FF2B5EF4-FFF2-40B4-BE49-F238E27FC236}">
                <a16:creationId xmlns:a16="http://schemas.microsoft.com/office/drawing/2014/main" id="{8EAFA9D5-E3B2-E14D-B729-3F3E2FA834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04648" y="3598577"/>
            <a:ext cx="713238" cy="713238"/>
          </a:xfrm>
          <a:prstGeom prst="rect">
            <a:avLst/>
          </a:prstGeom>
        </p:spPr>
      </p:pic>
    </p:spTree>
    <p:extLst>
      <p:ext uri="{BB962C8B-B14F-4D97-AF65-F5344CB8AC3E}">
        <p14:creationId xmlns:p14="http://schemas.microsoft.com/office/powerpoint/2010/main" val="4091796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4ECA529-7558-CE41-8339-54901C4AAB68}"/>
              </a:ext>
            </a:extLst>
          </p:cNvPr>
          <p:cNvGraphicFramePr>
            <a:graphicFrameLocks noGrp="1"/>
          </p:cNvGraphicFramePr>
          <p:nvPr>
            <p:extLst>
              <p:ext uri="{D42A27DB-BD31-4B8C-83A1-F6EECF244321}">
                <p14:modId xmlns:p14="http://schemas.microsoft.com/office/powerpoint/2010/main" val="999130792"/>
              </p:ext>
            </p:extLst>
          </p:nvPr>
        </p:nvGraphicFramePr>
        <p:xfrm>
          <a:off x="1879599" y="1063229"/>
          <a:ext cx="6929260" cy="3262026"/>
        </p:xfrm>
        <a:graphic>
          <a:graphicData uri="http://schemas.openxmlformats.org/drawingml/2006/table">
            <a:tbl>
              <a:tblPr firstRow="1" firstCol="1" bandRow="1">
                <a:tableStyleId>{0660B408-B3CF-4A94-85FC-2B1E0A45F4A2}</a:tableStyleId>
              </a:tblPr>
              <a:tblGrid>
                <a:gridCol w="2340306">
                  <a:extLst>
                    <a:ext uri="{9D8B030D-6E8A-4147-A177-3AD203B41FA5}">
                      <a16:colId xmlns:a16="http://schemas.microsoft.com/office/drawing/2014/main" val="108376947"/>
                    </a:ext>
                  </a:extLst>
                </a:gridCol>
                <a:gridCol w="1851469">
                  <a:extLst>
                    <a:ext uri="{9D8B030D-6E8A-4147-A177-3AD203B41FA5}">
                      <a16:colId xmlns:a16="http://schemas.microsoft.com/office/drawing/2014/main" val="953904342"/>
                    </a:ext>
                  </a:extLst>
                </a:gridCol>
                <a:gridCol w="1484842">
                  <a:extLst>
                    <a:ext uri="{9D8B030D-6E8A-4147-A177-3AD203B41FA5}">
                      <a16:colId xmlns:a16="http://schemas.microsoft.com/office/drawing/2014/main" val="2486437208"/>
                    </a:ext>
                  </a:extLst>
                </a:gridCol>
                <a:gridCol w="1252643">
                  <a:extLst>
                    <a:ext uri="{9D8B030D-6E8A-4147-A177-3AD203B41FA5}">
                      <a16:colId xmlns:a16="http://schemas.microsoft.com/office/drawing/2014/main" val="3503606390"/>
                    </a:ext>
                  </a:extLst>
                </a:gridCol>
              </a:tblGrid>
              <a:tr h="702358">
                <a:tc>
                  <a:txBody>
                    <a:bodyPr/>
                    <a:lstStyle/>
                    <a:p>
                      <a:pPr marL="0" marR="0" algn="ctr">
                        <a:lnSpc>
                          <a:spcPct val="107000"/>
                        </a:lnSpc>
                        <a:spcBef>
                          <a:spcPts val="0"/>
                        </a:spcBef>
                        <a:spcAft>
                          <a:spcPts val="400"/>
                        </a:spcAft>
                      </a:pPr>
                      <a:r>
                        <a:rPr lang="en-US" sz="1800">
                          <a:solidFill>
                            <a:schemeClr val="tx1"/>
                          </a:solidFill>
                          <a:effectLst/>
                        </a:rPr>
                        <a:t>Investment </a:t>
                      </a:r>
                      <a:br>
                        <a:rPr lang="en-US" sz="1800">
                          <a:solidFill>
                            <a:schemeClr val="tx1"/>
                          </a:solidFill>
                          <a:effectLst/>
                        </a:rPr>
                      </a:br>
                      <a:r>
                        <a:rPr lang="en-US" sz="1800">
                          <a:solidFill>
                            <a:schemeClr val="tx1"/>
                          </a:solidFill>
                          <a:effectLst/>
                        </a:rPr>
                        <a:t>Category</a:t>
                      </a:r>
                      <a:endParaRPr lang="en-US" sz="2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solidFill>
                  </a:tcPr>
                </a:tc>
                <a:tc>
                  <a:txBody>
                    <a:bodyPr/>
                    <a:lstStyle/>
                    <a:p>
                      <a:pPr marL="0" marR="0" algn="ctr">
                        <a:lnSpc>
                          <a:spcPct val="107000"/>
                        </a:lnSpc>
                        <a:spcBef>
                          <a:spcPts val="0"/>
                        </a:spcBef>
                        <a:spcAft>
                          <a:spcPts val="400"/>
                        </a:spcAft>
                      </a:pPr>
                      <a:r>
                        <a:rPr lang="en-US" sz="1800">
                          <a:solidFill>
                            <a:schemeClr val="tx1"/>
                          </a:solidFill>
                          <a:effectLst/>
                        </a:rPr>
                        <a:t>Five-Year</a:t>
                      </a:r>
                      <a:br>
                        <a:rPr lang="en-US" sz="1800">
                          <a:solidFill>
                            <a:schemeClr val="tx1"/>
                          </a:solidFill>
                          <a:effectLst/>
                        </a:rPr>
                      </a:br>
                      <a:r>
                        <a:rPr lang="en-US" sz="1800">
                          <a:solidFill>
                            <a:schemeClr val="tx1"/>
                          </a:solidFill>
                          <a:effectLst/>
                        </a:rPr>
                        <a:t>Capital Costs</a:t>
                      </a:r>
                      <a:endParaRPr lang="en-US" sz="2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solidFill>
                  </a:tcPr>
                </a:tc>
                <a:tc>
                  <a:txBody>
                    <a:bodyPr/>
                    <a:lstStyle/>
                    <a:p>
                      <a:pPr marL="0" marR="0" algn="ctr">
                        <a:lnSpc>
                          <a:spcPct val="107000"/>
                        </a:lnSpc>
                        <a:spcBef>
                          <a:spcPts val="0"/>
                        </a:spcBef>
                        <a:spcAft>
                          <a:spcPts val="400"/>
                        </a:spcAft>
                      </a:pPr>
                      <a:r>
                        <a:rPr lang="en-US" sz="1800">
                          <a:solidFill>
                            <a:schemeClr val="tx1"/>
                          </a:solidFill>
                          <a:effectLst/>
                        </a:rPr>
                        <a:t>Benefits to 2045</a:t>
                      </a:r>
                      <a:endParaRPr lang="en-US" sz="2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solidFill>
                  </a:tcPr>
                </a:tc>
                <a:tc>
                  <a:txBody>
                    <a:bodyPr/>
                    <a:lstStyle/>
                    <a:p>
                      <a:pPr marL="0" marR="0" algn="ctr">
                        <a:lnSpc>
                          <a:spcPct val="107000"/>
                        </a:lnSpc>
                        <a:spcBef>
                          <a:spcPts val="0"/>
                        </a:spcBef>
                        <a:spcAft>
                          <a:spcPts val="400"/>
                        </a:spcAft>
                      </a:pPr>
                      <a:r>
                        <a:rPr lang="en-US" sz="1800">
                          <a:solidFill>
                            <a:schemeClr val="tx1"/>
                          </a:solidFill>
                          <a:effectLst/>
                        </a:rPr>
                        <a:t>Benefit-Cost Ratio</a:t>
                      </a:r>
                      <a:endParaRPr lang="en-US" sz="2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solidFill>
                  </a:tcPr>
                </a:tc>
                <a:extLst>
                  <a:ext uri="{0D108BD9-81ED-4DB2-BD59-A6C34878D82A}">
                    <a16:rowId xmlns:a16="http://schemas.microsoft.com/office/drawing/2014/main" val="3631696705"/>
                  </a:ext>
                </a:extLst>
              </a:tr>
              <a:tr h="639917">
                <a:tc>
                  <a:txBody>
                    <a:bodyPr/>
                    <a:lstStyle/>
                    <a:p>
                      <a:pPr marL="0" marR="0">
                        <a:lnSpc>
                          <a:spcPct val="107000"/>
                        </a:lnSpc>
                        <a:spcBef>
                          <a:spcPts val="0"/>
                        </a:spcBef>
                        <a:spcAft>
                          <a:spcPts val="0"/>
                        </a:spcAft>
                      </a:pPr>
                      <a:r>
                        <a:rPr lang="en-US" sz="1800" dirty="0">
                          <a:effectLst/>
                        </a:rPr>
                        <a:t>        Preserve</a:t>
                      </a:r>
                      <a:endParaRPr lang="en-US" sz="2400" dirty="0">
                        <a:effectLst/>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alpha val="34000"/>
                      </a:srgbClr>
                    </a:solidFill>
                  </a:tcPr>
                </a:tc>
                <a:tc>
                  <a:txBody>
                    <a:bodyPr/>
                    <a:lstStyle/>
                    <a:p>
                      <a:pPr marL="0" marR="0" algn="ctr">
                        <a:lnSpc>
                          <a:spcPct val="107000"/>
                        </a:lnSpc>
                        <a:spcBef>
                          <a:spcPts val="0"/>
                        </a:spcBef>
                        <a:spcAft>
                          <a:spcPts val="0"/>
                        </a:spcAft>
                      </a:pPr>
                      <a:r>
                        <a:rPr lang="en-US" sz="1800" dirty="0">
                          <a:effectLst/>
                        </a:rPr>
                        <a:t>  $12.3 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alpha val="34000"/>
                      </a:srgbClr>
                    </a:solidFill>
                  </a:tcPr>
                </a:tc>
                <a:tc>
                  <a:txBody>
                    <a:bodyPr/>
                    <a:lstStyle/>
                    <a:p>
                      <a:pPr marL="0" marR="0" algn="ctr">
                        <a:lnSpc>
                          <a:spcPct val="107000"/>
                        </a:lnSpc>
                        <a:spcBef>
                          <a:spcPts val="0"/>
                        </a:spcBef>
                        <a:spcAft>
                          <a:spcPts val="0"/>
                        </a:spcAft>
                      </a:pPr>
                      <a:r>
                        <a:rPr lang="en-US" sz="1800" dirty="0">
                          <a:effectLst/>
                        </a:rPr>
                        <a:t> $29 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alpha val="34000"/>
                      </a:srgbClr>
                    </a:solidFill>
                  </a:tcPr>
                </a:tc>
                <a:tc>
                  <a:txBody>
                    <a:bodyPr/>
                    <a:lstStyle/>
                    <a:p>
                      <a:pPr marL="0" marR="0" algn="ctr">
                        <a:lnSpc>
                          <a:spcPct val="107000"/>
                        </a:lnSpc>
                        <a:spcBef>
                          <a:spcPts val="0"/>
                        </a:spcBef>
                        <a:spcAft>
                          <a:spcPts val="0"/>
                        </a:spcAft>
                      </a:pPr>
                      <a:r>
                        <a:rPr lang="en-US" sz="1800">
                          <a:effectLst/>
                        </a:rPr>
                        <a:t>2.4</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alpha val="34000"/>
                      </a:srgbClr>
                    </a:solidFill>
                  </a:tcPr>
                </a:tc>
                <a:extLst>
                  <a:ext uri="{0D108BD9-81ED-4DB2-BD59-A6C34878D82A}">
                    <a16:rowId xmlns:a16="http://schemas.microsoft.com/office/drawing/2014/main" val="3301388435"/>
                  </a:ext>
                </a:extLst>
              </a:tr>
              <a:tr h="639917">
                <a:tc>
                  <a:txBody>
                    <a:bodyPr/>
                    <a:lstStyle/>
                    <a:p>
                      <a:pPr marL="0" marR="0">
                        <a:lnSpc>
                          <a:spcPct val="107000"/>
                        </a:lnSpc>
                        <a:spcBef>
                          <a:spcPts val="300"/>
                        </a:spcBef>
                        <a:spcAft>
                          <a:spcPts val="300"/>
                        </a:spcAft>
                      </a:pPr>
                      <a:r>
                        <a:rPr lang="en-US" sz="1800" dirty="0">
                          <a:effectLst/>
                        </a:rPr>
                        <a:t>        Modernize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800" dirty="0">
                          <a:effectLst/>
                        </a:rPr>
                        <a:t>  $51.6 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800" dirty="0">
                          <a:effectLst/>
                        </a:rPr>
                        <a:t>$153 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800" dirty="0">
                          <a:effectLst/>
                        </a:rPr>
                        <a:t>3.0</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52227503"/>
                  </a:ext>
                </a:extLst>
              </a:tr>
              <a:tr h="639917">
                <a:tc>
                  <a:txBody>
                    <a:bodyPr/>
                    <a:lstStyle/>
                    <a:p>
                      <a:pPr marL="0" marR="0">
                        <a:lnSpc>
                          <a:spcPct val="107000"/>
                        </a:lnSpc>
                        <a:spcBef>
                          <a:spcPts val="300"/>
                        </a:spcBef>
                        <a:spcAft>
                          <a:spcPts val="300"/>
                        </a:spcAft>
                      </a:pPr>
                      <a:r>
                        <a:rPr lang="en-US" sz="1800">
                          <a:effectLst/>
                        </a:rPr>
                        <a:t>        Expand</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alpha val="33838"/>
                      </a:srgbClr>
                    </a:solidFill>
                  </a:tcPr>
                </a:tc>
                <a:tc>
                  <a:txBody>
                    <a:bodyPr/>
                    <a:lstStyle/>
                    <a:p>
                      <a:pPr marL="0" marR="0" algn="ctr">
                        <a:lnSpc>
                          <a:spcPct val="107000"/>
                        </a:lnSpc>
                        <a:spcBef>
                          <a:spcPts val="0"/>
                        </a:spcBef>
                        <a:spcAft>
                          <a:spcPts val="0"/>
                        </a:spcAft>
                      </a:pPr>
                      <a:r>
                        <a:rPr lang="en-US" sz="1800" dirty="0">
                          <a:effectLst/>
                        </a:rPr>
                        <a:t>$158.2 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alpha val="33838"/>
                      </a:srgbClr>
                    </a:solidFill>
                  </a:tcPr>
                </a:tc>
                <a:tc>
                  <a:txBody>
                    <a:bodyPr/>
                    <a:lstStyle/>
                    <a:p>
                      <a:pPr marL="0" marR="0" algn="ctr">
                        <a:lnSpc>
                          <a:spcPct val="107000"/>
                        </a:lnSpc>
                        <a:spcBef>
                          <a:spcPts val="0"/>
                        </a:spcBef>
                        <a:spcAft>
                          <a:spcPts val="0"/>
                        </a:spcAft>
                      </a:pPr>
                      <a:r>
                        <a:rPr lang="en-US" sz="1800" dirty="0">
                          <a:effectLst/>
                        </a:rPr>
                        <a:t>$834 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alpha val="33838"/>
                      </a:srgbClr>
                    </a:solidFill>
                  </a:tcPr>
                </a:tc>
                <a:tc>
                  <a:txBody>
                    <a:bodyPr/>
                    <a:lstStyle/>
                    <a:p>
                      <a:pPr marL="0" marR="0" algn="ctr">
                        <a:lnSpc>
                          <a:spcPct val="107000"/>
                        </a:lnSpc>
                        <a:spcBef>
                          <a:spcPts val="0"/>
                        </a:spcBef>
                        <a:spcAft>
                          <a:spcPts val="0"/>
                        </a:spcAft>
                      </a:pPr>
                      <a:r>
                        <a:rPr lang="en-US" sz="1800">
                          <a:effectLst/>
                        </a:rPr>
                        <a:t>5.3</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BF00">
                        <a:alpha val="33838"/>
                      </a:srgbClr>
                    </a:solidFill>
                  </a:tcPr>
                </a:tc>
                <a:extLst>
                  <a:ext uri="{0D108BD9-81ED-4DB2-BD59-A6C34878D82A}">
                    <a16:rowId xmlns:a16="http://schemas.microsoft.com/office/drawing/2014/main" val="2561343174"/>
                  </a:ext>
                </a:extLst>
              </a:tr>
              <a:tr h="639917">
                <a:tc>
                  <a:txBody>
                    <a:bodyPr/>
                    <a:lstStyle/>
                    <a:p>
                      <a:pPr marL="0" marR="0" algn="r">
                        <a:lnSpc>
                          <a:spcPct val="107000"/>
                        </a:lnSpc>
                        <a:spcBef>
                          <a:spcPts val="600"/>
                        </a:spcBef>
                        <a:spcAft>
                          <a:spcPts val="600"/>
                        </a:spcAft>
                      </a:pPr>
                      <a:r>
                        <a:rPr lang="en-US" sz="1800">
                          <a:effectLst/>
                        </a:rPr>
                        <a:t>Combined Total</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600"/>
                        </a:spcBef>
                        <a:spcAft>
                          <a:spcPts val="600"/>
                        </a:spcAft>
                      </a:pPr>
                      <a:r>
                        <a:rPr lang="en-US" sz="2800" b="1" dirty="0">
                          <a:effectLst/>
                        </a:rPr>
                        <a:t>$222.1 M</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600"/>
                        </a:spcBef>
                        <a:spcAft>
                          <a:spcPts val="600"/>
                        </a:spcAft>
                      </a:pPr>
                      <a:r>
                        <a:rPr lang="en-US" sz="2800" b="1" dirty="0">
                          <a:effectLst/>
                        </a:rPr>
                        <a:t>$1.02 B</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600"/>
                        </a:spcBef>
                        <a:spcAft>
                          <a:spcPts val="600"/>
                        </a:spcAft>
                      </a:pPr>
                      <a:r>
                        <a:rPr lang="en-US" sz="2800" dirty="0">
                          <a:effectLst/>
                        </a:rPr>
                        <a:t>4.6</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41039139"/>
                  </a:ext>
                </a:extLst>
              </a:tr>
            </a:tbl>
          </a:graphicData>
        </a:graphic>
      </p:graphicFrame>
      <p:sp>
        <p:nvSpPr>
          <p:cNvPr id="8" name="Pentagon 7">
            <a:extLst>
              <a:ext uri="{FF2B5EF4-FFF2-40B4-BE49-F238E27FC236}">
                <a16:creationId xmlns:a16="http://schemas.microsoft.com/office/drawing/2014/main" id="{86055EA5-0DAC-DB47-B203-86C3B80ED43B}"/>
              </a:ext>
            </a:extLst>
          </p:cNvPr>
          <p:cNvSpPr/>
          <p:nvPr/>
        </p:nvSpPr>
        <p:spPr>
          <a:xfrm>
            <a:off x="561330" y="1824773"/>
            <a:ext cx="1543241" cy="468484"/>
          </a:xfrm>
          <a:prstGeom prst="homePlate">
            <a:avLst/>
          </a:prstGeom>
          <a:solidFill>
            <a:srgbClr val="FFB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entagon 8">
            <a:extLst>
              <a:ext uri="{FF2B5EF4-FFF2-40B4-BE49-F238E27FC236}">
                <a16:creationId xmlns:a16="http://schemas.microsoft.com/office/drawing/2014/main" id="{393C8F85-131D-1243-9189-5BEFCC7E3B60}"/>
              </a:ext>
            </a:extLst>
          </p:cNvPr>
          <p:cNvSpPr/>
          <p:nvPr/>
        </p:nvSpPr>
        <p:spPr>
          <a:xfrm>
            <a:off x="561330" y="2477916"/>
            <a:ext cx="1543241" cy="468484"/>
          </a:xfrm>
          <a:prstGeom prst="homePlate">
            <a:avLst/>
          </a:prstGeom>
          <a:solidFill>
            <a:srgbClr val="FFB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0425586E-04B8-E44B-A1FC-CF4F25A97B30}"/>
              </a:ext>
            </a:extLst>
          </p:cNvPr>
          <p:cNvSpPr/>
          <p:nvPr/>
        </p:nvSpPr>
        <p:spPr>
          <a:xfrm>
            <a:off x="561330" y="3116544"/>
            <a:ext cx="1543241" cy="468484"/>
          </a:xfrm>
          <a:prstGeom prst="homePlate">
            <a:avLst/>
          </a:prstGeom>
          <a:solidFill>
            <a:srgbClr val="FFB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B3403D3-0B49-874F-9CE2-8914DB972774}"/>
              </a:ext>
            </a:extLst>
          </p:cNvPr>
          <p:cNvSpPr>
            <a:spLocks noGrp="1"/>
          </p:cNvSpPr>
          <p:nvPr>
            <p:ph type="title"/>
          </p:nvPr>
        </p:nvSpPr>
        <p:spPr/>
        <p:txBody>
          <a:bodyPr>
            <a:normAutofit/>
          </a:bodyPr>
          <a:lstStyle/>
          <a:p>
            <a:r>
              <a:rPr lang="en-US" sz="3600"/>
              <a:t>What Are the Benefits of Investing?</a:t>
            </a:r>
            <a:endParaRPr lang="en-US"/>
          </a:p>
        </p:txBody>
      </p:sp>
      <p:sp>
        <p:nvSpPr>
          <p:cNvPr id="3" name="TextBox 2">
            <a:extLst>
              <a:ext uri="{FF2B5EF4-FFF2-40B4-BE49-F238E27FC236}">
                <a16:creationId xmlns:a16="http://schemas.microsoft.com/office/drawing/2014/main" id="{A412A059-9391-5047-B285-904843F887E7}"/>
              </a:ext>
            </a:extLst>
          </p:cNvPr>
          <p:cNvSpPr txBox="1"/>
          <p:nvPr/>
        </p:nvSpPr>
        <p:spPr>
          <a:xfrm>
            <a:off x="751644" y="1788488"/>
            <a:ext cx="1095827" cy="954107"/>
          </a:xfrm>
          <a:prstGeom prst="rect">
            <a:avLst/>
          </a:prstGeom>
          <a:noFill/>
        </p:spPr>
        <p:txBody>
          <a:bodyPr wrap="square" rtlCol="0">
            <a:spAutoFit/>
          </a:bodyPr>
          <a:lstStyle/>
          <a:p>
            <a:pPr algn="r"/>
            <a:r>
              <a:rPr lang="en-US"/>
              <a:t>Business as Usual	</a:t>
            </a:r>
            <a:endParaRPr lang="en-US" sz="1800">
              <a:latin typeface="Calibri" panose="020F0502020204030204" pitchFamily="34" charset="0"/>
              <a:ea typeface="Calibri" panose="020F0502020204030204" pitchFamily="34" charset="0"/>
              <a:cs typeface="Arial" panose="020B0604020202020204" pitchFamily="34" charset="0"/>
            </a:endParaRPr>
          </a:p>
          <a:p>
            <a:pPr algn="r"/>
            <a:endParaRPr lang="en-US"/>
          </a:p>
        </p:txBody>
      </p:sp>
      <p:sp>
        <p:nvSpPr>
          <p:cNvPr id="6" name="Rectangle 5">
            <a:extLst>
              <a:ext uri="{FF2B5EF4-FFF2-40B4-BE49-F238E27FC236}">
                <a16:creationId xmlns:a16="http://schemas.microsoft.com/office/drawing/2014/main" id="{A06EC51A-11CB-554E-95EA-3746EB0617A0}"/>
              </a:ext>
            </a:extLst>
          </p:cNvPr>
          <p:cNvSpPr/>
          <p:nvPr/>
        </p:nvSpPr>
        <p:spPr>
          <a:xfrm>
            <a:off x="322254" y="2459035"/>
            <a:ext cx="1525217" cy="523220"/>
          </a:xfrm>
          <a:prstGeom prst="rect">
            <a:avLst/>
          </a:prstGeom>
        </p:spPr>
        <p:txBody>
          <a:bodyPr wrap="square">
            <a:spAutoFit/>
          </a:bodyPr>
          <a:lstStyle/>
          <a:p>
            <a:pPr algn="r"/>
            <a:r>
              <a:rPr lang="en-US"/>
              <a:t>Optimize Port Efficiency</a:t>
            </a:r>
          </a:p>
        </p:txBody>
      </p:sp>
      <p:sp>
        <p:nvSpPr>
          <p:cNvPr id="7" name="Rectangle 6">
            <a:extLst>
              <a:ext uri="{FF2B5EF4-FFF2-40B4-BE49-F238E27FC236}">
                <a16:creationId xmlns:a16="http://schemas.microsoft.com/office/drawing/2014/main" id="{5D29C28E-0427-C545-9EFB-FD05C45485E3}"/>
              </a:ext>
            </a:extLst>
          </p:cNvPr>
          <p:cNvSpPr/>
          <p:nvPr/>
        </p:nvSpPr>
        <p:spPr>
          <a:xfrm>
            <a:off x="153775" y="3091289"/>
            <a:ext cx="1693696" cy="523220"/>
          </a:xfrm>
          <a:prstGeom prst="rect">
            <a:avLst/>
          </a:prstGeom>
        </p:spPr>
        <p:txBody>
          <a:bodyPr wrap="square">
            <a:spAutoFit/>
          </a:bodyPr>
          <a:lstStyle/>
          <a:p>
            <a:pPr algn="r"/>
            <a:r>
              <a:rPr lang="en-US"/>
              <a:t>New Market Positioning</a:t>
            </a:r>
          </a:p>
        </p:txBody>
      </p:sp>
    </p:spTree>
    <p:extLst>
      <p:ext uri="{BB962C8B-B14F-4D97-AF65-F5344CB8AC3E}">
        <p14:creationId xmlns:p14="http://schemas.microsoft.com/office/powerpoint/2010/main" val="27118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33">
            <a:extLst>
              <a:ext uri="{FF2B5EF4-FFF2-40B4-BE49-F238E27FC236}">
                <a16:creationId xmlns:a16="http://schemas.microsoft.com/office/drawing/2014/main" id="{136C8F53-92A9-C346-A0FA-2D4E80129A04}"/>
              </a:ext>
            </a:extLst>
          </p:cNvPr>
          <p:cNvGraphicFramePr>
            <a:graphicFrameLocks noGrp="1"/>
          </p:cNvGraphicFramePr>
          <p:nvPr>
            <p:extLst>
              <p:ext uri="{D42A27DB-BD31-4B8C-83A1-F6EECF244321}">
                <p14:modId xmlns:p14="http://schemas.microsoft.com/office/powerpoint/2010/main" val="971828414"/>
              </p:ext>
            </p:extLst>
          </p:nvPr>
        </p:nvGraphicFramePr>
        <p:xfrm>
          <a:off x="1847471" y="1332695"/>
          <a:ext cx="6735199" cy="3028848"/>
        </p:xfrm>
        <a:graphic>
          <a:graphicData uri="http://schemas.openxmlformats.org/drawingml/2006/table">
            <a:tbl>
              <a:tblPr firstRow="1" bandRow="1">
                <a:tableStyleId>{10A1B5D5-9B99-4C35-A422-299274C87663}</a:tableStyleId>
              </a:tblPr>
              <a:tblGrid>
                <a:gridCol w="1670981">
                  <a:extLst>
                    <a:ext uri="{9D8B030D-6E8A-4147-A177-3AD203B41FA5}">
                      <a16:colId xmlns:a16="http://schemas.microsoft.com/office/drawing/2014/main" val="3548937118"/>
                    </a:ext>
                  </a:extLst>
                </a:gridCol>
                <a:gridCol w="1430892">
                  <a:extLst>
                    <a:ext uri="{9D8B030D-6E8A-4147-A177-3AD203B41FA5}">
                      <a16:colId xmlns:a16="http://schemas.microsoft.com/office/drawing/2014/main" val="810184762"/>
                    </a:ext>
                  </a:extLst>
                </a:gridCol>
                <a:gridCol w="1169069">
                  <a:extLst>
                    <a:ext uri="{9D8B030D-6E8A-4147-A177-3AD203B41FA5}">
                      <a16:colId xmlns:a16="http://schemas.microsoft.com/office/drawing/2014/main" val="1152345842"/>
                    </a:ext>
                  </a:extLst>
                </a:gridCol>
                <a:gridCol w="1104022">
                  <a:extLst>
                    <a:ext uri="{9D8B030D-6E8A-4147-A177-3AD203B41FA5}">
                      <a16:colId xmlns:a16="http://schemas.microsoft.com/office/drawing/2014/main" val="122985263"/>
                    </a:ext>
                  </a:extLst>
                </a:gridCol>
                <a:gridCol w="1360235">
                  <a:extLst>
                    <a:ext uri="{9D8B030D-6E8A-4147-A177-3AD203B41FA5}">
                      <a16:colId xmlns:a16="http://schemas.microsoft.com/office/drawing/2014/main" val="2432480628"/>
                    </a:ext>
                  </a:extLst>
                </a:gridCol>
              </a:tblGrid>
              <a:tr h="426870">
                <a:tc>
                  <a:txBody>
                    <a:bodyPr/>
                    <a:lstStyle/>
                    <a:p>
                      <a:pPr algn="ctr"/>
                      <a:r>
                        <a:rPr lang="en-US" sz="1100" b="1">
                          <a:solidFill>
                            <a:sysClr val="windowText" lastClr="000000"/>
                          </a:solidFill>
                        </a:rPr>
                        <a:t>Investment Category</a:t>
                      </a:r>
                      <a:endParaRPr lang="en-US" sz="1100" b="1" i="0">
                        <a:solidFill>
                          <a:sysClr val="windowText" lastClr="000000"/>
                        </a:solidFill>
                        <a:latin typeface="Nunito Sans" pitchFamily="2" charset="77"/>
                      </a:endParaRPr>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FFBF00"/>
                    </a:solidFill>
                  </a:tcPr>
                </a:tc>
                <a:tc>
                  <a:txBody>
                    <a:bodyPr/>
                    <a:lstStyle/>
                    <a:p>
                      <a:pPr algn="ctr"/>
                      <a:r>
                        <a:rPr lang="en-US" sz="1100" b="1">
                          <a:solidFill>
                            <a:sysClr val="windowText" lastClr="000000"/>
                          </a:solidFill>
                        </a:rPr>
                        <a:t>5-Year Capital Costs</a:t>
                      </a:r>
                      <a:endParaRPr lang="en-US" sz="1100" b="1" i="0">
                        <a:solidFill>
                          <a:sysClr val="windowText" lastClr="000000"/>
                        </a:solidFill>
                        <a:latin typeface="Nunito Sans" pitchFamily="2" charset="77"/>
                      </a:endParaRPr>
                    </a:p>
                  </a:txBody>
                  <a:tcPr>
                    <a:lnT w="28575" cap="flat" cmpd="sng" algn="ctr">
                      <a:solidFill>
                        <a:schemeClr val="bg1"/>
                      </a:solidFill>
                      <a:prstDash val="solid"/>
                      <a:round/>
                      <a:headEnd type="none" w="med" len="med"/>
                      <a:tailEnd type="none" w="med" len="med"/>
                    </a:lnT>
                    <a:solidFill>
                      <a:srgbClr val="FFBF00"/>
                    </a:solidFill>
                  </a:tcPr>
                </a:tc>
                <a:tc>
                  <a:txBody>
                    <a:bodyPr/>
                    <a:lstStyle/>
                    <a:p>
                      <a:pPr algn="ctr"/>
                      <a:r>
                        <a:rPr lang="en-US" sz="1100" b="1">
                          <a:solidFill>
                            <a:sysClr val="windowText" lastClr="000000"/>
                          </a:solidFill>
                        </a:rPr>
                        <a:t>Business Sales</a:t>
                      </a:r>
                      <a:endParaRPr lang="en-US" sz="1100" b="1" i="0">
                        <a:solidFill>
                          <a:sysClr val="windowText" lastClr="000000"/>
                        </a:solidFill>
                        <a:latin typeface="Nunito Sans" pitchFamily="2" charset="77"/>
                      </a:endParaRPr>
                    </a:p>
                  </a:txBody>
                  <a:tcPr>
                    <a:lnT w="28575" cap="flat" cmpd="sng" algn="ctr">
                      <a:solidFill>
                        <a:schemeClr val="bg1"/>
                      </a:solidFill>
                      <a:prstDash val="solid"/>
                      <a:round/>
                      <a:headEnd type="none" w="med" len="med"/>
                      <a:tailEnd type="none" w="med" len="med"/>
                    </a:lnT>
                    <a:solidFill>
                      <a:srgbClr val="FFBF00"/>
                    </a:solidFill>
                  </a:tcPr>
                </a:tc>
                <a:tc>
                  <a:txBody>
                    <a:bodyPr/>
                    <a:lstStyle/>
                    <a:p>
                      <a:pPr algn="ctr"/>
                      <a:r>
                        <a:rPr lang="en-US" sz="1100" b="1">
                          <a:solidFill>
                            <a:sysClr val="windowText" lastClr="000000"/>
                          </a:solidFill>
                        </a:rPr>
                        <a:t>GDP</a:t>
                      </a:r>
                      <a:endParaRPr lang="en-US" sz="1100" b="1" i="0">
                        <a:solidFill>
                          <a:sysClr val="windowText" lastClr="000000"/>
                        </a:solidFill>
                        <a:latin typeface="Nunito Sans" pitchFamily="2" charset="77"/>
                      </a:endParaRPr>
                    </a:p>
                  </a:txBody>
                  <a:tcPr>
                    <a:lnT w="28575" cap="flat" cmpd="sng" algn="ctr">
                      <a:solidFill>
                        <a:schemeClr val="bg1"/>
                      </a:solidFill>
                      <a:prstDash val="solid"/>
                      <a:round/>
                      <a:headEnd type="none" w="med" len="med"/>
                      <a:tailEnd type="none" w="med" len="med"/>
                    </a:lnT>
                    <a:solidFill>
                      <a:srgbClr val="FFBF00"/>
                    </a:solidFill>
                  </a:tcPr>
                </a:tc>
                <a:tc>
                  <a:txBody>
                    <a:bodyPr/>
                    <a:lstStyle/>
                    <a:p>
                      <a:pPr algn="ctr"/>
                      <a:r>
                        <a:rPr lang="en-US" sz="1100" b="1">
                          <a:solidFill>
                            <a:sysClr val="windowText" lastClr="000000"/>
                          </a:solidFill>
                        </a:rPr>
                        <a:t>Household Earnings</a:t>
                      </a:r>
                      <a:endParaRPr lang="en-US" sz="1100" b="1" i="0">
                        <a:solidFill>
                          <a:sysClr val="windowText" lastClr="000000"/>
                        </a:solidFill>
                        <a:latin typeface="Nunito Sans" pitchFamily="2" charset="77"/>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FBF00"/>
                    </a:solidFill>
                  </a:tcPr>
                </a:tc>
                <a:extLst>
                  <a:ext uri="{0D108BD9-81ED-4DB2-BD59-A6C34878D82A}">
                    <a16:rowId xmlns:a16="http://schemas.microsoft.com/office/drawing/2014/main" val="4017593189"/>
                  </a:ext>
                </a:extLst>
              </a:tr>
              <a:tr h="649617">
                <a:tc>
                  <a:txBody>
                    <a:bodyPr/>
                    <a:lstStyle/>
                    <a:p>
                      <a:pPr algn="r"/>
                      <a:r>
                        <a:rPr lang="en-US" sz="1600" b="1" dirty="0"/>
                        <a:t>Preservation</a:t>
                      </a:r>
                      <a:endParaRPr lang="en-US" sz="1600" b="1" i="0" dirty="0">
                        <a:latin typeface="Nunito Sans" pitchFamily="2" charset="77"/>
                      </a:endParaRPr>
                    </a:p>
                  </a:txBody>
                  <a:tcPr anchor="ctr">
                    <a:lnL w="28575" cap="flat" cmpd="sng" algn="ctr">
                      <a:solidFill>
                        <a:schemeClr val="bg1"/>
                      </a:solidFill>
                      <a:prstDash val="solid"/>
                      <a:round/>
                      <a:headEnd type="none" w="med" len="med"/>
                      <a:tailEnd type="none" w="med" len="med"/>
                    </a:lnL>
                    <a:solidFill>
                      <a:srgbClr val="FFE080"/>
                    </a:solidFill>
                  </a:tcPr>
                </a:tc>
                <a:tc>
                  <a:txBody>
                    <a:bodyPr/>
                    <a:lstStyle/>
                    <a:p>
                      <a:pPr algn="ctr"/>
                      <a:r>
                        <a:rPr lang="en-US" sz="1600" b="0" dirty="0"/>
                        <a:t>  $ 12 M</a:t>
                      </a:r>
                      <a:endParaRPr lang="en-US" sz="1600" b="0" i="0" dirty="0">
                        <a:latin typeface="Soleil Bk" panose="02000503000000020004" pitchFamily="2" charset="77"/>
                      </a:endParaRPr>
                    </a:p>
                  </a:txBody>
                  <a:tcPr anchor="ctr">
                    <a:solidFill>
                      <a:srgbClr val="FFE080">
                        <a:alpha val="42576"/>
                      </a:srgbClr>
                    </a:solidFill>
                  </a:tcPr>
                </a:tc>
                <a:tc>
                  <a:txBody>
                    <a:bodyPr/>
                    <a:lstStyle/>
                    <a:p>
                      <a:pPr algn="ctr"/>
                      <a:r>
                        <a:rPr lang="en-US" sz="1600" b="0" dirty="0"/>
                        <a:t>  $ 37 M</a:t>
                      </a:r>
                      <a:endParaRPr lang="en-US" sz="1600" b="0" i="0" dirty="0">
                        <a:latin typeface="Soleil Bk" panose="02000503000000020004" pitchFamily="2" charset="77"/>
                      </a:endParaRPr>
                    </a:p>
                  </a:txBody>
                  <a:tcPr anchor="ctr">
                    <a:solidFill>
                      <a:srgbClr val="FFE080"/>
                    </a:solidFill>
                  </a:tcPr>
                </a:tc>
                <a:tc>
                  <a:txBody>
                    <a:bodyPr/>
                    <a:lstStyle/>
                    <a:p>
                      <a:pPr algn="ctr"/>
                      <a:r>
                        <a:rPr lang="en-US" sz="1600" b="0" dirty="0"/>
                        <a:t>$ 17 M</a:t>
                      </a:r>
                      <a:endParaRPr lang="en-US" sz="1600" b="0" i="0" dirty="0">
                        <a:latin typeface="Soleil Bk" panose="02000503000000020004" pitchFamily="2" charset="77"/>
                      </a:endParaRPr>
                    </a:p>
                  </a:txBody>
                  <a:tcPr anchor="ctr">
                    <a:solidFill>
                      <a:srgbClr val="FFE080"/>
                    </a:solidFill>
                  </a:tcPr>
                </a:tc>
                <a:tc>
                  <a:txBody>
                    <a:bodyPr/>
                    <a:lstStyle/>
                    <a:p>
                      <a:pPr algn="ctr"/>
                      <a:r>
                        <a:rPr lang="en-US" sz="1600" b="0" dirty="0"/>
                        <a:t>  $ 11 M</a:t>
                      </a:r>
                      <a:endParaRPr lang="en-US" sz="1600" b="0" i="0" dirty="0">
                        <a:latin typeface="Soleil Bk" panose="02000503000000020004" pitchFamily="2" charset="77"/>
                      </a:endParaRPr>
                    </a:p>
                  </a:txBody>
                  <a:tcPr anchor="ctr">
                    <a:lnR w="28575" cap="flat" cmpd="sng" algn="ctr">
                      <a:solidFill>
                        <a:schemeClr val="bg1"/>
                      </a:solidFill>
                      <a:prstDash val="solid"/>
                      <a:round/>
                      <a:headEnd type="none" w="med" len="med"/>
                      <a:tailEnd type="none" w="med" len="med"/>
                    </a:lnR>
                    <a:solidFill>
                      <a:srgbClr val="FFE080"/>
                    </a:solidFill>
                  </a:tcPr>
                </a:tc>
                <a:extLst>
                  <a:ext uri="{0D108BD9-81ED-4DB2-BD59-A6C34878D82A}">
                    <a16:rowId xmlns:a16="http://schemas.microsoft.com/office/drawing/2014/main" val="442947425"/>
                  </a:ext>
                </a:extLst>
              </a:tr>
              <a:tr h="691395">
                <a:tc>
                  <a:txBody>
                    <a:bodyPr/>
                    <a:lstStyle/>
                    <a:p>
                      <a:pPr algn="r"/>
                      <a:r>
                        <a:rPr lang="en-US" sz="1600" b="1" dirty="0"/>
                        <a:t>Modernization</a:t>
                      </a:r>
                      <a:endParaRPr lang="en-US" sz="1600" b="1" i="0" dirty="0">
                        <a:latin typeface="Nunito Sans" pitchFamily="2" charset="77"/>
                      </a:endParaRPr>
                    </a:p>
                  </a:txBody>
                  <a:tcPr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algn="ctr"/>
                      <a:r>
                        <a:rPr lang="en-US" sz="1600" b="0" dirty="0"/>
                        <a:t>  $ 52 M</a:t>
                      </a:r>
                      <a:endParaRPr lang="en-US" sz="1600" b="0" i="0" dirty="0">
                        <a:latin typeface="Soleil Bk" panose="02000503000000020004" pitchFamily="2" charset="77"/>
                      </a:endParaRPr>
                    </a:p>
                  </a:txBody>
                  <a:tcPr anchor="ctr">
                    <a:solidFill>
                      <a:srgbClr val="FFBF00">
                        <a:alpha val="14000"/>
                      </a:srgbClr>
                    </a:solidFill>
                  </a:tcPr>
                </a:tc>
                <a:tc>
                  <a:txBody>
                    <a:bodyPr/>
                    <a:lstStyle/>
                    <a:p>
                      <a:pPr algn="ctr"/>
                      <a:r>
                        <a:rPr lang="en-US" sz="1600" b="0" dirty="0"/>
                        <a:t>$ 154 M</a:t>
                      </a:r>
                      <a:endParaRPr lang="en-US" sz="1600" b="0" i="0" dirty="0">
                        <a:latin typeface="Soleil Bk" panose="02000503000000020004" pitchFamily="2" charset="77"/>
                      </a:endParaRPr>
                    </a:p>
                  </a:txBody>
                  <a:tcPr anchor="ctr">
                    <a:solidFill>
                      <a:schemeClr val="accent6">
                        <a:lumMod val="20000"/>
                        <a:lumOff val="80000"/>
                      </a:schemeClr>
                    </a:solidFill>
                  </a:tcPr>
                </a:tc>
                <a:tc>
                  <a:txBody>
                    <a:bodyPr/>
                    <a:lstStyle/>
                    <a:p>
                      <a:pPr algn="ctr"/>
                      <a:r>
                        <a:rPr lang="en-US" sz="1600" b="0" dirty="0"/>
                        <a:t>$ 71 M</a:t>
                      </a:r>
                      <a:endParaRPr lang="en-US" sz="1600" b="0" i="0" dirty="0">
                        <a:latin typeface="Soleil Bk" panose="02000503000000020004" pitchFamily="2" charset="77"/>
                      </a:endParaRPr>
                    </a:p>
                  </a:txBody>
                  <a:tcPr anchor="ctr">
                    <a:solidFill>
                      <a:schemeClr val="accent6">
                        <a:lumMod val="20000"/>
                        <a:lumOff val="80000"/>
                      </a:schemeClr>
                    </a:solidFill>
                  </a:tcPr>
                </a:tc>
                <a:tc>
                  <a:txBody>
                    <a:bodyPr/>
                    <a:lstStyle/>
                    <a:p>
                      <a:pPr algn="ctr"/>
                      <a:r>
                        <a:rPr lang="en-US" sz="1600" b="0" dirty="0"/>
                        <a:t>  $ 47 M</a:t>
                      </a:r>
                      <a:endParaRPr lang="en-US" sz="1600" b="0" i="0" dirty="0">
                        <a:latin typeface="Soleil Bk" panose="02000503000000020004" pitchFamily="2" charset="77"/>
                      </a:endParaRPr>
                    </a:p>
                  </a:txBody>
                  <a:tcPr anchor="ctr">
                    <a:lnR w="28575" cap="flat" cmpd="sng" algn="ctr">
                      <a:solidFill>
                        <a:schemeClr val="bg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285180815"/>
                  </a:ext>
                </a:extLst>
              </a:tr>
              <a:tr h="611349">
                <a:tc>
                  <a:txBody>
                    <a:bodyPr/>
                    <a:lstStyle/>
                    <a:p>
                      <a:pPr algn="r"/>
                      <a:r>
                        <a:rPr lang="en-US" sz="1600" b="1" dirty="0"/>
                        <a:t>Expansion</a:t>
                      </a:r>
                      <a:endParaRPr lang="en-US" sz="1600" b="1" i="0" dirty="0">
                        <a:latin typeface="Nunito Sans" pitchFamily="2" charset="77"/>
                      </a:endParaRPr>
                    </a:p>
                  </a:txBody>
                  <a:tcPr anchor="ctr">
                    <a:lnL w="28575" cap="flat" cmpd="sng" algn="ctr">
                      <a:solidFill>
                        <a:schemeClr val="bg1"/>
                      </a:solidFill>
                      <a:prstDash val="solid"/>
                      <a:round/>
                      <a:headEnd type="none" w="med" len="med"/>
                      <a:tailEnd type="none" w="med" len="med"/>
                    </a:lnL>
                    <a:solidFill>
                      <a:srgbClr val="FFE080"/>
                    </a:solidFill>
                  </a:tcPr>
                </a:tc>
                <a:tc>
                  <a:txBody>
                    <a:bodyPr/>
                    <a:lstStyle/>
                    <a:p>
                      <a:pPr algn="ctr"/>
                      <a:r>
                        <a:rPr lang="en-US" sz="1600" b="0"/>
                        <a:t>$ 158 M</a:t>
                      </a:r>
                      <a:endParaRPr lang="en-US" sz="1600" b="0" i="0">
                        <a:latin typeface="Soleil Bk" panose="02000503000000020004" pitchFamily="2" charset="77"/>
                      </a:endParaRPr>
                    </a:p>
                  </a:txBody>
                  <a:tcPr anchor="ctr">
                    <a:solidFill>
                      <a:srgbClr val="FFE080">
                        <a:alpha val="45000"/>
                      </a:srgbClr>
                    </a:solidFill>
                  </a:tcPr>
                </a:tc>
                <a:tc>
                  <a:txBody>
                    <a:bodyPr/>
                    <a:lstStyle/>
                    <a:p>
                      <a:pPr algn="ctr"/>
                      <a:r>
                        <a:rPr lang="en-US" sz="1600" b="0"/>
                        <a:t>$ 473 M</a:t>
                      </a:r>
                      <a:endParaRPr lang="en-US" sz="1600" b="0" i="0">
                        <a:latin typeface="Soleil Bk" panose="02000503000000020004" pitchFamily="2" charset="77"/>
                      </a:endParaRPr>
                    </a:p>
                  </a:txBody>
                  <a:tcPr anchor="ctr">
                    <a:solidFill>
                      <a:srgbClr val="FFE080"/>
                    </a:solidFill>
                  </a:tcPr>
                </a:tc>
                <a:tc>
                  <a:txBody>
                    <a:bodyPr/>
                    <a:lstStyle/>
                    <a:p>
                      <a:pPr algn="ctr"/>
                      <a:r>
                        <a:rPr lang="en-US" sz="1600" b="0"/>
                        <a:t>$ 216 M</a:t>
                      </a:r>
                      <a:endParaRPr lang="en-US" sz="1600" b="0" i="0">
                        <a:latin typeface="Soleil Bk" panose="02000503000000020004" pitchFamily="2" charset="77"/>
                      </a:endParaRPr>
                    </a:p>
                  </a:txBody>
                  <a:tcPr anchor="ctr">
                    <a:solidFill>
                      <a:srgbClr val="FFE080"/>
                    </a:solidFill>
                  </a:tcPr>
                </a:tc>
                <a:tc>
                  <a:txBody>
                    <a:bodyPr/>
                    <a:lstStyle/>
                    <a:p>
                      <a:pPr algn="ctr"/>
                      <a:r>
                        <a:rPr lang="en-US" sz="1600" b="0" dirty="0"/>
                        <a:t>$ 144 M</a:t>
                      </a:r>
                      <a:endParaRPr lang="en-US" sz="1600" b="0" i="0" dirty="0">
                        <a:latin typeface="Soleil Bk" panose="02000503000000020004" pitchFamily="2" charset="77"/>
                      </a:endParaRPr>
                    </a:p>
                  </a:txBody>
                  <a:tcPr anchor="ctr">
                    <a:lnR w="28575" cap="flat" cmpd="sng" algn="ctr">
                      <a:solidFill>
                        <a:schemeClr val="bg1"/>
                      </a:solidFill>
                      <a:prstDash val="solid"/>
                      <a:round/>
                      <a:headEnd type="none" w="med" len="med"/>
                      <a:tailEnd type="none" w="med" len="med"/>
                    </a:lnR>
                    <a:solidFill>
                      <a:srgbClr val="FFE080"/>
                    </a:solidFill>
                  </a:tcPr>
                </a:tc>
                <a:extLst>
                  <a:ext uri="{0D108BD9-81ED-4DB2-BD59-A6C34878D82A}">
                    <a16:rowId xmlns:a16="http://schemas.microsoft.com/office/drawing/2014/main" val="2889416002"/>
                  </a:ext>
                </a:extLst>
              </a:tr>
              <a:tr h="649617">
                <a:tc>
                  <a:txBody>
                    <a:bodyPr/>
                    <a:lstStyle/>
                    <a:p>
                      <a:pPr algn="r"/>
                      <a:r>
                        <a:rPr lang="en-US" sz="1600" b="1" dirty="0"/>
                        <a:t>TOTAL</a:t>
                      </a:r>
                      <a:endParaRPr lang="en-US" sz="1600" b="1" i="0" dirty="0">
                        <a:latin typeface="Nunito Sans" pitchFamily="2" charset="77"/>
                      </a:endParaRPr>
                    </a:p>
                  </a:txBody>
                  <a:tcPr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2000" b="1" dirty="0"/>
                        <a:t>$ 222 M</a:t>
                      </a:r>
                      <a:endParaRPr lang="en-US" sz="2000" b="1" i="0" dirty="0">
                        <a:latin typeface="Soleil Bk" panose="02000503000000020004" pitchFamily="2" charset="77"/>
                      </a:endParaRPr>
                    </a:p>
                  </a:txBody>
                  <a:tcPr anchor="ctr">
                    <a:lnB w="28575" cap="flat" cmpd="sng" algn="ctr">
                      <a:solidFill>
                        <a:schemeClr val="bg1"/>
                      </a:solidFill>
                      <a:prstDash val="solid"/>
                      <a:round/>
                      <a:headEnd type="none" w="med" len="med"/>
                      <a:tailEnd type="none" w="med" len="med"/>
                    </a:lnB>
                    <a:solidFill>
                      <a:schemeClr val="bg1">
                        <a:lumMod val="85000"/>
                        <a:alpha val="13000"/>
                      </a:schemeClr>
                    </a:solidFill>
                  </a:tcPr>
                </a:tc>
                <a:tc>
                  <a:txBody>
                    <a:bodyPr/>
                    <a:lstStyle/>
                    <a:p>
                      <a:pPr algn="ctr"/>
                      <a:r>
                        <a:rPr lang="en-US" sz="2000" b="1" dirty="0"/>
                        <a:t>$ 665 M</a:t>
                      </a:r>
                      <a:endParaRPr lang="en-US" sz="2000" b="1" i="0" dirty="0">
                        <a:latin typeface="Soleil Bk" panose="02000503000000020004" pitchFamily="2" charset="77"/>
                      </a:endParaRPr>
                    </a:p>
                  </a:txBody>
                  <a:tcPr anchor="ctr">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2000" b="1" dirty="0"/>
                        <a:t> $ 304 M</a:t>
                      </a:r>
                      <a:endParaRPr lang="en-US" sz="2000" b="1" i="0" dirty="0">
                        <a:latin typeface="Soleil Bk" panose="02000503000000020004" pitchFamily="2" charset="77"/>
                      </a:endParaRPr>
                    </a:p>
                  </a:txBody>
                  <a:tcPr anchor="ctr">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2000" b="1" dirty="0"/>
                        <a:t>$ 201 M</a:t>
                      </a:r>
                      <a:endParaRPr lang="en-US" sz="2000" b="1" i="0" dirty="0">
                        <a:latin typeface="Soleil Bk" panose="02000503000000020004" pitchFamily="2" charset="77"/>
                      </a:endParaRPr>
                    </a:p>
                  </a:txBody>
                  <a:tcPr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92379244"/>
                  </a:ext>
                </a:extLst>
              </a:tr>
            </a:tbl>
          </a:graphicData>
        </a:graphic>
      </p:graphicFrame>
      <p:sp>
        <p:nvSpPr>
          <p:cNvPr id="2" name="Title 1">
            <a:extLst>
              <a:ext uri="{FF2B5EF4-FFF2-40B4-BE49-F238E27FC236}">
                <a16:creationId xmlns:a16="http://schemas.microsoft.com/office/drawing/2014/main" id="{F43DC3A6-007F-4AFF-A34A-E0AFA03EFF39}"/>
              </a:ext>
            </a:extLst>
          </p:cNvPr>
          <p:cNvSpPr>
            <a:spLocks noGrp="1"/>
          </p:cNvSpPr>
          <p:nvPr>
            <p:ph type="title"/>
          </p:nvPr>
        </p:nvSpPr>
        <p:spPr/>
        <p:txBody>
          <a:bodyPr>
            <a:normAutofit fontScale="90000"/>
          </a:bodyPr>
          <a:lstStyle/>
          <a:p>
            <a:r>
              <a:rPr lang="en-US" dirty="0"/>
              <a:t>How Can Investing Make Kentucky’s Economy Stronger?</a:t>
            </a:r>
          </a:p>
        </p:txBody>
      </p:sp>
      <p:sp>
        <p:nvSpPr>
          <p:cNvPr id="5" name="Pentagon 4">
            <a:extLst>
              <a:ext uri="{FF2B5EF4-FFF2-40B4-BE49-F238E27FC236}">
                <a16:creationId xmlns:a16="http://schemas.microsoft.com/office/drawing/2014/main" id="{D7D6E4EB-379F-244B-AFC9-B6444519F0B3}"/>
              </a:ext>
            </a:extLst>
          </p:cNvPr>
          <p:cNvSpPr/>
          <p:nvPr/>
        </p:nvSpPr>
        <p:spPr>
          <a:xfrm>
            <a:off x="561330" y="1824773"/>
            <a:ext cx="1543241" cy="468484"/>
          </a:xfrm>
          <a:prstGeom prst="homePlate">
            <a:avLst/>
          </a:prstGeom>
          <a:solidFill>
            <a:srgbClr val="FFB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A13D403A-7AF2-1046-BF2C-940B8DD41D9D}"/>
              </a:ext>
            </a:extLst>
          </p:cNvPr>
          <p:cNvSpPr/>
          <p:nvPr/>
        </p:nvSpPr>
        <p:spPr>
          <a:xfrm>
            <a:off x="561330" y="2477916"/>
            <a:ext cx="1543241" cy="468484"/>
          </a:xfrm>
          <a:prstGeom prst="homePlate">
            <a:avLst/>
          </a:prstGeom>
          <a:solidFill>
            <a:srgbClr val="FFB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6EE8C1B4-DBD9-D047-93B3-17C8BAB4D7F2}"/>
              </a:ext>
            </a:extLst>
          </p:cNvPr>
          <p:cNvSpPr/>
          <p:nvPr/>
        </p:nvSpPr>
        <p:spPr>
          <a:xfrm>
            <a:off x="561330" y="3116544"/>
            <a:ext cx="1543241" cy="468484"/>
          </a:xfrm>
          <a:prstGeom prst="homePlate">
            <a:avLst/>
          </a:prstGeom>
          <a:solidFill>
            <a:srgbClr val="FFB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B77BBCD-8994-CB43-B256-C1B68DC087F4}"/>
              </a:ext>
            </a:extLst>
          </p:cNvPr>
          <p:cNvSpPr txBox="1"/>
          <p:nvPr/>
        </p:nvSpPr>
        <p:spPr>
          <a:xfrm>
            <a:off x="751644" y="1788488"/>
            <a:ext cx="1095827" cy="954107"/>
          </a:xfrm>
          <a:prstGeom prst="rect">
            <a:avLst/>
          </a:prstGeom>
          <a:noFill/>
        </p:spPr>
        <p:txBody>
          <a:bodyPr wrap="square" rtlCol="0">
            <a:spAutoFit/>
          </a:bodyPr>
          <a:lstStyle/>
          <a:p>
            <a:pPr algn="r"/>
            <a:r>
              <a:rPr lang="en-US"/>
              <a:t>Business as Usual	</a:t>
            </a:r>
            <a:endParaRPr lang="en-US" sz="1800">
              <a:latin typeface="Calibri" panose="020F0502020204030204" pitchFamily="34" charset="0"/>
              <a:ea typeface="Calibri" panose="020F0502020204030204" pitchFamily="34" charset="0"/>
              <a:cs typeface="Arial" panose="020B0604020202020204" pitchFamily="34" charset="0"/>
            </a:endParaRPr>
          </a:p>
          <a:p>
            <a:pPr algn="r"/>
            <a:endParaRPr lang="en-US"/>
          </a:p>
        </p:txBody>
      </p:sp>
      <p:sp>
        <p:nvSpPr>
          <p:cNvPr id="9" name="Rectangle 8">
            <a:extLst>
              <a:ext uri="{FF2B5EF4-FFF2-40B4-BE49-F238E27FC236}">
                <a16:creationId xmlns:a16="http://schemas.microsoft.com/office/drawing/2014/main" id="{EE8FC802-A017-404B-B082-4F18A2A0C3C6}"/>
              </a:ext>
            </a:extLst>
          </p:cNvPr>
          <p:cNvSpPr/>
          <p:nvPr/>
        </p:nvSpPr>
        <p:spPr>
          <a:xfrm>
            <a:off x="322254" y="2459035"/>
            <a:ext cx="1525217" cy="523220"/>
          </a:xfrm>
          <a:prstGeom prst="rect">
            <a:avLst/>
          </a:prstGeom>
        </p:spPr>
        <p:txBody>
          <a:bodyPr wrap="square">
            <a:spAutoFit/>
          </a:bodyPr>
          <a:lstStyle/>
          <a:p>
            <a:pPr algn="r"/>
            <a:r>
              <a:rPr lang="en-US"/>
              <a:t>Optimize Port Efficiency</a:t>
            </a:r>
          </a:p>
        </p:txBody>
      </p:sp>
      <p:sp>
        <p:nvSpPr>
          <p:cNvPr id="10" name="Rectangle 9">
            <a:extLst>
              <a:ext uri="{FF2B5EF4-FFF2-40B4-BE49-F238E27FC236}">
                <a16:creationId xmlns:a16="http://schemas.microsoft.com/office/drawing/2014/main" id="{B4762250-1810-6F46-9354-B653CE487835}"/>
              </a:ext>
            </a:extLst>
          </p:cNvPr>
          <p:cNvSpPr/>
          <p:nvPr/>
        </p:nvSpPr>
        <p:spPr>
          <a:xfrm>
            <a:off x="153775" y="3091289"/>
            <a:ext cx="1693696" cy="523220"/>
          </a:xfrm>
          <a:prstGeom prst="rect">
            <a:avLst/>
          </a:prstGeom>
        </p:spPr>
        <p:txBody>
          <a:bodyPr wrap="square">
            <a:spAutoFit/>
          </a:bodyPr>
          <a:lstStyle/>
          <a:p>
            <a:pPr algn="r"/>
            <a:r>
              <a:rPr lang="en-US"/>
              <a:t>New Market Positioning</a:t>
            </a:r>
          </a:p>
        </p:txBody>
      </p:sp>
    </p:spTree>
    <p:extLst>
      <p:ext uri="{BB962C8B-B14F-4D97-AF65-F5344CB8AC3E}">
        <p14:creationId xmlns:p14="http://schemas.microsoft.com/office/powerpoint/2010/main" val="100164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7060D3E-D22C-452E-8DA8-53F47A80056E}"/>
              </a:ext>
            </a:extLst>
          </p:cNvPr>
          <p:cNvSpPr txBox="1">
            <a:spLocks/>
          </p:cNvSpPr>
          <p:nvPr/>
        </p:nvSpPr>
        <p:spPr>
          <a:xfrm>
            <a:off x="5333271" y="921047"/>
            <a:ext cx="3709129" cy="80772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200">
              <a:solidFill>
                <a:schemeClr val="tx1"/>
              </a:solidFill>
              <a:latin typeface="IBM Plex Serif" panose="02060503050406000203" pitchFamily="18" charset="0"/>
            </a:endParaRPr>
          </a:p>
        </p:txBody>
      </p:sp>
      <p:sp>
        <p:nvSpPr>
          <p:cNvPr id="15" name="Text Box 2">
            <a:extLst>
              <a:ext uri="{FF2B5EF4-FFF2-40B4-BE49-F238E27FC236}">
                <a16:creationId xmlns:a16="http://schemas.microsoft.com/office/drawing/2014/main" id="{4E224E64-2E92-44F0-9D88-AA7F6D9F4B31}"/>
              </a:ext>
            </a:extLst>
          </p:cNvPr>
          <p:cNvSpPr txBox="1">
            <a:spLocks noChangeArrowheads="1"/>
          </p:cNvSpPr>
          <p:nvPr/>
        </p:nvSpPr>
        <p:spPr bwMode="auto">
          <a:xfrm>
            <a:off x="457200" y="1871446"/>
            <a:ext cx="4467002" cy="3420403"/>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600" b="1" dirty="0">
                <a:effectLst/>
                <a:latin typeface="+mn-lt"/>
                <a:ea typeface="Cambria" panose="02040503050406030204" pitchFamily="18" charset="0"/>
                <a:cs typeface="Times New Roman" panose="02020603050405020304" pitchFamily="18" charset="0"/>
              </a:rPr>
              <a:t>Infrastructure Investment &amp; Jobs Act: </a:t>
            </a:r>
            <a:br>
              <a:rPr lang="en-US" sz="1600" b="1" dirty="0">
                <a:effectLst/>
                <a:latin typeface="+mn-lt"/>
                <a:ea typeface="Cambria" panose="02040503050406030204" pitchFamily="18" charset="0"/>
                <a:cs typeface="Times New Roman" panose="02020603050405020304" pitchFamily="18" charset="0"/>
              </a:rPr>
            </a:br>
            <a:r>
              <a:rPr lang="en-US" sz="1600" b="1" dirty="0">
                <a:effectLst/>
                <a:latin typeface="+mn-lt"/>
                <a:ea typeface="Cambria" panose="02040503050406030204" pitchFamily="18" charset="0"/>
                <a:cs typeface="Times New Roman" panose="02020603050405020304" pitchFamily="18" charset="0"/>
              </a:rPr>
              <a:t>Section 21106. </a:t>
            </a:r>
            <a:br>
              <a:rPr lang="en-US" sz="1600" b="1" dirty="0">
                <a:effectLst/>
                <a:latin typeface="+mn-lt"/>
                <a:ea typeface="Cambria" panose="02040503050406030204" pitchFamily="18" charset="0"/>
                <a:cs typeface="Times New Roman" panose="02020603050405020304" pitchFamily="18" charset="0"/>
              </a:rPr>
            </a:br>
            <a:r>
              <a:rPr lang="en-US" sz="1600" b="1" dirty="0">
                <a:effectLst/>
                <a:latin typeface="+mn-lt"/>
                <a:ea typeface="Cambria" panose="02040503050406030204" pitchFamily="18" charset="0"/>
                <a:cs typeface="Times New Roman" panose="02020603050405020304" pitchFamily="18" charset="0"/>
              </a:rPr>
              <a:t>$2 million</a:t>
            </a:r>
            <a:r>
              <a:rPr lang="en-US" sz="1600" dirty="0">
                <a:effectLst/>
                <a:latin typeface="+mn-lt"/>
                <a:ea typeface="Cambria" panose="02040503050406030204" pitchFamily="18" charset="0"/>
                <a:cs typeface="Times New Roman" panose="02020603050405020304" pitchFamily="18" charset="0"/>
              </a:rPr>
              <a:t> for a new Multi-State Compact and </a:t>
            </a:r>
            <a:br>
              <a:rPr lang="en-US" sz="1600" dirty="0">
                <a:effectLst/>
                <a:latin typeface="+mn-lt"/>
                <a:ea typeface="Cambria" panose="02040503050406030204" pitchFamily="18" charset="0"/>
                <a:cs typeface="Times New Roman" panose="02020603050405020304" pitchFamily="18" charset="0"/>
              </a:rPr>
            </a:br>
            <a:r>
              <a:rPr lang="en-US" sz="1600" b="1" dirty="0">
                <a:effectLst/>
                <a:latin typeface="+mn-lt"/>
                <a:ea typeface="Cambria" panose="02040503050406030204" pitchFamily="18" charset="0"/>
                <a:cs typeface="Times New Roman" panose="02020603050405020304" pitchFamily="18" charset="0"/>
              </a:rPr>
              <a:t>$1 million</a:t>
            </a:r>
            <a:r>
              <a:rPr lang="en-US" sz="1600" dirty="0">
                <a:effectLst/>
                <a:latin typeface="+mn-lt"/>
                <a:ea typeface="Cambria" panose="02040503050406030204" pitchFamily="18" charset="0"/>
                <a:cs typeface="Times New Roman" panose="02020603050405020304" pitchFamily="18" charset="0"/>
              </a:rPr>
              <a:t> for an existing Multi-State Compact</a:t>
            </a:r>
          </a:p>
        </p:txBody>
      </p:sp>
      <p:pic>
        <p:nvPicPr>
          <p:cNvPr id="16" name="Picture 15">
            <a:extLst>
              <a:ext uri="{FF2B5EF4-FFF2-40B4-BE49-F238E27FC236}">
                <a16:creationId xmlns:a16="http://schemas.microsoft.com/office/drawing/2014/main" id="{3ADBC2A1-FF35-40B5-AAE3-87C9CE98D45E}"/>
              </a:ext>
            </a:extLst>
          </p:cNvPr>
          <p:cNvPicPr>
            <a:picLocks noChangeAspect="1"/>
          </p:cNvPicPr>
          <p:nvPr/>
        </p:nvPicPr>
        <p:blipFill>
          <a:blip r:embed="rId3"/>
          <a:stretch>
            <a:fillRect/>
          </a:stretch>
        </p:blipFill>
        <p:spPr>
          <a:xfrm>
            <a:off x="4447037" y="1203750"/>
            <a:ext cx="4428449" cy="3159224"/>
          </a:xfrm>
          <a:prstGeom prst="rect">
            <a:avLst/>
          </a:prstGeom>
        </p:spPr>
      </p:pic>
      <p:sp>
        <p:nvSpPr>
          <p:cNvPr id="2" name="Title 1">
            <a:extLst>
              <a:ext uri="{FF2B5EF4-FFF2-40B4-BE49-F238E27FC236}">
                <a16:creationId xmlns:a16="http://schemas.microsoft.com/office/drawing/2014/main" id="{BAFF4D1F-7625-3946-B842-6565AC58EF79}"/>
              </a:ext>
            </a:extLst>
          </p:cNvPr>
          <p:cNvSpPr>
            <a:spLocks noGrp="1"/>
          </p:cNvSpPr>
          <p:nvPr>
            <p:ph type="title"/>
          </p:nvPr>
        </p:nvSpPr>
        <p:spPr/>
        <p:txBody>
          <a:bodyPr>
            <a:normAutofit fontScale="90000"/>
          </a:bodyPr>
          <a:lstStyle/>
          <a:p>
            <a:r>
              <a:rPr lang="en-US"/>
              <a:t>Ohio River is a Multi-State Marine Corridor of National Significance</a:t>
            </a:r>
          </a:p>
        </p:txBody>
      </p:sp>
      <p:pic>
        <p:nvPicPr>
          <p:cNvPr id="8" name="Graphic 7">
            <a:extLst>
              <a:ext uri="{FF2B5EF4-FFF2-40B4-BE49-F238E27FC236}">
                <a16:creationId xmlns:a16="http://schemas.microsoft.com/office/drawing/2014/main" id="{0FD9B21F-EE9A-F442-8F68-38C6F1EB34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63051">
            <a:off x="7198849" y="2545374"/>
            <a:ext cx="551598" cy="252159"/>
          </a:xfrm>
          <a:prstGeom prst="rect">
            <a:avLst/>
          </a:prstGeom>
          <a:effectLst>
            <a:glow rad="63500">
              <a:schemeClr val="accent4">
                <a:satMod val="175000"/>
                <a:alpha val="40000"/>
              </a:schemeClr>
            </a:glow>
          </a:effectLst>
        </p:spPr>
      </p:pic>
    </p:spTree>
    <p:extLst>
      <p:ext uri="{BB962C8B-B14F-4D97-AF65-F5344CB8AC3E}">
        <p14:creationId xmlns:p14="http://schemas.microsoft.com/office/powerpoint/2010/main" val="242853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500C25-62A0-DC49-9B6B-387ED9E8C48F}"/>
              </a:ext>
            </a:extLst>
          </p:cNvPr>
          <p:cNvSpPr/>
          <p:nvPr/>
        </p:nvSpPr>
        <p:spPr>
          <a:xfrm>
            <a:off x="1328057" y="1944914"/>
            <a:ext cx="3120572" cy="907143"/>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2" name="Picture 1">
            <a:extLst>
              <a:ext uri="{FF2B5EF4-FFF2-40B4-BE49-F238E27FC236}">
                <a16:creationId xmlns:a16="http://schemas.microsoft.com/office/drawing/2014/main" id="{ABA12496-EB4A-452A-A1ED-1A4B4B9163AC}"/>
              </a:ext>
            </a:extLst>
          </p:cNvPr>
          <p:cNvPicPr>
            <a:picLocks noChangeAspect="1"/>
          </p:cNvPicPr>
          <p:nvPr/>
        </p:nvPicPr>
        <p:blipFill>
          <a:blip r:embed="rId3"/>
          <a:stretch>
            <a:fillRect/>
          </a:stretch>
        </p:blipFill>
        <p:spPr>
          <a:xfrm>
            <a:off x="0" y="1781708"/>
            <a:ext cx="9144000" cy="1945843"/>
          </a:xfrm>
          <a:prstGeom prst="rect">
            <a:avLst/>
          </a:prstGeom>
        </p:spPr>
      </p:pic>
      <p:sp>
        <p:nvSpPr>
          <p:cNvPr id="3" name="Title 2">
            <a:extLst>
              <a:ext uri="{FF2B5EF4-FFF2-40B4-BE49-F238E27FC236}">
                <a16:creationId xmlns:a16="http://schemas.microsoft.com/office/drawing/2014/main" id="{223C663E-6C37-1F4E-83C6-BE67FC98E8AE}"/>
              </a:ext>
            </a:extLst>
          </p:cNvPr>
          <p:cNvSpPr>
            <a:spLocks noGrp="1"/>
          </p:cNvSpPr>
          <p:nvPr>
            <p:ph type="title"/>
          </p:nvPr>
        </p:nvSpPr>
        <p:spPr/>
        <p:txBody>
          <a:bodyPr/>
          <a:lstStyle/>
          <a:p>
            <a:r>
              <a:rPr lang="en-US" dirty="0"/>
              <a:t>How Was the Study Conducted?</a:t>
            </a:r>
          </a:p>
        </p:txBody>
      </p:sp>
    </p:spTree>
    <p:extLst>
      <p:ext uri="{BB962C8B-B14F-4D97-AF65-F5344CB8AC3E}">
        <p14:creationId xmlns:p14="http://schemas.microsoft.com/office/powerpoint/2010/main" val="606134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0B946DFE-208A-EE40-B1EE-C2F48DBCD43D}"/>
              </a:ext>
            </a:extLst>
          </p:cNvPr>
          <p:cNvGraphicFramePr/>
          <p:nvPr>
            <p:extLst>
              <p:ext uri="{D42A27DB-BD31-4B8C-83A1-F6EECF244321}">
                <p14:modId xmlns:p14="http://schemas.microsoft.com/office/powerpoint/2010/main" val="1327495123"/>
              </p:ext>
            </p:extLst>
          </p:nvPr>
        </p:nvGraphicFramePr>
        <p:xfrm>
          <a:off x="968906" y="836246"/>
          <a:ext cx="7521469" cy="3880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Google Shape;174;p18">
            <a:extLst>
              <a:ext uri="{FF2B5EF4-FFF2-40B4-BE49-F238E27FC236}">
                <a16:creationId xmlns:a16="http://schemas.microsoft.com/office/drawing/2014/main" id="{BA04B1B2-B015-A84F-A346-0FB782EB43FC}"/>
              </a:ext>
            </a:extLst>
          </p:cNvPr>
          <p:cNvSpPr txBox="1">
            <a:spLocks/>
          </p:cNvSpPr>
          <p:nvPr/>
        </p:nvSpPr>
        <p:spPr>
          <a:xfrm>
            <a:off x="9144000" y="81368"/>
            <a:ext cx="6421271" cy="2859800"/>
          </a:xfrm>
          <a:prstGeom prst="rect">
            <a:avLst/>
          </a:prstGeom>
        </p:spPr>
        <p:txBody>
          <a:bodyPr spcFirstLastPara="1" vert="horz" wrap="square" lIns="0" tIns="0" rIns="0" bIns="0" rtlCol="0" anchor="t" anchorCtr="0">
            <a:noAutofit/>
          </a:bodyPr>
          <a:lstStyle>
            <a:lvl1pPr marL="342932" indent="-342932" algn="l" defTabSz="914486"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1pPr>
            <a:lvl2pPr marL="743020" indent="-285777" algn="l" defTabSz="914486"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3107" indent="-228621" algn="l" defTabSz="914486"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350" indent="-228621" algn="l" defTabSz="914486"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593" indent="-228621" algn="l" defTabSz="914486"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836" indent="-228621" algn="l" defTabSz="9144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9" indent="-228621" algn="l" defTabSz="9144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22" indent="-228621" algn="l" defTabSz="9144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65" indent="-228621" algn="l" defTabSz="91448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982BF1D0-8057-9A44-B7AB-A4A89889E6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278" y="1986972"/>
            <a:ext cx="1372755" cy="1372755"/>
          </a:xfrm>
          <a:prstGeom prst="rect">
            <a:avLst/>
          </a:prstGeom>
        </p:spPr>
      </p:pic>
      <p:grpSp>
        <p:nvGrpSpPr>
          <p:cNvPr id="4" name="Group 3">
            <a:extLst>
              <a:ext uri="{FF2B5EF4-FFF2-40B4-BE49-F238E27FC236}">
                <a16:creationId xmlns:a16="http://schemas.microsoft.com/office/drawing/2014/main" id="{CCACBFC4-8DA5-2D47-90C1-0B4A947DC946}"/>
              </a:ext>
            </a:extLst>
          </p:cNvPr>
          <p:cNvGrpSpPr/>
          <p:nvPr/>
        </p:nvGrpSpPr>
        <p:grpSpPr>
          <a:xfrm>
            <a:off x="4071257" y="2312344"/>
            <a:ext cx="1233938" cy="1233938"/>
            <a:chOff x="5185297" y="2555527"/>
            <a:chExt cx="678698" cy="678698"/>
          </a:xfrm>
        </p:grpSpPr>
        <p:pic>
          <p:nvPicPr>
            <p:cNvPr id="23" name="Picture 22" descr="Map&#10;&#10;Description automatically generated">
              <a:extLst>
                <a:ext uri="{FF2B5EF4-FFF2-40B4-BE49-F238E27FC236}">
                  <a16:creationId xmlns:a16="http://schemas.microsoft.com/office/drawing/2014/main" id="{840F13D7-85A8-414B-B04D-B5007C4AF6F0}"/>
                </a:ext>
              </a:extLst>
            </p:cNvPr>
            <p:cNvPicPr>
              <a:picLocks noChangeAspect="1"/>
            </p:cNvPicPr>
            <p:nvPr/>
          </p:nvPicPr>
          <p:blipFill rotWithShape="1">
            <a:blip r:embed="rId10">
              <a:extLst>
                <a:ext uri="{28A0092B-C50C-407E-A947-70E740481C1C}">
                  <a14:useLocalDpi xmlns:a14="http://schemas.microsoft.com/office/drawing/2010/main" val="0"/>
                </a:ext>
              </a:extLst>
            </a:blip>
            <a:srcRect l="33387" t="9627" r="21102" b="14837"/>
            <a:stretch/>
          </p:blipFill>
          <p:spPr>
            <a:xfrm>
              <a:off x="5214326" y="2606033"/>
              <a:ext cx="507248" cy="581873"/>
            </a:xfrm>
            <a:prstGeom prst="rect">
              <a:avLst/>
            </a:prstGeom>
            <a:ln>
              <a:noFill/>
            </a:ln>
            <a:effectLst/>
          </p:spPr>
        </p:pic>
        <p:pic>
          <p:nvPicPr>
            <p:cNvPr id="24" name="Graphic 23">
              <a:extLst>
                <a:ext uri="{FF2B5EF4-FFF2-40B4-BE49-F238E27FC236}">
                  <a16:creationId xmlns:a16="http://schemas.microsoft.com/office/drawing/2014/main" id="{2F21C158-7824-A844-A0B3-3B87B8663C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85297" y="2555527"/>
              <a:ext cx="678698" cy="678698"/>
            </a:xfrm>
            <a:prstGeom prst="rect">
              <a:avLst/>
            </a:prstGeom>
          </p:spPr>
        </p:pic>
      </p:grpSp>
      <p:sp>
        <p:nvSpPr>
          <p:cNvPr id="3" name="Rectangle 2">
            <a:extLst>
              <a:ext uri="{FF2B5EF4-FFF2-40B4-BE49-F238E27FC236}">
                <a16:creationId xmlns:a16="http://schemas.microsoft.com/office/drawing/2014/main" id="{14F6FE70-AE21-404A-840B-DE966EB004DD}"/>
              </a:ext>
            </a:extLst>
          </p:cNvPr>
          <p:cNvSpPr/>
          <p:nvPr/>
        </p:nvSpPr>
        <p:spPr>
          <a:xfrm>
            <a:off x="1603514" y="2259883"/>
            <a:ext cx="1470990" cy="738664"/>
          </a:xfrm>
          <a:prstGeom prst="rect">
            <a:avLst/>
          </a:prstGeom>
        </p:spPr>
        <p:txBody>
          <a:bodyPr wrap="square">
            <a:spAutoFit/>
          </a:bodyPr>
          <a:lstStyle/>
          <a:p>
            <a:r>
              <a:rPr lang="en-US" dirty="0"/>
              <a:t>   Preservation </a:t>
            </a:r>
            <a:br>
              <a:rPr lang="en-US" dirty="0"/>
            </a:br>
            <a:r>
              <a:rPr lang="en-US" dirty="0"/>
              <a:t>+ Modernization + Expansion</a:t>
            </a:r>
          </a:p>
        </p:txBody>
      </p:sp>
      <p:sp>
        <p:nvSpPr>
          <p:cNvPr id="6" name="Title 5">
            <a:extLst>
              <a:ext uri="{FF2B5EF4-FFF2-40B4-BE49-F238E27FC236}">
                <a16:creationId xmlns:a16="http://schemas.microsoft.com/office/drawing/2014/main" id="{9DD1102E-1E83-C24F-B007-9D0665521C85}"/>
              </a:ext>
            </a:extLst>
          </p:cNvPr>
          <p:cNvSpPr>
            <a:spLocks noGrp="1"/>
          </p:cNvSpPr>
          <p:nvPr>
            <p:ph type="title"/>
          </p:nvPr>
        </p:nvSpPr>
        <p:spPr/>
        <p:txBody>
          <a:bodyPr/>
          <a:lstStyle/>
          <a:p>
            <a:r>
              <a:rPr lang="en-US"/>
              <a:t>What’s Next for Kentucky Riverports?</a:t>
            </a:r>
          </a:p>
        </p:txBody>
      </p:sp>
      <p:pic>
        <p:nvPicPr>
          <p:cNvPr id="12" name="Picture 18">
            <a:extLst>
              <a:ext uri="{FF2B5EF4-FFF2-40B4-BE49-F238E27FC236}">
                <a16:creationId xmlns:a16="http://schemas.microsoft.com/office/drawing/2014/main" id="{C3F47A2F-9DFD-3A4F-A018-0E5DD0F183F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222429" y="1947144"/>
            <a:ext cx="1817034" cy="1249211"/>
          </a:xfrm>
          <a:prstGeom prst="rect">
            <a:avLst/>
          </a:prstGeom>
        </p:spPr>
      </p:pic>
    </p:spTree>
    <p:extLst>
      <p:ext uri="{BB962C8B-B14F-4D97-AF65-F5344CB8AC3E}">
        <p14:creationId xmlns:p14="http://schemas.microsoft.com/office/powerpoint/2010/main" val="3547112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907544-EBD4-C444-9799-C28E5DAFA460}"/>
              </a:ext>
            </a:extLst>
          </p:cNvPr>
          <p:cNvPicPr>
            <a:picLocks noChangeAspect="1"/>
          </p:cNvPicPr>
          <p:nvPr/>
        </p:nvPicPr>
        <p:blipFill rotWithShape="1">
          <a:blip r:embed="rId3"/>
          <a:srcRect r="11873"/>
          <a:stretch/>
        </p:blipFill>
        <p:spPr>
          <a:xfrm>
            <a:off x="2921148" y="0"/>
            <a:ext cx="6222852" cy="4673600"/>
          </a:xfrm>
          <a:prstGeom prst="rect">
            <a:avLst/>
          </a:prstGeom>
        </p:spPr>
      </p:pic>
      <p:sp>
        <p:nvSpPr>
          <p:cNvPr id="14" name="Title 1">
            <a:extLst>
              <a:ext uri="{FF2B5EF4-FFF2-40B4-BE49-F238E27FC236}">
                <a16:creationId xmlns:a16="http://schemas.microsoft.com/office/drawing/2014/main" id="{07060D3E-D22C-452E-8DA8-53F47A80056E}"/>
              </a:ext>
            </a:extLst>
          </p:cNvPr>
          <p:cNvSpPr txBox="1">
            <a:spLocks/>
          </p:cNvSpPr>
          <p:nvPr/>
        </p:nvSpPr>
        <p:spPr>
          <a:xfrm>
            <a:off x="5333271" y="1012376"/>
            <a:ext cx="3602181" cy="71639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E50C2234-60F4-9749-9B1F-60883B2E07C5}"/>
              </a:ext>
            </a:extLst>
          </p:cNvPr>
          <p:cNvSpPr>
            <a:spLocks noGrp="1"/>
          </p:cNvSpPr>
          <p:nvPr>
            <p:ph type="title"/>
          </p:nvPr>
        </p:nvSpPr>
        <p:spPr>
          <a:xfrm>
            <a:off x="253270" y="205979"/>
            <a:ext cx="8433530" cy="857250"/>
          </a:xfrm>
        </p:spPr>
        <p:txBody>
          <a:bodyPr/>
          <a:lstStyle/>
          <a:p>
            <a:pPr algn="l"/>
            <a:r>
              <a:rPr lang="en-US"/>
              <a:t>Waterways Legislative Caucus</a:t>
            </a:r>
          </a:p>
        </p:txBody>
      </p:sp>
      <p:sp>
        <p:nvSpPr>
          <p:cNvPr id="5" name="Content Placeholder 4">
            <a:extLst>
              <a:ext uri="{FF2B5EF4-FFF2-40B4-BE49-F238E27FC236}">
                <a16:creationId xmlns:a16="http://schemas.microsoft.com/office/drawing/2014/main" id="{3D956B73-DD3C-004A-B5FC-2752A7049EDD}"/>
              </a:ext>
            </a:extLst>
          </p:cNvPr>
          <p:cNvSpPr>
            <a:spLocks noGrp="1"/>
          </p:cNvSpPr>
          <p:nvPr>
            <p:ph idx="1"/>
          </p:nvPr>
        </p:nvSpPr>
        <p:spPr>
          <a:xfrm>
            <a:off x="253271" y="1012376"/>
            <a:ext cx="5079999" cy="3394472"/>
          </a:xfrm>
        </p:spPr>
        <p:txBody>
          <a:bodyPr>
            <a:normAutofit/>
          </a:bodyPr>
          <a:lstStyle/>
          <a:p>
            <a:r>
              <a:rPr lang="en-US" sz="2000" dirty="0"/>
              <a:t>Frame Issues of Riverport Hinterland Market in State Economic &amp; Infrastructure Policy</a:t>
            </a:r>
          </a:p>
          <a:p>
            <a:r>
              <a:rPr lang="en-US" sz="2000" dirty="0"/>
              <a:t>Support Resolutions for Inter-Governmental and Inter-State Collaboration</a:t>
            </a:r>
          </a:p>
          <a:p>
            <a:r>
              <a:rPr lang="en-US" sz="2000" dirty="0"/>
              <a:t>Assess Grant Programs, Development Priorities, Workforce and Funding Priorities</a:t>
            </a:r>
          </a:p>
          <a:p>
            <a:r>
              <a:rPr lang="en-US" sz="2000" dirty="0"/>
              <a:t>Facilitate Kentucky Participation in </a:t>
            </a:r>
            <a:br>
              <a:rPr lang="en-US" sz="2000" dirty="0"/>
            </a:br>
            <a:r>
              <a:rPr lang="en-US" sz="2000" dirty="0"/>
              <a:t>Hinterland Compact</a:t>
            </a:r>
          </a:p>
          <a:p>
            <a:endParaRPr lang="en-US" sz="2000" dirty="0"/>
          </a:p>
        </p:txBody>
      </p:sp>
    </p:spTree>
    <p:extLst>
      <p:ext uri="{BB962C8B-B14F-4D97-AF65-F5344CB8AC3E}">
        <p14:creationId xmlns:p14="http://schemas.microsoft.com/office/powerpoint/2010/main" val="3221754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7060D3E-D22C-452E-8DA8-53F47A80056E}"/>
              </a:ext>
            </a:extLst>
          </p:cNvPr>
          <p:cNvSpPr txBox="1">
            <a:spLocks/>
          </p:cNvSpPr>
          <p:nvPr/>
        </p:nvSpPr>
        <p:spPr>
          <a:xfrm>
            <a:off x="5005025" y="942038"/>
            <a:ext cx="3602181" cy="71639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a:solidFill>
                <a:schemeClr val="tx1"/>
              </a:solidFill>
              <a:latin typeface="IBM Plex Serif" panose="02060503050406000203" pitchFamily="18" charset="0"/>
            </a:endParaRPr>
          </a:p>
        </p:txBody>
      </p:sp>
      <p:pic>
        <p:nvPicPr>
          <p:cNvPr id="3" name="Picture 2">
            <a:extLst>
              <a:ext uri="{FF2B5EF4-FFF2-40B4-BE49-F238E27FC236}">
                <a16:creationId xmlns:a16="http://schemas.microsoft.com/office/drawing/2014/main" id="{FEF4A4C3-F077-4A24-8523-8DAB9E94D005}"/>
              </a:ext>
            </a:extLst>
          </p:cNvPr>
          <p:cNvPicPr>
            <a:picLocks noChangeAspect="1"/>
          </p:cNvPicPr>
          <p:nvPr/>
        </p:nvPicPr>
        <p:blipFill rotWithShape="1">
          <a:blip r:embed="rId3"/>
          <a:srcRect l="7888"/>
          <a:stretch/>
        </p:blipFill>
        <p:spPr>
          <a:xfrm>
            <a:off x="0" y="1022866"/>
            <a:ext cx="4138975" cy="2838850"/>
          </a:xfrm>
          <a:prstGeom prst="rect">
            <a:avLst/>
          </a:prstGeom>
        </p:spPr>
      </p:pic>
      <p:sp>
        <p:nvSpPr>
          <p:cNvPr id="2" name="Title 1">
            <a:extLst>
              <a:ext uri="{FF2B5EF4-FFF2-40B4-BE49-F238E27FC236}">
                <a16:creationId xmlns:a16="http://schemas.microsoft.com/office/drawing/2014/main" id="{A76B8EF4-278D-0B4F-97B0-D3709A3EE368}"/>
              </a:ext>
            </a:extLst>
          </p:cNvPr>
          <p:cNvSpPr>
            <a:spLocks noGrp="1"/>
          </p:cNvSpPr>
          <p:nvPr>
            <p:ph type="title"/>
          </p:nvPr>
        </p:nvSpPr>
        <p:spPr/>
        <p:txBody>
          <a:bodyPr/>
          <a:lstStyle/>
          <a:p>
            <a:r>
              <a:rPr lang="en-US"/>
              <a:t>Riverport Hinterland Compact</a:t>
            </a:r>
          </a:p>
        </p:txBody>
      </p:sp>
      <p:sp>
        <p:nvSpPr>
          <p:cNvPr id="8" name="Rectangle 7">
            <a:extLst>
              <a:ext uri="{FF2B5EF4-FFF2-40B4-BE49-F238E27FC236}">
                <a16:creationId xmlns:a16="http://schemas.microsoft.com/office/drawing/2014/main" id="{D8210F03-217D-4742-95BD-B25F7385C432}"/>
              </a:ext>
            </a:extLst>
          </p:cNvPr>
          <p:cNvSpPr/>
          <p:nvPr/>
        </p:nvSpPr>
        <p:spPr>
          <a:xfrm>
            <a:off x="2225749" y="905266"/>
            <a:ext cx="1963480" cy="3531394"/>
          </a:xfrm>
          <a:prstGeom prst="rect">
            <a:avLst/>
          </a:prstGeom>
          <a:gradFill flip="none" rotWithShape="1">
            <a:gsLst>
              <a:gs pos="1000">
                <a:schemeClr val="bg1">
                  <a:alpha val="0"/>
                </a:schemeClr>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0B428497-7737-F649-BE63-8CE23FCCD155}"/>
              </a:ext>
            </a:extLst>
          </p:cNvPr>
          <p:cNvGraphicFramePr>
            <a:graphicFrameLocks noGrp="1"/>
          </p:cNvGraphicFramePr>
          <p:nvPr>
            <p:ph idx="1"/>
            <p:extLst>
              <p:ext uri="{D42A27DB-BD31-4B8C-83A1-F6EECF244321}">
                <p14:modId xmlns:p14="http://schemas.microsoft.com/office/powerpoint/2010/main" val="3663965047"/>
              </p:ext>
            </p:extLst>
          </p:nvPr>
        </p:nvGraphicFramePr>
        <p:xfrm>
          <a:off x="1848143" y="905266"/>
          <a:ext cx="8229600" cy="30571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EEEBC972-F5E9-2448-9215-752C3C07DAF0}"/>
              </a:ext>
            </a:extLst>
          </p:cNvPr>
          <p:cNvGraphicFramePr/>
          <p:nvPr>
            <p:extLst>
              <p:ext uri="{D42A27DB-BD31-4B8C-83A1-F6EECF244321}">
                <p14:modId xmlns:p14="http://schemas.microsoft.com/office/powerpoint/2010/main" val="962412937"/>
              </p:ext>
            </p:extLst>
          </p:nvPr>
        </p:nvGraphicFramePr>
        <p:xfrm>
          <a:off x="7065433" y="3080089"/>
          <a:ext cx="1864242" cy="20342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 name="Graphic 9">
            <a:extLst>
              <a:ext uri="{FF2B5EF4-FFF2-40B4-BE49-F238E27FC236}">
                <a16:creationId xmlns:a16="http://schemas.microsoft.com/office/drawing/2014/main" id="{CD1E53DE-A858-5447-8CDB-C5D41AF9C3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28898" y="942038"/>
            <a:ext cx="547832" cy="547832"/>
          </a:xfrm>
          <a:prstGeom prst="rect">
            <a:avLst/>
          </a:prstGeom>
        </p:spPr>
      </p:pic>
      <p:pic>
        <p:nvPicPr>
          <p:cNvPr id="12" name="Graphic 11">
            <a:extLst>
              <a:ext uri="{FF2B5EF4-FFF2-40B4-BE49-F238E27FC236}">
                <a16:creationId xmlns:a16="http://schemas.microsoft.com/office/drawing/2014/main" id="{47A8FC4C-EC8C-6C47-A342-784BB03CED4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28898" y="1750112"/>
            <a:ext cx="547832" cy="547832"/>
          </a:xfrm>
          <a:prstGeom prst="rect">
            <a:avLst/>
          </a:prstGeom>
        </p:spPr>
      </p:pic>
      <p:pic>
        <p:nvPicPr>
          <p:cNvPr id="13" name="Graphic 12">
            <a:extLst>
              <a:ext uri="{FF2B5EF4-FFF2-40B4-BE49-F238E27FC236}">
                <a16:creationId xmlns:a16="http://schemas.microsoft.com/office/drawing/2014/main" id="{904C545A-54F7-EC46-8F35-07E21305F50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28898" y="3373349"/>
            <a:ext cx="547832" cy="547832"/>
          </a:xfrm>
          <a:prstGeom prst="rect">
            <a:avLst/>
          </a:prstGeom>
        </p:spPr>
      </p:pic>
      <p:pic>
        <p:nvPicPr>
          <p:cNvPr id="15" name="Graphic 14">
            <a:extLst>
              <a:ext uri="{FF2B5EF4-FFF2-40B4-BE49-F238E27FC236}">
                <a16:creationId xmlns:a16="http://schemas.microsoft.com/office/drawing/2014/main" id="{499E7579-BAF6-5543-B783-F049E380989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28898" y="2565275"/>
            <a:ext cx="547832" cy="547832"/>
          </a:xfrm>
          <a:prstGeom prst="rect">
            <a:avLst/>
          </a:prstGeom>
        </p:spPr>
      </p:pic>
    </p:spTree>
    <p:extLst>
      <p:ext uri="{BB962C8B-B14F-4D97-AF65-F5344CB8AC3E}">
        <p14:creationId xmlns:p14="http://schemas.microsoft.com/office/powerpoint/2010/main" val="1230188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8A1CA4-D051-724F-BD8A-CD00CA0E7B8E}"/>
              </a:ext>
            </a:extLst>
          </p:cNvPr>
          <p:cNvSpPr/>
          <p:nvPr/>
        </p:nvSpPr>
        <p:spPr>
          <a:xfrm>
            <a:off x="7194342" y="4665956"/>
            <a:ext cx="1949658" cy="484632"/>
          </a:xfrm>
          <a:prstGeom prst="rect">
            <a:avLst/>
          </a:prstGeom>
          <a:gradFill flip="none" rotWithShape="1">
            <a:gsLst>
              <a:gs pos="0">
                <a:srgbClr val="80B9E5"/>
              </a:gs>
              <a:gs pos="83000">
                <a:schemeClr val="bg1">
                  <a:alpha val="88153"/>
                </a:schemeClr>
              </a:gs>
              <a:gs pos="34000">
                <a:schemeClr val="accent2">
                  <a:lumMod val="0"/>
                  <a:lumOff val="100000"/>
                  <a:alpha val="78312"/>
                </a:schemeClr>
              </a:gs>
              <a:gs pos="100000">
                <a:schemeClr val="accent2">
                  <a:lumMod val="60000"/>
                  <a:lumOff val="4000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A0E8878-148A-4B93-A366-8F4FFF0ACE3C}"/>
              </a:ext>
            </a:extLst>
          </p:cNvPr>
          <p:cNvSpPr txBox="1">
            <a:spLocks/>
          </p:cNvSpPr>
          <p:nvPr/>
        </p:nvSpPr>
        <p:spPr>
          <a:xfrm>
            <a:off x="1839900" y="1003757"/>
            <a:ext cx="5464200"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1pPr>
            <a:lvl2pPr marR="0" lvl="1"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2pPr>
            <a:lvl3pPr marR="0" lvl="2"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3pPr>
            <a:lvl4pPr marR="0" lvl="3"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4pPr>
            <a:lvl5pPr marR="0" lvl="4"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5pPr>
            <a:lvl6pPr marR="0" lvl="5"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6pPr>
            <a:lvl7pPr marR="0" lvl="6"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7pPr>
            <a:lvl8pPr marR="0" lvl="7"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8pPr>
            <a:lvl9pPr marR="0" lvl="8"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9pPr>
          </a:lstStyle>
          <a:p>
            <a:pPr algn="ctr"/>
            <a:endParaRPr lang="en-US"/>
          </a:p>
        </p:txBody>
      </p:sp>
      <p:sp>
        <p:nvSpPr>
          <p:cNvPr id="11" name="TextBox 10">
            <a:extLst>
              <a:ext uri="{FF2B5EF4-FFF2-40B4-BE49-F238E27FC236}">
                <a16:creationId xmlns:a16="http://schemas.microsoft.com/office/drawing/2014/main" id="{74DBA3D4-DF64-4354-A7BE-16493C1CC456}"/>
              </a:ext>
            </a:extLst>
          </p:cNvPr>
          <p:cNvSpPr txBox="1"/>
          <p:nvPr/>
        </p:nvSpPr>
        <p:spPr>
          <a:xfrm>
            <a:off x="2870521" y="3923343"/>
            <a:ext cx="4323821" cy="461665"/>
          </a:xfrm>
          <a:prstGeom prst="rect">
            <a:avLst/>
          </a:prstGeom>
          <a:noFill/>
        </p:spPr>
        <p:txBody>
          <a:bodyPr wrap="square">
            <a:spAutoFit/>
          </a:bodyPr>
          <a:lstStyle/>
          <a:p>
            <a:pPr algn="r"/>
            <a:r>
              <a:rPr lang="en-US" sz="1200">
                <a:latin typeface="+mj-lt"/>
                <a:hlinkClick r:id="rId3"/>
              </a:rPr>
              <a:t>https://transportation.ky.gov/MultimodalFreight/Pages/Kentucky-Riverports,-Highway-and-Rail-Freight-Study.aspx</a:t>
            </a:r>
            <a:endParaRPr lang="en-US" sz="1200">
              <a:latin typeface="+mj-lt"/>
            </a:endParaRPr>
          </a:p>
        </p:txBody>
      </p:sp>
      <p:pic>
        <p:nvPicPr>
          <p:cNvPr id="12" name="BAFBC282-07A3-4C28-9179-05FC62107948">
            <a:extLst>
              <a:ext uri="{FF2B5EF4-FFF2-40B4-BE49-F238E27FC236}">
                <a16:creationId xmlns:a16="http://schemas.microsoft.com/office/drawing/2014/main" id="{B844A2EC-54D4-4AD9-8EA7-4841B8112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446" y="2652766"/>
            <a:ext cx="1873427" cy="187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2C4B6A3-0E80-514E-8BC6-590396F2FB9C}"/>
              </a:ext>
            </a:extLst>
          </p:cNvPr>
          <p:cNvSpPr>
            <a:spLocks noGrp="1"/>
          </p:cNvSpPr>
          <p:nvPr>
            <p:ph type="title"/>
          </p:nvPr>
        </p:nvSpPr>
        <p:spPr/>
        <p:txBody>
          <a:bodyPr>
            <a:normAutofit/>
          </a:bodyPr>
          <a:lstStyle/>
          <a:p>
            <a:r>
              <a:rPr lang="en-US"/>
              <a:t>For More Information</a:t>
            </a:r>
          </a:p>
        </p:txBody>
      </p:sp>
      <p:pic>
        <p:nvPicPr>
          <p:cNvPr id="3" name="Picture 2">
            <a:extLst>
              <a:ext uri="{FF2B5EF4-FFF2-40B4-BE49-F238E27FC236}">
                <a16:creationId xmlns:a16="http://schemas.microsoft.com/office/drawing/2014/main" id="{9AB87798-FEB9-C342-A1D7-C40834121103}"/>
              </a:ext>
            </a:extLst>
          </p:cNvPr>
          <p:cNvPicPr>
            <a:picLocks noChangeAspect="1"/>
          </p:cNvPicPr>
          <p:nvPr/>
        </p:nvPicPr>
        <p:blipFill>
          <a:blip r:embed="rId5"/>
          <a:srcRect/>
          <a:stretch/>
        </p:blipFill>
        <p:spPr>
          <a:xfrm>
            <a:off x="709761" y="1182292"/>
            <a:ext cx="1551424" cy="2011680"/>
          </a:xfrm>
          <a:prstGeom prst="rect">
            <a:avLst/>
          </a:prstGeom>
        </p:spPr>
      </p:pic>
      <p:sp>
        <p:nvSpPr>
          <p:cNvPr id="4" name="TextBox 3">
            <a:extLst>
              <a:ext uri="{FF2B5EF4-FFF2-40B4-BE49-F238E27FC236}">
                <a16:creationId xmlns:a16="http://schemas.microsoft.com/office/drawing/2014/main" id="{5F70C88E-6306-0942-A752-E5C42BCDE423}"/>
              </a:ext>
            </a:extLst>
          </p:cNvPr>
          <p:cNvSpPr txBox="1"/>
          <p:nvPr/>
        </p:nvSpPr>
        <p:spPr>
          <a:xfrm>
            <a:off x="949536" y="3317968"/>
            <a:ext cx="933269" cy="307777"/>
          </a:xfrm>
          <a:prstGeom prst="rect">
            <a:avLst/>
          </a:prstGeom>
          <a:noFill/>
        </p:spPr>
        <p:txBody>
          <a:bodyPr wrap="none" rtlCol="0">
            <a:spAutoFit/>
          </a:bodyPr>
          <a:lstStyle/>
          <a:p>
            <a:r>
              <a:rPr lang="en-US"/>
              <a:t>REPORT</a:t>
            </a:r>
          </a:p>
        </p:txBody>
      </p:sp>
      <p:pic>
        <p:nvPicPr>
          <p:cNvPr id="6" name="Picture 5">
            <a:extLst>
              <a:ext uri="{FF2B5EF4-FFF2-40B4-BE49-F238E27FC236}">
                <a16:creationId xmlns:a16="http://schemas.microsoft.com/office/drawing/2014/main" id="{8663B8E4-0C99-3546-87E5-CA3226335066}"/>
              </a:ext>
            </a:extLst>
          </p:cNvPr>
          <p:cNvPicPr>
            <a:picLocks/>
          </p:cNvPicPr>
          <p:nvPr/>
        </p:nvPicPr>
        <p:blipFill>
          <a:blip r:embed="rId6"/>
          <a:srcRect/>
          <a:stretch/>
        </p:blipFill>
        <p:spPr>
          <a:xfrm>
            <a:off x="2674858" y="1191995"/>
            <a:ext cx="1553511" cy="2011680"/>
          </a:xfrm>
          <a:prstGeom prst="rect">
            <a:avLst/>
          </a:prstGeom>
        </p:spPr>
      </p:pic>
      <p:sp>
        <p:nvSpPr>
          <p:cNvPr id="13" name="TextBox 12">
            <a:extLst>
              <a:ext uri="{FF2B5EF4-FFF2-40B4-BE49-F238E27FC236}">
                <a16:creationId xmlns:a16="http://schemas.microsoft.com/office/drawing/2014/main" id="{C1D24642-DFEB-AD4C-B941-0B78E57656F9}"/>
              </a:ext>
            </a:extLst>
          </p:cNvPr>
          <p:cNvSpPr txBox="1"/>
          <p:nvPr/>
        </p:nvSpPr>
        <p:spPr>
          <a:xfrm>
            <a:off x="2674374" y="3315036"/>
            <a:ext cx="1620957" cy="307777"/>
          </a:xfrm>
          <a:prstGeom prst="rect">
            <a:avLst/>
          </a:prstGeom>
          <a:noFill/>
        </p:spPr>
        <p:txBody>
          <a:bodyPr wrap="none" rtlCol="0">
            <a:spAutoFit/>
          </a:bodyPr>
          <a:lstStyle/>
          <a:p>
            <a:r>
              <a:rPr lang="en-US" dirty="0"/>
              <a:t>PORT PROFILES</a:t>
            </a:r>
          </a:p>
        </p:txBody>
      </p:sp>
      <p:pic>
        <p:nvPicPr>
          <p:cNvPr id="8" name="Picture 7">
            <a:extLst>
              <a:ext uri="{FF2B5EF4-FFF2-40B4-BE49-F238E27FC236}">
                <a16:creationId xmlns:a16="http://schemas.microsoft.com/office/drawing/2014/main" id="{7270814F-7DEE-CF49-AF82-CBE70A97FA6C}"/>
              </a:ext>
            </a:extLst>
          </p:cNvPr>
          <p:cNvPicPr>
            <a:picLocks noChangeAspect="1"/>
          </p:cNvPicPr>
          <p:nvPr/>
        </p:nvPicPr>
        <p:blipFill>
          <a:blip r:embed="rId7"/>
          <a:stretch>
            <a:fillRect/>
          </a:stretch>
        </p:blipFill>
        <p:spPr>
          <a:xfrm>
            <a:off x="4572000" y="1182292"/>
            <a:ext cx="1555664" cy="2011680"/>
          </a:xfrm>
          <a:prstGeom prst="rect">
            <a:avLst/>
          </a:prstGeom>
        </p:spPr>
      </p:pic>
      <p:sp>
        <p:nvSpPr>
          <p:cNvPr id="14" name="TextBox 13">
            <a:extLst>
              <a:ext uri="{FF2B5EF4-FFF2-40B4-BE49-F238E27FC236}">
                <a16:creationId xmlns:a16="http://schemas.microsoft.com/office/drawing/2014/main" id="{37E95155-A9C2-3C42-9810-923475265F5C}"/>
              </a:ext>
            </a:extLst>
          </p:cNvPr>
          <p:cNvSpPr txBox="1"/>
          <p:nvPr/>
        </p:nvSpPr>
        <p:spPr>
          <a:xfrm>
            <a:off x="4649159" y="3309152"/>
            <a:ext cx="1401346" cy="307777"/>
          </a:xfrm>
          <a:prstGeom prst="rect">
            <a:avLst/>
          </a:prstGeom>
          <a:noFill/>
        </p:spPr>
        <p:txBody>
          <a:bodyPr wrap="none" rtlCol="0">
            <a:spAutoFit/>
          </a:bodyPr>
          <a:lstStyle/>
          <a:p>
            <a:r>
              <a:rPr lang="en-US"/>
              <a:t>TECH MEMOS</a:t>
            </a:r>
          </a:p>
        </p:txBody>
      </p:sp>
      <p:pic>
        <p:nvPicPr>
          <p:cNvPr id="15" name="Picture 14" descr="A picture containing text, clipart&#10;&#10;Description automatically generated">
            <a:extLst>
              <a:ext uri="{FF2B5EF4-FFF2-40B4-BE49-F238E27FC236}">
                <a16:creationId xmlns:a16="http://schemas.microsoft.com/office/drawing/2014/main" id="{DEAEF701-477C-654A-9966-33099EB792BC}"/>
              </a:ext>
            </a:extLst>
          </p:cNvPr>
          <p:cNvPicPr>
            <a:picLocks noChangeAspect="1"/>
          </p:cNvPicPr>
          <p:nvPr/>
        </p:nvPicPr>
        <p:blipFill>
          <a:blip r:embed="rId8"/>
          <a:stretch>
            <a:fillRect/>
          </a:stretch>
        </p:blipFill>
        <p:spPr>
          <a:xfrm>
            <a:off x="7385784" y="4766809"/>
            <a:ext cx="1528166" cy="284862"/>
          </a:xfrm>
          <a:prstGeom prst="rect">
            <a:avLst/>
          </a:prstGeom>
        </p:spPr>
      </p:pic>
    </p:spTree>
    <p:extLst>
      <p:ext uri="{BB962C8B-B14F-4D97-AF65-F5344CB8AC3E}">
        <p14:creationId xmlns:p14="http://schemas.microsoft.com/office/powerpoint/2010/main" val="1398695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D227E2EF-D380-D149-8152-EF530961A684}"/>
              </a:ext>
            </a:extLst>
          </p:cNvPr>
          <p:cNvSpPr txBox="1"/>
          <p:nvPr/>
        </p:nvSpPr>
        <p:spPr>
          <a:xfrm>
            <a:off x="5634481" y="1338158"/>
            <a:ext cx="78418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a:ln>
                  <a:noFill/>
                </a:ln>
                <a:solidFill>
                  <a:srgbClr val="000000"/>
                </a:solidFill>
                <a:effectLst/>
                <a:uLnTx/>
                <a:uFillTx/>
                <a:latin typeface="Arial"/>
                <a:cs typeface="Arial"/>
                <a:sym typeface="Arial"/>
              </a:rPr>
              <a:t>=</a:t>
            </a:r>
          </a:p>
        </p:txBody>
      </p:sp>
      <p:sp>
        <p:nvSpPr>
          <p:cNvPr id="5" name="Title 1">
            <a:extLst>
              <a:ext uri="{FF2B5EF4-FFF2-40B4-BE49-F238E27FC236}">
                <a16:creationId xmlns:a16="http://schemas.microsoft.com/office/drawing/2014/main" id="{CA0E8878-148A-4B93-A366-8F4FFF0ACE3C}"/>
              </a:ext>
            </a:extLst>
          </p:cNvPr>
          <p:cNvSpPr txBox="1">
            <a:spLocks/>
          </p:cNvSpPr>
          <p:nvPr/>
        </p:nvSpPr>
        <p:spPr>
          <a:xfrm>
            <a:off x="1697188" y="807720"/>
            <a:ext cx="5749621"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1pPr>
            <a:lvl2pPr marR="0" lvl="1"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2pPr>
            <a:lvl3pPr marR="0" lvl="2"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3pPr>
            <a:lvl4pPr marR="0" lvl="3"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4pPr>
            <a:lvl5pPr marR="0" lvl="4"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5pPr>
            <a:lvl6pPr marR="0" lvl="5"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6pPr>
            <a:lvl7pPr marR="0" lvl="6"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7pPr>
            <a:lvl8pPr marR="0" lvl="7"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8pPr>
            <a:lvl9pPr marR="0" lvl="8" algn="l" rtl="0">
              <a:lnSpc>
                <a:spcPct val="90000"/>
              </a:lnSpc>
              <a:spcBef>
                <a:spcPts val="0"/>
              </a:spcBef>
              <a:spcAft>
                <a:spcPts val="0"/>
              </a:spcAft>
              <a:buClr>
                <a:schemeClr val="dk1"/>
              </a:buClr>
              <a:buSzPts val="2800"/>
              <a:buFont typeface="IBM Plex Serif"/>
              <a:buNone/>
              <a:defRPr sz="2800" b="1" i="0" u="none" strike="noStrike" cap="none">
                <a:solidFill>
                  <a:schemeClr val="dk1"/>
                </a:solidFill>
                <a:latin typeface="IBM Plex Serif"/>
                <a:ea typeface="IBM Plex Serif"/>
                <a:cs typeface="IBM Plex Serif"/>
                <a:sym typeface="IBM Plex Serif"/>
              </a:defRPr>
            </a:lvl9pPr>
          </a:lstStyle>
          <a:p>
            <a:pPr marL="0" marR="0" lvl="0" indent="0" algn="ctr" defTabSz="914400" rtl="0" eaLnBrk="1" fontAlgn="auto" latinLnBrk="0" hangingPunct="1">
              <a:lnSpc>
                <a:spcPct val="90000"/>
              </a:lnSpc>
              <a:spcBef>
                <a:spcPts val="0"/>
              </a:spcBef>
              <a:spcAft>
                <a:spcPts val="0"/>
              </a:spcAft>
              <a:buClr>
                <a:srgbClr val="000000"/>
              </a:buClr>
              <a:buSzPts val="2800"/>
              <a:buFont typeface="IBM Plex Serif"/>
              <a:buNone/>
              <a:tabLst/>
              <a:defRPr/>
            </a:pPr>
            <a:endParaRPr kumimoji="0" lang="en-US" sz="2800" b="1" i="0" u="none" strike="noStrike" kern="0" cap="none" spc="0" normalizeH="0" baseline="0" noProof="0">
              <a:ln>
                <a:noFill/>
              </a:ln>
              <a:solidFill>
                <a:srgbClr val="000000"/>
              </a:solidFill>
              <a:effectLst/>
              <a:uLnTx/>
              <a:uFillTx/>
              <a:latin typeface="IBM Plex Serif"/>
              <a:sym typeface="IBM Plex Serif"/>
            </a:endParaRPr>
          </a:p>
        </p:txBody>
      </p:sp>
      <p:sp>
        <p:nvSpPr>
          <p:cNvPr id="2" name="Title 1">
            <a:extLst>
              <a:ext uri="{FF2B5EF4-FFF2-40B4-BE49-F238E27FC236}">
                <a16:creationId xmlns:a16="http://schemas.microsoft.com/office/drawing/2014/main" id="{3064DEE4-9B72-B64F-93A6-985B464B18B2}"/>
              </a:ext>
            </a:extLst>
          </p:cNvPr>
          <p:cNvSpPr>
            <a:spLocks noGrp="1"/>
          </p:cNvSpPr>
          <p:nvPr>
            <p:ph type="title"/>
          </p:nvPr>
        </p:nvSpPr>
        <p:spPr/>
        <p:txBody>
          <a:bodyPr>
            <a:normAutofit fontScale="90000"/>
          </a:bodyPr>
          <a:lstStyle/>
          <a:p>
            <a:r>
              <a:rPr lang="en-US"/>
              <a:t>What Have We Learned About Riverports?</a:t>
            </a:r>
          </a:p>
        </p:txBody>
      </p:sp>
      <p:sp>
        <p:nvSpPr>
          <p:cNvPr id="12" name="TextBox 11">
            <a:extLst>
              <a:ext uri="{FF2B5EF4-FFF2-40B4-BE49-F238E27FC236}">
                <a16:creationId xmlns:a16="http://schemas.microsoft.com/office/drawing/2014/main" id="{1672F8C5-F009-F046-8803-88386CE82607}"/>
              </a:ext>
            </a:extLst>
          </p:cNvPr>
          <p:cNvSpPr txBox="1"/>
          <p:nvPr/>
        </p:nvSpPr>
        <p:spPr>
          <a:xfrm>
            <a:off x="767524" y="2750638"/>
            <a:ext cx="2073004"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D-DIN CONDENSED" panose="020B0504030202030204" pitchFamily="34" charset="77"/>
                <a:cs typeface="Arial"/>
                <a:sym typeface="Arial"/>
              </a:rPr>
              <a:t>1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D-DIN CONDENSED" panose="020B0504030202030204" pitchFamily="34" charset="77"/>
                <a:cs typeface="Arial"/>
                <a:sym typeface="Arial"/>
              </a:rPr>
              <a:t>15-Barge Tow</a:t>
            </a:r>
          </a:p>
        </p:txBody>
      </p:sp>
      <p:sp>
        <p:nvSpPr>
          <p:cNvPr id="13" name="TextBox 12">
            <a:extLst>
              <a:ext uri="{FF2B5EF4-FFF2-40B4-BE49-F238E27FC236}">
                <a16:creationId xmlns:a16="http://schemas.microsoft.com/office/drawing/2014/main" id="{20319CB5-36F9-2B4D-A02D-9319B49336A8}"/>
              </a:ext>
            </a:extLst>
          </p:cNvPr>
          <p:cNvSpPr txBox="1"/>
          <p:nvPr/>
        </p:nvSpPr>
        <p:spPr>
          <a:xfrm>
            <a:off x="4045239" y="2750638"/>
            <a:ext cx="1439818"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000000"/>
                </a:solidFill>
                <a:effectLst/>
                <a:uLnTx/>
                <a:uFillTx/>
                <a:latin typeface="D-DIN CONDENSED" panose="020B0504030202030204" pitchFamily="34" charset="77"/>
                <a:cs typeface="Arial"/>
                <a:sym typeface="Arial"/>
              </a:rPr>
              <a:t>216</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a:latin typeface="D-DIN CONDENSED" panose="020B0504030202030204" pitchFamily="34" charset="77"/>
              </a:rPr>
              <a:t>Rail C</a:t>
            </a:r>
            <a:r>
              <a:rPr kumimoji="0" lang="en-US" sz="3200" b="1" i="0" u="none" strike="noStrike" kern="0" cap="none" spc="0" normalizeH="0" baseline="0" noProof="0" err="1">
                <a:ln>
                  <a:noFill/>
                </a:ln>
                <a:solidFill>
                  <a:srgbClr val="000000"/>
                </a:solidFill>
                <a:effectLst/>
                <a:uLnTx/>
                <a:uFillTx/>
                <a:latin typeface="D-DIN CONDENSED" panose="020B0504030202030204" pitchFamily="34" charset="77"/>
                <a:cs typeface="Arial"/>
                <a:sym typeface="Arial"/>
              </a:rPr>
              <a:t>ars</a:t>
            </a:r>
            <a:endParaRPr kumimoji="0" lang="en-US" sz="3200" b="1" i="0" u="none" strike="noStrike" kern="0" cap="none" spc="0" normalizeH="0" baseline="0" noProof="0">
              <a:ln>
                <a:noFill/>
              </a:ln>
              <a:solidFill>
                <a:srgbClr val="000000"/>
              </a:solidFill>
              <a:effectLst/>
              <a:uLnTx/>
              <a:uFillTx/>
              <a:latin typeface="D-DIN CONDENSED" panose="020B0504030202030204" pitchFamily="34" charset="77"/>
              <a:cs typeface="Arial"/>
              <a:sym typeface="Arial"/>
            </a:endParaRPr>
          </a:p>
        </p:txBody>
      </p:sp>
      <p:sp>
        <p:nvSpPr>
          <p:cNvPr id="14" name="TextBox 13">
            <a:extLst>
              <a:ext uri="{FF2B5EF4-FFF2-40B4-BE49-F238E27FC236}">
                <a16:creationId xmlns:a16="http://schemas.microsoft.com/office/drawing/2014/main" id="{A707F891-4394-D54B-88F6-207168C78623}"/>
              </a:ext>
            </a:extLst>
          </p:cNvPr>
          <p:cNvSpPr txBox="1"/>
          <p:nvPr/>
        </p:nvSpPr>
        <p:spPr>
          <a:xfrm>
            <a:off x="6948635" y="2750638"/>
            <a:ext cx="1225014"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000000"/>
                </a:solidFill>
                <a:effectLst/>
                <a:uLnTx/>
                <a:uFillTx/>
                <a:latin typeface="D-DIN CONDENSED" panose="020B0504030202030204" pitchFamily="34" charset="77"/>
                <a:cs typeface="Arial"/>
                <a:sym typeface="Arial"/>
              </a:rPr>
              <a:t>1,050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D-DIN CONDENSED" panose="020B0504030202030204" pitchFamily="34" charset="77"/>
                <a:cs typeface="Arial"/>
                <a:sym typeface="Arial"/>
              </a:rPr>
              <a:t>Trucks</a:t>
            </a:r>
          </a:p>
        </p:txBody>
      </p:sp>
      <p:pic>
        <p:nvPicPr>
          <p:cNvPr id="15" name="Graphic 14">
            <a:extLst>
              <a:ext uri="{FF2B5EF4-FFF2-40B4-BE49-F238E27FC236}">
                <a16:creationId xmlns:a16="http://schemas.microsoft.com/office/drawing/2014/main" id="{C3972896-9E04-534E-9E57-9506E6C3D0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8366" y="1428004"/>
            <a:ext cx="671724" cy="1143746"/>
          </a:xfrm>
          <a:prstGeom prst="rect">
            <a:avLst/>
          </a:prstGeom>
        </p:spPr>
      </p:pic>
      <p:pic>
        <p:nvPicPr>
          <p:cNvPr id="16" name="Graphic 15">
            <a:extLst>
              <a:ext uri="{FF2B5EF4-FFF2-40B4-BE49-F238E27FC236}">
                <a16:creationId xmlns:a16="http://schemas.microsoft.com/office/drawing/2014/main" id="{03C035CC-1FE4-4441-9C6C-27F5BF4BC5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13062" y="1396036"/>
            <a:ext cx="1207683" cy="1207683"/>
          </a:xfrm>
          <a:prstGeom prst="rect">
            <a:avLst/>
          </a:prstGeom>
        </p:spPr>
      </p:pic>
      <p:pic>
        <p:nvPicPr>
          <p:cNvPr id="19" name="Picture 18">
            <a:extLst>
              <a:ext uri="{FF2B5EF4-FFF2-40B4-BE49-F238E27FC236}">
                <a16:creationId xmlns:a16="http://schemas.microsoft.com/office/drawing/2014/main" id="{60C25670-478C-1747-B5FF-6A9B31834CC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4164" y="1375272"/>
            <a:ext cx="1817034" cy="1249211"/>
          </a:xfrm>
          <a:prstGeom prst="rect">
            <a:avLst/>
          </a:prstGeom>
        </p:spPr>
      </p:pic>
      <p:sp>
        <p:nvSpPr>
          <p:cNvPr id="26" name="TextBox 25">
            <a:extLst>
              <a:ext uri="{FF2B5EF4-FFF2-40B4-BE49-F238E27FC236}">
                <a16:creationId xmlns:a16="http://schemas.microsoft.com/office/drawing/2014/main" id="{836599A7-2FE9-B94F-8745-ECC445EDACB1}"/>
              </a:ext>
            </a:extLst>
          </p:cNvPr>
          <p:cNvSpPr txBox="1"/>
          <p:nvPr/>
        </p:nvSpPr>
        <p:spPr>
          <a:xfrm>
            <a:off x="3189785" y="1338158"/>
            <a:ext cx="78418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a:ln>
                  <a:noFill/>
                </a:ln>
                <a:solidFill>
                  <a:srgbClr val="000000"/>
                </a:solidFill>
                <a:effectLst/>
                <a:uLnTx/>
                <a:uFillTx/>
                <a:latin typeface="Arial"/>
                <a:cs typeface="Arial"/>
                <a:sym typeface="Arial"/>
              </a:rPr>
              <a:t>=</a:t>
            </a:r>
          </a:p>
        </p:txBody>
      </p:sp>
    </p:spTree>
    <p:extLst>
      <p:ext uri="{BB962C8B-B14F-4D97-AF65-F5344CB8AC3E}">
        <p14:creationId xmlns:p14="http://schemas.microsoft.com/office/powerpoint/2010/main" val="118713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27AF-C21B-438D-A11E-9CE7D28A2142}"/>
              </a:ext>
            </a:extLst>
          </p:cNvPr>
          <p:cNvSpPr txBox="1">
            <a:spLocks/>
          </p:cNvSpPr>
          <p:nvPr/>
        </p:nvSpPr>
        <p:spPr>
          <a:xfrm>
            <a:off x="2715055" y="75008"/>
            <a:ext cx="5028250" cy="716392"/>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00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Freeform 14">
            <a:extLst>
              <a:ext uri="{FF2B5EF4-FFF2-40B4-BE49-F238E27FC236}">
                <a16:creationId xmlns:a16="http://schemas.microsoft.com/office/drawing/2014/main" id="{85C37AF9-11E9-9646-B906-45CFB1D591DD}"/>
              </a:ext>
            </a:extLst>
          </p:cNvPr>
          <p:cNvSpPr/>
          <p:nvPr/>
        </p:nvSpPr>
        <p:spPr>
          <a:xfrm>
            <a:off x="1938631" y="1008046"/>
            <a:ext cx="3168071" cy="990022"/>
          </a:xfrm>
          <a:custGeom>
            <a:avLst/>
            <a:gdLst>
              <a:gd name="connsiteX0" fmla="*/ 0 w 3168071"/>
              <a:gd name="connsiteY0" fmla="*/ 0 h 990022"/>
              <a:gd name="connsiteX1" fmla="*/ 3168071 w 3168071"/>
              <a:gd name="connsiteY1" fmla="*/ 0 h 990022"/>
              <a:gd name="connsiteX2" fmla="*/ 3168071 w 3168071"/>
              <a:gd name="connsiteY2" fmla="*/ 990022 h 990022"/>
              <a:gd name="connsiteX3" fmla="*/ 0 w 3168071"/>
              <a:gd name="connsiteY3" fmla="*/ 990022 h 990022"/>
              <a:gd name="connsiteX4" fmla="*/ 0 w 3168071"/>
              <a:gd name="connsiteY4" fmla="*/ 0 h 990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071" h="990022">
                <a:moveTo>
                  <a:pt x="0" y="0"/>
                </a:moveTo>
                <a:lnTo>
                  <a:pt x="3168071" y="0"/>
                </a:lnTo>
                <a:lnTo>
                  <a:pt x="3168071" y="990022"/>
                </a:lnTo>
                <a:lnTo>
                  <a:pt x="0" y="990022"/>
                </a:lnTo>
                <a:lnTo>
                  <a:pt x="0" y="0"/>
                </a:lnTo>
                <a:close/>
              </a:path>
            </a:pathLst>
          </a:custGeom>
          <a:solidFill>
            <a:schemeClr val="accent5">
              <a:lumMod val="60000"/>
              <a:lumOff val="40000"/>
              <a:alpha val="40000"/>
            </a:schemeClr>
          </a:solid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70575"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Riverports connect Kentucky to the national and global economy</a:t>
            </a:r>
            <a:endParaRPr lang="en-US" sz="1400" kern="1200"/>
          </a:p>
        </p:txBody>
      </p:sp>
      <p:sp>
        <p:nvSpPr>
          <p:cNvPr id="19" name="Rectangle 18">
            <a:extLst>
              <a:ext uri="{FF2B5EF4-FFF2-40B4-BE49-F238E27FC236}">
                <a16:creationId xmlns:a16="http://schemas.microsoft.com/office/drawing/2014/main" id="{5CD00DE1-AA9B-6B49-8797-6F7BBFE7B047}"/>
              </a:ext>
            </a:extLst>
          </p:cNvPr>
          <p:cNvSpPr/>
          <p:nvPr/>
        </p:nvSpPr>
        <p:spPr>
          <a:xfrm>
            <a:off x="1540660" y="865043"/>
            <a:ext cx="952849" cy="1039523"/>
          </a:xfrm>
          <a:prstGeom prst="rect">
            <a:avLst/>
          </a:prstGeom>
          <a:solidFill>
            <a:schemeClr val="accent2">
              <a:lumMod val="40000"/>
              <a:lumOff val="60000"/>
            </a:schemeClr>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19">
            <a:extLst>
              <a:ext uri="{FF2B5EF4-FFF2-40B4-BE49-F238E27FC236}">
                <a16:creationId xmlns:a16="http://schemas.microsoft.com/office/drawing/2014/main" id="{DD91C055-FE01-AF45-A151-30CDC4DD705E}"/>
              </a:ext>
            </a:extLst>
          </p:cNvPr>
          <p:cNvSpPr/>
          <p:nvPr/>
        </p:nvSpPr>
        <p:spPr>
          <a:xfrm>
            <a:off x="5554845" y="1008046"/>
            <a:ext cx="3168071" cy="990022"/>
          </a:xfrm>
          <a:custGeom>
            <a:avLst/>
            <a:gdLst>
              <a:gd name="connsiteX0" fmla="*/ 0 w 3168071"/>
              <a:gd name="connsiteY0" fmla="*/ 0 h 990022"/>
              <a:gd name="connsiteX1" fmla="*/ 3168071 w 3168071"/>
              <a:gd name="connsiteY1" fmla="*/ 0 h 990022"/>
              <a:gd name="connsiteX2" fmla="*/ 3168071 w 3168071"/>
              <a:gd name="connsiteY2" fmla="*/ 990022 h 990022"/>
              <a:gd name="connsiteX3" fmla="*/ 0 w 3168071"/>
              <a:gd name="connsiteY3" fmla="*/ 990022 h 990022"/>
              <a:gd name="connsiteX4" fmla="*/ 0 w 3168071"/>
              <a:gd name="connsiteY4" fmla="*/ 0 h 990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071" h="990022">
                <a:moveTo>
                  <a:pt x="0" y="0"/>
                </a:moveTo>
                <a:lnTo>
                  <a:pt x="3168071" y="0"/>
                </a:lnTo>
                <a:lnTo>
                  <a:pt x="3168071" y="990022"/>
                </a:lnTo>
                <a:lnTo>
                  <a:pt x="0" y="990022"/>
                </a:lnTo>
                <a:lnTo>
                  <a:pt x="0" y="0"/>
                </a:lnTo>
                <a:close/>
              </a:path>
            </a:pathLst>
          </a:custGeom>
          <a:solidFill>
            <a:schemeClr val="accent5">
              <a:lumMod val="60000"/>
              <a:lumOff val="40000"/>
              <a:alpha val="40000"/>
            </a:schemeClr>
          </a:solid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70575"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Kentucky’s waterways carry over </a:t>
            </a:r>
            <a:r>
              <a:rPr lang="en-US" b="1" kern="1200">
                <a:latin typeface="Arial Black" panose="020B0604020202020204" pitchFamily="34" charset="0"/>
                <a:cs typeface="Arial Black" panose="020B0604020202020204" pitchFamily="34" charset="0"/>
              </a:rPr>
              <a:t>80</a:t>
            </a:r>
            <a:r>
              <a:rPr lang="en-US" sz="1400" b="0" i="0" kern="1200"/>
              <a:t> million tons of freight each year, worth over </a:t>
            </a:r>
            <a:r>
              <a:rPr lang="en-US" b="1" kern="1200">
                <a:latin typeface="Arial Black" panose="020B0604020202020204" pitchFamily="34" charset="0"/>
                <a:cs typeface="Arial Black" panose="020B0604020202020204" pitchFamily="34" charset="0"/>
              </a:rPr>
              <a:t>$18 Billion</a:t>
            </a:r>
          </a:p>
        </p:txBody>
      </p:sp>
      <p:sp>
        <p:nvSpPr>
          <p:cNvPr id="21" name="Rectangle 20">
            <a:extLst>
              <a:ext uri="{FF2B5EF4-FFF2-40B4-BE49-F238E27FC236}">
                <a16:creationId xmlns:a16="http://schemas.microsoft.com/office/drawing/2014/main" id="{ECE32519-6DA0-0943-8335-64D22CC985F5}"/>
              </a:ext>
            </a:extLst>
          </p:cNvPr>
          <p:cNvSpPr/>
          <p:nvPr/>
        </p:nvSpPr>
        <p:spPr>
          <a:xfrm>
            <a:off x="5181345" y="864530"/>
            <a:ext cx="952849" cy="1039523"/>
          </a:xfrm>
          <a:prstGeom prst="rect">
            <a:avLst/>
          </a:prstGeom>
          <a:solidFill>
            <a:schemeClr val="accent2">
              <a:lumMod val="40000"/>
              <a:lumOff val="60000"/>
            </a:schemeClr>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21">
            <a:extLst>
              <a:ext uri="{FF2B5EF4-FFF2-40B4-BE49-F238E27FC236}">
                <a16:creationId xmlns:a16="http://schemas.microsoft.com/office/drawing/2014/main" id="{1AB498A6-67AF-D545-A569-FB4796AD2C0D}"/>
              </a:ext>
            </a:extLst>
          </p:cNvPr>
          <p:cNvSpPr/>
          <p:nvPr/>
        </p:nvSpPr>
        <p:spPr>
          <a:xfrm>
            <a:off x="1938631" y="2254374"/>
            <a:ext cx="3168071" cy="990022"/>
          </a:xfrm>
          <a:custGeom>
            <a:avLst/>
            <a:gdLst>
              <a:gd name="connsiteX0" fmla="*/ 0 w 3168071"/>
              <a:gd name="connsiteY0" fmla="*/ 0 h 990022"/>
              <a:gd name="connsiteX1" fmla="*/ 3168071 w 3168071"/>
              <a:gd name="connsiteY1" fmla="*/ 0 h 990022"/>
              <a:gd name="connsiteX2" fmla="*/ 3168071 w 3168071"/>
              <a:gd name="connsiteY2" fmla="*/ 990022 h 990022"/>
              <a:gd name="connsiteX3" fmla="*/ 0 w 3168071"/>
              <a:gd name="connsiteY3" fmla="*/ 990022 h 990022"/>
              <a:gd name="connsiteX4" fmla="*/ 0 w 3168071"/>
              <a:gd name="connsiteY4" fmla="*/ 0 h 990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071" h="990022">
                <a:moveTo>
                  <a:pt x="0" y="0"/>
                </a:moveTo>
                <a:lnTo>
                  <a:pt x="3168071" y="0"/>
                </a:lnTo>
                <a:lnTo>
                  <a:pt x="3168071" y="990022"/>
                </a:lnTo>
                <a:lnTo>
                  <a:pt x="0" y="990022"/>
                </a:lnTo>
                <a:lnTo>
                  <a:pt x="0" y="0"/>
                </a:lnTo>
                <a:close/>
              </a:path>
            </a:pathLst>
          </a:custGeom>
          <a:solidFill>
            <a:schemeClr val="accent5">
              <a:lumMod val="60000"/>
              <a:lumOff val="40000"/>
              <a:alpha val="40000"/>
            </a:schemeClr>
          </a:solid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70575"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Approximately </a:t>
            </a:r>
            <a:r>
              <a:rPr lang="en-US" sz="1400" b="1" kern="1200" dirty="0">
                <a:latin typeface="Arial Black" panose="020B0604020202020204" pitchFamily="34" charset="0"/>
                <a:cs typeface="Arial Black" panose="020B0604020202020204" pitchFamily="34" charset="0"/>
              </a:rPr>
              <a:t>19% </a:t>
            </a:r>
            <a:r>
              <a:rPr lang="en-US" sz="1400" b="0" i="0" kern="1200" dirty="0"/>
              <a:t>of Kentucky’s tonnage moves by water, but only</a:t>
            </a:r>
            <a:r>
              <a:rPr lang="en-US" b="1" kern="1200" dirty="0">
                <a:latin typeface="Arial Black" panose="020B0604020202020204" pitchFamily="34" charset="0"/>
                <a:cs typeface="Arial Black" panose="020B0604020202020204" pitchFamily="34" charset="0"/>
              </a:rPr>
              <a:t> 3% </a:t>
            </a:r>
            <a:r>
              <a:rPr lang="en-US" sz="1400" b="0" i="0" kern="1200" dirty="0"/>
              <a:t>of the value</a:t>
            </a:r>
            <a:endParaRPr lang="en-US" sz="1400" kern="1200" dirty="0"/>
          </a:p>
        </p:txBody>
      </p:sp>
      <p:sp>
        <p:nvSpPr>
          <p:cNvPr id="23" name="Rectangle 22">
            <a:extLst>
              <a:ext uri="{FF2B5EF4-FFF2-40B4-BE49-F238E27FC236}">
                <a16:creationId xmlns:a16="http://schemas.microsoft.com/office/drawing/2014/main" id="{C991A154-B48C-0644-BB56-7A63D87E33D6}"/>
              </a:ext>
            </a:extLst>
          </p:cNvPr>
          <p:cNvSpPr/>
          <p:nvPr/>
        </p:nvSpPr>
        <p:spPr>
          <a:xfrm>
            <a:off x="1540660" y="2111371"/>
            <a:ext cx="952849" cy="1039523"/>
          </a:xfrm>
          <a:prstGeom prst="rect">
            <a:avLst/>
          </a:prstGeom>
          <a:solidFill>
            <a:schemeClr val="accent2">
              <a:lumMod val="40000"/>
              <a:lumOff val="60000"/>
            </a:schemeClr>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a:extLst>
              <a:ext uri="{FF2B5EF4-FFF2-40B4-BE49-F238E27FC236}">
                <a16:creationId xmlns:a16="http://schemas.microsoft.com/office/drawing/2014/main" id="{B38F6A00-6B3A-8148-A402-2377C23E93EA}"/>
              </a:ext>
            </a:extLst>
          </p:cNvPr>
          <p:cNvSpPr/>
          <p:nvPr/>
        </p:nvSpPr>
        <p:spPr>
          <a:xfrm>
            <a:off x="5554845" y="2254374"/>
            <a:ext cx="3168071" cy="990022"/>
          </a:xfrm>
          <a:custGeom>
            <a:avLst/>
            <a:gdLst>
              <a:gd name="connsiteX0" fmla="*/ 0 w 3168071"/>
              <a:gd name="connsiteY0" fmla="*/ 0 h 990022"/>
              <a:gd name="connsiteX1" fmla="*/ 3168071 w 3168071"/>
              <a:gd name="connsiteY1" fmla="*/ 0 h 990022"/>
              <a:gd name="connsiteX2" fmla="*/ 3168071 w 3168071"/>
              <a:gd name="connsiteY2" fmla="*/ 990022 h 990022"/>
              <a:gd name="connsiteX3" fmla="*/ 0 w 3168071"/>
              <a:gd name="connsiteY3" fmla="*/ 990022 h 990022"/>
              <a:gd name="connsiteX4" fmla="*/ 0 w 3168071"/>
              <a:gd name="connsiteY4" fmla="*/ 0 h 990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071" h="990022">
                <a:moveTo>
                  <a:pt x="0" y="0"/>
                </a:moveTo>
                <a:lnTo>
                  <a:pt x="3168071" y="0"/>
                </a:lnTo>
                <a:lnTo>
                  <a:pt x="3168071" y="990022"/>
                </a:lnTo>
                <a:lnTo>
                  <a:pt x="0" y="990022"/>
                </a:lnTo>
                <a:lnTo>
                  <a:pt x="0" y="0"/>
                </a:lnTo>
                <a:close/>
              </a:path>
            </a:pathLst>
          </a:custGeom>
          <a:solidFill>
            <a:schemeClr val="accent5">
              <a:lumMod val="60000"/>
              <a:lumOff val="40000"/>
              <a:alpha val="40000"/>
            </a:schemeClr>
          </a:solid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70575" tIns="53340" rIns="53340" bIns="53340" numCol="1" spcCol="1270" anchor="ctr" anchorCtr="0">
            <a:noAutofit/>
          </a:bodyPr>
          <a:lstStyle/>
          <a:p>
            <a:pPr marL="0" lvl="0" indent="0" algn="l" defTabSz="622300">
              <a:lnSpc>
                <a:spcPct val="90000"/>
              </a:lnSpc>
              <a:spcBef>
                <a:spcPct val="0"/>
              </a:spcBef>
              <a:spcAft>
                <a:spcPct val="35000"/>
              </a:spcAft>
              <a:buNone/>
            </a:pPr>
            <a:r>
              <a:rPr lang="en-US" b="1" kern="1200">
                <a:latin typeface="Arial Black" panose="020B0604020202020204" pitchFamily="34" charset="0"/>
                <a:cs typeface="Arial Black" panose="020B0604020202020204" pitchFamily="34" charset="0"/>
              </a:rPr>
              <a:t>59% </a:t>
            </a:r>
            <a:r>
              <a:rPr lang="en-US" sz="1400" b="0" i="0" kern="1200"/>
              <a:t>of new jobs in Kentucky in 2020 were from new business locations, suggesting opportunities and new markets</a:t>
            </a:r>
            <a:endParaRPr lang="en-US" sz="1400" kern="1200"/>
          </a:p>
        </p:txBody>
      </p:sp>
      <p:sp>
        <p:nvSpPr>
          <p:cNvPr id="25" name="Rectangle 24">
            <a:extLst>
              <a:ext uri="{FF2B5EF4-FFF2-40B4-BE49-F238E27FC236}">
                <a16:creationId xmlns:a16="http://schemas.microsoft.com/office/drawing/2014/main" id="{EB449DFF-D6BA-3C49-9715-FF226B8BA9CB}"/>
              </a:ext>
            </a:extLst>
          </p:cNvPr>
          <p:cNvSpPr/>
          <p:nvPr/>
        </p:nvSpPr>
        <p:spPr>
          <a:xfrm>
            <a:off x="5181345" y="2110858"/>
            <a:ext cx="952849" cy="1039523"/>
          </a:xfrm>
          <a:prstGeom prst="rect">
            <a:avLst/>
          </a:prstGeom>
          <a:solidFill>
            <a:schemeClr val="accent2">
              <a:lumMod val="40000"/>
              <a:lumOff val="60000"/>
            </a:schemeClr>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 name="Freeform 25">
            <a:extLst>
              <a:ext uri="{FF2B5EF4-FFF2-40B4-BE49-F238E27FC236}">
                <a16:creationId xmlns:a16="http://schemas.microsoft.com/office/drawing/2014/main" id="{E4AFC1A8-0637-4D48-B945-ACEDF0D02684}"/>
              </a:ext>
            </a:extLst>
          </p:cNvPr>
          <p:cNvSpPr/>
          <p:nvPr/>
        </p:nvSpPr>
        <p:spPr>
          <a:xfrm>
            <a:off x="1938631" y="3500703"/>
            <a:ext cx="3168071" cy="990022"/>
          </a:xfrm>
          <a:custGeom>
            <a:avLst/>
            <a:gdLst>
              <a:gd name="connsiteX0" fmla="*/ 0 w 3168071"/>
              <a:gd name="connsiteY0" fmla="*/ 0 h 990022"/>
              <a:gd name="connsiteX1" fmla="*/ 3168071 w 3168071"/>
              <a:gd name="connsiteY1" fmla="*/ 0 h 990022"/>
              <a:gd name="connsiteX2" fmla="*/ 3168071 w 3168071"/>
              <a:gd name="connsiteY2" fmla="*/ 990022 h 990022"/>
              <a:gd name="connsiteX3" fmla="*/ 0 w 3168071"/>
              <a:gd name="connsiteY3" fmla="*/ 990022 h 990022"/>
              <a:gd name="connsiteX4" fmla="*/ 0 w 3168071"/>
              <a:gd name="connsiteY4" fmla="*/ 0 h 990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071" h="990022">
                <a:moveTo>
                  <a:pt x="0" y="0"/>
                </a:moveTo>
                <a:lnTo>
                  <a:pt x="3168071" y="0"/>
                </a:lnTo>
                <a:lnTo>
                  <a:pt x="3168071" y="990022"/>
                </a:lnTo>
                <a:lnTo>
                  <a:pt x="0" y="990022"/>
                </a:lnTo>
                <a:lnTo>
                  <a:pt x="0" y="0"/>
                </a:lnTo>
                <a:close/>
              </a:path>
            </a:pathLst>
          </a:custGeom>
          <a:solidFill>
            <a:schemeClr val="accent5">
              <a:lumMod val="60000"/>
              <a:lumOff val="40000"/>
              <a:alpha val="40000"/>
            </a:schemeClr>
          </a:solid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70575" tIns="53340" rIns="53340" bIns="53340" numCol="1" spcCol="1270" anchor="ctr" anchorCtr="0">
            <a:noAutofit/>
          </a:bodyPr>
          <a:lstStyle/>
          <a:p>
            <a:pPr lvl="0" defTabSz="622300">
              <a:lnSpc>
                <a:spcPct val="90000"/>
              </a:lnSpc>
              <a:spcBef>
                <a:spcPct val="0"/>
              </a:spcBef>
              <a:spcAft>
                <a:spcPct val="35000"/>
              </a:spcAft>
            </a:pPr>
            <a:r>
              <a:rPr lang="en-US" sz="1400" b="0" i="0" kern="1200"/>
              <a:t>Growth potential i</a:t>
            </a:r>
            <a:r>
              <a:rPr lang="en-US" kern="1200"/>
              <a:t>ncludes manufacturing, food &amp; beverage, trade/logistics, aluminum </a:t>
            </a:r>
            <a:endParaRPr lang="en-US" sz="1400" kern="1200"/>
          </a:p>
        </p:txBody>
      </p:sp>
      <p:sp>
        <p:nvSpPr>
          <p:cNvPr id="27" name="Rectangle 26">
            <a:extLst>
              <a:ext uri="{FF2B5EF4-FFF2-40B4-BE49-F238E27FC236}">
                <a16:creationId xmlns:a16="http://schemas.microsoft.com/office/drawing/2014/main" id="{99B4A597-84BC-7144-A4C3-1C0B37E50E55}"/>
              </a:ext>
            </a:extLst>
          </p:cNvPr>
          <p:cNvSpPr/>
          <p:nvPr/>
        </p:nvSpPr>
        <p:spPr>
          <a:xfrm>
            <a:off x="1540660" y="3357699"/>
            <a:ext cx="952849" cy="1039523"/>
          </a:xfrm>
          <a:prstGeom prst="rect">
            <a:avLst/>
          </a:prstGeom>
          <a:solidFill>
            <a:schemeClr val="accent2">
              <a:lumMod val="40000"/>
              <a:lumOff val="60000"/>
            </a:schemeClr>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8" name="Freeform 27">
            <a:extLst>
              <a:ext uri="{FF2B5EF4-FFF2-40B4-BE49-F238E27FC236}">
                <a16:creationId xmlns:a16="http://schemas.microsoft.com/office/drawing/2014/main" id="{66175843-041C-854A-B832-BDC810F3CD4F}"/>
              </a:ext>
            </a:extLst>
          </p:cNvPr>
          <p:cNvSpPr/>
          <p:nvPr/>
        </p:nvSpPr>
        <p:spPr>
          <a:xfrm>
            <a:off x="5554845" y="3500703"/>
            <a:ext cx="3168071" cy="990022"/>
          </a:xfrm>
          <a:custGeom>
            <a:avLst/>
            <a:gdLst>
              <a:gd name="connsiteX0" fmla="*/ 0 w 3168071"/>
              <a:gd name="connsiteY0" fmla="*/ 0 h 990022"/>
              <a:gd name="connsiteX1" fmla="*/ 3168071 w 3168071"/>
              <a:gd name="connsiteY1" fmla="*/ 0 h 990022"/>
              <a:gd name="connsiteX2" fmla="*/ 3168071 w 3168071"/>
              <a:gd name="connsiteY2" fmla="*/ 990022 h 990022"/>
              <a:gd name="connsiteX3" fmla="*/ 0 w 3168071"/>
              <a:gd name="connsiteY3" fmla="*/ 990022 h 990022"/>
              <a:gd name="connsiteX4" fmla="*/ 0 w 3168071"/>
              <a:gd name="connsiteY4" fmla="*/ 0 h 990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071" h="990022">
                <a:moveTo>
                  <a:pt x="0" y="0"/>
                </a:moveTo>
                <a:lnTo>
                  <a:pt x="3168071" y="0"/>
                </a:lnTo>
                <a:lnTo>
                  <a:pt x="3168071" y="990022"/>
                </a:lnTo>
                <a:lnTo>
                  <a:pt x="0" y="990022"/>
                </a:lnTo>
                <a:lnTo>
                  <a:pt x="0" y="0"/>
                </a:lnTo>
                <a:close/>
              </a:path>
            </a:pathLst>
          </a:custGeom>
          <a:solidFill>
            <a:schemeClr val="accent5">
              <a:lumMod val="60000"/>
              <a:lumOff val="40000"/>
              <a:alpha val="40000"/>
            </a:schemeClr>
          </a:solid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70575"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Kentucky’s current funding level lags behind other ports</a:t>
            </a:r>
            <a:endParaRPr lang="en-US" sz="1400" kern="1200"/>
          </a:p>
        </p:txBody>
      </p:sp>
      <p:sp>
        <p:nvSpPr>
          <p:cNvPr id="29" name="Rectangle 28">
            <a:extLst>
              <a:ext uri="{FF2B5EF4-FFF2-40B4-BE49-F238E27FC236}">
                <a16:creationId xmlns:a16="http://schemas.microsoft.com/office/drawing/2014/main" id="{4A310586-8E3A-FC4B-A9E8-D7173F71F01A}"/>
              </a:ext>
            </a:extLst>
          </p:cNvPr>
          <p:cNvSpPr/>
          <p:nvPr/>
        </p:nvSpPr>
        <p:spPr>
          <a:xfrm>
            <a:off x="5181345" y="3357186"/>
            <a:ext cx="952849" cy="1039523"/>
          </a:xfrm>
          <a:prstGeom prst="rect">
            <a:avLst/>
          </a:prstGeom>
          <a:solidFill>
            <a:schemeClr val="accent2">
              <a:lumMod val="40000"/>
              <a:lumOff val="60000"/>
            </a:schemeClr>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TextBox 10">
            <a:extLst>
              <a:ext uri="{FF2B5EF4-FFF2-40B4-BE49-F238E27FC236}">
                <a16:creationId xmlns:a16="http://schemas.microsoft.com/office/drawing/2014/main" id="{07DE477B-A471-AD43-B9F9-9B16B371C455}"/>
              </a:ext>
            </a:extLst>
          </p:cNvPr>
          <p:cNvSpPr txBox="1"/>
          <p:nvPr/>
        </p:nvSpPr>
        <p:spPr>
          <a:xfrm>
            <a:off x="5232652" y="2688716"/>
            <a:ext cx="952849" cy="461665"/>
          </a:xfrm>
          <a:prstGeom prst="rect">
            <a:avLst/>
          </a:prstGeom>
          <a:noFill/>
        </p:spPr>
        <p:txBody>
          <a:bodyPr wrap="square" rtlCol="0">
            <a:spAutoFit/>
          </a:bodyPr>
          <a:lstStyle/>
          <a:p>
            <a:r>
              <a:rPr lang="en-US" sz="2400" b="1">
                <a:latin typeface="Arial Black" panose="020B0604020202020204" pitchFamily="34" charset="0"/>
                <a:cs typeface="Arial Black" panose="020B0604020202020204" pitchFamily="34" charset="0"/>
              </a:rPr>
              <a:t>59%</a:t>
            </a:r>
          </a:p>
        </p:txBody>
      </p:sp>
      <p:sp>
        <p:nvSpPr>
          <p:cNvPr id="14" name="Down Arrow 13">
            <a:extLst>
              <a:ext uri="{FF2B5EF4-FFF2-40B4-BE49-F238E27FC236}">
                <a16:creationId xmlns:a16="http://schemas.microsoft.com/office/drawing/2014/main" id="{1B70582B-F89D-9E44-9A44-4BCCF4505B4F}"/>
              </a:ext>
            </a:extLst>
          </p:cNvPr>
          <p:cNvSpPr/>
          <p:nvPr/>
        </p:nvSpPr>
        <p:spPr>
          <a:xfrm>
            <a:off x="5345712" y="3484923"/>
            <a:ext cx="624114" cy="769257"/>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E5515575-092E-164D-8D31-ECF0BE960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0834" y="861786"/>
            <a:ext cx="952500" cy="952500"/>
          </a:xfrm>
          <a:prstGeom prst="rect">
            <a:avLst/>
          </a:prstGeom>
        </p:spPr>
      </p:pic>
      <p:sp>
        <p:nvSpPr>
          <p:cNvPr id="17" name="Down Arrow 16">
            <a:extLst>
              <a:ext uri="{FF2B5EF4-FFF2-40B4-BE49-F238E27FC236}">
                <a16:creationId xmlns:a16="http://schemas.microsoft.com/office/drawing/2014/main" id="{26F001EF-8739-1B47-8E2B-9E2E266055F4}"/>
              </a:ext>
            </a:extLst>
          </p:cNvPr>
          <p:cNvSpPr/>
          <p:nvPr/>
        </p:nvSpPr>
        <p:spPr>
          <a:xfrm rot="10800000">
            <a:off x="1705027" y="3456348"/>
            <a:ext cx="624114" cy="769257"/>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02F3E9E-4260-B444-8F0D-E7D1775193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1345" y="886356"/>
            <a:ext cx="990022" cy="990022"/>
          </a:xfrm>
          <a:prstGeom prst="rect">
            <a:avLst/>
          </a:prstGeom>
        </p:spPr>
      </p:pic>
      <p:pic>
        <p:nvPicPr>
          <p:cNvPr id="18" name="Graphic 17">
            <a:extLst>
              <a:ext uri="{FF2B5EF4-FFF2-40B4-BE49-F238E27FC236}">
                <a16:creationId xmlns:a16="http://schemas.microsoft.com/office/drawing/2014/main" id="{01854354-F0AC-BD45-827C-E7D6604624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13434" y="2128541"/>
            <a:ext cx="1004156" cy="1004156"/>
          </a:xfrm>
          <a:prstGeom prst="rect">
            <a:avLst/>
          </a:prstGeom>
        </p:spPr>
      </p:pic>
      <p:sp>
        <p:nvSpPr>
          <p:cNvPr id="12" name="TextBox 11">
            <a:extLst>
              <a:ext uri="{FF2B5EF4-FFF2-40B4-BE49-F238E27FC236}">
                <a16:creationId xmlns:a16="http://schemas.microsoft.com/office/drawing/2014/main" id="{2743001A-3FC5-B544-8199-4419B23A8060}"/>
              </a:ext>
            </a:extLst>
          </p:cNvPr>
          <p:cNvSpPr txBox="1"/>
          <p:nvPr/>
        </p:nvSpPr>
        <p:spPr>
          <a:xfrm>
            <a:off x="5181345" y="1361043"/>
            <a:ext cx="1004156" cy="461665"/>
          </a:xfrm>
          <a:prstGeom prst="rect">
            <a:avLst/>
          </a:prstGeom>
          <a:noFill/>
        </p:spPr>
        <p:txBody>
          <a:bodyPr wrap="square" rtlCol="0">
            <a:spAutoFit/>
          </a:bodyPr>
          <a:lstStyle/>
          <a:p>
            <a:pPr algn="ctr"/>
            <a:r>
              <a:rPr lang="en-US" sz="2400">
                <a:solidFill>
                  <a:schemeClr val="bg1"/>
                </a:solidFill>
                <a:latin typeface="Arial Black" panose="020B0604020202020204" pitchFamily="34" charset="0"/>
                <a:cs typeface="Arial Black" panose="020B0604020202020204" pitchFamily="34" charset="0"/>
              </a:rPr>
              <a:t>80</a:t>
            </a:r>
            <a:r>
              <a:rPr lang="en-US" sz="2400" b="1">
                <a:solidFill>
                  <a:schemeClr val="bg1"/>
                </a:solidFill>
                <a:latin typeface="Arial Narrow" panose="020B0604020202020204" pitchFamily="34" charset="0"/>
                <a:cs typeface="Arial Narrow" panose="020B0604020202020204" pitchFamily="34" charset="0"/>
              </a:rPr>
              <a:t>M</a:t>
            </a:r>
          </a:p>
        </p:txBody>
      </p:sp>
      <p:sp>
        <p:nvSpPr>
          <p:cNvPr id="13" name="TextBox 12">
            <a:extLst>
              <a:ext uri="{FF2B5EF4-FFF2-40B4-BE49-F238E27FC236}">
                <a16:creationId xmlns:a16="http://schemas.microsoft.com/office/drawing/2014/main" id="{10463D54-E2CB-1547-AFAE-D5394D3979B4}"/>
              </a:ext>
            </a:extLst>
          </p:cNvPr>
          <p:cNvSpPr txBox="1"/>
          <p:nvPr/>
        </p:nvSpPr>
        <p:spPr>
          <a:xfrm>
            <a:off x="1590523" y="2615787"/>
            <a:ext cx="902811" cy="461665"/>
          </a:xfrm>
          <a:prstGeom prst="rect">
            <a:avLst/>
          </a:prstGeom>
          <a:noFill/>
        </p:spPr>
        <p:txBody>
          <a:bodyPr wrap="none" rtlCol="0">
            <a:spAutoFit/>
          </a:bodyPr>
          <a:lstStyle>
            <a:defPPr marR="0" lvl="0" algn="l" rtl="0">
              <a:lnSpc>
                <a:spcPct val="100000"/>
              </a:lnSpc>
              <a:spcBef>
                <a:spcPts val="0"/>
              </a:spcBef>
              <a:spcAft>
                <a:spcPts val="0"/>
              </a:spcAft>
            </a:defPPr>
            <a:lvl1pPr>
              <a:defRPr sz="3600" b="1">
                <a:solidFill>
                  <a:schemeClr val="bg1"/>
                </a:solidFill>
                <a:latin typeface="D-DIN CONDENSED" panose="020B0504030202030204" pitchFamily="34" charset="77"/>
              </a:defRPr>
            </a:lvl1pPr>
          </a:lstStyle>
          <a:p>
            <a:r>
              <a:rPr lang="en-US" sz="2400">
                <a:latin typeface="Arial Black" panose="020B0604020202020204" pitchFamily="34" charset="0"/>
                <a:cs typeface="Arial Black" panose="020B0604020202020204" pitchFamily="34" charset="0"/>
              </a:rPr>
              <a:t>19%</a:t>
            </a:r>
          </a:p>
        </p:txBody>
      </p:sp>
      <p:sp>
        <p:nvSpPr>
          <p:cNvPr id="3" name="Title 2">
            <a:extLst>
              <a:ext uri="{FF2B5EF4-FFF2-40B4-BE49-F238E27FC236}">
                <a16:creationId xmlns:a16="http://schemas.microsoft.com/office/drawing/2014/main" id="{19EAF290-F889-2041-8FC2-CDF932B36274}"/>
              </a:ext>
            </a:extLst>
          </p:cNvPr>
          <p:cNvSpPr>
            <a:spLocks noGrp="1"/>
          </p:cNvSpPr>
          <p:nvPr>
            <p:ph type="title"/>
          </p:nvPr>
        </p:nvSpPr>
        <p:spPr>
          <a:xfrm>
            <a:off x="77492" y="130138"/>
            <a:ext cx="9066508" cy="643428"/>
          </a:xfrm>
        </p:spPr>
        <p:txBody>
          <a:bodyPr>
            <a:noAutofit/>
          </a:bodyPr>
          <a:lstStyle/>
          <a:p>
            <a:r>
              <a:rPr lang="en-US" sz="2800"/>
              <a:t>What Have We Learned About the Riverport Market?</a:t>
            </a:r>
          </a:p>
        </p:txBody>
      </p:sp>
      <p:pic>
        <p:nvPicPr>
          <p:cNvPr id="5" name="Graphic 4">
            <a:extLst>
              <a:ext uri="{FF2B5EF4-FFF2-40B4-BE49-F238E27FC236}">
                <a16:creationId xmlns:a16="http://schemas.microsoft.com/office/drawing/2014/main" id="{66497809-5F2D-EB43-89B5-BB9344952B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08507" y="2151749"/>
            <a:ext cx="561319" cy="561319"/>
          </a:xfrm>
          <a:prstGeom prst="rect">
            <a:avLst/>
          </a:prstGeom>
        </p:spPr>
      </p:pic>
    </p:spTree>
    <p:extLst>
      <p:ext uri="{BB962C8B-B14F-4D97-AF65-F5344CB8AC3E}">
        <p14:creationId xmlns:p14="http://schemas.microsoft.com/office/powerpoint/2010/main" val="1918012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A46CD-2145-8C4C-B7E7-E62D9DFF2E69}"/>
              </a:ext>
            </a:extLst>
          </p:cNvPr>
          <p:cNvSpPr>
            <a:spLocks noGrp="1"/>
          </p:cNvSpPr>
          <p:nvPr>
            <p:ph type="title"/>
          </p:nvPr>
        </p:nvSpPr>
        <p:spPr>
          <a:xfrm>
            <a:off x="201478" y="205979"/>
            <a:ext cx="5016408" cy="857250"/>
          </a:xfrm>
        </p:spPr>
        <p:txBody>
          <a:bodyPr>
            <a:noAutofit/>
          </a:bodyPr>
          <a:lstStyle/>
          <a:p>
            <a:r>
              <a:rPr lang="en-US" sz="2800"/>
              <a:t>What Have We Learned About the Commodity Mix?</a:t>
            </a:r>
          </a:p>
        </p:txBody>
      </p:sp>
      <p:sp>
        <p:nvSpPr>
          <p:cNvPr id="4" name="Freeform 3">
            <a:extLst>
              <a:ext uri="{FF2B5EF4-FFF2-40B4-BE49-F238E27FC236}">
                <a16:creationId xmlns:a16="http://schemas.microsoft.com/office/drawing/2014/main" id="{2665C93F-2A34-6A49-9907-50BBB2D82AF1}"/>
              </a:ext>
            </a:extLst>
          </p:cNvPr>
          <p:cNvSpPr/>
          <p:nvPr/>
        </p:nvSpPr>
        <p:spPr>
          <a:xfrm>
            <a:off x="1690099" y="2047436"/>
            <a:ext cx="3468291" cy="1110292"/>
          </a:xfrm>
          <a:custGeom>
            <a:avLst/>
            <a:gdLst>
              <a:gd name="connsiteX0" fmla="*/ 0 w 3552937"/>
              <a:gd name="connsiteY0" fmla="*/ 0 h 1110292"/>
              <a:gd name="connsiteX1" fmla="*/ 3552937 w 3552937"/>
              <a:gd name="connsiteY1" fmla="*/ 0 h 1110292"/>
              <a:gd name="connsiteX2" fmla="*/ 3552937 w 3552937"/>
              <a:gd name="connsiteY2" fmla="*/ 1110292 h 1110292"/>
              <a:gd name="connsiteX3" fmla="*/ 0 w 3552937"/>
              <a:gd name="connsiteY3" fmla="*/ 1110292 h 1110292"/>
              <a:gd name="connsiteX4" fmla="*/ 0 w 3552937"/>
              <a:gd name="connsiteY4" fmla="*/ 0 h 1110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937" h="1110292">
                <a:moveTo>
                  <a:pt x="0" y="0"/>
                </a:moveTo>
                <a:lnTo>
                  <a:pt x="3552937" y="0"/>
                </a:lnTo>
                <a:lnTo>
                  <a:pt x="3552937" y="1110292"/>
                </a:lnTo>
                <a:lnTo>
                  <a:pt x="0" y="1110292"/>
                </a:lnTo>
                <a:lnTo>
                  <a:pt x="0" y="0"/>
                </a:lnTo>
                <a:close/>
              </a:path>
            </a:pathLst>
          </a:custGeom>
          <a:solidFill>
            <a:srgbClr val="4BACC6">
              <a:lumMod val="60000"/>
              <a:lumOff val="40000"/>
              <a:alpha val="40000"/>
            </a:srgb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1440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dirty="0"/>
              <a:t>The top 5 </a:t>
            </a:r>
            <a:r>
              <a:rPr lang="en-US" sz="1700" kern="1200" dirty="0">
                <a:solidFill>
                  <a:srgbClr val="000000">
                    <a:hueOff val="0"/>
                    <a:satOff val="0"/>
                    <a:lumOff val="0"/>
                    <a:alphaOff val="0"/>
                  </a:srgbClr>
                </a:solidFill>
                <a:latin typeface="Calibri"/>
              </a:rPr>
              <a:t>c</a:t>
            </a:r>
            <a:r>
              <a:rPr lang="en-US" sz="1700" b="0" i="0" kern="1200" dirty="0">
                <a:solidFill>
                  <a:srgbClr val="000000">
                    <a:hueOff val="0"/>
                    <a:satOff val="0"/>
                    <a:lumOff val="0"/>
                    <a:alphaOff val="0"/>
                  </a:srgbClr>
                </a:solidFill>
                <a:latin typeface="Calibri"/>
                <a:ea typeface="+mn-ea"/>
                <a:cs typeface="+mn-cs"/>
              </a:rPr>
              <a:t>ommodities</a:t>
            </a:r>
            <a:r>
              <a:rPr lang="en-US" sz="1700" b="0" i="0" kern="1200" dirty="0"/>
              <a:t> comprise </a:t>
            </a:r>
            <a:r>
              <a:rPr lang="en-US" sz="1700" b="1" kern="1200" dirty="0">
                <a:latin typeface="Arial Black" panose="020B0604020202020204" pitchFamily="34" charset="0"/>
                <a:cs typeface="Arial Black" panose="020B0604020202020204" pitchFamily="34" charset="0"/>
              </a:rPr>
              <a:t>89%</a:t>
            </a:r>
            <a:r>
              <a:rPr lang="en-US" sz="1700" b="0" i="0" kern="1200" dirty="0"/>
              <a:t> of today’s Kentucky Riverport Market</a:t>
            </a:r>
            <a:endParaRPr lang="en-US" sz="1700" kern="1200" dirty="0"/>
          </a:p>
        </p:txBody>
      </p:sp>
      <p:sp>
        <p:nvSpPr>
          <p:cNvPr id="6" name="Freeform 5">
            <a:extLst>
              <a:ext uri="{FF2B5EF4-FFF2-40B4-BE49-F238E27FC236}">
                <a16:creationId xmlns:a16="http://schemas.microsoft.com/office/drawing/2014/main" id="{24AC53AE-9340-C24E-BB74-061A650C29B1}"/>
              </a:ext>
            </a:extLst>
          </p:cNvPr>
          <p:cNvSpPr/>
          <p:nvPr/>
        </p:nvSpPr>
        <p:spPr>
          <a:xfrm>
            <a:off x="5589565" y="2063651"/>
            <a:ext cx="3468291" cy="1110292"/>
          </a:xfrm>
          <a:custGeom>
            <a:avLst/>
            <a:gdLst>
              <a:gd name="connsiteX0" fmla="*/ 0 w 3552937"/>
              <a:gd name="connsiteY0" fmla="*/ 0 h 1110292"/>
              <a:gd name="connsiteX1" fmla="*/ 3552937 w 3552937"/>
              <a:gd name="connsiteY1" fmla="*/ 0 h 1110292"/>
              <a:gd name="connsiteX2" fmla="*/ 3552937 w 3552937"/>
              <a:gd name="connsiteY2" fmla="*/ 1110292 h 1110292"/>
              <a:gd name="connsiteX3" fmla="*/ 0 w 3552937"/>
              <a:gd name="connsiteY3" fmla="*/ 1110292 h 1110292"/>
              <a:gd name="connsiteX4" fmla="*/ 0 w 3552937"/>
              <a:gd name="connsiteY4" fmla="*/ 0 h 1110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937" h="1110292">
                <a:moveTo>
                  <a:pt x="0" y="0"/>
                </a:moveTo>
                <a:lnTo>
                  <a:pt x="3552937" y="0"/>
                </a:lnTo>
                <a:lnTo>
                  <a:pt x="3552937" y="1110292"/>
                </a:lnTo>
                <a:lnTo>
                  <a:pt x="0" y="1110292"/>
                </a:lnTo>
                <a:lnTo>
                  <a:pt x="0" y="0"/>
                </a:lnTo>
                <a:close/>
              </a:path>
            </a:pathLst>
          </a:custGeom>
          <a:solidFill>
            <a:srgbClr val="4BACC6">
              <a:lumMod val="60000"/>
              <a:lumOff val="40000"/>
              <a:alpha val="40000"/>
            </a:srgb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52038"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latin typeface="Arial Black" panose="020B0604020202020204" pitchFamily="34" charset="0"/>
                <a:cs typeface="Arial Black" panose="020B0604020202020204" pitchFamily="34" charset="0"/>
              </a:rPr>
              <a:t>18% </a:t>
            </a:r>
            <a:r>
              <a:rPr lang="en-US" sz="1700" b="0" i="0" kern="1200"/>
              <a:t>Freight </a:t>
            </a:r>
            <a:r>
              <a:rPr lang="en-US" sz="1700" kern="1200"/>
              <a:t>g</a:t>
            </a:r>
            <a:r>
              <a:rPr lang="en-US" sz="1700" b="0" i="0" kern="1200"/>
              <a:t>rowth is expected </a:t>
            </a:r>
            <a:r>
              <a:rPr lang="en-US" sz="1700" b="0" i="0" kern="1200">
                <a:solidFill>
                  <a:srgbClr val="000000">
                    <a:hueOff val="0"/>
                    <a:satOff val="0"/>
                    <a:lumOff val="0"/>
                    <a:alphaOff val="0"/>
                  </a:srgbClr>
                </a:solidFill>
                <a:latin typeface="Calibri"/>
                <a:ea typeface="+mn-ea"/>
                <a:cs typeface="+mn-cs"/>
              </a:rPr>
              <a:t>by</a:t>
            </a:r>
            <a:r>
              <a:rPr lang="en-US" sz="1700" b="0" i="0" kern="1200"/>
              <a:t> 2045 , but slight decline in use of waterways</a:t>
            </a:r>
            <a:endParaRPr lang="en-US" sz="1700" kern="1200"/>
          </a:p>
        </p:txBody>
      </p:sp>
      <p:sp>
        <p:nvSpPr>
          <p:cNvPr id="15" name="Rectangle 14">
            <a:extLst>
              <a:ext uri="{FF2B5EF4-FFF2-40B4-BE49-F238E27FC236}">
                <a16:creationId xmlns:a16="http://schemas.microsoft.com/office/drawing/2014/main" id="{AF1B4606-A756-7443-9943-7060437C5E58}"/>
              </a:ext>
            </a:extLst>
          </p:cNvPr>
          <p:cNvSpPr/>
          <p:nvPr/>
        </p:nvSpPr>
        <p:spPr>
          <a:xfrm>
            <a:off x="5290862" y="1903275"/>
            <a:ext cx="936101" cy="1165807"/>
          </a:xfrm>
          <a:prstGeom prst="rect">
            <a:avLst/>
          </a:prstGeom>
          <a:solidFill>
            <a:schemeClr val="accent2">
              <a:lumMod val="40000"/>
              <a:lumOff val="60000"/>
            </a:schemeClr>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19">
            <a:extLst>
              <a:ext uri="{FF2B5EF4-FFF2-40B4-BE49-F238E27FC236}">
                <a16:creationId xmlns:a16="http://schemas.microsoft.com/office/drawing/2014/main" id="{0D2A3A21-BB91-154D-B05A-EBCF823BECD6}"/>
              </a:ext>
            </a:extLst>
          </p:cNvPr>
          <p:cNvSpPr/>
          <p:nvPr/>
        </p:nvSpPr>
        <p:spPr>
          <a:xfrm>
            <a:off x="5604263" y="632607"/>
            <a:ext cx="3468291" cy="1110292"/>
          </a:xfrm>
          <a:custGeom>
            <a:avLst/>
            <a:gdLst>
              <a:gd name="connsiteX0" fmla="*/ 0 w 3552937"/>
              <a:gd name="connsiteY0" fmla="*/ 0 h 1110292"/>
              <a:gd name="connsiteX1" fmla="*/ 3552937 w 3552937"/>
              <a:gd name="connsiteY1" fmla="*/ 0 h 1110292"/>
              <a:gd name="connsiteX2" fmla="*/ 3552937 w 3552937"/>
              <a:gd name="connsiteY2" fmla="*/ 1110292 h 1110292"/>
              <a:gd name="connsiteX3" fmla="*/ 0 w 3552937"/>
              <a:gd name="connsiteY3" fmla="*/ 1110292 h 1110292"/>
              <a:gd name="connsiteX4" fmla="*/ 0 w 3552937"/>
              <a:gd name="connsiteY4" fmla="*/ 0 h 1110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937" h="1110292">
                <a:moveTo>
                  <a:pt x="0" y="0"/>
                </a:moveTo>
                <a:lnTo>
                  <a:pt x="3552937" y="0"/>
                </a:lnTo>
                <a:lnTo>
                  <a:pt x="3552937" y="1110292"/>
                </a:lnTo>
                <a:lnTo>
                  <a:pt x="0" y="1110292"/>
                </a:lnTo>
                <a:lnTo>
                  <a:pt x="0" y="0"/>
                </a:lnTo>
                <a:close/>
              </a:path>
            </a:pathLst>
          </a:custGeom>
          <a:solidFill>
            <a:schemeClr val="accent5">
              <a:lumMod val="60000"/>
              <a:lumOff val="40000"/>
              <a:alpha val="40000"/>
            </a:schemeClr>
          </a:solid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52038"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Growth in Oils, Plastics, Warehouse/Distribution and Grain, but offset by reductions in Coal</a:t>
            </a:r>
            <a:endParaRPr lang="en-US" sz="1700" kern="1200"/>
          </a:p>
        </p:txBody>
      </p:sp>
      <p:sp>
        <p:nvSpPr>
          <p:cNvPr id="21" name="Rectangle 20">
            <a:extLst>
              <a:ext uri="{FF2B5EF4-FFF2-40B4-BE49-F238E27FC236}">
                <a16:creationId xmlns:a16="http://schemas.microsoft.com/office/drawing/2014/main" id="{7EBB3309-A378-E047-8B2A-0F76BC1E5831}"/>
              </a:ext>
            </a:extLst>
          </p:cNvPr>
          <p:cNvSpPr/>
          <p:nvPr/>
        </p:nvSpPr>
        <p:spPr>
          <a:xfrm>
            <a:off x="5305559" y="472231"/>
            <a:ext cx="936101" cy="1165807"/>
          </a:xfrm>
          <a:prstGeom prst="rect">
            <a:avLst/>
          </a:prstGeom>
          <a:solidFill>
            <a:schemeClr val="accent2">
              <a:lumMod val="40000"/>
              <a:lumOff val="60000"/>
            </a:schemeClr>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21">
            <a:extLst>
              <a:ext uri="{FF2B5EF4-FFF2-40B4-BE49-F238E27FC236}">
                <a16:creationId xmlns:a16="http://schemas.microsoft.com/office/drawing/2014/main" id="{2FC9748C-4D3A-814F-BF52-C591CA97C64C}"/>
              </a:ext>
            </a:extLst>
          </p:cNvPr>
          <p:cNvSpPr/>
          <p:nvPr/>
        </p:nvSpPr>
        <p:spPr>
          <a:xfrm>
            <a:off x="5589565" y="3461387"/>
            <a:ext cx="3468291" cy="1110292"/>
          </a:xfrm>
          <a:custGeom>
            <a:avLst/>
            <a:gdLst>
              <a:gd name="connsiteX0" fmla="*/ 0 w 3552937"/>
              <a:gd name="connsiteY0" fmla="*/ 0 h 1110292"/>
              <a:gd name="connsiteX1" fmla="*/ 3552937 w 3552937"/>
              <a:gd name="connsiteY1" fmla="*/ 0 h 1110292"/>
              <a:gd name="connsiteX2" fmla="*/ 3552937 w 3552937"/>
              <a:gd name="connsiteY2" fmla="*/ 1110292 h 1110292"/>
              <a:gd name="connsiteX3" fmla="*/ 0 w 3552937"/>
              <a:gd name="connsiteY3" fmla="*/ 1110292 h 1110292"/>
              <a:gd name="connsiteX4" fmla="*/ 0 w 3552937"/>
              <a:gd name="connsiteY4" fmla="*/ 0 h 1110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937" h="1110292">
                <a:moveTo>
                  <a:pt x="0" y="0"/>
                </a:moveTo>
                <a:lnTo>
                  <a:pt x="3552937" y="0"/>
                </a:lnTo>
                <a:lnTo>
                  <a:pt x="3552937" y="1110292"/>
                </a:lnTo>
                <a:lnTo>
                  <a:pt x="0" y="1110292"/>
                </a:lnTo>
                <a:lnTo>
                  <a:pt x="0" y="0"/>
                </a:lnTo>
                <a:close/>
              </a:path>
            </a:pathLst>
          </a:custGeom>
          <a:solidFill>
            <a:schemeClr val="accent5">
              <a:lumMod val="60000"/>
              <a:lumOff val="40000"/>
              <a:alpha val="40000"/>
            </a:schemeClr>
          </a:solidFill>
          <a:ln>
            <a:no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52038"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More than </a:t>
            </a:r>
            <a:r>
              <a:rPr lang="en-US" sz="1700" b="1" kern="1200">
                <a:latin typeface="Arial Black" panose="020B0604020202020204" pitchFamily="34" charset="0"/>
                <a:cs typeface="Arial Black" panose="020B0604020202020204" pitchFamily="34" charset="0"/>
              </a:rPr>
              <a:t>50% </a:t>
            </a:r>
            <a:r>
              <a:rPr lang="en-US" sz="1700" b="0" i="0" kern="1200"/>
              <a:t>of Kentucky’s freight could be carried by water on some portion of its journey</a:t>
            </a:r>
            <a:endParaRPr lang="en-US" sz="1700" kern="1200"/>
          </a:p>
        </p:txBody>
      </p:sp>
      <p:sp>
        <p:nvSpPr>
          <p:cNvPr id="23" name="Rectangle 22">
            <a:extLst>
              <a:ext uri="{FF2B5EF4-FFF2-40B4-BE49-F238E27FC236}">
                <a16:creationId xmlns:a16="http://schemas.microsoft.com/office/drawing/2014/main" id="{016C2C32-1246-4042-A927-7A41BA3FFFC6}"/>
              </a:ext>
            </a:extLst>
          </p:cNvPr>
          <p:cNvSpPr/>
          <p:nvPr/>
        </p:nvSpPr>
        <p:spPr>
          <a:xfrm>
            <a:off x="5290862" y="3301011"/>
            <a:ext cx="936101" cy="1165807"/>
          </a:xfrm>
          <a:prstGeom prst="rect">
            <a:avLst/>
          </a:prstGeom>
          <a:solidFill>
            <a:schemeClr val="accent2">
              <a:lumMod val="40000"/>
              <a:lumOff val="60000"/>
            </a:schemeClr>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Down Arrow 13">
            <a:extLst>
              <a:ext uri="{FF2B5EF4-FFF2-40B4-BE49-F238E27FC236}">
                <a16:creationId xmlns:a16="http://schemas.microsoft.com/office/drawing/2014/main" id="{E4039E66-3D77-1C46-B766-6F34B343A54D}"/>
              </a:ext>
            </a:extLst>
          </p:cNvPr>
          <p:cNvSpPr/>
          <p:nvPr/>
        </p:nvSpPr>
        <p:spPr>
          <a:xfrm rot="10800000">
            <a:off x="5453188" y="674281"/>
            <a:ext cx="624114" cy="769257"/>
          </a:xfrm>
          <a:prstGeom prst="down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91AF3158-0565-7344-9577-10A05E8EB118}"/>
              </a:ext>
            </a:extLst>
          </p:cNvPr>
          <p:cNvSpPr/>
          <p:nvPr/>
        </p:nvSpPr>
        <p:spPr>
          <a:xfrm>
            <a:off x="5467769" y="2691158"/>
            <a:ext cx="624114" cy="241494"/>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656775AA-9E1A-1640-8360-9621F3A2418E}"/>
              </a:ext>
            </a:extLst>
          </p:cNvPr>
          <p:cNvSpPr/>
          <p:nvPr/>
        </p:nvSpPr>
        <p:spPr>
          <a:xfrm>
            <a:off x="5604263" y="2552457"/>
            <a:ext cx="267128" cy="277402"/>
          </a:xfrm>
          <a:custGeom>
            <a:avLst/>
            <a:gdLst>
              <a:gd name="connsiteX0" fmla="*/ 0 w 267128"/>
              <a:gd name="connsiteY0" fmla="*/ 277402 h 277402"/>
              <a:gd name="connsiteX1" fmla="*/ 0 w 267128"/>
              <a:gd name="connsiteY1" fmla="*/ 277402 h 277402"/>
              <a:gd name="connsiteX2" fmla="*/ 20548 w 267128"/>
              <a:gd name="connsiteY2" fmla="*/ 226031 h 277402"/>
              <a:gd name="connsiteX3" fmla="*/ 10274 w 267128"/>
              <a:gd name="connsiteY3" fmla="*/ 0 h 277402"/>
              <a:gd name="connsiteX4" fmla="*/ 267128 w 267128"/>
              <a:gd name="connsiteY4" fmla="*/ 143838 h 277402"/>
              <a:gd name="connsiteX5" fmla="*/ 20548 w 267128"/>
              <a:gd name="connsiteY5" fmla="*/ 200346 h 277402"/>
              <a:gd name="connsiteX6" fmla="*/ 66782 w 267128"/>
              <a:gd name="connsiteY6" fmla="*/ 205483 h 27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8" h="277402">
                <a:moveTo>
                  <a:pt x="0" y="277402"/>
                </a:moveTo>
                <a:lnTo>
                  <a:pt x="0" y="277402"/>
                </a:lnTo>
                <a:lnTo>
                  <a:pt x="20548" y="226031"/>
                </a:lnTo>
                <a:lnTo>
                  <a:pt x="10274" y="0"/>
                </a:lnTo>
                <a:lnTo>
                  <a:pt x="267128" y="143838"/>
                </a:lnTo>
                <a:lnTo>
                  <a:pt x="20548" y="200346"/>
                </a:lnTo>
                <a:lnTo>
                  <a:pt x="66782" y="205483"/>
                </a:lnTo>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E250399-6062-204B-980D-A03E494CE4F5}"/>
              </a:ext>
            </a:extLst>
          </p:cNvPr>
          <p:cNvGrpSpPr/>
          <p:nvPr/>
        </p:nvGrpSpPr>
        <p:grpSpPr>
          <a:xfrm>
            <a:off x="1095935" y="1253334"/>
            <a:ext cx="1280160" cy="3063129"/>
            <a:chOff x="304251" y="1224015"/>
            <a:chExt cx="1280160" cy="3063129"/>
          </a:xfrm>
        </p:grpSpPr>
        <p:sp>
          <p:nvSpPr>
            <p:cNvPr id="32" name="Rectangle 31">
              <a:extLst>
                <a:ext uri="{FF2B5EF4-FFF2-40B4-BE49-F238E27FC236}">
                  <a16:creationId xmlns:a16="http://schemas.microsoft.com/office/drawing/2014/main" id="{505B0309-3B67-1841-95A8-FDB816EF5B5A}"/>
                </a:ext>
              </a:extLst>
            </p:cNvPr>
            <p:cNvSpPr/>
            <p:nvPr/>
          </p:nvSpPr>
          <p:spPr>
            <a:xfrm>
              <a:off x="304251" y="1224015"/>
              <a:ext cx="1280160" cy="9071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BEEBE4B-BC6E-E849-9DAE-A23556FD844B}"/>
                </a:ext>
              </a:extLst>
            </p:cNvPr>
            <p:cNvSpPr/>
            <p:nvPr/>
          </p:nvSpPr>
          <p:spPr>
            <a:xfrm>
              <a:off x="304251" y="3675725"/>
              <a:ext cx="1280160" cy="300165"/>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72F99F-03A2-3549-BB81-6377652277CD}"/>
                </a:ext>
              </a:extLst>
            </p:cNvPr>
            <p:cNvSpPr/>
            <p:nvPr/>
          </p:nvSpPr>
          <p:spPr>
            <a:xfrm>
              <a:off x="304251" y="3221674"/>
              <a:ext cx="1280160" cy="4499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FDBA87C-4410-EC42-A266-60401F47EAB9}"/>
                </a:ext>
              </a:extLst>
            </p:cNvPr>
            <p:cNvSpPr/>
            <p:nvPr/>
          </p:nvSpPr>
          <p:spPr>
            <a:xfrm>
              <a:off x="304251" y="2711053"/>
              <a:ext cx="1280160" cy="5124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0DF3428-8FD2-B345-92DF-D28E311389A5}"/>
                </a:ext>
              </a:extLst>
            </p:cNvPr>
            <p:cNvSpPr/>
            <p:nvPr/>
          </p:nvSpPr>
          <p:spPr>
            <a:xfrm>
              <a:off x="304251" y="2136694"/>
              <a:ext cx="1280160" cy="573932"/>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C77F943-4C51-5C4B-92FC-9349B58BEA3D}"/>
                </a:ext>
              </a:extLst>
            </p:cNvPr>
            <p:cNvSpPr/>
            <p:nvPr/>
          </p:nvSpPr>
          <p:spPr>
            <a:xfrm>
              <a:off x="304251" y="3975087"/>
              <a:ext cx="1280160" cy="312057"/>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7F39D79E-39BB-7D40-951E-DFC5EB46B2B1}"/>
              </a:ext>
            </a:extLst>
          </p:cNvPr>
          <p:cNvSpPr/>
          <p:nvPr/>
        </p:nvSpPr>
        <p:spPr>
          <a:xfrm>
            <a:off x="1309489" y="1772218"/>
            <a:ext cx="1032071" cy="2308324"/>
          </a:xfrm>
          <a:prstGeom prst="rect">
            <a:avLst/>
          </a:prstGeom>
        </p:spPr>
        <p:txBody>
          <a:bodyPr wrap="square">
            <a:spAutoFit/>
          </a:bodyPr>
          <a:lstStyle/>
          <a:p>
            <a:pPr lvl="0" algn="r"/>
            <a:r>
              <a:rPr lang="en-US" sz="1000">
                <a:solidFill>
                  <a:schemeClr val="bg1"/>
                </a:solidFill>
                <a:latin typeface="Arial Narrow" panose="020B0604020202020204" pitchFamily="34" charset="0"/>
                <a:cs typeface="Arial Narrow" panose="020B0604020202020204" pitchFamily="34" charset="0"/>
              </a:rPr>
              <a:t>Petroleum &amp; Crude (29%)</a:t>
            </a:r>
          </a:p>
          <a:p>
            <a:pPr lvl="0" algn="r"/>
            <a:endParaRPr lang="en-US" sz="1000">
              <a:solidFill>
                <a:schemeClr val="bg1"/>
              </a:solidFill>
              <a:latin typeface="Arial Narrow" panose="020B0604020202020204" pitchFamily="34" charset="0"/>
              <a:cs typeface="Arial Narrow" panose="020B0604020202020204" pitchFamily="34" charset="0"/>
            </a:endParaRPr>
          </a:p>
          <a:p>
            <a:pPr lvl="0" algn="r"/>
            <a:r>
              <a:rPr lang="en-US" sz="1000">
                <a:solidFill>
                  <a:schemeClr val="bg1"/>
                </a:solidFill>
                <a:latin typeface="Arial Narrow" panose="020B0604020202020204" pitchFamily="34" charset="0"/>
                <a:cs typeface="Arial Narrow" panose="020B0604020202020204" pitchFamily="34" charset="0"/>
              </a:rPr>
              <a:t> </a:t>
            </a:r>
            <a:br>
              <a:rPr lang="en-US" sz="1000">
                <a:solidFill>
                  <a:schemeClr val="bg1"/>
                </a:solidFill>
                <a:latin typeface="Arial Narrow" panose="020B0604020202020204" pitchFamily="34" charset="0"/>
                <a:cs typeface="Arial Narrow" panose="020B0604020202020204" pitchFamily="34" charset="0"/>
              </a:rPr>
            </a:br>
            <a:r>
              <a:rPr lang="en-US" sz="1000">
                <a:solidFill>
                  <a:schemeClr val="bg1"/>
                </a:solidFill>
                <a:latin typeface="Arial Narrow" panose="020B0604020202020204" pitchFamily="34" charset="0"/>
                <a:cs typeface="Arial Narrow" panose="020B0604020202020204" pitchFamily="34" charset="0"/>
              </a:rPr>
              <a:t>Coal (19%)</a:t>
            </a:r>
          </a:p>
          <a:p>
            <a:pPr lvl="0" algn="r"/>
            <a:endParaRPr lang="en-US" sz="1000">
              <a:solidFill>
                <a:schemeClr val="bg1"/>
              </a:solidFill>
              <a:latin typeface="Arial Narrow" panose="020B0604020202020204" pitchFamily="34" charset="0"/>
              <a:cs typeface="Arial Narrow" panose="020B0604020202020204" pitchFamily="34" charset="0"/>
            </a:endParaRPr>
          </a:p>
          <a:p>
            <a:pPr lvl="0" algn="r"/>
            <a:r>
              <a:rPr lang="en-US" sz="1200">
                <a:solidFill>
                  <a:schemeClr val="bg1"/>
                </a:solidFill>
                <a:latin typeface="Arial Narrow" panose="020B0604020202020204" pitchFamily="34" charset="0"/>
                <a:cs typeface="Arial Narrow" panose="020B0604020202020204" pitchFamily="34" charset="0"/>
              </a:rPr>
              <a:t> </a:t>
            </a:r>
            <a:r>
              <a:rPr lang="en-US" sz="1050">
                <a:solidFill>
                  <a:schemeClr val="bg1"/>
                </a:solidFill>
                <a:latin typeface="Arial Narrow" panose="020B0604020202020204" pitchFamily="34" charset="0"/>
                <a:cs typeface="Arial Narrow" panose="020B0604020202020204" pitchFamily="34" charset="0"/>
              </a:rPr>
              <a:t> </a:t>
            </a:r>
            <a:r>
              <a:rPr lang="en-US" sz="1000">
                <a:solidFill>
                  <a:schemeClr val="bg1"/>
                </a:solidFill>
                <a:latin typeface="Arial Narrow" panose="020B0604020202020204" pitchFamily="34" charset="0"/>
                <a:cs typeface="Arial Narrow" panose="020B0604020202020204" pitchFamily="34" charset="0"/>
              </a:rPr>
              <a:t> </a:t>
            </a:r>
            <a:br>
              <a:rPr lang="en-US" sz="1000">
                <a:solidFill>
                  <a:schemeClr val="bg1"/>
                </a:solidFill>
                <a:latin typeface="Arial Narrow" panose="020B0604020202020204" pitchFamily="34" charset="0"/>
                <a:cs typeface="Arial Narrow" panose="020B0604020202020204" pitchFamily="34" charset="0"/>
              </a:rPr>
            </a:br>
            <a:r>
              <a:rPr lang="en-US" sz="1000">
                <a:solidFill>
                  <a:schemeClr val="bg1"/>
                </a:solidFill>
                <a:latin typeface="Arial Narrow" panose="020B0604020202020204" pitchFamily="34" charset="0"/>
                <a:cs typeface="Arial Narrow" panose="020B0604020202020204" pitchFamily="34" charset="0"/>
              </a:rPr>
              <a:t>Aggregate (16%)</a:t>
            </a:r>
          </a:p>
          <a:p>
            <a:pPr lvl="0" algn="r"/>
            <a:endParaRPr lang="en-US" sz="1000">
              <a:solidFill>
                <a:schemeClr val="bg1"/>
              </a:solidFill>
              <a:latin typeface="Arial Narrow" panose="020B0604020202020204" pitchFamily="34" charset="0"/>
              <a:cs typeface="Arial Narrow" panose="020B0604020202020204" pitchFamily="34" charset="0"/>
            </a:endParaRPr>
          </a:p>
          <a:p>
            <a:pPr lvl="0" algn="r"/>
            <a:r>
              <a:rPr lang="en-US" sz="1000">
                <a:solidFill>
                  <a:schemeClr val="bg1"/>
                </a:solidFill>
                <a:latin typeface="Arial Narrow" panose="020B0604020202020204" pitchFamily="34" charset="0"/>
                <a:cs typeface="Arial Narrow" panose="020B0604020202020204" pitchFamily="34" charset="0"/>
              </a:rPr>
              <a:t> </a:t>
            </a:r>
            <a:br>
              <a:rPr lang="en-US" sz="1000">
                <a:solidFill>
                  <a:schemeClr val="bg1"/>
                </a:solidFill>
                <a:latin typeface="Arial Narrow" panose="020B0604020202020204" pitchFamily="34" charset="0"/>
                <a:cs typeface="Arial Narrow" panose="020B0604020202020204" pitchFamily="34" charset="0"/>
              </a:rPr>
            </a:br>
            <a:r>
              <a:rPr lang="en-US" sz="1000">
                <a:solidFill>
                  <a:schemeClr val="bg1"/>
                </a:solidFill>
                <a:latin typeface="Arial Narrow" panose="020B0604020202020204" pitchFamily="34" charset="0"/>
                <a:cs typeface="Arial Narrow" panose="020B0604020202020204" pitchFamily="34" charset="0"/>
              </a:rPr>
              <a:t>Grains (15%)</a:t>
            </a:r>
          </a:p>
          <a:p>
            <a:pPr lvl="0" algn="r"/>
            <a:endParaRPr lang="en-US" sz="1000">
              <a:solidFill>
                <a:schemeClr val="bg1"/>
              </a:solidFill>
              <a:latin typeface="Arial Narrow" panose="020B0604020202020204" pitchFamily="34" charset="0"/>
              <a:cs typeface="Arial Narrow" panose="020B0604020202020204" pitchFamily="34" charset="0"/>
            </a:endParaRPr>
          </a:p>
          <a:p>
            <a:pPr lvl="0" algn="r"/>
            <a:r>
              <a:rPr lang="en-US" sz="800">
                <a:solidFill>
                  <a:schemeClr val="bg1"/>
                </a:solidFill>
                <a:latin typeface="Arial Narrow" panose="020B0604020202020204" pitchFamily="34" charset="0"/>
                <a:cs typeface="Arial Narrow" panose="020B0604020202020204" pitchFamily="34" charset="0"/>
              </a:rPr>
              <a:t>   </a:t>
            </a:r>
            <a:br>
              <a:rPr lang="en-US" sz="800">
                <a:solidFill>
                  <a:schemeClr val="bg1"/>
                </a:solidFill>
                <a:latin typeface="Arial Narrow" panose="020B0604020202020204" pitchFamily="34" charset="0"/>
                <a:cs typeface="Arial Narrow" panose="020B0604020202020204" pitchFamily="34" charset="0"/>
              </a:rPr>
            </a:br>
            <a:r>
              <a:rPr lang="en-US" sz="1000">
                <a:solidFill>
                  <a:schemeClr val="bg1"/>
                </a:solidFill>
                <a:latin typeface="Arial Narrow" panose="020B0604020202020204" pitchFamily="34" charset="0"/>
                <a:cs typeface="Arial Narrow" panose="020B0604020202020204" pitchFamily="34" charset="0"/>
              </a:rPr>
              <a:t>Chemicals (10%)</a:t>
            </a:r>
          </a:p>
        </p:txBody>
      </p:sp>
      <p:sp>
        <p:nvSpPr>
          <p:cNvPr id="39" name="Right Bracket 38">
            <a:extLst>
              <a:ext uri="{FF2B5EF4-FFF2-40B4-BE49-F238E27FC236}">
                <a16:creationId xmlns:a16="http://schemas.microsoft.com/office/drawing/2014/main" id="{FD5C1BF8-9A8F-5042-B6A3-679215FEA7C4}"/>
              </a:ext>
            </a:extLst>
          </p:cNvPr>
          <p:cNvSpPr/>
          <p:nvPr/>
        </p:nvSpPr>
        <p:spPr>
          <a:xfrm flipH="1">
            <a:off x="939233" y="1265766"/>
            <a:ext cx="136498" cy="2738640"/>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0" name="Picture 39">
            <a:extLst>
              <a:ext uri="{FF2B5EF4-FFF2-40B4-BE49-F238E27FC236}">
                <a16:creationId xmlns:a16="http://schemas.microsoft.com/office/drawing/2014/main" id="{40A2916F-74DC-3541-9653-C663214FEFB2}"/>
              </a:ext>
            </a:extLst>
          </p:cNvPr>
          <p:cNvPicPr>
            <a:picLocks noChangeAspect="1"/>
          </p:cNvPicPr>
          <p:nvPr/>
        </p:nvPicPr>
        <p:blipFill>
          <a:blip r:embed="rId3"/>
          <a:stretch>
            <a:fillRect/>
          </a:stretch>
        </p:blipFill>
        <p:spPr>
          <a:xfrm>
            <a:off x="177108" y="2314933"/>
            <a:ext cx="896917" cy="681657"/>
          </a:xfrm>
          <a:prstGeom prst="rect">
            <a:avLst/>
          </a:prstGeom>
        </p:spPr>
      </p:pic>
      <p:pic>
        <p:nvPicPr>
          <p:cNvPr id="16" name="Graphic 15">
            <a:extLst>
              <a:ext uri="{FF2B5EF4-FFF2-40B4-BE49-F238E27FC236}">
                <a16:creationId xmlns:a16="http://schemas.microsoft.com/office/drawing/2014/main" id="{4CC732A8-9423-9E4F-BA2B-5B0DA46531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0862" y="2063651"/>
            <a:ext cx="952500" cy="952500"/>
          </a:xfrm>
          <a:prstGeom prst="rect">
            <a:avLst/>
          </a:prstGeom>
        </p:spPr>
      </p:pic>
      <p:sp>
        <p:nvSpPr>
          <p:cNvPr id="43" name="Freeform 42">
            <a:extLst>
              <a:ext uri="{FF2B5EF4-FFF2-40B4-BE49-F238E27FC236}">
                <a16:creationId xmlns:a16="http://schemas.microsoft.com/office/drawing/2014/main" id="{BE7738BC-8B7D-1941-BDE7-DF396D546C43}"/>
              </a:ext>
            </a:extLst>
          </p:cNvPr>
          <p:cNvSpPr/>
          <p:nvPr/>
        </p:nvSpPr>
        <p:spPr>
          <a:xfrm rot="10800000">
            <a:off x="5467769" y="3502930"/>
            <a:ext cx="624114" cy="380195"/>
          </a:xfrm>
          <a:custGeom>
            <a:avLst/>
            <a:gdLst>
              <a:gd name="connsiteX0" fmla="*/ 156029 w 624114"/>
              <a:gd name="connsiteY0" fmla="*/ 256364 h 380195"/>
              <a:gd name="connsiteX1" fmla="*/ 153166 w 624114"/>
              <a:gd name="connsiteY1" fmla="*/ 259448 h 380195"/>
              <a:gd name="connsiteX2" fmla="*/ 156029 w 624114"/>
              <a:gd name="connsiteY2" fmla="*/ 259448 h 380195"/>
              <a:gd name="connsiteX3" fmla="*/ 146768 w 624114"/>
              <a:gd name="connsiteY3" fmla="*/ 0 h 380195"/>
              <a:gd name="connsiteX4" fmla="*/ 394449 w 624114"/>
              <a:gd name="connsiteY4" fmla="*/ 138701 h 380195"/>
              <a:gd name="connsiteX5" fmla="*/ 468086 w 624114"/>
              <a:gd name="connsiteY5" fmla="*/ 138701 h 380195"/>
              <a:gd name="connsiteX6" fmla="*/ 468086 w 624114"/>
              <a:gd name="connsiteY6" fmla="*/ 259448 h 380195"/>
              <a:gd name="connsiteX7" fmla="*/ 624114 w 624114"/>
              <a:gd name="connsiteY7" fmla="*/ 259448 h 380195"/>
              <a:gd name="connsiteX8" fmla="*/ 312057 w 624114"/>
              <a:gd name="connsiteY8" fmla="*/ 380195 h 380195"/>
              <a:gd name="connsiteX9" fmla="*/ 0 w 624114"/>
              <a:gd name="connsiteY9" fmla="*/ 259448 h 380195"/>
              <a:gd name="connsiteX10" fmla="*/ 143675 w 624114"/>
              <a:gd name="connsiteY10" fmla="*/ 259448 h 380195"/>
              <a:gd name="connsiteX11" fmla="*/ 156029 w 624114"/>
              <a:gd name="connsiteY11" fmla="*/ 228564 h 380195"/>
              <a:gd name="connsiteX12" fmla="*/ 156029 w 624114"/>
              <a:gd name="connsiteY12" fmla="*/ 203745 h 38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4114" h="380195">
                <a:moveTo>
                  <a:pt x="156029" y="256364"/>
                </a:moveTo>
                <a:lnTo>
                  <a:pt x="153166" y="259448"/>
                </a:lnTo>
                <a:lnTo>
                  <a:pt x="156029" y="259448"/>
                </a:lnTo>
                <a:close/>
                <a:moveTo>
                  <a:pt x="146768" y="0"/>
                </a:moveTo>
                <a:lnTo>
                  <a:pt x="394449" y="138701"/>
                </a:lnTo>
                <a:lnTo>
                  <a:pt x="468086" y="138701"/>
                </a:lnTo>
                <a:lnTo>
                  <a:pt x="468086" y="259448"/>
                </a:lnTo>
                <a:lnTo>
                  <a:pt x="624114" y="259448"/>
                </a:lnTo>
                <a:lnTo>
                  <a:pt x="312057" y="380195"/>
                </a:lnTo>
                <a:lnTo>
                  <a:pt x="0" y="259448"/>
                </a:lnTo>
                <a:lnTo>
                  <a:pt x="143675" y="259448"/>
                </a:lnTo>
                <a:lnTo>
                  <a:pt x="156029" y="228564"/>
                </a:lnTo>
                <a:lnTo>
                  <a:pt x="156029" y="203745"/>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pic>
        <p:nvPicPr>
          <p:cNvPr id="17" name="Graphic 16">
            <a:extLst>
              <a:ext uri="{FF2B5EF4-FFF2-40B4-BE49-F238E27FC236}">
                <a16:creationId xmlns:a16="http://schemas.microsoft.com/office/drawing/2014/main" id="{036EAA34-EAAA-794E-B7B9-731D548497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4463" y="3387060"/>
            <a:ext cx="952500" cy="952500"/>
          </a:xfrm>
          <a:prstGeom prst="rect">
            <a:avLst/>
          </a:prstGeom>
        </p:spPr>
      </p:pic>
    </p:spTree>
    <p:extLst>
      <p:ext uri="{BB962C8B-B14F-4D97-AF65-F5344CB8AC3E}">
        <p14:creationId xmlns:p14="http://schemas.microsoft.com/office/powerpoint/2010/main" val="3056065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27AF-C21B-438D-A11E-9CE7D28A2142}"/>
              </a:ext>
            </a:extLst>
          </p:cNvPr>
          <p:cNvSpPr txBox="1">
            <a:spLocks/>
          </p:cNvSpPr>
          <p:nvPr/>
        </p:nvSpPr>
        <p:spPr>
          <a:xfrm>
            <a:off x="1447397" y="936254"/>
            <a:ext cx="7587187" cy="71639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600">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5D73AF93-E33C-744B-B3A4-0A856D0CD981}"/>
              </a:ext>
            </a:extLst>
          </p:cNvPr>
          <p:cNvSpPr>
            <a:spLocks noGrp="1"/>
          </p:cNvSpPr>
          <p:nvPr>
            <p:ph type="title"/>
          </p:nvPr>
        </p:nvSpPr>
        <p:spPr/>
        <p:txBody>
          <a:bodyPr>
            <a:noAutofit/>
          </a:bodyPr>
          <a:lstStyle/>
          <a:p>
            <a:r>
              <a:rPr lang="en-US" sz="2800"/>
              <a:t>What is Changing in the Riverport Economy?</a:t>
            </a:r>
          </a:p>
        </p:txBody>
      </p:sp>
      <p:sp>
        <p:nvSpPr>
          <p:cNvPr id="6" name="Freeform 5">
            <a:extLst>
              <a:ext uri="{FF2B5EF4-FFF2-40B4-BE49-F238E27FC236}">
                <a16:creationId xmlns:a16="http://schemas.microsoft.com/office/drawing/2014/main" id="{45A5B78D-6E0D-A740-A5EC-43DB80EE80D0}"/>
              </a:ext>
            </a:extLst>
          </p:cNvPr>
          <p:cNvSpPr/>
          <p:nvPr/>
        </p:nvSpPr>
        <p:spPr>
          <a:xfrm>
            <a:off x="771993" y="1272650"/>
            <a:ext cx="3731281" cy="1166025"/>
          </a:xfrm>
          <a:custGeom>
            <a:avLst/>
            <a:gdLst>
              <a:gd name="connsiteX0" fmla="*/ 0 w 3731281"/>
              <a:gd name="connsiteY0" fmla="*/ 0 h 1166025"/>
              <a:gd name="connsiteX1" fmla="*/ 3731281 w 3731281"/>
              <a:gd name="connsiteY1" fmla="*/ 0 h 1166025"/>
              <a:gd name="connsiteX2" fmla="*/ 3731281 w 3731281"/>
              <a:gd name="connsiteY2" fmla="*/ 1166025 h 1166025"/>
              <a:gd name="connsiteX3" fmla="*/ 0 w 3731281"/>
              <a:gd name="connsiteY3" fmla="*/ 1166025 h 1166025"/>
              <a:gd name="connsiteX4" fmla="*/ 0 w 3731281"/>
              <a:gd name="connsiteY4" fmla="*/ 0 h 11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281" h="1166025">
                <a:moveTo>
                  <a:pt x="0" y="0"/>
                </a:moveTo>
                <a:lnTo>
                  <a:pt x="3731281" y="0"/>
                </a:lnTo>
                <a:lnTo>
                  <a:pt x="3731281" y="1166025"/>
                </a:lnTo>
                <a:lnTo>
                  <a:pt x="0" y="1166025"/>
                </a:lnTo>
                <a:lnTo>
                  <a:pt x="0" y="0"/>
                </a:lnTo>
                <a:close/>
              </a:path>
            </a:pathLst>
          </a:custGeom>
          <a:solidFill>
            <a:srgbClr val="4BACC6">
              <a:lumMod val="60000"/>
              <a:lumOff val="40000"/>
              <a:alpha val="40000"/>
            </a:srgb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14400" tIns="64770" rIns="64770" bIns="64770" numCol="1" spcCol="1270" anchor="ctr" anchorCtr="0">
            <a:noAutofit/>
          </a:bodyPr>
          <a:lstStyle/>
          <a:p>
            <a:pPr defTabSz="755650">
              <a:lnSpc>
                <a:spcPct val="90000"/>
              </a:lnSpc>
              <a:spcBef>
                <a:spcPct val="0"/>
              </a:spcBef>
              <a:spcAft>
                <a:spcPct val="35000"/>
              </a:spcAft>
            </a:pPr>
            <a:r>
              <a:rPr lang="en-US" sz="1700" kern="1200"/>
              <a:t>Reduction in energy market will increase competition among riverports</a:t>
            </a:r>
          </a:p>
        </p:txBody>
      </p:sp>
      <p:sp>
        <p:nvSpPr>
          <p:cNvPr id="7" name="Rectangle 6">
            <a:extLst>
              <a:ext uri="{FF2B5EF4-FFF2-40B4-BE49-F238E27FC236}">
                <a16:creationId xmlns:a16="http://schemas.microsoft.com/office/drawing/2014/main" id="{0BABEBC0-75F8-F341-BEC6-92273B2585D7}"/>
              </a:ext>
            </a:extLst>
          </p:cNvPr>
          <p:cNvSpPr/>
          <p:nvPr/>
        </p:nvSpPr>
        <p:spPr>
          <a:xfrm>
            <a:off x="616523" y="1104224"/>
            <a:ext cx="816217" cy="1224326"/>
          </a:xfrm>
          <a:prstGeom prst="rect">
            <a:avLst/>
          </a:prstGeom>
          <a:solidFill>
            <a:schemeClr val="accent2">
              <a:lumMod val="40000"/>
              <a:lumOff val="6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a:extLst>
              <a:ext uri="{FF2B5EF4-FFF2-40B4-BE49-F238E27FC236}">
                <a16:creationId xmlns:a16="http://schemas.microsoft.com/office/drawing/2014/main" id="{445FB01C-68A4-D145-BC1B-9EE1B7F8EEBE}"/>
              </a:ext>
            </a:extLst>
          </p:cNvPr>
          <p:cNvSpPr/>
          <p:nvPr/>
        </p:nvSpPr>
        <p:spPr>
          <a:xfrm>
            <a:off x="4796193" y="1272650"/>
            <a:ext cx="3731281" cy="1166025"/>
          </a:xfrm>
          <a:custGeom>
            <a:avLst/>
            <a:gdLst>
              <a:gd name="connsiteX0" fmla="*/ 0 w 3731281"/>
              <a:gd name="connsiteY0" fmla="*/ 0 h 1166025"/>
              <a:gd name="connsiteX1" fmla="*/ 3731281 w 3731281"/>
              <a:gd name="connsiteY1" fmla="*/ 0 h 1166025"/>
              <a:gd name="connsiteX2" fmla="*/ 3731281 w 3731281"/>
              <a:gd name="connsiteY2" fmla="*/ 1166025 h 1166025"/>
              <a:gd name="connsiteX3" fmla="*/ 0 w 3731281"/>
              <a:gd name="connsiteY3" fmla="*/ 1166025 h 1166025"/>
              <a:gd name="connsiteX4" fmla="*/ 0 w 3731281"/>
              <a:gd name="connsiteY4" fmla="*/ 0 h 11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281" h="1166025">
                <a:moveTo>
                  <a:pt x="0" y="0"/>
                </a:moveTo>
                <a:lnTo>
                  <a:pt x="3731281" y="0"/>
                </a:lnTo>
                <a:lnTo>
                  <a:pt x="3731281" y="1166025"/>
                </a:lnTo>
                <a:lnTo>
                  <a:pt x="0" y="1166025"/>
                </a:lnTo>
                <a:lnTo>
                  <a:pt x="0" y="0"/>
                </a:lnTo>
                <a:close/>
              </a:path>
            </a:pathLst>
          </a:custGeom>
          <a:solidFill>
            <a:srgbClr val="4BACC6">
              <a:lumMod val="60000"/>
              <a:lumOff val="40000"/>
              <a:alpha val="40000"/>
            </a:srgb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14400" tIns="64770" rIns="64770" bIns="64770" numCol="1" spcCol="1270" anchor="ctr" anchorCtr="0">
            <a:noAutofit/>
          </a:bodyPr>
          <a:lstStyle/>
          <a:p>
            <a:pPr defTabSz="755650">
              <a:lnSpc>
                <a:spcPct val="90000"/>
              </a:lnSpc>
              <a:spcBef>
                <a:spcPct val="0"/>
              </a:spcBef>
              <a:spcAft>
                <a:spcPct val="35000"/>
              </a:spcAft>
            </a:pPr>
            <a:r>
              <a:rPr lang="en-US" sz="1700" kern="1200" dirty="0"/>
              <a:t>Riverports will have to capture more than their share to stay in business</a:t>
            </a:r>
          </a:p>
        </p:txBody>
      </p:sp>
      <p:sp>
        <p:nvSpPr>
          <p:cNvPr id="13" name="Rectangle 12">
            <a:extLst>
              <a:ext uri="{FF2B5EF4-FFF2-40B4-BE49-F238E27FC236}">
                <a16:creationId xmlns:a16="http://schemas.microsoft.com/office/drawing/2014/main" id="{32106DF6-62C0-6E4E-A392-1A9BC8B7B4C5}"/>
              </a:ext>
            </a:extLst>
          </p:cNvPr>
          <p:cNvSpPr/>
          <p:nvPr/>
        </p:nvSpPr>
        <p:spPr>
          <a:xfrm>
            <a:off x="4640723" y="1104224"/>
            <a:ext cx="816217" cy="1224326"/>
          </a:xfrm>
          <a:prstGeom prst="rect">
            <a:avLst/>
          </a:prstGeom>
          <a:solidFill>
            <a:schemeClr val="accent2">
              <a:lumMod val="40000"/>
              <a:lumOff val="6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a:extLst>
              <a:ext uri="{FF2B5EF4-FFF2-40B4-BE49-F238E27FC236}">
                <a16:creationId xmlns:a16="http://schemas.microsoft.com/office/drawing/2014/main" id="{645F3B33-461D-F04D-8483-EC20400F72E8}"/>
              </a:ext>
            </a:extLst>
          </p:cNvPr>
          <p:cNvSpPr/>
          <p:nvPr/>
        </p:nvSpPr>
        <p:spPr>
          <a:xfrm>
            <a:off x="771993" y="2744550"/>
            <a:ext cx="3731281" cy="1166025"/>
          </a:xfrm>
          <a:custGeom>
            <a:avLst/>
            <a:gdLst>
              <a:gd name="connsiteX0" fmla="*/ 0 w 3731281"/>
              <a:gd name="connsiteY0" fmla="*/ 0 h 1166025"/>
              <a:gd name="connsiteX1" fmla="*/ 3731281 w 3731281"/>
              <a:gd name="connsiteY1" fmla="*/ 0 h 1166025"/>
              <a:gd name="connsiteX2" fmla="*/ 3731281 w 3731281"/>
              <a:gd name="connsiteY2" fmla="*/ 1166025 h 1166025"/>
              <a:gd name="connsiteX3" fmla="*/ 0 w 3731281"/>
              <a:gd name="connsiteY3" fmla="*/ 1166025 h 1166025"/>
              <a:gd name="connsiteX4" fmla="*/ 0 w 3731281"/>
              <a:gd name="connsiteY4" fmla="*/ 0 h 11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281" h="1166025">
                <a:moveTo>
                  <a:pt x="0" y="0"/>
                </a:moveTo>
                <a:lnTo>
                  <a:pt x="3731281" y="0"/>
                </a:lnTo>
                <a:lnTo>
                  <a:pt x="3731281" y="1166025"/>
                </a:lnTo>
                <a:lnTo>
                  <a:pt x="0" y="1166025"/>
                </a:lnTo>
                <a:lnTo>
                  <a:pt x="0" y="0"/>
                </a:lnTo>
                <a:close/>
              </a:path>
            </a:pathLst>
          </a:custGeom>
          <a:solidFill>
            <a:srgbClr val="4BACC6">
              <a:lumMod val="60000"/>
              <a:lumOff val="40000"/>
              <a:alpha val="40000"/>
            </a:srgb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14400" tIns="64770" rIns="64770" bIns="64770" numCol="1" spcCol="1270" anchor="ctr" anchorCtr="0">
            <a:noAutofit/>
          </a:bodyPr>
          <a:lstStyle/>
          <a:p>
            <a:pPr defTabSz="755650">
              <a:lnSpc>
                <a:spcPct val="90000"/>
              </a:lnSpc>
              <a:spcBef>
                <a:spcPct val="0"/>
              </a:spcBef>
              <a:spcAft>
                <a:spcPct val="35000"/>
              </a:spcAft>
            </a:pPr>
            <a:r>
              <a:rPr lang="en-US" sz="1700" kern="1200" dirty="0"/>
              <a:t>Attracting ‘Anchor Clients’ to riverport hinterland will be vital</a:t>
            </a:r>
          </a:p>
        </p:txBody>
      </p:sp>
      <p:sp>
        <p:nvSpPr>
          <p:cNvPr id="15" name="Rectangle 14">
            <a:extLst>
              <a:ext uri="{FF2B5EF4-FFF2-40B4-BE49-F238E27FC236}">
                <a16:creationId xmlns:a16="http://schemas.microsoft.com/office/drawing/2014/main" id="{395280C0-BB2A-6D4C-AA86-06314A9637CE}"/>
              </a:ext>
            </a:extLst>
          </p:cNvPr>
          <p:cNvSpPr/>
          <p:nvPr/>
        </p:nvSpPr>
        <p:spPr>
          <a:xfrm>
            <a:off x="616523" y="2576124"/>
            <a:ext cx="816217" cy="1224326"/>
          </a:xfrm>
          <a:prstGeom prst="rect">
            <a:avLst/>
          </a:prstGeom>
          <a:solidFill>
            <a:schemeClr val="accent2">
              <a:lumMod val="40000"/>
              <a:lumOff val="6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Freeform 35">
            <a:extLst>
              <a:ext uri="{FF2B5EF4-FFF2-40B4-BE49-F238E27FC236}">
                <a16:creationId xmlns:a16="http://schemas.microsoft.com/office/drawing/2014/main" id="{B9FA5FF0-63AD-A341-942A-85B1FD0AFE51}"/>
              </a:ext>
            </a:extLst>
          </p:cNvPr>
          <p:cNvSpPr/>
          <p:nvPr/>
        </p:nvSpPr>
        <p:spPr>
          <a:xfrm>
            <a:off x="4796193" y="2744550"/>
            <a:ext cx="3731281" cy="1166025"/>
          </a:xfrm>
          <a:custGeom>
            <a:avLst/>
            <a:gdLst>
              <a:gd name="connsiteX0" fmla="*/ 0 w 3731281"/>
              <a:gd name="connsiteY0" fmla="*/ 0 h 1166025"/>
              <a:gd name="connsiteX1" fmla="*/ 3731281 w 3731281"/>
              <a:gd name="connsiteY1" fmla="*/ 0 h 1166025"/>
              <a:gd name="connsiteX2" fmla="*/ 3731281 w 3731281"/>
              <a:gd name="connsiteY2" fmla="*/ 1166025 h 1166025"/>
              <a:gd name="connsiteX3" fmla="*/ 0 w 3731281"/>
              <a:gd name="connsiteY3" fmla="*/ 1166025 h 1166025"/>
              <a:gd name="connsiteX4" fmla="*/ 0 w 3731281"/>
              <a:gd name="connsiteY4" fmla="*/ 0 h 11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281" h="1166025">
                <a:moveTo>
                  <a:pt x="0" y="0"/>
                </a:moveTo>
                <a:lnTo>
                  <a:pt x="3731281" y="0"/>
                </a:lnTo>
                <a:lnTo>
                  <a:pt x="3731281" y="1166025"/>
                </a:lnTo>
                <a:lnTo>
                  <a:pt x="0" y="1166025"/>
                </a:lnTo>
                <a:lnTo>
                  <a:pt x="0" y="0"/>
                </a:lnTo>
                <a:close/>
              </a:path>
            </a:pathLst>
          </a:custGeom>
          <a:solidFill>
            <a:srgbClr val="4BACC6">
              <a:lumMod val="60000"/>
              <a:lumOff val="40000"/>
              <a:alpha val="40000"/>
            </a:srgbClr>
          </a:solidFill>
          <a:ln w="9525"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14400" tIns="64770" rIns="64770" bIns="64770" numCol="1" spcCol="1270" anchor="ctr" anchorCtr="0">
            <a:noAutofit/>
          </a:bodyPr>
          <a:lstStyle/>
          <a:p>
            <a:pPr defTabSz="755650">
              <a:lnSpc>
                <a:spcPct val="90000"/>
              </a:lnSpc>
              <a:spcBef>
                <a:spcPct val="0"/>
              </a:spcBef>
              <a:spcAft>
                <a:spcPct val="35000"/>
              </a:spcAft>
            </a:pPr>
            <a:r>
              <a:rPr lang="en-US" sz="1700" kern="1200"/>
              <a:t>Plastics, metals and chemicals can support automotive and advanced manufacturing supply chains</a:t>
            </a:r>
          </a:p>
        </p:txBody>
      </p:sp>
      <p:sp>
        <p:nvSpPr>
          <p:cNvPr id="39" name="Rectangle 38">
            <a:extLst>
              <a:ext uri="{FF2B5EF4-FFF2-40B4-BE49-F238E27FC236}">
                <a16:creationId xmlns:a16="http://schemas.microsoft.com/office/drawing/2014/main" id="{6FC961D2-F030-BF4E-8590-EE8E3948C17E}"/>
              </a:ext>
            </a:extLst>
          </p:cNvPr>
          <p:cNvSpPr/>
          <p:nvPr/>
        </p:nvSpPr>
        <p:spPr>
          <a:xfrm>
            <a:off x="4640723" y="2576124"/>
            <a:ext cx="816217" cy="1224326"/>
          </a:xfrm>
          <a:prstGeom prst="rect">
            <a:avLst/>
          </a:prstGeom>
          <a:solidFill>
            <a:schemeClr val="accent2">
              <a:lumMod val="40000"/>
              <a:lumOff val="6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Down Arrow 4">
            <a:extLst>
              <a:ext uri="{FF2B5EF4-FFF2-40B4-BE49-F238E27FC236}">
                <a16:creationId xmlns:a16="http://schemas.microsoft.com/office/drawing/2014/main" id="{D42466E1-F7E8-5E40-9E40-AD5A159A042C}"/>
              </a:ext>
            </a:extLst>
          </p:cNvPr>
          <p:cNvSpPr/>
          <p:nvPr/>
        </p:nvSpPr>
        <p:spPr>
          <a:xfrm>
            <a:off x="657509" y="1262743"/>
            <a:ext cx="734706" cy="977691"/>
          </a:xfrm>
          <a:prstGeom prst="downArrow">
            <a:avLst>
              <a:gd name="adj1" fmla="val 61537"/>
              <a:gd name="adj2" fmla="val 50000"/>
            </a:avLst>
          </a:prstGeom>
          <a:solidFill>
            <a:schemeClr val="accent6"/>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193F6C5-7FE6-1042-A133-048EE7BCD3A6}"/>
              </a:ext>
            </a:extLst>
          </p:cNvPr>
          <p:cNvGrpSpPr/>
          <p:nvPr/>
        </p:nvGrpSpPr>
        <p:grpSpPr>
          <a:xfrm>
            <a:off x="657509" y="1327278"/>
            <a:ext cx="734706" cy="734706"/>
            <a:chOff x="2685344" y="2584329"/>
            <a:chExt cx="734706" cy="734706"/>
          </a:xfrm>
        </p:grpSpPr>
        <p:sp>
          <p:nvSpPr>
            <p:cNvPr id="10" name="Rectangle 9">
              <a:extLst>
                <a:ext uri="{FF2B5EF4-FFF2-40B4-BE49-F238E27FC236}">
                  <a16:creationId xmlns:a16="http://schemas.microsoft.com/office/drawing/2014/main" id="{0C2D73F0-3A62-5E42-BB51-5024E96876FE}"/>
                </a:ext>
              </a:extLst>
            </p:cNvPr>
            <p:cNvSpPr/>
            <p:nvPr/>
          </p:nvSpPr>
          <p:spPr>
            <a:xfrm>
              <a:off x="2844800" y="2852057"/>
              <a:ext cx="410260" cy="39188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8852DC9-426C-CA40-9227-3A4EB98EAF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5344" y="2584329"/>
              <a:ext cx="734706" cy="734706"/>
            </a:xfrm>
            <a:prstGeom prst="rect">
              <a:avLst/>
            </a:prstGeom>
          </p:spPr>
        </p:pic>
      </p:grpSp>
      <p:grpSp>
        <p:nvGrpSpPr>
          <p:cNvPr id="25" name="Group 24">
            <a:extLst>
              <a:ext uri="{FF2B5EF4-FFF2-40B4-BE49-F238E27FC236}">
                <a16:creationId xmlns:a16="http://schemas.microsoft.com/office/drawing/2014/main" id="{7CBAE039-9786-F74D-B03B-979A29324F9D}"/>
              </a:ext>
            </a:extLst>
          </p:cNvPr>
          <p:cNvGrpSpPr/>
          <p:nvPr/>
        </p:nvGrpSpPr>
        <p:grpSpPr>
          <a:xfrm>
            <a:off x="569585" y="2736096"/>
            <a:ext cx="905019" cy="905019"/>
            <a:chOff x="569585" y="2699811"/>
            <a:chExt cx="905019" cy="905019"/>
          </a:xfrm>
        </p:grpSpPr>
        <p:sp>
          <p:nvSpPr>
            <p:cNvPr id="16" name="Freeform 15">
              <a:extLst>
                <a:ext uri="{FF2B5EF4-FFF2-40B4-BE49-F238E27FC236}">
                  <a16:creationId xmlns:a16="http://schemas.microsoft.com/office/drawing/2014/main" id="{B28D912F-70A2-CD49-92CF-7A8DDC5C176A}"/>
                </a:ext>
              </a:extLst>
            </p:cNvPr>
            <p:cNvSpPr/>
            <p:nvPr/>
          </p:nvSpPr>
          <p:spPr>
            <a:xfrm>
              <a:off x="947233" y="2699811"/>
              <a:ext cx="149722" cy="276773"/>
            </a:xfrm>
            <a:custGeom>
              <a:avLst/>
              <a:gdLst>
                <a:gd name="connsiteX0" fmla="*/ 61526 w 149722"/>
                <a:gd name="connsiteY0" fmla="*/ 269630 h 276773"/>
                <a:gd name="connsiteX1" fmla="*/ 88196 w 149722"/>
                <a:gd name="connsiteY1" fmla="*/ 269630 h 276773"/>
                <a:gd name="connsiteX2" fmla="*/ 147251 w 149722"/>
                <a:gd name="connsiteY2" fmla="*/ 172475 h 276773"/>
                <a:gd name="connsiteX3" fmla="*/ 133916 w 149722"/>
                <a:gd name="connsiteY3" fmla="*/ 148662 h 276773"/>
                <a:gd name="connsiteX4" fmla="*/ 103436 w 149722"/>
                <a:gd name="connsiteY4" fmla="*/ 148662 h 276773"/>
                <a:gd name="connsiteX5" fmla="*/ 95816 w 149722"/>
                <a:gd name="connsiteY5" fmla="*/ 19122 h 276773"/>
                <a:gd name="connsiteX6" fmla="*/ 76766 w 149722"/>
                <a:gd name="connsiteY6" fmla="*/ 72 h 276773"/>
                <a:gd name="connsiteX7" fmla="*/ 54859 w 149722"/>
                <a:gd name="connsiteY7" fmla="*/ 19122 h 276773"/>
                <a:gd name="connsiteX8" fmla="*/ 46286 w 149722"/>
                <a:gd name="connsiteY8" fmla="*/ 148662 h 276773"/>
                <a:gd name="connsiteX9" fmla="*/ 15806 w 149722"/>
                <a:gd name="connsiteY9" fmla="*/ 148662 h 276773"/>
                <a:gd name="connsiteX10" fmla="*/ 2471 w 149722"/>
                <a:gd name="connsiteY10" fmla="*/ 172475 h 276773"/>
                <a:gd name="connsiteX11" fmla="*/ 61526 w 149722"/>
                <a:gd name="connsiteY11" fmla="*/ 269630 h 2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22" h="276773">
                  <a:moveTo>
                    <a:pt x="61526" y="269630"/>
                  </a:moveTo>
                  <a:cubicBezTo>
                    <a:pt x="67241" y="279155"/>
                    <a:pt x="81529" y="279155"/>
                    <a:pt x="88196" y="269630"/>
                  </a:cubicBezTo>
                  <a:lnTo>
                    <a:pt x="147251" y="172475"/>
                  </a:lnTo>
                  <a:cubicBezTo>
                    <a:pt x="153919" y="161997"/>
                    <a:pt x="146299" y="148662"/>
                    <a:pt x="133916" y="148662"/>
                  </a:cubicBezTo>
                  <a:lnTo>
                    <a:pt x="103436" y="148662"/>
                  </a:lnTo>
                  <a:lnTo>
                    <a:pt x="95816" y="19122"/>
                  </a:lnTo>
                  <a:cubicBezTo>
                    <a:pt x="94864" y="8645"/>
                    <a:pt x="87244" y="72"/>
                    <a:pt x="76766" y="72"/>
                  </a:cubicBezTo>
                  <a:cubicBezTo>
                    <a:pt x="65336" y="-880"/>
                    <a:pt x="55811" y="7692"/>
                    <a:pt x="54859" y="19122"/>
                  </a:cubicBezTo>
                  <a:lnTo>
                    <a:pt x="46286" y="148662"/>
                  </a:lnTo>
                  <a:lnTo>
                    <a:pt x="15806" y="148662"/>
                  </a:lnTo>
                  <a:cubicBezTo>
                    <a:pt x="3424" y="148662"/>
                    <a:pt x="-4196" y="161997"/>
                    <a:pt x="2471" y="172475"/>
                  </a:cubicBezTo>
                  <a:lnTo>
                    <a:pt x="61526" y="269630"/>
                  </a:ln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4A06368-049D-AA4C-B93D-473EFC1F60BC}"/>
                </a:ext>
              </a:extLst>
            </p:cNvPr>
            <p:cNvSpPr/>
            <p:nvPr/>
          </p:nvSpPr>
          <p:spPr>
            <a:xfrm>
              <a:off x="695935" y="2826327"/>
              <a:ext cx="207572" cy="206453"/>
            </a:xfrm>
            <a:custGeom>
              <a:avLst/>
              <a:gdLst>
                <a:gd name="connsiteX0" fmla="*/ 153757 w 207572"/>
                <a:gd name="connsiteY0" fmla="*/ 69771 h 206453"/>
                <a:gd name="connsiteX1" fmla="*/ 132802 w 207572"/>
                <a:gd name="connsiteY1" fmla="*/ 90726 h 206453"/>
                <a:gd name="connsiteX2" fmla="*/ 34694 w 207572"/>
                <a:gd name="connsiteY2" fmla="*/ 5001 h 206453"/>
                <a:gd name="connsiteX3" fmla="*/ 7072 w 207572"/>
                <a:gd name="connsiteY3" fmla="*/ 5001 h 206453"/>
                <a:gd name="connsiteX4" fmla="*/ 5167 w 207572"/>
                <a:gd name="connsiteY4" fmla="*/ 34528 h 206453"/>
                <a:gd name="connsiteX5" fmla="*/ 90892 w 207572"/>
                <a:gd name="connsiteY5" fmla="*/ 132636 h 206453"/>
                <a:gd name="connsiteX6" fmla="*/ 69937 w 207572"/>
                <a:gd name="connsiteY6" fmla="*/ 153591 h 206453"/>
                <a:gd name="connsiteX7" fmla="*/ 77557 w 207572"/>
                <a:gd name="connsiteY7" fmla="*/ 179308 h 206453"/>
                <a:gd name="connsiteX8" fmla="*/ 188047 w 207572"/>
                <a:gd name="connsiteY8" fmla="*/ 205978 h 206453"/>
                <a:gd name="connsiteX9" fmla="*/ 207097 w 207572"/>
                <a:gd name="connsiteY9" fmla="*/ 186928 h 206453"/>
                <a:gd name="connsiteX10" fmla="*/ 180427 w 207572"/>
                <a:gd name="connsiteY10" fmla="*/ 76438 h 206453"/>
                <a:gd name="connsiteX11" fmla="*/ 153757 w 207572"/>
                <a:gd name="connsiteY11" fmla="*/ 69771 h 2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572" h="206453">
                  <a:moveTo>
                    <a:pt x="153757" y="69771"/>
                  </a:moveTo>
                  <a:lnTo>
                    <a:pt x="132802" y="90726"/>
                  </a:lnTo>
                  <a:lnTo>
                    <a:pt x="34694" y="5001"/>
                  </a:lnTo>
                  <a:cubicBezTo>
                    <a:pt x="27074" y="-1667"/>
                    <a:pt x="15644" y="-1667"/>
                    <a:pt x="7072" y="5001"/>
                  </a:cubicBezTo>
                  <a:cubicBezTo>
                    <a:pt x="-1501" y="12621"/>
                    <a:pt x="-2453" y="25956"/>
                    <a:pt x="5167" y="34528"/>
                  </a:cubicBezTo>
                  <a:lnTo>
                    <a:pt x="90892" y="132636"/>
                  </a:lnTo>
                  <a:lnTo>
                    <a:pt x="69937" y="153591"/>
                  </a:lnTo>
                  <a:cubicBezTo>
                    <a:pt x="61364" y="162163"/>
                    <a:pt x="65174" y="176451"/>
                    <a:pt x="77557" y="179308"/>
                  </a:cubicBezTo>
                  <a:lnTo>
                    <a:pt x="188047" y="205978"/>
                  </a:lnTo>
                  <a:cubicBezTo>
                    <a:pt x="199477" y="208836"/>
                    <a:pt x="209954" y="198358"/>
                    <a:pt x="207097" y="186928"/>
                  </a:cubicBezTo>
                  <a:lnTo>
                    <a:pt x="180427" y="76438"/>
                  </a:lnTo>
                  <a:cubicBezTo>
                    <a:pt x="176617" y="65008"/>
                    <a:pt x="162329" y="61198"/>
                    <a:pt x="153757" y="69771"/>
                  </a:cubicBez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7409B4-2103-9449-85FC-7C26A5150148}"/>
                </a:ext>
              </a:extLst>
            </p:cNvPr>
            <p:cNvSpPr/>
            <p:nvPr/>
          </p:nvSpPr>
          <p:spPr>
            <a:xfrm>
              <a:off x="569585" y="3077459"/>
              <a:ext cx="277726" cy="149722"/>
            </a:xfrm>
            <a:custGeom>
              <a:avLst/>
              <a:gdLst>
                <a:gd name="connsiteX0" fmla="*/ 149615 w 277726"/>
                <a:gd name="connsiteY0" fmla="*/ 133916 h 149722"/>
                <a:gd name="connsiteX1" fmla="*/ 173427 w 277726"/>
                <a:gd name="connsiteY1" fmla="*/ 147251 h 149722"/>
                <a:gd name="connsiteX2" fmla="*/ 270582 w 277726"/>
                <a:gd name="connsiteY2" fmla="*/ 88196 h 149722"/>
                <a:gd name="connsiteX3" fmla="*/ 270582 w 277726"/>
                <a:gd name="connsiteY3" fmla="*/ 61526 h 149722"/>
                <a:gd name="connsiteX4" fmla="*/ 173427 w 277726"/>
                <a:gd name="connsiteY4" fmla="*/ 2471 h 149722"/>
                <a:gd name="connsiteX5" fmla="*/ 149615 w 277726"/>
                <a:gd name="connsiteY5" fmla="*/ 15806 h 149722"/>
                <a:gd name="connsiteX6" fmla="*/ 149615 w 277726"/>
                <a:gd name="connsiteY6" fmla="*/ 46286 h 149722"/>
                <a:gd name="connsiteX7" fmla="*/ 19122 w 277726"/>
                <a:gd name="connsiteY7" fmla="*/ 53906 h 149722"/>
                <a:gd name="connsiteX8" fmla="*/ 72 w 277726"/>
                <a:gd name="connsiteY8" fmla="*/ 72956 h 149722"/>
                <a:gd name="connsiteX9" fmla="*/ 19122 w 277726"/>
                <a:gd name="connsiteY9" fmla="*/ 94864 h 149722"/>
                <a:gd name="connsiteX10" fmla="*/ 148662 w 277726"/>
                <a:gd name="connsiteY10" fmla="*/ 103436 h 149722"/>
                <a:gd name="connsiteX11" fmla="*/ 148662 w 277726"/>
                <a:gd name="connsiteY11" fmla="*/ 133916 h 14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726" h="149722">
                  <a:moveTo>
                    <a:pt x="149615" y="133916"/>
                  </a:moveTo>
                  <a:cubicBezTo>
                    <a:pt x="149615" y="146299"/>
                    <a:pt x="162950" y="153919"/>
                    <a:pt x="173427" y="147251"/>
                  </a:cubicBezTo>
                  <a:lnTo>
                    <a:pt x="270582" y="88196"/>
                  </a:lnTo>
                  <a:cubicBezTo>
                    <a:pt x="280107" y="82481"/>
                    <a:pt x="280107" y="68194"/>
                    <a:pt x="270582" y="61526"/>
                  </a:cubicBezTo>
                  <a:lnTo>
                    <a:pt x="173427" y="2471"/>
                  </a:lnTo>
                  <a:cubicBezTo>
                    <a:pt x="162950" y="-4196"/>
                    <a:pt x="149615" y="3424"/>
                    <a:pt x="149615" y="15806"/>
                  </a:cubicBezTo>
                  <a:lnTo>
                    <a:pt x="149615" y="46286"/>
                  </a:lnTo>
                  <a:lnTo>
                    <a:pt x="19122" y="53906"/>
                  </a:lnTo>
                  <a:cubicBezTo>
                    <a:pt x="8645" y="54859"/>
                    <a:pt x="72" y="62479"/>
                    <a:pt x="72" y="72956"/>
                  </a:cubicBezTo>
                  <a:cubicBezTo>
                    <a:pt x="-880" y="84386"/>
                    <a:pt x="7692" y="93911"/>
                    <a:pt x="19122" y="94864"/>
                  </a:cubicBezTo>
                  <a:lnTo>
                    <a:pt x="148662" y="103436"/>
                  </a:lnTo>
                  <a:lnTo>
                    <a:pt x="148662" y="133916"/>
                  </a:ln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A8A0D7-2F83-0F45-92F3-869ADA660AD0}"/>
                </a:ext>
              </a:extLst>
            </p:cNvPr>
            <p:cNvSpPr/>
            <p:nvPr/>
          </p:nvSpPr>
          <p:spPr>
            <a:xfrm>
              <a:off x="696101" y="3271858"/>
              <a:ext cx="206455" cy="206621"/>
            </a:xfrm>
            <a:custGeom>
              <a:avLst/>
              <a:gdLst>
                <a:gd name="connsiteX0" fmla="*/ 187881 w 206455"/>
                <a:gd name="connsiteY0" fmla="*/ 477 h 206621"/>
                <a:gd name="connsiteX1" fmla="*/ 77391 w 206455"/>
                <a:gd name="connsiteY1" fmla="*/ 27147 h 206621"/>
                <a:gd name="connsiteX2" fmla="*/ 69771 w 206455"/>
                <a:gd name="connsiteY2" fmla="*/ 52865 h 206621"/>
                <a:gd name="connsiteX3" fmla="*/ 90726 w 206455"/>
                <a:gd name="connsiteY3" fmla="*/ 73820 h 206621"/>
                <a:gd name="connsiteX4" fmla="*/ 5001 w 206455"/>
                <a:gd name="connsiteY4" fmla="*/ 171927 h 206621"/>
                <a:gd name="connsiteX5" fmla="*/ 5001 w 206455"/>
                <a:gd name="connsiteY5" fmla="*/ 199550 h 206621"/>
                <a:gd name="connsiteX6" fmla="*/ 34528 w 206455"/>
                <a:gd name="connsiteY6" fmla="*/ 201455 h 206621"/>
                <a:gd name="connsiteX7" fmla="*/ 132636 w 206455"/>
                <a:gd name="connsiteY7" fmla="*/ 115730 h 206621"/>
                <a:gd name="connsiteX8" fmla="*/ 153591 w 206455"/>
                <a:gd name="connsiteY8" fmla="*/ 136685 h 206621"/>
                <a:gd name="connsiteX9" fmla="*/ 179308 w 206455"/>
                <a:gd name="connsiteY9" fmla="*/ 129065 h 206621"/>
                <a:gd name="connsiteX10" fmla="*/ 205978 w 206455"/>
                <a:gd name="connsiteY10" fmla="*/ 18575 h 206621"/>
                <a:gd name="connsiteX11" fmla="*/ 187881 w 206455"/>
                <a:gd name="connsiteY11" fmla="*/ 477 h 2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455" h="206621">
                  <a:moveTo>
                    <a:pt x="187881" y="477"/>
                  </a:moveTo>
                  <a:lnTo>
                    <a:pt x="77391" y="27147"/>
                  </a:lnTo>
                  <a:cubicBezTo>
                    <a:pt x="65961" y="30005"/>
                    <a:pt x="61198" y="44292"/>
                    <a:pt x="69771" y="52865"/>
                  </a:cubicBezTo>
                  <a:lnTo>
                    <a:pt x="90726" y="73820"/>
                  </a:lnTo>
                  <a:lnTo>
                    <a:pt x="5001" y="171927"/>
                  </a:lnTo>
                  <a:cubicBezTo>
                    <a:pt x="-1667" y="179547"/>
                    <a:pt x="-1667" y="190977"/>
                    <a:pt x="5001" y="199550"/>
                  </a:cubicBezTo>
                  <a:cubicBezTo>
                    <a:pt x="12621" y="208122"/>
                    <a:pt x="25956" y="209075"/>
                    <a:pt x="34528" y="201455"/>
                  </a:cubicBezTo>
                  <a:lnTo>
                    <a:pt x="132636" y="115730"/>
                  </a:lnTo>
                  <a:lnTo>
                    <a:pt x="153591" y="136685"/>
                  </a:lnTo>
                  <a:cubicBezTo>
                    <a:pt x="162163" y="145257"/>
                    <a:pt x="176451" y="141447"/>
                    <a:pt x="179308" y="129065"/>
                  </a:cubicBezTo>
                  <a:lnTo>
                    <a:pt x="205978" y="18575"/>
                  </a:lnTo>
                  <a:cubicBezTo>
                    <a:pt x="208836" y="8097"/>
                    <a:pt x="198358" y="-2380"/>
                    <a:pt x="187881" y="477"/>
                  </a:cubicBez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574E353-EF11-5B48-AD29-D7B02F94040E}"/>
                </a:ext>
              </a:extLst>
            </p:cNvPr>
            <p:cNvSpPr/>
            <p:nvPr/>
          </p:nvSpPr>
          <p:spPr>
            <a:xfrm>
              <a:off x="947233" y="3328057"/>
              <a:ext cx="150675" cy="276773"/>
            </a:xfrm>
            <a:custGeom>
              <a:avLst/>
              <a:gdLst>
                <a:gd name="connsiteX0" fmla="*/ 88196 w 150675"/>
                <a:gd name="connsiteY0" fmla="*/ 7144 h 276773"/>
                <a:gd name="connsiteX1" fmla="*/ 61526 w 150675"/>
                <a:gd name="connsiteY1" fmla="*/ 7144 h 276773"/>
                <a:gd name="connsiteX2" fmla="*/ 2471 w 150675"/>
                <a:gd name="connsiteY2" fmla="*/ 104299 h 276773"/>
                <a:gd name="connsiteX3" fmla="*/ 15806 w 150675"/>
                <a:gd name="connsiteY3" fmla="*/ 128111 h 276773"/>
                <a:gd name="connsiteX4" fmla="*/ 46286 w 150675"/>
                <a:gd name="connsiteY4" fmla="*/ 128111 h 276773"/>
                <a:gd name="connsiteX5" fmla="*/ 54859 w 150675"/>
                <a:gd name="connsiteY5" fmla="*/ 257651 h 276773"/>
                <a:gd name="connsiteX6" fmla="*/ 73909 w 150675"/>
                <a:gd name="connsiteY6" fmla="*/ 276701 h 276773"/>
                <a:gd name="connsiteX7" fmla="*/ 95816 w 150675"/>
                <a:gd name="connsiteY7" fmla="*/ 257651 h 276773"/>
                <a:gd name="connsiteX8" fmla="*/ 104389 w 150675"/>
                <a:gd name="connsiteY8" fmla="*/ 128111 h 276773"/>
                <a:gd name="connsiteX9" fmla="*/ 134869 w 150675"/>
                <a:gd name="connsiteY9" fmla="*/ 128111 h 276773"/>
                <a:gd name="connsiteX10" fmla="*/ 148204 w 150675"/>
                <a:gd name="connsiteY10" fmla="*/ 104299 h 276773"/>
                <a:gd name="connsiteX11" fmla="*/ 88196 w 150675"/>
                <a:gd name="connsiteY11" fmla="*/ 7144 h 2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75" h="276773">
                  <a:moveTo>
                    <a:pt x="88196" y="7144"/>
                  </a:moveTo>
                  <a:cubicBezTo>
                    <a:pt x="82481" y="-2381"/>
                    <a:pt x="68194" y="-2381"/>
                    <a:pt x="61526" y="7144"/>
                  </a:cubicBezTo>
                  <a:lnTo>
                    <a:pt x="2471" y="104299"/>
                  </a:lnTo>
                  <a:cubicBezTo>
                    <a:pt x="-4196" y="114776"/>
                    <a:pt x="3424" y="128111"/>
                    <a:pt x="15806" y="128111"/>
                  </a:cubicBezTo>
                  <a:lnTo>
                    <a:pt x="46286" y="128111"/>
                  </a:lnTo>
                  <a:lnTo>
                    <a:pt x="54859" y="257651"/>
                  </a:lnTo>
                  <a:cubicBezTo>
                    <a:pt x="55811" y="268129"/>
                    <a:pt x="63431" y="276701"/>
                    <a:pt x="73909" y="276701"/>
                  </a:cubicBezTo>
                  <a:cubicBezTo>
                    <a:pt x="85339" y="277654"/>
                    <a:pt x="94864" y="269081"/>
                    <a:pt x="95816" y="257651"/>
                  </a:cubicBezTo>
                  <a:lnTo>
                    <a:pt x="104389" y="128111"/>
                  </a:lnTo>
                  <a:lnTo>
                    <a:pt x="134869" y="128111"/>
                  </a:lnTo>
                  <a:cubicBezTo>
                    <a:pt x="147251" y="128111"/>
                    <a:pt x="154871" y="114776"/>
                    <a:pt x="148204" y="104299"/>
                  </a:cubicBezTo>
                  <a:lnTo>
                    <a:pt x="88196" y="7144"/>
                  </a:ln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9F5F0B-4A8F-474D-A99D-055AA14E01E8}"/>
                </a:ext>
              </a:extLst>
            </p:cNvPr>
            <p:cNvSpPr/>
            <p:nvPr/>
          </p:nvSpPr>
          <p:spPr>
            <a:xfrm>
              <a:off x="1140681" y="3272812"/>
              <a:ext cx="206620" cy="207406"/>
            </a:xfrm>
            <a:custGeom>
              <a:avLst/>
              <a:gdLst>
                <a:gd name="connsiteX0" fmla="*/ 116681 w 206620"/>
                <a:gd name="connsiteY0" fmla="*/ 73818 h 207406"/>
                <a:gd name="connsiteX1" fmla="*/ 137636 w 206620"/>
                <a:gd name="connsiteY1" fmla="*/ 52863 h 207406"/>
                <a:gd name="connsiteX2" fmla="*/ 130016 w 206620"/>
                <a:gd name="connsiteY2" fmla="*/ 27146 h 207406"/>
                <a:gd name="connsiteX3" fmla="*/ 19526 w 206620"/>
                <a:gd name="connsiteY3" fmla="*/ 476 h 207406"/>
                <a:gd name="connsiteX4" fmla="*/ 476 w 206620"/>
                <a:gd name="connsiteY4" fmla="*/ 19526 h 207406"/>
                <a:gd name="connsiteX5" fmla="*/ 27146 w 206620"/>
                <a:gd name="connsiteY5" fmla="*/ 130016 h 207406"/>
                <a:gd name="connsiteX6" fmla="*/ 52863 w 206620"/>
                <a:gd name="connsiteY6" fmla="*/ 137636 h 207406"/>
                <a:gd name="connsiteX7" fmla="*/ 73818 w 206620"/>
                <a:gd name="connsiteY7" fmla="*/ 116681 h 207406"/>
                <a:gd name="connsiteX8" fmla="*/ 171926 w 206620"/>
                <a:gd name="connsiteY8" fmla="*/ 202406 h 207406"/>
                <a:gd name="connsiteX9" fmla="*/ 199548 w 206620"/>
                <a:gd name="connsiteY9" fmla="*/ 202406 h 207406"/>
                <a:gd name="connsiteX10" fmla="*/ 201453 w 206620"/>
                <a:gd name="connsiteY10" fmla="*/ 172878 h 207406"/>
                <a:gd name="connsiteX11" fmla="*/ 116681 w 206620"/>
                <a:gd name="connsiteY11" fmla="*/ 73818 h 20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20" h="207406">
                  <a:moveTo>
                    <a:pt x="116681" y="73818"/>
                  </a:moveTo>
                  <a:lnTo>
                    <a:pt x="137636" y="52863"/>
                  </a:lnTo>
                  <a:cubicBezTo>
                    <a:pt x="146208" y="44291"/>
                    <a:pt x="142398" y="30003"/>
                    <a:pt x="130016" y="27146"/>
                  </a:cubicBezTo>
                  <a:lnTo>
                    <a:pt x="19526" y="476"/>
                  </a:lnTo>
                  <a:cubicBezTo>
                    <a:pt x="8096" y="-2382"/>
                    <a:pt x="-2382" y="8096"/>
                    <a:pt x="476" y="19526"/>
                  </a:cubicBezTo>
                  <a:lnTo>
                    <a:pt x="27146" y="130016"/>
                  </a:lnTo>
                  <a:cubicBezTo>
                    <a:pt x="30003" y="141446"/>
                    <a:pt x="44291" y="146208"/>
                    <a:pt x="52863" y="137636"/>
                  </a:cubicBezTo>
                  <a:lnTo>
                    <a:pt x="73818" y="116681"/>
                  </a:lnTo>
                  <a:lnTo>
                    <a:pt x="171926" y="202406"/>
                  </a:lnTo>
                  <a:cubicBezTo>
                    <a:pt x="179546" y="209073"/>
                    <a:pt x="190976" y="209073"/>
                    <a:pt x="199548" y="202406"/>
                  </a:cubicBezTo>
                  <a:cubicBezTo>
                    <a:pt x="208121" y="194786"/>
                    <a:pt x="209073" y="181451"/>
                    <a:pt x="201453" y="172878"/>
                  </a:cubicBezTo>
                  <a:lnTo>
                    <a:pt x="116681" y="7381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3F72C60-6425-5143-961B-55B0081DE714}"/>
                </a:ext>
              </a:extLst>
            </p:cNvPr>
            <p:cNvSpPr/>
            <p:nvPr/>
          </p:nvSpPr>
          <p:spPr>
            <a:xfrm>
              <a:off x="1197831" y="3076507"/>
              <a:ext cx="276773" cy="149722"/>
            </a:xfrm>
            <a:custGeom>
              <a:avLst/>
              <a:gdLst>
                <a:gd name="connsiteX0" fmla="*/ 257651 w 276773"/>
                <a:gd name="connsiteY0" fmla="*/ 54859 h 149722"/>
                <a:gd name="connsiteX1" fmla="*/ 128111 w 276773"/>
                <a:gd name="connsiteY1" fmla="*/ 46286 h 149722"/>
                <a:gd name="connsiteX2" fmla="*/ 128111 w 276773"/>
                <a:gd name="connsiteY2" fmla="*/ 15806 h 149722"/>
                <a:gd name="connsiteX3" fmla="*/ 104299 w 276773"/>
                <a:gd name="connsiteY3" fmla="*/ 2471 h 149722"/>
                <a:gd name="connsiteX4" fmla="*/ 7144 w 276773"/>
                <a:gd name="connsiteY4" fmla="*/ 61526 h 149722"/>
                <a:gd name="connsiteX5" fmla="*/ 7144 w 276773"/>
                <a:gd name="connsiteY5" fmla="*/ 88196 h 149722"/>
                <a:gd name="connsiteX6" fmla="*/ 104299 w 276773"/>
                <a:gd name="connsiteY6" fmla="*/ 147251 h 149722"/>
                <a:gd name="connsiteX7" fmla="*/ 128111 w 276773"/>
                <a:gd name="connsiteY7" fmla="*/ 133916 h 149722"/>
                <a:gd name="connsiteX8" fmla="*/ 128111 w 276773"/>
                <a:gd name="connsiteY8" fmla="*/ 103436 h 149722"/>
                <a:gd name="connsiteX9" fmla="*/ 257651 w 276773"/>
                <a:gd name="connsiteY9" fmla="*/ 94864 h 149722"/>
                <a:gd name="connsiteX10" fmla="*/ 276701 w 276773"/>
                <a:gd name="connsiteY10" fmla="*/ 75814 h 149722"/>
                <a:gd name="connsiteX11" fmla="*/ 257651 w 276773"/>
                <a:gd name="connsiteY11" fmla="*/ 54859 h 14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773" h="149722">
                  <a:moveTo>
                    <a:pt x="257651" y="54859"/>
                  </a:moveTo>
                  <a:lnTo>
                    <a:pt x="128111" y="46286"/>
                  </a:lnTo>
                  <a:lnTo>
                    <a:pt x="128111" y="15806"/>
                  </a:lnTo>
                  <a:cubicBezTo>
                    <a:pt x="128111" y="3424"/>
                    <a:pt x="114776" y="-4196"/>
                    <a:pt x="104299" y="2471"/>
                  </a:cubicBezTo>
                  <a:lnTo>
                    <a:pt x="7144" y="61526"/>
                  </a:lnTo>
                  <a:cubicBezTo>
                    <a:pt x="-2381" y="67241"/>
                    <a:pt x="-2381" y="81529"/>
                    <a:pt x="7144" y="88196"/>
                  </a:cubicBezTo>
                  <a:lnTo>
                    <a:pt x="104299" y="147251"/>
                  </a:lnTo>
                  <a:cubicBezTo>
                    <a:pt x="114776" y="153919"/>
                    <a:pt x="128111" y="146299"/>
                    <a:pt x="128111" y="133916"/>
                  </a:cubicBezTo>
                  <a:lnTo>
                    <a:pt x="128111" y="103436"/>
                  </a:lnTo>
                  <a:lnTo>
                    <a:pt x="257651" y="94864"/>
                  </a:lnTo>
                  <a:cubicBezTo>
                    <a:pt x="268129" y="93911"/>
                    <a:pt x="276701" y="86291"/>
                    <a:pt x="276701" y="75814"/>
                  </a:cubicBezTo>
                  <a:cubicBezTo>
                    <a:pt x="277654" y="65336"/>
                    <a:pt x="269081" y="55811"/>
                    <a:pt x="257651" y="54859"/>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6222D73-BEFF-B745-A9AA-6F0296BB0022}"/>
                </a:ext>
              </a:extLst>
            </p:cNvPr>
            <p:cNvSpPr/>
            <p:nvPr/>
          </p:nvSpPr>
          <p:spPr>
            <a:xfrm>
              <a:off x="1141632" y="2826161"/>
              <a:ext cx="206455" cy="206621"/>
            </a:xfrm>
            <a:custGeom>
              <a:avLst/>
              <a:gdLst>
                <a:gd name="connsiteX0" fmla="*/ 18575 w 206455"/>
                <a:gd name="connsiteY0" fmla="*/ 206144 h 206621"/>
                <a:gd name="connsiteX1" fmla="*/ 129065 w 206455"/>
                <a:gd name="connsiteY1" fmla="*/ 179474 h 206621"/>
                <a:gd name="connsiteX2" fmla="*/ 136685 w 206455"/>
                <a:gd name="connsiteY2" fmla="*/ 153757 h 206621"/>
                <a:gd name="connsiteX3" fmla="*/ 115730 w 206455"/>
                <a:gd name="connsiteY3" fmla="*/ 132802 h 206621"/>
                <a:gd name="connsiteX4" fmla="*/ 201455 w 206455"/>
                <a:gd name="connsiteY4" fmla="*/ 34694 h 206621"/>
                <a:gd name="connsiteX5" fmla="*/ 201455 w 206455"/>
                <a:gd name="connsiteY5" fmla="*/ 7072 h 206621"/>
                <a:gd name="connsiteX6" fmla="*/ 171927 w 206455"/>
                <a:gd name="connsiteY6" fmla="*/ 5167 h 206621"/>
                <a:gd name="connsiteX7" fmla="*/ 73820 w 206455"/>
                <a:gd name="connsiteY7" fmla="*/ 90892 h 206621"/>
                <a:gd name="connsiteX8" fmla="*/ 52865 w 206455"/>
                <a:gd name="connsiteY8" fmla="*/ 69937 h 206621"/>
                <a:gd name="connsiteX9" fmla="*/ 27147 w 206455"/>
                <a:gd name="connsiteY9" fmla="*/ 77557 h 206621"/>
                <a:gd name="connsiteX10" fmla="*/ 477 w 206455"/>
                <a:gd name="connsiteY10" fmla="*/ 188047 h 206621"/>
                <a:gd name="connsiteX11" fmla="*/ 18575 w 206455"/>
                <a:gd name="connsiteY11" fmla="*/ 206144 h 2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455" h="206621">
                  <a:moveTo>
                    <a:pt x="18575" y="206144"/>
                  </a:moveTo>
                  <a:lnTo>
                    <a:pt x="129065" y="179474"/>
                  </a:lnTo>
                  <a:cubicBezTo>
                    <a:pt x="140495" y="176617"/>
                    <a:pt x="145257" y="162329"/>
                    <a:pt x="136685" y="153757"/>
                  </a:cubicBezTo>
                  <a:lnTo>
                    <a:pt x="115730" y="132802"/>
                  </a:lnTo>
                  <a:lnTo>
                    <a:pt x="201455" y="34694"/>
                  </a:lnTo>
                  <a:cubicBezTo>
                    <a:pt x="208122" y="27074"/>
                    <a:pt x="208122" y="15644"/>
                    <a:pt x="201455" y="7072"/>
                  </a:cubicBezTo>
                  <a:cubicBezTo>
                    <a:pt x="193835" y="-1501"/>
                    <a:pt x="180500" y="-2453"/>
                    <a:pt x="171927" y="5167"/>
                  </a:cubicBezTo>
                  <a:lnTo>
                    <a:pt x="73820" y="90892"/>
                  </a:lnTo>
                  <a:lnTo>
                    <a:pt x="52865" y="69937"/>
                  </a:lnTo>
                  <a:cubicBezTo>
                    <a:pt x="44292" y="61364"/>
                    <a:pt x="30005" y="65174"/>
                    <a:pt x="27147" y="77557"/>
                  </a:cubicBezTo>
                  <a:lnTo>
                    <a:pt x="477" y="188047"/>
                  </a:lnTo>
                  <a:cubicBezTo>
                    <a:pt x="-2380" y="198524"/>
                    <a:pt x="8097" y="209002"/>
                    <a:pt x="18575" y="206144"/>
                  </a:cubicBez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0903916-14EF-4945-AF0B-0ED26E006844}"/>
                </a:ext>
              </a:extLst>
            </p:cNvPr>
            <p:cNvSpPr/>
            <p:nvPr/>
          </p:nvSpPr>
          <p:spPr>
            <a:xfrm>
              <a:off x="944942" y="3075168"/>
              <a:ext cx="154305" cy="154305"/>
            </a:xfrm>
            <a:custGeom>
              <a:avLst/>
              <a:gdLst>
                <a:gd name="connsiteX0" fmla="*/ 154305 w 154305"/>
                <a:gd name="connsiteY0" fmla="*/ 77153 h 154305"/>
                <a:gd name="connsiteX1" fmla="*/ 77153 w 154305"/>
                <a:gd name="connsiteY1" fmla="*/ 154305 h 154305"/>
                <a:gd name="connsiteX2" fmla="*/ 0 w 154305"/>
                <a:gd name="connsiteY2" fmla="*/ 77153 h 154305"/>
                <a:gd name="connsiteX3" fmla="*/ 77153 w 154305"/>
                <a:gd name="connsiteY3" fmla="*/ 0 h 154305"/>
                <a:gd name="connsiteX4" fmla="*/ 154305 w 154305"/>
                <a:gd name="connsiteY4" fmla="*/ 77153 h 15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54305">
                  <a:moveTo>
                    <a:pt x="154305" y="77153"/>
                  </a:moveTo>
                  <a:cubicBezTo>
                    <a:pt x="154305" y="119763"/>
                    <a:pt x="119763" y="154305"/>
                    <a:pt x="77153" y="154305"/>
                  </a:cubicBezTo>
                  <a:cubicBezTo>
                    <a:pt x="34542" y="154305"/>
                    <a:pt x="0" y="119763"/>
                    <a:pt x="0" y="77153"/>
                  </a:cubicBezTo>
                  <a:cubicBezTo>
                    <a:pt x="0" y="34542"/>
                    <a:pt x="34542" y="0"/>
                    <a:pt x="77153" y="0"/>
                  </a:cubicBezTo>
                  <a:cubicBezTo>
                    <a:pt x="119763" y="0"/>
                    <a:pt x="154305" y="34542"/>
                    <a:pt x="154305" y="77153"/>
                  </a:cubicBezTo>
                  <a:close/>
                </a:path>
              </a:pathLst>
            </a:custGeom>
            <a:solidFill>
              <a:schemeClr val="accent6"/>
            </a:solid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ED42F236-50A7-0C46-8CD9-F65302262A23}"/>
              </a:ext>
            </a:extLst>
          </p:cNvPr>
          <p:cNvGrpSpPr/>
          <p:nvPr/>
        </p:nvGrpSpPr>
        <p:grpSpPr>
          <a:xfrm>
            <a:off x="4595601" y="1188863"/>
            <a:ext cx="905019" cy="1066458"/>
            <a:chOff x="569585" y="2699811"/>
            <a:chExt cx="905019" cy="1066458"/>
          </a:xfrm>
        </p:grpSpPr>
        <p:sp>
          <p:nvSpPr>
            <p:cNvPr id="27" name="Freeform 26">
              <a:extLst>
                <a:ext uri="{FF2B5EF4-FFF2-40B4-BE49-F238E27FC236}">
                  <a16:creationId xmlns:a16="http://schemas.microsoft.com/office/drawing/2014/main" id="{93A2EBB6-CECF-5445-8177-51AF18E13C9B}"/>
                </a:ext>
              </a:extLst>
            </p:cNvPr>
            <p:cNvSpPr/>
            <p:nvPr/>
          </p:nvSpPr>
          <p:spPr>
            <a:xfrm>
              <a:off x="947233" y="2699811"/>
              <a:ext cx="149722" cy="276773"/>
            </a:xfrm>
            <a:custGeom>
              <a:avLst/>
              <a:gdLst>
                <a:gd name="connsiteX0" fmla="*/ 61526 w 149722"/>
                <a:gd name="connsiteY0" fmla="*/ 269630 h 276773"/>
                <a:gd name="connsiteX1" fmla="*/ 88196 w 149722"/>
                <a:gd name="connsiteY1" fmla="*/ 269630 h 276773"/>
                <a:gd name="connsiteX2" fmla="*/ 147251 w 149722"/>
                <a:gd name="connsiteY2" fmla="*/ 172475 h 276773"/>
                <a:gd name="connsiteX3" fmla="*/ 133916 w 149722"/>
                <a:gd name="connsiteY3" fmla="*/ 148662 h 276773"/>
                <a:gd name="connsiteX4" fmla="*/ 103436 w 149722"/>
                <a:gd name="connsiteY4" fmla="*/ 148662 h 276773"/>
                <a:gd name="connsiteX5" fmla="*/ 95816 w 149722"/>
                <a:gd name="connsiteY5" fmla="*/ 19122 h 276773"/>
                <a:gd name="connsiteX6" fmla="*/ 76766 w 149722"/>
                <a:gd name="connsiteY6" fmla="*/ 72 h 276773"/>
                <a:gd name="connsiteX7" fmla="*/ 54859 w 149722"/>
                <a:gd name="connsiteY7" fmla="*/ 19122 h 276773"/>
                <a:gd name="connsiteX8" fmla="*/ 46286 w 149722"/>
                <a:gd name="connsiteY8" fmla="*/ 148662 h 276773"/>
                <a:gd name="connsiteX9" fmla="*/ 15806 w 149722"/>
                <a:gd name="connsiteY9" fmla="*/ 148662 h 276773"/>
                <a:gd name="connsiteX10" fmla="*/ 2471 w 149722"/>
                <a:gd name="connsiteY10" fmla="*/ 172475 h 276773"/>
                <a:gd name="connsiteX11" fmla="*/ 61526 w 149722"/>
                <a:gd name="connsiteY11" fmla="*/ 269630 h 2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22" h="276773">
                  <a:moveTo>
                    <a:pt x="61526" y="269630"/>
                  </a:moveTo>
                  <a:cubicBezTo>
                    <a:pt x="67241" y="279155"/>
                    <a:pt x="81529" y="279155"/>
                    <a:pt x="88196" y="269630"/>
                  </a:cubicBezTo>
                  <a:lnTo>
                    <a:pt x="147251" y="172475"/>
                  </a:lnTo>
                  <a:cubicBezTo>
                    <a:pt x="153919" y="161997"/>
                    <a:pt x="146299" y="148662"/>
                    <a:pt x="133916" y="148662"/>
                  </a:cubicBezTo>
                  <a:lnTo>
                    <a:pt x="103436" y="148662"/>
                  </a:lnTo>
                  <a:lnTo>
                    <a:pt x="95816" y="19122"/>
                  </a:lnTo>
                  <a:cubicBezTo>
                    <a:pt x="94864" y="8645"/>
                    <a:pt x="87244" y="72"/>
                    <a:pt x="76766" y="72"/>
                  </a:cubicBezTo>
                  <a:cubicBezTo>
                    <a:pt x="65336" y="-880"/>
                    <a:pt x="55811" y="7692"/>
                    <a:pt x="54859" y="19122"/>
                  </a:cubicBezTo>
                  <a:lnTo>
                    <a:pt x="46286" y="148662"/>
                  </a:lnTo>
                  <a:lnTo>
                    <a:pt x="15806" y="148662"/>
                  </a:lnTo>
                  <a:cubicBezTo>
                    <a:pt x="3424" y="148662"/>
                    <a:pt x="-4196" y="161997"/>
                    <a:pt x="2471" y="172475"/>
                  </a:cubicBezTo>
                  <a:lnTo>
                    <a:pt x="61526" y="26963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F50BE64-33EE-A042-86B1-4525441A2B0F}"/>
                </a:ext>
              </a:extLst>
            </p:cNvPr>
            <p:cNvSpPr/>
            <p:nvPr/>
          </p:nvSpPr>
          <p:spPr>
            <a:xfrm>
              <a:off x="695935" y="2826327"/>
              <a:ext cx="207572" cy="206453"/>
            </a:xfrm>
            <a:custGeom>
              <a:avLst/>
              <a:gdLst>
                <a:gd name="connsiteX0" fmla="*/ 153757 w 207572"/>
                <a:gd name="connsiteY0" fmla="*/ 69771 h 206453"/>
                <a:gd name="connsiteX1" fmla="*/ 132802 w 207572"/>
                <a:gd name="connsiteY1" fmla="*/ 90726 h 206453"/>
                <a:gd name="connsiteX2" fmla="*/ 34694 w 207572"/>
                <a:gd name="connsiteY2" fmla="*/ 5001 h 206453"/>
                <a:gd name="connsiteX3" fmla="*/ 7072 w 207572"/>
                <a:gd name="connsiteY3" fmla="*/ 5001 h 206453"/>
                <a:gd name="connsiteX4" fmla="*/ 5167 w 207572"/>
                <a:gd name="connsiteY4" fmla="*/ 34528 h 206453"/>
                <a:gd name="connsiteX5" fmla="*/ 90892 w 207572"/>
                <a:gd name="connsiteY5" fmla="*/ 132636 h 206453"/>
                <a:gd name="connsiteX6" fmla="*/ 69937 w 207572"/>
                <a:gd name="connsiteY6" fmla="*/ 153591 h 206453"/>
                <a:gd name="connsiteX7" fmla="*/ 77557 w 207572"/>
                <a:gd name="connsiteY7" fmla="*/ 179308 h 206453"/>
                <a:gd name="connsiteX8" fmla="*/ 188047 w 207572"/>
                <a:gd name="connsiteY8" fmla="*/ 205978 h 206453"/>
                <a:gd name="connsiteX9" fmla="*/ 207097 w 207572"/>
                <a:gd name="connsiteY9" fmla="*/ 186928 h 206453"/>
                <a:gd name="connsiteX10" fmla="*/ 180427 w 207572"/>
                <a:gd name="connsiteY10" fmla="*/ 76438 h 206453"/>
                <a:gd name="connsiteX11" fmla="*/ 153757 w 207572"/>
                <a:gd name="connsiteY11" fmla="*/ 69771 h 2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572" h="206453">
                  <a:moveTo>
                    <a:pt x="153757" y="69771"/>
                  </a:moveTo>
                  <a:lnTo>
                    <a:pt x="132802" y="90726"/>
                  </a:lnTo>
                  <a:lnTo>
                    <a:pt x="34694" y="5001"/>
                  </a:lnTo>
                  <a:cubicBezTo>
                    <a:pt x="27074" y="-1667"/>
                    <a:pt x="15644" y="-1667"/>
                    <a:pt x="7072" y="5001"/>
                  </a:cubicBezTo>
                  <a:cubicBezTo>
                    <a:pt x="-1501" y="12621"/>
                    <a:pt x="-2453" y="25956"/>
                    <a:pt x="5167" y="34528"/>
                  </a:cubicBezTo>
                  <a:lnTo>
                    <a:pt x="90892" y="132636"/>
                  </a:lnTo>
                  <a:lnTo>
                    <a:pt x="69937" y="153591"/>
                  </a:lnTo>
                  <a:cubicBezTo>
                    <a:pt x="61364" y="162163"/>
                    <a:pt x="65174" y="176451"/>
                    <a:pt x="77557" y="179308"/>
                  </a:cubicBezTo>
                  <a:lnTo>
                    <a:pt x="188047" y="205978"/>
                  </a:lnTo>
                  <a:cubicBezTo>
                    <a:pt x="199477" y="208836"/>
                    <a:pt x="209954" y="198358"/>
                    <a:pt x="207097" y="186928"/>
                  </a:cubicBezTo>
                  <a:lnTo>
                    <a:pt x="180427" y="76438"/>
                  </a:lnTo>
                  <a:cubicBezTo>
                    <a:pt x="176617" y="65008"/>
                    <a:pt x="162329" y="61198"/>
                    <a:pt x="153757" y="69771"/>
                  </a:cubicBez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86B5CDA-3367-5845-A6EE-6608EB65F9EB}"/>
                </a:ext>
              </a:extLst>
            </p:cNvPr>
            <p:cNvSpPr/>
            <p:nvPr/>
          </p:nvSpPr>
          <p:spPr>
            <a:xfrm>
              <a:off x="569585" y="3077459"/>
              <a:ext cx="277726" cy="149722"/>
            </a:xfrm>
            <a:custGeom>
              <a:avLst/>
              <a:gdLst>
                <a:gd name="connsiteX0" fmla="*/ 149615 w 277726"/>
                <a:gd name="connsiteY0" fmla="*/ 133916 h 149722"/>
                <a:gd name="connsiteX1" fmla="*/ 173427 w 277726"/>
                <a:gd name="connsiteY1" fmla="*/ 147251 h 149722"/>
                <a:gd name="connsiteX2" fmla="*/ 270582 w 277726"/>
                <a:gd name="connsiteY2" fmla="*/ 88196 h 149722"/>
                <a:gd name="connsiteX3" fmla="*/ 270582 w 277726"/>
                <a:gd name="connsiteY3" fmla="*/ 61526 h 149722"/>
                <a:gd name="connsiteX4" fmla="*/ 173427 w 277726"/>
                <a:gd name="connsiteY4" fmla="*/ 2471 h 149722"/>
                <a:gd name="connsiteX5" fmla="*/ 149615 w 277726"/>
                <a:gd name="connsiteY5" fmla="*/ 15806 h 149722"/>
                <a:gd name="connsiteX6" fmla="*/ 149615 w 277726"/>
                <a:gd name="connsiteY6" fmla="*/ 46286 h 149722"/>
                <a:gd name="connsiteX7" fmla="*/ 19122 w 277726"/>
                <a:gd name="connsiteY7" fmla="*/ 53906 h 149722"/>
                <a:gd name="connsiteX8" fmla="*/ 72 w 277726"/>
                <a:gd name="connsiteY8" fmla="*/ 72956 h 149722"/>
                <a:gd name="connsiteX9" fmla="*/ 19122 w 277726"/>
                <a:gd name="connsiteY9" fmla="*/ 94864 h 149722"/>
                <a:gd name="connsiteX10" fmla="*/ 148662 w 277726"/>
                <a:gd name="connsiteY10" fmla="*/ 103436 h 149722"/>
                <a:gd name="connsiteX11" fmla="*/ 148662 w 277726"/>
                <a:gd name="connsiteY11" fmla="*/ 133916 h 14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726" h="149722">
                  <a:moveTo>
                    <a:pt x="149615" y="133916"/>
                  </a:moveTo>
                  <a:cubicBezTo>
                    <a:pt x="149615" y="146299"/>
                    <a:pt x="162950" y="153919"/>
                    <a:pt x="173427" y="147251"/>
                  </a:cubicBezTo>
                  <a:lnTo>
                    <a:pt x="270582" y="88196"/>
                  </a:lnTo>
                  <a:cubicBezTo>
                    <a:pt x="280107" y="82481"/>
                    <a:pt x="280107" y="68194"/>
                    <a:pt x="270582" y="61526"/>
                  </a:cubicBezTo>
                  <a:lnTo>
                    <a:pt x="173427" y="2471"/>
                  </a:lnTo>
                  <a:cubicBezTo>
                    <a:pt x="162950" y="-4196"/>
                    <a:pt x="149615" y="3424"/>
                    <a:pt x="149615" y="15806"/>
                  </a:cubicBezTo>
                  <a:lnTo>
                    <a:pt x="149615" y="46286"/>
                  </a:lnTo>
                  <a:lnTo>
                    <a:pt x="19122" y="53906"/>
                  </a:lnTo>
                  <a:cubicBezTo>
                    <a:pt x="8645" y="54859"/>
                    <a:pt x="72" y="62479"/>
                    <a:pt x="72" y="72956"/>
                  </a:cubicBezTo>
                  <a:cubicBezTo>
                    <a:pt x="-880" y="84386"/>
                    <a:pt x="7692" y="93911"/>
                    <a:pt x="19122" y="94864"/>
                  </a:cubicBezTo>
                  <a:lnTo>
                    <a:pt x="148662" y="103436"/>
                  </a:lnTo>
                  <a:lnTo>
                    <a:pt x="148662" y="133916"/>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2E3A128-829B-4045-895E-BB3A950F5F50}"/>
                </a:ext>
              </a:extLst>
            </p:cNvPr>
            <p:cNvSpPr/>
            <p:nvPr/>
          </p:nvSpPr>
          <p:spPr>
            <a:xfrm>
              <a:off x="696101" y="3271858"/>
              <a:ext cx="206455" cy="206621"/>
            </a:xfrm>
            <a:custGeom>
              <a:avLst/>
              <a:gdLst>
                <a:gd name="connsiteX0" fmla="*/ 187881 w 206455"/>
                <a:gd name="connsiteY0" fmla="*/ 477 h 206621"/>
                <a:gd name="connsiteX1" fmla="*/ 77391 w 206455"/>
                <a:gd name="connsiteY1" fmla="*/ 27147 h 206621"/>
                <a:gd name="connsiteX2" fmla="*/ 69771 w 206455"/>
                <a:gd name="connsiteY2" fmla="*/ 52865 h 206621"/>
                <a:gd name="connsiteX3" fmla="*/ 90726 w 206455"/>
                <a:gd name="connsiteY3" fmla="*/ 73820 h 206621"/>
                <a:gd name="connsiteX4" fmla="*/ 5001 w 206455"/>
                <a:gd name="connsiteY4" fmla="*/ 171927 h 206621"/>
                <a:gd name="connsiteX5" fmla="*/ 5001 w 206455"/>
                <a:gd name="connsiteY5" fmla="*/ 199550 h 206621"/>
                <a:gd name="connsiteX6" fmla="*/ 34528 w 206455"/>
                <a:gd name="connsiteY6" fmla="*/ 201455 h 206621"/>
                <a:gd name="connsiteX7" fmla="*/ 132636 w 206455"/>
                <a:gd name="connsiteY7" fmla="*/ 115730 h 206621"/>
                <a:gd name="connsiteX8" fmla="*/ 153591 w 206455"/>
                <a:gd name="connsiteY8" fmla="*/ 136685 h 206621"/>
                <a:gd name="connsiteX9" fmla="*/ 179308 w 206455"/>
                <a:gd name="connsiteY9" fmla="*/ 129065 h 206621"/>
                <a:gd name="connsiteX10" fmla="*/ 205978 w 206455"/>
                <a:gd name="connsiteY10" fmla="*/ 18575 h 206621"/>
                <a:gd name="connsiteX11" fmla="*/ 187881 w 206455"/>
                <a:gd name="connsiteY11" fmla="*/ 477 h 2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455" h="206621">
                  <a:moveTo>
                    <a:pt x="187881" y="477"/>
                  </a:moveTo>
                  <a:lnTo>
                    <a:pt x="77391" y="27147"/>
                  </a:lnTo>
                  <a:cubicBezTo>
                    <a:pt x="65961" y="30005"/>
                    <a:pt x="61198" y="44292"/>
                    <a:pt x="69771" y="52865"/>
                  </a:cubicBezTo>
                  <a:lnTo>
                    <a:pt x="90726" y="73820"/>
                  </a:lnTo>
                  <a:lnTo>
                    <a:pt x="5001" y="171927"/>
                  </a:lnTo>
                  <a:cubicBezTo>
                    <a:pt x="-1667" y="179547"/>
                    <a:pt x="-1667" y="190977"/>
                    <a:pt x="5001" y="199550"/>
                  </a:cubicBezTo>
                  <a:cubicBezTo>
                    <a:pt x="12621" y="208122"/>
                    <a:pt x="25956" y="209075"/>
                    <a:pt x="34528" y="201455"/>
                  </a:cubicBezTo>
                  <a:lnTo>
                    <a:pt x="132636" y="115730"/>
                  </a:lnTo>
                  <a:lnTo>
                    <a:pt x="153591" y="136685"/>
                  </a:lnTo>
                  <a:cubicBezTo>
                    <a:pt x="162163" y="145257"/>
                    <a:pt x="176451" y="141447"/>
                    <a:pt x="179308" y="129065"/>
                  </a:cubicBezTo>
                  <a:lnTo>
                    <a:pt x="205978" y="18575"/>
                  </a:lnTo>
                  <a:cubicBezTo>
                    <a:pt x="208836" y="8097"/>
                    <a:pt x="198358" y="-2380"/>
                    <a:pt x="187881" y="477"/>
                  </a:cubicBez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AA983FD-5BEF-B540-A959-C5E58FCA7F49}"/>
                </a:ext>
              </a:extLst>
            </p:cNvPr>
            <p:cNvSpPr/>
            <p:nvPr/>
          </p:nvSpPr>
          <p:spPr>
            <a:xfrm>
              <a:off x="890083" y="3305949"/>
              <a:ext cx="250598" cy="460320"/>
            </a:xfrm>
            <a:custGeom>
              <a:avLst/>
              <a:gdLst>
                <a:gd name="connsiteX0" fmla="*/ 88196 w 150675"/>
                <a:gd name="connsiteY0" fmla="*/ 7144 h 276773"/>
                <a:gd name="connsiteX1" fmla="*/ 61526 w 150675"/>
                <a:gd name="connsiteY1" fmla="*/ 7144 h 276773"/>
                <a:gd name="connsiteX2" fmla="*/ 2471 w 150675"/>
                <a:gd name="connsiteY2" fmla="*/ 104299 h 276773"/>
                <a:gd name="connsiteX3" fmla="*/ 15806 w 150675"/>
                <a:gd name="connsiteY3" fmla="*/ 128111 h 276773"/>
                <a:gd name="connsiteX4" fmla="*/ 46286 w 150675"/>
                <a:gd name="connsiteY4" fmla="*/ 128111 h 276773"/>
                <a:gd name="connsiteX5" fmla="*/ 54859 w 150675"/>
                <a:gd name="connsiteY5" fmla="*/ 257651 h 276773"/>
                <a:gd name="connsiteX6" fmla="*/ 73909 w 150675"/>
                <a:gd name="connsiteY6" fmla="*/ 276701 h 276773"/>
                <a:gd name="connsiteX7" fmla="*/ 95816 w 150675"/>
                <a:gd name="connsiteY7" fmla="*/ 257651 h 276773"/>
                <a:gd name="connsiteX8" fmla="*/ 104389 w 150675"/>
                <a:gd name="connsiteY8" fmla="*/ 128111 h 276773"/>
                <a:gd name="connsiteX9" fmla="*/ 134869 w 150675"/>
                <a:gd name="connsiteY9" fmla="*/ 128111 h 276773"/>
                <a:gd name="connsiteX10" fmla="*/ 148204 w 150675"/>
                <a:gd name="connsiteY10" fmla="*/ 104299 h 276773"/>
                <a:gd name="connsiteX11" fmla="*/ 88196 w 150675"/>
                <a:gd name="connsiteY11" fmla="*/ 7144 h 2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75" h="276773">
                  <a:moveTo>
                    <a:pt x="88196" y="7144"/>
                  </a:moveTo>
                  <a:cubicBezTo>
                    <a:pt x="82481" y="-2381"/>
                    <a:pt x="68194" y="-2381"/>
                    <a:pt x="61526" y="7144"/>
                  </a:cubicBezTo>
                  <a:lnTo>
                    <a:pt x="2471" y="104299"/>
                  </a:lnTo>
                  <a:cubicBezTo>
                    <a:pt x="-4196" y="114776"/>
                    <a:pt x="3424" y="128111"/>
                    <a:pt x="15806" y="128111"/>
                  </a:cubicBezTo>
                  <a:lnTo>
                    <a:pt x="46286" y="128111"/>
                  </a:lnTo>
                  <a:lnTo>
                    <a:pt x="54859" y="257651"/>
                  </a:lnTo>
                  <a:cubicBezTo>
                    <a:pt x="55811" y="268129"/>
                    <a:pt x="63431" y="276701"/>
                    <a:pt x="73909" y="276701"/>
                  </a:cubicBezTo>
                  <a:cubicBezTo>
                    <a:pt x="85339" y="277654"/>
                    <a:pt x="94864" y="269081"/>
                    <a:pt x="95816" y="257651"/>
                  </a:cubicBezTo>
                  <a:lnTo>
                    <a:pt x="104389" y="128111"/>
                  </a:lnTo>
                  <a:lnTo>
                    <a:pt x="134869" y="128111"/>
                  </a:lnTo>
                  <a:cubicBezTo>
                    <a:pt x="147251" y="128111"/>
                    <a:pt x="154871" y="114776"/>
                    <a:pt x="148204" y="104299"/>
                  </a:cubicBezTo>
                  <a:lnTo>
                    <a:pt x="88196" y="7144"/>
                  </a:lnTo>
                  <a:close/>
                </a:path>
              </a:pathLst>
            </a:custGeom>
            <a:solidFill>
              <a:schemeClr val="accent6"/>
            </a:solidFill>
            <a:ln w="9525" cap="flat">
              <a:solidFill>
                <a:schemeClr val="tx1"/>
              </a:solid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F9E83D5-BECB-0244-AACA-07F90C6F17E4}"/>
                </a:ext>
              </a:extLst>
            </p:cNvPr>
            <p:cNvSpPr/>
            <p:nvPr/>
          </p:nvSpPr>
          <p:spPr>
            <a:xfrm>
              <a:off x="1140681" y="3272812"/>
              <a:ext cx="206620" cy="207406"/>
            </a:xfrm>
            <a:custGeom>
              <a:avLst/>
              <a:gdLst>
                <a:gd name="connsiteX0" fmla="*/ 116681 w 206620"/>
                <a:gd name="connsiteY0" fmla="*/ 73818 h 207406"/>
                <a:gd name="connsiteX1" fmla="*/ 137636 w 206620"/>
                <a:gd name="connsiteY1" fmla="*/ 52863 h 207406"/>
                <a:gd name="connsiteX2" fmla="*/ 130016 w 206620"/>
                <a:gd name="connsiteY2" fmla="*/ 27146 h 207406"/>
                <a:gd name="connsiteX3" fmla="*/ 19526 w 206620"/>
                <a:gd name="connsiteY3" fmla="*/ 476 h 207406"/>
                <a:gd name="connsiteX4" fmla="*/ 476 w 206620"/>
                <a:gd name="connsiteY4" fmla="*/ 19526 h 207406"/>
                <a:gd name="connsiteX5" fmla="*/ 27146 w 206620"/>
                <a:gd name="connsiteY5" fmla="*/ 130016 h 207406"/>
                <a:gd name="connsiteX6" fmla="*/ 52863 w 206620"/>
                <a:gd name="connsiteY6" fmla="*/ 137636 h 207406"/>
                <a:gd name="connsiteX7" fmla="*/ 73818 w 206620"/>
                <a:gd name="connsiteY7" fmla="*/ 116681 h 207406"/>
                <a:gd name="connsiteX8" fmla="*/ 171926 w 206620"/>
                <a:gd name="connsiteY8" fmla="*/ 202406 h 207406"/>
                <a:gd name="connsiteX9" fmla="*/ 199548 w 206620"/>
                <a:gd name="connsiteY9" fmla="*/ 202406 h 207406"/>
                <a:gd name="connsiteX10" fmla="*/ 201453 w 206620"/>
                <a:gd name="connsiteY10" fmla="*/ 172878 h 207406"/>
                <a:gd name="connsiteX11" fmla="*/ 116681 w 206620"/>
                <a:gd name="connsiteY11" fmla="*/ 73818 h 20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20" h="207406">
                  <a:moveTo>
                    <a:pt x="116681" y="73818"/>
                  </a:moveTo>
                  <a:lnTo>
                    <a:pt x="137636" y="52863"/>
                  </a:lnTo>
                  <a:cubicBezTo>
                    <a:pt x="146208" y="44291"/>
                    <a:pt x="142398" y="30003"/>
                    <a:pt x="130016" y="27146"/>
                  </a:cubicBezTo>
                  <a:lnTo>
                    <a:pt x="19526" y="476"/>
                  </a:lnTo>
                  <a:cubicBezTo>
                    <a:pt x="8096" y="-2382"/>
                    <a:pt x="-2382" y="8096"/>
                    <a:pt x="476" y="19526"/>
                  </a:cubicBezTo>
                  <a:lnTo>
                    <a:pt x="27146" y="130016"/>
                  </a:lnTo>
                  <a:cubicBezTo>
                    <a:pt x="30003" y="141446"/>
                    <a:pt x="44291" y="146208"/>
                    <a:pt x="52863" y="137636"/>
                  </a:cubicBezTo>
                  <a:lnTo>
                    <a:pt x="73818" y="116681"/>
                  </a:lnTo>
                  <a:lnTo>
                    <a:pt x="171926" y="202406"/>
                  </a:lnTo>
                  <a:cubicBezTo>
                    <a:pt x="179546" y="209073"/>
                    <a:pt x="190976" y="209073"/>
                    <a:pt x="199548" y="202406"/>
                  </a:cubicBezTo>
                  <a:cubicBezTo>
                    <a:pt x="208121" y="194786"/>
                    <a:pt x="209073" y="181451"/>
                    <a:pt x="201453" y="172878"/>
                  </a:cubicBezTo>
                  <a:lnTo>
                    <a:pt x="116681" y="738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C1E1258-0B8C-6B4F-9C18-3472CD2DB7BE}"/>
                </a:ext>
              </a:extLst>
            </p:cNvPr>
            <p:cNvSpPr/>
            <p:nvPr/>
          </p:nvSpPr>
          <p:spPr>
            <a:xfrm>
              <a:off x="1197831" y="3076507"/>
              <a:ext cx="276773" cy="149722"/>
            </a:xfrm>
            <a:custGeom>
              <a:avLst/>
              <a:gdLst>
                <a:gd name="connsiteX0" fmla="*/ 257651 w 276773"/>
                <a:gd name="connsiteY0" fmla="*/ 54859 h 149722"/>
                <a:gd name="connsiteX1" fmla="*/ 128111 w 276773"/>
                <a:gd name="connsiteY1" fmla="*/ 46286 h 149722"/>
                <a:gd name="connsiteX2" fmla="*/ 128111 w 276773"/>
                <a:gd name="connsiteY2" fmla="*/ 15806 h 149722"/>
                <a:gd name="connsiteX3" fmla="*/ 104299 w 276773"/>
                <a:gd name="connsiteY3" fmla="*/ 2471 h 149722"/>
                <a:gd name="connsiteX4" fmla="*/ 7144 w 276773"/>
                <a:gd name="connsiteY4" fmla="*/ 61526 h 149722"/>
                <a:gd name="connsiteX5" fmla="*/ 7144 w 276773"/>
                <a:gd name="connsiteY5" fmla="*/ 88196 h 149722"/>
                <a:gd name="connsiteX6" fmla="*/ 104299 w 276773"/>
                <a:gd name="connsiteY6" fmla="*/ 147251 h 149722"/>
                <a:gd name="connsiteX7" fmla="*/ 128111 w 276773"/>
                <a:gd name="connsiteY7" fmla="*/ 133916 h 149722"/>
                <a:gd name="connsiteX8" fmla="*/ 128111 w 276773"/>
                <a:gd name="connsiteY8" fmla="*/ 103436 h 149722"/>
                <a:gd name="connsiteX9" fmla="*/ 257651 w 276773"/>
                <a:gd name="connsiteY9" fmla="*/ 94864 h 149722"/>
                <a:gd name="connsiteX10" fmla="*/ 276701 w 276773"/>
                <a:gd name="connsiteY10" fmla="*/ 75814 h 149722"/>
                <a:gd name="connsiteX11" fmla="*/ 257651 w 276773"/>
                <a:gd name="connsiteY11" fmla="*/ 54859 h 14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773" h="149722">
                  <a:moveTo>
                    <a:pt x="257651" y="54859"/>
                  </a:moveTo>
                  <a:lnTo>
                    <a:pt x="128111" y="46286"/>
                  </a:lnTo>
                  <a:lnTo>
                    <a:pt x="128111" y="15806"/>
                  </a:lnTo>
                  <a:cubicBezTo>
                    <a:pt x="128111" y="3424"/>
                    <a:pt x="114776" y="-4196"/>
                    <a:pt x="104299" y="2471"/>
                  </a:cubicBezTo>
                  <a:lnTo>
                    <a:pt x="7144" y="61526"/>
                  </a:lnTo>
                  <a:cubicBezTo>
                    <a:pt x="-2381" y="67241"/>
                    <a:pt x="-2381" y="81529"/>
                    <a:pt x="7144" y="88196"/>
                  </a:cubicBezTo>
                  <a:lnTo>
                    <a:pt x="104299" y="147251"/>
                  </a:lnTo>
                  <a:cubicBezTo>
                    <a:pt x="114776" y="153919"/>
                    <a:pt x="128111" y="146299"/>
                    <a:pt x="128111" y="133916"/>
                  </a:cubicBezTo>
                  <a:lnTo>
                    <a:pt x="128111" y="103436"/>
                  </a:lnTo>
                  <a:lnTo>
                    <a:pt x="257651" y="94864"/>
                  </a:lnTo>
                  <a:cubicBezTo>
                    <a:pt x="268129" y="93911"/>
                    <a:pt x="276701" y="86291"/>
                    <a:pt x="276701" y="75814"/>
                  </a:cubicBezTo>
                  <a:cubicBezTo>
                    <a:pt x="277654" y="65336"/>
                    <a:pt x="269081" y="55811"/>
                    <a:pt x="257651" y="54859"/>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2E40DE4-D9FA-3848-A689-D60F5A7FC865}"/>
                </a:ext>
              </a:extLst>
            </p:cNvPr>
            <p:cNvSpPr/>
            <p:nvPr/>
          </p:nvSpPr>
          <p:spPr>
            <a:xfrm>
              <a:off x="1141632" y="2826161"/>
              <a:ext cx="206455" cy="206621"/>
            </a:xfrm>
            <a:custGeom>
              <a:avLst/>
              <a:gdLst>
                <a:gd name="connsiteX0" fmla="*/ 18575 w 206455"/>
                <a:gd name="connsiteY0" fmla="*/ 206144 h 206621"/>
                <a:gd name="connsiteX1" fmla="*/ 129065 w 206455"/>
                <a:gd name="connsiteY1" fmla="*/ 179474 h 206621"/>
                <a:gd name="connsiteX2" fmla="*/ 136685 w 206455"/>
                <a:gd name="connsiteY2" fmla="*/ 153757 h 206621"/>
                <a:gd name="connsiteX3" fmla="*/ 115730 w 206455"/>
                <a:gd name="connsiteY3" fmla="*/ 132802 h 206621"/>
                <a:gd name="connsiteX4" fmla="*/ 201455 w 206455"/>
                <a:gd name="connsiteY4" fmla="*/ 34694 h 206621"/>
                <a:gd name="connsiteX5" fmla="*/ 201455 w 206455"/>
                <a:gd name="connsiteY5" fmla="*/ 7072 h 206621"/>
                <a:gd name="connsiteX6" fmla="*/ 171927 w 206455"/>
                <a:gd name="connsiteY6" fmla="*/ 5167 h 206621"/>
                <a:gd name="connsiteX7" fmla="*/ 73820 w 206455"/>
                <a:gd name="connsiteY7" fmla="*/ 90892 h 206621"/>
                <a:gd name="connsiteX8" fmla="*/ 52865 w 206455"/>
                <a:gd name="connsiteY8" fmla="*/ 69937 h 206621"/>
                <a:gd name="connsiteX9" fmla="*/ 27147 w 206455"/>
                <a:gd name="connsiteY9" fmla="*/ 77557 h 206621"/>
                <a:gd name="connsiteX10" fmla="*/ 477 w 206455"/>
                <a:gd name="connsiteY10" fmla="*/ 188047 h 206621"/>
                <a:gd name="connsiteX11" fmla="*/ 18575 w 206455"/>
                <a:gd name="connsiteY11" fmla="*/ 206144 h 2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455" h="206621">
                  <a:moveTo>
                    <a:pt x="18575" y="206144"/>
                  </a:moveTo>
                  <a:lnTo>
                    <a:pt x="129065" y="179474"/>
                  </a:lnTo>
                  <a:cubicBezTo>
                    <a:pt x="140495" y="176617"/>
                    <a:pt x="145257" y="162329"/>
                    <a:pt x="136685" y="153757"/>
                  </a:cubicBezTo>
                  <a:lnTo>
                    <a:pt x="115730" y="132802"/>
                  </a:lnTo>
                  <a:lnTo>
                    <a:pt x="201455" y="34694"/>
                  </a:lnTo>
                  <a:cubicBezTo>
                    <a:pt x="208122" y="27074"/>
                    <a:pt x="208122" y="15644"/>
                    <a:pt x="201455" y="7072"/>
                  </a:cubicBezTo>
                  <a:cubicBezTo>
                    <a:pt x="193835" y="-1501"/>
                    <a:pt x="180500" y="-2453"/>
                    <a:pt x="171927" y="5167"/>
                  </a:cubicBezTo>
                  <a:lnTo>
                    <a:pt x="73820" y="90892"/>
                  </a:lnTo>
                  <a:lnTo>
                    <a:pt x="52865" y="69937"/>
                  </a:lnTo>
                  <a:cubicBezTo>
                    <a:pt x="44292" y="61364"/>
                    <a:pt x="30005" y="65174"/>
                    <a:pt x="27147" y="77557"/>
                  </a:cubicBezTo>
                  <a:lnTo>
                    <a:pt x="477" y="188047"/>
                  </a:lnTo>
                  <a:cubicBezTo>
                    <a:pt x="-2380" y="198524"/>
                    <a:pt x="8097" y="209002"/>
                    <a:pt x="18575" y="206144"/>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E3B1824-49B2-1D40-969A-20F1149EF2D7}"/>
                </a:ext>
              </a:extLst>
            </p:cNvPr>
            <p:cNvSpPr/>
            <p:nvPr/>
          </p:nvSpPr>
          <p:spPr>
            <a:xfrm>
              <a:off x="944942" y="3075168"/>
              <a:ext cx="154305" cy="154305"/>
            </a:xfrm>
            <a:custGeom>
              <a:avLst/>
              <a:gdLst>
                <a:gd name="connsiteX0" fmla="*/ 154305 w 154305"/>
                <a:gd name="connsiteY0" fmla="*/ 77153 h 154305"/>
                <a:gd name="connsiteX1" fmla="*/ 77153 w 154305"/>
                <a:gd name="connsiteY1" fmla="*/ 154305 h 154305"/>
                <a:gd name="connsiteX2" fmla="*/ 0 w 154305"/>
                <a:gd name="connsiteY2" fmla="*/ 77153 h 154305"/>
                <a:gd name="connsiteX3" fmla="*/ 77153 w 154305"/>
                <a:gd name="connsiteY3" fmla="*/ 0 h 154305"/>
                <a:gd name="connsiteX4" fmla="*/ 154305 w 154305"/>
                <a:gd name="connsiteY4" fmla="*/ 77153 h 15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54305">
                  <a:moveTo>
                    <a:pt x="154305" y="77153"/>
                  </a:moveTo>
                  <a:cubicBezTo>
                    <a:pt x="154305" y="119763"/>
                    <a:pt x="119763" y="154305"/>
                    <a:pt x="77153" y="154305"/>
                  </a:cubicBezTo>
                  <a:cubicBezTo>
                    <a:pt x="34542" y="154305"/>
                    <a:pt x="0" y="119763"/>
                    <a:pt x="0" y="77153"/>
                  </a:cubicBezTo>
                  <a:cubicBezTo>
                    <a:pt x="0" y="34542"/>
                    <a:pt x="34542" y="0"/>
                    <a:pt x="77153" y="0"/>
                  </a:cubicBezTo>
                  <a:cubicBezTo>
                    <a:pt x="119763" y="0"/>
                    <a:pt x="154305" y="34542"/>
                    <a:pt x="154305" y="77153"/>
                  </a:cubicBezTo>
                  <a:close/>
                </a:path>
              </a:pathLst>
            </a:custGeom>
            <a:solidFill>
              <a:srgbClr val="000000"/>
            </a:solidFill>
            <a:ln w="9525" cap="flat">
              <a:noFill/>
              <a:prstDash val="solid"/>
              <a:miter/>
            </a:ln>
          </p:spPr>
          <p:txBody>
            <a:bodyPr rtlCol="0" anchor="ctr"/>
            <a:lstStyle/>
            <a:p>
              <a:endParaRPr lang="en-US"/>
            </a:p>
          </p:txBody>
        </p:sp>
      </p:grpSp>
      <p:sp>
        <p:nvSpPr>
          <p:cNvPr id="38" name="Freeform 37">
            <a:extLst>
              <a:ext uri="{FF2B5EF4-FFF2-40B4-BE49-F238E27FC236}">
                <a16:creationId xmlns:a16="http://schemas.microsoft.com/office/drawing/2014/main" id="{50BC4A8E-A418-8949-B926-A34BA2B57D94}"/>
              </a:ext>
            </a:extLst>
          </p:cNvPr>
          <p:cNvSpPr/>
          <p:nvPr/>
        </p:nvSpPr>
        <p:spPr>
          <a:xfrm>
            <a:off x="4847771" y="2968171"/>
            <a:ext cx="406400" cy="399143"/>
          </a:xfrm>
          <a:custGeom>
            <a:avLst/>
            <a:gdLst>
              <a:gd name="connsiteX0" fmla="*/ 14515 w 406400"/>
              <a:gd name="connsiteY0" fmla="*/ 79829 h 399143"/>
              <a:gd name="connsiteX1" fmla="*/ 203200 w 406400"/>
              <a:gd name="connsiteY1" fmla="*/ 0 h 399143"/>
              <a:gd name="connsiteX2" fmla="*/ 391886 w 406400"/>
              <a:gd name="connsiteY2" fmla="*/ 94343 h 399143"/>
              <a:gd name="connsiteX3" fmla="*/ 406400 w 406400"/>
              <a:gd name="connsiteY3" fmla="*/ 290286 h 399143"/>
              <a:gd name="connsiteX4" fmla="*/ 210458 w 406400"/>
              <a:gd name="connsiteY4" fmla="*/ 399143 h 399143"/>
              <a:gd name="connsiteX5" fmla="*/ 0 w 406400"/>
              <a:gd name="connsiteY5" fmla="*/ 319315 h 399143"/>
              <a:gd name="connsiteX6" fmla="*/ 14515 w 406400"/>
              <a:gd name="connsiteY6" fmla="*/ 79829 h 39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399143">
                <a:moveTo>
                  <a:pt x="14515" y="79829"/>
                </a:moveTo>
                <a:lnTo>
                  <a:pt x="203200" y="0"/>
                </a:lnTo>
                <a:lnTo>
                  <a:pt x="391886" y="94343"/>
                </a:lnTo>
                <a:lnTo>
                  <a:pt x="406400" y="290286"/>
                </a:lnTo>
                <a:lnTo>
                  <a:pt x="210458" y="399143"/>
                </a:lnTo>
                <a:lnTo>
                  <a:pt x="0" y="319315"/>
                </a:lnTo>
                <a:lnTo>
                  <a:pt x="14515" y="79829"/>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79A34F15-9C98-664B-A4A2-8D9FB71827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1999" y="2684468"/>
            <a:ext cx="956647" cy="956647"/>
          </a:xfrm>
          <a:prstGeom prst="rect">
            <a:avLst/>
          </a:prstGeom>
        </p:spPr>
      </p:pic>
    </p:spTree>
    <p:extLst>
      <p:ext uri="{BB962C8B-B14F-4D97-AF65-F5344CB8AC3E}">
        <p14:creationId xmlns:p14="http://schemas.microsoft.com/office/powerpoint/2010/main" val="3763620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A531B-FCA0-D34C-8C89-B5BB7799F481}"/>
              </a:ext>
            </a:extLst>
          </p:cNvPr>
          <p:cNvSpPr/>
          <p:nvPr/>
        </p:nvSpPr>
        <p:spPr>
          <a:xfrm>
            <a:off x="5882226" y="1918447"/>
            <a:ext cx="3108960" cy="307777"/>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37E8EC72-A7FB-2B43-9A8C-C899E1BEC870}"/>
              </a:ext>
            </a:extLst>
          </p:cNvPr>
          <p:cNvSpPr/>
          <p:nvPr/>
        </p:nvSpPr>
        <p:spPr>
          <a:xfrm rot="10800000">
            <a:off x="1654630" y="1063762"/>
            <a:ext cx="3107763" cy="1173436"/>
          </a:xfrm>
          <a:prstGeom prst="downArrow">
            <a:avLst>
              <a:gd name="adj1" fmla="val 75081"/>
              <a:gd name="adj2" fmla="val 75356"/>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427AF-C21B-438D-A11E-9CE7D28A2142}"/>
              </a:ext>
            </a:extLst>
          </p:cNvPr>
          <p:cNvSpPr txBox="1">
            <a:spLocks/>
          </p:cNvSpPr>
          <p:nvPr/>
        </p:nvSpPr>
        <p:spPr>
          <a:xfrm>
            <a:off x="1447397" y="936254"/>
            <a:ext cx="7587187" cy="71639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600">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B4210DD8-7570-1A4A-83ED-18CE5E2E7A28}"/>
              </a:ext>
            </a:extLst>
          </p:cNvPr>
          <p:cNvSpPr>
            <a:spLocks noGrp="1"/>
          </p:cNvSpPr>
          <p:nvPr>
            <p:ph type="title"/>
          </p:nvPr>
        </p:nvSpPr>
        <p:spPr>
          <a:xfrm>
            <a:off x="457200" y="205979"/>
            <a:ext cx="8229600" cy="517167"/>
          </a:xfrm>
        </p:spPr>
        <p:txBody>
          <a:bodyPr>
            <a:noAutofit/>
          </a:bodyPr>
          <a:lstStyle/>
          <a:p>
            <a:r>
              <a:rPr lang="en-US" sz="2400"/>
              <a:t>Demand is Shifting Away from Long-Standing Markets</a:t>
            </a:r>
          </a:p>
        </p:txBody>
      </p:sp>
      <p:sp>
        <p:nvSpPr>
          <p:cNvPr id="7" name="TextBox 6">
            <a:extLst>
              <a:ext uri="{FF2B5EF4-FFF2-40B4-BE49-F238E27FC236}">
                <a16:creationId xmlns:a16="http://schemas.microsoft.com/office/drawing/2014/main" id="{025764E3-0BE6-E542-BAB2-103CA8FAFAA3}"/>
              </a:ext>
            </a:extLst>
          </p:cNvPr>
          <p:cNvSpPr txBox="1"/>
          <p:nvPr/>
        </p:nvSpPr>
        <p:spPr>
          <a:xfrm>
            <a:off x="6009321" y="1904022"/>
            <a:ext cx="2372765" cy="307777"/>
          </a:xfrm>
          <a:prstGeom prst="rect">
            <a:avLst/>
          </a:prstGeom>
          <a:noFill/>
        </p:spPr>
        <p:txBody>
          <a:bodyPr wrap="none" rtlCol="0">
            <a:spAutoFit/>
          </a:bodyPr>
          <a:lstStyle/>
          <a:p>
            <a:r>
              <a:rPr lang="en-US"/>
              <a:t>National market unchanged</a:t>
            </a:r>
          </a:p>
        </p:txBody>
      </p:sp>
      <p:sp>
        <p:nvSpPr>
          <p:cNvPr id="13" name="TextBox 12">
            <a:extLst>
              <a:ext uri="{FF2B5EF4-FFF2-40B4-BE49-F238E27FC236}">
                <a16:creationId xmlns:a16="http://schemas.microsoft.com/office/drawing/2014/main" id="{966BD96D-445E-5B42-B494-896AA7CA8DE2}"/>
              </a:ext>
            </a:extLst>
          </p:cNvPr>
          <p:cNvSpPr txBox="1"/>
          <p:nvPr/>
        </p:nvSpPr>
        <p:spPr>
          <a:xfrm>
            <a:off x="674111" y="1439387"/>
            <a:ext cx="3270447" cy="584775"/>
          </a:xfrm>
          <a:prstGeom prst="rect">
            <a:avLst/>
          </a:prstGeom>
          <a:noFill/>
        </p:spPr>
        <p:txBody>
          <a:bodyPr wrap="none" rtlCol="0">
            <a:spAutoFit/>
          </a:bodyPr>
          <a:lstStyle/>
          <a:p>
            <a:r>
              <a:rPr lang="en-US"/>
              <a:t>National market increased by </a:t>
            </a:r>
            <a:r>
              <a:rPr lang="en-US" sz="3200" b="1">
                <a:latin typeface="D-DIN CONDENSED" panose="020B0504030202030204" pitchFamily="34" charset="77"/>
              </a:rPr>
              <a:t>67%</a:t>
            </a:r>
          </a:p>
        </p:txBody>
      </p:sp>
      <p:grpSp>
        <p:nvGrpSpPr>
          <p:cNvPr id="12" name="Group 11">
            <a:extLst>
              <a:ext uri="{FF2B5EF4-FFF2-40B4-BE49-F238E27FC236}">
                <a16:creationId xmlns:a16="http://schemas.microsoft.com/office/drawing/2014/main" id="{8A49F463-388A-6645-82AD-4AFDA0D1ED7D}"/>
              </a:ext>
            </a:extLst>
          </p:cNvPr>
          <p:cNvGrpSpPr/>
          <p:nvPr/>
        </p:nvGrpSpPr>
        <p:grpSpPr>
          <a:xfrm>
            <a:off x="499715" y="2965207"/>
            <a:ext cx="3132337" cy="1671713"/>
            <a:chOff x="499715" y="2965207"/>
            <a:chExt cx="3132337" cy="1671713"/>
          </a:xfrm>
        </p:grpSpPr>
        <p:sp>
          <p:nvSpPr>
            <p:cNvPr id="19" name="Down Arrow 18">
              <a:extLst>
                <a:ext uri="{FF2B5EF4-FFF2-40B4-BE49-F238E27FC236}">
                  <a16:creationId xmlns:a16="http://schemas.microsoft.com/office/drawing/2014/main" id="{399C59E0-DB3F-7D4E-9A77-76D7E8241EB0}"/>
                </a:ext>
              </a:extLst>
            </p:cNvPr>
            <p:cNvSpPr/>
            <p:nvPr/>
          </p:nvSpPr>
          <p:spPr>
            <a:xfrm>
              <a:off x="1717565" y="2965207"/>
              <a:ext cx="1761332" cy="1671713"/>
            </a:xfrm>
            <a:prstGeom prst="downArrow">
              <a:avLst>
                <a:gd name="adj1" fmla="val 61537"/>
                <a:gd name="adj2" fmla="val 50000"/>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13C1830-4714-9D48-AE09-3D83FFB5F920}"/>
                </a:ext>
              </a:extLst>
            </p:cNvPr>
            <p:cNvSpPr txBox="1"/>
            <p:nvPr/>
          </p:nvSpPr>
          <p:spPr>
            <a:xfrm>
              <a:off x="1305774" y="3763023"/>
              <a:ext cx="2326278" cy="584775"/>
            </a:xfrm>
            <a:prstGeom prst="rect">
              <a:avLst/>
            </a:prstGeom>
            <a:noFill/>
          </p:spPr>
          <p:txBody>
            <a:bodyPr wrap="none" rtlCol="0">
              <a:spAutoFit/>
            </a:bodyPr>
            <a:lstStyle/>
            <a:p>
              <a:r>
                <a:rPr lang="en-US" dirty="0"/>
                <a:t>additional </a:t>
              </a:r>
              <a:r>
                <a:rPr lang="en-US" sz="3200" b="1" dirty="0">
                  <a:latin typeface="D-DIN CONDENSED" panose="020B0504030202030204" pitchFamily="34" charset="77"/>
                </a:rPr>
                <a:t>62%</a:t>
              </a:r>
              <a:r>
                <a:rPr lang="en-US" dirty="0"/>
                <a:t> by 2045</a:t>
              </a:r>
            </a:p>
          </p:txBody>
        </p:sp>
        <p:sp>
          <p:nvSpPr>
            <p:cNvPr id="24" name="Rectangle 23">
              <a:extLst>
                <a:ext uri="{FF2B5EF4-FFF2-40B4-BE49-F238E27FC236}">
                  <a16:creationId xmlns:a16="http://schemas.microsoft.com/office/drawing/2014/main" id="{685E7849-8161-EB41-9FAC-AA8FAF86424D}"/>
                </a:ext>
              </a:extLst>
            </p:cNvPr>
            <p:cNvSpPr/>
            <p:nvPr/>
          </p:nvSpPr>
          <p:spPr>
            <a:xfrm>
              <a:off x="499715" y="3796158"/>
              <a:ext cx="1806905" cy="307777"/>
            </a:xfrm>
            <a:prstGeom prst="rect">
              <a:avLst/>
            </a:prstGeom>
          </p:spPr>
          <p:txBody>
            <a:bodyPr wrap="none">
              <a:spAutoFit/>
            </a:bodyPr>
            <a:lstStyle/>
            <a:p>
              <a:r>
                <a:rPr lang="en-US"/>
                <a:t>Expected to lose an </a:t>
              </a:r>
            </a:p>
          </p:txBody>
        </p:sp>
      </p:grpSp>
      <p:grpSp>
        <p:nvGrpSpPr>
          <p:cNvPr id="25" name="Group 24">
            <a:extLst>
              <a:ext uri="{FF2B5EF4-FFF2-40B4-BE49-F238E27FC236}">
                <a16:creationId xmlns:a16="http://schemas.microsoft.com/office/drawing/2014/main" id="{B0144A75-CE5F-E243-B21F-274EEBEC1B62}"/>
              </a:ext>
            </a:extLst>
          </p:cNvPr>
          <p:cNvGrpSpPr/>
          <p:nvPr/>
        </p:nvGrpSpPr>
        <p:grpSpPr>
          <a:xfrm>
            <a:off x="5504558" y="2939259"/>
            <a:ext cx="3122332" cy="1707682"/>
            <a:chOff x="5504558" y="2939259"/>
            <a:chExt cx="3122332" cy="1707682"/>
          </a:xfrm>
        </p:grpSpPr>
        <p:sp>
          <p:nvSpPr>
            <p:cNvPr id="22" name="Down Arrow 21">
              <a:extLst>
                <a:ext uri="{FF2B5EF4-FFF2-40B4-BE49-F238E27FC236}">
                  <a16:creationId xmlns:a16="http://schemas.microsoft.com/office/drawing/2014/main" id="{045E2AF1-B899-7E45-9053-0A7E4D4725C9}"/>
                </a:ext>
              </a:extLst>
            </p:cNvPr>
            <p:cNvSpPr/>
            <p:nvPr/>
          </p:nvSpPr>
          <p:spPr>
            <a:xfrm>
              <a:off x="6556825" y="2939259"/>
              <a:ext cx="1761332" cy="1671713"/>
            </a:xfrm>
            <a:prstGeom prst="downArrow">
              <a:avLst>
                <a:gd name="adj1" fmla="val 61537"/>
                <a:gd name="adj2" fmla="val 50000"/>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63C2E13-95B8-3245-ACB3-0DD00871173C}"/>
                </a:ext>
              </a:extLst>
            </p:cNvPr>
            <p:cNvSpPr txBox="1"/>
            <p:nvPr/>
          </p:nvSpPr>
          <p:spPr>
            <a:xfrm>
              <a:off x="6300612" y="4062166"/>
              <a:ext cx="2326278" cy="584775"/>
            </a:xfrm>
            <a:prstGeom prst="rect">
              <a:avLst/>
            </a:prstGeom>
            <a:noFill/>
          </p:spPr>
          <p:txBody>
            <a:bodyPr wrap="none" rtlCol="0">
              <a:spAutoFit/>
            </a:bodyPr>
            <a:lstStyle/>
            <a:p>
              <a:r>
                <a:rPr lang="en-US"/>
                <a:t>additional </a:t>
              </a:r>
              <a:r>
                <a:rPr lang="en-US" sz="3200" b="1">
                  <a:latin typeface="D-DIN CONDENSED" panose="020B0504030202030204" pitchFamily="34" charset="77"/>
                </a:rPr>
                <a:t>26%</a:t>
              </a:r>
              <a:r>
                <a:rPr lang="en-US"/>
                <a:t> by 2045</a:t>
              </a:r>
            </a:p>
          </p:txBody>
        </p:sp>
        <p:sp>
          <p:nvSpPr>
            <p:cNvPr id="26" name="Rectangle 25">
              <a:extLst>
                <a:ext uri="{FF2B5EF4-FFF2-40B4-BE49-F238E27FC236}">
                  <a16:creationId xmlns:a16="http://schemas.microsoft.com/office/drawing/2014/main" id="{121D670D-4FBC-5244-AA6F-B6FC52D6BF3F}"/>
                </a:ext>
              </a:extLst>
            </p:cNvPr>
            <p:cNvSpPr/>
            <p:nvPr/>
          </p:nvSpPr>
          <p:spPr>
            <a:xfrm>
              <a:off x="5504558" y="4112577"/>
              <a:ext cx="1806905" cy="307777"/>
            </a:xfrm>
            <a:prstGeom prst="rect">
              <a:avLst/>
            </a:prstGeom>
          </p:spPr>
          <p:txBody>
            <a:bodyPr wrap="none">
              <a:spAutoFit/>
            </a:bodyPr>
            <a:lstStyle/>
            <a:p>
              <a:r>
                <a:rPr lang="en-US"/>
                <a:t>Expected to lose an </a:t>
              </a:r>
            </a:p>
          </p:txBody>
        </p:sp>
      </p:grpSp>
      <p:sp>
        <p:nvSpPr>
          <p:cNvPr id="27" name="Rectangle 26">
            <a:extLst>
              <a:ext uri="{FF2B5EF4-FFF2-40B4-BE49-F238E27FC236}">
                <a16:creationId xmlns:a16="http://schemas.microsoft.com/office/drawing/2014/main" id="{4D42FC80-9DBD-A041-82C8-1E041B674013}"/>
              </a:ext>
            </a:extLst>
          </p:cNvPr>
          <p:cNvSpPr/>
          <p:nvPr/>
        </p:nvSpPr>
        <p:spPr>
          <a:xfrm>
            <a:off x="3000614" y="962857"/>
            <a:ext cx="410260" cy="391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5E18DC8B-EFAF-C748-895F-D84D10B81D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1158" y="695129"/>
            <a:ext cx="734706" cy="734706"/>
          </a:xfrm>
          <a:prstGeom prst="rect">
            <a:avLst/>
          </a:prstGeom>
        </p:spPr>
      </p:pic>
      <p:sp>
        <p:nvSpPr>
          <p:cNvPr id="8" name="Rectangle 7">
            <a:extLst>
              <a:ext uri="{FF2B5EF4-FFF2-40B4-BE49-F238E27FC236}">
                <a16:creationId xmlns:a16="http://schemas.microsoft.com/office/drawing/2014/main" id="{66E30CA9-7900-DD42-94AE-C00869E62880}"/>
              </a:ext>
            </a:extLst>
          </p:cNvPr>
          <p:cNvSpPr/>
          <p:nvPr/>
        </p:nvSpPr>
        <p:spPr>
          <a:xfrm>
            <a:off x="1277739" y="753498"/>
            <a:ext cx="1544012" cy="646331"/>
          </a:xfrm>
          <a:prstGeom prst="rect">
            <a:avLst/>
          </a:prstGeom>
        </p:spPr>
        <p:txBody>
          <a:bodyPr wrap="none">
            <a:spAutoFit/>
          </a:bodyPr>
          <a:lstStyle/>
          <a:p>
            <a:r>
              <a:rPr lang="en-US" sz="3600" b="1">
                <a:solidFill>
                  <a:schemeClr val="tx2">
                    <a:lumMod val="60000"/>
                    <a:lumOff val="40000"/>
                  </a:schemeClr>
                </a:solidFill>
                <a:latin typeface="Arial Black" panose="020B0604020202020204" pitchFamily="34" charset="0"/>
                <a:cs typeface="Arial Black" panose="020B0604020202020204" pitchFamily="34" charset="0"/>
              </a:rPr>
              <a:t>Fuels</a:t>
            </a:r>
            <a:endParaRPr lang="en-US" sz="3600">
              <a:solidFill>
                <a:schemeClr val="tx2">
                  <a:lumMod val="60000"/>
                  <a:lumOff val="40000"/>
                </a:schemeClr>
              </a:solidFill>
            </a:endParaRPr>
          </a:p>
        </p:txBody>
      </p:sp>
      <p:sp>
        <p:nvSpPr>
          <p:cNvPr id="29" name="Rectangle 28">
            <a:extLst>
              <a:ext uri="{FF2B5EF4-FFF2-40B4-BE49-F238E27FC236}">
                <a16:creationId xmlns:a16="http://schemas.microsoft.com/office/drawing/2014/main" id="{C45F15FD-E190-914D-835F-8DC77E9A5326}"/>
              </a:ext>
            </a:extLst>
          </p:cNvPr>
          <p:cNvSpPr/>
          <p:nvPr/>
        </p:nvSpPr>
        <p:spPr>
          <a:xfrm>
            <a:off x="6267155" y="734764"/>
            <a:ext cx="2339102" cy="646331"/>
          </a:xfrm>
          <a:prstGeom prst="rect">
            <a:avLst/>
          </a:prstGeom>
        </p:spPr>
        <p:txBody>
          <a:bodyPr wrap="none">
            <a:spAutoFit/>
          </a:bodyPr>
          <a:lstStyle/>
          <a:p>
            <a:r>
              <a:rPr lang="en-US" sz="3600" b="1">
                <a:solidFill>
                  <a:schemeClr val="tx2">
                    <a:lumMod val="60000"/>
                    <a:lumOff val="40000"/>
                  </a:schemeClr>
                </a:solidFill>
                <a:latin typeface="Arial Black" panose="020B0604020202020204" pitchFamily="34" charset="0"/>
                <a:cs typeface="Arial Black" panose="020B0604020202020204" pitchFamily="34" charset="0"/>
              </a:rPr>
              <a:t>Minerals</a:t>
            </a:r>
            <a:endParaRPr lang="en-US" sz="3600">
              <a:solidFill>
                <a:schemeClr val="tx2">
                  <a:lumMod val="60000"/>
                  <a:lumOff val="40000"/>
                </a:schemeClr>
              </a:solidFill>
            </a:endParaRPr>
          </a:p>
        </p:txBody>
      </p:sp>
      <p:pic>
        <p:nvPicPr>
          <p:cNvPr id="30" name="Graphic 29">
            <a:extLst>
              <a:ext uri="{FF2B5EF4-FFF2-40B4-BE49-F238E27FC236}">
                <a16:creationId xmlns:a16="http://schemas.microsoft.com/office/drawing/2014/main" id="{84E2816D-C1C2-9549-832A-A50D07FD52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64495" y="1021992"/>
            <a:ext cx="1144422" cy="1144422"/>
          </a:xfrm>
          <a:prstGeom prst="rect">
            <a:avLst/>
          </a:prstGeom>
        </p:spPr>
      </p:pic>
      <p:grpSp>
        <p:nvGrpSpPr>
          <p:cNvPr id="6" name="Group 5">
            <a:extLst>
              <a:ext uri="{FF2B5EF4-FFF2-40B4-BE49-F238E27FC236}">
                <a16:creationId xmlns:a16="http://schemas.microsoft.com/office/drawing/2014/main" id="{57B65E06-1B8B-694D-B9B4-51B1E3ECD5DF}"/>
              </a:ext>
            </a:extLst>
          </p:cNvPr>
          <p:cNvGrpSpPr/>
          <p:nvPr/>
        </p:nvGrpSpPr>
        <p:grpSpPr>
          <a:xfrm>
            <a:off x="434903" y="2232236"/>
            <a:ext cx="3817367" cy="1563981"/>
            <a:chOff x="434903" y="2232236"/>
            <a:chExt cx="3817367" cy="1563981"/>
          </a:xfrm>
        </p:grpSpPr>
        <p:sp>
          <p:nvSpPr>
            <p:cNvPr id="17" name="Down Arrow 16">
              <a:extLst>
                <a:ext uri="{FF2B5EF4-FFF2-40B4-BE49-F238E27FC236}">
                  <a16:creationId xmlns:a16="http://schemas.microsoft.com/office/drawing/2014/main" id="{8F37A5E0-978D-E046-B104-2D834CE3A685}"/>
                </a:ext>
              </a:extLst>
            </p:cNvPr>
            <p:cNvSpPr/>
            <p:nvPr/>
          </p:nvSpPr>
          <p:spPr>
            <a:xfrm>
              <a:off x="1717565" y="2232236"/>
              <a:ext cx="1761332" cy="1563981"/>
            </a:xfrm>
            <a:prstGeom prst="downArrow">
              <a:avLst>
                <a:gd name="adj1" fmla="val 61537"/>
                <a:gd name="adj2" fmla="val 50000"/>
              </a:avLst>
            </a:prstGeom>
            <a:solidFill>
              <a:schemeClr val="accent6"/>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AD072DB-CE36-F642-9B2A-E1B1BF64B32D}"/>
                </a:ext>
              </a:extLst>
            </p:cNvPr>
            <p:cNvSpPr txBox="1"/>
            <p:nvPr/>
          </p:nvSpPr>
          <p:spPr>
            <a:xfrm>
              <a:off x="434903" y="2258355"/>
              <a:ext cx="2573140" cy="584775"/>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Fuels</a:t>
              </a:r>
              <a:r>
                <a:rPr lang="en-US" dirty="0"/>
                <a:t> declined by     </a:t>
              </a:r>
              <a:r>
                <a:rPr lang="en-US" sz="3200" b="1" dirty="0">
                  <a:latin typeface="D-DIN CONDENSED" panose="020B0504030202030204" pitchFamily="34" charset="77"/>
                </a:rPr>
                <a:t>48%</a:t>
              </a:r>
            </a:p>
          </p:txBody>
        </p:sp>
        <p:sp>
          <p:nvSpPr>
            <p:cNvPr id="23" name="Down Arrow 22">
              <a:extLst>
                <a:ext uri="{FF2B5EF4-FFF2-40B4-BE49-F238E27FC236}">
                  <a16:creationId xmlns:a16="http://schemas.microsoft.com/office/drawing/2014/main" id="{84542119-E365-7F45-B6CF-98BEB6F6B0EC}"/>
                </a:ext>
              </a:extLst>
            </p:cNvPr>
            <p:cNvSpPr/>
            <p:nvPr/>
          </p:nvSpPr>
          <p:spPr>
            <a:xfrm>
              <a:off x="1717565" y="2962646"/>
              <a:ext cx="1761332" cy="833571"/>
            </a:xfrm>
            <a:prstGeom prst="downArrow">
              <a:avLst>
                <a:gd name="adj1" fmla="val 61537"/>
                <a:gd name="adj2" fmla="val 93530"/>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88A10C1-968A-6B46-9904-7665C51CDCF4}"/>
                </a:ext>
              </a:extLst>
            </p:cNvPr>
            <p:cNvSpPr txBox="1"/>
            <p:nvPr/>
          </p:nvSpPr>
          <p:spPr>
            <a:xfrm>
              <a:off x="3131450" y="2486319"/>
              <a:ext cx="1120820" cy="307777"/>
            </a:xfrm>
            <a:prstGeom prst="rect">
              <a:avLst/>
            </a:prstGeom>
            <a:noFill/>
          </p:spPr>
          <p:txBody>
            <a:bodyPr wrap="none" rtlCol="0">
              <a:spAutoFit/>
            </a:bodyPr>
            <a:lstStyle/>
            <a:p>
              <a:r>
                <a:rPr lang="en-US"/>
                <a:t>in Kentucky</a:t>
              </a:r>
            </a:p>
          </p:txBody>
        </p:sp>
      </p:grpSp>
      <p:grpSp>
        <p:nvGrpSpPr>
          <p:cNvPr id="15" name="Group 14">
            <a:extLst>
              <a:ext uri="{FF2B5EF4-FFF2-40B4-BE49-F238E27FC236}">
                <a16:creationId xmlns:a16="http://schemas.microsoft.com/office/drawing/2014/main" id="{DD14BB42-9C04-D444-8B73-E2A94B541D0E}"/>
              </a:ext>
            </a:extLst>
          </p:cNvPr>
          <p:cNvGrpSpPr/>
          <p:nvPr/>
        </p:nvGrpSpPr>
        <p:grpSpPr>
          <a:xfrm>
            <a:off x="4969024" y="2222552"/>
            <a:ext cx="4092000" cy="1917300"/>
            <a:chOff x="4969024" y="2222552"/>
            <a:chExt cx="4092000" cy="1917300"/>
          </a:xfrm>
        </p:grpSpPr>
        <p:sp>
          <p:nvSpPr>
            <p:cNvPr id="21" name="Down Arrow 20">
              <a:extLst>
                <a:ext uri="{FF2B5EF4-FFF2-40B4-BE49-F238E27FC236}">
                  <a16:creationId xmlns:a16="http://schemas.microsoft.com/office/drawing/2014/main" id="{56AEFC28-1C05-CD42-820A-A072C62614B1}"/>
                </a:ext>
              </a:extLst>
            </p:cNvPr>
            <p:cNvSpPr/>
            <p:nvPr/>
          </p:nvSpPr>
          <p:spPr>
            <a:xfrm>
              <a:off x="6556825" y="2222552"/>
              <a:ext cx="1761332" cy="1914019"/>
            </a:xfrm>
            <a:prstGeom prst="downArrow">
              <a:avLst>
                <a:gd name="adj1" fmla="val 61537"/>
                <a:gd name="adj2" fmla="val 50000"/>
              </a:avLst>
            </a:prstGeom>
            <a:solidFill>
              <a:schemeClr val="accent6"/>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B1276D93-DC03-4047-80BA-9AB90C528AE9}"/>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7132691" y="3328176"/>
              <a:ext cx="609600" cy="609600"/>
            </a:xfrm>
            <a:prstGeom prst="rect">
              <a:avLst/>
            </a:prstGeom>
          </p:spPr>
        </p:pic>
        <p:sp>
          <p:nvSpPr>
            <p:cNvPr id="18" name="Freeform 17">
              <a:extLst>
                <a:ext uri="{FF2B5EF4-FFF2-40B4-BE49-F238E27FC236}">
                  <a16:creationId xmlns:a16="http://schemas.microsoft.com/office/drawing/2014/main" id="{CCAF0D0F-17A9-3341-8764-80CF88E760E3}"/>
                </a:ext>
              </a:extLst>
            </p:cNvPr>
            <p:cNvSpPr/>
            <p:nvPr/>
          </p:nvSpPr>
          <p:spPr>
            <a:xfrm>
              <a:off x="7118193" y="3820438"/>
              <a:ext cx="638827" cy="319414"/>
            </a:xfrm>
            <a:custGeom>
              <a:avLst/>
              <a:gdLst>
                <a:gd name="connsiteX0" fmla="*/ 319413 w 638827"/>
                <a:gd name="connsiteY0" fmla="*/ 319414 h 319414"/>
                <a:gd name="connsiteX1" fmla="*/ 638827 w 638827"/>
                <a:gd name="connsiteY1" fmla="*/ 0 h 319414"/>
                <a:gd name="connsiteX2" fmla="*/ 0 w 638827"/>
                <a:gd name="connsiteY2" fmla="*/ 0 h 319414"/>
                <a:gd name="connsiteX3" fmla="*/ 319413 w 638827"/>
                <a:gd name="connsiteY3" fmla="*/ 319414 h 319414"/>
              </a:gdLst>
              <a:ahLst/>
              <a:cxnLst>
                <a:cxn ang="0">
                  <a:pos x="connsiteX0" y="connsiteY0"/>
                </a:cxn>
                <a:cxn ang="0">
                  <a:pos x="connsiteX1" y="connsiteY1"/>
                </a:cxn>
                <a:cxn ang="0">
                  <a:pos x="connsiteX2" y="connsiteY2"/>
                </a:cxn>
                <a:cxn ang="0">
                  <a:pos x="connsiteX3" y="connsiteY3"/>
                </a:cxn>
              </a:cxnLst>
              <a:rect l="l" t="t" r="r" b="b"/>
              <a:pathLst>
                <a:path w="638827" h="319414">
                  <a:moveTo>
                    <a:pt x="319413" y="319414"/>
                  </a:moveTo>
                  <a:lnTo>
                    <a:pt x="638827" y="0"/>
                  </a:lnTo>
                  <a:lnTo>
                    <a:pt x="0" y="0"/>
                  </a:lnTo>
                  <a:lnTo>
                    <a:pt x="319413" y="319414"/>
                  </a:lnTo>
                  <a:close/>
                </a:path>
              </a:pathLst>
            </a:cu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468821D-7F87-6048-ABC9-FEF595C6C24A}"/>
                </a:ext>
              </a:extLst>
            </p:cNvPr>
            <p:cNvSpPr txBox="1"/>
            <p:nvPr/>
          </p:nvSpPr>
          <p:spPr>
            <a:xfrm>
              <a:off x="4969024" y="2492025"/>
              <a:ext cx="2919389" cy="584775"/>
            </a:xfrm>
            <a:prstGeom prst="rect">
              <a:avLst/>
            </a:prstGeom>
            <a:noFill/>
          </p:spPr>
          <p:txBody>
            <a:bodyPr wrap="none" rtlCol="0">
              <a:spAutoFit/>
            </a:bodyPr>
            <a:lstStyle/>
            <a:p>
              <a:r>
                <a:rPr lang="en-US" b="1">
                  <a:latin typeface="Arial Black" panose="020B0604020202020204" pitchFamily="34" charset="0"/>
                  <a:cs typeface="Arial Black" panose="020B0604020202020204" pitchFamily="34" charset="0"/>
                </a:rPr>
                <a:t>Minerals</a:t>
              </a:r>
              <a:r>
                <a:rPr lang="en-US"/>
                <a:t> declined by      </a:t>
              </a:r>
              <a:r>
                <a:rPr lang="en-US" sz="3200" b="1">
                  <a:latin typeface="D-DIN CONDENSED" panose="020B0504030202030204" pitchFamily="34" charset="77"/>
                </a:rPr>
                <a:t>95%</a:t>
              </a:r>
            </a:p>
          </p:txBody>
        </p:sp>
        <p:sp>
          <p:nvSpPr>
            <p:cNvPr id="31" name="TextBox 30">
              <a:extLst>
                <a:ext uri="{FF2B5EF4-FFF2-40B4-BE49-F238E27FC236}">
                  <a16:creationId xmlns:a16="http://schemas.microsoft.com/office/drawing/2014/main" id="{153AA316-DFC8-DA44-9668-F9C1B687B535}"/>
                </a:ext>
              </a:extLst>
            </p:cNvPr>
            <p:cNvSpPr txBox="1"/>
            <p:nvPr/>
          </p:nvSpPr>
          <p:spPr>
            <a:xfrm>
              <a:off x="7940204" y="2716120"/>
              <a:ext cx="1120820" cy="307777"/>
            </a:xfrm>
            <a:prstGeom prst="rect">
              <a:avLst/>
            </a:prstGeom>
            <a:noFill/>
          </p:spPr>
          <p:txBody>
            <a:bodyPr wrap="none" rtlCol="0">
              <a:spAutoFit/>
            </a:bodyPr>
            <a:lstStyle/>
            <a:p>
              <a:r>
                <a:rPr lang="en-US"/>
                <a:t>in Kentucky</a:t>
              </a:r>
            </a:p>
          </p:txBody>
        </p:sp>
      </p:grpSp>
    </p:spTree>
    <p:extLst>
      <p:ext uri="{BB962C8B-B14F-4D97-AF65-F5344CB8AC3E}">
        <p14:creationId xmlns:p14="http://schemas.microsoft.com/office/powerpoint/2010/main" val="292890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1000"/>
                                        <p:tgtEl>
                                          <p:spTgt spid="15"/>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2DFF577-2890-354B-A02B-E969FC1ECA5F}"/>
              </a:ext>
            </a:extLst>
          </p:cNvPr>
          <p:cNvGrpSpPr/>
          <p:nvPr/>
        </p:nvGrpSpPr>
        <p:grpSpPr>
          <a:xfrm>
            <a:off x="5689375" y="965352"/>
            <a:ext cx="2719129" cy="3287710"/>
            <a:chOff x="5689375" y="965352"/>
            <a:chExt cx="2719129" cy="3287710"/>
          </a:xfrm>
        </p:grpSpPr>
        <p:sp>
          <p:nvSpPr>
            <p:cNvPr id="36" name="Down Arrow 35">
              <a:extLst>
                <a:ext uri="{FF2B5EF4-FFF2-40B4-BE49-F238E27FC236}">
                  <a16:creationId xmlns:a16="http://schemas.microsoft.com/office/drawing/2014/main" id="{4F3C822A-01A2-4D4F-84E5-0BAA6ABFD01A}"/>
                </a:ext>
              </a:extLst>
            </p:cNvPr>
            <p:cNvSpPr/>
            <p:nvPr/>
          </p:nvSpPr>
          <p:spPr>
            <a:xfrm rot="10800000">
              <a:off x="5689375" y="965352"/>
              <a:ext cx="1761332" cy="3287710"/>
            </a:xfrm>
            <a:prstGeom prst="downArrow">
              <a:avLst>
                <a:gd name="adj1" fmla="val 61537"/>
                <a:gd name="adj2"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EB12B296-8C0D-1F4E-807B-689C72CED6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3897" y="1257137"/>
              <a:ext cx="734804" cy="734804"/>
            </a:xfrm>
            <a:prstGeom prst="rect">
              <a:avLst/>
            </a:prstGeom>
          </p:spPr>
        </p:pic>
        <p:sp>
          <p:nvSpPr>
            <p:cNvPr id="18" name="TextBox 17">
              <a:extLst>
                <a:ext uri="{FF2B5EF4-FFF2-40B4-BE49-F238E27FC236}">
                  <a16:creationId xmlns:a16="http://schemas.microsoft.com/office/drawing/2014/main" id="{14B43999-E98A-9640-B00A-AB7D973973BC}"/>
                </a:ext>
              </a:extLst>
            </p:cNvPr>
            <p:cNvSpPr txBox="1"/>
            <p:nvPr/>
          </p:nvSpPr>
          <p:spPr>
            <a:xfrm>
              <a:off x="6193897" y="1894667"/>
              <a:ext cx="2214607" cy="800219"/>
            </a:xfrm>
            <a:prstGeom prst="rect">
              <a:avLst/>
            </a:prstGeom>
            <a:noFill/>
          </p:spPr>
          <p:txBody>
            <a:bodyPr wrap="square" rtlCol="0">
              <a:spAutoFit/>
            </a:bodyPr>
            <a:lstStyle/>
            <a:p>
              <a:r>
                <a:rPr lang="en-US" sz="3200" b="1" dirty="0">
                  <a:latin typeface="D-DIN CONDENSED" panose="020B0504030202030204" pitchFamily="34" charset="77"/>
                </a:rPr>
                <a:t>144%</a:t>
              </a:r>
              <a:r>
                <a:rPr lang="en-US" sz="3200" dirty="0"/>
                <a:t> </a:t>
              </a:r>
              <a:r>
                <a:rPr lang="en-US" dirty="0"/>
                <a:t>Increase in </a:t>
              </a:r>
            </a:p>
            <a:p>
              <a:pPr algn="r"/>
              <a:r>
                <a:rPr lang="en-US" dirty="0"/>
                <a:t>food projected </a:t>
              </a:r>
            </a:p>
          </p:txBody>
        </p:sp>
      </p:grpSp>
      <p:sp>
        <p:nvSpPr>
          <p:cNvPr id="2" name="Title 1">
            <a:extLst>
              <a:ext uri="{FF2B5EF4-FFF2-40B4-BE49-F238E27FC236}">
                <a16:creationId xmlns:a16="http://schemas.microsoft.com/office/drawing/2014/main" id="{880427AF-C21B-438D-A11E-9CE7D28A2142}"/>
              </a:ext>
            </a:extLst>
          </p:cNvPr>
          <p:cNvSpPr txBox="1">
            <a:spLocks/>
          </p:cNvSpPr>
          <p:nvPr/>
        </p:nvSpPr>
        <p:spPr>
          <a:xfrm>
            <a:off x="1440140" y="1045111"/>
            <a:ext cx="7587187" cy="71639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600">
              <a:solidFill>
                <a:schemeClr val="tx1"/>
              </a:solidFill>
              <a:latin typeface="IBM Plex Serif" panose="02060503050406000203" pitchFamily="18" charset="0"/>
            </a:endParaRPr>
          </a:p>
        </p:txBody>
      </p:sp>
      <p:sp>
        <p:nvSpPr>
          <p:cNvPr id="3" name="Title 2">
            <a:extLst>
              <a:ext uri="{FF2B5EF4-FFF2-40B4-BE49-F238E27FC236}">
                <a16:creationId xmlns:a16="http://schemas.microsoft.com/office/drawing/2014/main" id="{F9220B3A-4EB1-1344-BF2F-39699259348A}"/>
              </a:ext>
            </a:extLst>
          </p:cNvPr>
          <p:cNvSpPr>
            <a:spLocks noGrp="1"/>
          </p:cNvSpPr>
          <p:nvPr>
            <p:ph type="title"/>
          </p:nvPr>
        </p:nvSpPr>
        <p:spPr>
          <a:xfrm>
            <a:off x="457200" y="205979"/>
            <a:ext cx="8229600" cy="549170"/>
          </a:xfrm>
        </p:spPr>
        <p:txBody>
          <a:bodyPr>
            <a:normAutofit/>
          </a:bodyPr>
          <a:lstStyle/>
          <a:p>
            <a:r>
              <a:rPr lang="en-US" sz="2800"/>
              <a:t>Smaller, Different Markets Will Increase</a:t>
            </a:r>
          </a:p>
        </p:txBody>
      </p:sp>
      <p:grpSp>
        <p:nvGrpSpPr>
          <p:cNvPr id="9" name="Group 8">
            <a:extLst>
              <a:ext uri="{FF2B5EF4-FFF2-40B4-BE49-F238E27FC236}">
                <a16:creationId xmlns:a16="http://schemas.microsoft.com/office/drawing/2014/main" id="{DB7307F2-05B9-CE42-8AB9-7D7528D3AA10}"/>
              </a:ext>
            </a:extLst>
          </p:cNvPr>
          <p:cNvGrpSpPr/>
          <p:nvPr/>
        </p:nvGrpSpPr>
        <p:grpSpPr>
          <a:xfrm>
            <a:off x="549017" y="913168"/>
            <a:ext cx="3025097" cy="2802488"/>
            <a:chOff x="549017" y="913168"/>
            <a:chExt cx="3025097" cy="2802488"/>
          </a:xfrm>
        </p:grpSpPr>
        <p:sp>
          <p:nvSpPr>
            <p:cNvPr id="32" name="Down Arrow 31">
              <a:extLst>
                <a:ext uri="{FF2B5EF4-FFF2-40B4-BE49-F238E27FC236}">
                  <a16:creationId xmlns:a16="http://schemas.microsoft.com/office/drawing/2014/main" id="{591135B3-5BE0-B84A-8FC9-29B4A02D5338}"/>
                </a:ext>
              </a:extLst>
            </p:cNvPr>
            <p:cNvSpPr/>
            <p:nvPr/>
          </p:nvSpPr>
          <p:spPr>
            <a:xfrm rot="10800000">
              <a:off x="1812782" y="913168"/>
              <a:ext cx="1761332" cy="2802488"/>
            </a:xfrm>
            <a:prstGeom prst="downArrow">
              <a:avLst>
                <a:gd name="adj1" fmla="val 61537"/>
                <a:gd name="adj2"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86E7A8A-69F4-8D4C-A07E-3C98D7A7FBD8}"/>
                </a:ext>
              </a:extLst>
            </p:cNvPr>
            <p:cNvSpPr txBox="1"/>
            <p:nvPr/>
          </p:nvSpPr>
          <p:spPr>
            <a:xfrm>
              <a:off x="549017" y="1163143"/>
              <a:ext cx="2515432" cy="584775"/>
            </a:xfrm>
            <a:prstGeom prst="rect">
              <a:avLst/>
            </a:prstGeom>
            <a:noFill/>
          </p:spPr>
          <p:txBody>
            <a:bodyPr wrap="none" rtlCol="0">
              <a:spAutoFit/>
            </a:bodyPr>
            <a:lstStyle/>
            <a:p>
              <a:r>
                <a:rPr lang="en-US"/>
                <a:t>National increased by </a:t>
              </a:r>
              <a:r>
                <a:rPr lang="en-US" sz="3200" b="1">
                  <a:latin typeface="D-DIN CONDENSED" panose="020B0504030202030204" pitchFamily="34" charset="77"/>
                </a:rPr>
                <a:t>17 </a:t>
              </a:r>
              <a:r>
                <a:rPr lang="en-US" sz="3200">
                  <a:latin typeface="D-DIN Condensed" panose="020B0504030202030204" pitchFamily="34" charset="77"/>
                </a:rPr>
                <a:t>X</a:t>
              </a:r>
            </a:p>
          </p:txBody>
        </p:sp>
      </p:grpSp>
      <p:grpSp>
        <p:nvGrpSpPr>
          <p:cNvPr id="6" name="Group 5">
            <a:extLst>
              <a:ext uri="{FF2B5EF4-FFF2-40B4-BE49-F238E27FC236}">
                <a16:creationId xmlns:a16="http://schemas.microsoft.com/office/drawing/2014/main" id="{9D184105-31C3-3F4C-935C-075303BE880D}"/>
              </a:ext>
            </a:extLst>
          </p:cNvPr>
          <p:cNvGrpSpPr/>
          <p:nvPr/>
        </p:nvGrpSpPr>
        <p:grpSpPr>
          <a:xfrm>
            <a:off x="5689376" y="2500630"/>
            <a:ext cx="3089096" cy="2163375"/>
            <a:chOff x="5689376" y="2500630"/>
            <a:chExt cx="3089096" cy="2163375"/>
          </a:xfrm>
        </p:grpSpPr>
        <p:sp>
          <p:nvSpPr>
            <p:cNvPr id="37" name="Down Arrow 36">
              <a:extLst>
                <a:ext uri="{FF2B5EF4-FFF2-40B4-BE49-F238E27FC236}">
                  <a16:creationId xmlns:a16="http://schemas.microsoft.com/office/drawing/2014/main" id="{3694583A-9530-C441-88FB-912FB06920F0}"/>
                </a:ext>
              </a:extLst>
            </p:cNvPr>
            <p:cNvSpPr/>
            <p:nvPr/>
          </p:nvSpPr>
          <p:spPr>
            <a:xfrm rot="10800000">
              <a:off x="5689376" y="2500630"/>
              <a:ext cx="1761332" cy="1868169"/>
            </a:xfrm>
            <a:prstGeom prst="downArrow">
              <a:avLst>
                <a:gd name="adj1" fmla="val 61537"/>
                <a:gd name="adj2" fmla="val 50000"/>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AE008E9-D5B9-7F44-965D-1B246576259B}"/>
                </a:ext>
              </a:extLst>
            </p:cNvPr>
            <p:cNvSpPr txBox="1"/>
            <p:nvPr/>
          </p:nvSpPr>
          <p:spPr>
            <a:xfrm>
              <a:off x="6310572" y="3628271"/>
              <a:ext cx="2467900" cy="800219"/>
            </a:xfrm>
            <a:prstGeom prst="rect">
              <a:avLst/>
            </a:prstGeom>
            <a:noFill/>
          </p:spPr>
          <p:txBody>
            <a:bodyPr wrap="square" rtlCol="0">
              <a:spAutoFit/>
            </a:bodyPr>
            <a:lstStyle/>
            <a:p>
              <a:r>
                <a:rPr lang="en-US" sz="3200" b="1" dirty="0">
                  <a:latin typeface="D-DIN CONDENSED" panose="020B0504030202030204" pitchFamily="34" charset="77"/>
                </a:rPr>
                <a:t>81%</a:t>
              </a:r>
              <a:r>
                <a:rPr lang="en-US" sz="3200" dirty="0"/>
                <a:t>  </a:t>
              </a:r>
              <a:r>
                <a:rPr lang="en-US" dirty="0"/>
                <a:t>Increase in </a:t>
              </a:r>
            </a:p>
            <a:p>
              <a:pPr algn="r"/>
              <a:r>
                <a:rPr lang="en-US" dirty="0"/>
                <a:t>livestock projected </a:t>
              </a:r>
            </a:p>
          </p:txBody>
        </p:sp>
        <p:pic>
          <p:nvPicPr>
            <p:cNvPr id="7" name="Graphic 6">
              <a:extLst>
                <a:ext uri="{FF2B5EF4-FFF2-40B4-BE49-F238E27FC236}">
                  <a16:creationId xmlns:a16="http://schemas.microsoft.com/office/drawing/2014/main" id="{B907E1AB-C048-1448-8FF5-C7E9FDE7E6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3524" y="2941104"/>
              <a:ext cx="687167" cy="687167"/>
            </a:xfrm>
            <a:prstGeom prst="rect">
              <a:avLst/>
            </a:prstGeom>
          </p:spPr>
        </p:pic>
        <p:sp>
          <p:nvSpPr>
            <p:cNvPr id="12" name="TextBox 11">
              <a:extLst>
                <a:ext uri="{FF2B5EF4-FFF2-40B4-BE49-F238E27FC236}">
                  <a16:creationId xmlns:a16="http://schemas.microsoft.com/office/drawing/2014/main" id="{C1B5089E-FC40-424E-B65E-E821C6642E8C}"/>
                </a:ext>
              </a:extLst>
            </p:cNvPr>
            <p:cNvSpPr txBox="1"/>
            <p:nvPr/>
          </p:nvSpPr>
          <p:spPr>
            <a:xfrm>
              <a:off x="6118219" y="4356228"/>
              <a:ext cx="1039067" cy="307777"/>
            </a:xfrm>
            <a:prstGeom prst="rect">
              <a:avLst/>
            </a:prstGeom>
            <a:noFill/>
          </p:spPr>
          <p:txBody>
            <a:bodyPr wrap="none" rtlCol="0">
              <a:spAutoFit/>
            </a:bodyPr>
            <a:lstStyle/>
            <a:p>
              <a:r>
                <a:rPr lang="en-US">
                  <a:solidFill>
                    <a:schemeClr val="accent3">
                      <a:lumMod val="50000"/>
                    </a:schemeClr>
                  </a:solidFill>
                </a:rPr>
                <a:t>2018-2045</a:t>
              </a:r>
            </a:p>
          </p:txBody>
        </p:sp>
      </p:grpSp>
      <p:grpSp>
        <p:nvGrpSpPr>
          <p:cNvPr id="5" name="Group 4">
            <a:extLst>
              <a:ext uri="{FF2B5EF4-FFF2-40B4-BE49-F238E27FC236}">
                <a16:creationId xmlns:a16="http://schemas.microsoft.com/office/drawing/2014/main" id="{5CD9943E-F5A2-8344-B6F3-3C583658AF85}"/>
              </a:ext>
            </a:extLst>
          </p:cNvPr>
          <p:cNvGrpSpPr/>
          <p:nvPr/>
        </p:nvGrpSpPr>
        <p:grpSpPr>
          <a:xfrm>
            <a:off x="19751" y="1902361"/>
            <a:ext cx="3554363" cy="2761644"/>
            <a:chOff x="19751" y="1902361"/>
            <a:chExt cx="3554363" cy="2761644"/>
          </a:xfrm>
        </p:grpSpPr>
        <p:sp>
          <p:nvSpPr>
            <p:cNvPr id="8" name="Down Arrow 7">
              <a:extLst>
                <a:ext uri="{FF2B5EF4-FFF2-40B4-BE49-F238E27FC236}">
                  <a16:creationId xmlns:a16="http://schemas.microsoft.com/office/drawing/2014/main" id="{0E117371-219A-C449-AE28-ACF77993E204}"/>
                </a:ext>
              </a:extLst>
            </p:cNvPr>
            <p:cNvSpPr/>
            <p:nvPr/>
          </p:nvSpPr>
          <p:spPr>
            <a:xfrm rot="10800000">
              <a:off x="1812782" y="1902361"/>
              <a:ext cx="1761332" cy="2466438"/>
            </a:xfrm>
            <a:prstGeom prst="downArrow">
              <a:avLst>
                <a:gd name="adj1" fmla="val 61537"/>
                <a:gd name="adj2" fmla="val 50000"/>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142133-9CA7-AF4F-93F3-A530573AFA13}"/>
                </a:ext>
              </a:extLst>
            </p:cNvPr>
            <p:cNvSpPr txBox="1"/>
            <p:nvPr/>
          </p:nvSpPr>
          <p:spPr>
            <a:xfrm>
              <a:off x="549017" y="2744574"/>
              <a:ext cx="2518638" cy="584775"/>
            </a:xfrm>
            <a:prstGeom prst="rect">
              <a:avLst/>
            </a:prstGeom>
            <a:noFill/>
          </p:spPr>
          <p:txBody>
            <a:bodyPr wrap="none" rtlCol="0">
              <a:spAutoFit/>
            </a:bodyPr>
            <a:lstStyle/>
            <a:p>
              <a:r>
                <a:rPr lang="en-US"/>
                <a:t>Kentucky increased by </a:t>
              </a:r>
              <a:r>
                <a:rPr lang="en-US" sz="3200" b="1">
                  <a:latin typeface="D-DIN CONDENSED" panose="020B0504030202030204" pitchFamily="34" charset="77"/>
                </a:rPr>
                <a:t>11 </a:t>
              </a:r>
              <a:r>
                <a:rPr lang="en-US" sz="3200">
                  <a:latin typeface="D-DIN Condensed" panose="020B0504030202030204" pitchFamily="34" charset="77"/>
                </a:rPr>
                <a:t>X</a:t>
              </a:r>
            </a:p>
          </p:txBody>
        </p:sp>
        <p:sp>
          <p:nvSpPr>
            <p:cNvPr id="4" name="Rectangle 3">
              <a:extLst>
                <a:ext uri="{FF2B5EF4-FFF2-40B4-BE49-F238E27FC236}">
                  <a16:creationId xmlns:a16="http://schemas.microsoft.com/office/drawing/2014/main" id="{29D83716-113C-BB4F-A733-A34E20A2101E}"/>
                </a:ext>
              </a:extLst>
            </p:cNvPr>
            <p:cNvSpPr/>
            <p:nvPr/>
          </p:nvSpPr>
          <p:spPr>
            <a:xfrm>
              <a:off x="19751" y="3647316"/>
              <a:ext cx="2043914" cy="738664"/>
            </a:xfrm>
            <a:prstGeom prst="rect">
              <a:avLst/>
            </a:prstGeom>
          </p:spPr>
          <p:txBody>
            <a:bodyPr wrap="square">
              <a:spAutoFit/>
            </a:bodyPr>
            <a:lstStyle/>
            <a:p>
              <a:pPr algn="r"/>
              <a:r>
                <a:rPr lang="en-US" b="1"/>
                <a:t>Plastic/rubber, textiles and machinery</a:t>
              </a:r>
            </a:p>
          </p:txBody>
        </p:sp>
        <p:pic>
          <p:nvPicPr>
            <p:cNvPr id="31" name="Graphic 30">
              <a:extLst>
                <a:ext uri="{FF2B5EF4-FFF2-40B4-BE49-F238E27FC236}">
                  <a16:creationId xmlns:a16="http://schemas.microsoft.com/office/drawing/2014/main" id="{26B1D2FE-05C0-5C4C-B28F-BD563B3784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7204" y="3372824"/>
              <a:ext cx="952500" cy="952500"/>
            </a:xfrm>
            <a:prstGeom prst="rect">
              <a:avLst/>
            </a:prstGeom>
          </p:spPr>
        </p:pic>
        <p:sp>
          <p:nvSpPr>
            <p:cNvPr id="27" name="TextBox 26">
              <a:extLst>
                <a:ext uri="{FF2B5EF4-FFF2-40B4-BE49-F238E27FC236}">
                  <a16:creationId xmlns:a16="http://schemas.microsoft.com/office/drawing/2014/main" id="{FB721964-8775-E244-84F1-A46FAFB9F852}"/>
                </a:ext>
              </a:extLst>
            </p:cNvPr>
            <p:cNvSpPr txBox="1"/>
            <p:nvPr/>
          </p:nvSpPr>
          <p:spPr>
            <a:xfrm>
              <a:off x="2134865" y="4356228"/>
              <a:ext cx="1039067" cy="307777"/>
            </a:xfrm>
            <a:prstGeom prst="rect">
              <a:avLst/>
            </a:prstGeom>
            <a:noFill/>
          </p:spPr>
          <p:txBody>
            <a:bodyPr wrap="none" rtlCol="0">
              <a:spAutoFit/>
            </a:bodyPr>
            <a:lstStyle/>
            <a:p>
              <a:r>
                <a:rPr lang="en-US">
                  <a:solidFill>
                    <a:schemeClr val="accent3">
                      <a:lumMod val="50000"/>
                    </a:schemeClr>
                  </a:solidFill>
                </a:rPr>
                <a:t>1997-2017</a:t>
              </a:r>
            </a:p>
          </p:txBody>
        </p:sp>
      </p:grpSp>
      <p:sp>
        <p:nvSpPr>
          <p:cNvPr id="20" name="Rectangle 19">
            <a:extLst>
              <a:ext uri="{FF2B5EF4-FFF2-40B4-BE49-F238E27FC236}">
                <a16:creationId xmlns:a16="http://schemas.microsoft.com/office/drawing/2014/main" id="{7FDB3502-B49D-E749-8450-B42F1C29296D}"/>
              </a:ext>
            </a:extLst>
          </p:cNvPr>
          <p:cNvSpPr/>
          <p:nvPr/>
        </p:nvSpPr>
        <p:spPr>
          <a:xfrm>
            <a:off x="985028" y="730257"/>
            <a:ext cx="4131259" cy="523220"/>
          </a:xfrm>
          <a:prstGeom prst="rect">
            <a:avLst/>
          </a:prstGeom>
        </p:spPr>
        <p:txBody>
          <a:bodyPr wrap="none">
            <a:spAutoFit/>
          </a:bodyPr>
          <a:lstStyle/>
          <a:p>
            <a:r>
              <a:rPr lang="en-US" sz="2800" b="1" dirty="0">
                <a:solidFill>
                  <a:schemeClr val="tx2">
                    <a:lumMod val="60000"/>
                    <a:lumOff val="40000"/>
                  </a:schemeClr>
                </a:solidFill>
                <a:latin typeface="Arial Black" panose="020B0604020202020204" pitchFamily="34" charset="0"/>
                <a:cs typeface="Arial Black" panose="020B0604020202020204" pitchFamily="34" charset="0"/>
              </a:rPr>
              <a:t>Plastic &amp; Machinery</a:t>
            </a:r>
            <a:endParaRPr lang="en-US" sz="2800" dirty="0">
              <a:solidFill>
                <a:schemeClr val="tx2">
                  <a:lumMod val="60000"/>
                  <a:lumOff val="40000"/>
                </a:schemeClr>
              </a:solidFill>
            </a:endParaRPr>
          </a:p>
        </p:txBody>
      </p:sp>
      <p:sp>
        <p:nvSpPr>
          <p:cNvPr id="24" name="Rectangle 23">
            <a:extLst>
              <a:ext uri="{FF2B5EF4-FFF2-40B4-BE49-F238E27FC236}">
                <a16:creationId xmlns:a16="http://schemas.microsoft.com/office/drawing/2014/main" id="{1066CDE8-6081-7846-95BF-0977E2E4F250}"/>
              </a:ext>
            </a:extLst>
          </p:cNvPr>
          <p:cNvSpPr/>
          <p:nvPr/>
        </p:nvSpPr>
        <p:spPr>
          <a:xfrm>
            <a:off x="5307976" y="733423"/>
            <a:ext cx="3611886" cy="523220"/>
          </a:xfrm>
          <a:prstGeom prst="rect">
            <a:avLst/>
          </a:prstGeom>
        </p:spPr>
        <p:txBody>
          <a:bodyPr wrap="none">
            <a:spAutoFit/>
          </a:bodyPr>
          <a:lstStyle/>
          <a:p>
            <a:r>
              <a:rPr lang="en-US" sz="2800" b="1" dirty="0">
                <a:solidFill>
                  <a:schemeClr val="tx2">
                    <a:lumMod val="60000"/>
                    <a:lumOff val="40000"/>
                  </a:schemeClr>
                </a:solidFill>
                <a:latin typeface="Arial Black" panose="020B0604020202020204" pitchFamily="34" charset="0"/>
                <a:cs typeface="Arial Black" panose="020B0604020202020204" pitchFamily="34" charset="0"/>
              </a:rPr>
              <a:t>Food &amp; Livestock</a:t>
            </a:r>
            <a:endParaRPr lang="en-US" sz="2800" dirty="0">
              <a:solidFill>
                <a:schemeClr val="tx2">
                  <a:lumMod val="60000"/>
                  <a:lumOff val="40000"/>
                </a:schemeClr>
              </a:solidFill>
            </a:endParaRPr>
          </a:p>
        </p:txBody>
      </p:sp>
    </p:spTree>
    <p:extLst>
      <p:ext uri="{BB962C8B-B14F-4D97-AF65-F5344CB8AC3E}">
        <p14:creationId xmlns:p14="http://schemas.microsoft.com/office/powerpoint/2010/main" val="53293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2922C-7CC8-4ADB-99FC-A77D433339CD}"/>
              </a:ext>
            </a:extLst>
          </p:cNvPr>
          <p:cNvPicPr>
            <a:picLocks noChangeAspect="1"/>
          </p:cNvPicPr>
          <p:nvPr/>
        </p:nvPicPr>
        <p:blipFill>
          <a:blip r:embed="rId3"/>
          <a:stretch>
            <a:fillRect/>
          </a:stretch>
        </p:blipFill>
        <p:spPr>
          <a:xfrm>
            <a:off x="4773549" y="1912142"/>
            <a:ext cx="4371535" cy="2458989"/>
          </a:xfrm>
          <a:prstGeom prst="rect">
            <a:avLst/>
          </a:prstGeom>
          <a:ln>
            <a:solidFill>
              <a:schemeClr val="tx1"/>
            </a:solidFill>
          </a:ln>
        </p:spPr>
      </p:pic>
      <p:pic>
        <p:nvPicPr>
          <p:cNvPr id="2050" name="Picture 2" descr="See the source image">
            <a:extLst>
              <a:ext uri="{FF2B5EF4-FFF2-40B4-BE49-F238E27FC236}">
                <a16:creationId xmlns:a16="http://schemas.microsoft.com/office/drawing/2014/main" id="{F2C02B18-074F-4A35-94AF-F6E9C0F3B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95752"/>
            <a:ext cx="4763069" cy="31753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9598ECEB-9AFB-4447-821F-A2AD552A0189}"/>
              </a:ext>
            </a:extLst>
          </p:cNvPr>
          <p:cNvSpPr txBox="1">
            <a:spLocks/>
          </p:cNvSpPr>
          <p:nvPr/>
        </p:nvSpPr>
        <p:spPr>
          <a:xfrm>
            <a:off x="3331798" y="772368"/>
            <a:ext cx="5577739" cy="71639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a:solidFill>
                <a:schemeClr val="tx1"/>
              </a:solidFill>
              <a:latin typeface="IBM Plex Serif" panose="02060503050406000203" pitchFamily="18" charset="0"/>
            </a:endParaRPr>
          </a:p>
        </p:txBody>
      </p:sp>
      <p:sp>
        <p:nvSpPr>
          <p:cNvPr id="2" name="Title 1">
            <a:extLst>
              <a:ext uri="{FF2B5EF4-FFF2-40B4-BE49-F238E27FC236}">
                <a16:creationId xmlns:a16="http://schemas.microsoft.com/office/drawing/2014/main" id="{04DD543E-4985-2F4C-A523-ADFE0A889241}"/>
              </a:ext>
            </a:extLst>
          </p:cNvPr>
          <p:cNvSpPr>
            <a:spLocks noGrp="1"/>
          </p:cNvSpPr>
          <p:nvPr>
            <p:ph type="title"/>
          </p:nvPr>
        </p:nvSpPr>
        <p:spPr/>
        <p:txBody>
          <a:bodyPr>
            <a:normAutofit fontScale="90000"/>
          </a:bodyPr>
          <a:lstStyle/>
          <a:p>
            <a:r>
              <a:rPr lang="en-US" dirty="0"/>
              <a:t>Opportunities in the Supply Chain: </a:t>
            </a:r>
            <a:br>
              <a:rPr lang="en-US" dirty="0"/>
            </a:br>
            <a:r>
              <a:rPr lang="en-US" b="0" dirty="0"/>
              <a:t>Metal, Plastic, Rubber, Chemicals</a:t>
            </a:r>
          </a:p>
        </p:txBody>
      </p:sp>
      <p:pic>
        <p:nvPicPr>
          <p:cNvPr id="2052" name="Picture 4" descr="Drive Quick 'N Easy Comfort Mattress">
            <a:extLst>
              <a:ext uri="{FF2B5EF4-FFF2-40B4-BE49-F238E27FC236}">
                <a16:creationId xmlns:a16="http://schemas.microsoft.com/office/drawing/2014/main" id="{35F4EBA8-2D07-43B1-B6E6-5DD95E195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549" y="1195751"/>
            <a:ext cx="2279362" cy="15256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850071"/>
      </p:ext>
    </p:extLst>
  </p:cSld>
  <p:clrMapOvr>
    <a:masterClrMapping/>
  </p:clrMapOvr>
</p:sld>
</file>

<file path=ppt/theme/theme1.xml><?xml version="1.0" encoding="utf-8"?>
<a:theme xmlns:a="http://schemas.openxmlformats.org/drawingml/2006/main" name="RMC Theme">
  <a:themeElements>
    <a:clrScheme name="KY RiverPortPPTX">
      <a:dk1>
        <a:srgbClr val="000000"/>
      </a:dk1>
      <a:lt1>
        <a:srgbClr val="FFFFFF"/>
      </a:lt1>
      <a:dk2>
        <a:srgbClr val="4F4E50"/>
      </a:dk2>
      <a:lt2>
        <a:srgbClr val="EEECE1"/>
      </a:lt2>
      <a:accent1>
        <a:srgbClr val="296DC7"/>
      </a:accent1>
      <a:accent2>
        <a:srgbClr val="2D91D4"/>
      </a:accent2>
      <a:accent3>
        <a:srgbClr val="9BBB59"/>
      </a:accent3>
      <a:accent4>
        <a:srgbClr val="8064A2"/>
      </a:accent4>
      <a:accent5>
        <a:srgbClr val="4BACC6"/>
      </a:accent5>
      <a:accent6>
        <a:srgbClr val="FAA51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MC Theme" id="{22F6663D-FCE4-474C-939B-246482610375}" vid="{573F0D2E-93DC-3548-8717-ABDAA545B0DB}"/>
    </a:ext>
  </a:extLst>
</a:theme>
</file>

<file path=ppt/theme/theme2.xml><?xml version="1.0" encoding="utf-8"?>
<a:theme xmlns:a="http://schemas.openxmlformats.org/drawingml/2006/main" name="1_Exeter template">
  <a:themeElements>
    <a:clrScheme name="KY RiverPortPPTX">
      <a:dk1>
        <a:srgbClr val="000000"/>
      </a:dk1>
      <a:lt1>
        <a:srgbClr val="FFFFFF"/>
      </a:lt1>
      <a:dk2>
        <a:srgbClr val="4F4E50"/>
      </a:dk2>
      <a:lt2>
        <a:srgbClr val="EEECE1"/>
      </a:lt2>
      <a:accent1>
        <a:srgbClr val="296DC7"/>
      </a:accent1>
      <a:accent2>
        <a:srgbClr val="2D91D4"/>
      </a:accent2>
      <a:accent3>
        <a:srgbClr val="9BBB59"/>
      </a:accent3>
      <a:accent4>
        <a:srgbClr val="8064A2"/>
      </a:accent4>
      <a:accent5>
        <a:srgbClr val="4BACC6"/>
      </a:accent5>
      <a:accent6>
        <a:srgbClr val="FAA51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99053575361A408ED7620938EF98F5" ma:contentTypeVersion="4" ma:contentTypeDescription="Create a new document." ma:contentTypeScope="" ma:versionID="367d5f2b485cff2576ca57e38af82a0b">
  <xsd:schema xmlns:xsd="http://www.w3.org/2001/XMLSchema" xmlns:xs="http://www.w3.org/2001/XMLSchema" xmlns:p="http://schemas.microsoft.com/office/2006/metadata/properties" xmlns:ns1="http://schemas.microsoft.com/sharepoint/v3" targetNamespace="http://schemas.microsoft.com/office/2006/metadata/properties" ma:root="true" ma:fieldsID="9343c9b430fd28ed3bcd05e2af2922b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EFC9447-1F4C-4611-BBB9-1530AAD33FB5}">
  <ds:schemaRefs>
    <ds:schemaRef ds:uri="http://schemas.microsoft.com/sharepoint/v3/contenttype/forms"/>
  </ds:schemaRefs>
</ds:datastoreItem>
</file>

<file path=customXml/itemProps2.xml><?xml version="1.0" encoding="utf-8"?>
<ds:datastoreItem xmlns:ds="http://schemas.openxmlformats.org/officeDocument/2006/customXml" ds:itemID="{29929EEB-5226-4359-BE8B-D8F373B9502E}"/>
</file>

<file path=customXml/itemProps3.xml><?xml version="1.0" encoding="utf-8"?>
<ds:datastoreItem xmlns:ds="http://schemas.openxmlformats.org/officeDocument/2006/customXml" ds:itemID="{AA2192F8-E2F9-4181-9065-27D2986CCF91}">
  <ds:schemaRefs>
    <ds:schemaRef ds:uri="http://purl.org/dc/dcmitype/"/>
    <ds:schemaRef ds:uri="a2c698e1-2d77-42e8-aac5-3e909622d876"/>
    <ds:schemaRef ds:uri="http://purl.org/dc/terms/"/>
    <ds:schemaRef ds:uri="http://schemas.microsoft.com/office/infopath/2007/PartnerControls"/>
    <ds:schemaRef ds:uri="http://purl.org/dc/elements/1.1/"/>
    <ds:schemaRef ds:uri="http://schemas.microsoft.com/office/2006/documentManagement/types"/>
    <ds:schemaRef ds:uri="http://www.w3.org/XML/1998/namespace"/>
    <ds:schemaRef ds:uri="http://schemas.openxmlformats.org/package/2006/metadata/core-properties"/>
    <ds:schemaRef ds:uri="94f6cb59-cbe6-41b5-a9db-eacec253e17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160</TotalTime>
  <Words>2502</Words>
  <Application>Microsoft Macintosh PowerPoint</Application>
  <PresentationFormat>On-screen Show (16:9)</PresentationFormat>
  <Paragraphs>236</Paragraphs>
  <Slides>23</Slides>
  <Notes>23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Arial</vt:lpstr>
      <vt:lpstr>Arial Black</vt:lpstr>
      <vt:lpstr>Arial Narrow</vt:lpstr>
      <vt:lpstr>Calibri</vt:lpstr>
      <vt:lpstr>D-DIN CONDENSED</vt:lpstr>
      <vt:lpstr>D-DIN CONDENSED</vt:lpstr>
      <vt:lpstr>IBM Plex Sans</vt:lpstr>
      <vt:lpstr>IBM Plex Serif</vt:lpstr>
      <vt:lpstr>Nunito Sans</vt:lpstr>
      <vt:lpstr>Soleil Bk</vt:lpstr>
      <vt:lpstr>Verdana</vt:lpstr>
      <vt:lpstr>RMC Theme</vt:lpstr>
      <vt:lpstr>1_Exeter template</vt:lpstr>
      <vt:lpstr>Kentucky Riverports, Highway &amp; Rail Freight Analysis Study</vt:lpstr>
      <vt:lpstr>How Was the Study Conducted?</vt:lpstr>
      <vt:lpstr>What Have We Learned About Riverports?</vt:lpstr>
      <vt:lpstr>What Have We Learned About the Riverport Market?</vt:lpstr>
      <vt:lpstr>What Have We Learned About the Commodity Mix?</vt:lpstr>
      <vt:lpstr>What is Changing in the Riverport Economy?</vt:lpstr>
      <vt:lpstr>Demand is Shifting Away from Long-Standing Markets</vt:lpstr>
      <vt:lpstr>Smaller, Different Markets Will Increase</vt:lpstr>
      <vt:lpstr>Opportunities in the Supply Chain:  Metal, Plastic, Rubber, Chemicals</vt:lpstr>
      <vt:lpstr>What Choices Do We Face?</vt:lpstr>
      <vt:lpstr>What Does the Future Hold?</vt:lpstr>
      <vt:lpstr>Riverport Hinterlands are  Multi-State Development Markets</vt:lpstr>
      <vt:lpstr>Restructuring of the  Ohio River Market is a National and  Regional Issue</vt:lpstr>
      <vt:lpstr>What Will Riverport Investment Cost?</vt:lpstr>
      <vt:lpstr>How Much Should the State Invest?</vt:lpstr>
      <vt:lpstr>How Can Statewide Investment Leverage Federal Dollars?</vt:lpstr>
      <vt:lpstr>What Are the Benefits of Investing?</vt:lpstr>
      <vt:lpstr>How Can Investing Make Kentucky’s Economy Stronger?</vt:lpstr>
      <vt:lpstr>Ohio River is a Multi-State Marine Corridor of National Significance</vt:lpstr>
      <vt:lpstr>What’s Next for Kentucky Riverports?</vt:lpstr>
      <vt:lpstr>Waterways Legislative Caucus</vt:lpstr>
      <vt:lpstr>Riverport Hinterland Compact</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Jones, Karen G (KYTC)</dc:creator>
  <cp:lastModifiedBy>Frank Broen</cp:lastModifiedBy>
  <cp:revision>7</cp:revision>
  <dcterms:modified xsi:type="dcterms:W3CDTF">2022-05-19T20:15:19Z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0x010100AC99053575361A408ED7620938EF98F5</vt:lpwstr>
  </property>
</Properties>
</file>