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1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6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4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6" r:id="rId15"/>
    <p:sldId id="417" r:id="rId16"/>
    <p:sldId id="418" r:id="rId17"/>
    <p:sldId id="419" r:id="rId18"/>
    <p:sldId id="421" r:id="rId19"/>
    <p:sldId id="420" r:id="rId20"/>
    <p:sldId id="422" r:id="rId21"/>
    <p:sldId id="423" r:id="rId22"/>
    <p:sldId id="425" r:id="rId23"/>
    <p:sldId id="424" r:id="rId24"/>
    <p:sldId id="426" r:id="rId25"/>
    <p:sldId id="414" r:id="rId26"/>
    <p:sldId id="415" r:id="rId27"/>
    <p:sldId id="412" r:id="rId28"/>
    <p:sldId id="413" r:id="rId29"/>
    <p:sldId id="411" r:id="rId30"/>
    <p:sldId id="427" r:id="rId31"/>
    <p:sldId id="398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.Guevara" initials="GN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808000"/>
    <a:srgbClr val="666633"/>
    <a:srgbClr val="FFCCCC"/>
    <a:srgbClr val="FFCC99"/>
    <a:srgbClr val="FF9966"/>
    <a:srgbClr val="33CC33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9" autoAdjust="0"/>
    <p:restoredTop sz="83333" autoAdjust="0"/>
  </p:normalViewPr>
  <p:slideViewPr>
    <p:cSldViewPr>
      <p:cViewPr varScale="1">
        <p:scale>
          <a:sx n="56" d="100"/>
          <a:sy n="56" d="100"/>
        </p:scale>
        <p:origin x="-2028" y="-96"/>
      </p:cViewPr>
      <p:guideLst>
        <p:guide orient="horz" pos="34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2"/>
    </p:cViewPr>
  </p:sorterViewPr>
  <p:notesViewPr>
    <p:cSldViewPr>
      <p:cViewPr varScale="1">
        <p:scale>
          <a:sx n="76" d="100"/>
          <a:sy n="76" d="100"/>
        </p:scale>
        <p:origin x="-3222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31FAD3E3-553C-4EEF-BE36-17253C1D8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754999-794A-4E71-AAA0-CC8B517C8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737BE-0C63-46C7-B256-6515C638233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Transportation Weather Applications: An Update on MDSS</a:t>
            </a:r>
          </a:p>
          <a:p>
            <a:pPr eaLnBrk="1" hangingPunct="1"/>
            <a:r>
              <a:rPr lang="en-US" dirty="0" smtClean="0"/>
              <a:t>Session 53, ITS America Annual Meeting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35FE870E-6E15-4DB6-905B-8946834F1BD2}" type="slidenum">
              <a:rPr lang="en-US" sz="1200"/>
              <a:pPr algn="r"/>
              <a:t>19</a:t>
            </a:fld>
            <a:endParaRPr lang="en-US" sz="1200" dirty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84629-BCAC-471C-A525-B7C8CBC2F180}" type="slidenum">
              <a:rPr lang="en-US"/>
              <a:pPr/>
              <a:t>20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EE117-A8AF-4F9C-95DA-AFCBC3D9AE60}" type="slidenum">
              <a:rPr lang="en-US"/>
              <a:pPr/>
              <a:t>21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08364-6BC1-4D9C-9888-E0FCF2B578D9}" type="slidenum">
              <a:rPr lang="en-US"/>
              <a:pPr/>
              <a:t>22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5BF22-D3E0-42FE-BF77-F1CC18EC9D3C}" type="slidenum">
              <a:rPr lang="en-US"/>
              <a:pPr/>
              <a:t>23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E1D46-084B-40D1-9A46-BD08E73D3D16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0" y="4416632"/>
            <a:ext cx="5140481" cy="4185064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ABBF8C34-0DAA-4400-B889-A03F64C20DAC}" type="slidenum">
              <a:rPr lang="en-US" smtClean="0">
                <a:latin typeface="Gill Sans"/>
                <a:ea typeface="ヒラギノ角ゴ ProN W3"/>
                <a:cs typeface="ヒラギノ角ゴ ProN W3"/>
                <a:sym typeface="Gill Sans"/>
              </a:rPr>
              <a:pPr defTabSz="927100"/>
              <a:t>2</a:t>
            </a:fld>
            <a:endParaRPr lang="en-US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VII Consortium/OEM Participants</a:t>
            </a:r>
          </a:p>
          <a:p>
            <a:r>
              <a:rPr lang="en-US" smtClean="0"/>
              <a:t>BMW, Chrysler, Ford, GM, Honda, Nissan, Toyota, VW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A1CC252-A511-4E5F-A0AE-D0F46C200893}" type="slidenum">
              <a:rPr lang="en-US" smtClean="0">
                <a:latin typeface="Arial" pitchFamily="34" charset="0"/>
                <a:ea typeface="MS PGothic"/>
                <a:cs typeface="MS PGothic"/>
              </a:rPr>
              <a:pPr defTabSz="928688"/>
              <a:t>7</a:t>
            </a:fld>
            <a:endParaRPr lang="en-US" smtClean="0">
              <a:latin typeface="Arial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8CC02864-27B9-48C4-982E-EEBE5B32A6B7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2E20F1BD-1F55-40A2-9F94-D9D201097AD7}" type="slidenum">
              <a:rPr lang="en-US" sz="1200"/>
              <a:pPr algn="r"/>
              <a:t>15</a:t>
            </a:fld>
            <a:endParaRPr lang="en-US" sz="120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A308D-E64C-472C-91CC-152148DFFD07}" type="slidenum">
              <a:rPr lang="en-US"/>
              <a:pPr/>
              <a:t>16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135B6BA7-353A-4F1E-94C2-513DE135C48D}" type="slidenum">
              <a:rPr lang="en-US" sz="1200"/>
              <a:pPr algn="r"/>
              <a:t>17</a:t>
            </a:fld>
            <a:endParaRPr lang="en-US" sz="1200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BBF716CB-6B43-4492-8D7A-C25070977420}" type="slidenum">
              <a:rPr lang="en-US" sz="1200"/>
              <a:pPr algn="r"/>
              <a:t>18</a:t>
            </a:fld>
            <a:endParaRPr lang="en-US" sz="1200" dirty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89C1-5CF3-4040-AF19-F17A1B6D7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9B0DD-3A94-4A2F-813A-DB279B6C7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28600"/>
            <a:ext cx="20193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59055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A8F0-9D40-468C-A0F6-5D296495D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381000" y="1066800"/>
            <a:ext cx="7696200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0DCB-E52A-461A-9313-C01E6CF97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87F91-DE1D-4797-B303-C72FCE60C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1840F-E4F4-44D8-8679-65D907360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3677F-EA75-46DE-BA34-1A7B687A8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E8329-B648-4C43-95D5-8C86CD577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769B-0837-4E56-96E3-94177064C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CCF5-271A-408C-950C-065655BD6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AC38-0194-4FD3-9680-A2739B1B2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NSTWOS Ea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4008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EC5B624-76DB-4CF3-9C57-6205DCF0F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wmf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923925" y="3991450"/>
            <a:ext cx="6629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dirty="0" smtClean="0">
                <a:latin typeface="Trebuchet MS" pitchFamily="34" charset="0"/>
              </a:rPr>
              <a:t>Gabriel Guevara, P.E.</a:t>
            </a:r>
          </a:p>
          <a:p>
            <a:pPr algn="ctr"/>
            <a:r>
              <a:rPr lang="en-US" sz="2000" b="1" dirty="0" smtClean="0">
                <a:latin typeface="Trebuchet MS" pitchFamily="34" charset="0"/>
              </a:rPr>
              <a:t>Federal Highway Administration</a:t>
            </a:r>
          </a:p>
          <a:p>
            <a:pPr algn="ctr"/>
            <a:r>
              <a:rPr lang="en-US" sz="2000" b="1" dirty="0" smtClean="0">
                <a:latin typeface="Trebuchet MS" pitchFamily="34" charset="0"/>
              </a:rPr>
              <a:t>Road Weather Management Program</a:t>
            </a:r>
            <a:endParaRPr lang="en-US" sz="2000" b="1" dirty="0">
              <a:latin typeface="Trebuchet MS" pitchFamily="34" charset="0"/>
            </a:endParaRPr>
          </a:p>
          <a:p>
            <a:pPr algn="ctr"/>
            <a:endParaRPr lang="en-US" sz="2000" b="1" dirty="0">
              <a:latin typeface="Trebuchet MS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81000" y="2209801"/>
            <a:ext cx="7543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2800" b="1" dirty="0">
              <a:solidFill>
                <a:schemeClr val="accent2"/>
              </a:solidFill>
              <a:latin typeface="Trebuchet MS" pitchFamily="34" charset="0"/>
            </a:endParaRPr>
          </a:p>
          <a:p>
            <a:pPr algn="ctr">
              <a:spcAft>
                <a:spcPts val="1200"/>
              </a:spcAft>
            </a:pPr>
            <a:endParaRPr lang="en-US" sz="2800" b="1" dirty="0">
              <a:solidFill>
                <a:schemeClr val="accent2"/>
              </a:solidFill>
              <a:latin typeface="Trebuchet MS" pitchFamily="34" charset="0"/>
            </a:endParaRPr>
          </a:p>
          <a:p>
            <a:pPr algn="ctr">
              <a:spcAft>
                <a:spcPts val="1200"/>
              </a:spcAft>
            </a:pPr>
            <a:endParaRPr lang="en-US" sz="2800" b="1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pic>
        <p:nvPicPr>
          <p:cNvPr id="3077" name="Picture 4" descr="DOT Seal 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63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3438525" y="19050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Line 5"/>
          <p:cNvSpPr>
            <a:spLocks noChangeShapeType="1"/>
          </p:cNvSpPr>
          <p:nvPr/>
        </p:nvSpPr>
        <p:spPr bwMode="auto">
          <a:xfrm>
            <a:off x="2133600" y="3657600"/>
            <a:ext cx="4211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784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6" descr="fhwa_rwmp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693923"/>
            <a:ext cx="990600" cy="10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19200" y="2209800"/>
            <a:ext cx="655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Trebuchet MS" pitchFamily="34" charset="0"/>
              </a:rPr>
              <a:t>AASHTO  Standing Committee on Maintenance, Louisville, Kentucky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  <a:latin typeface="Trebuchet MS" pitchFamily="34" charset="0"/>
              </a:rPr>
              <a:t>July, 2011 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2286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825" indent="-123825" algn="ctr"/>
            <a:r>
              <a:rPr lang="en-US" sz="2800" b="1" dirty="0" smtClean="0">
                <a:solidFill>
                  <a:schemeClr val="accent2"/>
                </a:solidFill>
                <a:latin typeface="Trebuchet MS" pitchFamily="34" charset="0"/>
              </a:rPr>
              <a:t>Integrating Mobile Observations in Maintenance Management Tools</a:t>
            </a:r>
          </a:p>
          <a:p>
            <a:pPr marL="123825" indent="-123825" algn="ctr"/>
            <a:r>
              <a:rPr lang="en-US" sz="2800" b="1" dirty="0" smtClean="0">
                <a:solidFill>
                  <a:schemeClr val="accent2"/>
                </a:solidFill>
                <a:latin typeface="Trebuchet MS" pitchFamily="34" charset="0"/>
              </a:rPr>
              <a:t>&amp;</a:t>
            </a:r>
          </a:p>
          <a:p>
            <a:pPr marL="123825" indent="-123825" algn="ctr"/>
            <a:r>
              <a:rPr lang="en-US" b="1" dirty="0" smtClean="0">
                <a:solidFill>
                  <a:schemeClr val="accent2"/>
                </a:solidFill>
                <a:latin typeface="Trebuchet MS" pitchFamily="34" charset="0"/>
              </a:rPr>
              <a:t>Road Weather Management Program Update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Minnesota</a:t>
            </a:r>
          </a:p>
          <a:p>
            <a:pPr>
              <a:buNone/>
            </a:pPr>
            <a:endParaRPr lang="en-US" sz="5400" dirty="0" smtClean="0"/>
          </a:p>
          <a:p>
            <a:r>
              <a:rPr lang="en-US" sz="5400" dirty="0" smtClean="0"/>
              <a:t>Nevada</a:t>
            </a:r>
            <a:endParaRPr lang="en-US"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077200" cy="5410200"/>
          </a:xfrm>
        </p:spPr>
        <p:txBody>
          <a:bodyPr/>
          <a:lstStyle/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Mature AVL/MDSS program</a:t>
            </a:r>
          </a:p>
          <a:p>
            <a:pPr lvl="1"/>
            <a:r>
              <a:rPr lang="en-US" dirty="0" smtClean="0"/>
              <a:t>Relatively new fleet</a:t>
            </a:r>
          </a:p>
          <a:p>
            <a:pPr lvl="1"/>
            <a:r>
              <a:rPr lang="en-US" dirty="0" smtClean="0"/>
              <a:t>Strong upper management support</a:t>
            </a:r>
          </a:p>
          <a:p>
            <a:pPr lvl="1"/>
            <a:r>
              <a:rPr lang="en-US" dirty="0" smtClean="0"/>
              <a:t>Strong proposal </a:t>
            </a:r>
          </a:p>
          <a:p>
            <a:pPr lvl="2"/>
            <a:r>
              <a:rPr lang="en-US" dirty="0" smtClean="0"/>
              <a:t>Significant # of vehicles fitted for the test</a:t>
            </a:r>
          </a:p>
          <a:p>
            <a:pPr lvl="2"/>
            <a:r>
              <a:rPr lang="en-US" dirty="0" smtClean="0"/>
              <a:t>Proposed integration with MDSS, MMS, TIS</a:t>
            </a:r>
          </a:p>
          <a:p>
            <a:pPr lvl="2"/>
            <a:r>
              <a:rPr lang="en-US" dirty="0" smtClean="0"/>
              <a:t>Ability to collect desired data parameters (from CAN-Bus and add-on sensors)</a:t>
            </a:r>
          </a:p>
          <a:p>
            <a:r>
              <a:rPr lang="en-US" dirty="0" smtClean="0"/>
              <a:t>Level of Funding: $675K granted via an allocation memo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</a:p>
          <a:p>
            <a:pPr lvl="1"/>
            <a:r>
              <a:rPr lang="en-US" dirty="0" smtClean="0"/>
              <a:t>Champion: Steve Lund</a:t>
            </a:r>
          </a:p>
          <a:p>
            <a:pPr lvl="1"/>
            <a:r>
              <a:rPr lang="en-US" dirty="0" smtClean="0"/>
              <a:t>Project Manager: Curt Pape</a:t>
            </a:r>
          </a:p>
          <a:p>
            <a:pPr lvl="1"/>
            <a:r>
              <a:rPr lang="en-US" dirty="0" smtClean="0"/>
              <a:t>Consultant: Ameritrak, LLC</a:t>
            </a:r>
          </a:p>
          <a:p>
            <a:pPr lvl="1"/>
            <a:r>
              <a:rPr lang="en-US" dirty="0" smtClean="0"/>
              <a:t>NCAR: Sheldon </a:t>
            </a:r>
            <a:r>
              <a:rPr lang="en-US" dirty="0" err="1" smtClean="0"/>
              <a:t>Drobot</a:t>
            </a:r>
            <a:r>
              <a:rPr lang="en-US" dirty="0" smtClean="0"/>
              <a:t> &amp; Mike Chapman</a:t>
            </a:r>
          </a:p>
          <a:p>
            <a:pPr lvl="1"/>
            <a:r>
              <a:rPr lang="en-US" dirty="0" smtClean="0"/>
              <a:t> FHWA: Paul Pisano &amp; Gabe Guevara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762000"/>
          </a:xfrm>
        </p:spPr>
        <p:txBody>
          <a:bodyPr/>
          <a:lstStyle/>
          <a:p>
            <a:r>
              <a:rPr lang="en-US" dirty="0" smtClean="0"/>
              <a:t>Project Status /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077200" cy="5410200"/>
          </a:xfrm>
        </p:spPr>
        <p:txBody>
          <a:bodyPr/>
          <a:lstStyle/>
          <a:p>
            <a:pPr lvl="1"/>
            <a:r>
              <a:rPr lang="en-US" sz="2800" dirty="0" smtClean="0"/>
              <a:t>Ameritrak is the AVL provider; has already developed and tested the prototype system:</a:t>
            </a:r>
          </a:p>
          <a:p>
            <a:pPr lvl="1"/>
            <a:r>
              <a:rPr lang="en-US" sz="2400" dirty="0" smtClean="0"/>
              <a:t>Mounting brackets</a:t>
            </a:r>
          </a:p>
          <a:p>
            <a:pPr lvl="1"/>
            <a:r>
              <a:rPr lang="en-US" sz="2400" dirty="0" smtClean="0"/>
              <a:t>Wiring harnesses</a:t>
            </a:r>
          </a:p>
          <a:p>
            <a:pPr lvl="1"/>
            <a:r>
              <a:rPr lang="en-US" sz="2400" dirty="0" smtClean="0"/>
              <a:t>Mobile Computing Device</a:t>
            </a:r>
          </a:p>
          <a:p>
            <a:pPr lvl="2"/>
            <a:r>
              <a:rPr lang="en-US" dirty="0" smtClean="0"/>
              <a:t>AVL/GPS </a:t>
            </a:r>
          </a:p>
          <a:p>
            <a:pPr lvl="2"/>
            <a:r>
              <a:rPr lang="en-US" dirty="0" smtClean="0"/>
              <a:t>CAN-Bus Interface</a:t>
            </a:r>
          </a:p>
          <a:p>
            <a:pPr lvl="2"/>
            <a:r>
              <a:rPr lang="en-US" dirty="0" smtClean="0"/>
              <a:t>Interface with external sensors, sander/controller, etc. </a:t>
            </a:r>
          </a:p>
          <a:p>
            <a:pPr lvl="1"/>
            <a:r>
              <a:rPr lang="en-US" sz="2400" dirty="0" smtClean="0"/>
              <a:t>MN uses Cellular as its communication platform</a:t>
            </a:r>
          </a:p>
          <a:p>
            <a:r>
              <a:rPr lang="en-US" sz="2800" dirty="0" smtClean="0"/>
              <a:t>By October, 2011: 140-160 Snowplow vehicles collecting and sending data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609600"/>
            <a:ext cx="6019800" cy="762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Arial" charset="0"/>
                <a:cs typeface="Times New Roman" pitchFamily="18" charset="0"/>
              </a:rPr>
              <a:t>FHWA / NCAR / </a:t>
            </a:r>
            <a:r>
              <a:rPr lang="en-US" sz="2800" b="1" dirty="0" err="1" smtClean="0">
                <a:latin typeface="Arial" charset="0"/>
                <a:cs typeface="Times New Roman" pitchFamily="18" charset="0"/>
              </a:rPr>
              <a:t>MnDOT</a:t>
            </a:r>
            <a:r>
              <a:rPr lang="en-US" sz="2800" b="1" dirty="0" smtClean="0">
                <a:latin typeface="Arial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Arial" charset="0"/>
                <a:cs typeface="Times New Roman" pitchFamily="18" charset="0"/>
              </a:rPr>
            </a:br>
            <a:r>
              <a:rPr lang="en-US" sz="2800" b="1" dirty="0" smtClean="0">
                <a:latin typeface="Arial" charset="0"/>
                <a:cs typeface="Times New Roman" pitchFamily="18" charset="0"/>
              </a:rPr>
              <a:t>Parameter List </a:t>
            </a:r>
          </a:p>
        </p:txBody>
      </p:sp>
      <p:pic>
        <p:nvPicPr>
          <p:cNvPr id="73731" name="Picture 4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Line 6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3" name="Rectangle 9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4074" name="Group 346"/>
          <p:cNvGraphicFramePr>
            <a:graphicFrameLocks noGrp="1"/>
          </p:cNvGraphicFramePr>
          <p:nvPr/>
        </p:nvGraphicFramePr>
        <p:xfrm>
          <a:off x="457200" y="1971675"/>
          <a:ext cx="7848600" cy="4137025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External air temperature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Accelerometer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Pavement temperature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Impact sensor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Atmospheric pressure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Steering angle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Rain (rain sensor)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Yaw rate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Relative humidity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Anti-lock braking system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Wiper status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Brake boost status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Headlight status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Brake status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Pavement wetness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Stability control system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Sun (sun sensor)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Traction control status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609600"/>
            <a:ext cx="5867400" cy="762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Arial" charset="0"/>
                <a:cs typeface="Times New Roman" pitchFamily="18" charset="0"/>
              </a:rPr>
              <a:t>FHWA / NCAR / </a:t>
            </a:r>
            <a:r>
              <a:rPr lang="en-US" sz="2800" b="1" dirty="0" err="1" smtClean="0">
                <a:latin typeface="Arial" charset="0"/>
                <a:cs typeface="Times New Roman" pitchFamily="18" charset="0"/>
              </a:rPr>
              <a:t>MnDOT</a:t>
            </a:r>
            <a:r>
              <a:rPr lang="en-US" sz="2800" b="1" dirty="0" smtClean="0">
                <a:latin typeface="Arial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Arial" charset="0"/>
                <a:cs typeface="Times New Roman" pitchFamily="18" charset="0"/>
              </a:rPr>
            </a:br>
            <a:r>
              <a:rPr lang="en-US" sz="2800" b="1" dirty="0" smtClean="0">
                <a:latin typeface="Arial" charset="0"/>
                <a:cs typeface="Times New Roman" pitchFamily="18" charset="0"/>
              </a:rPr>
              <a:t>Parameter List </a:t>
            </a:r>
            <a:r>
              <a:rPr lang="en-US" sz="1800" b="1" i="1" dirty="0" smtClean="0">
                <a:latin typeface="Arial" charset="0"/>
                <a:cs typeface="Times New Roman" pitchFamily="18" charset="0"/>
              </a:rPr>
              <a:t>(continued)</a:t>
            </a:r>
            <a:r>
              <a:rPr lang="en-US" sz="2800" b="1" dirty="0" smtClean="0">
                <a:latin typeface="Arial" charset="0"/>
                <a:cs typeface="Times New Roman" pitchFamily="18" charset="0"/>
              </a:rPr>
              <a:t> </a:t>
            </a:r>
          </a:p>
        </p:txBody>
      </p:sp>
      <p:pic>
        <p:nvPicPr>
          <p:cNvPr id="75779" name="Picture 4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Line 6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1" name="Rectangle 9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5842" name="Group 66"/>
          <p:cNvGraphicFramePr>
            <a:graphicFrameLocks noGrp="1"/>
          </p:cNvGraphicFramePr>
          <p:nvPr/>
        </p:nvGraphicFramePr>
        <p:xfrm>
          <a:off x="228600" y="1981200"/>
          <a:ext cx="8001000" cy="3005328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Differential wheel speed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Emission data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(NOx, HC, CO, CO2, particulate matter, etc)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Short-range wide beam radar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Date and time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Adaptive cruise control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Vehicle location, heading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Camera imagery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Vehicle velocity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Elevation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6019800" cy="762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Arial" charset="0"/>
              </a:rPr>
              <a:t>AT500 Transponder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Data Acquisition (DAQ)</a:t>
            </a:r>
          </a:p>
        </p:txBody>
      </p:sp>
      <p:pic>
        <p:nvPicPr>
          <p:cNvPr id="5123" name="Picture 4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324600" y="286067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638800" y="1828800"/>
            <a:ext cx="27432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The AT500 in-vehicle</a:t>
            </a:r>
          </a:p>
          <a:p>
            <a:r>
              <a:rPr lang="en-US" sz="2000" b="1" dirty="0">
                <a:latin typeface="Arial Narrow" pitchFamily="34" charset="0"/>
              </a:rPr>
              <a:t>transponder hardware and software has been modified to accept data from many different</a:t>
            </a:r>
          </a:p>
          <a:p>
            <a:r>
              <a:rPr lang="en-US" sz="2000" b="1" dirty="0">
                <a:latin typeface="Arial Narrow" pitchFamily="34" charset="0"/>
              </a:rPr>
              <a:t>in-vehicle sources.</a:t>
            </a:r>
          </a:p>
        </p:txBody>
      </p:sp>
      <p:pic>
        <p:nvPicPr>
          <p:cNvPr id="5130" name="Picture 10" descr="C:\My Documents\AmeriTrak\ArtWork\jpegs\Mobile-DA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62125"/>
            <a:ext cx="5029200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609600"/>
            <a:ext cx="6172200" cy="762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Arial" charset="0"/>
              </a:rPr>
              <a:t>2010 International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err="1" smtClean="0">
                <a:latin typeface="Arial" charset="0"/>
              </a:rPr>
              <a:t>MaxxForce</a:t>
            </a:r>
            <a:r>
              <a:rPr lang="en-US" sz="2800" b="1" dirty="0" smtClean="0">
                <a:latin typeface="Arial" charset="0"/>
              </a:rPr>
              <a:t> Truck Fleet</a:t>
            </a:r>
          </a:p>
        </p:txBody>
      </p:sp>
      <p:pic>
        <p:nvPicPr>
          <p:cNvPr id="83971" name="Picture 3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3975" name="Picture 7" descr="C:\My Documents\AmeriTrak\ArtWork\jpegs\AT500-InMaxxF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5995988" cy="449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781800" y="1828800"/>
            <a:ext cx="1600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 Narrow" pitchFamily="34" charset="0"/>
              </a:rPr>
              <a:t>The AT500 prototype mount for the 2010 International </a:t>
            </a:r>
            <a:r>
              <a:rPr lang="en-US" sz="1800" b="1" dirty="0" err="1">
                <a:latin typeface="Arial Narrow" pitchFamily="34" charset="0"/>
              </a:rPr>
              <a:t>MaxxForce</a:t>
            </a:r>
            <a:r>
              <a:rPr lang="en-US" sz="1800" b="1" dirty="0">
                <a:latin typeface="Arial Narrow" pitchFamily="34" charset="0"/>
              </a:rPr>
              <a:t> trucks. Our project will include these 40 new </a:t>
            </a:r>
            <a:r>
              <a:rPr lang="en-US" sz="1800" b="1" dirty="0" err="1">
                <a:latin typeface="Arial Narrow" pitchFamily="34" charset="0"/>
              </a:rPr>
              <a:t>MaxxForce</a:t>
            </a:r>
            <a:r>
              <a:rPr lang="en-US" sz="1800" b="1" dirty="0">
                <a:latin typeface="Arial Narrow" pitchFamily="34" charset="0"/>
              </a:rPr>
              <a:t> vehicles.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609600"/>
            <a:ext cx="6172200" cy="762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Arial" charset="0"/>
              </a:rPr>
              <a:t>2010 International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err="1" smtClean="0">
                <a:latin typeface="Arial" charset="0"/>
              </a:rPr>
              <a:t>MaxxForce</a:t>
            </a:r>
            <a:r>
              <a:rPr lang="en-US" sz="2800" b="1" dirty="0" smtClean="0">
                <a:latin typeface="Arial" charset="0"/>
              </a:rPr>
              <a:t> Truck Fleet</a:t>
            </a:r>
          </a:p>
        </p:txBody>
      </p:sp>
      <p:pic>
        <p:nvPicPr>
          <p:cNvPr id="88067" name="Picture 3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705600" y="1828800"/>
            <a:ext cx="1600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 Narrow" pitchFamily="34" charset="0"/>
              </a:rPr>
              <a:t>Prototype mechanical packages being worked on for the new </a:t>
            </a:r>
            <a:r>
              <a:rPr lang="en-US" sz="1800" b="1" dirty="0" err="1">
                <a:latin typeface="Arial Narrow" pitchFamily="34" charset="0"/>
              </a:rPr>
              <a:t>MaxxForce</a:t>
            </a:r>
            <a:r>
              <a:rPr lang="en-US" sz="1800" b="1" dirty="0">
                <a:latin typeface="Arial Narrow" pitchFamily="34" charset="0"/>
              </a:rPr>
              <a:t> trucks.</a:t>
            </a:r>
          </a:p>
        </p:txBody>
      </p:sp>
      <p:pic>
        <p:nvPicPr>
          <p:cNvPr id="88072" name="Picture 8" descr="C:\My Documents\AmeriTrak\ArtWork\jpegs\CentSho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5995988" cy="449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609600"/>
            <a:ext cx="6172200" cy="762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Arial" charset="0"/>
              </a:rPr>
              <a:t>2010 International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err="1" smtClean="0">
                <a:latin typeface="Arial" charset="0"/>
              </a:rPr>
              <a:t>MaxxForce</a:t>
            </a:r>
            <a:r>
              <a:rPr lang="en-US" sz="2800" b="1" dirty="0" smtClean="0">
                <a:latin typeface="Arial" charset="0"/>
              </a:rPr>
              <a:t> Truck Fleet</a:t>
            </a:r>
          </a:p>
        </p:txBody>
      </p:sp>
      <p:pic>
        <p:nvPicPr>
          <p:cNvPr id="86019" name="Picture 3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781800" y="1828800"/>
            <a:ext cx="1600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 Narrow" pitchFamily="34" charset="0"/>
              </a:rPr>
              <a:t>The Mobile Data Terminal (MDT) will feature a custom dash mount for the new </a:t>
            </a:r>
            <a:r>
              <a:rPr lang="en-US" sz="1800" b="1" dirty="0" err="1">
                <a:latin typeface="Arial Narrow" pitchFamily="34" charset="0"/>
              </a:rPr>
              <a:t>MaxxForce</a:t>
            </a:r>
            <a:r>
              <a:rPr lang="en-US" sz="1800" b="1" dirty="0">
                <a:latin typeface="Arial Narrow" pitchFamily="34" charset="0"/>
              </a:rPr>
              <a:t> trucks.</a:t>
            </a:r>
          </a:p>
        </p:txBody>
      </p:sp>
      <p:pic>
        <p:nvPicPr>
          <p:cNvPr id="86024" name="Picture 8" descr="C:\My Documents\AmeriTrak\ArtWork\jpegs\AT500-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5995988" cy="449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7" descr="Real-Time Travel inf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913" y="2970212"/>
            <a:ext cx="1495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4032250" y="2546350"/>
            <a:ext cx="2649538" cy="131762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51338" y="1989137"/>
            <a:ext cx="3954462" cy="4333875"/>
          </a:xfrm>
          <a:prstGeom prst="rect">
            <a:avLst/>
          </a:prstGeom>
          <a:noFill/>
          <a:ln w="38100">
            <a:solidFill>
              <a:srgbClr val="99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4028281" y="2997994"/>
            <a:ext cx="619125" cy="563562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10" descr="Vehicle Status Dat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" y="2449512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Weather Data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" y="3686175"/>
            <a:ext cx="1419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3" descr="Location Data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7888" y="5434012"/>
            <a:ext cx="1628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5" descr="Infrastucture Status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2266950"/>
            <a:ext cx="15525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3425825" y="2287587"/>
            <a:ext cx="344488" cy="593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311275" y="4056062"/>
            <a:ext cx="1468438" cy="19050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V="1">
            <a:off x="1563688" y="4545012"/>
            <a:ext cx="1292225" cy="5397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2678113" y="4900612"/>
            <a:ext cx="817562" cy="24923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 rot="3639606">
            <a:off x="2590800" y="3155950"/>
            <a:ext cx="468313" cy="173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 rot="2311370">
            <a:off x="1498600" y="3051175"/>
            <a:ext cx="388938" cy="15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 rot="2311370">
            <a:off x="1865313" y="4995862"/>
            <a:ext cx="29527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 rot="20194627">
            <a:off x="3975100" y="4432300"/>
            <a:ext cx="388938" cy="15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H="1">
            <a:off x="2528888" y="3135312"/>
            <a:ext cx="725488" cy="452437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1730375" y="3055937"/>
            <a:ext cx="1173163" cy="84772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 rot="20194627">
            <a:off x="2984500" y="4070350"/>
            <a:ext cx="388938" cy="15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2938463" y="3724275"/>
            <a:ext cx="27305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998788" y="3748087"/>
            <a:ext cx="1376362" cy="876300"/>
            <a:chOff x="4322618" y="5284519"/>
            <a:chExt cx="1377044" cy="876795"/>
          </a:xfrm>
        </p:grpSpPr>
        <p:pic>
          <p:nvPicPr>
            <p:cNvPr id="4155" name="Picture 74" descr="Intellidrive System.gif"/>
            <p:cNvPicPr>
              <a:picLocks noChangeAspect="1"/>
            </p:cNvPicPr>
            <p:nvPr/>
          </p:nvPicPr>
          <p:blipFill>
            <a:blip r:embed="rId8" cstate="print"/>
            <a:srcRect l="4887" t="6871"/>
            <a:stretch>
              <a:fillRect/>
            </a:stretch>
          </p:blipFill>
          <p:spPr bwMode="auto">
            <a:xfrm>
              <a:off x="4322618" y="5332021"/>
              <a:ext cx="1377044" cy="76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Oval 28"/>
            <p:cNvSpPr/>
            <p:nvPr/>
          </p:nvSpPr>
          <p:spPr>
            <a:xfrm>
              <a:off x="4394090" y="5284519"/>
              <a:ext cx="201713" cy="166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462387" y="5994533"/>
              <a:ext cx="203301" cy="1667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2808288" y="3565525"/>
            <a:ext cx="1593850" cy="1143000"/>
            <a:chOff x="6868422" y="914400"/>
            <a:chExt cx="1593850" cy="1143000"/>
          </a:xfrm>
        </p:grpSpPr>
        <p:pic>
          <p:nvPicPr>
            <p:cNvPr id="4153" name="Picture 2" descr="C:\Documents and Settings\m23505\Local Settings\Temporary Internet Files\Content.IE5\M1K5RSTB\MCDD01775_0000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99465" y="9144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6868422" y="1125537"/>
              <a:ext cx="1593850" cy="52387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+mn-lt"/>
                  <a:ea typeface="ＭＳ Ｐゴシック" pitchFamily="-112" charset="-128"/>
                  <a:cs typeface="+mn-cs"/>
                </a:rPr>
                <a:t>Data Environment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76200" y="1990725"/>
            <a:ext cx="4144963" cy="4333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0013" y="1606550"/>
            <a:ext cx="41767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ea typeface="ＭＳ Ｐゴシック" pitchFamily="-112" charset="-128"/>
                <a:cs typeface="+mn-cs"/>
              </a:rPr>
              <a:t>Real-time Data Capture and Management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1866900" y="4697412"/>
            <a:ext cx="1141413" cy="9461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257175" y="5414962"/>
            <a:ext cx="1533525" cy="847725"/>
            <a:chOff x="904875" y="5229224"/>
            <a:chExt cx="1533524" cy="847725"/>
          </a:xfrm>
        </p:grpSpPr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904875" y="5619749"/>
              <a:ext cx="7239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 pitchFamily="-112" charset="-128"/>
                  <a:cs typeface="+mn-cs"/>
                </a:rPr>
                <a:t>Transit Data</a:t>
              </a:r>
            </a:p>
          </p:txBody>
        </p:sp>
        <p:pic>
          <p:nvPicPr>
            <p:cNvPr id="4152" name="Picture 1" descr="image00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90674" y="5229224"/>
              <a:ext cx="8477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25" name="Picture 6" descr="C:\Documents and Settings\m28552\Local Settings\Temporary Internet Files\Content.IE5\5L96LT6S\MP900442460[1].jpg"/>
          <p:cNvPicPr>
            <a:picLocks noChangeAspect="1" noChangeArrowheads="1"/>
          </p:cNvPicPr>
          <p:nvPr/>
        </p:nvPicPr>
        <p:blipFill>
          <a:blip r:embed="rId11" cstate="print"/>
          <a:srcRect l="18555" t="30020" r="15706" b="19881"/>
          <a:stretch>
            <a:fillRect/>
          </a:stretch>
        </p:blipFill>
        <p:spPr bwMode="auto">
          <a:xfrm>
            <a:off x="115888" y="4879975"/>
            <a:ext cx="13525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512763" y="4654550"/>
            <a:ext cx="1003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-112" charset="-128"/>
                <a:cs typeface="+mn-cs"/>
              </a:rPr>
              <a:t>Truck Data</a:t>
            </a:r>
          </a:p>
        </p:txBody>
      </p:sp>
      <p:pic>
        <p:nvPicPr>
          <p:cNvPr id="4127" name="Picture 64" descr="2cars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4513" y="5426075"/>
            <a:ext cx="2295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 bwMode="auto">
          <a:xfrm rot="16200000" flipH="1">
            <a:off x="3709194" y="4869656"/>
            <a:ext cx="958850" cy="7000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>
            <a:off x="4211638" y="4484687"/>
            <a:ext cx="1936750" cy="504825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4391025" y="2055812"/>
            <a:ext cx="1957388" cy="842963"/>
            <a:chOff x="5053013" y="1952625"/>
            <a:chExt cx="1957387" cy="842963"/>
          </a:xfrm>
        </p:grpSpPr>
        <p:pic>
          <p:nvPicPr>
            <p:cNvPr id="4148" name="Picture 54" descr="C:\Documents and Settings\m28552\Local Settings\Temporary Internet Files\Content.IE5\HJHVNDC5\MPj04438870000[1].jpg"/>
            <p:cNvPicPr>
              <a:picLocks noChangeAspect="1" noChangeArrowheads="1"/>
            </p:cNvPicPr>
            <p:nvPr/>
          </p:nvPicPr>
          <p:blipFill>
            <a:blip r:embed="rId13" cstate="print"/>
            <a:srcRect t="11971" r="40407"/>
            <a:stretch>
              <a:fillRect/>
            </a:stretch>
          </p:blipFill>
          <p:spPr bwMode="auto">
            <a:xfrm>
              <a:off x="5053013" y="1952625"/>
              <a:ext cx="852487" cy="842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5953126" y="1965325"/>
              <a:ext cx="923925" cy="40005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rgbClr val="FFC000"/>
                  </a:solidFill>
                  <a:latin typeface="Calibri" pitchFamily="34" charset="0"/>
                  <a:ea typeface="ＭＳ Ｐゴシック" pitchFamily="-112" charset="-128"/>
                  <a:cs typeface="+mn-cs"/>
                </a:rPr>
                <a:t>Reduce Speed 35 MPH</a:t>
              </a: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5867401" y="2393950"/>
              <a:ext cx="1142999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ＭＳ Ｐゴシック" pitchFamily="-112" charset="-128"/>
                  <a:cs typeface="+mn-cs"/>
                </a:rPr>
                <a:t>Weather Application</a:t>
              </a:r>
            </a:p>
          </p:txBody>
        </p: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5470525" y="4570412"/>
            <a:ext cx="2444750" cy="893763"/>
            <a:chOff x="5762822" y="4165600"/>
            <a:chExt cx="2444553" cy="893343"/>
          </a:xfrm>
        </p:grpSpPr>
        <p:pic>
          <p:nvPicPr>
            <p:cNvPr id="4143" name="Picture 85" descr="greenarrows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62822" y="4600575"/>
              <a:ext cx="533203" cy="4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4" name="Picture 56" descr="arrow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60030">
              <a:off x="6729414" y="4314824"/>
              <a:ext cx="431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5" name="Picture 19" descr="SPAT.gif"/>
            <p:cNvPicPr>
              <a:picLocks noChangeAspect="1"/>
            </p:cNvPicPr>
            <p:nvPr/>
          </p:nvPicPr>
          <p:blipFill>
            <a:blip r:embed="rId16" cstate="print"/>
            <a:srcRect l="2702" r="56407"/>
            <a:stretch>
              <a:fillRect/>
            </a:stretch>
          </p:blipFill>
          <p:spPr bwMode="auto">
            <a:xfrm>
              <a:off x="7096125" y="4356100"/>
              <a:ext cx="22860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19" descr="SPAT.gif"/>
            <p:cNvPicPr>
              <a:picLocks noChangeAspect="1"/>
            </p:cNvPicPr>
            <p:nvPr/>
          </p:nvPicPr>
          <p:blipFill>
            <a:blip r:embed="rId16" cstate="print"/>
            <a:srcRect l="42336"/>
            <a:stretch>
              <a:fillRect/>
            </a:stretch>
          </p:blipFill>
          <p:spPr bwMode="auto">
            <a:xfrm>
              <a:off x="7334250" y="4165600"/>
              <a:ext cx="87312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86" descr="1car.pn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234162" y="4748230"/>
              <a:ext cx="790476" cy="276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667500" y="2063750"/>
            <a:ext cx="1490663" cy="1111250"/>
            <a:chOff x="6642471" y="1905000"/>
            <a:chExt cx="1453565" cy="1066799"/>
          </a:xfrm>
        </p:grpSpPr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6642471" y="1905000"/>
              <a:ext cx="1453570" cy="559042"/>
              <a:chOff x="6643016" y="1905000"/>
              <a:chExt cx="1453178" cy="559187"/>
            </a:xfrm>
          </p:grpSpPr>
          <p:pic>
            <p:nvPicPr>
              <p:cNvPr id="4140" name="Picture 88" descr="arrow.png"/>
              <p:cNvPicPr>
                <a:picLocks noChangeAspect="1"/>
              </p:cNvPicPr>
              <p:nvPr/>
            </p:nvPicPr>
            <p:blipFill>
              <a:blip r:embed="rId15" cstate="print"/>
              <a:srcRect r="18323" b="7820"/>
              <a:stretch>
                <a:fillRect/>
              </a:stretch>
            </p:blipFill>
            <p:spPr bwMode="auto">
              <a:xfrm rot="1327042">
                <a:off x="7550909" y="1905000"/>
                <a:ext cx="352711" cy="55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41" name="Picture 19" descr="SPAT.gif"/>
              <p:cNvPicPr>
                <a:picLocks noChangeAspect="1"/>
              </p:cNvPicPr>
              <p:nvPr/>
            </p:nvPicPr>
            <p:blipFill>
              <a:blip r:embed="rId16" cstate="print"/>
              <a:srcRect l="2702" r="56407"/>
              <a:stretch>
                <a:fillRect/>
              </a:stretch>
            </p:blipFill>
            <p:spPr bwMode="auto">
              <a:xfrm>
                <a:off x="7867578" y="1907869"/>
                <a:ext cx="228616" cy="269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"/>
              <p:cNvSpPr>
                <a:spLocks noChangeArrowheads="1"/>
              </p:cNvSpPr>
              <p:nvPr/>
            </p:nvSpPr>
            <p:spPr bwMode="auto">
              <a:xfrm>
                <a:off x="6643016" y="1997988"/>
                <a:ext cx="1029138" cy="40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r">
                  <a:defRPr/>
                </a:pPr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ＭＳ Ｐゴシック" pitchFamily="-112" charset="-128"/>
                    <a:cs typeface="+mn-cs"/>
                  </a:rPr>
                  <a:t>Transit Signal Priority</a:t>
                </a:r>
              </a:p>
            </p:txBody>
          </p:sp>
        </p:grpSp>
        <p:pic>
          <p:nvPicPr>
            <p:cNvPr id="4139" name="Picture 1" descr="image00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62749" y="2124074"/>
              <a:ext cx="8477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6011863" y="3933825"/>
            <a:ext cx="108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 pitchFamily="-112" charset="-128"/>
                <a:cs typeface="+mn-cs"/>
              </a:rPr>
              <a:t>Fleet Management/ Dynamic Route Guidance</a:t>
            </a:r>
          </a:p>
        </p:txBody>
      </p:sp>
      <p:pic>
        <p:nvPicPr>
          <p:cNvPr id="4134" name="Picture 6" descr="C:\Documents and Settings\m28552\Local Settings\Temporary Internet Files\Content.IE5\5L96LT6S\MP900442460[1].jpg"/>
          <p:cNvPicPr>
            <a:picLocks noChangeAspect="1" noChangeArrowheads="1"/>
          </p:cNvPicPr>
          <p:nvPr/>
        </p:nvPicPr>
        <p:blipFill>
          <a:blip r:embed="rId18" cstate="print"/>
          <a:srcRect l="18555" t="30020" r="15706" b="19881"/>
          <a:stretch>
            <a:fillRect/>
          </a:stretch>
        </p:blipFill>
        <p:spPr bwMode="auto">
          <a:xfrm>
            <a:off x="7051675" y="3968750"/>
            <a:ext cx="11715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Arrow Connector 62"/>
          <p:cNvCxnSpPr/>
          <p:nvPr/>
        </p:nvCxnSpPr>
        <p:spPr bwMode="auto">
          <a:xfrm flipV="1">
            <a:off x="4156075" y="3502025"/>
            <a:ext cx="1501775" cy="4508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4308475" y="4105275"/>
            <a:ext cx="1676400" cy="201612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545013" y="1582737"/>
            <a:ext cx="36115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ea typeface="ＭＳ Ｐゴシック" pitchFamily="-112" charset="-128"/>
                <a:cs typeface="+mn-cs"/>
              </a:rPr>
              <a:t>Dynamic Mobility Applications</a:t>
            </a:r>
          </a:p>
        </p:txBody>
      </p: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Connected Vehicles &amp; Road Weather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6019800" cy="762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Arial" charset="0"/>
              </a:rPr>
              <a:t>AT500 MDT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Main Screen </a:t>
            </a:r>
          </a:p>
        </p:txBody>
      </p:sp>
      <p:pic>
        <p:nvPicPr>
          <p:cNvPr id="14339" name="Picture 3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342" name="Picture 6" descr="ma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38" y="1828800"/>
            <a:ext cx="780256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6172200" cy="762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AT500 MDT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Road Conditions Input</a:t>
            </a:r>
          </a:p>
        </p:txBody>
      </p:sp>
      <p:pic>
        <p:nvPicPr>
          <p:cNvPr id="16387" name="Picture 3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90" name="Picture 6" descr="road-highligh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780256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6172200" cy="762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AT500 MDT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Maps: Meridian General Radar</a:t>
            </a:r>
          </a:p>
        </p:txBody>
      </p:sp>
      <p:pic>
        <p:nvPicPr>
          <p:cNvPr id="19459" name="Picture 3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2" name="Picture 8" descr="maps-meridian.flas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1828800"/>
            <a:ext cx="780256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6172200" cy="762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Arial" charset="0"/>
              </a:rPr>
              <a:t>AT500 MDT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Maps: Truck-Centered Radar</a:t>
            </a:r>
          </a:p>
        </p:txBody>
      </p:sp>
      <p:pic>
        <p:nvPicPr>
          <p:cNvPr id="21507" name="Picture 3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10" name="Picture 7" descr="maps-meridian.rad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1828800"/>
            <a:ext cx="780256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6172200" cy="762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AT500 MDT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Maps: Meridian Forecast</a:t>
            </a:r>
          </a:p>
        </p:txBody>
      </p:sp>
      <p:pic>
        <p:nvPicPr>
          <p:cNvPr id="22531" name="Picture 3" descr="C:\My Documents\AmeriTrak\ArtWork\jpegs\vert - notag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04800"/>
            <a:ext cx="183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09600" y="1600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52425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535" name="Picture 7" descr="C:\My Documents\AmeriTrak\ArtWork\Product-Photos\AT500\Screen-Shots\maps-meridian.foreca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1752600"/>
            <a:ext cx="7632700" cy="447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077200" cy="5410200"/>
          </a:xfrm>
        </p:spPr>
        <p:txBody>
          <a:bodyPr/>
          <a:lstStyle/>
          <a:p>
            <a:r>
              <a:rPr lang="en-US" sz="2400" dirty="0" smtClean="0"/>
              <a:t>Why</a:t>
            </a:r>
          </a:p>
          <a:p>
            <a:pPr lvl="1"/>
            <a:r>
              <a:rPr lang="en-US" sz="2000" dirty="0" smtClean="0"/>
              <a:t>Actively pursuing an AVL/MDSS program</a:t>
            </a:r>
          </a:p>
          <a:p>
            <a:pPr lvl="1"/>
            <a:r>
              <a:rPr lang="en-US" sz="2000" dirty="0" smtClean="0"/>
              <a:t>Fleet adds variety to the study (different manufacturer)</a:t>
            </a:r>
          </a:p>
          <a:p>
            <a:pPr lvl="1"/>
            <a:r>
              <a:rPr lang="en-US" sz="2000" dirty="0" smtClean="0"/>
              <a:t>Strong upper management support</a:t>
            </a:r>
          </a:p>
          <a:p>
            <a:pPr lvl="1"/>
            <a:r>
              <a:rPr lang="en-US" sz="2000" dirty="0" smtClean="0"/>
              <a:t>Strong proposal </a:t>
            </a:r>
          </a:p>
          <a:p>
            <a:pPr lvl="2"/>
            <a:r>
              <a:rPr lang="en-US" sz="2000" dirty="0" smtClean="0"/>
              <a:t>Potential corridor-wide participation (I-80 corridor)</a:t>
            </a:r>
          </a:p>
          <a:p>
            <a:pPr lvl="2"/>
            <a:r>
              <a:rPr lang="en-US" sz="2000" dirty="0" smtClean="0"/>
              <a:t>Strong partnership with academia (Univ. Nevada-Reno)</a:t>
            </a:r>
          </a:p>
          <a:p>
            <a:pPr lvl="2"/>
            <a:r>
              <a:rPr lang="en-US" sz="2000" dirty="0" smtClean="0"/>
              <a:t>Proposed integration with MDSS, MMS, TIS</a:t>
            </a:r>
          </a:p>
          <a:p>
            <a:pPr lvl="2"/>
            <a:r>
              <a:rPr lang="en-US" sz="2000" dirty="0" smtClean="0"/>
              <a:t>Ability to collect desired data parameters (from CAN-Bus and add-on sensors)</a:t>
            </a:r>
          </a:p>
          <a:p>
            <a:r>
              <a:rPr lang="en-US" sz="2400" dirty="0" smtClean="0"/>
              <a:t>Level of Funding: $263K granted via an allocation memo 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</a:p>
          <a:p>
            <a:pPr lvl="1"/>
            <a:r>
              <a:rPr lang="en-US" dirty="0" smtClean="0"/>
              <a:t>Champion: Rick Nelson</a:t>
            </a:r>
          </a:p>
          <a:p>
            <a:pPr lvl="1"/>
            <a:r>
              <a:rPr lang="en-US" dirty="0" smtClean="0"/>
              <a:t>Project Manager: Denise </a:t>
            </a:r>
            <a:r>
              <a:rPr lang="en-US" dirty="0" err="1" smtClean="0"/>
              <a:t>Inda</a:t>
            </a:r>
            <a:endParaRPr lang="en-US" dirty="0" smtClean="0"/>
          </a:p>
          <a:p>
            <a:pPr lvl="1"/>
            <a:r>
              <a:rPr lang="en-US" dirty="0" smtClean="0"/>
              <a:t>Consultant: University of Nevada Reno</a:t>
            </a:r>
          </a:p>
          <a:p>
            <a:pPr lvl="2"/>
            <a:r>
              <a:rPr lang="en-US" dirty="0" smtClean="0"/>
              <a:t>Dr. Jeff </a:t>
            </a:r>
            <a:r>
              <a:rPr lang="en-US" dirty="0" err="1" smtClean="0"/>
              <a:t>LaCombe</a:t>
            </a:r>
            <a:endParaRPr lang="en-US" dirty="0" smtClean="0"/>
          </a:p>
          <a:p>
            <a:pPr lvl="2"/>
            <a:r>
              <a:rPr lang="en-US" dirty="0" smtClean="0"/>
              <a:t>Dr. Eric Wang</a:t>
            </a:r>
          </a:p>
          <a:p>
            <a:pPr lvl="1"/>
            <a:r>
              <a:rPr lang="en-US" dirty="0" smtClean="0"/>
              <a:t>NCAR: Dr. Sheldon </a:t>
            </a:r>
            <a:r>
              <a:rPr lang="en-US" dirty="0" err="1" smtClean="0"/>
              <a:t>Drobot</a:t>
            </a:r>
            <a:r>
              <a:rPr lang="en-US" dirty="0" smtClean="0"/>
              <a:t> &amp; Mike Chapman</a:t>
            </a:r>
          </a:p>
          <a:p>
            <a:pPr lvl="1"/>
            <a:r>
              <a:rPr lang="en-US" dirty="0" smtClean="0"/>
              <a:t> FHWA: Paul Pisano &amp; Gabe Guevara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4416"/>
            <a:ext cx="8382000" cy="104785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Various Weather &amp; MDSS Data Parameters</a:t>
            </a:r>
            <a:endParaRPr lang="en-US" sz="3200" dirty="0"/>
          </a:p>
        </p:txBody>
      </p:sp>
      <p:pic>
        <p:nvPicPr>
          <p:cNvPr id="3" name="Picture 2" descr="IMG_16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399805" cy="254985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phot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33" r="10096"/>
          <a:stretch/>
        </p:blipFill>
        <p:spPr>
          <a:xfrm>
            <a:off x="228600" y="4343400"/>
            <a:ext cx="2199666" cy="203414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65945" y="990600"/>
            <a:ext cx="3692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Numerous sensors and devices are controlled or monitored by a vehicle-mounted computer.</a:t>
            </a:r>
          </a:p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Data is logged in-vehicle as well as sent via radio to UNR in near-real-time using the NDOT EDACS radio network.</a:t>
            </a:r>
          </a:p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All instrument and equipment installations are being done by UNR &amp;NDOT teams who are familiar with the vehicles (NDOT) and instrumentation (UNR).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6239708"/>
            <a:ext cx="267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Road and weather sensors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2290" y="6438991"/>
            <a:ext cx="2199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In-vehicle computer</a:t>
            </a:r>
            <a:endParaRPr lang="en-US" sz="1600" dirty="0"/>
          </a:p>
        </p:txBody>
      </p:sp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1438" y="4194162"/>
            <a:ext cx="2411354" cy="179543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55806" y="1468631"/>
            <a:ext cx="2454815" cy="584776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Collaborative NDOT &amp; UNR Installation teams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66025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58"/>
            <a:ext cx="8229600" cy="1060617"/>
          </a:xfrm>
        </p:spPr>
        <p:txBody>
          <a:bodyPr>
            <a:normAutofit/>
          </a:bodyPr>
          <a:lstStyle/>
          <a:p>
            <a:r>
              <a:rPr lang="en-US" b="1" dirty="0" smtClean="0"/>
              <a:t>Data Being Gathered</a:t>
            </a:r>
            <a:br>
              <a:rPr lang="en-US" b="1" dirty="0" smtClean="0"/>
            </a:br>
            <a:r>
              <a:rPr lang="en-US" sz="2700" b="1" dirty="0" smtClean="0"/>
              <a:t>NV IMO Project (UNR/NDOT)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874"/>
            <a:ext cx="8229600" cy="47512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 Data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GPS Date, time, location, bearing, speed, altitude, accuracy</a:t>
            </a:r>
          </a:p>
          <a:p>
            <a:r>
              <a:rPr lang="en-US" dirty="0" smtClean="0"/>
              <a:t>Road Conditions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Road surface temperature</a:t>
            </a:r>
          </a:p>
          <a:p>
            <a:pPr lvl="1"/>
            <a:r>
              <a:rPr lang="en-US" sz="1800" dirty="0" smtClean="0">
                <a:solidFill>
                  <a:srgbClr val="A6A6A6"/>
                </a:solidFill>
              </a:rPr>
              <a:t>Vehicle accelerations (surface friction)</a:t>
            </a:r>
          </a:p>
          <a:p>
            <a:pPr lvl="1"/>
            <a:r>
              <a:rPr lang="en-US" sz="1800" dirty="0" smtClean="0">
                <a:solidFill>
                  <a:srgbClr val="A6A6A6"/>
                </a:solidFill>
              </a:rPr>
              <a:t>Road condition images (camera)</a:t>
            </a:r>
          </a:p>
          <a:p>
            <a:r>
              <a:rPr lang="en-US" dirty="0" smtClean="0"/>
              <a:t>Atmospheric Conditions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Pressure, temperature, relative humidity, dew point</a:t>
            </a:r>
          </a:p>
          <a:p>
            <a:pPr lvl="1"/>
            <a:r>
              <a:rPr lang="en-US" sz="1800" dirty="0" smtClean="0">
                <a:solidFill>
                  <a:srgbClr val="A6A6A6"/>
                </a:solidFill>
              </a:rPr>
              <a:t>Wind speed and direction</a:t>
            </a:r>
          </a:p>
          <a:p>
            <a:r>
              <a:rPr lang="en-US" dirty="0" smtClean="0"/>
              <a:t>Vehicle &amp;  Equipment Data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Speed, brake status, engine intake air temperature &amp; pressure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Spreader and plow status</a:t>
            </a:r>
          </a:p>
          <a:p>
            <a:pPr lvl="1"/>
            <a:r>
              <a:rPr lang="en-US" sz="1800" dirty="0" smtClean="0">
                <a:solidFill>
                  <a:srgbClr val="A6A6A6"/>
                </a:solidFill>
              </a:rPr>
              <a:t>Steering, traction control, ABS, yaw, accelerations, emissions data, engine data, headlight and wiper status</a:t>
            </a:r>
            <a:endParaRPr lang="en-US" sz="1800" dirty="0">
              <a:solidFill>
                <a:srgbClr val="A6A6A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1" y="6021412"/>
            <a:ext cx="4419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Blue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denotes parameter being implemented</a:t>
            </a:r>
          </a:p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Gray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smtClean="0"/>
              <a:t>denotes parameter “under study”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904035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0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Two Vehicle Types</a:t>
            </a:r>
            <a:br>
              <a:rPr lang="en-US" sz="3200" b="1" dirty="0" smtClean="0"/>
            </a:br>
            <a:r>
              <a:rPr lang="en-US" sz="3200" b="1" dirty="0" smtClean="0"/>
              <a:t>Based in NV Districts 2 &amp; 3 Along I-80 Corridor</a:t>
            </a:r>
            <a:endParaRPr lang="en-US" sz="3200" b="1" dirty="0"/>
          </a:p>
        </p:txBody>
      </p:sp>
      <p:pic>
        <p:nvPicPr>
          <p:cNvPr id="5" name="Picture 4" descr="phot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01" b="13722"/>
          <a:stretch/>
        </p:blipFill>
        <p:spPr>
          <a:xfrm>
            <a:off x="248772" y="1636754"/>
            <a:ext cx="4896876" cy="29068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IMG_164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48" t="15226" r="4442" b="16051"/>
          <a:stretch/>
        </p:blipFill>
        <p:spPr>
          <a:xfrm>
            <a:off x="4229120" y="3941304"/>
            <a:ext cx="4512331" cy="26188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8772" y="1639453"/>
            <a:ext cx="255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Snowplows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29120" y="3941304"/>
            <a:ext cx="445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Duty Vehicles (Crew, general purpose)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8772" y="4728840"/>
            <a:ext cx="381013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Vehicles with winter assignments along I-80 were selected.</a:t>
            </a:r>
          </a:p>
          <a:p>
            <a:pPr marL="117475" indent="-117475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Makes &amp; models are presently limited to vehicles with compatible </a:t>
            </a:r>
            <a:r>
              <a:rPr lang="en-US" sz="2000" dirty="0" err="1" smtClean="0"/>
              <a:t>CANBus</a:t>
            </a:r>
            <a:r>
              <a:rPr lang="en-US" sz="2000" dirty="0" smtClean="0"/>
              <a:t> or OBDII vehicle data formats.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08471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8699"/>
            <a:ext cx="8077200" cy="1143000"/>
          </a:xfrm>
        </p:spPr>
        <p:txBody>
          <a:bodyPr/>
          <a:lstStyle/>
          <a:p>
            <a:r>
              <a:rPr lang="en-US" sz="3600" dirty="0" smtClean="0"/>
              <a:t>Connected Vehicles &amp; Weather</a:t>
            </a:r>
            <a:br>
              <a:rPr lang="en-US" sz="3600" dirty="0" smtClean="0"/>
            </a:br>
            <a:r>
              <a:rPr lang="en-US" sz="3600" dirty="0" smtClean="0"/>
              <a:t> – Vision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Obtain a thorough picture of current weather and road conditions by including vehicles as a source of data</a:t>
            </a:r>
          </a:p>
          <a:p>
            <a:pPr lvl="1"/>
            <a:r>
              <a:rPr lang="en-US" sz="2000" dirty="0" smtClean="0"/>
              <a:t>Higher resolution observations that spatially augment fixed sensors</a:t>
            </a:r>
          </a:p>
          <a:p>
            <a:pPr lvl="1"/>
            <a:r>
              <a:rPr lang="en-US" sz="2000" dirty="0" smtClean="0"/>
              <a:t>Take advantage of existing standards and on-board sensors</a:t>
            </a:r>
          </a:p>
          <a:p>
            <a:r>
              <a:rPr lang="en-US" sz="2400" dirty="0" smtClean="0"/>
              <a:t>Improve weather-related decision support tools to mitigate safety and mobility impacts of weather</a:t>
            </a:r>
          </a:p>
          <a:p>
            <a:pPr lvl="1"/>
            <a:r>
              <a:rPr lang="en-US" sz="2000" dirty="0" smtClean="0"/>
              <a:t>Based on ability to better detect and forecast road weather and pavement conditions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next…</a:t>
            </a:r>
            <a:endParaRPr 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rebuchet MS" pitchFamily="34" charset="0"/>
              </a:rPr>
              <a:t>This project will be completed April 2012</a:t>
            </a:r>
            <a:endParaRPr lang="en-US" sz="2400" dirty="0" smtClean="0">
              <a:latin typeface="Trebuchet MS" pitchFamily="34" charset="0"/>
            </a:endParaRPr>
          </a:p>
          <a:p>
            <a:pPr marL="457200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rebuchet MS" pitchFamily="34" charset="0"/>
              </a:rPr>
              <a:t>Interim update will be given at the Road Weather Management Stakeholder Meeting in September</a:t>
            </a:r>
          </a:p>
          <a:p>
            <a:pPr marL="457200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rebuchet MS" pitchFamily="34" charset="0"/>
              </a:rPr>
              <a:t>Update at this TWG next year in Seattle (envisioned)</a:t>
            </a:r>
            <a:endParaRPr lang="en-US" sz="2000" dirty="0" smtClean="0">
              <a:latin typeface="Trebuchet MS" pitchFamily="34" charset="0"/>
            </a:endParaRPr>
          </a:p>
          <a:p>
            <a:pPr marL="571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rebuchet MS" pitchFamily="34" charset="0"/>
              </a:rPr>
              <a:t>Further refinements to the VDT  </a:t>
            </a:r>
          </a:p>
          <a:p>
            <a:pPr marL="571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rebuchet MS" pitchFamily="34" charset="0"/>
              </a:rPr>
              <a:t>Seek additional states to partner with</a:t>
            </a:r>
            <a:endParaRPr lang="en-US" sz="2400" dirty="0" smtClean="0">
              <a:latin typeface="Trebuchet MS" pitchFamily="34" charset="0"/>
            </a:endParaRPr>
          </a:p>
          <a:p>
            <a:pPr marL="571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rebuchet MS" pitchFamily="34" charset="0"/>
              </a:rPr>
              <a:t>Refinement of Standards and communication protocols</a:t>
            </a:r>
          </a:p>
          <a:p>
            <a:pPr marL="336550" indent="-3365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rebuchet MS" pitchFamily="34" charset="0"/>
              </a:rPr>
              <a:t>Work with the OEM’s to be able to access the         metadata for the parameter ID’s </a:t>
            </a:r>
            <a:endParaRPr lang="en-US" sz="20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FHWA Road Weather Research Team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114800" algn="l"/>
              </a:tabLst>
            </a:pPr>
            <a:r>
              <a:rPr lang="en-US" sz="2200" b="1" dirty="0" smtClean="0"/>
              <a:t>Paul Pisano,</a:t>
            </a:r>
            <a:r>
              <a:rPr lang="en-US" sz="2200" dirty="0" smtClean="0"/>
              <a:t> Team Leader	</a:t>
            </a:r>
            <a:r>
              <a:rPr lang="en-US" sz="2200" b="1" dirty="0" smtClean="0"/>
              <a:t>Dale Thompson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114800" algn="l"/>
              </a:tabLst>
            </a:pPr>
            <a:r>
              <a:rPr lang="en-US" sz="2200" dirty="0" smtClean="0"/>
              <a:t>FHWA Office of Operations	USDOT RITA, JPO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114800" algn="l"/>
              </a:tabLst>
            </a:pPr>
            <a:r>
              <a:rPr lang="en-US" sz="2200" dirty="0" smtClean="0"/>
              <a:t>202-366-1301 	202-366-4876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2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200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114800" algn="l"/>
              </a:tabLst>
            </a:pPr>
            <a:r>
              <a:rPr lang="en-US" sz="2200" b="1" dirty="0" smtClean="0"/>
              <a:t>Roemer Alfelor	C.Y. David Yang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114800" algn="l"/>
              </a:tabLst>
            </a:pPr>
            <a:r>
              <a:rPr lang="en-US" sz="2200" dirty="0" smtClean="0"/>
              <a:t>FHWA Office of Operations	FHWA Off. of Operations R&amp;D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114800" algn="l"/>
              </a:tabLst>
            </a:pPr>
            <a:r>
              <a:rPr lang="en-US" sz="2200" dirty="0" smtClean="0"/>
              <a:t>202-366-9242	202-493-3284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114800" algn="l"/>
              </a:tabLst>
            </a:pPr>
            <a:r>
              <a:rPr lang="en-US" sz="2200" b="1" dirty="0" smtClean="0">
                <a:solidFill>
                  <a:schemeClr val="accent2"/>
                </a:solidFill>
              </a:rPr>
              <a:t>Gabriel Guevara</a:t>
            </a:r>
            <a:r>
              <a:rPr lang="en-US" sz="2200" b="1" dirty="0" smtClean="0"/>
              <a:t>	Ray Murphy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114800" algn="l"/>
              </a:tabLst>
            </a:pPr>
            <a:r>
              <a:rPr lang="en-US" sz="2200" dirty="0" smtClean="0">
                <a:solidFill>
                  <a:schemeClr val="accent2"/>
                </a:solidFill>
              </a:rPr>
              <a:t>FHWA Office of Operations </a:t>
            </a:r>
            <a:r>
              <a:rPr lang="en-US" sz="2200" dirty="0" smtClean="0"/>
              <a:t>	FHWA Resource Center (IL)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114800" algn="l"/>
              </a:tabLst>
            </a:pPr>
            <a:r>
              <a:rPr lang="en-US" sz="2200" dirty="0" smtClean="0">
                <a:solidFill>
                  <a:schemeClr val="accent2"/>
                </a:solidFill>
              </a:rPr>
              <a:t>202-366-0754 </a:t>
            </a:r>
            <a:r>
              <a:rPr lang="en-US" sz="2200" dirty="0" smtClean="0"/>
              <a:t>	708-283-3517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itle 1"/>
          <p:cNvSpPr>
            <a:spLocks noGrp="1"/>
          </p:cNvSpPr>
          <p:nvPr>
            <p:ph type="title" idx="4294967295"/>
          </p:nvPr>
        </p:nvSpPr>
        <p:spPr>
          <a:xfrm>
            <a:off x="228600" y="59377"/>
            <a:ext cx="8077200" cy="1143000"/>
          </a:xfrm>
        </p:spPr>
        <p:txBody>
          <a:bodyPr/>
          <a:lstStyle/>
          <a:p>
            <a:r>
              <a:rPr lang="en-US" sz="3600" dirty="0" smtClean="0"/>
              <a:t>Connected Vehicles &amp; Weather</a:t>
            </a:r>
            <a:br>
              <a:rPr lang="en-US" sz="3600" dirty="0" smtClean="0"/>
            </a:br>
            <a:r>
              <a:rPr lang="en-US" sz="3600" dirty="0" smtClean="0"/>
              <a:t> – Research Goals</a:t>
            </a:r>
          </a:p>
        </p:txBody>
      </p:sp>
      <p:sp>
        <p:nvSpPr>
          <p:cNvPr id="22937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077200" cy="4800600"/>
          </a:xfrm>
        </p:spPr>
        <p:txBody>
          <a:bodyPr/>
          <a:lstStyle/>
          <a:p>
            <a:r>
              <a:rPr lang="en-US" sz="2400" dirty="0" smtClean="0"/>
              <a:t>Identify and explore a range of mobile platforms as a source of robust data</a:t>
            </a:r>
          </a:p>
          <a:p>
            <a:r>
              <a:rPr lang="en-US" sz="2400" dirty="0" smtClean="0"/>
              <a:t>Develop algorithms and processing capabilities to translate the mobile data into useable weather and road condition observations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Is the probe data of sufficient quality?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What are the minimum # of samples and minimum sampling period per road segment to get valid </a:t>
            </a:r>
            <a:r>
              <a:rPr lang="en-US" sz="1600" dirty="0" err="1" smtClean="0"/>
              <a:t>obs</a:t>
            </a:r>
            <a:r>
              <a:rPr lang="en-US" sz="16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What QC algorithms are needed?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What are the best ways to package/disseminate the </a:t>
            </a:r>
            <a:r>
              <a:rPr lang="en-US" sz="1600" dirty="0" err="1" smtClean="0"/>
              <a:t>obs</a:t>
            </a:r>
            <a:r>
              <a:rPr lang="en-US" sz="1600" dirty="0" smtClean="0"/>
              <a:t>?</a:t>
            </a:r>
            <a:endParaRPr lang="en-US" sz="1600" b="1" dirty="0" smtClean="0"/>
          </a:p>
          <a:p>
            <a:r>
              <a:rPr lang="en-US" sz="2400" dirty="0" smtClean="0"/>
              <a:t>Incorporate these observations into effective mgmt. systems and decision support tools (e.g., MDSS, weather-responsive traffic management strategies)</a:t>
            </a:r>
          </a:p>
          <a:p>
            <a:pPr lvl="1"/>
            <a:r>
              <a:rPr lang="en-US" sz="1600" dirty="0" smtClean="0"/>
              <a:t>What is gained by utilizing mobile observations?</a:t>
            </a:r>
          </a:p>
          <a:p>
            <a:pPr lvl="1"/>
            <a:r>
              <a:rPr lang="en-US" sz="1600" dirty="0" smtClean="0"/>
              <a:t>What are the resultant data and communications requirements?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7013"/>
            <a:ext cx="8077200" cy="1143000"/>
          </a:xfrm>
          <a:noFill/>
        </p:spPr>
        <p:txBody>
          <a:bodyPr/>
          <a:lstStyle/>
          <a:p>
            <a:r>
              <a:rPr lang="en-US" dirty="0" smtClean="0"/>
              <a:t>Vehicle-based Probe Data</a:t>
            </a:r>
          </a:p>
        </p:txBody>
      </p:sp>
      <p:pic>
        <p:nvPicPr>
          <p:cNvPr id="178179" name="Picture 3" descr="MCj038872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5867400" cy="1803400"/>
          </a:xfrm>
          <a:prstGeom prst="rect">
            <a:avLst/>
          </a:prstGeom>
          <a:noFill/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60325" y="3733800"/>
            <a:ext cx="116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Headlight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Status</a:t>
            </a:r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 flipV="1">
            <a:off x="838200" y="40386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0" y="4495800"/>
            <a:ext cx="1525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External Air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Temperature</a:t>
            </a:r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 flipV="1">
            <a:off x="1371600" y="4267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3886200" y="1752600"/>
            <a:ext cx="1968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Windshield Wiper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State &amp; Speed</a:t>
            </a:r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>
            <a:off x="4038600" y="23622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3429000" y="5029200"/>
            <a:ext cx="1042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Vehicle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Traction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Control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H="1" flipV="1">
            <a:off x="2971800" y="4648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5257800" y="5029200"/>
            <a:ext cx="1031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Vehicle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Stability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Control</a:t>
            </a:r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 flipV="1">
            <a:off x="5638800" y="45720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7315200" y="4722813"/>
            <a:ext cx="1101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Anti-lock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Braking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System</a:t>
            </a:r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H="1" flipV="1">
            <a:off x="6553200" y="4572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669925" y="1941513"/>
            <a:ext cx="1317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Barometric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Pressure</a:t>
            </a:r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>
            <a:off x="1676400" y="23622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282575" y="2743200"/>
            <a:ext cx="1460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Brake Status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&amp; Boost</a:t>
            </a:r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>
            <a:off x="1295400" y="3124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5867400" y="1981200"/>
            <a:ext cx="25161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GPS Position, Heading,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Elevation &amp; 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Vehicle Speed</a:t>
            </a:r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 flipH="1">
            <a:off x="5257800" y="2362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1752600" y="5105400"/>
            <a:ext cx="1049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Tire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Pressure</a:t>
            </a:r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 flipV="1">
            <a:off x="2333625" y="4714875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2116138" y="1674813"/>
            <a:ext cx="16938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Accelerometer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Data (steering</a:t>
            </a: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&amp; yaw)</a:t>
            </a:r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 flipH="1">
            <a:off x="2895600" y="22860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Work Completed to Date</a:t>
            </a:r>
          </a:p>
        </p:txBody>
      </p:sp>
      <p:sp>
        <p:nvSpPr>
          <p:cNvPr id="23142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077200" cy="5181600"/>
          </a:xfrm>
        </p:spPr>
        <p:txBody>
          <a:bodyPr/>
          <a:lstStyle/>
          <a:p>
            <a:r>
              <a:rPr lang="en-US" sz="2400" dirty="0" smtClean="0"/>
              <a:t>Noblis conducted two analyses along the Dulles Toll Road (2006)</a:t>
            </a:r>
          </a:p>
          <a:p>
            <a:pPr lvl="1"/>
            <a:r>
              <a:rPr lang="en-US" sz="2000" dirty="0" smtClean="0"/>
              <a:t>Exploratory look at mobile observing</a:t>
            </a:r>
          </a:p>
          <a:p>
            <a:r>
              <a:rPr lang="en-US" sz="2400" dirty="0" smtClean="0"/>
              <a:t>National Center for Atmospheric Research (NCAR) was tasked to develop the Vehicle Data Translator (VDT)</a:t>
            </a:r>
          </a:p>
          <a:p>
            <a:pPr lvl="1"/>
            <a:r>
              <a:rPr lang="en-US" sz="2000" dirty="0" smtClean="0"/>
              <a:t>Feasibility study (2007)</a:t>
            </a:r>
          </a:p>
          <a:p>
            <a:pPr lvl="1"/>
            <a:r>
              <a:rPr lang="en-US" sz="2000" dirty="0" smtClean="0"/>
              <a:t>VDT Ver1.0 completed in July, 2009</a:t>
            </a:r>
          </a:p>
          <a:p>
            <a:pPr lvl="1"/>
            <a:r>
              <a:rPr lang="en-US" sz="2000" dirty="0" smtClean="0"/>
              <a:t>VDT Ver2.0 completed in July, 2010</a:t>
            </a:r>
          </a:p>
          <a:p>
            <a:pPr lvl="1"/>
            <a:r>
              <a:rPr lang="en-US" sz="2000" dirty="0" smtClean="0"/>
              <a:t>VDT Ver3.0 development underway</a:t>
            </a:r>
          </a:p>
          <a:p>
            <a:r>
              <a:rPr lang="en-US" sz="2400" dirty="0" smtClean="0"/>
              <a:t>Development Test Environment in Detroit</a:t>
            </a:r>
          </a:p>
          <a:p>
            <a:pPr lvl="1"/>
            <a:r>
              <a:rPr lang="en-US" sz="2000" dirty="0" smtClean="0"/>
              <a:t>Source of most of the probe data for the VDT development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New work will use data from State DOTs and NCAR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8"/>
          <p:cNvSpPr>
            <a:spLocks/>
          </p:cNvSpPr>
          <p:nvPr/>
        </p:nvSpPr>
        <p:spPr bwMode="auto">
          <a:xfrm>
            <a:off x="4038600" y="64008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F7E9539-639F-4284-A59F-2BB9DFFE7A5C}" type="slidenum">
              <a:rPr lang="en-US" sz="1400" b="1">
                <a:solidFill>
                  <a:srgbClr val="777777"/>
                </a:solidFill>
                <a:latin typeface="Tw Cen MT" pitchFamily="34" charset="0"/>
              </a:rPr>
              <a:pPr algn="ctr"/>
              <a:t>7</a:t>
            </a:fld>
            <a:endParaRPr lang="en-US" sz="1400" b="1">
              <a:solidFill>
                <a:srgbClr val="777777"/>
              </a:solidFill>
              <a:latin typeface="Tw Cen MT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86438" y="1924050"/>
            <a:ext cx="1370012" cy="3132138"/>
          </a:xfrm>
          <a:prstGeom prst="rect">
            <a:avLst/>
          </a:prstGeom>
          <a:solidFill>
            <a:srgbClr val="3366FF">
              <a:alpha val="25000"/>
            </a:srgbClr>
          </a:solidFill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800" kern="800" dirty="0"/>
          </a:p>
        </p:txBody>
      </p:sp>
      <p:sp>
        <p:nvSpPr>
          <p:cNvPr id="50" name="Rectangle 49"/>
          <p:cNvSpPr/>
          <p:nvPr/>
        </p:nvSpPr>
        <p:spPr>
          <a:xfrm>
            <a:off x="2727325" y="1924050"/>
            <a:ext cx="2711450" cy="3132138"/>
          </a:xfrm>
          <a:prstGeom prst="rect">
            <a:avLst/>
          </a:prstGeom>
          <a:solidFill>
            <a:srgbClr val="008000">
              <a:alpha val="25000"/>
            </a:srgbClr>
          </a:solidFill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800" kern="800" dirty="0"/>
          </a:p>
        </p:txBody>
      </p:sp>
      <p:sp>
        <p:nvSpPr>
          <p:cNvPr id="51" name="Rectangle 50"/>
          <p:cNvSpPr/>
          <p:nvPr/>
        </p:nvSpPr>
        <p:spPr>
          <a:xfrm>
            <a:off x="1290638" y="1924050"/>
            <a:ext cx="1216025" cy="3132138"/>
          </a:xfrm>
          <a:prstGeom prst="rect">
            <a:avLst/>
          </a:prstGeom>
          <a:solidFill>
            <a:srgbClr val="FF6600">
              <a:alpha val="25000"/>
            </a:srgbClr>
          </a:solidFill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800" kern="800" dirty="0"/>
          </a:p>
        </p:txBody>
      </p:sp>
      <p:sp>
        <p:nvSpPr>
          <p:cNvPr id="52" name="Rectangle 51"/>
          <p:cNvSpPr/>
          <p:nvPr/>
        </p:nvSpPr>
        <p:spPr>
          <a:xfrm>
            <a:off x="1347788" y="2262188"/>
            <a:ext cx="1063625" cy="750887"/>
          </a:xfrm>
          <a:prstGeom prst="rect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/>
              <a:t>Mobile data</a:t>
            </a:r>
            <a:r>
              <a:rPr lang="en-US" sz="1500" b="1" kern="800" dirty="0" smtClean="0"/>
              <a:t> </a:t>
            </a:r>
            <a:r>
              <a:rPr lang="en-US" sz="1500" b="1" kern="800" dirty="0" err="1" smtClean="0"/>
              <a:t>ingesters</a:t>
            </a:r>
            <a:endParaRPr lang="en-US" sz="1500" b="1" kern="800" dirty="0"/>
          </a:p>
        </p:txBody>
      </p:sp>
      <p:sp>
        <p:nvSpPr>
          <p:cNvPr id="53" name="Parallelogram 52"/>
          <p:cNvSpPr/>
          <p:nvPr/>
        </p:nvSpPr>
        <p:spPr>
          <a:xfrm>
            <a:off x="912813" y="5319713"/>
            <a:ext cx="1689100" cy="536575"/>
          </a:xfrm>
          <a:prstGeom prst="parallelogram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/>
              <a:t>Parsed mobile </a:t>
            </a:r>
            <a:r>
              <a:rPr lang="en-US" sz="1500" b="1" kern="800" dirty="0" smtClean="0"/>
              <a:t>data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47788" y="4219575"/>
            <a:ext cx="1063625" cy="750888"/>
          </a:xfrm>
          <a:prstGeom prst="rect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/>
              <a:t>Output data handler</a:t>
            </a:r>
          </a:p>
        </p:txBody>
      </p:sp>
      <p:cxnSp>
        <p:nvCxnSpPr>
          <p:cNvPr id="55" name="Straight Arrow Connector 54"/>
          <p:cNvCxnSpPr>
            <a:stCxn id="52" idx="2"/>
            <a:endCxn id="85" idx="0"/>
          </p:cNvCxnSpPr>
          <p:nvPr/>
        </p:nvCxnSpPr>
        <p:spPr>
          <a:xfrm rot="5400000">
            <a:off x="1758157" y="3126581"/>
            <a:ext cx="234950" cy="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838450" y="4221163"/>
            <a:ext cx="1111250" cy="750887"/>
          </a:xfrm>
          <a:prstGeom prst="rect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 smtClean="0"/>
              <a:t>QC </a:t>
            </a:r>
            <a:r>
              <a:rPr lang="en-US" sz="1500" b="1" kern="800" dirty="0"/>
              <a:t>Module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256088" y="2262188"/>
            <a:ext cx="1104900" cy="750887"/>
          </a:xfrm>
          <a:prstGeom prst="rect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 smtClean="0"/>
              <a:t>Segment module</a:t>
            </a:r>
            <a:endParaRPr lang="en-US" sz="1500" b="1" kern="800" dirty="0"/>
          </a:p>
        </p:txBody>
      </p:sp>
      <p:sp>
        <p:nvSpPr>
          <p:cNvPr id="58" name="Rectangle 57"/>
          <p:cNvSpPr/>
          <p:nvPr/>
        </p:nvSpPr>
        <p:spPr>
          <a:xfrm>
            <a:off x="2822575" y="2263775"/>
            <a:ext cx="1135063" cy="750888"/>
          </a:xfrm>
          <a:prstGeom prst="rect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 smtClean="0"/>
              <a:t>Ancillary data </a:t>
            </a:r>
            <a:r>
              <a:rPr lang="en-US" sz="1500" b="1" kern="800" dirty="0" err="1" smtClean="0"/>
              <a:t>ingesters</a:t>
            </a:r>
            <a:endParaRPr lang="en-US" sz="1500" b="1" kern="800" dirty="0"/>
          </a:p>
        </p:txBody>
      </p:sp>
      <p:sp>
        <p:nvSpPr>
          <p:cNvPr id="59" name="Parallelogram 58"/>
          <p:cNvSpPr/>
          <p:nvPr/>
        </p:nvSpPr>
        <p:spPr>
          <a:xfrm>
            <a:off x="2794000" y="5319713"/>
            <a:ext cx="2159000" cy="536575"/>
          </a:xfrm>
          <a:prstGeom prst="parallelogram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 smtClean="0"/>
              <a:t>Basic road segment data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306888" y="4221163"/>
            <a:ext cx="1038225" cy="749300"/>
          </a:xfrm>
          <a:prstGeom prst="rect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/>
              <a:t>Output data handler</a:t>
            </a:r>
          </a:p>
        </p:txBody>
      </p:sp>
      <p:cxnSp>
        <p:nvCxnSpPr>
          <p:cNvPr id="61" name="Elbow Connector 60"/>
          <p:cNvCxnSpPr>
            <a:stCxn id="54" idx="3"/>
            <a:endCxn id="56" idx="1"/>
          </p:cNvCxnSpPr>
          <p:nvPr/>
        </p:nvCxnSpPr>
        <p:spPr>
          <a:xfrm>
            <a:off x="2411413" y="4595813"/>
            <a:ext cx="427037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2"/>
            <a:endCxn id="60" idx="0"/>
          </p:cNvCxnSpPr>
          <p:nvPr/>
        </p:nvCxnSpPr>
        <p:spPr>
          <a:xfrm rot="16200000" flipH="1">
            <a:off x="4213225" y="3608388"/>
            <a:ext cx="1208088" cy="17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8" idx="2"/>
            <a:endCxn id="56" idx="0"/>
          </p:cNvCxnSpPr>
          <p:nvPr/>
        </p:nvCxnSpPr>
        <p:spPr>
          <a:xfrm rot="16200000" flipH="1">
            <a:off x="2788444" y="3615532"/>
            <a:ext cx="120650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27725" y="2263775"/>
            <a:ext cx="1071563" cy="749300"/>
          </a:xfrm>
          <a:prstGeom prst="rect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 smtClean="0"/>
              <a:t>Inference Module</a:t>
            </a:r>
            <a:endParaRPr lang="en-US" sz="1500" b="1" kern="800" dirty="0"/>
          </a:p>
        </p:txBody>
      </p:sp>
      <p:sp>
        <p:nvSpPr>
          <p:cNvPr id="65" name="Parallelogram 64"/>
          <p:cNvSpPr/>
          <p:nvPr/>
        </p:nvSpPr>
        <p:spPr>
          <a:xfrm>
            <a:off x="5165725" y="5319713"/>
            <a:ext cx="2244725" cy="504825"/>
          </a:xfrm>
          <a:prstGeom prst="parallelogram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 b="1" kern="800" dirty="0" smtClean="0"/>
          </a:p>
          <a:p>
            <a:pPr algn="ctr">
              <a:defRPr/>
            </a:pPr>
            <a:r>
              <a:rPr lang="en-US" sz="1600" b="1" kern="800" dirty="0" smtClean="0"/>
              <a:t>Advanced road segment data</a:t>
            </a:r>
          </a:p>
          <a:p>
            <a:pPr algn="ctr">
              <a:defRPr/>
            </a:pPr>
            <a:endParaRPr lang="en-US" sz="1600" b="1" kern="800" dirty="0" smtClean="0"/>
          </a:p>
        </p:txBody>
      </p:sp>
      <p:sp>
        <p:nvSpPr>
          <p:cNvPr id="66" name="Rectangle 65"/>
          <p:cNvSpPr/>
          <p:nvPr/>
        </p:nvSpPr>
        <p:spPr>
          <a:xfrm>
            <a:off x="5921375" y="4219575"/>
            <a:ext cx="1125538" cy="750888"/>
          </a:xfrm>
          <a:prstGeom prst="rect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/>
              <a:t>Output data handler</a:t>
            </a:r>
          </a:p>
        </p:txBody>
      </p:sp>
      <p:cxnSp>
        <p:nvCxnSpPr>
          <p:cNvPr id="67" name="Elbow Connector 66"/>
          <p:cNvCxnSpPr>
            <a:stCxn id="60" idx="3"/>
            <a:endCxn id="64" idx="1"/>
          </p:cNvCxnSpPr>
          <p:nvPr/>
        </p:nvCxnSpPr>
        <p:spPr>
          <a:xfrm flipV="1">
            <a:off x="5345113" y="2638425"/>
            <a:ext cx="582612" cy="19573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87" idx="0"/>
          </p:cNvCxnSpPr>
          <p:nvPr/>
        </p:nvCxnSpPr>
        <p:spPr>
          <a:xfrm rot="16200000" flipH="1">
            <a:off x="6348413" y="3128962"/>
            <a:ext cx="236538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632575" y="5856288"/>
            <a:ext cx="2322513" cy="773112"/>
          </a:xfrm>
          <a:prstGeom prst="ellipse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/>
              <a:t>Apps and Other Data Environments</a:t>
            </a:r>
            <a:endParaRPr lang="en-US" sz="1600" b="1" dirty="0"/>
          </a:p>
        </p:txBody>
      </p:sp>
      <p:cxnSp>
        <p:nvCxnSpPr>
          <p:cNvPr id="70" name="Elbow Connector 69"/>
          <p:cNvCxnSpPr>
            <a:stCxn id="56" idx="3"/>
            <a:endCxn id="57" idx="1"/>
          </p:cNvCxnSpPr>
          <p:nvPr/>
        </p:nvCxnSpPr>
        <p:spPr>
          <a:xfrm flipV="1">
            <a:off x="3949700" y="2638425"/>
            <a:ext cx="306388" cy="19589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19"/>
          <p:cNvCxnSpPr>
            <a:stCxn id="53" idx="4"/>
            <a:endCxn id="69" idx="2"/>
          </p:cNvCxnSpPr>
          <p:nvPr/>
        </p:nvCxnSpPr>
        <p:spPr>
          <a:xfrm rot="16200000" flipH="1">
            <a:off x="4002088" y="3611563"/>
            <a:ext cx="385762" cy="48752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19"/>
          <p:cNvCxnSpPr>
            <a:stCxn id="59" idx="4"/>
            <a:endCxn id="69" idx="2"/>
          </p:cNvCxnSpPr>
          <p:nvPr/>
        </p:nvCxnSpPr>
        <p:spPr>
          <a:xfrm rot="16200000" flipH="1">
            <a:off x="5060157" y="4669631"/>
            <a:ext cx="385762" cy="2759075"/>
          </a:xfrm>
          <a:prstGeom prst="bentConnector2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19"/>
          <p:cNvCxnSpPr>
            <a:stCxn id="65" idx="4"/>
            <a:endCxn id="69" idx="2"/>
          </p:cNvCxnSpPr>
          <p:nvPr/>
        </p:nvCxnSpPr>
        <p:spPr>
          <a:xfrm rot="16200000" flipH="1">
            <a:off x="6251576" y="5861050"/>
            <a:ext cx="417512" cy="344487"/>
          </a:xfrm>
          <a:prstGeom prst="bentConnector2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81" name="TextBox 65"/>
          <p:cNvSpPr txBox="1">
            <a:spLocks noChangeArrowheads="1"/>
          </p:cNvSpPr>
          <p:nvPr/>
        </p:nvSpPr>
        <p:spPr bwMode="auto">
          <a:xfrm>
            <a:off x="1476375" y="1878013"/>
            <a:ext cx="7270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800" i="1">
                <a:latin typeface="Arial" pitchFamily="34" charset="0"/>
              </a:rPr>
              <a:t>Stage I</a:t>
            </a:r>
          </a:p>
        </p:txBody>
      </p:sp>
      <p:sp>
        <p:nvSpPr>
          <p:cNvPr id="23582" name="TextBox 66"/>
          <p:cNvSpPr txBox="1">
            <a:spLocks noChangeArrowheads="1"/>
          </p:cNvSpPr>
          <p:nvPr/>
        </p:nvSpPr>
        <p:spPr bwMode="auto">
          <a:xfrm>
            <a:off x="3670300" y="1881188"/>
            <a:ext cx="77946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800" i="1">
                <a:latin typeface="Arial" pitchFamily="34" charset="0"/>
              </a:rPr>
              <a:t>Stage II</a:t>
            </a:r>
          </a:p>
        </p:txBody>
      </p:sp>
      <p:sp>
        <p:nvSpPr>
          <p:cNvPr id="23583" name="TextBox 67"/>
          <p:cNvSpPr txBox="1">
            <a:spLocks noChangeArrowheads="1"/>
          </p:cNvSpPr>
          <p:nvPr/>
        </p:nvSpPr>
        <p:spPr bwMode="auto">
          <a:xfrm>
            <a:off x="5976938" y="1878013"/>
            <a:ext cx="8318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800" i="1">
                <a:latin typeface="Arial" pitchFamily="34" charset="0"/>
              </a:rPr>
              <a:t>Stage III</a:t>
            </a:r>
          </a:p>
        </p:txBody>
      </p:sp>
      <p:pic>
        <p:nvPicPr>
          <p:cNvPr id="23584" name="Picture 76" descr="J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2328863"/>
            <a:ext cx="7127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147763" y="1755775"/>
            <a:ext cx="6135687" cy="3367088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800" kern="800" dirty="0"/>
          </a:p>
        </p:txBody>
      </p:sp>
      <p:pic>
        <p:nvPicPr>
          <p:cNvPr id="23586" name="Picture 78" descr="iStock_000001285117Medi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8" y="2784475"/>
            <a:ext cx="6842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7" name="TextBox 45"/>
          <p:cNvSpPr txBox="1">
            <a:spLocks noChangeArrowheads="1"/>
          </p:cNvSpPr>
          <p:nvPr/>
        </p:nvSpPr>
        <p:spPr bwMode="auto">
          <a:xfrm>
            <a:off x="4470400" y="1539875"/>
            <a:ext cx="10953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800">
                <a:latin typeface="Arial" pitchFamily="34" charset="0"/>
              </a:rPr>
              <a:t>VDT 3.0</a:t>
            </a:r>
          </a:p>
        </p:txBody>
      </p:sp>
      <p:cxnSp>
        <p:nvCxnSpPr>
          <p:cNvPr id="81" name="Curved Connector 80"/>
          <p:cNvCxnSpPr>
            <a:stCxn id="23591" idx="2"/>
            <a:endCxn id="58" idx="0"/>
          </p:cNvCxnSpPr>
          <p:nvPr/>
        </p:nvCxnSpPr>
        <p:spPr>
          <a:xfrm rot="16200000" flipH="1">
            <a:off x="2469357" y="1343819"/>
            <a:ext cx="681037" cy="1158875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endCxn id="52" idx="1"/>
          </p:cNvCxnSpPr>
          <p:nvPr/>
        </p:nvCxnSpPr>
        <p:spPr>
          <a:xfrm>
            <a:off x="973138" y="2436813"/>
            <a:ext cx="374650" cy="201612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endCxn id="52" idx="1"/>
          </p:cNvCxnSpPr>
          <p:nvPr/>
        </p:nvCxnSpPr>
        <p:spPr>
          <a:xfrm flipV="1">
            <a:off x="984250" y="2638425"/>
            <a:ext cx="363538" cy="373063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91" name="TextBox 43"/>
          <p:cNvSpPr txBox="1">
            <a:spLocks noChangeArrowheads="1"/>
          </p:cNvSpPr>
          <p:nvPr/>
        </p:nvSpPr>
        <p:spPr bwMode="auto">
          <a:xfrm>
            <a:off x="487363" y="1274763"/>
            <a:ext cx="3486150" cy="3079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400" b="1">
                <a:latin typeface="Arial" pitchFamily="34" charset="0"/>
              </a:rPr>
              <a:t>Ancillary: Radar, Satellite, RWIS, Etc.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347788" y="3248025"/>
            <a:ext cx="1049337" cy="750888"/>
          </a:xfrm>
          <a:prstGeom prst="rect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 smtClean="0"/>
              <a:t>QC </a:t>
            </a:r>
            <a:r>
              <a:rPr lang="en-US" sz="1500" b="1" kern="800" dirty="0"/>
              <a:t>Module</a:t>
            </a:r>
          </a:p>
        </p:txBody>
      </p:sp>
      <p:cxnSp>
        <p:nvCxnSpPr>
          <p:cNvPr id="86" name="Straight Arrow Connector 85"/>
          <p:cNvCxnSpPr>
            <a:stCxn id="85" idx="2"/>
            <a:endCxn id="54" idx="0"/>
          </p:cNvCxnSpPr>
          <p:nvPr/>
        </p:nvCxnSpPr>
        <p:spPr>
          <a:xfrm rot="16200000" flipH="1">
            <a:off x="1765301" y="4105275"/>
            <a:ext cx="220662" cy="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5891213" y="3249613"/>
            <a:ext cx="1155700" cy="750887"/>
          </a:xfrm>
          <a:prstGeom prst="rect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00" b="1" kern="800" dirty="0" smtClean="0"/>
              <a:t>QC Module</a:t>
            </a:r>
            <a:endParaRPr lang="en-US" sz="1500" b="1" kern="800" dirty="0"/>
          </a:p>
        </p:txBody>
      </p:sp>
      <p:cxnSp>
        <p:nvCxnSpPr>
          <p:cNvPr id="88" name="Straight Arrow Connector 87"/>
          <p:cNvCxnSpPr>
            <a:stCxn id="87" idx="2"/>
            <a:endCxn id="66" idx="0"/>
          </p:cNvCxnSpPr>
          <p:nvPr/>
        </p:nvCxnSpPr>
        <p:spPr>
          <a:xfrm rot="16200000" flipH="1">
            <a:off x="6367463" y="4102100"/>
            <a:ext cx="219075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54" idx="2"/>
            <a:endCxn id="53" idx="0"/>
          </p:cNvCxnSpPr>
          <p:nvPr/>
        </p:nvCxnSpPr>
        <p:spPr>
          <a:xfrm rot="5400000">
            <a:off x="1643857" y="5083969"/>
            <a:ext cx="349250" cy="1222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0" idx="2"/>
            <a:endCxn id="59" idx="1"/>
          </p:cNvCxnSpPr>
          <p:nvPr/>
        </p:nvCxnSpPr>
        <p:spPr>
          <a:xfrm rot="5400000">
            <a:off x="4208463" y="4702175"/>
            <a:ext cx="349250" cy="885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>
            <a:stCxn id="66" idx="2"/>
            <a:endCxn id="65" idx="0"/>
          </p:cNvCxnSpPr>
          <p:nvPr/>
        </p:nvCxnSpPr>
        <p:spPr>
          <a:xfrm rot="5400000">
            <a:off x="6211888" y="5046663"/>
            <a:ext cx="349250" cy="1968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304800" y="1123950"/>
            <a:ext cx="7848600" cy="0"/>
          </a:xfrm>
          <a:prstGeom prst="line">
            <a:avLst/>
          </a:prstGeom>
          <a:noFill/>
          <a:ln w="25400" cap="sq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077200" cy="1143000"/>
          </a:xfrm>
        </p:spPr>
        <p:txBody>
          <a:bodyPr/>
          <a:lstStyle/>
          <a:p>
            <a:r>
              <a:rPr lang="en-US" dirty="0" smtClean="0"/>
              <a:t>Vehicle Data Translator (VDT)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Solicitation for Partnership with  States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NCAR issued the solicitation last fall (2010)</a:t>
            </a:r>
          </a:p>
          <a:p>
            <a:pPr lvl="1"/>
            <a:r>
              <a:rPr lang="en-US" sz="2400" dirty="0" smtClean="0"/>
              <a:t>Scope of Work</a:t>
            </a:r>
          </a:p>
          <a:p>
            <a:pPr lvl="1"/>
            <a:r>
              <a:rPr lang="en-US" sz="2400" dirty="0" smtClean="0"/>
              <a:t>Funding assistance / Grant</a:t>
            </a:r>
          </a:p>
          <a:p>
            <a:r>
              <a:rPr lang="en-US" sz="2800" dirty="0" smtClean="0"/>
              <a:t>Pool Funds and Consortia were targeted: Aurora, IntelliDrive, Clear Roads, MDSS</a:t>
            </a:r>
          </a:p>
          <a:p>
            <a:r>
              <a:rPr lang="en-US" sz="2800" dirty="0" smtClean="0"/>
              <a:t>Just a handful of states expressed interest:</a:t>
            </a:r>
          </a:p>
          <a:p>
            <a:pPr lvl="1"/>
            <a:r>
              <a:rPr lang="en-US" sz="2400" dirty="0" smtClean="0"/>
              <a:t>Idaho</a:t>
            </a:r>
          </a:p>
          <a:p>
            <a:pPr lvl="1"/>
            <a:r>
              <a:rPr lang="en-US" sz="2400" dirty="0" smtClean="0"/>
              <a:t>Minnesota </a:t>
            </a:r>
          </a:p>
          <a:p>
            <a:pPr lvl="1"/>
            <a:r>
              <a:rPr lang="en-US" sz="2400" dirty="0" smtClean="0"/>
              <a:t>Nevada</a:t>
            </a:r>
          </a:p>
          <a:p>
            <a:pPr lvl="1"/>
            <a:r>
              <a:rPr lang="en-US" sz="2400" dirty="0" smtClean="0"/>
              <a:t>South Dakota</a:t>
            </a:r>
          </a:p>
          <a:p>
            <a:pPr lvl="1"/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with States…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based on </a:t>
            </a:r>
          </a:p>
          <a:p>
            <a:pPr lvl="1"/>
            <a:r>
              <a:rPr lang="en-US" dirty="0" smtClean="0"/>
              <a:t>Fleet </a:t>
            </a:r>
          </a:p>
          <a:p>
            <a:pPr lvl="1"/>
            <a:r>
              <a:rPr lang="en-US" dirty="0" smtClean="0"/>
              <a:t>Maturity of the maintenance ITS program </a:t>
            </a:r>
          </a:p>
          <a:p>
            <a:pPr lvl="1"/>
            <a:r>
              <a:rPr lang="en-US" dirty="0" smtClean="0"/>
              <a:t>Integration of mobile </a:t>
            </a:r>
            <a:r>
              <a:rPr lang="en-US" dirty="0" err="1" smtClean="0"/>
              <a:t>obs</a:t>
            </a:r>
            <a:r>
              <a:rPr lang="en-US" dirty="0" smtClean="0"/>
              <a:t> into state’s   application – MMS, MDSS, MODSS, TIS….</a:t>
            </a:r>
          </a:p>
          <a:p>
            <a:pPr lvl="1"/>
            <a:r>
              <a:rPr lang="en-US" dirty="0" smtClean="0"/>
              <a:t>Other factors/synergies (multi-state, corridor, etc.)</a:t>
            </a:r>
          </a:p>
          <a:p>
            <a:pPr lvl="1"/>
            <a:r>
              <a:rPr lang="en-US" dirty="0" smtClean="0"/>
              <a:t>Willingness to make data and lessons learned widely available /open source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76E7FDD431B146B85EB3EEB0B8D9CA" ma:contentTypeVersion="7" ma:contentTypeDescription="Create a new document." ma:contentTypeScope="" ma:versionID="1d85c623baed4dacc7d495e7e02010c8">
  <xsd:schema xmlns:xsd="http://www.w3.org/2001/XMLSchema" xmlns:xs="http://www.w3.org/2001/XMLSchema" xmlns:p="http://schemas.microsoft.com/office/2006/metadata/properties" xmlns:ns1="http://schemas.microsoft.com/sharepoint/v3" xmlns:ns2="e8eb5019-da87-4cd9-99a5-488574942f80" xmlns:ns3="9c16dc54-5a24-4afd-a61c-664ec7eab416" targetNamespace="http://schemas.microsoft.com/office/2006/metadata/properties" ma:root="true" ma:fieldsID="c6ef15f7a647deeac9119a0f780903b1" ns1:_="" ns2:_="" ns3:_="">
    <xsd:import namespace="http://schemas.microsoft.com/sharepoint/v3"/>
    <xsd:import namespace="e8eb5019-da87-4cd9-99a5-488574942f80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  <xsd:element ref="ns2:vhqt" minOccurs="0"/>
                <xsd:element ref="ns2:g7l2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b5019-da87-4cd9-99a5-488574942f80" elementFormDefault="qualified">
    <xsd:import namespace="http://schemas.microsoft.com/office/2006/documentManagement/types"/>
    <xsd:import namespace="http://schemas.microsoft.com/office/infopath/2007/PartnerControls"/>
    <xsd:element name="Category" ma:index="6" nillable="true" ma:displayName="Category" ma:format="Dropdown" ma:internalName="Category" ma:readOnly="false">
      <xsd:simpleType>
        <xsd:restriction base="dms:Choice">
          <xsd:enumeration value="AASHTO Presentations"/>
          <xsd:enumeration value="Annual Reports"/>
          <xsd:enumeration value="Condition of Pavement"/>
          <xsd:enumeration value="District Support Maps"/>
          <xsd:enumeration value="Maintenance Facilities"/>
          <xsd:enumeration value="Pavement Operations"/>
          <xsd:enumeration value="Pesticide"/>
          <xsd:enumeration value="Snow and Ice Maps"/>
          <xsd:enumeration value="Trek"/>
          <xsd:enumeration value="District MRP"/>
        </xsd:restriction>
      </xsd:simpleType>
    </xsd:element>
    <xsd:element name="vhqt" ma:index="11" nillable="true" ma:displayName="MRP FY" ma:internalName="vhqt">
      <xsd:simpleType>
        <xsd:restriction base="dms:Text">
          <xsd:maxLength value="255"/>
        </xsd:restriction>
      </xsd:simpleType>
    </xsd:element>
    <xsd:element name="g7l2" ma:index="12" nillable="true" ma:displayName="Text" ma:internalName="g7l2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e8eb5019-da87-4cd9-99a5-488574942f80" xsi:nil="true"/>
    <g7l2 xmlns="e8eb5019-da87-4cd9-99a5-488574942f80" xsi:nil="true"/>
    <vhqt xmlns="e8eb5019-da87-4cd9-99a5-488574942f80" xsi:nil="true"/>
  </documentManagement>
</p:properties>
</file>

<file path=customXml/itemProps1.xml><?xml version="1.0" encoding="utf-8"?>
<ds:datastoreItem xmlns:ds="http://schemas.openxmlformats.org/officeDocument/2006/customXml" ds:itemID="{C8F85C09-883E-4A99-B6E0-0A2B88911508}"/>
</file>

<file path=customXml/itemProps2.xml><?xml version="1.0" encoding="utf-8"?>
<ds:datastoreItem xmlns:ds="http://schemas.openxmlformats.org/officeDocument/2006/customXml" ds:itemID="{35F293A2-3EA1-4837-B1D8-32D9AE8462E5}"/>
</file>

<file path=customXml/itemProps3.xml><?xml version="1.0" encoding="utf-8"?>
<ds:datastoreItem xmlns:ds="http://schemas.openxmlformats.org/officeDocument/2006/customXml" ds:itemID="{0CDCFC49-BBB0-49C1-B78E-1D721F692F7F}"/>
</file>

<file path=docProps/app.xml><?xml version="1.0" encoding="utf-8"?>
<Properties xmlns="http://schemas.openxmlformats.org/officeDocument/2006/extended-properties" xmlns:vt="http://schemas.openxmlformats.org/officeDocument/2006/docPropsVTypes">
  <TotalTime>10006</TotalTime>
  <Words>1347</Words>
  <Application>Microsoft Office PowerPoint</Application>
  <PresentationFormat>On-screen Show (4:3)</PresentationFormat>
  <Paragraphs>277</Paragraphs>
  <Slides>31</Slides>
  <Notes>16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Slide 1</vt:lpstr>
      <vt:lpstr>Connected Vehicles &amp; Road Weather</vt:lpstr>
      <vt:lpstr>Connected Vehicles &amp; Weather  – Vision</vt:lpstr>
      <vt:lpstr>Connected Vehicles &amp; Weather  – Research Goals</vt:lpstr>
      <vt:lpstr>Vehicle-based Probe Data</vt:lpstr>
      <vt:lpstr>Work Completed to Date</vt:lpstr>
      <vt:lpstr>Vehicle Data Translator (VDT) 3.0</vt:lpstr>
      <vt:lpstr>Solicitation for Partnership with  States</vt:lpstr>
      <vt:lpstr>Partnership with States…</vt:lpstr>
      <vt:lpstr>Selected States</vt:lpstr>
      <vt:lpstr>Minnesota</vt:lpstr>
      <vt:lpstr>Why MN….</vt:lpstr>
      <vt:lpstr>Project Status / Details</vt:lpstr>
      <vt:lpstr>FHWA / NCAR / MnDOT Parameter List </vt:lpstr>
      <vt:lpstr>FHWA / NCAR / MnDOT Parameter List (continued) </vt:lpstr>
      <vt:lpstr>AT500 Transponder Data Acquisition (DAQ)</vt:lpstr>
      <vt:lpstr>2010 International MaxxForce Truck Fleet</vt:lpstr>
      <vt:lpstr>2010 International MaxxForce Truck Fleet</vt:lpstr>
      <vt:lpstr>2010 International MaxxForce Truck Fleet</vt:lpstr>
      <vt:lpstr>AT500 MDT Main Screen </vt:lpstr>
      <vt:lpstr>AT500 MDT Road Conditions Input</vt:lpstr>
      <vt:lpstr>AT500 MDT Maps: Meridian General Radar</vt:lpstr>
      <vt:lpstr>AT500 MDT Maps: Truck-Centered Radar</vt:lpstr>
      <vt:lpstr>AT500 MDT Maps: Meridian Forecast</vt:lpstr>
      <vt:lpstr>Nevada</vt:lpstr>
      <vt:lpstr>Nevada</vt:lpstr>
      <vt:lpstr>Various Weather &amp; MDSS Data Parameters</vt:lpstr>
      <vt:lpstr>Data Being Gathered NV IMO Project (UNR/NDOT)</vt:lpstr>
      <vt:lpstr>Two Vehicle Types Based in NV Districts 2 &amp; 3 Along I-80 Corridor</vt:lpstr>
      <vt:lpstr>What is next…</vt:lpstr>
      <vt:lpstr>FHWA Road Weather Research Team</vt:lpstr>
    </vt:vector>
  </TitlesOfParts>
  <Company>Mitretek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Clarus Regional Demonstration Web Cast</dc:title>
  <dc:creator>Gabe Guevara</dc:creator>
  <cp:lastModifiedBy>Gabe</cp:lastModifiedBy>
  <cp:revision>713</cp:revision>
  <dcterms:created xsi:type="dcterms:W3CDTF">2004-05-25T18:38:56Z</dcterms:created>
  <dcterms:modified xsi:type="dcterms:W3CDTF">2011-07-20T10:12:47Z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0x010100F476E7FDD431B146B85EB3EEB0B8D9CA</vt:lpwstr>
  </property>
</Properties>
</file>