
<file path=[Content_Types].xml><?xml version="1.0" encoding="utf-8"?>
<Types xmlns="http://schemas.openxmlformats.org/package/2006/content-types">
  <Default Extension="wmf" ContentType="image/x-wmf"/>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theme/theme2.xml" ContentType="application/vnd.openxmlformats-officedocument.theme+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2" r:id="rId2"/>
    <p:sldId id="261" r:id="rId3"/>
    <p:sldId id="341" r:id="rId4"/>
    <p:sldId id="301" r:id="rId5"/>
    <p:sldId id="263" r:id="rId6"/>
    <p:sldId id="266" r:id="rId7"/>
    <p:sldId id="268" r:id="rId8"/>
    <p:sldId id="311" r:id="rId9"/>
    <p:sldId id="312" r:id="rId10"/>
    <p:sldId id="313" r:id="rId11"/>
    <p:sldId id="318" r:id="rId12"/>
    <p:sldId id="319" r:id="rId13"/>
    <p:sldId id="320" r:id="rId14"/>
    <p:sldId id="321" r:id="rId15"/>
    <p:sldId id="322" r:id="rId16"/>
    <p:sldId id="329" r:id="rId17"/>
    <p:sldId id="330" r:id="rId18"/>
    <p:sldId id="331" r:id="rId19"/>
    <p:sldId id="332" r:id="rId20"/>
    <p:sldId id="305" r:id="rId21"/>
    <p:sldId id="30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B"/>
    <a:srgbClr val="B1B0A1"/>
    <a:srgbClr val="0067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69597" autoAdjust="0"/>
  </p:normalViewPr>
  <p:slideViewPr>
    <p:cSldViewPr>
      <p:cViewPr>
        <p:scale>
          <a:sx n="74" d="100"/>
          <a:sy n="74" d="100"/>
        </p:scale>
        <p:origin x="-1032" y="-114"/>
      </p:cViewPr>
      <p:guideLst>
        <p:guide orient="horz" pos="1816"/>
        <p:guide pos="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B329E-2F8D-4368-9879-CF48762744F9}" type="doc">
      <dgm:prSet loTypeId="urn:microsoft.com/office/officeart/2005/8/layout/vProcess5" loCatId="process" qsTypeId="urn:microsoft.com/office/officeart/2005/8/quickstyle/simple1" qsCatId="simple" csTypeId="urn:microsoft.com/office/officeart/2005/8/colors/accent6_3" csCatId="accent6" phldr="1"/>
      <dgm:spPr/>
      <dgm:t>
        <a:bodyPr/>
        <a:lstStyle/>
        <a:p>
          <a:endParaRPr lang="en-US"/>
        </a:p>
      </dgm:t>
    </dgm:pt>
    <dgm:pt modelId="{1CFFF965-B580-48C3-8DED-34FA3D437BA5}">
      <dgm:prSet phldrT="[Text]" custT="1"/>
      <dgm:spPr/>
      <dgm:t>
        <a:bodyPr/>
        <a:lstStyle/>
        <a:p>
          <a:r>
            <a:rPr lang="en-US" sz="1600" dirty="0" smtClean="0">
              <a:latin typeface="Arial" pitchFamily="34" charset="0"/>
              <a:cs typeface="Arial" pitchFamily="34" charset="0"/>
            </a:rPr>
            <a:t>Task 5: Prepare and submit an interim report</a:t>
          </a:r>
          <a:endParaRPr lang="en-US" sz="1600" dirty="0">
            <a:latin typeface="Arial" pitchFamily="34" charset="0"/>
            <a:cs typeface="Arial" pitchFamily="34" charset="0"/>
          </a:endParaRPr>
        </a:p>
      </dgm:t>
    </dgm:pt>
    <dgm:pt modelId="{01FDB0DA-AAF1-4292-8A2A-CCA4CFEF5AD5}" type="parTrans" cxnId="{0AC9BE57-51DC-4F53-87EF-B954F492DAD2}">
      <dgm:prSet/>
      <dgm:spPr/>
      <dgm:t>
        <a:bodyPr/>
        <a:lstStyle/>
        <a:p>
          <a:endParaRPr lang="en-US"/>
        </a:p>
      </dgm:t>
    </dgm:pt>
    <dgm:pt modelId="{C55A5663-D325-4A6C-91E4-3BA29DDC073F}" type="sibTrans" cxnId="{0AC9BE57-51DC-4F53-87EF-B954F492DAD2}">
      <dgm:prSet/>
      <dgm:spPr/>
      <dgm:t>
        <a:bodyPr/>
        <a:lstStyle/>
        <a:p>
          <a:endParaRPr lang="en-US"/>
        </a:p>
      </dgm:t>
    </dgm:pt>
    <dgm:pt modelId="{AF277FBB-2105-421D-B569-1F54A07D78E2}">
      <dgm:prSet/>
      <dgm:spPr/>
      <dgm:t>
        <a:bodyPr/>
        <a:lstStyle/>
        <a:p>
          <a:r>
            <a:rPr lang="en-US" dirty="0" smtClean="0">
              <a:latin typeface="Arial" pitchFamily="34" charset="0"/>
              <a:cs typeface="Arial" pitchFamily="34" charset="0"/>
            </a:rPr>
            <a:t>Task 6: Fully develop a guide of effective workforce strategies</a:t>
          </a:r>
        </a:p>
      </dgm:t>
    </dgm:pt>
    <dgm:pt modelId="{CBF9A9CD-6881-4C62-8723-EBCF4E03B00C}" type="parTrans" cxnId="{32DD3653-D6ED-4ED1-B132-273DAC70ACCA}">
      <dgm:prSet/>
      <dgm:spPr/>
      <dgm:t>
        <a:bodyPr/>
        <a:lstStyle/>
        <a:p>
          <a:endParaRPr lang="en-US"/>
        </a:p>
      </dgm:t>
    </dgm:pt>
    <dgm:pt modelId="{88926752-3BE7-4FB6-BBBF-12DF6BF3DBAE}" type="sibTrans" cxnId="{32DD3653-D6ED-4ED1-B132-273DAC70ACCA}">
      <dgm:prSet/>
      <dgm:spPr/>
      <dgm:t>
        <a:bodyPr/>
        <a:lstStyle/>
        <a:p>
          <a:endParaRPr lang="en-US"/>
        </a:p>
      </dgm:t>
    </dgm:pt>
    <dgm:pt modelId="{354C270F-5139-439D-8C63-C5C1C3682F1D}">
      <dgm:prSet/>
      <dgm:spPr/>
      <dgm:t>
        <a:bodyPr/>
        <a:lstStyle/>
        <a:p>
          <a:r>
            <a:rPr lang="en-US" dirty="0" smtClean="0">
              <a:latin typeface="Arial" pitchFamily="34" charset="0"/>
              <a:cs typeface="Arial" pitchFamily="34" charset="0"/>
            </a:rPr>
            <a:t>Task 7: Submit final report</a:t>
          </a:r>
        </a:p>
      </dgm:t>
    </dgm:pt>
    <dgm:pt modelId="{E7054CC0-1D29-4F28-98AD-B2A63755727A}" type="parTrans" cxnId="{EA40F59C-8DDE-40FB-85A7-9DC7D4565CF0}">
      <dgm:prSet/>
      <dgm:spPr/>
      <dgm:t>
        <a:bodyPr/>
        <a:lstStyle/>
        <a:p>
          <a:endParaRPr lang="en-US"/>
        </a:p>
      </dgm:t>
    </dgm:pt>
    <dgm:pt modelId="{872F615F-54CD-434F-8092-E0621E0CF806}" type="sibTrans" cxnId="{EA40F59C-8DDE-40FB-85A7-9DC7D4565CF0}">
      <dgm:prSet/>
      <dgm:spPr/>
      <dgm:t>
        <a:bodyPr/>
        <a:lstStyle/>
        <a:p>
          <a:endParaRPr lang="en-US"/>
        </a:p>
      </dgm:t>
    </dgm:pt>
    <dgm:pt modelId="{D3F80508-CDE8-4033-8D96-E6BF2685541C}">
      <dgm:prSet/>
      <dgm:spPr/>
      <dgm:t>
        <a:bodyPr/>
        <a:lstStyle/>
        <a:p>
          <a:r>
            <a:rPr lang="en-US" dirty="0" smtClean="0">
              <a:latin typeface="Arial" pitchFamily="34" charset="0"/>
              <a:cs typeface="Arial" pitchFamily="34" charset="0"/>
            </a:rPr>
            <a:t>Task 8: Present key findings and recommendations</a:t>
          </a:r>
        </a:p>
      </dgm:t>
    </dgm:pt>
    <dgm:pt modelId="{89C25DD9-371E-4130-9241-D8B54D2B5F70}" type="parTrans" cxnId="{818344DA-0450-4376-A268-E130CF83848A}">
      <dgm:prSet/>
      <dgm:spPr/>
      <dgm:t>
        <a:bodyPr/>
        <a:lstStyle/>
        <a:p>
          <a:endParaRPr lang="en-US"/>
        </a:p>
      </dgm:t>
    </dgm:pt>
    <dgm:pt modelId="{F6672A5C-E0C3-4522-86B8-B3B7E86FCFA8}" type="sibTrans" cxnId="{818344DA-0450-4376-A268-E130CF83848A}">
      <dgm:prSet/>
      <dgm:spPr/>
      <dgm:t>
        <a:bodyPr/>
        <a:lstStyle/>
        <a:p>
          <a:endParaRPr lang="en-US"/>
        </a:p>
      </dgm:t>
    </dgm:pt>
    <dgm:pt modelId="{F9527EF9-3BDA-495C-98A8-BCFB709DB49A}" type="pres">
      <dgm:prSet presAssocID="{319B329E-2F8D-4368-9879-CF48762744F9}" presName="outerComposite" presStyleCnt="0">
        <dgm:presLayoutVars>
          <dgm:chMax val="5"/>
          <dgm:dir/>
          <dgm:resizeHandles val="exact"/>
        </dgm:presLayoutVars>
      </dgm:prSet>
      <dgm:spPr/>
      <dgm:t>
        <a:bodyPr/>
        <a:lstStyle/>
        <a:p>
          <a:endParaRPr lang="en-US"/>
        </a:p>
      </dgm:t>
    </dgm:pt>
    <dgm:pt modelId="{66B4F078-51EB-4722-8E67-721273EE7C20}" type="pres">
      <dgm:prSet presAssocID="{319B329E-2F8D-4368-9879-CF48762744F9}" presName="dummyMaxCanvas" presStyleCnt="0">
        <dgm:presLayoutVars/>
      </dgm:prSet>
      <dgm:spPr/>
      <dgm:t>
        <a:bodyPr/>
        <a:lstStyle/>
        <a:p>
          <a:endParaRPr lang="en-US"/>
        </a:p>
      </dgm:t>
    </dgm:pt>
    <dgm:pt modelId="{B87B4356-98C3-4BB8-AD84-7EDC16AE4192}" type="pres">
      <dgm:prSet presAssocID="{319B329E-2F8D-4368-9879-CF48762744F9}" presName="FourNodes_1" presStyleLbl="node1" presStyleIdx="0" presStyleCnt="4" custLinFactNeighborY="10565">
        <dgm:presLayoutVars>
          <dgm:bulletEnabled val="1"/>
        </dgm:presLayoutVars>
      </dgm:prSet>
      <dgm:spPr/>
      <dgm:t>
        <a:bodyPr/>
        <a:lstStyle/>
        <a:p>
          <a:endParaRPr lang="en-US"/>
        </a:p>
      </dgm:t>
    </dgm:pt>
    <dgm:pt modelId="{6BAFF523-EE10-4726-8526-A6D4B068FE4E}" type="pres">
      <dgm:prSet presAssocID="{319B329E-2F8D-4368-9879-CF48762744F9}" presName="FourNodes_2" presStyleLbl="node1" presStyleIdx="1" presStyleCnt="4">
        <dgm:presLayoutVars>
          <dgm:bulletEnabled val="1"/>
        </dgm:presLayoutVars>
      </dgm:prSet>
      <dgm:spPr/>
      <dgm:t>
        <a:bodyPr/>
        <a:lstStyle/>
        <a:p>
          <a:endParaRPr lang="en-US"/>
        </a:p>
      </dgm:t>
    </dgm:pt>
    <dgm:pt modelId="{F11F64C9-1542-497A-ABB9-883E69DC00E1}" type="pres">
      <dgm:prSet presAssocID="{319B329E-2F8D-4368-9879-CF48762744F9}" presName="FourNodes_3" presStyleLbl="node1" presStyleIdx="2" presStyleCnt="4">
        <dgm:presLayoutVars>
          <dgm:bulletEnabled val="1"/>
        </dgm:presLayoutVars>
      </dgm:prSet>
      <dgm:spPr/>
      <dgm:t>
        <a:bodyPr/>
        <a:lstStyle/>
        <a:p>
          <a:endParaRPr lang="en-US"/>
        </a:p>
      </dgm:t>
    </dgm:pt>
    <dgm:pt modelId="{9957B98C-1DEF-468D-B333-7CDE7ABFBA45}" type="pres">
      <dgm:prSet presAssocID="{319B329E-2F8D-4368-9879-CF48762744F9}" presName="FourNodes_4" presStyleLbl="node1" presStyleIdx="3" presStyleCnt="4">
        <dgm:presLayoutVars>
          <dgm:bulletEnabled val="1"/>
        </dgm:presLayoutVars>
      </dgm:prSet>
      <dgm:spPr/>
      <dgm:t>
        <a:bodyPr/>
        <a:lstStyle/>
        <a:p>
          <a:endParaRPr lang="en-US"/>
        </a:p>
      </dgm:t>
    </dgm:pt>
    <dgm:pt modelId="{BFECCD18-625D-4D1B-9394-1BA3F653D781}" type="pres">
      <dgm:prSet presAssocID="{319B329E-2F8D-4368-9879-CF48762744F9}" presName="FourConn_1-2" presStyleLbl="fgAccFollowNode1" presStyleIdx="0" presStyleCnt="3">
        <dgm:presLayoutVars>
          <dgm:bulletEnabled val="1"/>
        </dgm:presLayoutVars>
      </dgm:prSet>
      <dgm:spPr/>
      <dgm:t>
        <a:bodyPr/>
        <a:lstStyle/>
        <a:p>
          <a:endParaRPr lang="en-US"/>
        </a:p>
      </dgm:t>
    </dgm:pt>
    <dgm:pt modelId="{9E9823BA-A1C0-4105-804F-B5C835E07207}" type="pres">
      <dgm:prSet presAssocID="{319B329E-2F8D-4368-9879-CF48762744F9}" presName="FourConn_2-3" presStyleLbl="fgAccFollowNode1" presStyleIdx="1" presStyleCnt="3">
        <dgm:presLayoutVars>
          <dgm:bulletEnabled val="1"/>
        </dgm:presLayoutVars>
      </dgm:prSet>
      <dgm:spPr/>
      <dgm:t>
        <a:bodyPr/>
        <a:lstStyle/>
        <a:p>
          <a:endParaRPr lang="en-US"/>
        </a:p>
      </dgm:t>
    </dgm:pt>
    <dgm:pt modelId="{72E5D6FF-9B87-4B59-BD48-7029DA6E33C0}" type="pres">
      <dgm:prSet presAssocID="{319B329E-2F8D-4368-9879-CF48762744F9}" presName="FourConn_3-4" presStyleLbl="fgAccFollowNode1" presStyleIdx="2" presStyleCnt="3">
        <dgm:presLayoutVars>
          <dgm:bulletEnabled val="1"/>
        </dgm:presLayoutVars>
      </dgm:prSet>
      <dgm:spPr/>
      <dgm:t>
        <a:bodyPr/>
        <a:lstStyle/>
        <a:p>
          <a:endParaRPr lang="en-US"/>
        </a:p>
      </dgm:t>
    </dgm:pt>
    <dgm:pt modelId="{8DA3BA3C-B568-4407-965D-C67EA5FA31C9}" type="pres">
      <dgm:prSet presAssocID="{319B329E-2F8D-4368-9879-CF48762744F9}" presName="FourNodes_1_text" presStyleLbl="node1" presStyleIdx="3" presStyleCnt="4">
        <dgm:presLayoutVars>
          <dgm:bulletEnabled val="1"/>
        </dgm:presLayoutVars>
      </dgm:prSet>
      <dgm:spPr/>
      <dgm:t>
        <a:bodyPr/>
        <a:lstStyle/>
        <a:p>
          <a:endParaRPr lang="en-US"/>
        </a:p>
      </dgm:t>
    </dgm:pt>
    <dgm:pt modelId="{47F3043E-56DD-4F06-A095-371299A86775}" type="pres">
      <dgm:prSet presAssocID="{319B329E-2F8D-4368-9879-CF48762744F9}" presName="FourNodes_2_text" presStyleLbl="node1" presStyleIdx="3" presStyleCnt="4">
        <dgm:presLayoutVars>
          <dgm:bulletEnabled val="1"/>
        </dgm:presLayoutVars>
      </dgm:prSet>
      <dgm:spPr/>
      <dgm:t>
        <a:bodyPr/>
        <a:lstStyle/>
        <a:p>
          <a:endParaRPr lang="en-US"/>
        </a:p>
      </dgm:t>
    </dgm:pt>
    <dgm:pt modelId="{0EBFA811-7BB3-4426-B536-C113F3C9C04D}" type="pres">
      <dgm:prSet presAssocID="{319B329E-2F8D-4368-9879-CF48762744F9}" presName="FourNodes_3_text" presStyleLbl="node1" presStyleIdx="3" presStyleCnt="4">
        <dgm:presLayoutVars>
          <dgm:bulletEnabled val="1"/>
        </dgm:presLayoutVars>
      </dgm:prSet>
      <dgm:spPr/>
      <dgm:t>
        <a:bodyPr/>
        <a:lstStyle/>
        <a:p>
          <a:endParaRPr lang="en-US"/>
        </a:p>
      </dgm:t>
    </dgm:pt>
    <dgm:pt modelId="{51A88051-7027-4507-9756-597229704556}" type="pres">
      <dgm:prSet presAssocID="{319B329E-2F8D-4368-9879-CF48762744F9}" presName="FourNodes_4_text" presStyleLbl="node1" presStyleIdx="3" presStyleCnt="4">
        <dgm:presLayoutVars>
          <dgm:bulletEnabled val="1"/>
        </dgm:presLayoutVars>
      </dgm:prSet>
      <dgm:spPr/>
      <dgm:t>
        <a:bodyPr/>
        <a:lstStyle/>
        <a:p>
          <a:endParaRPr lang="en-US"/>
        </a:p>
      </dgm:t>
    </dgm:pt>
  </dgm:ptLst>
  <dgm:cxnLst>
    <dgm:cxn modelId="{243A1F78-2C3C-4024-8FC2-F2C0CED5B30E}" type="presOf" srcId="{319B329E-2F8D-4368-9879-CF48762744F9}" destId="{F9527EF9-3BDA-495C-98A8-BCFB709DB49A}" srcOrd="0" destOrd="0" presId="urn:microsoft.com/office/officeart/2005/8/layout/vProcess5"/>
    <dgm:cxn modelId="{766DB7B9-4063-4EFD-A770-0681CCD44AD0}" type="presOf" srcId="{D3F80508-CDE8-4033-8D96-E6BF2685541C}" destId="{9957B98C-1DEF-468D-B333-7CDE7ABFBA45}" srcOrd="0" destOrd="0" presId="urn:microsoft.com/office/officeart/2005/8/layout/vProcess5"/>
    <dgm:cxn modelId="{9FB84EB1-64BC-464A-ABC4-2D2183A5BB7C}" type="presOf" srcId="{D3F80508-CDE8-4033-8D96-E6BF2685541C}" destId="{51A88051-7027-4507-9756-597229704556}" srcOrd="1" destOrd="0" presId="urn:microsoft.com/office/officeart/2005/8/layout/vProcess5"/>
    <dgm:cxn modelId="{EA156434-4DA7-4121-A13B-ADEABAA5CF3F}" type="presOf" srcId="{1CFFF965-B580-48C3-8DED-34FA3D437BA5}" destId="{8DA3BA3C-B568-4407-965D-C67EA5FA31C9}" srcOrd="1" destOrd="0" presId="urn:microsoft.com/office/officeart/2005/8/layout/vProcess5"/>
    <dgm:cxn modelId="{253C95D0-DABF-4E75-A343-F0D53A76F0D3}" type="presOf" srcId="{872F615F-54CD-434F-8092-E0621E0CF806}" destId="{72E5D6FF-9B87-4B59-BD48-7029DA6E33C0}" srcOrd="0" destOrd="0" presId="urn:microsoft.com/office/officeart/2005/8/layout/vProcess5"/>
    <dgm:cxn modelId="{13D674F2-C594-43A4-A72E-21DC82319A86}" type="presOf" srcId="{354C270F-5139-439D-8C63-C5C1C3682F1D}" destId="{0EBFA811-7BB3-4426-B536-C113F3C9C04D}" srcOrd="1" destOrd="0" presId="urn:microsoft.com/office/officeart/2005/8/layout/vProcess5"/>
    <dgm:cxn modelId="{B3B2D996-C3D1-47FD-9769-725DCC861922}" type="presOf" srcId="{AF277FBB-2105-421D-B569-1F54A07D78E2}" destId="{47F3043E-56DD-4F06-A095-371299A86775}" srcOrd="1" destOrd="0" presId="urn:microsoft.com/office/officeart/2005/8/layout/vProcess5"/>
    <dgm:cxn modelId="{0AC9BE57-51DC-4F53-87EF-B954F492DAD2}" srcId="{319B329E-2F8D-4368-9879-CF48762744F9}" destId="{1CFFF965-B580-48C3-8DED-34FA3D437BA5}" srcOrd="0" destOrd="0" parTransId="{01FDB0DA-AAF1-4292-8A2A-CCA4CFEF5AD5}" sibTransId="{C55A5663-D325-4A6C-91E4-3BA29DDC073F}"/>
    <dgm:cxn modelId="{F6AF1707-4B5F-40D9-AFAC-1810A82C224B}" type="presOf" srcId="{C55A5663-D325-4A6C-91E4-3BA29DDC073F}" destId="{BFECCD18-625D-4D1B-9394-1BA3F653D781}" srcOrd="0" destOrd="0" presId="urn:microsoft.com/office/officeart/2005/8/layout/vProcess5"/>
    <dgm:cxn modelId="{443D2BC7-F661-4715-858F-4EF450358C97}" type="presOf" srcId="{354C270F-5139-439D-8C63-C5C1C3682F1D}" destId="{F11F64C9-1542-497A-ABB9-883E69DC00E1}" srcOrd="0" destOrd="0" presId="urn:microsoft.com/office/officeart/2005/8/layout/vProcess5"/>
    <dgm:cxn modelId="{32DD3653-D6ED-4ED1-B132-273DAC70ACCA}" srcId="{319B329E-2F8D-4368-9879-CF48762744F9}" destId="{AF277FBB-2105-421D-B569-1F54A07D78E2}" srcOrd="1" destOrd="0" parTransId="{CBF9A9CD-6881-4C62-8723-EBCF4E03B00C}" sibTransId="{88926752-3BE7-4FB6-BBBF-12DF6BF3DBAE}"/>
    <dgm:cxn modelId="{818344DA-0450-4376-A268-E130CF83848A}" srcId="{319B329E-2F8D-4368-9879-CF48762744F9}" destId="{D3F80508-CDE8-4033-8D96-E6BF2685541C}" srcOrd="3" destOrd="0" parTransId="{89C25DD9-371E-4130-9241-D8B54D2B5F70}" sibTransId="{F6672A5C-E0C3-4522-86B8-B3B7E86FCFA8}"/>
    <dgm:cxn modelId="{1D89F91D-00FF-4551-8A1B-75BCC00F3C1D}" type="presOf" srcId="{88926752-3BE7-4FB6-BBBF-12DF6BF3DBAE}" destId="{9E9823BA-A1C0-4105-804F-B5C835E07207}" srcOrd="0" destOrd="0" presId="urn:microsoft.com/office/officeart/2005/8/layout/vProcess5"/>
    <dgm:cxn modelId="{C47C3FE7-F8E6-40DE-97B2-E12BC99F99E8}" type="presOf" srcId="{1CFFF965-B580-48C3-8DED-34FA3D437BA5}" destId="{B87B4356-98C3-4BB8-AD84-7EDC16AE4192}" srcOrd="0" destOrd="0" presId="urn:microsoft.com/office/officeart/2005/8/layout/vProcess5"/>
    <dgm:cxn modelId="{EA40F59C-8DDE-40FB-85A7-9DC7D4565CF0}" srcId="{319B329E-2F8D-4368-9879-CF48762744F9}" destId="{354C270F-5139-439D-8C63-C5C1C3682F1D}" srcOrd="2" destOrd="0" parTransId="{E7054CC0-1D29-4F28-98AD-B2A63755727A}" sibTransId="{872F615F-54CD-434F-8092-E0621E0CF806}"/>
    <dgm:cxn modelId="{DEF0B173-7259-4031-9B62-A68999C81BC3}" type="presOf" srcId="{AF277FBB-2105-421D-B569-1F54A07D78E2}" destId="{6BAFF523-EE10-4726-8526-A6D4B068FE4E}" srcOrd="0" destOrd="0" presId="urn:microsoft.com/office/officeart/2005/8/layout/vProcess5"/>
    <dgm:cxn modelId="{84E0DDEE-7881-41BF-A3F3-416C7239CF28}" type="presParOf" srcId="{F9527EF9-3BDA-495C-98A8-BCFB709DB49A}" destId="{66B4F078-51EB-4722-8E67-721273EE7C20}" srcOrd="0" destOrd="0" presId="urn:microsoft.com/office/officeart/2005/8/layout/vProcess5"/>
    <dgm:cxn modelId="{B860C8FB-0137-46F7-BB5B-740C960FAB3F}" type="presParOf" srcId="{F9527EF9-3BDA-495C-98A8-BCFB709DB49A}" destId="{B87B4356-98C3-4BB8-AD84-7EDC16AE4192}" srcOrd="1" destOrd="0" presId="urn:microsoft.com/office/officeart/2005/8/layout/vProcess5"/>
    <dgm:cxn modelId="{75ED8AEE-262D-49AE-B31C-324D4778CEF0}" type="presParOf" srcId="{F9527EF9-3BDA-495C-98A8-BCFB709DB49A}" destId="{6BAFF523-EE10-4726-8526-A6D4B068FE4E}" srcOrd="2" destOrd="0" presId="urn:microsoft.com/office/officeart/2005/8/layout/vProcess5"/>
    <dgm:cxn modelId="{D9883B80-F89F-461F-8C72-8647400AB8AD}" type="presParOf" srcId="{F9527EF9-3BDA-495C-98A8-BCFB709DB49A}" destId="{F11F64C9-1542-497A-ABB9-883E69DC00E1}" srcOrd="3" destOrd="0" presId="urn:microsoft.com/office/officeart/2005/8/layout/vProcess5"/>
    <dgm:cxn modelId="{BC287EC4-BC70-4FC3-B7DE-3CCDF68D2FB8}" type="presParOf" srcId="{F9527EF9-3BDA-495C-98A8-BCFB709DB49A}" destId="{9957B98C-1DEF-468D-B333-7CDE7ABFBA45}" srcOrd="4" destOrd="0" presId="urn:microsoft.com/office/officeart/2005/8/layout/vProcess5"/>
    <dgm:cxn modelId="{AB61B8C7-F10A-428C-A301-2AE716E3FE86}" type="presParOf" srcId="{F9527EF9-3BDA-495C-98A8-BCFB709DB49A}" destId="{BFECCD18-625D-4D1B-9394-1BA3F653D781}" srcOrd="5" destOrd="0" presId="urn:microsoft.com/office/officeart/2005/8/layout/vProcess5"/>
    <dgm:cxn modelId="{D1BDE07D-60B8-4B50-BE78-E947213278B7}" type="presParOf" srcId="{F9527EF9-3BDA-495C-98A8-BCFB709DB49A}" destId="{9E9823BA-A1C0-4105-804F-B5C835E07207}" srcOrd="6" destOrd="0" presId="urn:microsoft.com/office/officeart/2005/8/layout/vProcess5"/>
    <dgm:cxn modelId="{21814D87-A42B-4A38-AD17-7B38018E3088}" type="presParOf" srcId="{F9527EF9-3BDA-495C-98A8-BCFB709DB49A}" destId="{72E5D6FF-9B87-4B59-BD48-7029DA6E33C0}" srcOrd="7" destOrd="0" presId="urn:microsoft.com/office/officeart/2005/8/layout/vProcess5"/>
    <dgm:cxn modelId="{8427096C-1D3D-4F51-97AC-83CCFC1DB88D}" type="presParOf" srcId="{F9527EF9-3BDA-495C-98A8-BCFB709DB49A}" destId="{8DA3BA3C-B568-4407-965D-C67EA5FA31C9}" srcOrd="8" destOrd="0" presId="urn:microsoft.com/office/officeart/2005/8/layout/vProcess5"/>
    <dgm:cxn modelId="{7A7C2F83-BD1B-4BBC-909D-4CF52CFC19B3}" type="presParOf" srcId="{F9527EF9-3BDA-495C-98A8-BCFB709DB49A}" destId="{47F3043E-56DD-4F06-A095-371299A86775}" srcOrd="9" destOrd="0" presId="urn:microsoft.com/office/officeart/2005/8/layout/vProcess5"/>
    <dgm:cxn modelId="{48A55FA0-524B-413F-8F5D-40204BD3666C}" type="presParOf" srcId="{F9527EF9-3BDA-495C-98A8-BCFB709DB49A}" destId="{0EBFA811-7BB3-4426-B536-C113F3C9C04D}" srcOrd="10" destOrd="0" presId="urn:microsoft.com/office/officeart/2005/8/layout/vProcess5"/>
    <dgm:cxn modelId="{962E411B-A627-4CF6-B6DC-5E128CA204F6}" type="presParOf" srcId="{F9527EF9-3BDA-495C-98A8-BCFB709DB49A}" destId="{51A88051-7027-4507-9756-597229704556}"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B329E-2F8D-4368-9879-CF48762744F9}" type="doc">
      <dgm:prSet loTypeId="urn:microsoft.com/office/officeart/2005/8/layout/vProcess5" loCatId="process" qsTypeId="urn:microsoft.com/office/officeart/2005/8/quickstyle/simple1" qsCatId="simple" csTypeId="urn:microsoft.com/office/officeart/2005/8/colors/accent6_3" csCatId="accent6" phldr="1"/>
      <dgm:spPr/>
      <dgm:t>
        <a:bodyPr/>
        <a:lstStyle/>
        <a:p>
          <a:endParaRPr lang="en-US"/>
        </a:p>
      </dgm:t>
    </dgm:pt>
    <dgm:pt modelId="{1CFFF965-B580-48C3-8DED-34FA3D437BA5}">
      <dgm:prSet phldrT="[Text]" custT="1"/>
      <dgm:spPr/>
      <dgm:t>
        <a:bodyPr/>
        <a:lstStyle/>
        <a:p>
          <a:r>
            <a:rPr lang="en-US" sz="1600" dirty="0" smtClean="0">
              <a:latin typeface="Arial" pitchFamily="34" charset="0"/>
              <a:cs typeface="Arial" pitchFamily="34" charset="0"/>
            </a:rPr>
            <a:t>Task 1: Conduct  a comprehensive literature review</a:t>
          </a:r>
          <a:endParaRPr lang="en-US" sz="1600" dirty="0">
            <a:latin typeface="Arial" pitchFamily="34" charset="0"/>
            <a:cs typeface="Arial" pitchFamily="34" charset="0"/>
          </a:endParaRPr>
        </a:p>
      </dgm:t>
    </dgm:pt>
    <dgm:pt modelId="{01FDB0DA-AAF1-4292-8A2A-CCA4CFEF5AD5}" type="parTrans" cxnId="{0AC9BE57-51DC-4F53-87EF-B954F492DAD2}">
      <dgm:prSet/>
      <dgm:spPr/>
      <dgm:t>
        <a:bodyPr/>
        <a:lstStyle/>
        <a:p>
          <a:endParaRPr lang="en-US"/>
        </a:p>
      </dgm:t>
    </dgm:pt>
    <dgm:pt modelId="{C55A5663-D325-4A6C-91E4-3BA29DDC073F}" type="sibTrans" cxnId="{0AC9BE57-51DC-4F53-87EF-B954F492DAD2}">
      <dgm:prSet/>
      <dgm:spPr/>
      <dgm:t>
        <a:bodyPr/>
        <a:lstStyle/>
        <a:p>
          <a:endParaRPr lang="en-US"/>
        </a:p>
      </dgm:t>
    </dgm:pt>
    <dgm:pt modelId="{2EC7CA84-F9AF-4631-AE46-53A4AF4086DC}">
      <dgm:prSet/>
      <dgm:spPr/>
      <dgm:t>
        <a:bodyPr/>
        <a:lstStyle/>
        <a:p>
          <a:r>
            <a:rPr lang="en-US" dirty="0" smtClean="0">
              <a:latin typeface="Arial" pitchFamily="34" charset="0"/>
              <a:cs typeface="Arial" pitchFamily="34" charset="0"/>
            </a:rPr>
            <a:t>Task 2: Identify and document practices to attract and retain employees</a:t>
          </a:r>
        </a:p>
      </dgm:t>
    </dgm:pt>
    <dgm:pt modelId="{89408CE6-D953-44ED-8A4E-872E90FCEDD5}" type="parTrans" cxnId="{B9CF2701-5DFF-427F-9422-079F1232A500}">
      <dgm:prSet/>
      <dgm:spPr/>
      <dgm:t>
        <a:bodyPr/>
        <a:lstStyle/>
        <a:p>
          <a:endParaRPr lang="en-US"/>
        </a:p>
      </dgm:t>
    </dgm:pt>
    <dgm:pt modelId="{5AAECCE8-C0EA-4456-9444-66FD766D8771}" type="sibTrans" cxnId="{B9CF2701-5DFF-427F-9422-079F1232A500}">
      <dgm:prSet/>
      <dgm:spPr/>
      <dgm:t>
        <a:bodyPr/>
        <a:lstStyle/>
        <a:p>
          <a:endParaRPr lang="en-US"/>
        </a:p>
      </dgm:t>
    </dgm:pt>
    <dgm:pt modelId="{095173D9-B63C-4BFA-B307-E037B9E2B65C}">
      <dgm:prSet/>
      <dgm:spPr/>
      <dgm:t>
        <a:bodyPr/>
        <a:lstStyle/>
        <a:p>
          <a:r>
            <a:rPr lang="en-US" dirty="0" smtClean="0">
              <a:latin typeface="Arial" pitchFamily="34" charset="0"/>
              <a:cs typeface="Arial" pitchFamily="34" charset="0"/>
            </a:rPr>
            <a:t>Task 3: Conduct full case study analyses of best practices identified</a:t>
          </a:r>
        </a:p>
      </dgm:t>
    </dgm:pt>
    <dgm:pt modelId="{1EC80FDD-8A82-48AB-AB5C-D2E958B79C0D}" type="parTrans" cxnId="{7572245A-904E-4596-A5A7-97F1EAB8E90A}">
      <dgm:prSet/>
      <dgm:spPr/>
      <dgm:t>
        <a:bodyPr/>
        <a:lstStyle/>
        <a:p>
          <a:endParaRPr lang="en-US"/>
        </a:p>
      </dgm:t>
    </dgm:pt>
    <dgm:pt modelId="{7F9ED583-1181-487A-B133-910D6677348F}" type="sibTrans" cxnId="{7572245A-904E-4596-A5A7-97F1EAB8E90A}">
      <dgm:prSet/>
      <dgm:spPr/>
      <dgm:t>
        <a:bodyPr/>
        <a:lstStyle/>
        <a:p>
          <a:endParaRPr lang="en-US"/>
        </a:p>
      </dgm:t>
    </dgm:pt>
    <dgm:pt modelId="{1617C937-D409-4E24-9727-50A65F12635B}">
      <dgm:prSet/>
      <dgm:spPr/>
      <dgm:t>
        <a:bodyPr/>
        <a:lstStyle/>
        <a:p>
          <a:r>
            <a:rPr lang="en-US" dirty="0" smtClean="0">
              <a:latin typeface="Arial" pitchFamily="34" charset="0"/>
              <a:cs typeface="Arial" pitchFamily="34" charset="0"/>
            </a:rPr>
            <a:t>Task 4: Prepare a draft outline of proposed guide based on findings</a:t>
          </a:r>
        </a:p>
      </dgm:t>
    </dgm:pt>
    <dgm:pt modelId="{00B2821C-1C43-4D10-A0AB-73EAF10F481C}" type="parTrans" cxnId="{9A028AD0-C4AD-4CBC-8E7A-514E0F9A5229}">
      <dgm:prSet/>
      <dgm:spPr/>
      <dgm:t>
        <a:bodyPr/>
        <a:lstStyle/>
        <a:p>
          <a:endParaRPr lang="en-US"/>
        </a:p>
      </dgm:t>
    </dgm:pt>
    <dgm:pt modelId="{6C122A99-36D9-4417-8830-641DAB2A90E2}" type="sibTrans" cxnId="{9A028AD0-C4AD-4CBC-8E7A-514E0F9A5229}">
      <dgm:prSet/>
      <dgm:spPr/>
      <dgm:t>
        <a:bodyPr/>
        <a:lstStyle/>
        <a:p>
          <a:endParaRPr lang="en-US"/>
        </a:p>
      </dgm:t>
    </dgm:pt>
    <dgm:pt modelId="{F9527EF9-3BDA-495C-98A8-BCFB709DB49A}" type="pres">
      <dgm:prSet presAssocID="{319B329E-2F8D-4368-9879-CF48762744F9}" presName="outerComposite" presStyleCnt="0">
        <dgm:presLayoutVars>
          <dgm:chMax val="5"/>
          <dgm:dir/>
          <dgm:resizeHandles val="exact"/>
        </dgm:presLayoutVars>
      </dgm:prSet>
      <dgm:spPr/>
      <dgm:t>
        <a:bodyPr/>
        <a:lstStyle/>
        <a:p>
          <a:endParaRPr lang="en-US"/>
        </a:p>
      </dgm:t>
    </dgm:pt>
    <dgm:pt modelId="{66B4F078-51EB-4722-8E67-721273EE7C20}" type="pres">
      <dgm:prSet presAssocID="{319B329E-2F8D-4368-9879-CF48762744F9}" presName="dummyMaxCanvas" presStyleCnt="0">
        <dgm:presLayoutVars/>
      </dgm:prSet>
      <dgm:spPr/>
      <dgm:t>
        <a:bodyPr/>
        <a:lstStyle/>
        <a:p>
          <a:endParaRPr lang="en-US"/>
        </a:p>
      </dgm:t>
    </dgm:pt>
    <dgm:pt modelId="{DC508DC4-E89B-4837-92F9-FC69913C11D0}" type="pres">
      <dgm:prSet presAssocID="{319B329E-2F8D-4368-9879-CF48762744F9}" presName="FourNodes_1" presStyleLbl="node1" presStyleIdx="0" presStyleCnt="4" custLinFactNeighborX="-28700" custLinFactNeighborY="-89249">
        <dgm:presLayoutVars>
          <dgm:bulletEnabled val="1"/>
        </dgm:presLayoutVars>
      </dgm:prSet>
      <dgm:spPr/>
      <dgm:t>
        <a:bodyPr/>
        <a:lstStyle/>
        <a:p>
          <a:endParaRPr lang="en-US"/>
        </a:p>
      </dgm:t>
    </dgm:pt>
    <dgm:pt modelId="{E3975898-4022-46A7-A1FF-5B0467F4964F}" type="pres">
      <dgm:prSet presAssocID="{319B329E-2F8D-4368-9879-CF48762744F9}" presName="FourNodes_2" presStyleLbl="node1" presStyleIdx="1" presStyleCnt="4">
        <dgm:presLayoutVars>
          <dgm:bulletEnabled val="1"/>
        </dgm:presLayoutVars>
      </dgm:prSet>
      <dgm:spPr/>
      <dgm:t>
        <a:bodyPr/>
        <a:lstStyle/>
        <a:p>
          <a:endParaRPr lang="en-US"/>
        </a:p>
      </dgm:t>
    </dgm:pt>
    <dgm:pt modelId="{DFD53F8C-8CF7-4D01-9AE7-53308923F6D2}" type="pres">
      <dgm:prSet presAssocID="{319B329E-2F8D-4368-9879-CF48762744F9}" presName="FourNodes_3" presStyleLbl="node1" presStyleIdx="2" presStyleCnt="4">
        <dgm:presLayoutVars>
          <dgm:bulletEnabled val="1"/>
        </dgm:presLayoutVars>
      </dgm:prSet>
      <dgm:spPr/>
      <dgm:t>
        <a:bodyPr/>
        <a:lstStyle/>
        <a:p>
          <a:endParaRPr lang="en-US"/>
        </a:p>
      </dgm:t>
    </dgm:pt>
    <dgm:pt modelId="{1CBFE943-D25A-4454-9840-5EA5398E84E1}" type="pres">
      <dgm:prSet presAssocID="{319B329E-2F8D-4368-9879-CF48762744F9}" presName="FourNodes_4" presStyleLbl="node1" presStyleIdx="3" presStyleCnt="4">
        <dgm:presLayoutVars>
          <dgm:bulletEnabled val="1"/>
        </dgm:presLayoutVars>
      </dgm:prSet>
      <dgm:spPr/>
      <dgm:t>
        <a:bodyPr/>
        <a:lstStyle/>
        <a:p>
          <a:endParaRPr lang="en-US"/>
        </a:p>
      </dgm:t>
    </dgm:pt>
    <dgm:pt modelId="{768C0059-3A27-4AD8-B271-DAA94C8CC78D}" type="pres">
      <dgm:prSet presAssocID="{319B329E-2F8D-4368-9879-CF48762744F9}" presName="FourConn_1-2" presStyleLbl="fgAccFollowNode1" presStyleIdx="0" presStyleCnt="3">
        <dgm:presLayoutVars>
          <dgm:bulletEnabled val="1"/>
        </dgm:presLayoutVars>
      </dgm:prSet>
      <dgm:spPr/>
      <dgm:t>
        <a:bodyPr/>
        <a:lstStyle/>
        <a:p>
          <a:endParaRPr lang="en-US"/>
        </a:p>
      </dgm:t>
    </dgm:pt>
    <dgm:pt modelId="{4A1CE122-8E70-4DE0-A9AC-D9B17E78F308}" type="pres">
      <dgm:prSet presAssocID="{319B329E-2F8D-4368-9879-CF48762744F9}" presName="FourConn_2-3" presStyleLbl="fgAccFollowNode1" presStyleIdx="1" presStyleCnt="3">
        <dgm:presLayoutVars>
          <dgm:bulletEnabled val="1"/>
        </dgm:presLayoutVars>
      </dgm:prSet>
      <dgm:spPr/>
      <dgm:t>
        <a:bodyPr/>
        <a:lstStyle/>
        <a:p>
          <a:endParaRPr lang="en-US"/>
        </a:p>
      </dgm:t>
    </dgm:pt>
    <dgm:pt modelId="{D3829F44-829E-470D-A12E-2BB22B75C810}" type="pres">
      <dgm:prSet presAssocID="{319B329E-2F8D-4368-9879-CF48762744F9}" presName="FourConn_3-4" presStyleLbl="fgAccFollowNode1" presStyleIdx="2" presStyleCnt="3">
        <dgm:presLayoutVars>
          <dgm:bulletEnabled val="1"/>
        </dgm:presLayoutVars>
      </dgm:prSet>
      <dgm:spPr/>
      <dgm:t>
        <a:bodyPr/>
        <a:lstStyle/>
        <a:p>
          <a:endParaRPr lang="en-US"/>
        </a:p>
      </dgm:t>
    </dgm:pt>
    <dgm:pt modelId="{EF6EB50E-151D-48B9-AF54-4A145760054C}" type="pres">
      <dgm:prSet presAssocID="{319B329E-2F8D-4368-9879-CF48762744F9}" presName="FourNodes_1_text" presStyleLbl="node1" presStyleIdx="3" presStyleCnt="4">
        <dgm:presLayoutVars>
          <dgm:bulletEnabled val="1"/>
        </dgm:presLayoutVars>
      </dgm:prSet>
      <dgm:spPr/>
      <dgm:t>
        <a:bodyPr/>
        <a:lstStyle/>
        <a:p>
          <a:endParaRPr lang="en-US"/>
        </a:p>
      </dgm:t>
    </dgm:pt>
    <dgm:pt modelId="{F69A61C6-E159-4697-B946-5DA366A78FBB}" type="pres">
      <dgm:prSet presAssocID="{319B329E-2F8D-4368-9879-CF48762744F9}" presName="FourNodes_2_text" presStyleLbl="node1" presStyleIdx="3" presStyleCnt="4">
        <dgm:presLayoutVars>
          <dgm:bulletEnabled val="1"/>
        </dgm:presLayoutVars>
      </dgm:prSet>
      <dgm:spPr/>
      <dgm:t>
        <a:bodyPr/>
        <a:lstStyle/>
        <a:p>
          <a:endParaRPr lang="en-US"/>
        </a:p>
      </dgm:t>
    </dgm:pt>
    <dgm:pt modelId="{19F450DE-418F-4348-B7DD-DF2524A44983}" type="pres">
      <dgm:prSet presAssocID="{319B329E-2F8D-4368-9879-CF48762744F9}" presName="FourNodes_3_text" presStyleLbl="node1" presStyleIdx="3" presStyleCnt="4">
        <dgm:presLayoutVars>
          <dgm:bulletEnabled val="1"/>
        </dgm:presLayoutVars>
      </dgm:prSet>
      <dgm:spPr/>
      <dgm:t>
        <a:bodyPr/>
        <a:lstStyle/>
        <a:p>
          <a:endParaRPr lang="en-US"/>
        </a:p>
      </dgm:t>
    </dgm:pt>
    <dgm:pt modelId="{66721C1B-606B-4E87-B3BD-4930F8A20B0F}" type="pres">
      <dgm:prSet presAssocID="{319B329E-2F8D-4368-9879-CF48762744F9}" presName="FourNodes_4_text" presStyleLbl="node1" presStyleIdx="3" presStyleCnt="4">
        <dgm:presLayoutVars>
          <dgm:bulletEnabled val="1"/>
        </dgm:presLayoutVars>
      </dgm:prSet>
      <dgm:spPr/>
      <dgm:t>
        <a:bodyPr/>
        <a:lstStyle/>
        <a:p>
          <a:endParaRPr lang="en-US"/>
        </a:p>
      </dgm:t>
    </dgm:pt>
  </dgm:ptLst>
  <dgm:cxnLst>
    <dgm:cxn modelId="{B90F465F-8E2B-429C-BC51-2DCB1DD264A2}" type="presOf" srcId="{1617C937-D409-4E24-9727-50A65F12635B}" destId="{1CBFE943-D25A-4454-9840-5EA5398E84E1}" srcOrd="0" destOrd="0" presId="urn:microsoft.com/office/officeart/2005/8/layout/vProcess5"/>
    <dgm:cxn modelId="{68B23686-DB50-4D91-8156-FAFAE8553245}" type="presOf" srcId="{319B329E-2F8D-4368-9879-CF48762744F9}" destId="{F9527EF9-3BDA-495C-98A8-BCFB709DB49A}" srcOrd="0" destOrd="0" presId="urn:microsoft.com/office/officeart/2005/8/layout/vProcess5"/>
    <dgm:cxn modelId="{B177C887-9B77-43F9-8E5A-89D23311F029}" type="presOf" srcId="{7F9ED583-1181-487A-B133-910D6677348F}" destId="{D3829F44-829E-470D-A12E-2BB22B75C810}" srcOrd="0" destOrd="0" presId="urn:microsoft.com/office/officeart/2005/8/layout/vProcess5"/>
    <dgm:cxn modelId="{BA8F6BCB-E77E-43B6-B841-87933931300C}" type="presOf" srcId="{C55A5663-D325-4A6C-91E4-3BA29DDC073F}" destId="{768C0059-3A27-4AD8-B271-DAA94C8CC78D}" srcOrd="0" destOrd="0" presId="urn:microsoft.com/office/officeart/2005/8/layout/vProcess5"/>
    <dgm:cxn modelId="{F034CD79-E2F6-4CB3-90E9-E3D2D9640090}" type="presOf" srcId="{2EC7CA84-F9AF-4631-AE46-53A4AF4086DC}" destId="{E3975898-4022-46A7-A1FF-5B0467F4964F}" srcOrd="0" destOrd="0" presId="urn:microsoft.com/office/officeart/2005/8/layout/vProcess5"/>
    <dgm:cxn modelId="{E05F4A60-A5FD-4902-9B21-8EE8D9BC1D9B}" type="presOf" srcId="{1617C937-D409-4E24-9727-50A65F12635B}" destId="{66721C1B-606B-4E87-B3BD-4930F8A20B0F}" srcOrd="1" destOrd="0" presId="urn:microsoft.com/office/officeart/2005/8/layout/vProcess5"/>
    <dgm:cxn modelId="{B9CF2701-5DFF-427F-9422-079F1232A500}" srcId="{319B329E-2F8D-4368-9879-CF48762744F9}" destId="{2EC7CA84-F9AF-4631-AE46-53A4AF4086DC}" srcOrd="1" destOrd="0" parTransId="{89408CE6-D953-44ED-8A4E-872E90FCEDD5}" sibTransId="{5AAECCE8-C0EA-4456-9444-66FD766D8771}"/>
    <dgm:cxn modelId="{0AC9BE57-51DC-4F53-87EF-B954F492DAD2}" srcId="{319B329E-2F8D-4368-9879-CF48762744F9}" destId="{1CFFF965-B580-48C3-8DED-34FA3D437BA5}" srcOrd="0" destOrd="0" parTransId="{01FDB0DA-AAF1-4292-8A2A-CCA4CFEF5AD5}" sibTransId="{C55A5663-D325-4A6C-91E4-3BA29DDC073F}"/>
    <dgm:cxn modelId="{80BEEF7A-EA68-45DC-AB3D-60D6B91B0322}" type="presOf" srcId="{2EC7CA84-F9AF-4631-AE46-53A4AF4086DC}" destId="{F69A61C6-E159-4697-B946-5DA366A78FBB}" srcOrd="1" destOrd="0" presId="urn:microsoft.com/office/officeart/2005/8/layout/vProcess5"/>
    <dgm:cxn modelId="{B7369106-6729-4E22-8FB3-59F7F2B2CB67}" type="presOf" srcId="{5AAECCE8-C0EA-4456-9444-66FD766D8771}" destId="{4A1CE122-8E70-4DE0-A9AC-D9B17E78F308}" srcOrd="0" destOrd="0" presId="urn:microsoft.com/office/officeart/2005/8/layout/vProcess5"/>
    <dgm:cxn modelId="{7572245A-904E-4596-A5A7-97F1EAB8E90A}" srcId="{319B329E-2F8D-4368-9879-CF48762744F9}" destId="{095173D9-B63C-4BFA-B307-E037B9E2B65C}" srcOrd="2" destOrd="0" parTransId="{1EC80FDD-8A82-48AB-AB5C-D2E958B79C0D}" sibTransId="{7F9ED583-1181-487A-B133-910D6677348F}"/>
    <dgm:cxn modelId="{9A028AD0-C4AD-4CBC-8E7A-514E0F9A5229}" srcId="{319B329E-2F8D-4368-9879-CF48762744F9}" destId="{1617C937-D409-4E24-9727-50A65F12635B}" srcOrd="3" destOrd="0" parTransId="{00B2821C-1C43-4D10-A0AB-73EAF10F481C}" sibTransId="{6C122A99-36D9-4417-8830-641DAB2A90E2}"/>
    <dgm:cxn modelId="{E2ECAA8E-28AE-4AA5-963C-E4EB9C532D19}" type="presOf" srcId="{095173D9-B63C-4BFA-B307-E037B9E2B65C}" destId="{19F450DE-418F-4348-B7DD-DF2524A44983}" srcOrd="1" destOrd="0" presId="urn:microsoft.com/office/officeart/2005/8/layout/vProcess5"/>
    <dgm:cxn modelId="{9F577220-02B6-4145-A3D7-2D328C336954}" type="presOf" srcId="{1CFFF965-B580-48C3-8DED-34FA3D437BA5}" destId="{EF6EB50E-151D-48B9-AF54-4A145760054C}" srcOrd="1" destOrd="0" presId="urn:microsoft.com/office/officeart/2005/8/layout/vProcess5"/>
    <dgm:cxn modelId="{BADDDD62-5F17-46C7-BA7F-DC49EB67CF8A}" type="presOf" srcId="{1CFFF965-B580-48C3-8DED-34FA3D437BA5}" destId="{DC508DC4-E89B-4837-92F9-FC69913C11D0}" srcOrd="0" destOrd="0" presId="urn:microsoft.com/office/officeart/2005/8/layout/vProcess5"/>
    <dgm:cxn modelId="{863A7B32-860D-4E1D-ABE0-01A4546F707F}" type="presOf" srcId="{095173D9-B63C-4BFA-B307-E037B9E2B65C}" destId="{DFD53F8C-8CF7-4D01-9AE7-53308923F6D2}" srcOrd="0" destOrd="0" presId="urn:microsoft.com/office/officeart/2005/8/layout/vProcess5"/>
    <dgm:cxn modelId="{CDED16A9-F6A8-4CD2-86D5-3D0BF6BDBA20}" type="presParOf" srcId="{F9527EF9-3BDA-495C-98A8-BCFB709DB49A}" destId="{66B4F078-51EB-4722-8E67-721273EE7C20}" srcOrd="0" destOrd="0" presId="urn:microsoft.com/office/officeart/2005/8/layout/vProcess5"/>
    <dgm:cxn modelId="{3E1230FF-47F2-47A8-89AA-1748E4183CE3}" type="presParOf" srcId="{F9527EF9-3BDA-495C-98A8-BCFB709DB49A}" destId="{DC508DC4-E89B-4837-92F9-FC69913C11D0}" srcOrd="1" destOrd="0" presId="urn:microsoft.com/office/officeart/2005/8/layout/vProcess5"/>
    <dgm:cxn modelId="{7ECA99AE-32AA-42CE-9D86-DC6B74D218BA}" type="presParOf" srcId="{F9527EF9-3BDA-495C-98A8-BCFB709DB49A}" destId="{E3975898-4022-46A7-A1FF-5B0467F4964F}" srcOrd="2" destOrd="0" presId="urn:microsoft.com/office/officeart/2005/8/layout/vProcess5"/>
    <dgm:cxn modelId="{65A5A8B0-B71C-4AF2-BBDF-C5CD594E3A93}" type="presParOf" srcId="{F9527EF9-3BDA-495C-98A8-BCFB709DB49A}" destId="{DFD53F8C-8CF7-4D01-9AE7-53308923F6D2}" srcOrd="3" destOrd="0" presId="urn:microsoft.com/office/officeart/2005/8/layout/vProcess5"/>
    <dgm:cxn modelId="{12AA1900-5227-49E7-B565-E619427085A4}" type="presParOf" srcId="{F9527EF9-3BDA-495C-98A8-BCFB709DB49A}" destId="{1CBFE943-D25A-4454-9840-5EA5398E84E1}" srcOrd="4" destOrd="0" presId="urn:microsoft.com/office/officeart/2005/8/layout/vProcess5"/>
    <dgm:cxn modelId="{75D0A3EF-4DE2-4032-A824-F40F38CDBBA5}" type="presParOf" srcId="{F9527EF9-3BDA-495C-98A8-BCFB709DB49A}" destId="{768C0059-3A27-4AD8-B271-DAA94C8CC78D}" srcOrd="5" destOrd="0" presId="urn:microsoft.com/office/officeart/2005/8/layout/vProcess5"/>
    <dgm:cxn modelId="{CF3B7FE9-9B30-4DAC-91AB-B8C905C16266}" type="presParOf" srcId="{F9527EF9-3BDA-495C-98A8-BCFB709DB49A}" destId="{4A1CE122-8E70-4DE0-A9AC-D9B17E78F308}" srcOrd="6" destOrd="0" presId="urn:microsoft.com/office/officeart/2005/8/layout/vProcess5"/>
    <dgm:cxn modelId="{2A08C6A7-8AF9-434D-9CB8-E070772935A9}" type="presParOf" srcId="{F9527EF9-3BDA-495C-98A8-BCFB709DB49A}" destId="{D3829F44-829E-470D-A12E-2BB22B75C810}" srcOrd="7" destOrd="0" presId="urn:microsoft.com/office/officeart/2005/8/layout/vProcess5"/>
    <dgm:cxn modelId="{BF2725B2-4085-44E3-9CCA-D9964C4A2A2F}" type="presParOf" srcId="{F9527EF9-3BDA-495C-98A8-BCFB709DB49A}" destId="{EF6EB50E-151D-48B9-AF54-4A145760054C}" srcOrd="8" destOrd="0" presId="urn:microsoft.com/office/officeart/2005/8/layout/vProcess5"/>
    <dgm:cxn modelId="{3720A74B-7DB5-4244-B756-4452BA3FCDE0}" type="presParOf" srcId="{F9527EF9-3BDA-495C-98A8-BCFB709DB49A}" destId="{F69A61C6-E159-4697-B946-5DA366A78FBB}" srcOrd="9" destOrd="0" presId="urn:microsoft.com/office/officeart/2005/8/layout/vProcess5"/>
    <dgm:cxn modelId="{5B5E1DB2-EC35-4EF4-8D4A-7012A6DBCEB0}" type="presParOf" srcId="{F9527EF9-3BDA-495C-98A8-BCFB709DB49A}" destId="{19F450DE-418F-4348-B7DD-DF2524A44983}" srcOrd="10" destOrd="0" presId="urn:microsoft.com/office/officeart/2005/8/layout/vProcess5"/>
    <dgm:cxn modelId="{28F250DD-A73C-430B-B7CD-5EA6B038E861}" type="presParOf" srcId="{F9527EF9-3BDA-495C-98A8-BCFB709DB49A}" destId="{66721C1B-606B-4E87-B3BD-4930F8A20B0F}" srcOrd="11"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7B4356-98C3-4BB8-AD84-7EDC16AE4192}">
      <dsp:nvSpPr>
        <dsp:cNvPr id="0" name=""/>
        <dsp:cNvSpPr/>
      </dsp:nvSpPr>
      <dsp:spPr>
        <a:xfrm>
          <a:off x="0" y="65531"/>
          <a:ext cx="5152389" cy="620268"/>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Task 5: Prepare and submit an interim report</a:t>
          </a:r>
          <a:endParaRPr lang="en-US" sz="1600" kern="1200" dirty="0">
            <a:latin typeface="Arial" pitchFamily="34" charset="0"/>
            <a:cs typeface="Arial" pitchFamily="34" charset="0"/>
          </a:endParaRPr>
        </a:p>
      </dsp:txBody>
      <dsp:txXfrm>
        <a:off x="0" y="65531"/>
        <a:ext cx="4466993" cy="620268"/>
      </dsp:txXfrm>
    </dsp:sp>
    <dsp:sp modelId="{6BAFF523-EE10-4726-8526-A6D4B068FE4E}">
      <dsp:nvSpPr>
        <dsp:cNvPr id="0" name=""/>
        <dsp:cNvSpPr/>
      </dsp:nvSpPr>
      <dsp:spPr>
        <a:xfrm>
          <a:off x="431512" y="733044"/>
          <a:ext cx="5152389" cy="620268"/>
        </a:xfrm>
        <a:prstGeom prst="roundRect">
          <a:avLst>
            <a:gd name="adj" fmla="val 10000"/>
          </a:avLst>
        </a:prstGeom>
        <a:solidFill>
          <a:schemeClr val="accent6">
            <a:shade val="80000"/>
            <a:hueOff val="265693"/>
            <a:satOff val="-22283"/>
            <a:lumOff val="12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Arial" pitchFamily="34" charset="0"/>
              <a:cs typeface="Arial" pitchFamily="34" charset="0"/>
            </a:rPr>
            <a:t>Task 6: Fully develop a guide of effective workforce strategies</a:t>
          </a:r>
        </a:p>
      </dsp:txBody>
      <dsp:txXfrm>
        <a:off x="431512" y="733044"/>
        <a:ext cx="4317702" cy="620267"/>
      </dsp:txXfrm>
    </dsp:sp>
    <dsp:sp modelId="{F11F64C9-1542-497A-ABB9-883E69DC00E1}">
      <dsp:nvSpPr>
        <dsp:cNvPr id="0" name=""/>
        <dsp:cNvSpPr/>
      </dsp:nvSpPr>
      <dsp:spPr>
        <a:xfrm>
          <a:off x="856584" y="1466088"/>
          <a:ext cx="5152389" cy="620268"/>
        </a:xfrm>
        <a:prstGeom prst="roundRect">
          <a:avLst>
            <a:gd name="adj" fmla="val 10000"/>
          </a:avLst>
        </a:prstGeom>
        <a:solidFill>
          <a:schemeClr val="accent6">
            <a:shade val="80000"/>
            <a:hueOff val="531387"/>
            <a:satOff val="-44567"/>
            <a:lumOff val="255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Arial" pitchFamily="34" charset="0"/>
              <a:cs typeface="Arial" pitchFamily="34" charset="0"/>
            </a:rPr>
            <a:t>Task 7: Submit final report</a:t>
          </a:r>
        </a:p>
      </dsp:txBody>
      <dsp:txXfrm>
        <a:off x="856584" y="1466088"/>
        <a:ext cx="4324143" cy="620267"/>
      </dsp:txXfrm>
    </dsp:sp>
    <dsp:sp modelId="{9957B98C-1DEF-468D-B333-7CDE7ABFBA45}">
      <dsp:nvSpPr>
        <dsp:cNvPr id="0" name=""/>
        <dsp:cNvSpPr/>
      </dsp:nvSpPr>
      <dsp:spPr>
        <a:xfrm>
          <a:off x="1288097" y="2199132"/>
          <a:ext cx="5152389" cy="620268"/>
        </a:xfrm>
        <a:prstGeom prst="roundRect">
          <a:avLst>
            <a:gd name="adj" fmla="val 10000"/>
          </a:avLst>
        </a:prstGeom>
        <a:solidFill>
          <a:schemeClr val="accent6">
            <a:shade val="80000"/>
            <a:hueOff val="797080"/>
            <a:satOff val="-66850"/>
            <a:lumOff val="382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Arial" pitchFamily="34" charset="0"/>
              <a:cs typeface="Arial" pitchFamily="34" charset="0"/>
            </a:rPr>
            <a:t>Task 8: Present key findings and recommendations</a:t>
          </a:r>
        </a:p>
      </dsp:txBody>
      <dsp:txXfrm>
        <a:off x="1288097" y="2199132"/>
        <a:ext cx="4317702" cy="620268"/>
      </dsp:txXfrm>
    </dsp:sp>
    <dsp:sp modelId="{BFECCD18-625D-4D1B-9394-1BA3F653D781}">
      <dsp:nvSpPr>
        <dsp:cNvPr id="0" name=""/>
        <dsp:cNvSpPr/>
      </dsp:nvSpPr>
      <dsp:spPr>
        <a:xfrm>
          <a:off x="4749215" y="475068"/>
          <a:ext cx="403174" cy="40317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4749215" y="475068"/>
        <a:ext cx="403174" cy="403174"/>
      </dsp:txXfrm>
    </dsp:sp>
    <dsp:sp modelId="{9E9823BA-A1C0-4105-804F-B5C835E07207}">
      <dsp:nvSpPr>
        <dsp:cNvPr id="0" name=""/>
        <dsp:cNvSpPr/>
      </dsp:nvSpPr>
      <dsp:spPr>
        <a:xfrm>
          <a:off x="5180728" y="1208112"/>
          <a:ext cx="403174" cy="40317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5180728" y="1208112"/>
        <a:ext cx="403174" cy="403174"/>
      </dsp:txXfrm>
    </dsp:sp>
    <dsp:sp modelId="{72E5D6FF-9B87-4B59-BD48-7029DA6E33C0}">
      <dsp:nvSpPr>
        <dsp:cNvPr id="0" name=""/>
        <dsp:cNvSpPr/>
      </dsp:nvSpPr>
      <dsp:spPr>
        <a:xfrm>
          <a:off x="5605800" y="1941156"/>
          <a:ext cx="403174" cy="40317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5605800" y="1941156"/>
        <a:ext cx="403174" cy="4031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508DC4-E89B-4837-92F9-FC69913C11D0}">
      <dsp:nvSpPr>
        <dsp:cNvPr id="0" name=""/>
        <dsp:cNvSpPr/>
      </dsp:nvSpPr>
      <dsp:spPr>
        <a:xfrm>
          <a:off x="0" y="0"/>
          <a:ext cx="5181600" cy="603504"/>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Task 1: Conduct  a comprehensive literature review</a:t>
          </a:r>
          <a:endParaRPr lang="en-US" sz="1600" kern="1200" dirty="0">
            <a:latin typeface="Arial" pitchFamily="34" charset="0"/>
            <a:cs typeface="Arial" pitchFamily="34" charset="0"/>
          </a:endParaRPr>
        </a:p>
      </dsp:txBody>
      <dsp:txXfrm>
        <a:off x="0" y="0"/>
        <a:ext cx="4514728" cy="603504"/>
      </dsp:txXfrm>
    </dsp:sp>
    <dsp:sp modelId="{E3975898-4022-46A7-A1FF-5B0467F4964F}">
      <dsp:nvSpPr>
        <dsp:cNvPr id="0" name=""/>
        <dsp:cNvSpPr/>
      </dsp:nvSpPr>
      <dsp:spPr>
        <a:xfrm>
          <a:off x="433959" y="713232"/>
          <a:ext cx="5181600" cy="603504"/>
        </a:xfrm>
        <a:prstGeom prst="roundRect">
          <a:avLst>
            <a:gd name="adj" fmla="val 10000"/>
          </a:avLst>
        </a:prstGeom>
        <a:solidFill>
          <a:schemeClr val="accent6">
            <a:shade val="80000"/>
            <a:hueOff val="265693"/>
            <a:satOff val="-22283"/>
            <a:lumOff val="12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Task 2: Identify and document practices to attract and retain employees</a:t>
          </a:r>
        </a:p>
      </dsp:txBody>
      <dsp:txXfrm>
        <a:off x="433959" y="713232"/>
        <a:ext cx="4355363" cy="603504"/>
      </dsp:txXfrm>
    </dsp:sp>
    <dsp:sp modelId="{DFD53F8C-8CF7-4D01-9AE7-53308923F6D2}">
      <dsp:nvSpPr>
        <dsp:cNvPr id="0" name=""/>
        <dsp:cNvSpPr/>
      </dsp:nvSpPr>
      <dsp:spPr>
        <a:xfrm>
          <a:off x="861441" y="1426464"/>
          <a:ext cx="5181600" cy="603504"/>
        </a:xfrm>
        <a:prstGeom prst="roundRect">
          <a:avLst>
            <a:gd name="adj" fmla="val 10000"/>
          </a:avLst>
        </a:prstGeom>
        <a:solidFill>
          <a:schemeClr val="accent6">
            <a:shade val="80000"/>
            <a:hueOff val="531387"/>
            <a:satOff val="-44567"/>
            <a:lumOff val="255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Task 3: Conduct full case study analyses of best practices identified</a:t>
          </a:r>
        </a:p>
      </dsp:txBody>
      <dsp:txXfrm>
        <a:off x="861441" y="1426464"/>
        <a:ext cx="4361840" cy="603503"/>
      </dsp:txXfrm>
    </dsp:sp>
    <dsp:sp modelId="{1CBFE943-D25A-4454-9840-5EA5398E84E1}">
      <dsp:nvSpPr>
        <dsp:cNvPr id="0" name=""/>
        <dsp:cNvSpPr/>
      </dsp:nvSpPr>
      <dsp:spPr>
        <a:xfrm>
          <a:off x="1295399" y="2139696"/>
          <a:ext cx="5181600" cy="603504"/>
        </a:xfrm>
        <a:prstGeom prst="roundRect">
          <a:avLst>
            <a:gd name="adj" fmla="val 10000"/>
          </a:avLst>
        </a:prstGeom>
        <a:solidFill>
          <a:schemeClr val="accent6">
            <a:shade val="80000"/>
            <a:hueOff val="797080"/>
            <a:satOff val="-66850"/>
            <a:lumOff val="382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Task 4: Prepare a draft outline of proposed guide based on findings</a:t>
          </a:r>
        </a:p>
      </dsp:txBody>
      <dsp:txXfrm>
        <a:off x="1295399" y="2139696"/>
        <a:ext cx="4355363" cy="603504"/>
      </dsp:txXfrm>
    </dsp:sp>
    <dsp:sp modelId="{768C0059-3A27-4AD8-B271-DAA94C8CC78D}">
      <dsp:nvSpPr>
        <dsp:cNvPr id="0" name=""/>
        <dsp:cNvSpPr/>
      </dsp:nvSpPr>
      <dsp:spPr>
        <a:xfrm>
          <a:off x="4789322" y="462229"/>
          <a:ext cx="392277" cy="392277"/>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4789322" y="462229"/>
        <a:ext cx="392277" cy="392277"/>
      </dsp:txXfrm>
    </dsp:sp>
    <dsp:sp modelId="{4A1CE122-8E70-4DE0-A9AC-D9B17E78F308}">
      <dsp:nvSpPr>
        <dsp:cNvPr id="0" name=""/>
        <dsp:cNvSpPr/>
      </dsp:nvSpPr>
      <dsp:spPr>
        <a:xfrm>
          <a:off x="5223281" y="1175461"/>
          <a:ext cx="392277" cy="392277"/>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5223281" y="1175461"/>
        <a:ext cx="392277" cy="392277"/>
      </dsp:txXfrm>
    </dsp:sp>
    <dsp:sp modelId="{D3829F44-829E-470D-A12E-2BB22B75C810}">
      <dsp:nvSpPr>
        <dsp:cNvPr id="0" name=""/>
        <dsp:cNvSpPr/>
      </dsp:nvSpPr>
      <dsp:spPr>
        <a:xfrm>
          <a:off x="5650763" y="1888693"/>
          <a:ext cx="392277" cy="392277"/>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5650763" y="1888693"/>
        <a:ext cx="392277" cy="3922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C225C5C-1A5A-4030-B890-B70AE1D99D0C}" type="datetimeFigureOut">
              <a:rPr lang="en-US"/>
              <a:pPr>
                <a:defRPr/>
              </a:pPr>
              <a:t>7/7/2011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DDE8CB2-2156-42FB-A81B-2575A40573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E75274-0008-47DE-8C90-4BFAF3AFA8A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2CAE2C-348B-44FD-AD26-50E4F02E77C2}"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E05A85-59B4-4C43-A82D-0C2D7B980FC7}"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3DA6CF-E43E-4A1E-AE6D-8AA9115F1270}"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AC1AE9-0C7B-4BA0-ABDF-FF97AFADDDC1}"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9F4E2-1C8A-4485-9246-3E97530B8AB6}"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cs typeface="Arial"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9B28B8-C457-498B-BA7F-4257F3A337B4}"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41C588-6E11-405E-B969-8EBBC87D8E4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82575" indent="-282575">
              <a:spcBef>
                <a:spcPct val="50000"/>
              </a:spcBef>
              <a:defRPr/>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69239D-10B4-4996-A1C2-50BB94CF0FAC}"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460E4C-585B-4AC2-AA30-998AA6E09EAB}"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Examples on following slides.</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E602E-8B0C-4BEA-8C0A-F039746DC6C9}"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DE8CB2-2156-42FB-A81B-2575A40573F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D366C9-98A3-46D4-ACC0-2672ECF2FD99}"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240291-E61F-41B6-AA28-09E31988F10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6" descr="Quad_Transportation3.jpg"/>
          <p:cNvPicPr>
            <a:picLocks noChangeAspect="1"/>
          </p:cNvPicPr>
          <p:nvPr userDrawn="1"/>
        </p:nvPicPr>
        <p:blipFill>
          <a:blip r:embed="rId2" cstate="print"/>
          <a:srcRect/>
          <a:stretch>
            <a:fillRect/>
          </a:stretch>
        </p:blipFill>
        <p:spPr bwMode="auto">
          <a:xfrm>
            <a:off x="973138" y="1754188"/>
            <a:ext cx="2206625" cy="2206625"/>
          </a:xfrm>
          <a:prstGeom prst="rect">
            <a:avLst/>
          </a:prstGeom>
          <a:noFill/>
          <a:ln w="9525">
            <a:noFill/>
            <a:miter lim="800000"/>
            <a:headEnd/>
            <a:tailEnd/>
          </a:ln>
        </p:spPr>
      </p:pic>
      <p:sp>
        <p:nvSpPr>
          <p:cNvPr id="26627" name="Title Placeholder 1"/>
          <p:cNvSpPr>
            <a:spLocks noGrp="1"/>
          </p:cNvSpPr>
          <p:nvPr>
            <p:ph type="ctrTitle"/>
          </p:nvPr>
        </p:nvSpPr>
        <p:spPr>
          <a:xfrm>
            <a:off x="3352800" y="2108200"/>
            <a:ext cx="5588000" cy="612775"/>
          </a:xfrm>
          <a:prstGeom prst="rect">
            <a:avLst/>
          </a:prstGeom>
        </p:spPr>
        <p:txBody>
          <a:bodyPr/>
          <a:lstStyle>
            <a:lvl1pPr>
              <a:defRPr sz="2800" smtClean="0"/>
            </a:lvl1pPr>
          </a:lstStyle>
          <a:p>
            <a:r>
              <a:rPr lang="en-US" smtClean="0"/>
              <a:t>Click to edit Master title style</a:t>
            </a:r>
          </a:p>
        </p:txBody>
      </p:sp>
      <p:sp>
        <p:nvSpPr>
          <p:cNvPr id="26628" name="Text Placeholder 2"/>
          <p:cNvSpPr>
            <a:spLocks noGrp="1"/>
          </p:cNvSpPr>
          <p:nvPr>
            <p:ph type="subTitle" idx="1"/>
          </p:nvPr>
        </p:nvSpPr>
        <p:spPr>
          <a:xfrm>
            <a:off x="3365500" y="2774950"/>
            <a:ext cx="4343400" cy="1752600"/>
          </a:xfrm>
        </p:spPr>
        <p:txBody>
          <a:bodyPr/>
          <a:lstStyle>
            <a:lvl1pPr marL="0" indent="0">
              <a:buFont typeface="Arial" charset="0"/>
              <a:buNone/>
              <a:defRPr sz="1600" smtClean="0"/>
            </a:lvl1pPr>
          </a:lstStyle>
          <a:p>
            <a:r>
              <a:rPr lang="en-US"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ICF-logo_bluebox.jpg"/>
          <p:cNvPicPr>
            <a:picLocks noChangeAspect="1"/>
          </p:cNvPicPr>
          <p:nvPr userDrawn="1"/>
        </p:nvPicPr>
        <p:blipFill>
          <a:blip r:embed="rId2" cstate="print"/>
          <a:srcRect/>
          <a:stretch>
            <a:fillRect/>
          </a:stretch>
        </p:blipFill>
        <p:spPr bwMode="auto">
          <a:xfrm>
            <a:off x="8153400" y="228600"/>
            <a:ext cx="790575" cy="790575"/>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91440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5"/>
          <p:cNvSpPr txBox="1">
            <a:spLocks noChangeArrowheads="1"/>
          </p:cNvSpPr>
          <p:nvPr/>
        </p:nvSpPr>
        <p:spPr bwMode="auto">
          <a:xfrm>
            <a:off x="8351838" y="6583363"/>
            <a:ext cx="677862" cy="276225"/>
          </a:xfrm>
          <a:prstGeom prst="rect">
            <a:avLst/>
          </a:prstGeom>
          <a:noFill/>
          <a:ln w="9525">
            <a:noFill/>
            <a:miter lim="800000"/>
            <a:headEnd/>
            <a:tailEnd/>
          </a:ln>
        </p:spPr>
        <p:txBody>
          <a:bodyPr>
            <a:spAutoFit/>
          </a:bodyPr>
          <a:lstStyle/>
          <a:p>
            <a:pPr algn="r">
              <a:spcBef>
                <a:spcPct val="50000"/>
              </a:spcBef>
              <a:defRPr/>
            </a:pPr>
            <a:fld id="{F644C416-559B-4A06-9A07-B44D46DC38CE}" type="slidenum">
              <a:rPr lang="en-US" sz="1200" b="1">
                <a:solidFill>
                  <a:schemeClr val="bg1"/>
                </a:solidFill>
              </a:rPr>
              <a:pPr algn="r">
                <a:spcBef>
                  <a:spcPct val="50000"/>
                </a:spcBef>
                <a:defRPr/>
              </a:pPr>
              <a:t>‹#›</a:t>
            </a:fld>
            <a:endParaRPr lang="en-US" sz="1200" b="1">
              <a:solidFill>
                <a:schemeClr val="bg1"/>
              </a:solidFill>
            </a:endParaRPr>
          </a:p>
        </p:txBody>
      </p:sp>
      <p:sp>
        <p:nvSpPr>
          <p:cNvPr id="20" name="TextBox 19"/>
          <p:cNvSpPr txBox="1"/>
          <p:nvPr/>
        </p:nvSpPr>
        <p:spPr>
          <a:xfrm>
            <a:off x="457200" y="6540500"/>
            <a:ext cx="941388" cy="304800"/>
          </a:xfrm>
          <a:prstGeom prst="rect">
            <a:avLst/>
          </a:prstGeom>
          <a:noFill/>
        </p:spPr>
        <p:txBody>
          <a:bodyPr>
            <a:spAutoFit/>
          </a:bodyPr>
          <a:lstStyle/>
          <a:p>
            <a:pPr>
              <a:defRPr/>
            </a:pPr>
            <a:r>
              <a:rPr lang="en-US" sz="1300" dirty="0">
                <a:solidFill>
                  <a:schemeClr val="bg1"/>
                </a:solidFill>
                <a:latin typeface="Verdana" pitchFamily="34" charset="0"/>
              </a:rPr>
              <a:t>icfi.com</a:t>
            </a:r>
            <a:r>
              <a:rPr lang="en-US" sz="1300" b="1" dirty="0">
                <a:solidFill>
                  <a:schemeClr val="bg1"/>
                </a:solidFill>
              </a:rPr>
              <a:t> </a:t>
            </a:r>
            <a:r>
              <a:rPr lang="en-US" sz="1400" dirty="0">
                <a:solidFill>
                  <a:schemeClr val="bg1"/>
                </a:solidFill>
              </a:rPr>
              <a:t>|</a:t>
            </a:r>
            <a:endParaRPr lang="en-US" sz="1200" kern="1000" spc="-70" dirty="0">
              <a:solidFill>
                <a:schemeClr val="tx2">
                  <a:lumMod val="60000"/>
                  <a:lumOff val="40000"/>
                </a:schemeClr>
              </a:solidFill>
              <a:latin typeface="Verdana" pitchFamily="34" charset="0"/>
            </a:endParaRPr>
          </a:p>
        </p:txBody>
      </p:sp>
      <p:pic>
        <p:nvPicPr>
          <p:cNvPr id="1030" name="Picture 20" descr="ICFnewtagline_reverse.wmf"/>
          <p:cNvPicPr>
            <a:picLocks noChangeAspect="1"/>
          </p:cNvPicPr>
          <p:nvPr/>
        </p:nvPicPr>
        <p:blipFill>
          <a:blip r:embed="rId4" cstate="print"/>
          <a:srcRect/>
          <a:stretch>
            <a:fillRect/>
          </a:stretch>
        </p:blipFill>
        <p:spPr bwMode="auto">
          <a:xfrm>
            <a:off x="1344613" y="6646863"/>
            <a:ext cx="1949450" cy="153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Lst>
  <p:txStyles>
    <p:titleStyle>
      <a:lvl1pPr algn="l" rtl="0" eaLnBrk="0" fontAlgn="base" hangingPunct="0">
        <a:spcBef>
          <a:spcPct val="0"/>
        </a:spcBef>
        <a:spcAft>
          <a:spcPct val="0"/>
        </a:spcAft>
        <a:defRPr sz="2400" b="1" kern="1200">
          <a:solidFill>
            <a:srgbClr val="0067AB"/>
          </a:solidFill>
          <a:latin typeface="Arial" charset="0"/>
          <a:ea typeface="+mj-ea"/>
          <a:cs typeface="+mj-cs"/>
        </a:defRPr>
      </a:lvl1pPr>
      <a:lvl2pPr algn="l" rtl="0" eaLnBrk="0" fontAlgn="base" hangingPunct="0">
        <a:spcBef>
          <a:spcPct val="0"/>
        </a:spcBef>
        <a:spcAft>
          <a:spcPct val="0"/>
        </a:spcAft>
        <a:defRPr sz="2400" b="1">
          <a:solidFill>
            <a:srgbClr val="0067AB"/>
          </a:solidFill>
          <a:latin typeface="Arial" charset="0"/>
        </a:defRPr>
      </a:lvl2pPr>
      <a:lvl3pPr algn="l" rtl="0" eaLnBrk="0" fontAlgn="base" hangingPunct="0">
        <a:spcBef>
          <a:spcPct val="0"/>
        </a:spcBef>
        <a:spcAft>
          <a:spcPct val="0"/>
        </a:spcAft>
        <a:defRPr sz="2400" b="1">
          <a:solidFill>
            <a:srgbClr val="0067AB"/>
          </a:solidFill>
          <a:latin typeface="Arial" charset="0"/>
        </a:defRPr>
      </a:lvl3pPr>
      <a:lvl4pPr algn="l" rtl="0" eaLnBrk="0" fontAlgn="base" hangingPunct="0">
        <a:spcBef>
          <a:spcPct val="0"/>
        </a:spcBef>
        <a:spcAft>
          <a:spcPct val="0"/>
        </a:spcAft>
        <a:defRPr sz="2400" b="1">
          <a:solidFill>
            <a:srgbClr val="0067AB"/>
          </a:solidFill>
          <a:latin typeface="Arial" charset="0"/>
        </a:defRPr>
      </a:lvl4pPr>
      <a:lvl5pPr algn="l" rtl="0" eaLnBrk="0" fontAlgn="base" hangingPunct="0">
        <a:spcBef>
          <a:spcPct val="0"/>
        </a:spcBef>
        <a:spcAft>
          <a:spcPct val="0"/>
        </a:spcAft>
        <a:defRPr sz="2400" b="1">
          <a:solidFill>
            <a:srgbClr val="0067AB"/>
          </a:solidFill>
          <a:latin typeface="Arial" charset="0"/>
        </a:defRPr>
      </a:lvl5pPr>
      <a:lvl6pPr marL="457200" algn="l" rtl="0" fontAlgn="base">
        <a:spcBef>
          <a:spcPct val="0"/>
        </a:spcBef>
        <a:spcAft>
          <a:spcPct val="0"/>
        </a:spcAft>
        <a:defRPr sz="2600">
          <a:solidFill>
            <a:srgbClr val="0067AC"/>
          </a:solidFill>
          <a:latin typeface="Calibri" pitchFamily="34" charset="0"/>
        </a:defRPr>
      </a:lvl6pPr>
      <a:lvl7pPr marL="914400" algn="l" rtl="0" fontAlgn="base">
        <a:spcBef>
          <a:spcPct val="0"/>
        </a:spcBef>
        <a:spcAft>
          <a:spcPct val="0"/>
        </a:spcAft>
        <a:defRPr sz="2600">
          <a:solidFill>
            <a:srgbClr val="0067AC"/>
          </a:solidFill>
          <a:latin typeface="Calibri" pitchFamily="34" charset="0"/>
        </a:defRPr>
      </a:lvl7pPr>
      <a:lvl8pPr marL="1371600" algn="l" rtl="0" fontAlgn="base">
        <a:spcBef>
          <a:spcPct val="0"/>
        </a:spcBef>
        <a:spcAft>
          <a:spcPct val="0"/>
        </a:spcAft>
        <a:defRPr sz="2600">
          <a:solidFill>
            <a:srgbClr val="0067AC"/>
          </a:solidFill>
          <a:latin typeface="Calibri" pitchFamily="34" charset="0"/>
        </a:defRPr>
      </a:lvl8pPr>
      <a:lvl9pPr marL="1828800" algn="l" rtl="0" fontAlgn="base">
        <a:spcBef>
          <a:spcPct val="0"/>
        </a:spcBef>
        <a:spcAft>
          <a:spcPct val="0"/>
        </a:spcAft>
        <a:defRPr sz="2600">
          <a:solidFill>
            <a:srgbClr val="0067AC"/>
          </a:solidFill>
          <a:latin typeface="Calibri" pitchFamily="34" charset="0"/>
        </a:defRPr>
      </a:lvl9pPr>
    </p:titleStyle>
    <p:bodyStyle>
      <a:lvl1pPr marL="342900" indent="-342900" algn="l" rtl="0" eaLnBrk="0" fontAlgn="base" hangingPunct="0">
        <a:spcBef>
          <a:spcPct val="20000"/>
        </a:spcBef>
        <a:spcAft>
          <a:spcPct val="0"/>
        </a:spcAft>
        <a:buClr>
          <a:srgbClr val="0067AB"/>
        </a:buClr>
        <a:buFont typeface="Arial" charset="0"/>
        <a:buChar char="•"/>
        <a:defRPr sz="20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0067AB"/>
        </a:buClr>
        <a:buFont typeface="Arial" charset="0"/>
        <a:buChar char="–"/>
        <a:defRPr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0067AB"/>
        </a:buClr>
        <a:buFont typeface="Arial" charset="0"/>
        <a:buChar char="•"/>
        <a:defRPr sz="16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67AB"/>
        </a:buClr>
        <a:buFont typeface="Arial" charset="0"/>
        <a:buChar char="–"/>
        <a:defRPr sz="1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0067AB"/>
        </a:buClr>
        <a:buFont typeface="Arial" charset="0"/>
        <a:buChar char="»"/>
        <a:defRPr sz="14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rb.org/Main/Blurbs/Strategies_to_Attract_and_Retain_a_Capable_Transpo_164747.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p:cNvSpPr>
          <p:nvPr>
            <p:ph type="ctrTitle"/>
          </p:nvPr>
        </p:nvSpPr>
        <p:spPr bwMode="auto">
          <a:xfrm>
            <a:off x="3352800" y="685800"/>
            <a:ext cx="5588000" cy="37338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a:cs typeface="Arial" charset="0"/>
              </a:rPr>
              <a:t>NCHRP REPORT 685</a:t>
            </a:r>
            <a:br>
              <a:rPr lang="en-US" sz="2400" dirty="0">
                <a:cs typeface="Arial" charset="0"/>
              </a:rPr>
            </a:br>
            <a:r>
              <a:rPr lang="en-US" sz="1600" dirty="0">
                <a:cs typeface="Arial" charset="0"/>
              </a:rPr>
              <a:t/>
            </a:r>
            <a:br>
              <a:rPr lang="en-US" sz="1600" dirty="0">
                <a:cs typeface="Arial" charset="0"/>
              </a:rPr>
            </a:br>
            <a:r>
              <a:rPr lang="en-US" sz="2400" dirty="0"/>
              <a:t>Implementing Strategies to Attract and Retain a Capable Transportation Workforce</a:t>
            </a:r>
            <a:r>
              <a:rPr lang="en-US" sz="2400" dirty="0">
                <a:cs typeface="Arial" charset="0"/>
              </a:rPr>
              <a:t/>
            </a:r>
            <a:br>
              <a:rPr lang="en-US" sz="2400" dirty="0">
                <a:cs typeface="Arial" charset="0"/>
              </a:rPr>
            </a:br>
            <a:r>
              <a:rPr lang="en-US" sz="1200" dirty="0">
                <a:cs typeface="Arial" charset="0"/>
              </a:rPr>
              <a:t> </a:t>
            </a:r>
            <a:r>
              <a:rPr lang="en-US" sz="1200" dirty="0" smtClean="0">
                <a:cs typeface="Arial" charset="0"/>
              </a:rPr>
              <a:t/>
            </a:r>
            <a:br>
              <a:rPr lang="en-US" sz="1200" dirty="0" smtClean="0">
                <a:cs typeface="Arial" charset="0"/>
              </a:rPr>
            </a:br>
            <a:r>
              <a:rPr lang="en-US" sz="1200" dirty="0" smtClean="0">
                <a:cs typeface="Arial" charset="0"/>
              </a:rPr>
              <a:t/>
            </a:r>
            <a:br>
              <a:rPr lang="en-US" sz="1200" dirty="0" smtClean="0">
                <a:cs typeface="Arial" charset="0"/>
              </a:rPr>
            </a:br>
            <a:r>
              <a:rPr lang="en-US" sz="1800" i="1" dirty="0" smtClean="0">
                <a:cs typeface="Arial" charset="0"/>
              </a:rPr>
              <a:t>ICF International and </a:t>
            </a:r>
            <a:r>
              <a:rPr lang="en-US" sz="1800" i="1" dirty="0" err="1" smtClean="0">
                <a:cs typeface="Arial" charset="0"/>
              </a:rPr>
              <a:t>Venner</a:t>
            </a:r>
            <a:r>
              <a:rPr lang="en-US" sz="1800" i="1" dirty="0" smtClean="0">
                <a:cs typeface="Arial" charset="0"/>
              </a:rPr>
              <a:t> Consulting, Inc.</a:t>
            </a:r>
            <a:r>
              <a:rPr lang="en-US" sz="2400" dirty="0">
                <a:cs typeface="Arial" charset="0"/>
              </a:rPr>
              <a:t/>
            </a:r>
            <a:br>
              <a:rPr lang="en-US" sz="2400" dirty="0">
                <a:cs typeface="Arial" charset="0"/>
              </a:rPr>
            </a:br>
            <a:r>
              <a:rPr lang="en-US" sz="2400" dirty="0" smtClean="0">
                <a:cs typeface="Arial" charset="0"/>
              </a:rPr>
              <a:t/>
            </a:r>
            <a:br>
              <a:rPr lang="en-US" sz="2400" dirty="0" smtClean="0">
                <a:cs typeface="Arial" charset="0"/>
              </a:rPr>
            </a:br>
            <a:r>
              <a:rPr lang="en-US" sz="2000" dirty="0" smtClean="0">
                <a:solidFill>
                  <a:schemeClr val="tx1"/>
                </a:solidFill>
                <a:cs typeface="Arial" charset="0"/>
              </a:rPr>
              <a:t>Review </a:t>
            </a:r>
            <a:r>
              <a:rPr lang="en-US" sz="2000" dirty="0">
                <a:solidFill>
                  <a:schemeClr val="tx1"/>
                </a:solidFill>
                <a:cs typeface="Arial" charset="0"/>
              </a:rPr>
              <a:t>of Final Guidebook</a:t>
            </a:r>
          </a:p>
        </p:txBody>
      </p:sp>
      <p:sp>
        <p:nvSpPr>
          <p:cNvPr id="4099" name="Rectangle 9"/>
          <p:cNvSpPr>
            <a:spLocks noGrp="1"/>
          </p:cNvSpPr>
          <p:nvPr>
            <p:ph type="subTitle" idx="1"/>
          </p:nvPr>
        </p:nvSpPr>
        <p:spPr>
          <a:xfrm>
            <a:off x="3429000" y="4267200"/>
            <a:ext cx="4343400" cy="1752600"/>
          </a:xfrm>
        </p:spPr>
        <p:txBody>
          <a:bodyPr/>
          <a:lstStyle/>
          <a:p>
            <a:r>
              <a:rPr lang="en-US" dirty="0" smtClean="0"/>
              <a:t>July 20, </a:t>
            </a:r>
            <a:r>
              <a:rPr lang="en-US" dirty="0"/>
              <a:t>2011</a:t>
            </a:r>
          </a:p>
          <a:p>
            <a:endParaRPr lang="en-US" dirty="0"/>
          </a:p>
          <a:p>
            <a:pPr>
              <a:buClrTx/>
            </a:pPr>
            <a:r>
              <a:rPr lang="en-US" dirty="0" smtClean="0">
                <a:cs typeface="Arial" charset="0"/>
              </a:rPr>
              <a:t>Beth Heinen, </a:t>
            </a:r>
            <a:r>
              <a:rPr lang="en-US" dirty="0">
                <a:cs typeface="Arial" charset="0"/>
              </a:rPr>
              <a:t>Ph.D</a:t>
            </a:r>
            <a:r>
              <a:rPr lang="en-US" dirty="0" smtClean="0">
                <a:cs typeface="Arial" charset="0"/>
              </a:rPr>
              <a:t>.</a:t>
            </a:r>
          </a:p>
          <a:p>
            <a:pPr>
              <a:buClrTx/>
            </a:pPr>
            <a:r>
              <a:rPr lang="en-US" i="1" dirty="0" smtClean="0">
                <a:cs typeface="Arial" charset="0"/>
              </a:rPr>
              <a:t>ICF International </a:t>
            </a:r>
            <a:endParaRPr lang="en-US" i="1" dirty="0">
              <a:cs typeface="Arial" charset="0"/>
            </a:endParaRPr>
          </a:p>
          <a:p>
            <a:pPr>
              <a:buClrTx/>
            </a:pPr>
            <a:endParaRPr lang="en-US" dirty="0">
              <a:cs typeface="Arial" charset="0"/>
            </a:endParaRPr>
          </a:p>
        </p:txBody>
      </p:sp>
      <p:pic>
        <p:nvPicPr>
          <p:cNvPr id="4100" name="Picture 63" descr="i95system"/>
          <p:cNvPicPr>
            <a:picLocks noChangeAspect="1" noChangeArrowheads="1"/>
          </p:cNvPicPr>
          <p:nvPr/>
        </p:nvPicPr>
        <p:blipFill>
          <a:blip r:embed="rId3" cstate="print"/>
          <a:srcRect l="26489" t="-2232" r="5467"/>
          <a:stretch>
            <a:fillRect/>
          </a:stretch>
        </p:blipFill>
        <p:spPr bwMode="auto">
          <a:xfrm>
            <a:off x="2105025" y="2871788"/>
            <a:ext cx="1081088" cy="1090612"/>
          </a:xfrm>
          <a:prstGeom prst="rect">
            <a:avLst/>
          </a:prstGeom>
          <a:noFill/>
          <a:ln w="28575">
            <a:noFill/>
            <a:miter lim="800000"/>
            <a:headEnd/>
            <a:tailEnd/>
          </a:ln>
        </p:spPr>
      </p:pic>
      <p:pic>
        <p:nvPicPr>
          <p:cNvPr id="4101" name="Picture 61" descr="traffic_light_2"/>
          <p:cNvPicPr>
            <a:picLocks noChangeAspect="1" noChangeArrowheads="1"/>
          </p:cNvPicPr>
          <p:nvPr/>
        </p:nvPicPr>
        <p:blipFill>
          <a:blip r:embed="rId4" cstate="print"/>
          <a:srcRect l="8881" t="439" r="15790"/>
          <a:stretch>
            <a:fillRect/>
          </a:stretch>
        </p:blipFill>
        <p:spPr bwMode="auto">
          <a:xfrm>
            <a:off x="966788" y="2881313"/>
            <a:ext cx="1090612" cy="1081087"/>
          </a:xfrm>
          <a:prstGeom prst="rect">
            <a:avLst/>
          </a:prstGeom>
          <a:noFill/>
          <a:ln w="28575">
            <a:noFill/>
            <a:miter lim="800000"/>
            <a:headEnd/>
            <a:tailEnd/>
          </a:ln>
        </p:spPr>
      </p:pic>
      <p:pic>
        <p:nvPicPr>
          <p:cNvPr id="4102" name="Picture 65" descr="1_Roadway-Signage"/>
          <p:cNvPicPr>
            <a:picLocks noChangeAspect="1" noChangeArrowheads="1"/>
          </p:cNvPicPr>
          <p:nvPr/>
        </p:nvPicPr>
        <p:blipFill>
          <a:blip r:embed="rId5" cstate="print"/>
          <a:srcRect l="23180" t="-893" r="17842"/>
          <a:stretch>
            <a:fillRect/>
          </a:stretch>
        </p:blipFill>
        <p:spPr bwMode="auto">
          <a:xfrm>
            <a:off x="962025" y="1743075"/>
            <a:ext cx="1081088" cy="10763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p:spPr>
        <p:txBody>
          <a:bodyPr/>
          <a:lstStyle/>
          <a:p>
            <a:pPr indent="4763">
              <a:tabLst>
                <a:tab pos="517525" algn="l"/>
              </a:tabLst>
            </a:pPr>
            <a:r>
              <a:rPr lang="en-US" smtClean="0">
                <a:cs typeface="Arial" charset="0"/>
              </a:rPr>
              <a:t>Chapter 4: Increasing Number of Applicants</a:t>
            </a:r>
            <a:br>
              <a:rPr lang="en-US" smtClean="0">
                <a:cs typeface="Arial" charset="0"/>
              </a:rPr>
            </a:br>
            <a:r>
              <a:rPr lang="en-US" b="0" i="1" smtClean="0">
                <a:cs typeface="Arial" charset="0"/>
              </a:rPr>
              <a:t>Key Points (cont.)</a:t>
            </a:r>
            <a:endParaRPr lang="en-US" smtClean="0">
              <a:cs typeface="Arial" charset="0"/>
            </a:endParaRPr>
          </a:p>
        </p:txBody>
      </p:sp>
      <p:sp>
        <p:nvSpPr>
          <p:cNvPr id="17411" name="Text Box 2"/>
          <p:cNvSpPr txBox="1">
            <a:spLocks noChangeArrowheads="1"/>
          </p:cNvSpPr>
          <p:nvPr/>
        </p:nvSpPr>
        <p:spPr bwMode="auto">
          <a:xfrm>
            <a:off x="228600" y="1346200"/>
            <a:ext cx="3886200" cy="5130800"/>
          </a:xfrm>
          <a:prstGeom prst="rect">
            <a:avLst/>
          </a:prstGeom>
          <a:noFill/>
          <a:ln w="9525">
            <a:noFill/>
            <a:miter lim="800000"/>
            <a:headEnd/>
            <a:tailEnd/>
          </a:ln>
        </p:spPr>
        <p:txBody>
          <a:bodyPr/>
          <a:lstStyle/>
          <a:p>
            <a:pPr marL="282575" indent="-282575">
              <a:spcBef>
                <a:spcPct val="50000"/>
              </a:spcBef>
              <a:buClr>
                <a:srgbClr val="0067AB"/>
              </a:buClr>
              <a:defRPr/>
            </a:pPr>
            <a:r>
              <a:rPr lang="en-US" b="1" dirty="0"/>
              <a:t>Workforce Practice – Kentucky Transportation Cabinet</a:t>
            </a:r>
          </a:p>
          <a:p>
            <a:pPr marL="466725" lvl="1" indent="-282575">
              <a:spcBef>
                <a:spcPct val="50000"/>
              </a:spcBef>
              <a:buClr>
                <a:srgbClr val="0067AB"/>
              </a:buClr>
              <a:buFontTx/>
              <a:buChar char="•"/>
              <a:defRPr/>
            </a:pPr>
            <a:r>
              <a:rPr lang="en-US" dirty="0"/>
              <a:t>Civil Engineering Scholarship Program</a:t>
            </a:r>
          </a:p>
          <a:p>
            <a:pPr marL="466725" lvl="1" indent="-282575">
              <a:spcBef>
                <a:spcPct val="50000"/>
              </a:spcBef>
              <a:buClr>
                <a:srgbClr val="0067AB"/>
              </a:buClr>
              <a:buFontTx/>
              <a:buChar char="•"/>
              <a:defRPr/>
            </a:pPr>
            <a:r>
              <a:rPr lang="en-US" dirty="0"/>
              <a:t>Scholarships given to college students in exchange for a full year of employment for each year of scholarship money received</a:t>
            </a:r>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17412" name="Text Box 2"/>
          <p:cNvSpPr txBox="1">
            <a:spLocks noChangeArrowheads="1"/>
          </p:cNvSpPr>
          <p:nvPr/>
        </p:nvSpPr>
        <p:spPr bwMode="auto">
          <a:xfrm>
            <a:off x="4114800" y="1343025"/>
            <a:ext cx="4953000" cy="5132388"/>
          </a:xfrm>
          <a:prstGeom prst="rect">
            <a:avLst/>
          </a:prstGeom>
          <a:noFill/>
          <a:ln w="9525">
            <a:noFill/>
            <a:miter lim="800000"/>
            <a:headEnd/>
            <a:tailEnd/>
          </a:ln>
        </p:spPr>
        <p:txBody>
          <a:bodyPr/>
          <a:lstStyle/>
          <a:p>
            <a:pPr marL="282575" indent="-282575">
              <a:spcBef>
                <a:spcPct val="50000"/>
              </a:spcBef>
              <a:buClr>
                <a:srgbClr val="0067AB"/>
              </a:buClr>
              <a:defRPr/>
            </a:pPr>
            <a:r>
              <a:rPr lang="en-US" b="1" dirty="0"/>
              <a:t>Workforce Practice – Minnesota DOT</a:t>
            </a:r>
          </a:p>
          <a:p>
            <a:pPr marL="466725" lvl="1" indent="-282575">
              <a:spcBef>
                <a:spcPct val="50000"/>
              </a:spcBef>
              <a:buClr>
                <a:srgbClr val="0067AB"/>
              </a:buClr>
              <a:buFontTx/>
              <a:buChar char="•"/>
              <a:defRPr/>
            </a:pPr>
            <a:r>
              <a:rPr lang="en-US" dirty="0"/>
              <a:t>Community Advisors on Recruitment and Retention Solutions (CARRS)</a:t>
            </a:r>
          </a:p>
          <a:p>
            <a:pPr marL="466725" lvl="1" indent="-282575">
              <a:spcBef>
                <a:spcPct val="50000"/>
              </a:spcBef>
              <a:buClr>
                <a:srgbClr val="0067AB"/>
              </a:buClr>
              <a:buFontTx/>
              <a:buChar char="•"/>
              <a:defRPr/>
            </a:pPr>
            <a:r>
              <a:rPr lang="en-US" dirty="0"/>
              <a:t>Partnerships are formed with minority organizations, which helps the agency recruit and maintain a diverse employee base</a:t>
            </a:r>
          </a:p>
          <a:p>
            <a:pPr marL="739775" lvl="1" indent="-282575">
              <a:spcBef>
                <a:spcPct val="50000"/>
              </a:spcBef>
              <a:buFontTx/>
              <a:buChar char="•"/>
              <a:defRPr/>
            </a:pPr>
            <a:endParaRPr lang="en-US" dirty="0"/>
          </a:p>
          <a:p>
            <a:pPr marL="282575" indent="-282575">
              <a:spcBef>
                <a:spcPct val="50000"/>
              </a:spcBef>
              <a:defRPr/>
            </a:pPr>
            <a:endParaRPr lang="en-US"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a:stretch>
            <a:fillRect/>
          </a:stretch>
        </p:blipFill>
        <p:spPr bwMode="auto">
          <a:xfrm>
            <a:off x="1447800" y="4572000"/>
            <a:ext cx="6302375" cy="1905000"/>
          </a:xfrm>
          <a:prstGeom prst="rect">
            <a:avLst/>
          </a:prstGeom>
          <a:noFill/>
          <a:ln w="9525">
            <a:noFill/>
            <a:miter lim="800000"/>
            <a:headEnd/>
            <a:tailEnd/>
          </a:ln>
        </p:spPr>
      </p:pic>
      <p:pic>
        <p:nvPicPr>
          <p:cNvPr id="23555" name="Picture 2" descr="MP900447574[1]"/>
          <p:cNvPicPr>
            <a:picLocks noChangeAspect="1" noChangeArrowheads="1"/>
          </p:cNvPicPr>
          <p:nvPr/>
        </p:nvPicPr>
        <p:blipFill>
          <a:blip r:embed="rId3" cstate="print"/>
          <a:srcRect/>
          <a:stretch>
            <a:fillRect/>
          </a:stretch>
        </p:blipFill>
        <p:spPr bwMode="auto">
          <a:xfrm>
            <a:off x="6172200" y="1295400"/>
            <a:ext cx="2438400" cy="1624013"/>
          </a:xfrm>
          <a:prstGeom prst="rect">
            <a:avLst/>
          </a:prstGeom>
          <a:noFill/>
          <a:ln w="9525">
            <a:noFill/>
            <a:miter lim="800000"/>
            <a:headEnd/>
            <a:tailEnd/>
          </a:ln>
        </p:spPr>
      </p:pic>
      <p:sp>
        <p:nvSpPr>
          <p:cNvPr id="23556" name="Content Placeholder 6"/>
          <p:cNvSpPr>
            <a:spLocks noGrp="1"/>
          </p:cNvSpPr>
          <p:nvPr>
            <p:ph idx="1"/>
          </p:nvPr>
        </p:nvSpPr>
        <p:spPr>
          <a:xfrm>
            <a:off x="457200" y="1219200"/>
            <a:ext cx="5715000" cy="1524000"/>
          </a:xfrm>
        </p:spPr>
        <p:txBody>
          <a:bodyPr/>
          <a:lstStyle/>
          <a:p>
            <a:pPr>
              <a:buFont typeface="Arial" charset="0"/>
              <a:buNone/>
            </a:pPr>
            <a:r>
              <a:rPr lang="en-US" sz="1800" b="1" smtClean="0"/>
              <a:t>Concept:</a:t>
            </a:r>
          </a:p>
          <a:p>
            <a:pPr>
              <a:spcBef>
                <a:spcPts val="600"/>
              </a:spcBef>
            </a:pPr>
            <a:r>
              <a:rPr lang="en-US" sz="1800" smtClean="0"/>
              <a:t>Improving agency and/or industry image as well as awareness of the diverse jobs available at DOTs through more accessible media and re-branding of transportation jobs.  </a:t>
            </a:r>
          </a:p>
        </p:txBody>
      </p:sp>
      <p:sp>
        <p:nvSpPr>
          <p:cNvPr id="23557" name="Title 1"/>
          <p:cNvSpPr>
            <a:spLocks noGrp="1"/>
          </p:cNvSpPr>
          <p:nvPr>
            <p:ph type="title"/>
          </p:nvPr>
        </p:nvSpPr>
        <p:spPr>
          <a:noFill/>
        </p:spPr>
        <p:txBody>
          <a:bodyPr/>
          <a:lstStyle/>
          <a:p>
            <a:r>
              <a:rPr lang="en-US" smtClean="0">
                <a:cs typeface="Arial" charset="0"/>
              </a:rPr>
              <a:t>Chapter 7: Branding the Organization/Industry</a:t>
            </a:r>
            <a:br>
              <a:rPr lang="en-US" smtClean="0">
                <a:cs typeface="Arial" charset="0"/>
              </a:rPr>
            </a:br>
            <a:r>
              <a:rPr lang="en-US" b="0" i="1" smtClean="0">
                <a:cs typeface="Arial" charset="0"/>
              </a:rPr>
              <a:t>Overview</a:t>
            </a:r>
            <a:endParaRPr lang="en-US" smtClean="0">
              <a:cs typeface="Arial" charset="0"/>
            </a:endParaRPr>
          </a:p>
        </p:txBody>
      </p:sp>
      <p:sp>
        <p:nvSpPr>
          <p:cNvPr id="17" name="Content Placeholder 6"/>
          <p:cNvSpPr txBox="1">
            <a:spLocks/>
          </p:cNvSpPr>
          <p:nvPr/>
        </p:nvSpPr>
        <p:spPr bwMode="auto">
          <a:xfrm>
            <a:off x="533400" y="3048000"/>
            <a:ext cx="8305800" cy="1524000"/>
          </a:xfrm>
          <a:prstGeom prst="rect">
            <a:avLst/>
          </a:prstGeom>
          <a:noFill/>
          <a:ln w="9525">
            <a:noFill/>
            <a:miter lim="800000"/>
            <a:headEnd/>
            <a:tailEnd/>
          </a:ln>
        </p:spPr>
        <p:txBody>
          <a:bodyPr/>
          <a:lstStyle/>
          <a:p>
            <a:pPr marL="282575" indent="-282575" eaLnBrk="0" hangingPunct="0">
              <a:spcBef>
                <a:spcPct val="50000"/>
              </a:spcBef>
              <a:buClr>
                <a:srgbClr val="0067AB"/>
              </a:buClr>
              <a:defRPr/>
            </a:pPr>
            <a:r>
              <a:rPr lang="en-US" b="1" dirty="0"/>
              <a:t>Definition: </a:t>
            </a:r>
          </a:p>
          <a:p>
            <a:pPr marL="350838" indent="-350838">
              <a:spcBef>
                <a:spcPts val="600"/>
              </a:spcBef>
              <a:buClr>
                <a:srgbClr val="0067AB"/>
              </a:buClr>
              <a:buFont typeface="Arial" pitchFamily="34" charset="0"/>
              <a:buChar char="•"/>
              <a:defRPr/>
            </a:pPr>
            <a:r>
              <a:rPr lang="en-US" dirty="0"/>
              <a:t>Involves positively marketing the organization and industry in an effort to communicate the benefits of a career. As a result, these practices help to establish a larger and more diverse applicant pool.</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noFill/>
        </p:spPr>
        <p:txBody>
          <a:bodyPr/>
          <a:lstStyle/>
          <a:p>
            <a:pPr indent="4763">
              <a:tabLst>
                <a:tab pos="517525" algn="l"/>
              </a:tabLst>
            </a:pPr>
            <a:r>
              <a:rPr lang="en-US" smtClean="0">
                <a:cs typeface="Arial" charset="0"/>
              </a:rPr>
              <a:t>Chapter 7: Branding the Organization/Industry</a:t>
            </a:r>
            <a:br>
              <a:rPr lang="en-US" smtClean="0">
                <a:cs typeface="Arial" charset="0"/>
              </a:rPr>
            </a:br>
            <a:r>
              <a:rPr lang="en-US" b="0" i="1" smtClean="0">
                <a:cs typeface="Arial" charset="0"/>
              </a:rPr>
              <a:t>Key Points</a:t>
            </a:r>
            <a:endParaRPr lang="en-US" smtClean="0">
              <a:cs typeface="Arial" charset="0"/>
            </a:endParaRPr>
          </a:p>
        </p:txBody>
      </p:sp>
      <p:sp>
        <p:nvSpPr>
          <p:cNvPr id="17411" name="Text Box 2"/>
          <p:cNvSpPr txBox="1">
            <a:spLocks noChangeArrowheads="1"/>
          </p:cNvSpPr>
          <p:nvPr/>
        </p:nvSpPr>
        <p:spPr bwMode="auto">
          <a:xfrm>
            <a:off x="228600" y="1270000"/>
            <a:ext cx="3886200" cy="5130800"/>
          </a:xfrm>
          <a:prstGeom prst="rect">
            <a:avLst/>
          </a:prstGeom>
          <a:noFill/>
          <a:ln w="9525">
            <a:noFill/>
            <a:miter lim="800000"/>
            <a:headEnd/>
            <a:tailEnd/>
          </a:ln>
        </p:spPr>
        <p:txBody>
          <a:bodyPr/>
          <a:lstStyle/>
          <a:p>
            <a:pPr marL="282575" indent="-282575">
              <a:spcBef>
                <a:spcPct val="50000"/>
              </a:spcBef>
              <a:defRPr/>
            </a:pPr>
            <a:r>
              <a:rPr lang="en-US" b="1" dirty="0"/>
              <a:t>Workforce Challenges</a:t>
            </a:r>
          </a:p>
          <a:p>
            <a:pPr marL="466725" lvl="1" indent="-282575">
              <a:spcBef>
                <a:spcPct val="50000"/>
              </a:spcBef>
              <a:buClr>
                <a:srgbClr val="0067AB"/>
              </a:buClr>
              <a:buFontTx/>
              <a:buChar char="•"/>
              <a:defRPr/>
            </a:pPr>
            <a:r>
              <a:rPr lang="en-US" dirty="0"/>
              <a:t>Employee age, generational gap</a:t>
            </a:r>
          </a:p>
          <a:p>
            <a:pPr marL="466725" lvl="1" indent="-282575">
              <a:spcBef>
                <a:spcPct val="50000"/>
              </a:spcBef>
              <a:buClr>
                <a:srgbClr val="0067AB"/>
              </a:buClr>
              <a:buFontTx/>
              <a:buChar char="•"/>
              <a:defRPr/>
            </a:pPr>
            <a:r>
              <a:rPr lang="en-US" dirty="0"/>
              <a:t>Misperceptions of the job</a:t>
            </a:r>
          </a:p>
          <a:p>
            <a:pPr marL="466725" lvl="1" indent="-282575">
              <a:spcBef>
                <a:spcPct val="50000"/>
              </a:spcBef>
              <a:buClr>
                <a:srgbClr val="0067AB"/>
              </a:buClr>
              <a:buFontTx/>
              <a:buChar char="•"/>
              <a:defRPr/>
            </a:pPr>
            <a:r>
              <a:rPr lang="en-US" dirty="0"/>
              <a:t>Misperceptions of the gender/cultural barriers</a:t>
            </a:r>
          </a:p>
          <a:p>
            <a:pPr marL="282575" indent="-282575">
              <a:spcBef>
                <a:spcPct val="50000"/>
              </a:spcBef>
              <a:buClr>
                <a:srgbClr val="0067AB"/>
              </a:buClr>
              <a:defRPr/>
            </a:pPr>
            <a:endParaRPr lang="en-US" b="1" dirty="0"/>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17412" name="Text Box 2"/>
          <p:cNvSpPr txBox="1">
            <a:spLocks noChangeArrowheads="1"/>
          </p:cNvSpPr>
          <p:nvPr/>
        </p:nvSpPr>
        <p:spPr bwMode="auto">
          <a:xfrm>
            <a:off x="4114800" y="1266825"/>
            <a:ext cx="4953000" cy="5132388"/>
          </a:xfrm>
          <a:prstGeom prst="rect">
            <a:avLst/>
          </a:prstGeom>
          <a:noFill/>
          <a:ln w="9525">
            <a:noFill/>
            <a:miter lim="800000"/>
            <a:headEnd/>
            <a:tailEnd/>
          </a:ln>
        </p:spPr>
        <p:txBody>
          <a:bodyPr/>
          <a:lstStyle/>
          <a:p>
            <a:pPr marL="282575" indent="-282575">
              <a:spcBef>
                <a:spcPct val="50000"/>
              </a:spcBef>
              <a:defRPr/>
            </a:pPr>
            <a:r>
              <a:rPr lang="en-US" b="1" dirty="0"/>
              <a:t>Industry Strategies</a:t>
            </a:r>
          </a:p>
          <a:p>
            <a:pPr marL="466725" lvl="1" indent="-282575">
              <a:spcBef>
                <a:spcPct val="50000"/>
              </a:spcBef>
              <a:buClr>
                <a:srgbClr val="0067AB"/>
              </a:buClr>
              <a:buFontTx/>
              <a:buChar char="•"/>
              <a:defRPr/>
            </a:pPr>
            <a:r>
              <a:rPr lang="en-US" dirty="0"/>
              <a:t>Advertise the strengths of the organization</a:t>
            </a:r>
          </a:p>
          <a:p>
            <a:pPr marL="466725" lvl="1" indent="-282575">
              <a:spcBef>
                <a:spcPct val="50000"/>
              </a:spcBef>
              <a:buClr>
                <a:srgbClr val="0067AB"/>
              </a:buClr>
              <a:buFontTx/>
              <a:buChar char="•"/>
              <a:defRPr/>
            </a:pPr>
            <a:r>
              <a:rPr lang="en-US" dirty="0"/>
              <a:t>Get involved in the community and advertise it</a:t>
            </a:r>
          </a:p>
          <a:p>
            <a:pPr marL="466725" lvl="1" indent="-282575">
              <a:spcBef>
                <a:spcPct val="50000"/>
              </a:spcBef>
              <a:buClr>
                <a:srgbClr val="0067AB"/>
              </a:buClr>
              <a:buFontTx/>
              <a:buChar char="•"/>
              <a:defRPr/>
            </a:pPr>
            <a:r>
              <a:rPr lang="en-US" dirty="0"/>
              <a:t>Use real employees in advertisements</a:t>
            </a:r>
          </a:p>
          <a:p>
            <a:pPr marL="466725" lvl="1" indent="-282575">
              <a:spcBef>
                <a:spcPct val="50000"/>
              </a:spcBef>
              <a:buClr>
                <a:srgbClr val="0067AB"/>
              </a:buClr>
              <a:buFontTx/>
              <a:buChar char="•"/>
              <a:defRPr/>
            </a:pPr>
            <a:r>
              <a:rPr lang="en-US" dirty="0"/>
              <a:t>Make the jobs appealing</a:t>
            </a:r>
          </a:p>
          <a:p>
            <a:pPr marL="466725" lvl="1" indent="-282575">
              <a:spcBef>
                <a:spcPct val="50000"/>
              </a:spcBef>
              <a:buClr>
                <a:srgbClr val="0067AB"/>
              </a:buClr>
              <a:buFontTx/>
              <a:buChar char="•"/>
              <a:defRPr/>
            </a:pPr>
            <a:r>
              <a:rPr lang="en-US" dirty="0"/>
              <a:t>Improve image as “diversity friendly”</a:t>
            </a:r>
          </a:p>
          <a:p>
            <a:pPr marL="466725" lvl="1" indent="-282575">
              <a:spcBef>
                <a:spcPct val="50000"/>
              </a:spcBef>
              <a:buClr>
                <a:srgbClr val="0067AB"/>
              </a:buClr>
              <a:buFontTx/>
              <a:buChar char="•"/>
              <a:defRPr/>
            </a:pPr>
            <a:r>
              <a:rPr lang="en-US" dirty="0"/>
              <a:t>Use a comprehensive marketing campaign</a:t>
            </a:r>
          </a:p>
          <a:p>
            <a:pPr marL="466725" lvl="1" indent="-282575">
              <a:spcBef>
                <a:spcPct val="50000"/>
              </a:spcBef>
              <a:buClr>
                <a:srgbClr val="0067AB"/>
              </a:buClr>
              <a:buFontTx/>
              <a:buChar char="•"/>
              <a:defRPr/>
            </a:pPr>
            <a:r>
              <a:rPr lang="en-US" dirty="0"/>
              <a:t>Capitalize on social networking technology</a:t>
            </a:r>
          </a:p>
          <a:p>
            <a:pPr marL="466725" lvl="1" indent="-282575">
              <a:spcBef>
                <a:spcPct val="50000"/>
              </a:spcBef>
              <a:buClr>
                <a:srgbClr val="0067AB"/>
              </a:buClr>
              <a:buFontTx/>
              <a:buChar char="•"/>
              <a:defRPr/>
            </a:pPr>
            <a:r>
              <a:rPr lang="en-US" dirty="0"/>
              <a:t>Communicate a message and target an audience</a:t>
            </a:r>
          </a:p>
          <a:p>
            <a:pPr marL="739775" lvl="1" indent="-282575">
              <a:spcBef>
                <a:spcPct val="50000"/>
              </a:spcBef>
              <a:buFontTx/>
              <a:buChar char="•"/>
              <a:defRPr/>
            </a:pPr>
            <a:endParaRPr lang="en-US" dirty="0"/>
          </a:p>
          <a:p>
            <a:pPr marL="282575" indent="-282575">
              <a:spcBef>
                <a:spcPct val="50000"/>
              </a:spcBef>
              <a:defRPr/>
            </a:pPr>
            <a:endParaRPr lang="en-US"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noFill/>
        </p:spPr>
        <p:txBody>
          <a:bodyPr/>
          <a:lstStyle/>
          <a:p>
            <a:pPr indent="4763">
              <a:tabLst>
                <a:tab pos="517525" algn="l"/>
              </a:tabLst>
            </a:pPr>
            <a:r>
              <a:rPr lang="en-US" smtClean="0">
                <a:cs typeface="Arial" charset="0"/>
              </a:rPr>
              <a:t>Chapter 7: Branding the Organization/Industry</a:t>
            </a:r>
            <a:br>
              <a:rPr lang="en-US" smtClean="0">
                <a:cs typeface="Arial" charset="0"/>
              </a:rPr>
            </a:br>
            <a:r>
              <a:rPr lang="en-US" b="0" i="1" smtClean="0">
                <a:cs typeface="Arial" charset="0"/>
              </a:rPr>
              <a:t>Key Points (cont.)</a:t>
            </a:r>
            <a:endParaRPr lang="en-US" smtClean="0">
              <a:cs typeface="Arial" charset="0"/>
            </a:endParaRPr>
          </a:p>
        </p:txBody>
      </p:sp>
      <p:sp>
        <p:nvSpPr>
          <p:cNvPr id="17411" name="Text Box 2"/>
          <p:cNvSpPr txBox="1">
            <a:spLocks noChangeArrowheads="1"/>
          </p:cNvSpPr>
          <p:nvPr/>
        </p:nvSpPr>
        <p:spPr bwMode="auto">
          <a:xfrm>
            <a:off x="228600" y="1346200"/>
            <a:ext cx="3886200" cy="5130800"/>
          </a:xfrm>
          <a:prstGeom prst="rect">
            <a:avLst/>
          </a:prstGeom>
          <a:noFill/>
          <a:ln w="9525">
            <a:noFill/>
            <a:miter lim="800000"/>
            <a:headEnd/>
            <a:tailEnd/>
          </a:ln>
        </p:spPr>
        <p:txBody>
          <a:bodyPr/>
          <a:lstStyle/>
          <a:p>
            <a:pPr marL="282575" indent="-282575">
              <a:spcBef>
                <a:spcPct val="50000"/>
              </a:spcBef>
              <a:buClr>
                <a:srgbClr val="0067AB"/>
              </a:buClr>
              <a:defRPr/>
            </a:pPr>
            <a:r>
              <a:rPr lang="en-US" b="1" dirty="0"/>
              <a:t>Workforce Practice – Iowa State University</a:t>
            </a:r>
          </a:p>
          <a:p>
            <a:pPr marL="466725" lvl="1" indent="-282575">
              <a:spcBef>
                <a:spcPct val="50000"/>
              </a:spcBef>
              <a:buClr>
                <a:srgbClr val="0067AB"/>
              </a:buClr>
              <a:buFontTx/>
              <a:buChar char="•"/>
              <a:defRPr/>
            </a:pPr>
            <a:r>
              <a:rPr lang="en-US" dirty="0"/>
              <a:t>Institute for Transportation (</a:t>
            </a:r>
            <a:r>
              <a:rPr lang="en-US" dirty="0" err="1"/>
              <a:t>InTrans</a:t>
            </a:r>
            <a:r>
              <a:rPr lang="en-US" dirty="0"/>
              <a:t>) Go! Magazine</a:t>
            </a:r>
          </a:p>
          <a:p>
            <a:pPr marL="466725" lvl="1" indent="-282575">
              <a:spcBef>
                <a:spcPct val="50000"/>
              </a:spcBef>
              <a:buClr>
                <a:srgbClr val="0067AB"/>
              </a:buClr>
              <a:buFontTx/>
              <a:buChar char="•"/>
              <a:defRPr/>
            </a:pPr>
            <a:r>
              <a:rPr lang="en-US" dirty="0"/>
              <a:t>Magazine informs teens about the transportation industry and possible career paths and is printed in both English and Spanish </a:t>
            </a:r>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17412" name="Text Box 2"/>
          <p:cNvSpPr txBox="1">
            <a:spLocks noChangeArrowheads="1"/>
          </p:cNvSpPr>
          <p:nvPr/>
        </p:nvSpPr>
        <p:spPr bwMode="auto">
          <a:xfrm>
            <a:off x="4114800" y="1343025"/>
            <a:ext cx="4953000" cy="5132388"/>
          </a:xfrm>
          <a:prstGeom prst="rect">
            <a:avLst/>
          </a:prstGeom>
          <a:noFill/>
          <a:ln w="9525">
            <a:noFill/>
            <a:miter lim="800000"/>
            <a:headEnd/>
            <a:tailEnd/>
          </a:ln>
        </p:spPr>
        <p:txBody>
          <a:bodyPr/>
          <a:lstStyle/>
          <a:p>
            <a:pPr marL="282575" indent="-282575">
              <a:spcBef>
                <a:spcPct val="50000"/>
              </a:spcBef>
              <a:buClr>
                <a:srgbClr val="0067AB"/>
              </a:buClr>
              <a:defRPr/>
            </a:pPr>
            <a:r>
              <a:rPr lang="en-US" b="1" dirty="0"/>
              <a:t>Workforce Practice – Washington State DOT</a:t>
            </a:r>
          </a:p>
          <a:p>
            <a:pPr marL="466725" lvl="1" indent="-282575">
              <a:spcBef>
                <a:spcPct val="50000"/>
              </a:spcBef>
              <a:buClr>
                <a:srgbClr val="0067AB"/>
              </a:buClr>
              <a:buFontTx/>
              <a:buChar char="•"/>
              <a:defRPr/>
            </a:pPr>
            <a:r>
              <a:rPr lang="en-US" dirty="0"/>
              <a:t>Branding through Social Media</a:t>
            </a:r>
          </a:p>
          <a:p>
            <a:pPr marL="466725" lvl="1" indent="-282575">
              <a:spcBef>
                <a:spcPct val="50000"/>
              </a:spcBef>
              <a:buClr>
                <a:srgbClr val="0067AB"/>
              </a:buClr>
              <a:buFontTx/>
              <a:buChar char="•"/>
              <a:defRPr/>
            </a:pPr>
            <a:r>
              <a:rPr lang="en-US" dirty="0"/>
              <a:t>Social media tools (e.g., YouTube, </a:t>
            </a:r>
            <a:r>
              <a:rPr lang="en-US" dirty="0" err="1"/>
              <a:t>Facebook</a:t>
            </a:r>
            <a:r>
              <a:rPr lang="en-US" dirty="0"/>
              <a:t>, Google Groups, etc.) are used to present employees and their roles; helps to build trust and educate the public</a:t>
            </a:r>
          </a:p>
          <a:p>
            <a:pPr marL="739775" lvl="1" indent="-282575">
              <a:spcBef>
                <a:spcPct val="50000"/>
              </a:spcBef>
              <a:buFontTx/>
              <a:buChar char="•"/>
              <a:defRPr/>
            </a:pPr>
            <a:endParaRPr lang="en-US" dirty="0"/>
          </a:p>
          <a:p>
            <a:pPr marL="282575" indent="-282575">
              <a:spcBef>
                <a:spcPct val="50000"/>
              </a:spcBef>
              <a:defRPr/>
            </a:pPr>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1371600" y="4419600"/>
            <a:ext cx="6500813" cy="1828800"/>
          </a:xfrm>
          <a:prstGeom prst="rect">
            <a:avLst/>
          </a:prstGeom>
          <a:noFill/>
          <a:ln w="9525">
            <a:noFill/>
            <a:miter lim="800000"/>
            <a:headEnd/>
            <a:tailEnd/>
          </a:ln>
        </p:spPr>
      </p:pic>
      <p:sp>
        <p:nvSpPr>
          <p:cNvPr id="26627" name="Content Placeholder 6"/>
          <p:cNvSpPr>
            <a:spLocks noGrp="1"/>
          </p:cNvSpPr>
          <p:nvPr>
            <p:ph idx="1"/>
          </p:nvPr>
        </p:nvSpPr>
        <p:spPr>
          <a:xfrm>
            <a:off x="457200" y="1295400"/>
            <a:ext cx="5486400" cy="1676400"/>
          </a:xfrm>
        </p:spPr>
        <p:txBody>
          <a:bodyPr/>
          <a:lstStyle/>
          <a:p>
            <a:pPr>
              <a:buFont typeface="Arial" charset="0"/>
              <a:buNone/>
            </a:pPr>
            <a:r>
              <a:rPr lang="en-US" sz="1800" b="1" smtClean="0"/>
              <a:t>Concept</a:t>
            </a:r>
          </a:p>
          <a:p>
            <a:pPr>
              <a:spcBef>
                <a:spcPts val="600"/>
              </a:spcBef>
            </a:pPr>
            <a:r>
              <a:rPr lang="en-US" sz="1800" smtClean="0"/>
              <a:t>Many transportation agencies are realizing that reducing voluntary turnover is a cost-effective approach to retaining a strong workforce, particularly in challenging economic times. </a:t>
            </a:r>
          </a:p>
        </p:txBody>
      </p:sp>
      <p:sp>
        <p:nvSpPr>
          <p:cNvPr id="26628" name="Title 1"/>
          <p:cNvSpPr>
            <a:spLocks noGrp="1"/>
          </p:cNvSpPr>
          <p:nvPr>
            <p:ph type="title"/>
          </p:nvPr>
        </p:nvSpPr>
        <p:spPr>
          <a:noFill/>
        </p:spPr>
        <p:txBody>
          <a:bodyPr/>
          <a:lstStyle/>
          <a:p>
            <a:r>
              <a:rPr lang="en-US" smtClean="0">
                <a:cs typeface="Arial" charset="0"/>
              </a:rPr>
              <a:t>Chapter 8: Reducing Voluntary Turnover</a:t>
            </a:r>
            <a:br>
              <a:rPr lang="en-US" smtClean="0">
                <a:cs typeface="Arial" charset="0"/>
              </a:rPr>
            </a:br>
            <a:r>
              <a:rPr lang="en-US" b="0" i="1" smtClean="0">
                <a:cs typeface="Arial" charset="0"/>
              </a:rPr>
              <a:t>Overview</a:t>
            </a:r>
            <a:endParaRPr lang="en-US" smtClean="0">
              <a:cs typeface="Arial" charset="0"/>
            </a:endParaRPr>
          </a:p>
        </p:txBody>
      </p:sp>
      <p:sp>
        <p:nvSpPr>
          <p:cNvPr id="26629" name="Content Placeholder 6"/>
          <p:cNvSpPr txBox="1">
            <a:spLocks/>
          </p:cNvSpPr>
          <p:nvPr/>
        </p:nvSpPr>
        <p:spPr bwMode="auto">
          <a:xfrm>
            <a:off x="457200" y="2895600"/>
            <a:ext cx="8305800" cy="1524000"/>
          </a:xfrm>
          <a:prstGeom prst="rect">
            <a:avLst/>
          </a:prstGeom>
          <a:noFill/>
          <a:ln w="9525">
            <a:noFill/>
            <a:miter lim="800000"/>
            <a:headEnd/>
            <a:tailEnd/>
          </a:ln>
        </p:spPr>
        <p:txBody>
          <a:bodyPr/>
          <a:lstStyle/>
          <a:p>
            <a:pPr marL="282575" indent="-282575" eaLnBrk="0" hangingPunct="0">
              <a:spcBef>
                <a:spcPct val="50000"/>
              </a:spcBef>
              <a:buClr>
                <a:srgbClr val="0067AB"/>
              </a:buClr>
            </a:pPr>
            <a:r>
              <a:rPr lang="en-US" b="1"/>
              <a:t>Definition: </a:t>
            </a:r>
          </a:p>
          <a:p>
            <a:pPr marL="347663" lvl="1" indent="-347663" eaLnBrk="0" hangingPunct="0">
              <a:spcBef>
                <a:spcPct val="50000"/>
              </a:spcBef>
              <a:buClr>
                <a:srgbClr val="0067AB"/>
              </a:buClr>
              <a:buFont typeface="Arial" charset="0"/>
              <a:buChar char="•"/>
            </a:pPr>
            <a:r>
              <a:rPr lang="en-US"/>
              <a:t>Involves efforts to monitor and increase employee job satisfaction as well as organizational commitment.</a:t>
            </a:r>
          </a:p>
        </p:txBody>
      </p:sp>
      <p:pic>
        <p:nvPicPr>
          <p:cNvPr id="26630" name="Picture 2" descr="MP900182824[1]"/>
          <p:cNvPicPr>
            <a:picLocks noChangeAspect="1" noChangeArrowheads="1"/>
          </p:cNvPicPr>
          <p:nvPr/>
        </p:nvPicPr>
        <p:blipFill>
          <a:blip r:embed="rId3" cstate="print"/>
          <a:srcRect/>
          <a:stretch>
            <a:fillRect/>
          </a:stretch>
        </p:blipFill>
        <p:spPr bwMode="auto">
          <a:xfrm>
            <a:off x="6170613" y="1295400"/>
            <a:ext cx="2135187" cy="1587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noFill/>
        </p:spPr>
        <p:txBody>
          <a:bodyPr/>
          <a:lstStyle/>
          <a:p>
            <a:pPr indent="4763">
              <a:tabLst>
                <a:tab pos="517525" algn="l"/>
              </a:tabLst>
            </a:pPr>
            <a:r>
              <a:rPr lang="en-US" smtClean="0">
                <a:cs typeface="Arial" charset="0"/>
              </a:rPr>
              <a:t>Chapter 8: Reducing Voluntary Turnover</a:t>
            </a:r>
            <a:br>
              <a:rPr lang="en-US" smtClean="0">
                <a:cs typeface="Arial" charset="0"/>
              </a:rPr>
            </a:br>
            <a:r>
              <a:rPr lang="en-US" b="0" i="1" smtClean="0">
                <a:cs typeface="Arial" charset="0"/>
              </a:rPr>
              <a:t>Key Points</a:t>
            </a:r>
            <a:endParaRPr lang="en-US" smtClean="0">
              <a:cs typeface="Arial" charset="0"/>
            </a:endParaRPr>
          </a:p>
        </p:txBody>
      </p:sp>
      <p:sp>
        <p:nvSpPr>
          <p:cNvPr id="17411" name="Text Box 2"/>
          <p:cNvSpPr txBox="1">
            <a:spLocks noChangeArrowheads="1"/>
          </p:cNvSpPr>
          <p:nvPr/>
        </p:nvSpPr>
        <p:spPr bwMode="auto">
          <a:xfrm>
            <a:off x="228600" y="1117600"/>
            <a:ext cx="3962400" cy="5130800"/>
          </a:xfrm>
          <a:prstGeom prst="rect">
            <a:avLst/>
          </a:prstGeom>
          <a:noFill/>
          <a:ln w="9525">
            <a:noFill/>
            <a:miter lim="800000"/>
            <a:headEnd/>
            <a:tailEnd/>
          </a:ln>
        </p:spPr>
        <p:txBody>
          <a:bodyPr/>
          <a:lstStyle/>
          <a:p>
            <a:pPr marL="282575" indent="-282575">
              <a:spcBef>
                <a:spcPct val="50000"/>
              </a:spcBef>
              <a:defRPr/>
            </a:pPr>
            <a:r>
              <a:rPr lang="en-US" b="1" dirty="0"/>
              <a:t>Workforce Challenges</a:t>
            </a:r>
          </a:p>
          <a:p>
            <a:pPr marL="466725" lvl="1" indent="-282575">
              <a:spcBef>
                <a:spcPct val="50000"/>
              </a:spcBef>
              <a:buClr>
                <a:srgbClr val="0067AB"/>
              </a:buClr>
              <a:buFontTx/>
              <a:buChar char="•"/>
              <a:defRPr/>
            </a:pPr>
            <a:r>
              <a:rPr lang="en-US" dirty="0"/>
              <a:t>Short-term turnover</a:t>
            </a:r>
          </a:p>
          <a:p>
            <a:pPr marL="466725" lvl="1" indent="-282575">
              <a:spcBef>
                <a:spcPct val="50000"/>
              </a:spcBef>
              <a:buClr>
                <a:srgbClr val="0067AB"/>
              </a:buClr>
              <a:buFontTx/>
              <a:buChar char="•"/>
              <a:defRPr/>
            </a:pPr>
            <a:r>
              <a:rPr lang="en-US" dirty="0"/>
              <a:t>Differences in job expectations</a:t>
            </a:r>
          </a:p>
          <a:p>
            <a:pPr marL="466725" lvl="1" indent="-282575">
              <a:spcBef>
                <a:spcPct val="50000"/>
              </a:spcBef>
              <a:buClr>
                <a:srgbClr val="0067AB"/>
              </a:buClr>
              <a:buFontTx/>
              <a:buChar char="•"/>
              <a:defRPr/>
            </a:pPr>
            <a:r>
              <a:rPr lang="en-US" dirty="0"/>
              <a:t>Better location</a:t>
            </a:r>
          </a:p>
          <a:p>
            <a:pPr marL="466725" lvl="1" indent="-282575">
              <a:spcBef>
                <a:spcPct val="50000"/>
              </a:spcBef>
              <a:buClr>
                <a:srgbClr val="0067AB"/>
              </a:buClr>
              <a:buFontTx/>
              <a:buChar char="•"/>
              <a:defRPr/>
            </a:pPr>
            <a:r>
              <a:rPr lang="en-US" dirty="0"/>
              <a:t>Deficiency in top management support</a:t>
            </a:r>
            <a:endParaRPr lang="en-US" b="1" dirty="0"/>
          </a:p>
          <a:p>
            <a:pPr marL="282575" indent="-282575">
              <a:spcBef>
                <a:spcPct val="50000"/>
              </a:spcBef>
              <a:buClr>
                <a:srgbClr val="0067AB"/>
              </a:buClr>
              <a:defRPr/>
            </a:pPr>
            <a:endParaRPr lang="en-US" b="1" dirty="0"/>
          </a:p>
          <a:p>
            <a:pPr marL="282575" indent="-282575">
              <a:spcBef>
                <a:spcPct val="50000"/>
              </a:spcBef>
              <a:buClr>
                <a:srgbClr val="0067AB"/>
              </a:buClr>
              <a:defRPr/>
            </a:pPr>
            <a:endParaRPr lang="en-US" b="1" dirty="0"/>
          </a:p>
          <a:p>
            <a:pPr marL="282575" indent="-282575">
              <a:spcBef>
                <a:spcPct val="50000"/>
              </a:spcBef>
              <a:buClr>
                <a:srgbClr val="0067AB"/>
              </a:buClr>
              <a:defRPr/>
            </a:pPr>
            <a:r>
              <a:rPr lang="en-US" b="1" dirty="0"/>
              <a:t>Workforce Practice – Regional Transportation District (RTD)</a:t>
            </a:r>
          </a:p>
          <a:p>
            <a:pPr marL="466725" lvl="1" indent="-282575">
              <a:spcBef>
                <a:spcPct val="50000"/>
              </a:spcBef>
              <a:buClr>
                <a:srgbClr val="0067AB"/>
              </a:buClr>
              <a:buFontTx/>
              <a:buChar char="•"/>
              <a:defRPr/>
            </a:pPr>
            <a:r>
              <a:rPr lang="en-US" dirty="0"/>
              <a:t>Champions of Transit Program</a:t>
            </a:r>
          </a:p>
          <a:p>
            <a:pPr marL="466725" lvl="1" indent="-282575">
              <a:spcBef>
                <a:spcPct val="50000"/>
              </a:spcBef>
              <a:buClr>
                <a:srgbClr val="0067AB"/>
              </a:buClr>
              <a:buFontTx/>
              <a:buChar char="•"/>
              <a:defRPr/>
            </a:pPr>
            <a:r>
              <a:rPr lang="en-US" dirty="0"/>
              <a:t>Integrates community involvement and employee wellness and recognition</a:t>
            </a:r>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27652" name="Text Box 2"/>
          <p:cNvSpPr txBox="1">
            <a:spLocks noChangeArrowheads="1"/>
          </p:cNvSpPr>
          <p:nvPr/>
        </p:nvSpPr>
        <p:spPr bwMode="auto">
          <a:xfrm>
            <a:off x="4114800" y="1114425"/>
            <a:ext cx="4953000" cy="5132388"/>
          </a:xfrm>
          <a:prstGeom prst="rect">
            <a:avLst/>
          </a:prstGeom>
          <a:noFill/>
          <a:ln w="9525">
            <a:noFill/>
            <a:miter lim="800000"/>
            <a:headEnd/>
            <a:tailEnd/>
          </a:ln>
        </p:spPr>
        <p:txBody>
          <a:bodyPr/>
          <a:lstStyle/>
          <a:p>
            <a:pPr marL="282575" indent="-282575">
              <a:spcBef>
                <a:spcPct val="50000"/>
              </a:spcBef>
            </a:pPr>
            <a:r>
              <a:rPr lang="en-US" b="1"/>
              <a:t>Industry Strategies</a:t>
            </a:r>
          </a:p>
          <a:p>
            <a:pPr marL="466725" lvl="1" indent="-282575">
              <a:spcBef>
                <a:spcPct val="50000"/>
              </a:spcBef>
              <a:buClr>
                <a:srgbClr val="0067AB"/>
              </a:buClr>
              <a:buFontTx/>
              <a:buChar char="•"/>
            </a:pPr>
            <a:r>
              <a:rPr lang="en-US"/>
              <a:t>Removing obstacles to employee growth</a:t>
            </a:r>
          </a:p>
          <a:p>
            <a:pPr marL="466725" lvl="1" indent="-282575">
              <a:spcBef>
                <a:spcPct val="50000"/>
              </a:spcBef>
              <a:buClr>
                <a:srgbClr val="0067AB"/>
              </a:buClr>
              <a:buFontTx/>
              <a:buChar char="•"/>
            </a:pPr>
            <a:r>
              <a:rPr lang="en-US"/>
              <a:t>Rewarding citizenship behavior</a:t>
            </a:r>
          </a:p>
          <a:p>
            <a:pPr marL="466725" lvl="1" indent="-282575">
              <a:spcBef>
                <a:spcPct val="50000"/>
              </a:spcBef>
              <a:buClr>
                <a:srgbClr val="0067AB"/>
              </a:buClr>
              <a:buFontTx/>
              <a:buChar char="•"/>
            </a:pPr>
            <a:r>
              <a:rPr lang="en-US"/>
              <a:t>Keeping former employees close</a:t>
            </a:r>
          </a:p>
          <a:p>
            <a:pPr marL="466725" lvl="1" indent="-282575">
              <a:spcBef>
                <a:spcPct val="50000"/>
              </a:spcBef>
              <a:buClr>
                <a:srgbClr val="0067AB"/>
              </a:buClr>
              <a:buFontTx/>
              <a:buChar char="•"/>
            </a:pPr>
            <a:r>
              <a:rPr lang="en-US"/>
              <a:t>Rewarding employees</a:t>
            </a:r>
          </a:p>
          <a:p>
            <a:pPr marL="466725" lvl="1" indent="-282575">
              <a:spcBef>
                <a:spcPct val="50000"/>
              </a:spcBef>
              <a:buClr>
                <a:srgbClr val="0067AB"/>
              </a:buClr>
              <a:buFontTx/>
              <a:buChar char="•"/>
            </a:pPr>
            <a:r>
              <a:rPr lang="en-US"/>
              <a:t>Taking care of employees</a:t>
            </a:r>
          </a:p>
          <a:p>
            <a:pPr marL="466725" lvl="1" indent="-282575">
              <a:spcBef>
                <a:spcPct val="50000"/>
              </a:spcBef>
              <a:buClr>
                <a:srgbClr val="0067AB"/>
              </a:buClr>
              <a:buFontTx/>
              <a:buChar char="•"/>
            </a:pPr>
            <a:r>
              <a:rPr lang="en-US"/>
              <a:t>Focusing on retention early and learning from mistakes</a:t>
            </a:r>
          </a:p>
          <a:p>
            <a:pPr marL="282575" indent="-282575">
              <a:spcBef>
                <a:spcPct val="50000"/>
              </a:spcBef>
              <a:buClr>
                <a:srgbClr val="0067AB"/>
              </a:buClr>
            </a:pPr>
            <a:r>
              <a:rPr lang="en-US" b="1"/>
              <a:t>Workforce Practice – Missouri DOT</a:t>
            </a:r>
          </a:p>
          <a:p>
            <a:pPr marL="466725" lvl="1" indent="-282575">
              <a:spcBef>
                <a:spcPct val="50000"/>
              </a:spcBef>
              <a:buClr>
                <a:srgbClr val="0067AB"/>
              </a:buClr>
              <a:buFontTx/>
              <a:buChar char="•"/>
            </a:pPr>
            <a:r>
              <a:rPr lang="en-US"/>
              <a:t>Employee Solutions at Work (SAW) </a:t>
            </a:r>
          </a:p>
          <a:p>
            <a:pPr marL="466725" lvl="1" indent="-282575">
              <a:spcBef>
                <a:spcPct val="50000"/>
              </a:spcBef>
              <a:buClr>
                <a:srgbClr val="0067AB"/>
              </a:buClr>
              <a:buFontTx/>
              <a:buChar char="•"/>
            </a:pPr>
            <a:r>
              <a:rPr lang="en-US"/>
              <a:t>Collects and distributes best practices</a:t>
            </a:r>
          </a:p>
          <a:p>
            <a:pPr marL="282575" indent="-282575">
              <a:spcBef>
                <a:spcPct val="50000"/>
              </a:spcBef>
            </a:pPr>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cstate="print"/>
          <a:srcRect/>
          <a:stretch>
            <a:fillRect/>
          </a:stretch>
        </p:blipFill>
        <p:spPr bwMode="auto">
          <a:xfrm>
            <a:off x="1371600" y="4419600"/>
            <a:ext cx="6477000" cy="1922463"/>
          </a:xfrm>
          <a:prstGeom prst="rect">
            <a:avLst/>
          </a:prstGeom>
          <a:noFill/>
          <a:ln w="9525">
            <a:noFill/>
            <a:miter lim="800000"/>
            <a:headEnd/>
            <a:tailEnd/>
          </a:ln>
        </p:spPr>
      </p:pic>
      <p:pic>
        <p:nvPicPr>
          <p:cNvPr id="34819" name="Picture 2" descr="MP900316765[1]"/>
          <p:cNvPicPr>
            <a:picLocks noChangeAspect="1" noChangeArrowheads="1"/>
          </p:cNvPicPr>
          <p:nvPr/>
        </p:nvPicPr>
        <p:blipFill>
          <a:blip r:embed="rId3" cstate="print"/>
          <a:srcRect/>
          <a:stretch>
            <a:fillRect/>
          </a:stretch>
        </p:blipFill>
        <p:spPr bwMode="auto">
          <a:xfrm>
            <a:off x="6196013" y="1295400"/>
            <a:ext cx="2311400" cy="1524000"/>
          </a:xfrm>
          <a:prstGeom prst="rect">
            <a:avLst/>
          </a:prstGeom>
          <a:noFill/>
          <a:ln w="9525">
            <a:noFill/>
            <a:miter lim="800000"/>
            <a:headEnd/>
            <a:tailEnd/>
          </a:ln>
        </p:spPr>
      </p:pic>
      <p:sp>
        <p:nvSpPr>
          <p:cNvPr id="34820" name="Content Placeholder 6"/>
          <p:cNvSpPr>
            <a:spLocks noGrp="1"/>
          </p:cNvSpPr>
          <p:nvPr>
            <p:ph idx="1"/>
          </p:nvPr>
        </p:nvSpPr>
        <p:spPr>
          <a:xfrm>
            <a:off x="457200" y="1295400"/>
            <a:ext cx="5486400" cy="1676400"/>
          </a:xfrm>
        </p:spPr>
        <p:txBody>
          <a:bodyPr/>
          <a:lstStyle/>
          <a:p>
            <a:pPr>
              <a:buFont typeface="Arial" charset="0"/>
              <a:buNone/>
            </a:pPr>
            <a:r>
              <a:rPr lang="en-US" sz="1800" b="1" smtClean="0"/>
              <a:t>Concept:</a:t>
            </a:r>
          </a:p>
          <a:p>
            <a:r>
              <a:rPr lang="en-US" sz="1600" smtClean="0"/>
              <a:t>Innovative Transportation organizations have begun to provide managers with not only technical training, but leadership training regarding how to motivate, evaluate and provide recognition to employees.</a:t>
            </a:r>
          </a:p>
        </p:txBody>
      </p:sp>
      <p:sp>
        <p:nvSpPr>
          <p:cNvPr id="34821" name="Title 1"/>
          <p:cNvSpPr>
            <a:spLocks noGrp="1"/>
          </p:cNvSpPr>
          <p:nvPr>
            <p:ph type="title"/>
          </p:nvPr>
        </p:nvSpPr>
        <p:spPr>
          <a:noFill/>
        </p:spPr>
        <p:txBody>
          <a:bodyPr/>
          <a:lstStyle/>
          <a:p>
            <a:r>
              <a:rPr lang="en-US" smtClean="0">
                <a:cs typeface="Arial" charset="0"/>
              </a:rPr>
              <a:t>Chapter 12: Leadership Development</a:t>
            </a:r>
            <a:br>
              <a:rPr lang="en-US" smtClean="0">
                <a:cs typeface="Arial" charset="0"/>
              </a:rPr>
            </a:br>
            <a:r>
              <a:rPr lang="en-US" b="0" i="1" smtClean="0">
                <a:cs typeface="Arial" charset="0"/>
              </a:rPr>
              <a:t>Overview</a:t>
            </a:r>
            <a:endParaRPr lang="en-US" smtClean="0">
              <a:cs typeface="Arial" charset="0"/>
            </a:endParaRPr>
          </a:p>
        </p:txBody>
      </p:sp>
      <p:sp>
        <p:nvSpPr>
          <p:cNvPr id="34822" name="Content Placeholder 6"/>
          <p:cNvSpPr txBox="1">
            <a:spLocks/>
          </p:cNvSpPr>
          <p:nvPr/>
        </p:nvSpPr>
        <p:spPr bwMode="auto">
          <a:xfrm>
            <a:off x="457200" y="2895600"/>
            <a:ext cx="8305800" cy="1524000"/>
          </a:xfrm>
          <a:prstGeom prst="rect">
            <a:avLst/>
          </a:prstGeom>
          <a:noFill/>
          <a:ln w="9525">
            <a:noFill/>
            <a:miter lim="800000"/>
            <a:headEnd/>
            <a:tailEnd/>
          </a:ln>
        </p:spPr>
        <p:txBody>
          <a:bodyPr/>
          <a:lstStyle/>
          <a:p>
            <a:pPr marL="282575" indent="-282575" eaLnBrk="0" hangingPunct="0">
              <a:spcBef>
                <a:spcPct val="50000"/>
              </a:spcBef>
              <a:buClr>
                <a:srgbClr val="0067AB"/>
              </a:buClr>
            </a:pPr>
            <a:r>
              <a:rPr lang="en-US" b="1"/>
              <a:t>Definition: </a:t>
            </a:r>
          </a:p>
          <a:p>
            <a:pPr marL="347663" lvl="1" indent="-347663" eaLnBrk="0" hangingPunct="0">
              <a:spcBef>
                <a:spcPct val="50000"/>
              </a:spcBef>
              <a:buClr>
                <a:srgbClr val="0067AB"/>
              </a:buClr>
              <a:buFont typeface="Arial" charset="0"/>
              <a:buChar char="•"/>
            </a:pPr>
            <a:r>
              <a:rPr lang="en-US" sz="1600"/>
              <a:t>Involves sound training and management skill development. Also, should consider the unique needs of female and minority staff to help remove obstacles to their development as leaders. These practices help organizations to better develop leaders throughout the agency.</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noFill/>
        </p:spPr>
        <p:txBody>
          <a:bodyPr/>
          <a:lstStyle/>
          <a:p>
            <a:pPr indent="4763">
              <a:tabLst>
                <a:tab pos="517525" algn="l"/>
              </a:tabLst>
            </a:pPr>
            <a:r>
              <a:rPr lang="en-US" smtClean="0">
                <a:cs typeface="Arial" charset="0"/>
              </a:rPr>
              <a:t>Chapter 12: Leadership Development</a:t>
            </a:r>
            <a:br>
              <a:rPr lang="en-US" smtClean="0">
                <a:cs typeface="Arial" charset="0"/>
              </a:rPr>
            </a:br>
            <a:r>
              <a:rPr lang="en-US" b="0" i="1" smtClean="0">
                <a:cs typeface="Arial" charset="0"/>
              </a:rPr>
              <a:t>Key Points</a:t>
            </a:r>
            <a:endParaRPr lang="en-US" smtClean="0">
              <a:cs typeface="Arial" charset="0"/>
            </a:endParaRPr>
          </a:p>
        </p:txBody>
      </p:sp>
      <p:sp>
        <p:nvSpPr>
          <p:cNvPr id="17411" name="Text Box 2"/>
          <p:cNvSpPr txBox="1">
            <a:spLocks noChangeArrowheads="1"/>
          </p:cNvSpPr>
          <p:nvPr/>
        </p:nvSpPr>
        <p:spPr bwMode="auto">
          <a:xfrm>
            <a:off x="228600" y="1117600"/>
            <a:ext cx="3962400" cy="5130800"/>
          </a:xfrm>
          <a:prstGeom prst="rect">
            <a:avLst/>
          </a:prstGeom>
          <a:noFill/>
          <a:ln w="9525">
            <a:noFill/>
            <a:miter lim="800000"/>
            <a:headEnd/>
            <a:tailEnd/>
          </a:ln>
        </p:spPr>
        <p:txBody>
          <a:bodyPr/>
          <a:lstStyle/>
          <a:p>
            <a:pPr marL="282575" indent="-282575">
              <a:spcBef>
                <a:spcPct val="50000"/>
              </a:spcBef>
              <a:defRPr/>
            </a:pPr>
            <a:r>
              <a:rPr lang="en-US" b="1" dirty="0"/>
              <a:t>Workforce Challenges</a:t>
            </a:r>
          </a:p>
          <a:p>
            <a:pPr marL="466725" lvl="1" indent="-282575">
              <a:spcBef>
                <a:spcPct val="50000"/>
              </a:spcBef>
              <a:buClr>
                <a:srgbClr val="0067AB"/>
              </a:buClr>
              <a:buFontTx/>
              <a:buChar char="•"/>
              <a:defRPr/>
            </a:pPr>
            <a:r>
              <a:rPr lang="en-US" dirty="0"/>
              <a:t>Interviewing skills</a:t>
            </a:r>
          </a:p>
          <a:p>
            <a:pPr marL="466725" lvl="1" indent="-282575">
              <a:spcBef>
                <a:spcPct val="50000"/>
              </a:spcBef>
              <a:buClr>
                <a:srgbClr val="0067AB"/>
              </a:buClr>
              <a:buFontTx/>
              <a:buChar char="•"/>
              <a:defRPr/>
            </a:pPr>
            <a:r>
              <a:rPr lang="en-US" dirty="0"/>
              <a:t>Difficulty choosing leaders</a:t>
            </a:r>
          </a:p>
          <a:p>
            <a:pPr marL="466725" lvl="1" indent="-282575">
              <a:spcBef>
                <a:spcPct val="50000"/>
              </a:spcBef>
              <a:buClr>
                <a:srgbClr val="0067AB"/>
              </a:buClr>
              <a:buFontTx/>
              <a:buChar char="•"/>
              <a:defRPr/>
            </a:pPr>
            <a:r>
              <a:rPr lang="en-US" dirty="0"/>
              <a:t>Lack of training for leaders/ supervisors</a:t>
            </a:r>
            <a:endParaRPr lang="en-US" b="1" dirty="0"/>
          </a:p>
          <a:p>
            <a:pPr marL="282575" indent="-282575">
              <a:spcBef>
                <a:spcPct val="50000"/>
              </a:spcBef>
              <a:buClr>
                <a:srgbClr val="0067AB"/>
              </a:buClr>
              <a:defRPr/>
            </a:pPr>
            <a:endParaRPr lang="en-US" b="1" dirty="0"/>
          </a:p>
          <a:p>
            <a:pPr marL="282575" indent="-282575">
              <a:spcBef>
                <a:spcPct val="50000"/>
              </a:spcBef>
              <a:buClr>
                <a:srgbClr val="0067AB"/>
              </a:buClr>
              <a:defRPr/>
            </a:pPr>
            <a:endParaRPr lang="en-US" sz="1200" b="1" dirty="0"/>
          </a:p>
          <a:p>
            <a:pPr marL="282575" indent="-282575">
              <a:spcBef>
                <a:spcPct val="50000"/>
              </a:spcBef>
              <a:buClr>
                <a:srgbClr val="0067AB"/>
              </a:buClr>
              <a:defRPr/>
            </a:pPr>
            <a:r>
              <a:rPr lang="en-US" b="1" dirty="0"/>
              <a:t>Workforce Practice – Maryland State Highway Administration</a:t>
            </a:r>
          </a:p>
          <a:p>
            <a:pPr marL="466725" lvl="1" indent="-282575">
              <a:spcBef>
                <a:spcPct val="50000"/>
              </a:spcBef>
              <a:buClr>
                <a:srgbClr val="0067AB"/>
              </a:buClr>
              <a:buFontTx/>
              <a:buChar char="•"/>
              <a:defRPr/>
            </a:pPr>
            <a:r>
              <a:rPr lang="en-US" dirty="0"/>
              <a:t>Advanced Leadership Program</a:t>
            </a:r>
          </a:p>
          <a:p>
            <a:pPr marL="466725" lvl="1" indent="-282575">
              <a:spcBef>
                <a:spcPct val="50000"/>
              </a:spcBef>
              <a:buClr>
                <a:srgbClr val="0067AB"/>
              </a:buClr>
              <a:buFontTx/>
              <a:buChar char="•"/>
              <a:defRPr/>
            </a:pPr>
            <a:r>
              <a:rPr lang="en-US" dirty="0"/>
              <a:t>Ensures that employees are identified and prepared as leaders before leadership positions are vacated</a:t>
            </a:r>
          </a:p>
          <a:p>
            <a:pPr marL="466725" lvl="1" indent="-282575">
              <a:spcBef>
                <a:spcPct val="50000"/>
              </a:spcBef>
              <a:buClr>
                <a:srgbClr val="0067AB"/>
              </a:buClr>
              <a:buFontTx/>
              <a:buChar char="•"/>
              <a:defRPr/>
            </a:pPr>
            <a:endParaRPr lang="en-US" dirty="0"/>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35844" name="Text Box 2"/>
          <p:cNvSpPr txBox="1">
            <a:spLocks noChangeArrowheads="1"/>
          </p:cNvSpPr>
          <p:nvPr/>
        </p:nvSpPr>
        <p:spPr bwMode="auto">
          <a:xfrm>
            <a:off x="4114800" y="1114425"/>
            <a:ext cx="4953000" cy="5132388"/>
          </a:xfrm>
          <a:prstGeom prst="rect">
            <a:avLst/>
          </a:prstGeom>
          <a:noFill/>
          <a:ln w="9525">
            <a:noFill/>
            <a:miter lim="800000"/>
            <a:headEnd/>
            <a:tailEnd/>
          </a:ln>
        </p:spPr>
        <p:txBody>
          <a:bodyPr/>
          <a:lstStyle/>
          <a:p>
            <a:pPr marL="282575" indent="-282575">
              <a:spcBef>
                <a:spcPct val="50000"/>
              </a:spcBef>
            </a:pPr>
            <a:r>
              <a:rPr lang="en-US" b="1"/>
              <a:t>Industry Strategies</a:t>
            </a:r>
          </a:p>
          <a:p>
            <a:pPr marL="466725" lvl="1" indent="-282575">
              <a:spcBef>
                <a:spcPct val="50000"/>
              </a:spcBef>
              <a:buClr>
                <a:srgbClr val="0067AB"/>
              </a:buClr>
              <a:buFontTx/>
              <a:buChar char="•"/>
            </a:pPr>
            <a:r>
              <a:rPr lang="en-US"/>
              <a:t>Providing leadership training</a:t>
            </a:r>
          </a:p>
          <a:p>
            <a:pPr marL="466725" lvl="1" indent="-282575">
              <a:spcBef>
                <a:spcPct val="50000"/>
              </a:spcBef>
              <a:buClr>
                <a:srgbClr val="0067AB"/>
              </a:buClr>
              <a:buFontTx/>
              <a:buChar char="•"/>
            </a:pPr>
            <a:r>
              <a:rPr lang="en-US"/>
              <a:t>Implementing leadership development to support specific demographic groups</a:t>
            </a:r>
          </a:p>
          <a:p>
            <a:pPr marL="466725" lvl="1" indent="-282575">
              <a:spcBef>
                <a:spcPct val="50000"/>
              </a:spcBef>
              <a:buClr>
                <a:srgbClr val="0067AB"/>
              </a:buClr>
              <a:buFontTx/>
              <a:buChar char="•"/>
            </a:pPr>
            <a:r>
              <a:rPr lang="en-US"/>
              <a:t>Emphasizing follower development in leader training</a:t>
            </a:r>
          </a:p>
          <a:p>
            <a:pPr marL="466725" lvl="1" indent="-282575">
              <a:spcBef>
                <a:spcPct val="50000"/>
              </a:spcBef>
              <a:buClr>
                <a:srgbClr val="0067AB"/>
              </a:buClr>
              <a:buFontTx/>
              <a:buChar char="•"/>
            </a:pPr>
            <a:r>
              <a:rPr lang="en-US"/>
              <a:t>Mentoring and coaching leaders</a:t>
            </a:r>
          </a:p>
          <a:p>
            <a:pPr marL="282575" indent="-282575">
              <a:spcBef>
                <a:spcPct val="50000"/>
              </a:spcBef>
              <a:buClr>
                <a:srgbClr val="0067AB"/>
              </a:buClr>
            </a:pPr>
            <a:r>
              <a:rPr lang="en-US" b="1"/>
              <a:t>Workforce Practice – Santa Clara Valley Transportation Authority</a:t>
            </a:r>
          </a:p>
          <a:p>
            <a:pPr marL="466725" lvl="1" indent="-282575">
              <a:spcBef>
                <a:spcPct val="50000"/>
              </a:spcBef>
              <a:buClr>
                <a:srgbClr val="0067AB"/>
              </a:buClr>
              <a:buFontTx/>
              <a:buChar char="•"/>
            </a:pPr>
            <a:r>
              <a:rPr lang="en-US"/>
              <a:t>Joint Workforce Investment (JWI) program</a:t>
            </a:r>
          </a:p>
          <a:p>
            <a:pPr marL="466725" lvl="1" indent="-282575">
              <a:spcBef>
                <a:spcPct val="50000"/>
              </a:spcBef>
              <a:buClr>
                <a:srgbClr val="0067AB"/>
              </a:buClr>
              <a:buFontTx/>
              <a:buChar char="•"/>
            </a:pPr>
            <a:r>
              <a:rPr lang="en-US"/>
              <a:t>Combination of programs resulted in increased skill and commitment</a:t>
            </a:r>
          </a:p>
          <a:p>
            <a:pPr marL="282575" indent="-282575">
              <a:spcBef>
                <a:spcPct val="50000"/>
              </a:spcBef>
            </a:pPr>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srcRect/>
          <a:stretch>
            <a:fillRect/>
          </a:stretch>
        </p:blipFill>
        <p:spPr bwMode="auto">
          <a:xfrm>
            <a:off x="1371600" y="4419600"/>
            <a:ext cx="6477000" cy="1931988"/>
          </a:xfrm>
          <a:prstGeom prst="rect">
            <a:avLst/>
          </a:prstGeom>
          <a:noFill/>
          <a:ln w="9525">
            <a:noFill/>
            <a:miter lim="800000"/>
            <a:headEnd/>
            <a:tailEnd/>
          </a:ln>
        </p:spPr>
      </p:pic>
      <p:pic>
        <p:nvPicPr>
          <p:cNvPr id="36867" name="Picture 2" descr="MP900448537[1]"/>
          <p:cNvPicPr>
            <a:picLocks noChangeAspect="1" noChangeArrowheads="1"/>
          </p:cNvPicPr>
          <p:nvPr/>
        </p:nvPicPr>
        <p:blipFill>
          <a:blip r:embed="rId3" cstate="print"/>
          <a:srcRect/>
          <a:stretch>
            <a:fillRect/>
          </a:stretch>
        </p:blipFill>
        <p:spPr bwMode="auto">
          <a:xfrm>
            <a:off x="6173788" y="1295400"/>
            <a:ext cx="2284412" cy="1497013"/>
          </a:xfrm>
          <a:prstGeom prst="rect">
            <a:avLst/>
          </a:prstGeom>
          <a:noFill/>
          <a:ln w="9525">
            <a:noFill/>
            <a:miter lim="800000"/>
            <a:headEnd/>
            <a:tailEnd/>
          </a:ln>
        </p:spPr>
      </p:pic>
      <p:sp>
        <p:nvSpPr>
          <p:cNvPr id="36868" name="Content Placeholder 6"/>
          <p:cNvSpPr>
            <a:spLocks noGrp="1"/>
          </p:cNvSpPr>
          <p:nvPr>
            <p:ph idx="1"/>
          </p:nvPr>
        </p:nvSpPr>
        <p:spPr>
          <a:xfrm>
            <a:off x="457200" y="1295400"/>
            <a:ext cx="5486400" cy="1752600"/>
          </a:xfrm>
        </p:spPr>
        <p:txBody>
          <a:bodyPr/>
          <a:lstStyle/>
          <a:p>
            <a:pPr>
              <a:buFont typeface="Arial" charset="0"/>
              <a:buNone/>
            </a:pPr>
            <a:r>
              <a:rPr lang="en-US" sz="1800" b="1" smtClean="0"/>
              <a:t>Concept:</a:t>
            </a:r>
          </a:p>
          <a:p>
            <a:pPr>
              <a:spcBef>
                <a:spcPts val="600"/>
              </a:spcBef>
            </a:pPr>
            <a:r>
              <a:rPr lang="en-US" sz="1800" smtClean="0"/>
              <a:t>Job Classification and Design allows organizations to better manage jobs to maximize the recruitment and retention of employees.</a:t>
            </a:r>
          </a:p>
        </p:txBody>
      </p:sp>
      <p:sp>
        <p:nvSpPr>
          <p:cNvPr id="36869" name="Title 1"/>
          <p:cNvSpPr>
            <a:spLocks noGrp="1"/>
          </p:cNvSpPr>
          <p:nvPr>
            <p:ph type="title"/>
          </p:nvPr>
        </p:nvSpPr>
        <p:spPr>
          <a:noFill/>
        </p:spPr>
        <p:txBody>
          <a:bodyPr/>
          <a:lstStyle/>
          <a:p>
            <a:r>
              <a:rPr lang="en-US" smtClean="0">
                <a:cs typeface="Arial" charset="0"/>
              </a:rPr>
              <a:t>Chapter 13: Job Classification and Design</a:t>
            </a:r>
            <a:br>
              <a:rPr lang="en-US" smtClean="0">
                <a:cs typeface="Arial" charset="0"/>
              </a:rPr>
            </a:br>
            <a:r>
              <a:rPr lang="en-US" b="0" i="1" smtClean="0">
                <a:cs typeface="Arial" charset="0"/>
              </a:rPr>
              <a:t>Overview </a:t>
            </a:r>
            <a:endParaRPr lang="en-US" smtClean="0">
              <a:cs typeface="Arial" charset="0"/>
            </a:endParaRPr>
          </a:p>
        </p:txBody>
      </p:sp>
      <p:sp>
        <p:nvSpPr>
          <p:cNvPr id="36870" name="Content Placeholder 6"/>
          <p:cNvSpPr txBox="1">
            <a:spLocks/>
          </p:cNvSpPr>
          <p:nvPr/>
        </p:nvSpPr>
        <p:spPr bwMode="auto">
          <a:xfrm>
            <a:off x="457200" y="2819400"/>
            <a:ext cx="8305800" cy="1524000"/>
          </a:xfrm>
          <a:prstGeom prst="rect">
            <a:avLst/>
          </a:prstGeom>
          <a:noFill/>
          <a:ln w="9525">
            <a:noFill/>
            <a:miter lim="800000"/>
            <a:headEnd/>
            <a:tailEnd/>
          </a:ln>
        </p:spPr>
        <p:txBody>
          <a:bodyPr/>
          <a:lstStyle/>
          <a:p>
            <a:pPr marL="282575" indent="-282575" eaLnBrk="0" hangingPunct="0">
              <a:spcBef>
                <a:spcPct val="50000"/>
              </a:spcBef>
              <a:buClr>
                <a:srgbClr val="0067AB"/>
              </a:buClr>
            </a:pPr>
            <a:r>
              <a:rPr lang="en-US" b="1"/>
              <a:t>Definition: </a:t>
            </a:r>
          </a:p>
          <a:p>
            <a:pPr marL="347663" lvl="1" indent="-347663" eaLnBrk="0" hangingPunct="0">
              <a:spcBef>
                <a:spcPct val="50000"/>
              </a:spcBef>
              <a:buClr>
                <a:srgbClr val="0067AB"/>
              </a:buClr>
              <a:buFont typeface="Arial" charset="0"/>
              <a:buChar char="•"/>
            </a:pPr>
            <a:r>
              <a:rPr lang="en-US"/>
              <a:t>Involves designing jobs to possess the appropriate scope of tasks and skills required allows for employees to stay interested and challenged without being consistently overburdened. </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noFill/>
        </p:spPr>
        <p:txBody>
          <a:bodyPr/>
          <a:lstStyle/>
          <a:p>
            <a:pPr indent="4763">
              <a:tabLst>
                <a:tab pos="517525" algn="l"/>
              </a:tabLst>
            </a:pPr>
            <a:r>
              <a:rPr lang="en-US" smtClean="0">
                <a:cs typeface="Arial" charset="0"/>
              </a:rPr>
              <a:t>Chapter 13: Job Classification and Design</a:t>
            </a:r>
            <a:br>
              <a:rPr lang="en-US" smtClean="0">
                <a:cs typeface="Arial" charset="0"/>
              </a:rPr>
            </a:br>
            <a:r>
              <a:rPr lang="en-US" b="0" i="1" smtClean="0">
                <a:cs typeface="Arial" charset="0"/>
              </a:rPr>
              <a:t>Key Points</a:t>
            </a:r>
            <a:endParaRPr lang="en-US" smtClean="0">
              <a:cs typeface="Arial" charset="0"/>
            </a:endParaRPr>
          </a:p>
        </p:txBody>
      </p:sp>
      <p:sp>
        <p:nvSpPr>
          <p:cNvPr id="17411" name="Text Box 2"/>
          <p:cNvSpPr txBox="1">
            <a:spLocks noChangeArrowheads="1"/>
          </p:cNvSpPr>
          <p:nvPr/>
        </p:nvSpPr>
        <p:spPr bwMode="auto">
          <a:xfrm>
            <a:off x="228600" y="1117600"/>
            <a:ext cx="3962400" cy="5130800"/>
          </a:xfrm>
          <a:prstGeom prst="rect">
            <a:avLst/>
          </a:prstGeom>
          <a:noFill/>
          <a:ln w="9525">
            <a:noFill/>
            <a:miter lim="800000"/>
            <a:headEnd/>
            <a:tailEnd/>
          </a:ln>
        </p:spPr>
        <p:txBody>
          <a:bodyPr/>
          <a:lstStyle/>
          <a:p>
            <a:pPr marL="282575" indent="-282575">
              <a:spcBef>
                <a:spcPct val="50000"/>
              </a:spcBef>
              <a:defRPr/>
            </a:pPr>
            <a:r>
              <a:rPr lang="en-US" b="1" dirty="0"/>
              <a:t>Workforce Challenges</a:t>
            </a:r>
          </a:p>
          <a:p>
            <a:pPr marL="466725" lvl="1" indent="-282575">
              <a:spcBef>
                <a:spcPct val="50000"/>
              </a:spcBef>
              <a:buClr>
                <a:srgbClr val="0067AB"/>
              </a:buClr>
              <a:buFontTx/>
              <a:buChar char="•"/>
              <a:defRPr/>
            </a:pPr>
            <a:r>
              <a:rPr lang="en-US" dirty="0"/>
              <a:t>Aversion to manual outdoor labor</a:t>
            </a:r>
          </a:p>
          <a:p>
            <a:pPr marL="466725" lvl="1" indent="-282575">
              <a:spcBef>
                <a:spcPct val="50000"/>
              </a:spcBef>
              <a:buClr>
                <a:srgbClr val="0067AB"/>
              </a:buClr>
              <a:buFontTx/>
              <a:buChar char="•"/>
              <a:defRPr/>
            </a:pPr>
            <a:r>
              <a:rPr lang="en-US" dirty="0"/>
              <a:t>Lack of flexibility and autonomy</a:t>
            </a:r>
          </a:p>
          <a:p>
            <a:pPr marL="466725" lvl="1" indent="-282575">
              <a:spcBef>
                <a:spcPct val="50000"/>
              </a:spcBef>
              <a:buClr>
                <a:srgbClr val="0067AB"/>
              </a:buClr>
              <a:buFontTx/>
              <a:buChar char="•"/>
              <a:defRPr/>
            </a:pPr>
            <a:r>
              <a:rPr lang="en-US" dirty="0"/>
              <a:t>Lack of learning opportunities</a:t>
            </a:r>
          </a:p>
          <a:p>
            <a:pPr marL="282575" indent="-282575">
              <a:spcBef>
                <a:spcPct val="50000"/>
              </a:spcBef>
              <a:buClr>
                <a:srgbClr val="0067AB"/>
              </a:buClr>
              <a:defRPr/>
            </a:pPr>
            <a:endParaRPr lang="en-US" b="1" dirty="0"/>
          </a:p>
          <a:p>
            <a:pPr marL="282575" indent="-282575">
              <a:spcBef>
                <a:spcPct val="50000"/>
              </a:spcBef>
              <a:buClr>
                <a:srgbClr val="0067AB"/>
              </a:buClr>
              <a:defRPr/>
            </a:pPr>
            <a:r>
              <a:rPr lang="en-US" b="1" dirty="0"/>
              <a:t>Workforce Practice – Minnesota DOT</a:t>
            </a:r>
          </a:p>
          <a:p>
            <a:pPr marL="466725" lvl="1" indent="-282575">
              <a:spcBef>
                <a:spcPct val="50000"/>
              </a:spcBef>
              <a:buClr>
                <a:srgbClr val="0067AB"/>
              </a:buClr>
              <a:buFontTx/>
              <a:buChar char="•"/>
              <a:defRPr/>
            </a:pPr>
            <a:r>
              <a:rPr lang="en-US" dirty="0"/>
              <a:t>Transportation Specialist Series</a:t>
            </a:r>
          </a:p>
          <a:p>
            <a:pPr marL="466725" lvl="1" indent="-282575">
              <a:spcBef>
                <a:spcPct val="50000"/>
              </a:spcBef>
              <a:buClr>
                <a:srgbClr val="0067AB"/>
              </a:buClr>
              <a:buFontTx/>
              <a:buChar char="•"/>
              <a:defRPr/>
            </a:pPr>
            <a:r>
              <a:rPr lang="en-US" dirty="0"/>
              <a:t>Focus on workforce planning and professional development to target current and future skill needs </a:t>
            </a:r>
          </a:p>
          <a:p>
            <a:pPr marL="466725" lvl="1" indent="-282575">
              <a:spcBef>
                <a:spcPct val="50000"/>
              </a:spcBef>
              <a:buClr>
                <a:srgbClr val="0067AB"/>
              </a:buClr>
              <a:buFontTx/>
              <a:buChar char="•"/>
              <a:defRPr/>
            </a:pPr>
            <a:endParaRPr lang="en-US" dirty="0"/>
          </a:p>
          <a:p>
            <a:pPr marL="466725" lvl="1" indent="-282575">
              <a:spcBef>
                <a:spcPct val="50000"/>
              </a:spcBef>
              <a:buClr>
                <a:srgbClr val="0067AB"/>
              </a:buClr>
              <a:buFontTx/>
              <a:buChar char="•"/>
              <a:defRPr/>
            </a:pPr>
            <a:endParaRPr lang="en-US" dirty="0"/>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37892" name="Text Box 2"/>
          <p:cNvSpPr txBox="1">
            <a:spLocks noChangeArrowheads="1"/>
          </p:cNvSpPr>
          <p:nvPr/>
        </p:nvSpPr>
        <p:spPr bwMode="auto">
          <a:xfrm>
            <a:off x="4114800" y="1114425"/>
            <a:ext cx="4953000" cy="5132388"/>
          </a:xfrm>
          <a:prstGeom prst="rect">
            <a:avLst/>
          </a:prstGeom>
          <a:noFill/>
          <a:ln w="9525">
            <a:noFill/>
            <a:miter lim="800000"/>
            <a:headEnd/>
            <a:tailEnd/>
          </a:ln>
        </p:spPr>
        <p:txBody>
          <a:bodyPr/>
          <a:lstStyle/>
          <a:p>
            <a:pPr marL="282575" indent="-282575">
              <a:spcBef>
                <a:spcPct val="50000"/>
              </a:spcBef>
            </a:pPr>
            <a:r>
              <a:rPr lang="en-US" b="1"/>
              <a:t>Industry Strategies</a:t>
            </a:r>
          </a:p>
          <a:p>
            <a:pPr marL="466725" lvl="1" indent="-282575">
              <a:spcBef>
                <a:spcPct val="50000"/>
              </a:spcBef>
              <a:buClr>
                <a:srgbClr val="0067AB"/>
              </a:buClr>
              <a:buFontTx/>
              <a:buChar char="•"/>
            </a:pPr>
            <a:r>
              <a:rPr lang="en-US"/>
              <a:t>Creating dual career tracks for managers and technical experts</a:t>
            </a:r>
          </a:p>
          <a:p>
            <a:pPr marL="466725" lvl="1" indent="-282575">
              <a:spcBef>
                <a:spcPct val="50000"/>
              </a:spcBef>
              <a:buClr>
                <a:srgbClr val="0067AB"/>
              </a:buClr>
              <a:buFontTx/>
              <a:buChar char="•"/>
            </a:pPr>
            <a:r>
              <a:rPr lang="en-US"/>
              <a:t>Emphasizing job enrichment</a:t>
            </a:r>
          </a:p>
          <a:p>
            <a:pPr marL="466725" lvl="1" indent="-282575">
              <a:spcBef>
                <a:spcPct val="50000"/>
              </a:spcBef>
              <a:buClr>
                <a:srgbClr val="0067AB"/>
              </a:buClr>
              <a:buFontTx/>
              <a:buChar char="•"/>
            </a:pPr>
            <a:r>
              <a:rPr lang="en-US"/>
              <a:t>Creating advancement within positions</a:t>
            </a:r>
          </a:p>
          <a:p>
            <a:pPr marL="282575" indent="-282575">
              <a:spcBef>
                <a:spcPct val="50000"/>
              </a:spcBef>
              <a:buClr>
                <a:srgbClr val="0067AB"/>
              </a:buClr>
            </a:pPr>
            <a:endParaRPr lang="en-US" b="1"/>
          </a:p>
          <a:p>
            <a:pPr marL="282575" indent="-282575">
              <a:spcBef>
                <a:spcPct val="50000"/>
              </a:spcBef>
              <a:buClr>
                <a:srgbClr val="0067AB"/>
              </a:buClr>
            </a:pPr>
            <a:r>
              <a:rPr lang="en-US" b="1"/>
              <a:t>Workforce Practice – Pennsylvania DOT</a:t>
            </a:r>
          </a:p>
          <a:p>
            <a:pPr marL="466725" lvl="1" indent="-282575">
              <a:spcBef>
                <a:spcPct val="50000"/>
              </a:spcBef>
              <a:buClr>
                <a:srgbClr val="0067AB"/>
              </a:buClr>
              <a:buFontTx/>
              <a:buChar char="•"/>
            </a:pPr>
            <a:r>
              <a:rPr lang="en-US"/>
              <a:t>Position Analysis Workbooks</a:t>
            </a:r>
          </a:p>
          <a:p>
            <a:pPr marL="466725" lvl="1" indent="-282575">
              <a:spcBef>
                <a:spcPct val="50000"/>
              </a:spcBef>
              <a:buClr>
                <a:srgbClr val="0067AB"/>
              </a:buClr>
              <a:buFontTx/>
              <a:buChar char="•"/>
            </a:pPr>
            <a:r>
              <a:rPr lang="en-US"/>
              <a:t>Provides proper training and career direction to employees and helps improve organizational efficiency and effectiveness</a:t>
            </a:r>
          </a:p>
          <a:p>
            <a:pPr marL="466725" lvl="1" indent="-282575">
              <a:spcBef>
                <a:spcPct val="50000"/>
              </a:spcBef>
              <a:buClr>
                <a:srgbClr val="0067AB"/>
              </a:buClr>
              <a:buFontTx/>
              <a:buChar char="•"/>
            </a:pPr>
            <a:endParaRPr lang="en-US"/>
          </a:p>
          <a:p>
            <a:pPr marL="466725" lvl="1" indent="-282575">
              <a:spcBef>
                <a:spcPct val="50000"/>
              </a:spcBef>
              <a:buClr>
                <a:srgbClr val="0067AB"/>
              </a:buClr>
              <a:buFontTx/>
              <a:buChar char="•"/>
            </a:pPr>
            <a:endParaRPr lang="en-US"/>
          </a:p>
          <a:p>
            <a:pPr marL="282575" indent="-282575">
              <a:spcBef>
                <a:spcPct val="50000"/>
              </a:spcBef>
            </a:pPr>
            <a:endParaRPr 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noFill/>
        </p:spPr>
        <p:txBody>
          <a:bodyPr/>
          <a:lstStyle/>
          <a:p>
            <a:r>
              <a:rPr lang="en-US" smtClean="0"/>
              <a:t>Roadmap</a:t>
            </a:r>
          </a:p>
        </p:txBody>
      </p:sp>
      <p:sp>
        <p:nvSpPr>
          <p:cNvPr id="5123" name="Rectangle 3"/>
          <p:cNvSpPr>
            <a:spLocks noGrp="1"/>
          </p:cNvSpPr>
          <p:nvPr>
            <p:ph type="body" idx="1"/>
          </p:nvPr>
        </p:nvSpPr>
        <p:spPr/>
        <p:txBody>
          <a:bodyPr/>
          <a:lstStyle/>
          <a:p>
            <a:pPr marL="282575" indent="-282575">
              <a:spcBef>
                <a:spcPct val="50000"/>
              </a:spcBef>
            </a:pPr>
            <a:r>
              <a:rPr lang="en-US" smtClean="0"/>
              <a:t>Introduction</a:t>
            </a:r>
          </a:p>
          <a:p>
            <a:pPr marL="282575" indent="-282575">
              <a:spcBef>
                <a:spcPct val="50000"/>
              </a:spcBef>
            </a:pPr>
            <a:r>
              <a:rPr lang="en-US" smtClean="0"/>
              <a:t>Overview of Method</a:t>
            </a:r>
          </a:p>
          <a:p>
            <a:pPr marL="282575" indent="-282575">
              <a:spcBef>
                <a:spcPct val="50000"/>
              </a:spcBef>
            </a:pPr>
            <a:r>
              <a:rPr lang="en-US" smtClean="0"/>
              <a:t>Overview of Guidebook Materials</a:t>
            </a:r>
          </a:p>
          <a:p>
            <a:pPr marL="282575" indent="-282575">
              <a:spcBef>
                <a:spcPct val="50000"/>
              </a:spcBef>
            </a:pPr>
            <a:r>
              <a:rPr lang="en-US" smtClean="0"/>
              <a:t>Questions</a:t>
            </a:r>
          </a:p>
        </p:txBody>
      </p:sp>
      <p:pic>
        <p:nvPicPr>
          <p:cNvPr id="5124" name="Picture 16" descr="nhsjpg"/>
          <p:cNvPicPr>
            <a:picLocks noChangeAspect="1" noChangeArrowheads="1"/>
          </p:cNvPicPr>
          <p:nvPr/>
        </p:nvPicPr>
        <p:blipFill>
          <a:blip r:embed="rId3" cstate="print"/>
          <a:srcRect/>
          <a:stretch>
            <a:fillRect/>
          </a:stretch>
        </p:blipFill>
        <p:spPr bwMode="auto">
          <a:xfrm>
            <a:off x="5257800" y="3381375"/>
            <a:ext cx="350520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idx="4294967295"/>
          </p:nvPr>
        </p:nvSpPr>
        <p:spPr bwMode="auto">
          <a:xfrm>
            <a:off x="0" y="2879725"/>
            <a:ext cx="9144000" cy="1470025"/>
          </a:xfrm>
          <a:prstGeom prst="rect">
            <a:avLst/>
          </a:prstGeom>
          <a:noFill/>
          <a:ln>
            <a:miter lim="800000"/>
            <a:headEnd/>
            <a:tailEnd/>
          </a:ln>
        </p:spPr>
        <p:txBody>
          <a:bodyPr/>
          <a:lstStyle/>
          <a:p>
            <a:pPr algn="ctr"/>
            <a:r>
              <a:rPr lang="en-US" smtClean="0"/>
              <a:t>Questions?</a:t>
            </a:r>
            <a:endParaRPr lang="en-US" smtClean="0">
              <a:solidFill>
                <a:schemeClr val="tx1"/>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5"/>
          <p:cNvSpPr>
            <a:spLocks noGrp="1"/>
          </p:cNvSpPr>
          <p:nvPr>
            <p:ph idx="1"/>
          </p:nvPr>
        </p:nvSpPr>
        <p:spPr/>
        <p:txBody>
          <a:bodyPr/>
          <a:lstStyle/>
          <a:p>
            <a:r>
              <a:rPr lang="en-US" dirty="0" smtClean="0"/>
              <a:t>For more information, please contact:</a:t>
            </a:r>
          </a:p>
        </p:txBody>
      </p:sp>
      <p:sp>
        <p:nvSpPr>
          <p:cNvPr id="48131" name="Title 2"/>
          <p:cNvSpPr>
            <a:spLocks noGrp="1"/>
          </p:cNvSpPr>
          <p:nvPr>
            <p:ph type="title"/>
          </p:nvPr>
        </p:nvSpPr>
        <p:spPr>
          <a:noFill/>
        </p:spPr>
        <p:txBody>
          <a:bodyPr/>
          <a:lstStyle/>
          <a:p>
            <a:r>
              <a:rPr lang="en-US" dirty="0" smtClean="0"/>
              <a:t>Contact Information</a:t>
            </a:r>
          </a:p>
        </p:txBody>
      </p:sp>
      <p:sp>
        <p:nvSpPr>
          <p:cNvPr id="48133" name="Rectangle 9"/>
          <p:cNvSpPr txBox="1">
            <a:spLocks noChangeArrowheads="1"/>
          </p:cNvSpPr>
          <p:nvPr/>
        </p:nvSpPr>
        <p:spPr bwMode="auto">
          <a:xfrm>
            <a:off x="2209800" y="2667000"/>
            <a:ext cx="3878263" cy="2519363"/>
          </a:xfrm>
          <a:prstGeom prst="rect">
            <a:avLst/>
          </a:prstGeom>
          <a:noFill/>
          <a:ln w="9525">
            <a:noFill/>
            <a:miter lim="800000"/>
            <a:headEnd/>
            <a:tailEnd/>
          </a:ln>
        </p:spPr>
        <p:txBody>
          <a:bodyPr/>
          <a:lstStyle/>
          <a:p>
            <a:pPr marL="342900" indent="-342900" algn="ctr" eaLnBrk="0" hangingPunct="0">
              <a:spcBef>
                <a:spcPct val="20000"/>
              </a:spcBef>
              <a:buClr>
                <a:srgbClr val="0067AB"/>
              </a:buClr>
              <a:buFont typeface="Arial Narrow" pitchFamily="34" charset="0"/>
              <a:buNone/>
            </a:pPr>
            <a:r>
              <a:rPr lang="en-US" sz="2000" b="1" dirty="0" smtClean="0"/>
              <a:t>Dr. Beth Heinen</a:t>
            </a:r>
            <a:endParaRPr lang="en-US" sz="2000" b="1" dirty="0"/>
          </a:p>
          <a:p>
            <a:pPr marL="342900" indent="-342900" algn="ctr" eaLnBrk="0" hangingPunct="0">
              <a:spcBef>
                <a:spcPct val="20000"/>
              </a:spcBef>
              <a:buClr>
                <a:srgbClr val="0067AB"/>
              </a:buClr>
              <a:buFont typeface="Arial Narrow" pitchFamily="34" charset="0"/>
              <a:buNone/>
            </a:pPr>
            <a:r>
              <a:rPr lang="en-US" sz="2000" b="1" dirty="0" smtClean="0"/>
              <a:t>Senior Associate</a:t>
            </a:r>
            <a:endParaRPr lang="en-US" sz="2000" b="1" dirty="0"/>
          </a:p>
          <a:p>
            <a:pPr marL="342900" indent="-342900" algn="ctr" eaLnBrk="0" hangingPunct="0">
              <a:spcBef>
                <a:spcPct val="20000"/>
              </a:spcBef>
              <a:buClr>
                <a:srgbClr val="0067AB"/>
              </a:buClr>
              <a:buFont typeface="Arial Narrow" pitchFamily="34" charset="0"/>
              <a:buNone/>
            </a:pPr>
            <a:r>
              <a:rPr lang="en-US" sz="2000" b="1" dirty="0"/>
              <a:t>ICF International</a:t>
            </a:r>
          </a:p>
          <a:p>
            <a:pPr marL="342900" indent="-342900" algn="ctr" eaLnBrk="0" hangingPunct="0">
              <a:spcBef>
                <a:spcPct val="20000"/>
              </a:spcBef>
              <a:buClr>
                <a:srgbClr val="0067AB"/>
              </a:buClr>
              <a:buFont typeface="Arial Narrow" pitchFamily="34" charset="0"/>
              <a:buNone/>
            </a:pPr>
            <a:r>
              <a:rPr lang="en-US" sz="2000" b="1" dirty="0" smtClean="0"/>
              <a:t>(314) 918-0373</a:t>
            </a:r>
            <a:endParaRPr lang="en-US" sz="2000" b="1" dirty="0"/>
          </a:p>
          <a:p>
            <a:pPr marL="342900" indent="-342900" algn="ctr" eaLnBrk="0" hangingPunct="0">
              <a:spcBef>
                <a:spcPct val="20000"/>
              </a:spcBef>
              <a:buClr>
                <a:srgbClr val="0067AB"/>
              </a:buClr>
              <a:buFont typeface="Arial Narrow" pitchFamily="34" charset="0"/>
              <a:buNone/>
            </a:pPr>
            <a:r>
              <a:rPr lang="en-US" sz="2000" b="1" dirty="0" smtClean="0"/>
              <a:t>BHeinen@icfi.com </a:t>
            </a:r>
            <a:endParaRPr lang="en-US" sz="2000" b="1" dirty="0"/>
          </a:p>
          <a:p>
            <a:pPr marL="342900" indent="-342900" eaLnBrk="0" hangingPunct="0">
              <a:spcBef>
                <a:spcPct val="20000"/>
              </a:spcBef>
              <a:buClr>
                <a:srgbClr val="0067AB"/>
              </a:buClr>
              <a:buFont typeface="Arial" charset="0"/>
              <a:buChar char="•"/>
            </a:pP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p:txBody>
          <a:bodyPr/>
          <a:lstStyle/>
          <a:p>
            <a:r>
              <a:rPr lang="en-US" b="1" smtClean="0"/>
              <a:t>The full text of the final report has been published and is now available online</a:t>
            </a:r>
          </a:p>
          <a:p>
            <a:endParaRPr lang="en-US" b="1" smtClean="0"/>
          </a:p>
          <a:p>
            <a:pPr lvl="1">
              <a:buFont typeface="Arial" charset="0"/>
              <a:buChar char="•"/>
            </a:pPr>
            <a:endParaRPr lang="en-US" smtClean="0"/>
          </a:p>
          <a:p>
            <a:pPr lvl="1">
              <a:buFont typeface="Arial" charset="0"/>
              <a:buChar char="•"/>
            </a:pPr>
            <a:r>
              <a:rPr lang="en-US" smtClean="0"/>
              <a:t>Cronin, B., Anderson, L., Heinen, B., Blair Cronin, C., Fien-Helfman, D., &amp; Venner, M. (2011). </a:t>
            </a:r>
            <a:r>
              <a:rPr lang="en-US" i="1" smtClean="0"/>
              <a:t>NCHRP Report 685:</a:t>
            </a:r>
            <a:r>
              <a:rPr lang="en-US" smtClean="0"/>
              <a:t> </a:t>
            </a:r>
            <a:r>
              <a:rPr lang="en-US" i="1" smtClean="0"/>
              <a:t>Strategies to Attract and Retain a Capable Transportation Workforce.</a:t>
            </a:r>
            <a:r>
              <a:rPr lang="en-US" smtClean="0"/>
              <a:t> Washington D.C.: Transportation Research Board.</a:t>
            </a:r>
          </a:p>
          <a:p>
            <a:pPr lvl="1">
              <a:buFont typeface="Arial" charset="0"/>
              <a:buChar char="•"/>
            </a:pPr>
            <a:endParaRPr lang="en-US" smtClean="0"/>
          </a:p>
          <a:p>
            <a:pPr lvl="1">
              <a:buFont typeface="Arial" charset="0"/>
              <a:buChar char="•"/>
            </a:pPr>
            <a:r>
              <a:rPr lang="en-US" smtClean="0"/>
              <a:t>Available at : </a:t>
            </a:r>
            <a:r>
              <a:rPr lang="en-US" smtClean="0">
                <a:hlinkClick r:id="rId3"/>
              </a:rPr>
              <a:t>http://www.trb.org/Main/Blurbs/Strategies_to_Attract_and_Retain_a_Capable_Transpo_164747.aspx</a:t>
            </a:r>
            <a:r>
              <a:rPr lang="en-US" smtClean="0"/>
              <a:t> </a:t>
            </a:r>
          </a:p>
        </p:txBody>
      </p:sp>
      <p:sp>
        <p:nvSpPr>
          <p:cNvPr id="6147" name="Title 2"/>
          <p:cNvSpPr>
            <a:spLocks noGrp="1"/>
          </p:cNvSpPr>
          <p:nvPr>
            <p:ph type="title"/>
          </p:nvPr>
        </p:nvSpPr>
        <p:spPr>
          <a:noFill/>
        </p:spPr>
        <p:txBody>
          <a:bodyPr/>
          <a:lstStyle/>
          <a:p>
            <a:r>
              <a:rPr lang="en-US" smtClean="0"/>
              <a:t>Final Report Full Text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bwMode="auto">
          <a:xfrm>
            <a:off x="0" y="2879725"/>
            <a:ext cx="9144000" cy="1470025"/>
          </a:xfrm>
          <a:prstGeom prst="rect">
            <a:avLst/>
          </a:prstGeom>
          <a:noFill/>
          <a:ln>
            <a:miter lim="800000"/>
            <a:headEnd/>
            <a:tailEnd/>
          </a:ln>
        </p:spPr>
        <p:txBody>
          <a:bodyPr/>
          <a:lstStyle/>
          <a:p>
            <a:pPr marL="282575" indent="-282575" algn="ctr">
              <a:spcBef>
                <a:spcPct val="50000"/>
              </a:spcBef>
            </a:pPr>
            <a:r>
              <a:rPr lang="en-US" smtClean="0"/>
              <a:t>Overview of Method </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noFill/>
        </p:spPr>
        <p:txBody>
          <a:bodyPr/>
          <a:lstStyle/>
          <a:p>
            <a:r>
              <a:rPr lang="en-US" smtClean="0"/>
              <a:t>Summary of Method</a:t>
            </a:r>
          </a:p>
        </p:txBody>
      </p:sp>
      <p:graphicFrame>
        <p:nvGraphicFramePr>
          <p:cNvPr id="6" name="Diagram 5"/>
          <p:cNvGraphicFramePr/>
          <p:nvPr/>
        </p:nvGraphicFramePr>
        <p:xfrm>
          <a:off x="2093912" y="3657600"/>
          <a:ext cx="6440487"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Text Box 2"/>
          <p:cNvSpPr txBox="1">
            <a:spLocks noChangeArrowheads="1"/>
          </p:cNvSpPr>
          <p:nvPr/>
        </p:nvSpPr>
        <p:spPr bwMode="auto">
          <a:xfrm>
            <a:off x="211138" y="1139825"/>
            <a:ext cx="8710612" cy="5484813"/>
          </a:xfrm>
          <a:prstGeom prst="rect">
            <a:avLst/>
          </a:prstGeom>
          <a:noFill/>
          <a:ln w="9525">
            <a:noFill/>
            <a:miter lim="800000"/>
            <a:headEnd/>
            <a:tailEnd/>
          </a:ln>
        </p:spPr>
        <p:txBody>
          <a:bodyPr/>
          <a:lstStyle/>
          <a:p>
            <a:pPr marL="282575" indent="-282575">
              <a:spcBef>
                <a:spcPct val="50000"/>
              </a:spcBef>
              <a:buFontTx/>
              <a:buChar char="•"/>
            </a:pPr>
            <a:endParaRPr lang="en-US" sz="2000">
              <a:latin typeface="Garamond" pitchFamily="18" charset="0"/>
            </a:endParaRPr>
          </a:p>
          <a:p>
            <a:pPr marL="282575" indent="-282575">
              <a:spcBef>
                <a:spcPct val="50000"/>
              </a:spcBef>
            </a:pPr>
            <a:endParaRPr lang="en-US" sz="2200">
              <a:latin typeface="Garamond" pitchFamily="18" charset="0"/>
            </a:endParaRPr>
          </a:p>
        </p:txBody>
      </p:sp>
      <p:sp>
        <p:nvSpPr>
          <p:cNvPr id="8197" name="Rectangle 5"/>
          <p:cNvSpPr>
            <a:spLocks noChangeArrowheads="1"/>
          </p:cNvSpPr>
          <p:nvPr/>
        </p:nvSpPr>
        <p:spPr bwMode="auto">
          <a:xfrm>
            <a:off x="0" y="3284538"/>
            <a:ext cx="9144000" cy="0"/>
          </a:xfrm>
          <a:prstGeom prst="rect">
            <a:avLst/>
          </a:prstGeom>
          <a:noFill/>
          <a:ln w="9525" algn="ctr">
            <a:noFill/>
            <a:miter lim="800000"/>
            <a:headEnd/>
            <a:tailEnd/>
          </a:ln>
        </p:spPr>
        <p:txBody>
          <a:bodyPr wrap="none" lIns="0" tIns="0" rIns="0" bIns="0" anchor="ctr">
            <a:spAutoFit/>
          </a:bodyPr>
          <a:lstStyle/>
          <a:p>
            <a:endParaRPr lang="en-US"/>
          </a:p>
        </p:txBody>
      </p:sp>
      <p:graphicFrame>
        <p:nvGraphicFramePr>
          <p:cNvPr id="11" name="Diagram 10"/>
          <p:cNvGraphicFramePr/>
          <p:nvPr/>
        </p:nvGraphicFramePr>
        <p:xfrm>
          <a:off x="228600" y="914400"/>
          <a:ext cx="64770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199" name="Group 17"/>
          <p:cNvGrpSpPr>
            <a:grpSpLocks/>
          </p:cNvGrpSpPr>
          <p:nvPr/>
        </p:nvGrpSpPr>
        <p:grpSpPr bwMode="auto">
          <a:xfrm>
            <a:off x="6248400" y="3505200"/>
            <a:ext cx="347663" cy="347663"/>
            <a:chOff x="4590246" y="409482"/>
            <a:chExt cx="347513" cy="347513"/>
          </a:xfrm>
        </p:grpSpPr>
        <p:sp>
          <p:nvSpPr>
            <p:cNvPr id="19" name="Down Arrow 18"/>
            <p:cNvSpPr/>
            <p:nvPr/>
          </p:nvSpPr>
          <p:spPr>
            <a:xfrm>
              <a:off x="4590246" y="409482"/>
              <a:ext cx="347513" cy="347513"/>
            </a:xfrm>
            <a:prstGeom prst="downArrow">
              <a:avLst>
                <a:gd name="adj1" fmla="val 55000"/>
                <a:gd name="adj2" fmla="val 45000"/>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20" name="Down Arrow 4"/>
            <p:cNvSpPr/>
            <p:nvPr/>
          </p:nvSpPr>
          <p:spPr>
            <a:xfrm>
              <a:off x="4668000" y="409482"/>
              <a:ext cx="192004" cy="261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19050" rIns="19050" bIns="19050" spcCol="1270" anchor="ctr"/>
            <a:lstStyle/>
            <a:p>
              <a:pPr algn="ctr" defTabSz="666750">
                <a:lnSpc>
                  <a:spcPct val="90000"/>
                </a:lnSpc>
                <a:spcAft>
                  <a:spcPct val="35000"/>
                </a:spcAft>
                <a:defRPr/>
              </a:pPr>
              <a:endParaRPr lang="en-US" sz="15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idx="4294967295"/>
          </p:nvPr>
        </p:nvSpPr>
        <p:spPr bwMode="auto">
          <a:xfrm>
            <a:off x="0" y="2590800"/>
            <a:ext cx="9144000" cy="1470025"/>
          </a:xfrm>
          <a:prstGeom prst="rect">
            <a:avLst/>
          </a:prstGeom>
          <a:noFill/>
          <a:ln>
            <a:miter lim="800000"/>
            <a:headEnd/>
            <a:tailEnd/>
          </a:ln>
        </p:spPr>
        <p:txBody>
          <a:bodyPr/>
          <a:lstStyle/>
          <a:p>
            <a:pPr marL="282575" indent="-282575" algn="ctr">
              <a:spcBef>
                <a:spcPct val="50000"/>
              </a:spcBef>
            </a:pPr>
            <a:r>
              <a:rPr lang="en-US" smtClean="0"/>
              <a:t>Overview of Guidebook for </a:t>
            </a:r>
            <a:br>
              <a:rPr lang="en-US" smtClean="0"/>
            </a:br>
            <a:r>
              <a:rPr lang="en-US" smtClean="0"/>
              <a:t>Implementing Strategies to Attract and Retain a Capable Transportation Workforce</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715963"/>
          </a:xfrm>
          <a:noFill/>
        </p:spPr>
        <p:txBody>
          <a:bodyPr/>
          <a:lstStyle/>
          <a:p>
            <a:r>
              <a:rPr lang="en-US" dirty="0" smtClean="0">
                <a:cs typeface="Arial" charset="0"/>
              </a:rPr>
              <a:t>Guidebook Organization</a:t>
            </a:r>
          </a:p>
        </p:txBody>
      </p:sp>
      <p:pic>
        <p:nvPicPr>
          <p:cNvPr id="13315" name="Picture 12"/>
          <p:cNvPicPr>
            <a:picLocks noChangeAspect="1" noChangeArrowheads="1"/>
          </p:cNvPicPr>
          <p:nvPr/>
        </p:nvPicPr>
        <p:blipFill>
          <a:blip r:embed="rId3" cstate="print"/>
          <a:srcRect/>
          <a:stretch>
            <a:fillRect/>
          </a:stretch>
        </p:blipFill>
        <p:spPr bwMode="auto">
          <a:xfrm>
            <a:off x="685800" y="990600"/>
            <a:ext cx="7848600" cy="53689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1371600" y="4487863"/>
            <a:ext cx="6324600" cy="1936750"/>
          </a:xfrm>
          <a:prstGeom prst="rect">
            <a:avLst/>
          </a:prstGeom>
          <a:noFill/>
          <a:ln w="9525">
            <a:noFill/>
            <a:miter lim="800000"/>
            <a:headEnd/>
            <a:tailEnd/>
          </a:ln>
        </p:spPr>
      </p:pic>
      <p:pic>
        <p:nvPicPr>
          <p:cNvPr id="16387" name="Picture 2" descr="MPj04394670000[1]"/>
          <p:cNvPicPr>
            <a:picLocks noChangeAspect="1" noChangeArrowheads="1"/>
          </p:cNvPicPr>
          <p:nvPr/>
        </p:nvPicPr>
        <p:blipFill>
          <a:blip r:embed="rId4" cstate="print"/>
          <a:srcRect/>
          <a:stretch>
            <a:fillRect/>
          </a:stretch>
        </p:blipFill>
        <p:spPr bwMode="auto">
          <a:xfrm>
            <a:off x="6181725" y="1295400"/>
            <a:ext cx="2428875" cy="1581150"/>
          </a:xfrm>
          <a:prstGeom prst="rect">
            <a:avLst/>
          </a:prstGeom>
          <a:noFill/>
          <a:ln w="9525">
            <a:noFill/>
            <a:miter lim="800000"/>
            <a:headEnd/>
            <a:tailEnd/>
          </a:ln>
        </p:spPr>
      </p:pic>
      <p:sp>
        <p:nvSpPr>
          <p:cNvPr id="16388" name="Content Placeholder 6"/>
          <p:cNvSpPr>
            <a:spLocks noGrp="1"/>
          </p:cNvSpPr>
          <p:nvPr>
            <p:ph idx="1"/>
          </p:nvPr>
        </p:nvSpPr>
        <p:spPr>
          <a:xfrm>
            <a:off x="457200" y="1219200"/>
            <a:ext cx="5715000" cy="1752600"/>
          </a:xfrm>
        </p:spPr>
        <p:txBody>
          <a:bodyPr/>
          <a:lstStyle/>
          <a:p>
            <a:pPr>
              <a:buFont typeface="Arial" charset="0"/>
              <a:buNone/>
            </a:pPr>
            <a:r>
              <a:rPr lang="en-US" sz="1800" b="1" smtClean="0"/>
              <a:t>Concept</a:t>
            </a:r>
          </a:p>
          <a:p>
            <a:pPr>
              <a:spcBef>
                <a:spcPts val="600"/>
              </a:spcBef>
            </a:pPr>
            <a:r>
              <a:rPr lang="en-US" sz="1800" smtClean="0"/>
              <a:t>Partnering with under-graduate institutions and minority organizations to increase number of applicants, specifically those applicants who are young and from non-traditional labor pools.</a:t>
            </a:r>
          </a:p>
        </p:txBody>
      </p:sp>
      <p:sp>
        <p:nvSpPr>
          <p:cNvPr id="16389" name="Title 1"/>
          <p:cNvSpPr>
            <a:spLocks noGrp="1"/>
          </p:cNvSpPr>
          <p:nvPr>
            <p:ph type="title"/>
          </p:nvPr>
        </p:nvSpPr>
        <p:spPr>
          <a:noFill/>
        </p:spPr>
        <p:txBody>
          <a:bodyPr/>
          <a:lstStyle/>
          <a:p>
            <a:r>
              <a:rPr lang="en-US" smtClean="0">
                <a:cs typeface="Arial" charset="0"/>
              </a:rPr>
              <a:t>Chapter 4: Increasing Number of Applicants</a:t>
            </a:r>
            <a:br>
              <a:rPr lang="en-US" smtClean="0">
                <a:cs typeface="Arial" charset="0"/>
              </a:rPr>
            </a:br>
            <a:r>
              <a:rPr lang="en-US" b="0" i="1" smtClean="0">
                <a:cs typeface="Arial" charset="0"/>
              </a:rPr>
              <a:t>Overview </a:t>
            </a:r>
            <a:endParaRPr lang="en-US" b="0" smtClean="0">
              <a:cs typeface="Arial" charset="0"/>
            </a:endParaRPr>
          </a:p>
        </p:txBody>
      </p:sp>
      <p:sp>
        <p:nvSpPr>
          <p:cNvPr id="17" name="Content Placeholder 6"/>
          <p:cNvSpPr txBox="1">
            <a:spLocks/>
          </p:cNvSpPr>
          <p:nvPr/>
        </p:nvSpPr>
        <p:spPr bwMode="auto">
          <a:xfrm>
            <a:off x="457200" y="2895600"/>
            <a:ext cx="8305800" cy="1524000"/>
          </a:xfrm>
          <a:prstGeom prst="rect">
            <a:avLst/>
          </a:prstGeom>
          <a:noFill/>
          <a:ln w="9525">
            <a:noFill/>
            <a:miter lim="800000"/>
            <a:headEnd/>
            <a:tailEnd/>
          </a:ln>
        </p:spPr>
        <p:txBody>
          <a:bodyPr/>
          <a:lstStyle/>
          <a:p>
            <a:pPr marL="282575" indent="-282575" eaLnBrk="0" hangingPunct="0">
              <a:spcBef>
                <a:spcPct val="50000"/>
              </a:spcBef>
              <a:buClr>
                <a:srgbClr val="0067AB"/>
              </a:buClr>
              <a:defRPr/>
            </a:pPr>
            <a:r>
              <a:rPr lang="en-US" b="1" dirty="0"/>
              <a:t>Definition: </a:t>
            </a:r>
          </a:p>
          <a:p>
            <a:pPr marL="347663" indent="-347663">
              <a:spcBef>
                <a:spcPts val="600"/>
              </a:spcBef>
              <a:buClr>
                <a:srgbClr val="0067AB"/>
              </a:buClr>
              <a:buFont typeface="Arial" pitchFamily="34" charset="0"/>
              <a:buChar char="•"/>
              <a:defRPr/>
            </a:pPr>
            <a:r>
              <a:rPr lang="en-US" dirty="0"/>
              <a:t>Goal is to increase awareness of and attract more job-seekers to the transportation industry. As a result, these practices help to establish a solid applicant pool of potential employees for available transportation jobs.</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lstStyle/>
          <a:p>
            <a:pPr indent="4763">
              <a:tabLst>
                <a:tab pos="517525" algn="l"/>
              </a:tabLst>
            </a:pPr>
            <a:r>
              <a:rPr lang="en-US" smtClean="0">
                <a:cs typeface="Arial" charset="0"/>
              </a:rPr>
              <a:t>Chapter 4: Increasing Number of Applicants </a:t>
            </a:r>
            <a:br>
              <a:rPr lang="en-US" smtClean="0">
                <a:cs typeface="Arial" charset="0"/>
              </a:rPr>
            </a:br>
            <a:r>
              <a:rPr lang="en-US" b="0" i="1" smtClean="0">
                <a:cs typeface="Arial" charset="0"/>
              </a:rPr>
              <a:t>Key Points</a:t>
            </a:r>
            <a:endParaRPr lang="en-US" smtClean="0">
              <a:cs typeface="Arial" charset="0"/>
            </a:endParaRPr>
          </a:p>
        </p:txBody>
      </p:sp>
      <p:sp>
        <p:nvSpPr>
          <p:cNvPr id="17411" name="Text Box 2"/>
          <p:cNvSpPr txBox="1">
            <a:spLocks noChangeArrowheads="1"/>
          </p:cNvSpPr>
          <p:nvPr/>
        </p:nvSpPr>
        <p:spPr bwMode="auto">
          <a:xfrm>
            <a:off x="228600" y="1270000"/>
            <a:ext cx="3886200" cy="5130800"/>
          </a:xfrm>
          <a:prstGeom prst="rect">
            <a:avLst/>
          </a:prstGeom>
          <a:noFill/>
          <a:ln w="9525">
            <a:noFill/>
            <a:miter lim="800000"/>
            <a:headEnd/>
            <a:tailEnd/>
          </a:ln>
        </p:spPr>
        <p:txBody>
          <a:bodyPr/>
          <a:lstStyle/>
          <a:p>
            <a:pPr marL="282575" indent="-282575">
              <a:spcBef>
                <a:spcPct val="50000"/>
              </a:spcBef>
              <a:defRPr/>
            </a:pPr>
            <a:r>
              <a:rPr lang="en-US" b="1" dirty="0"/>
              <a:t>Workforce Challenges</a:t>
            </a:r>
          </a:p>
          <a:p>
            <a:pPr marL="466725" lvl="1" indent="-282575">
              <a:spcBef>
                <a:spcPct val="50000"/>
              </a:spcBef>
              <a:buClr>
                <a:srgbClr val="0067AB"/>
              </a:buClr>
              <a:buFontTx/>
              <a:buChar char="•"/>
              <a:defRPr/>
            </a:pPr>
            <a:r>
              <a:rPr lang="en-US" dirty="0"/>
              <a:t>Geographic challenges</a:t>
            </a:r>
          </a:p>
          <a:p>
            <a:pPr marL="466725" lvl="1" indent="-282575">
              <a:spcBef>
                <a:spcPct val="50000"/>
              </a:spcBef>
              <a:buClr>
                <a:srgbClr val="0067AB"/>
              </a:buClr>
              <a:buFontTx/>
              <a:buChar char="•"/>
              <a:defRPr/>
            </a:pPr>
            <a:r>
              <a:rPr lang="en-US" dirty="0"/>
              <a:t>National disasters creating competitive labor market</a:t>
            </a:r>
          </a:p>
          <a:p>
            <a:pPr marL="466725" lvl="1" indent="-282575">
              <a:spcBef>
                <a:spcPct val="50000"/>
              </a:spcBef>
              <a:buClr>
                <a:srgbClr val="0067AB"/>
              </a:buClr>
              <a:buFontTx/>
              <a:buChar char="•"/>
              <a:defRPr/>
            </a:pPr>
            <a:r>
              <a:rPr lang="en-US" dirty="0"/>
              <a:t>Lack of diversity</a:t>
            </a:r>
          </a:p>
          <a:p>
            <a:pPr marL="466725" lvl="1" indent="-282575">
              <a:spcBef>
                <a:spcPct val="50000"/>
              </a:spcBef>
              <a:buClr>
                <a:srgbClr val="0067AB"/>
              </a:buClr>
              <a:buFontTx/>
              <a:buChar char="•"/>
              <a:defRPr/>
            </a:pPr>
            <a:r>
              <a:rPr lang="en-US" dirty="0"/>
              <a:t>Aggressive Recruiting</a:t>
            </a:r>
          </a:p>
          <a:p>
            <a:pPr marL="466725" lvl="1" indent="-282575">
              <a:spcBef>
                <a:spcPct val="50000"/>
              </a:spcBef>
              <a:buClr>
                <a:srgbClr val="0067AB"/>
              </a:buClr>
              <a:buFontTx/>
              <a:buChar char="•"/>
              <a:defRPr/>
            </a:pPr>
            <a:r>
              <a:rPr lang="en-US" dirty="0"/>
              <a:t>Difficulty finding applicants with in-demand skills</a:t>
            </a:r>
          </a:p>
          <a:p>
            <a:pPr marL="282575" indent="-282575">
              <a:spcBef>
                <a:spcPct val="50000"/>
              </a:spcBef>
              <a:buClr>
                <a:srgbClr val="0067AB"/>
              </a:buClr>
              <a:defRPr/>
            </a:pPr>
            <a:endParaRPr lang="en-US" b="1" dirty="0"/>
          </a:p>
          <a:p>
            <a:pPr marL="739775" lvl="1" indent="-282575">
              <a:spcBef>
                <a:spcPct val="50000"/>
              </a:spcBef>
              <a:buFontTx/>
              <a:buChar char="•"/>
              <a:defRPr/>
            </a:pPr>
            <a:endParaRPr lang="en-US" dirty="0"/>
          </a:p>
          <a:p>
            <a:pPr marL="739775" lvl="1" indent="-282575">
              <a:spcBef>
                <a:spcPct val="50000"/>
              </a:spcBef>
              <a:buFontTx/>
              <a:buChar char="•"/>
              <a:defRPr/>
            </a:pPr>
            <a:endParaRPr lang="en-US" dirty="0"/>
          </a:p>
          <a:p>
            <a:pPr marL="282575" indent="-282575">
              <a:spcBef>
                <a:spcPct val="50000"/>
              </a:spcBef>
              <a:defRPr/>
            </a:pPr>
            <a:endParaRPr lang="en-US" dirty="0"/>
          </a:p>
        </p:txBody>
      </p:sp>
      <p:sp>
        <p:nvSpPr>
          <p:cNvPr id="17412" name="Text Box 2"/>
          <p:cNvSpPr txBox="1">
            <a:spLocks noChangeArrowheads="1"/>
          </p:cNvSpPr>
          <p:nvPr/>
        </p:nvSpPr>
        <p:spPr bwMode="auto">
          <a:xfrm>
            <a:off x="4114800" y="1266825"/>
            <a:ext cx="4953000" cy="5132388"/>
          </a:xfrm>
          <a:prstGeom prst="rect">
            <a:avLst/>
          </a:prstGeom>
          <a:noFill/>
          <a:ln w="9525">
            <a:noFill/>
            <a:miter lim="800000"/>
            <a:headEnd/>
            <a:tailEnd/>
          </a:ln>
        </p:spPr>
        <p:txBody>
          <a:bodyPr/>
          <a:lstStyle/>
          <a:p>
            <a:pPr marL="282575" indent="-282575">
              <a:spcBef>
                <a:spcPct val="50000"/>
              </a:spcBef>
              <a:defRPr/>
            </a:pPr>
            <a:r>
              <a:rPr lang="en-US" b="1" dirty="0"/>
              <a:t>Industry Strategies</a:t>
            </a:r>
          </a:p>
          <a:p>
            <a:pPr marL="466725" lvl="1" indent="-282575">
              <a:spcBef>
                <a:spcPct val="50000"/>
              </a:spcBef>
              <a:buClr>
                <a:srgbClr val="0067AB"/>
              </a:buClr>
              <a:buFontTx/>
              <a:buChar char="•"/>
              <a:defRPr/>
            </a:pPr>
            <a:r>
              <a:rPr lang="en-US" dirty="0"/>
              <a:t>Expand the recruiting horizon</a:t>
            </a:r>
          </a:p>
          <a:p>
            <a:pPr marL="466725" lvl="1" indent="-282575">
              <a:spcBef>
                <a:spcPct val="50000"/>
              </a:spcBef>
              <a:buClr>
                <a:srgbClr val="0067AB"/>
              </a:buClr>
              <a:buFontTx/>
              <a:buChar char="•"/>
              <a:defRPr/>
            </a:pPr>
            <a:r>
              <a:rPr lang="en-US" dirty="0"/>
              <a:t>Host career days</a:t>
            </a:r>
          </a:p>
          <a:p>
            <a:pPr marL="466725" lvl="1" indent="-282575">
              <a:spcBef>
                <a:spcPct val="50000"/>
              </a:spcBef>
              <a:buClr>
                <a:srgbClr val="0067AB"/>
              </a:buClr>
              <a:buFontTx/>
              <a:buChar char="•"/>
              <a:defRPr/>
            </a:pPr>
            <a:r>
              <a:rPr lang="en-US" dirty="0"/>
              <a:t>Implement employee referral programs</a:t>
            </a:r>
          </a:p>
          <a:p>
            <a:pPr marL="466725" lvl="1" indent="-282575">
              <a:spcBef>
                <a:spcPct val="50000"/>
              </a:spcBef>
              <a:buClr>
                <a:srgbClr val="0067AB"/>
              </a:buClr>
              <a:buFontTx/>
              <a:buChar char="•"/>
              <a:defRPr/>
            </a:pPr>
            <a:r>
              <a:rPr lang="en-US" dirty="0"/>
              <a:t>Tailor advertising efforts</a:t>
            </a:r>
          </a:p>
          <a:p>
            <a:pPr marL="466725" lvl="1" indent="-282575">
              <a:spcBef>
                <a:spcPct val="50000"/>
              </a:spcBef>
              <a:buClr>
                <a:srgbClr val="0067AB"/>
              </a:buClr>
              <a:buFontTx/>
              <a:buChar char="•"/>
              <a:defRPr/>
            </a:pPr>
            <a:r>
              <a:rPr lang="en-US" dirty="0"/>
              <a:t>Consider non-traditional hires</a:t>
            </a:r>
          </a:p>
          <a:p>
            <a:pPr marL="466725" lvl="1" indent="-282575">
              <a:spcBef>
                <a:spcPct val="50000"/>
              </a:spcBef>
              <a:buClr>
                <a:srgbClr val="0067AB"/>
              </a:buClr>
              <a:buFontTx/>
              <a:buChar char="•"/>
              <a:defRPr/>
            </a:pPr>
            <a:r>
              <a:rPr lang="en-US" dirty="0"/>
              <a:t>Advertise in foreign languages</a:t>
            </a:r>
          </a:p>
          <a:p>
            <a:pPr marL="466725" lvl="1" indent="-282575">
              <a:spcBef>
                <a:spcPct val="50000"/>
              </a:spcBef>
              <a:buClr>
                <a:srgbClr val="0067AB"/>
              </a:buClr>
              <a:buFontTx/>
              <a:buChar char="•"/>
              <a:defRPr/>
            </a:pPr>
            <a:r>
              <a:rPr lang="en-US" dirty="0"/>
              <a:t>Partner with source organizations to increase numbers</a:t>
            </a:r>
          </a:p>
          <a:p>
            <a:pPr marL="466725" lvl="1" indent="-282575">
              <a:spcBef>
                <a:spcPct val="50000"/>
              </a:spcBef>
              <a:buClr>
                <a:srgbClr val="0067AB"/>
              </a:buClr>
              <a:buFontTx/>
              <a:buChar char="•"/>
              <a:defRPr/>
            </a:pPr>
            <a:r>
              <a:rPr lang="en-US" dirty="0"/>
              <a:t>Integrate with source organizations</a:t>
            </a:r>
          </a:p>
          <a:p>
            <a:pPr marL="466725" lvl="1" indent="-282575">
              <a:spcBef>
                <a:spcPct val="50000"/>
              </a:spcBef>
              <a:buClr>
                <a:srgbClr val="0067AB"/>
              </a:buClr>
              <a:buFontTx/>
              <a:buChar char="•"/>
              <a:defRPr/>
            </a:pPr>
            <a:r>
              <a:rPr lang="en-US" dirty="0"/>
              <a:t>Harness technology</a:t>
            </a:r>
          </a:p>
          <a:p>
            <a:pPr marL="466725" lvl="1" indent="-282575">
              <a:spcBef>
                <a:spcPct val="50000"/>
              </a:spcBef>
              <a:buClr>
                <a:srgbClr val="0067AB"/>
              </a:buClr>
              <a:buFontTx/>
              <a:buChar char="•"/>
              <a:defRPr/>
            </a:pPr>
            <a:r>
              <a:rPr lang="en-US" dirty="0"/>
              <a:t>Utilize social networking</a:t>
            </a:r>
          </a:p>
          <a:p>
            <a:pPr marL="739775" lvl="1" indent="-282575">
              <a:spcBef>
                <a:spcPct val="50000"/>
              </a:spcBef>
              <a:buFontTx/>
              <a:buChar char="•"/>
              <a:defRPr/>
            </a:pPr>
            <a:endParaRPr lang="en-US" dirty="0"/>
          </a:p>
          <a:p>
            <a:pPr marL="282575" indent="-282575">
              <a:spcBef>
                <a:spcPct val="50000"/>
              </a:spcBef>
              <a:defRPr/>
            </a:pPr>
            <a:endParaRPr lang="en-US"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Energy Presentation">
      <a:dk1>
        <a:srgbClr val="000000"/>
      </a:dk1>
      <a:lt1>
        <a:sysClr val="window" lastClr="FFFFFF"/>
      </a:lt1>
      <a:dk2>
        <a:srgbClr val="8A2003"/>
      </a:dk2>
      <a:lt2>
        <a:srgbClr val="FFFFFF"/>
      </a:lt2>
      <a:accent1>
        <a:srgbClr val="818F3F"/>
      </a:accent1>
      <a:accent2>
        <a:srgbClr val="D49C54"/>
      </a:accent2>
      <a:accent3>
        <a:srgbClr val="B7B7A7"/>
      </a:accent3>
      <a:accent4>
        <a:srgbClr val="C9CFAA"/>
      </a:accent4>
      <a:accent5>
        <a:srgbClr val="757561"/>
      </a:accent5>
      <a:accent6>
        <a:srgbClr val="0067A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e8eb5019-da87-4cd9-99a5-488574942f80" xsi:nil="true"/>
    <g7l2 xmlns="e8eb5019-da87-4cd9-99a5-488574942f80" xsi:nil="true"/>
    <vhqt xmlns="e8eb5019-da87-4cd9-99a5-488574942f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76E7FDD431B146B85EB3EEB0B8D9CA" ma:contentTypeVersion="7" ma:contentTypeDescription="Create a new document." ma:contentTypeScope="" ma:versionID="1d85c623baed4dacc7d495e7e02010c8">
  <xsd:schema xmlns:xsd="http://www.w3.org/2001/XMLSchema" xmlns:xs="http://www.w3.org/2001/XMLSchema" xmlns:p="http://schemas.microsoft.com/office/2006/metadata/properties" xmlns:ns1="http://schemas.microsoft.com/sharepoint/v3" xmlns:ns2="e8eb5019-da87-4cd9-99a5-488574942f80" xmlns:ns3="9c16dc54-5a24-4afd-a61c-664ec7eab416" targetNamespace="http://schemas.microsoft.com/office/2006/metadata/properties" ma:root="true" ma:fieldsID="c6ef15f7a647deeac9119a0f780903b1" ns1:_="" ns2:_="" ns3:_="">
    <xsd:import namespace="http://schemas.microsoft.com/sharepoint/v3"/>
    <xsd:import namespace="e8eb5019-da87-4cd9-99a5-488574942f80"/>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Category" minOccurs="0"/>
                <xsd:element ref="ns2:vhqt" minOccurs="0"/>
                <xsd:element ref="ns2:g7l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eb5019-da87-4cd9-99a5-488574942f80" elementFormDefault="qualified">
    <xsd:import namespace="http://schemas.microsoft.com/office/2006/documentManagement/types"/>
    <xsd:import namespace="http://schemas.microsoft.com/office/infopath/2007/PartnerControls"/>
    <xsd:element name="Category" ma:index="6" nillable="true" ma:displayName="Category" ma:format="Dropdown" ma:internalName="Category" ma:readOnly="false">
      <xsd:simpleType>
        <xsd:restriction base="dms:Choice">
          <xsd:enumeration value="AASHTO Presentations"/>
          <xsd:enumeration value="Annual Reports"/>
          <xsd:enumeration value="Condition of Pavement"/>
          <xsd:enumeration value="District Support Maps"/>
          <xsd:enumeration value="Maintenance Facilities"/>
          <xsd:enumeration value="Pavement Operations"/>
          <xsd:enumeration value="Pesticide"/>
          <xsd:enumeration value="Snow and Ice Maps"/>
          <xsd:enumeration value="Trek"/>
          <xsd:enumeration value="District MRP"/>
        </xsd:restriction>
      </xsd:simpleType>
    </xsd:element>
    <xsd:element name="vhqt" ma:index="11" nillable="true" ma:displayName="MRP FY" ma:internalName="vhqt">
      <xsd:simpleType>
        <xsd:restriction base="dms:Text">
          <xsd:maxLength value="255"/>
        </xsd:restriction>
      </xsd:simpleType>
    </xsd:element>
    <xsd:element name="g7l2" ma:index="12" nillable="true" ma:displayName="Text" ma:internalName="g7l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B1D886-1A78-40C1-944A-DE17B13F75B8}"/>
</file>

<file path=customXml/itemProps2.xml><?xml version="1.0" encoding="utf-8"?>
<ds:datastoreItem xmlns:ds="http://schemas.openxmlformats.org/officeDocument/2006/customXml" ds:itemID="{C279A502-7830-4F4D-B731-C5DF466A0E71}"/>
</file>

<file path=customXml/itemProps3.xml><?xml version="1.0" encoding="utf-8"?>
<ds:datastoreItem xmlns:ds="http://schemas.openxmlformats.org/officeDocument/2006/customXml" ds:itemID="{FA63A4A4-6D43-487E-BEC7-34ECD9DB7FEF}"/>
</file>

<file path=docProps/app.xml><?xml version="1.0" encoding="utf-8"?>
<Properties xmlns="http://schemas.openxmlformats.org/officeDocument/2006/extended-properties" xmlns:vt="http://schemas.openxmlformats.org/officeDocument/2006/docPropsVTypes">
  <TotalTime>4091</TotalTime>
  <Words>1113</Words>
  <Application>Microsoft Office PowerPoint</Application>
  <PresentationFormat>On-screen Show (4:3)</PresentationFormat>
  <Paragraphs>192</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NCHRP REPORT 685  Implementing Strategies to Attract and Retain a Capable Transportation Workforce    ICF International and Venner Consulting, Inc.  Review of Final Guidebook</vt:lpstr>
      <vt:lpstr>Roadmap</vt:lpstr>
      <vt:lpstr>Final Report Full Text</vt:lpstr>
      <vt:lpstr>Overview of Method </vt:lpstr>
      <vt:lpstr>Summary of Method</vt:lpstr>
      <vt:lpstr>Overview of Guidebook for  Implementing Strategies to Attract and Retain a Capable Transportation Workforce</vt:lpstr>
      <vt:lpstr>Guidebook Organization</vt:lpstr>
      <vt:lpstr>Chapter 4: Increasing Number of Applicants Overview </vt:lpstr>
      <vt:lpstr>Chapter 4: Increasing Number of Applicants  Key Points</vt:lpstr>
      <vt:lpstr>Chapter 4: Increasing Number of Applicants Key Points (cont.)</vt:lpstr>
      <vt:lpstr>Chapter 7: Branding the Organization/Industry Overview</vt:lpstr>
      <vt:lpstr>Chapter 7: Branding the Organization/Industry Key Points</vt:lpstr>
      <vt:lpstr>Chapter 7: Branding the Organization/Industry Key Points (cont.)</vt:lpstr>
      <vt:lpstr>Chapter 8: Reducing Voluntary Turnover Overview</vt:lpstr>
      <vt:lpstr>Chapter 8: Reducing Voluntary Turnover Key Points</vt:lpstr>
      <vt:lpstr>Chapter 12: Leadership Development Overview</vt:lpstr>
      <vt:lpstr>Chapter 12: Leadership Development Key Points</vt:lpstr>
      <vt:lpstr>Chapter 13: Job Classification and Design Overview </vt:lpstr>
      <vt:lpstr>Chapter 13: Job Classification and Design Key Points</vt:lpstr>
      <vt:lpstr>Questions?</vt:lpstr>
      <vt:lpstr>Contact Information</vt:lpstr>
    </vt:vector>
  </TitlesOfParts>
  <Company>ICF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Jenkins, Jennifer</dc:creator>
  <cp:lastModifiedBy>Heinen, Beth</cp:lastModifiedBy>
  <cp:revision>246</cp:revision>
  <dcterms:created xsi:type="dcterms:W3CDTF">2010-06-01T19:57:06Z</dcterms:created>
  <dcterms:modified xsi:type="dcterms:W3CDTF">2011-07-07T19:17:25Z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0x010100F476E7FDD431B146B85EB3EEB0B8D9CA</vt:lpwstr>
  </property>
</Properties>
</file>