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5.xml" ContentType="application/vnd.openxmlformats-officedocument.presentationml.slideLayout+xml"/>
  <Override PartName="/ppt/notesSlides/notesSlide14.xml" ContentType="application/vnd.openxmlformats-officedocument.presentationml.notesSlide+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38" r:id="rId1"/>
  </p:sldMasterIdLst>
  <p:notesMasterIdLst>
    <p:notesMasterId r:id="rId41"/>
  </p:notesMasterIdLst>
  <p:handoutMasterIdLst>
    <p:handoutMasterId r:id="rId42"/>
  </p:handoutMasterIdLst>
  <p:sldIdLst>
    <p:sldId id="385" r:id="rId2"/>
    <p:sldId id="433" r:id="rId3"/>
    <p:sldId id="434" r:id="rId4"/>
    <p:sldId id="449" r:id="rId5"/>
    <p:sldId id="470" r:id="rId6"/>
    <p:sldId id="443" r:id="rId7"/>
    <p:sldId id="444" r:id="rId8"/>
    <p:sldId id="427" r:id="rId9"/>
    <p:sldId id="425" r:id="rId10"/>
    <p:sldId id="460" r:id="rId11"/>
    <p:sldId id="418" r:id="rId12"/>
    <p:sldId id="448" r:id="rId13"/>
    <p:sldId id="454" r:id="rId14"/>
    <p:sldId id="477" r:id="rId15"/>
    <p:sldId id="478" r:id="rId16"/>
    <p:sldId id="435" r:id="rId17"/>
    <p:sldId id="436" r:id="rId18"/>
    <p:sldId id="447" r:id="rId19"/>
    <p:sldId id="455" r:id="rId20"/>
    <p:sldId id="428" r:id="rId21"/>
    <p:sldId id="450" r:id="rId22"/>
    <p:sldId id="451" r:id="rId23"/>
    <p:sldId id="452" r:id="rId24"/>
    <p:sldId id="453" r:id="rId25"/>
    <p:sldId id="456" r:id="rId26"/>
    <p:sldId id="457" r:id="rId27"/>
    <p:sldId id="458" r:id="rId28"/>
    <p:sldId id="459" r:id="rId29"/>
    <p:sldId id="461" r:id="rId30"/>
    <p:sldId id="467" r:id="rId31"/>
    <p:sldId id="465" r:id="rId32"/>
    <p:sldId id="462" r:id="rId33"/>
    <p:sldId id="466" r:id="rId34"/>
    <p:sldId id="463" r:id="rId35"/>
    <p:sldId id="468" r:id="rId36"/>
    <p:sldId id="409" r:id="rId37"/>
    <p:sldId id="412" r:id="rId38"/>
    <p:sldId id="429" r:id="rId39"/>
    <p:sldId id="432" r:id="rId40"/>
  </p:sldIdLst>
  <p:sldSz cx="9144000" cy="6858000" type="screen4x3"/>
  <p:notesSz cx="7010400" cy="9296400"/>
  <p:defaultTextStyle>
    <a:defPPr>
      <a:defRPr lang="en-US"/>
    </a:defPPr>
    <a:lvl1pPr algn="l" rtl="0" fontAlgn="base">
      <a:spcBef>
        <a:spcPct val="0"/>
      </a:spcBef>
      <a:spcAft>
        <a:spcPct val="0"/>
      </a:spcAft>
      <a:defRPr sz="2800"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8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8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8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800" b="1" kern="1200">
        <a:solidFill>
          <a:schemeClr val="tx1"/>
        </a:solidFill>
        <a:latin typeface="Times New Roman" pitchFamily="18" charset="0"/>
        <a:ea typeface="+mn-ea"/>
        <a:cs typeface="Arial" pitchFamily="34" charset="0"/>
      </a:defRPr>
    </a:lvl5pPr>
    <a:lvl6pPr marL="2286000" algn="l" defTabSz="914400" rtl="0" eaLnBrk="1" latinLnBrk="0" hangingPunct="1">
      <a:defRPr sz="2800" b="1" kern="1200">
        <a:solidFill>
          <a:schemeClr val="tx1"/>
        </a:solidFill>
        <a:latin typeface="Times New Roman" pitchFamily="18" charset="0"/>
        <a:ea typeface="+mn-ea"/>
        <a:cs typeface="Arial" pitchFamily="34" charset="0"/>
      </a:defRPr>
    </a:lvl6pPr>
    <a:lvl7pPr marL="2743200" algn="l" defTabSz="914400" rtl="0" eaLnBrk="1" latinLnBrk="0" hangingPunct="1">
      <a:defRPr sz="2800" b="1" kern="1200">
        <a:solidFill>
          <a:schemeClr val="tx1"/>
        </a:solidFill>
        <a:latin typeface="Times New Roman" pitchFamily="18" charset="0"/>
        <a:ea typeface="+mn-ea"/>
        <a:cs typeface="Arial" pitchFamily="34" charset="0"/>
      </a:defRPr>
    </a:lvl7pPr>
    <a:lvl8pPr marL="3200400" algn="l" defTabSz="914400" rtl="0" eaLnBrk="1" latinLnBrk="0" hangingPunct="1">
      <a:defRPr sz="2800" b="1" kern="1200">
        <a:solidFill>
          <a:schemeClr val="tx1"/>
        </a:solidFill>
        <a:latin typeface="Times New Roman" pitchFamily="18" charset="0"/>
        <a:ea typeface="+mn-ea"/>
        <a:cs typeface="Arial" pitchFamily="34" charset="0"/>
      </a:defRPr>
    </a:lvl8pPr>
    <a:lvl9pPr marL="3657600" algn="l" defTabSz="914400" rtl="0" eaLnBrk="1" latinLnBrk="0" hangingPunct="1">
      <a:defRPr sz="2800" b="1"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3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5629" autoAdjust="0"/>
  </p:normalViewPr>
  <p:slideViewPr>
    <p:cSldViewPr>
      <p:cViewPr>
        <p:scale>
          <a:sx n="75" d="100"/>
          <a:sy n="75" d="100"/>
        </p:scale>
        <p:origin x="-1686" y="-72"/>
      </p:cViewPr>
      <p:guideLst>
        <p:guide orient="horz" pos="2160"/>
        <p:guide pos="2880"/>
      </p:guideLst>
    </p:cSldViewPr>
  </p:slideViewPr>
  <p:notesTextViewPr>
    <p:cViewPr>
      <p:scale>
        <a:sx n="100" d="100"/>
        <a:sy n="100" d="100"/>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0" hangingPunct="0">
              <a:defRPr sz="1200">
                <a:cs typeface="+mn-cs"/>
              </a:defRPr>
            </a:lvl1pPr>
          </a:lstStyle>
          <a:p>
            <a:pPr>
              <a:defRPr/>
            </a:pPr>
            <a:fld id="{A433976C-31A1-4CAD-882B-5863E1040A59}" type="datetimeFigureOut">
              <a:rPr lang="en-US"/>
              <a:pPr>
                <a:defRPr/>
              </a:pPr>
              <a:t>7/19/2011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0" hangingPunct="0">
              <a:defRPr sz="1200">
                <a:cs typeface="+mn-cs"/>
              </a:defRPr>
            </a:lvl1pPr>
          </a:lstStyle>
          <a:p>
            <a:pPr>
              <a:defRPr/>
            </a:pPr>
            <a:fld id="{7E217303-651F-40E7-A740-D6865B5A689B}" type="slidenum">
              <a:rPr lang="en-US"/>
              <a:pPr>
                <a:defRPr/>
              </a:pPr>
              <a:t>‹#›</a:t>
            </a:fld>
            <a:endParaRPr lang="en-US"/>
          </a:p>
        </p:txBody>
      </p:sp>
    </p:spTree>
    <p:extLst>
      <p:ext uri="{BB962C8B-B14F-4D97-AF65-F5344CB8AC3E}">
        <p14:creationId xmlns:p14="http://schemas.microsoft.com/office/powerpoint/2010/main" val="2529842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b="0">
                <a:cs typeface="+mn-cs"/>
              </a:defRPr>
            </a:lvl1pPr>
          </a:lstStyle>
          <a:p>
            <a:pPr>
              <a:defRPr/>
            </a:pPr>
            <a:endParaRPr lang="en-US"/>
          </a:p>
        </p:txBody>
      </p:sp>
      <p:sp>
        <p:nvSpPr>
          <p:cNvPr id="8192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b="0">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b="0">
                <a:cs typeface="+mn-cs"/>
              </a:defRPr>
            </a:lvl1pPr>
          </a:lstStyle>
          <a:p>
            <a:pPr>
              <a:defRPr/>
            </a:pPr>
            <a:endParaRPr lang="en-US"/>
          </a:p>
        </p:txBody>
      </p:sp>
      <p:sp>
        <p:nvSpPr>
          <p:cNvPr id="8192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b="0">
                <a:cs typeface="+mn-cs"/>
              </a:defRPr>
            </a:lvl1pPr>
          </a:lstStyle>
          <a:p>
            <a:pPr>
              <a:defRPr/>
            </a:pPr>
            <a:fld id="{75000DAA-E68D-452E-B0E3-30A28DCAA808}" type="slidenum">
              <a:rPr lang="en-US"/>
              <a:pPr>
                <a:defRPr/>
              </a:pPr>
              <a:t>‹#›</a:t>
            </a:fld>
            <a:endParaRPr lang="en-US"/>
          </a:p>
        </p:txBody>
      </p:sp>
    </p:spTree>
    <p:extLst>
      <p:ext uri="{BB962C8B-B14F-4D97-AF65-F5344CB8AC3E}">
        <p14:creationId xmlns:p14="http://schemas.microsoft.com/office/powerpoint/2010/main" val="3438752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1F523B9A-2A24-4BC9-9329-691CFBD8026B}" type="slidenum">
              <a:rPr lang="en-US" smtClean="0"/>
              <a:pPr>
                <a:defRPr/>
              </a:pPr>
              <a:t>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7BD5948-6009-41F2-BB0A-F850AAA115C1}" type="slidenum">
              <a:rPr lang="en-US" smtClean="0"/>
              <a:pPr>
                <a:defRPr/>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4A98CBC-7DCF-40EF-91A9-C9356066F41E}" type="slidenum">
              <a:rPr lang="en-US" smtClean="0"/>
              <a:pPr>
                <a:defRPr/>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B527E847-68F4-427F-8BFC-72F36AC80A39}" type="slidenum">
              <a:rPr lang="en-US" smtClean="0"/>
              <a:pPr>
                <a:defRPr/>
              </a:pPr>
              <a:t>20</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EB6371-F322-459B-A11C-0A9841DD725B}" type="slidenum">
              <a:rPr lang="en-US" smtClean="0"/>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04070C3B-BD86-4E51-B68A-E969599A0328}" type="slidenum">
              <a:rPr lang="en-US" smtClean="0"/>
              <a:pPr>
                <a:defRPr/>
              </a:pPr>
              <a:t>36</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3D8B7004-6FCA-479E-AD9C-C9590F4ED8EE}" type="slidenum">
              <a:rPr lang="en-US" smtClean="0"/>
              <a:pPr>
                <a:defRPr/>
              </a:pPr>
              <a:t>37</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p:txBody>
          <a:bodyPr/>
          <a:lstStyle/>
          <a:p>
            <a:pPr>
              <a:defRPr/>
            </a:pPr>
            <a:fld id="{2EE12EDF-3EB6-4A89-9761-B2F323B8A439}" type="slidenum">
              <a:rPr lang="en-US" smtClean="0"/>
              <a:pPr>
                <a:defRPr/>
              </a:pPr>
              <a:t>38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E3D16780-6B32-4400-AEE9-2A5EBED6CBAA}" type="slidenum">
              <a:rPr lang="en-US" smtClean="0"/>
              <a:pPr>
                <a:defRPr/>
              </a:pPr>
              <a:t>39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984C821-8258-45FA-8E26-40A3DFD4A716}"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B227D-0570-4A83-9FBE-582B478A0254}"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0C678DC6-E858-4617-A5C5-8A305921200F}" type="slidenum">
              <a:rPr lang="en-US" smtClean="0"/>
              <a:pPr>
                <a:defRPr/>
              </a:pPr>
              <a:t>8</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17BE55EE-3263-4BF6-8DE7-2F79263888A8}" type="slidenum">
              <a:rPr lang="en-US" smtClean="0"/>
              <a:pPr>
                <a:defRPr/>
              </a:pPr>
              <a:t>9</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F6223-B742-4296-9D88-F4CC0F17F4C9}" type="slidenum">
              <a:rPr lang="en-US"/>
              <a:pPr/>
              <a:t>10</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t>Confirm the manufacturer is compliant with astm and third party testing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4171A59-5794-4E95-86F5-E4A2AE2E7ADA}" type="slidenum">
              <a:rPr lang="en-US" smtClean="0"/>
              <a:pPr>
                <a:defRPr/>
              </a:pPr>
              <a:t>11</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984C821-8258-45FA-8E26-40A3DFD4A716}"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B227D-0570-4A83-9FBE-582B478A0254}" type="slidenum">
              <a:rPr lang="en-US" smtClean="0"/>
              <a:pPr>
                <a:defRPr/>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829196-F7F9-41D6-8F70-9B686984181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E4BD4E-A667-4AB8-88A0-C209E367A88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908AC7-98B2-49AE-939B-7FA6AFFA669E}" type="slidenum">
              <a:rPr lang="en-US" smtClean="0"/>
              <a:pPr>
                <a:defRPr/>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080C9E-66B5-4174-A91B-7B4BCE37F28B}" type="slidenum">
              <a:rPr lang="en-US" smtClean="0"/>
              <a:pPr>
                <a:defRPr/>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79C5339-31A4-4456-9244-3FB2C522928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0CAD36F-7913-4DA7-9C58-7F6F4EC277C0}" type="slidenum">
              <a:rPr lang="en-US" smtClean="0"/>
              <a:pPr>
                <a:defRPr/>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6ED395-43B0-40A5-A9E7-06CA06979A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8C93CA0-0FDD-4E0A-BF8E-2582A0FF3AD7}"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5A1B9FE-3A22-4B16-8A89-846DF87F34C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E3F254-F62A-401D-9310-A7F9889A7E71}" type="slidenum">
              <a:rPr lang="en-US" smtClean="0"/>
              <a:pPr>
                <a:defRPr/>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C31A892-35C9-4E9B-8824-1635139155F1}" type="slidenum">
              <a:rPr lang="en-US" smtClean="0"/>
              <a:pPr>
                <a:defRPr/>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FE5EBFF8-7554-4402-B233-9D00538C30F0}" type="slidenum">
              <a:rPr lang="en-US" smtClean="0"/>
              <a:pPr>
                <a:defRPr/>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rwolf.PERMAFORM\Documents\Video's%20to%20burn\Centripipe.wm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762000" y="6400800"/>
            <a:ext cx="8382000" cy="457200"/>
          </a:xfrm>
          <a:prstGeom prst="rect">
            <a:avLst/>
          </a:prstGeom>
          <a:solidFill>
            <a:srgbClr val="008000"/>
          </a:solidFill>
          <a:ln w="9525">
            <a:solidFill>
              <a:schemeClr val="tx1"/>
            </a:solidFill>
            <a:miter lim="800000"/>
            <a:headEnd/>
            <a:tailEnd/>
          </a:ln>
        </p:spPr>
        <p:txBody>
          <a:bodyPr wrap="none" anchor="ctr"/>
          <a:lstStyle/>
          <a:p>
            <a:pPr algn="r" eaLnBrk="0" hangingPunct="0"/>
            <a:r>
              <a:rPr lang="en-US" sz="1800" b="0">
                <a:solidFill>
                  <a:schemeClr val="bg1"/>
                </a:solidFill>
                <a:latin typeface="Bahamas"/>
              </a:rPr>
              <a:t>APM/PERMAFORM</a:t>
            </a:r>
          </a:p>
        </p:txBody>
      </p:sp>
      <p:sp>
        <p:nvSpPr>
          <p:cNvPr id="2051"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2052" name="Rectangle 4"/>
          <p:cNvSpPr>
            <a:spLocks noChangeArrowheads="1"/>
          </p:cNvSpPr>
          <p:nvPr/>
        </p:nvSpPr>
        <p:spPr bwMode="auto">
          <a:xfrm>
            <a:off x="762000" y="0"/>
            <a:ext cx="4876800" cy="1219200"/>
          </a:xfrm>
          <a:prstGeom prst="rect">
            <a:avLst/>
          </a:prstGeom>
          <a:solidFill>
            <a:srgbClr val="008000"/>
          </a:solidFill>
          <a:ln w="9525">
            <a:solidFill>
              <a:schemeClr val="tx1"/>
            </a:solidFill>
            <a:miter lim="800000"/>
            <a:headEnd/>
            <a:tailEnd/>
          </a:ln>
        </p:spPr>
        <p:txBody>
          <a:bodyPr wrap="none" anchor="ctr"/>
          <a:lstStyle/>
          <a:p>
            <a:pPr eaLnBrk="0" hangingPunct="0"/>
            <a:endParaRPr lang="en-US" sz="3200" dirty="0">
              <a:solidFill>
                <a:schemeClr val="bg1"/>
              </a:solidFill>
            </a:endParaRPr>
          </a:p>
        </p:txBody>
      </p:sp>
      <p:sp>
        <p:nvSpPr>
          <p:cNvPr id="2053"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2054" name="Line 6"/>
          <p:cNvSpPr>
            <a:spLocks noChangeShapeType="1"/>
          </p:cNvSpPr>
          <p:nvPr/>
        </p:nvSpPr>
        <p:spPr bwMode="auto">
          <a:xfrm>
            <a:off x="914400" y="1066800"/>
            <a:ext cx="2667000" cy="0"/>
          </a:xfrm>
          <a:prstGeom prst="line">
            <a:avLst/>
          </a:prstGeom>
          <a:noFill/>
          <a:ln w="28575">
            <a:solidFill>
              <a:srgbClr val="808080"/>
            </a:solidFill>
            <a:round/>
            <a:headEnd/>
            <a:tailEnd/>
          </a:ln>
        </p:spPr>
        <p:txBody>
          <a:bodyPr wrap="none" anchor="ctr"/>
          <a:lstStyle/>
          <a:p>
            <a:endParaRPr lang="en-US"/>
          </a:p>
        </p:txBody>
      </p:sp>
      <p:sp>
        <p:nvSpPr>
          <p:cNvPr id="2055"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sp>
        <p:nvSpPr>
          <p:cNvPr id="2056" name="Rectangle 9"/>
          <p:cNvSpPr>
            <a:spLocks noGrp="1" noChangeArrowheads="1"/>
          </p:cNvSpPr>
          <p:nvPr>
            <p:ph type="title"/>
          </p:nvPr>
        </p:nvSpPr>
        <p:spPr>
          <a:xfrm>
            <a:off x="1371600" y="1295400"/>
            <a:ext cx="7162800" cy="3886200"/>
          </a:xfrm>
        </p:spPr>
        <p:txBody>
          <a:bodyPr/>
          <a:lstStyle/>
          <a:p>
            <a:r>
              <a:rPr lang="en-US" sz="4800" smtClean="0">
                <a:solidFill>
                  <a:srgbClr val="336600"/>
                </a:solidFill>
              </a:rPr>
              <a:t>Pipe Lining by</a:t>
            </a:r>
            <a:r>
              <a:rPr lang="en-US" smtClean="0">
                <a:solidFill>
                  <a:srgbClr val="336600"/>
                </a:solidFill>
              </a:rPr>
              <a:t> the Centrifugally Cast Concrete Pipe Lining Process </a:t>
            </a:r>
            <a:br>
              <a:rPr lang="en-US" smtClean="0">
                <a:solidFill>
                  <a:srgbClr val="336600"/>
                </a:solidFill>
              </a:rPr>
            </a:br>
            <a:r>
              <a:rPr lang="en-US" smtClean="0">
                <a:solidFill>
                  <a:srgbClr val="336600"/>
                </a:solidFill>
              </a:rPr>
              <a:t>(Centri-Pipe)</a:t>
            </a:r>
          </a:p>
        </p:txBody>
      </p:sp>
      <p:pic>
        <p:nvPicPr>
          <p:cNvPr id="11" name="Picture 10" descr="Centri pipelogo.jpg"/>
          <p:cNvPicPr>
            <a:picLocks noChangeAspect="1"/>
          </p:cNvPicPr>
          <p:nvPr/>
        </p:nvPicPr>
        <p:blipFill>
          <a:blip r:embed="rId3" cstate="print"/>
          <a:srcRect l="24118" t="43333" r="22680" b="44445"/>
          <a:stretch>
            <a:fillRect/>
          </a:stretch>
        </p:blipFill>
        <p:spPr>
          <a:xfrm>
            <a:off x="1371600" y="152400"/>
            <a:ext cx="2819400" cy="83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845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Third Party Testing</a:t>
            </a:r>
          </a:p>
        </p:txBody>
      </p:sp>
      <p:sp>
        <p:nvSpPr>
          <p:cNvPr id="89091" name="Rectangle 3"/>
          <p:cNvSpPr>
            <a:spLocks noGrp="1" noChangeArrowheads="1"/>
          </p:cNvSpPr>
          <p:nvPr>
            <p:ph type="body" idx="1"/>
          </p:nvPr>
        </p:nvSpPr>
        <p:spPr/>
        <p:txBody>
          <a:bodyPr/>
          <a:lstStyle/>
          <a:p>
            <a:r>
              <a:rPr lang="en-US"/>
              <a:t>LA Redner Test</a:t>
            </a:r>
          </a:p>
          <a:p>
            <a:r>
              <a:rPr lang="en-US"/>
              <a:t>Adhesion (ASTM D-4541)</a:t>
            </a:r>
          </a:p>
          <a:p>
            <a:r>
              <a:rPr lang="en-US"/>
              <a:t>Greenbook 112 day test</a:t>
            </a:r>
          </a:p>
        </p:txBody>
      </p:sp>
    </p:spTree>
    <p:extLst>
      <p:ext uri="{BB962C8B-B14F-4D97-AF65-F5344CB8AC3E}">
        <p14:creationId xmlns:p14="http://schemas.microsoft.com/office/powerpoint/2010/main" val="2190844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15363"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15364" name="Line 6"/>
          <p:cNvSpPr>
            <a:spLocks noChangeShapeType="1"/>
          </p:cNvSpPr>
          <p:nvPr/>
        </p:nvSpPr>
        <p:spPr bwMode="auto">
          <a:xfrm>
            <a:off x="990600" y="762000"/>
            <a:ext cx="2667000" cy="0"/>
          </a:xfrm>
          <a:prstGeom prst="line">
            <a:avLst/>
          </a:prstGeom>
          <a:noFill/>
          <a:ln w="28575">
            <a:solidFill>
              <a:srgbClr val="808080"/>
            </a:solidFill>
            <a:round/>
            <a:headEnd/>
            <a:tailEnd/>
          </a:ln>
        </p:spPr>
        <p:txBody>
          <a:bodyPr wrap="none" anchor="ctr"/>
          <a:lstStyle/>
          <a:p>
            <a:endParaRPr lang="en-US"/>
          </a:p>
        </p:txBody>
      </p:sp>
      <p:sp>
        <p:nvSpPr>
          <p:cNvPr id="15365"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sp>
        <p:nvSpPr>
          <p:cNvPr id="15366" name="Text Box 9"/>
          <p:cNvSpPr txBox="1">
            <a:spLocks noChangeArrowheads="1"/>
          </p:cNvSpPr>
          <p:nvPr/>
        </p:nvSpPr>
        <p:spPr bwMode="auto">
          <a:xfrm>
            <a:off x="1295400" y="1524000"/>
            <a:ext cx="7391400" cy="5191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5368" name="Content Placeholder 11"/>
          <p:cNvSpPr>
            <a:spLocks noGrp="1"/>
          </p:cNvSpPr>
          <p:nvPr>
            <p:ph idx="1"/>
          </p:nvPr>
        </p:nvSpPr>
        <p:spPr>
          <a:xfrm>
            <a:off x="685800" y="2438400"/>
            <a:ext cx="7772400" cy="3657600"/>
          </a:xfrm>
        </p:spPr>
        <p:txBody>
          <a:bodyPr>
            <a:normAutofit/>
          </a:bodyPr>
          <a:lstStyle/>
          <a:p>
            <a:pPr>
              <a:spcBef>
                <a:spcPct val="50000"/>
              </a:spcBef>
            </a:pPr>
            <a:r>
              <a:rPr lang="en-US" sz="2400" dirty="0" smtClean="0"/>
              <a:t>AP/M personnel were invaluable in the creation of a new ASTM Standard Practice.</a:t>
            </a:r>
          </a:p>
          <a:p>
            <a:pPr>
              <a:spcBef>
                <a:spcPct val="50000"/>
              </a:spcBef>
            </a:pPr>
            <a:r>
              <a:rPr lang="en-US" sz="2400" dirty="0" smtClean="0"/>
              <a:t>ASTMs’ F 36 Committee, </a:t>
            </a:r>
            <a:r>
              <a:rPr lang="en-US" sz="2400" i="1" dirty="0" smtClean="0"/>
              <a:t>Technology and Underground Utilities</a:t>
            </a:r>
            <a:r>
              <a:rPr lang="en-US" sz="2400" dirty="0" smtClean="0"/>
              <a:t>, recently developed and released , </a:t>
            </a:r>
            <a:r>
              <a:rPr lang="en-US" sz="2400" u="sng" dirty="0" smtClean="0"/>
              <a:t>Standard Practice for Installing a Protective </a:t>
            </a:r>
            <a:r>
              <a:rPr lang="en-US" sz="2400" u="sng" dirty="0" err="1" smtClean="0"/>
              <a:t>Cementitious</a:t>
            </a:r>
            <a:r>
              <a:rPr lang="en-US" sz="2400" u="sng" dirty="0" smtClean="0"/>
              <a:t> Liner System in Sanitary Sewer Manholes</a:t>
            </a:r>
            <a:r>
              <a:rPr lang="en-US" sz="2400" dirty="0" smtClean="0"/>
              <a:t>, F 2551-09</a:t>
            </a:r>
            <a:r>
              <a:rPr lang="en-US" sz="2400" u="sng" dirty="0" smtClean="0"/>
              <a:t>.     </a:t>
            </a:r>
          </a:p>
          <a:p>
            <a:r>
              <a:rPr lang="en-US" sz="2400" dirty="0" smtClean="0"/>
              <a:t>This practice includes the use of the centrifugally cast concrete lining system. </a:t>
            </a:r>
          </a:p>
        </p:txBody>
      </p:sp>
      <p:sp>
        <p:nvSpPr>
          <p:cNvPr id="15367" name="Title 10"/>
          <p:cNvSpPr>
            <a:spLocks noGrp="1"/>
          </p:cNvSpPr>
          <p:nvPr>
            <p:ph type="title"/>
          </p:nvPr>
        </p:nvSpPr>
        <p:spPr>
          <a:xfrm>
            <a:off x="762000" y="1066800"/>
            <a:ext cx="7772400" cy="1143000"/>
          </a:xfrm>
        </p:spPr>
        <p:txBody>
          <a:bodyPr>
            <a:normAutofit/>
          </a:bodyPr>
          <a:lstStyle/>
          <a:p>
            <a:r>
              <a:rPr lang="en-US" sz="3200" b="1" smtClean="0">
                <a:solidFill>
                  <a:schemeClr val="tx1"/>
                </a:solidFill>
              </a:rPr>
              <a:t>AP/M Success with Manhole Rehab Leads to New ASTM Standard Practice</a:t>
            </a:r>
            <a:endParaRPr lang="en-US" sz="3200" smtClean="0"/>
          </a:p>
        </p:txBody>
      </p:sp>
    </p:spTree>
  </p:cSld>
  <p:clrMapOvr>
    <a:masterClrMapping/>
  </p:clrMapOvr>
  <p:transition advTm="3573"/>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762000" y="1981200"/>
            <a:ext cx="7772400" cy="4114800"/>
          </a:xfrm>
        </p:spPr>
        <p:txBody>
          <a:bodyPr/>
          <a:lstStyle/>
          <a:p>
            <a:r>
              <a:rPr lang="en-US" dirty="0" smtClean="0"/>
              <a:t>ASTMs’ F 36 Committee, </a:t>
            </a:r>
            <a:r>
              <a:rPr lang="en-US" i="1" dirty="0" smtClean="0"/>
              <a:t>Technology and Underground Utilities</a:t>
            </a:r>
            <a:r>
              <a:rPr lang="en-US" dirty="0" smtClean="0"/>
              <a:t>, recently developed, </a:t>
            </a:r>
            <a:r>
              <a:rPr lang="en-US" u="sng" dirty="0" smtClean="0"/>
              <a:t>Standard Practice for Applying a Centrifugally Cast Concrete Pipe Liner inside Storm Pipes, WK 26451 </a:t>
            </a:r>
          </a:p>
        </p:txBody>
      </p:sp>
      <p:sp>
        <p:nvSpPr>
          <p:cNvPr id="16386" name="Title 1"/>
          <p:cNvSpPr>
            <a:spLocks noGrp="1"/>
          </p:cNvSpPr>
          <p:nvPr>
            <p:ph type="title"/>
          </p:nvPr>
        </p:nvSpPr>
        <p:spPr/>
        <p:txBody>
          <a:bodyPr>
            <a:normAutofit/>
          </a:bodyPr>
          <a:lstStyle/>
          <a:p>
            <a:r>
              <a:rPr lang="en-US" smtClean="0"/>
              <a:t>New ASTM Standard Practice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MNDOT</a:t>
            </a:r>
            <a:endParaRPr lang="en-US" dirty="0"/>
          </a:p>
        </p:txBody>
      </p:sp>
      <p:sp>
        <p:nvSpPr>
          <p:cNvPr id="3" name="Content Placeholder 2"/>
          <p:cNvSpPr>
            <a:spLocks noGrp="1"/>
          </p:cNvSpPr>
          <p:nvPr>
            <p:ph idx="1"/>
          </p:nvPr>
        </p:nvSpPr>
        <p:spPr/>
        <p:txBody>
          <a:bodyPr>
            <a:normAutofit lnSpcReduction="10000"/>
          </a:bodyPr>
          <a:lstStyle/>
          <a:p>
            <a:r>
              <a:rPr lang="en-US" dirty="0" smtClean="0"/>
              <a:t>MNDOT- featured in </a:t>
            </a:r>
            <a:r>
              <a:rPr lang="en-US" dirty="0" err="1" smtClean="0"/>
              <a:t>Stormwater</a:t>
            </a:r>
            <a:r>
              <a:rPr lang="en-US" dirty="0" smtClean="0"/>
              <a:t> magazine</a:t>
            </a:r>
          </a:p>
          <a:p>
            <a:endParaRPr lang="en-US" dirty="0" smtClean="0"/>
          </a:p>
          <a:p>
            <a:r>
              <a:rPr lang="en-US" dirty="0" smtClean="0"/>
              <a:t>“Our district is faced with thousands of deteriorated centerline roadway pipes,” says Ruth </a:t>
            </a:r>
            <a:r>
              <a:rPr lang="en-US" dirty="0" err="1" smtClean="0"/>
              <a:t>Betcher</a:t>
            </a:r>
            <a:r>
              <a:rPr lang="en-US" dirty="0" smtClean="0"/>
              <a:t>, P.E., hydraulics engineer for the Minnesota Department of Transportation’s (MNDOT) District 6, “and replacing all that pipe is cost prohibitive—and also, citizens don’t welcome detours!”</a:t>
            </a:r>
            <a:br>
              <a:rPr lang="en-US" dirty="0" smtClean="0"/>
            </a:br>
            <a:endParaRPr lang="en-US" dirty="0" smtClean="0"/>
          </a:p>
          <a:p>
            <a:endParaRPr lang="en-US" dirty="0"/>
          </a:p>
        </p:txBody>
      </p:sp>
    </p:spTree>
    <p:extLst>
      <p:ext uri="{BB962C8B-B14F-4D97-AF65-F5344CB8AC3E}">
        <p14:creationId xmlns:p14="http://schemas.microsoft.com/office/powerpoint/2010/main" val="3759953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Content Placeholder 5" descr="IMG_0137.jpg"/>
          <p:cNvPicPr>
            <a:picLocks noGrp="1" noChangeAspect="1"/>
          </p:cNvPicPr>
          <p:nvPr>
            <p:ph idx="1"/>
          </p:nvPr>
        </p:nvPicPr>
        <p:blipFill>
          <a:blip r:embed="rId3" cstate="print"/>
          <a:stretch>
            <a:fillRect/>
          </a:stretch>
        </p:blipFill>
        <p:spPr>
          <a:xfrm>
            <a:off x="2438400" y="1371600"/>
            <a:ext cx="4572000" cy="5410200"/>
          </a:xfrm>
        </p:spPr>
      </p:pic>
      <p:sp>
        <p:nvSpPr>
          <p:cNvPr id="17410" name="Title 3"/>
          <p:cNvSpPr>
            <a:spLocks noGrp="1"/>
          </p:cNvSpPr>
          <p:nvPr>
            <p:ph type="title"/>
          </p:nvPr>
        </p:nvSpPr>
        <p:spPr>
          <a:xfrm>
            <a:off x="381000" y="76200"/>
            <a:ext cx="8229600" cy="1252728"/>
          </a:xfrm>
        </p:spPr>
        <p:txBody>
          <a:bodyPr>
            <a:normAutofit fontScale="90000"/>
          </a:bodyPr>
          <a:lstStyle/>
          <a:p>
            <a:r>
              <a:rPr lang="en-US" dirty="0" smtClean="0"/>
              <a:t>How Many Times Have You Seen This</a:t>
            </a:r>
          </a:p>
        </p:txBody>
      </p:sp>
    </p:spTree>
    <p:extLst>
      <p:ext uri="{BB962C8B-B14F-4D97-AF65-F5344CB8AC3E}">
        <p14:creationId xmlns:p14="http://schemas.microsoft.com/office/powerpoint/2010/main" val="67003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3" descr="IMG_0144.jpg"/>
          <p:cNvPicPr>
            <a:picLocks noGrp="1" noChangeAspect="1"/>
          </p:cNvPicPr>
          <p:nvPr>
            <p:ph idx="1"/>
          </p:nvPr>
        </p:nvPicPr>
        <p:blipFill>
          <a:blip r:embed="rId3" cstate="print"/>
          <a:stretch>
            <a:fillRect/>
          </a:stretch>
        </p:blipFill>
        <p:spPr>
          <a:xfrm>
            <a:off x="2667000" y="1223343"/>
            <a:ext cx="4223146" cy="5634657"/>
          </a:xfrm>
        </p:spPr>
      </p:pic>
      <p:sp>
        <p:nvSpPr>
          <p:cNvPr id="18434" name="Title 1"/>
          <p:cNvSpPr>
            <a:spLocks noGrp="1"/>
          </p:cNvSpPr>
          <p:nvPr>
            <p:ph type="title"/>
          </p:nvPr>
        </p:nvSpPr>
        <p:spPr>
          <a:xfrm>
            <a:off x="457200" y="152400"/>
            <a:ext cx="8229600" cy="1252728"/>
          </a:xfrm>
        </p:spPr>
        <p:txBody>
          <a:bodyPr>
            <a:normAutofit/>
          </a:bodyPr>
          <a:lstStyle/>
          <a:p>
            <a:r>
              <a:rPr lang="en-US" dirty="0" smtClean="0"/>
              <a:t>Where is the Bottom of the Pipe?</a:t>
            </a:r>
          </a:p>
        </p:txBody>
      </p:sp>
    </p:spTree>
    <p:extLst>
      <p:ext uri="{BB962C8B-B14F-4D97-AF65-F5344CB8AC3E}">
        <p14:creationId xmlns:p14="http://schemas.microsoft.com/office/powerpoint/2010/main" val="349483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Content Placeholder 3" descr="IMG_0157.jpg"/>
          <p:cNvPicPr>
            <a:picLocks noGrp="1" noChangeAspect="1"/>
          </p:cNvPicPr>
          <p:nvPr>
            <p:ph idx="1"/>
          </p:nvPr>
        </p:nvPicPr>
        <p:blipFill>
          <a:blip r:embed="rId3" cstate="print"/>
          <a:stretch>
            <a:fillRect/>
          </a:stretch>
        </p:blipFill>
        <p:spPr>
          <a:xfrm>
            <a:off x="1524000" y="1447800"/>
            <a:ext cx="6705600" cy="5029200"/>
          </a:xfrm>
        </p:spPr>
      </p:pic>
      <p:sp>
        <p:nvSpPr>
          <p:cNvPr id="19458" name="Title 1"/>
          <p:cNvSpPr>
            <a:spLocks noGrp="1"/>
          </p:cNvSpPr>
          <p:nvPr>
            <p:ph type="title"/>
          </p:nvPr>
        </p:nvSpPr>
        <p:spPr/>
        <p:txBody>
          <a:bodyPr/>
          <a:lstStyle/>
          <a:p>
            <a:r>
              <a:rPr lang="en-US" smtClean="0"/>
              <a:t>Flowable Fill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Content Placeholder 3" descr="IMG_0180.jpg"/>
          <p:cNvPicPr>
            <a:picLocks noGrp="1" noChangeAspect="1"/>
          </p:cNvPicPr>
          <p:nvPr>
            <p:ph idx="1"/>
          </p:nvPr>
        </p:nvPicPr>
        <p:blipFill>
          <a:blip r:embed="rId3" cstate="print"/>
          <a:stretch>
            <a:fillRect/>
          </a:stretch>
        </p:blipFill>
        <p:spPr>
          <a:xfrm>
            <a:off x="1219200" y="1524000"/>
            <a:ext cx="7010400" cy="5257800"/>
          </a:xfrm>
        </p:spPr>
      </p:pic>
      <p:sp>
        <p:nvSpPr>
          <p:cNvPr id="20482" name="Title 1"/>
          <p:cNvSpPr>
            <a:spLocks noGrp="1"/>
          </p:cNvSpPr>
          <p:nvPr>
            <p:ph type="title"/>
          </p:nvPr>
        </p:nvSpPr>
        <p:spPr/>
        <p:txBody>
          <a:bodyPr/>
          <a:lstStyle/>
          <a:p>
            <a:r>
              <a:rPr lang="en-US" smtClean="0"/>
              <a:t>First Lining Pass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1524000" y="1981200"/>
            <a:ext cx="6248400" cy="4114800"/>
          </a:xfrm>
        </p:spPr>
        <p:txBody>
          <a:bodyPr/>
          <a:lstStyle/>
          <a:p>
            <a:endParaRPr lang="en-US" smtClean="0"/>
          </a:p>
        </p:txBody>
      </p:sp>
      <p:sp>
        <p:nvSpPr>
          <p:cNvPr id="21506" name="Title 1"/>
          <p:cNvSpPr>
            <a:spLocks noGrp="1"/>
          </p:cNvSpPr>
          <p:nvPr>
            <p:ph type="title"/>
          </p:nvPr>
        </p:nvSpPr>
        <p:spPr/>
        <p:txBody>
          <a:bodyPr/>
          <a:lstStyle/>
          <a:p>
            <a:r>
              <a:rPr lang="en-US" smtClean="0"/>
              <a:t>Finished Product</a:t>
            </a:r>
          </a:p>
        </p:txBody>
      </p:sp>
      <p:pic>
        <p:nvPicPr>
          <p:cNvPr id="21508" name="Picture 2" descr="C:\Users\Steve Henning\AppData\Local\Microsoft\Windows\Temporary Internet Files\Content.Outlook\0FXCY47H\IMG_0186.JPG"/>
          <p:cNvPicPr>
            <a:picLocks noChangeAspect="1" noChangeArrowheads="1"/>
          </p:cNvPicPr>
          <p:nvPr/>
        </p:nvPicPr>
        <p:blipFill>
          <a:blip r:embed="rId2" cstate="print"/>
          <a:srcRect/>
          <a:stretch>
            <a:fillRect/>
          </a:stretch>
        </p:blipFill>
        <p:spPr bwMode="auto">
          <a:xfrm>
            <a:off x="1524000" y="1981200"/>
            <a:ext cx="6553200" cy="4419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MNDOT</a:t>
            </a:r>
            <a:endParaRPr lang="en-US"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4" name="Text Placeholder 3"/>
          <p:cNvSpPr>
            <a:spLocks noGrp="1"/>
          </p:cNvSpPr>
          <p:nvPr>
            <p:ph type="body" sz="half" idx="3"/>
          </p:nvPr>
        </p:nvSpPr>
        <p:spPr/>
        <p:txBody>
          <a:bodyPr/>
          <a:lstStyle/>
          <a:p>
            <a:r>
              <a:rPr lang="en-US" dirty="0" smtClean="0"/>
              <a:t>After </a:t>
            </a:r>
            <a:endParaRPr lang="en-US" dirty="0"/>
          </a:p>
        </p:txBody>
      </p:sp>
      <p:pic>
        <p:nvPicPr>
          <p:cNvPr id="7" name="Content Placeholder 6" descr="IMG_0142.JPG"/>
          <p:cNvPicPr>
            <a:picLocks noGrp="1" noChangeAspect="1"/>
          </p:cNvPicPr>
          <p:nvPr>
            <p:ph sz="quarter" idx="2"/>
          </p:nvPr>
        </p:nvPicPr>
        <p:blipFill>
          <a:blip r:embed="rId2" cstate="print"/>
          <a:stretch>
            <a:fillRect/>
          </a:stretch>
        </p:blipFill>
        <p:spPr>
          <a:xfrm>
            <a:off x="381000" y="3135709"/>
            <a:ext cx="4041774" cy="3031331"/>
          </a:xfrm>
        </p:spPr>
      </p:pic>
      <p:pic>
        <p:nvPicPr>
          <p:cNvPr id="8" name="Content Placeholder 7" descr="IMG_0183.JPG"/>
          <p:cNvPicPr>
            <a:picLocks noGrp="1" noChangeAspect="1"/>
          </p:cNvPicPr>
          <p:nvPr>
            <p:ph sz="quarter" idx="4"/>
          </p:nvPr>
        </p:nvPicPr>
        <p:blipFill>
          <a:blip r:embed="rId3" cstate="print"/>
          <a:stretch>
            <a:fillRect/>
          </a:stretch>
        </p:blipFill>
        <p:spPr>
          <a:xfrm>
            <a:off x="4718050" y="3135709"/>
            <a:ext cx="4041775" cy="3031331"/>
          </a:xfrm>
        </p:spPr>
      </p:pic>
    </p:spTree>
    <p:extLst>
      <p:ext uri="{BB962C8B-B14F-4D97-AF65-F5344CB8AC3E}">
        <p14:creationId xmlns:p14="http://schemas.microsoft.com/office/powerpoint/2010/main" val="1142528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Content Placeholder 5" descr="IMG_0137.jpg"/>
          <p:cNvPicPr>
            <a:picLocks noGrp="1" noChangeAspect="1"/>
          </p:cNvPicPr>
          <p:nvPr>
            <p:ph idx="1"/>
          </p:nvPr>
        </p:nvPicPr>
        <p:blipFill>
          <a:blip r:embed="rId3" cstate="print"/>
          <a:stretch>
            <a:fillRect/>
          </a:stretch>
        </p:blipFill>
        <p:spPr>
          <a:xfrm>
            <a:off x="2438400" y="1371600"/>
            <a:ext cx="4572000" cy="5410200"/>
          </a:xfrm>
        </p:spPr>
      </p:pic>
      <p:sp>
        <p:nvSpPr>
          <p:cNvPr id="17410" name="Title 3"/>
          <p:cNvSpPr>
            <a:spLocks noGrp="1"/>
          </p:cNvSpPr>
          <p:nvPr>
            <p:ph type="title"/>
          </p:nvPr>
        </p:nvSpPr>
        <p:spPr>
          <a:xfrm>
            <a:off x="381000" y="76200"/>
            <a:ext cx="8229600" cy="1252728"/>
          </a:xfrm>
        </p:spPr>
        <p:txBody>
          <a:bodyPr>
            <a:normAutofit fontScale="90000"/>
          </a:bodyPr>
          <a:lstStyle/>
          <a:p>
            <a:r>
              <a:rPr lang="en-US" dirty="0" smtClean="0"/>
              <a:t>How Many Times Have You Seen This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22531"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22532" name="Line 6"/>
          <p:cNvSpPr>
            <a:spLocks noChangeShapeType="1"/>
          </p:cNvSpPr>
          <p:nvPr/>
        </p:nvSpPr>
        <p:spPr bwMode="auto">
          <a:xfrm>
            <a:off x="990600" y="762000"/>
            <a:ext cx="2667000" cy="0"/>
          </a:xfrm>
          <a:prstGeom prst="line">
            <a:avLst/>
          </a:prstGeom>
          <a:noFill/>
          <a:ln w="28575">
            <a:solidFill>
              <a:srgbClr val="808080"/>
            </a:solidFill>
            <a:round/>
            <a:headEnd/>
            <a:tailEnd/>
          </a:ln>
        </p:spPr>
        <p:txBody>
          <a:bodyPr wrap="none" anchor="ctr"/>
          <a:lstStyle/>
          <a:p>
            <a:endParaRPr lang="en-US"/>
          </a:p>
        </p:txBody>
      </p:sp>
      <p:sp>
        <p:nvSpPr>
          <p:cNvPr id="22533"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pic>
        <p:nvPicPr>
          <p:cNvPr id="22535" name="Picture 9" descr="IMG_1324"/>
          <p:cNvPicPr>
            <a:picLocks noGrp="1" noChangeAspect="1" noChangeArrowheads="1"/>
          </p:cNvPicPr>
          <p:nvPr>
            <p:ph idx="1"/>
          </p:nvPr>
        </p:nvPicPr>
        <p:blipFill>
          <a:blip r:embed="rId3" cstate="print"/>
          <a:stretch>
            <a:fillRect/>
          </a:stretch>
        </p:blipFill>
        <p:spPr>
          <a:xfrm>
            <a:off x="2275152" y="2674938"/>
            <a:ext cx="4601633" cy="3451225"/>
          </a:xfrm>
        </p:spPr>
      </p:pic>
      <p:sp>
        <p:nvSpPr>
          <p:cNvPr id="22534" name="Title 9"/>
          <p:cNvSpPr>
            <a:spLocks noGrp="1"/>
          </p:cNvSpPr>
          <p:nvPr>
            <p:ph type="title"/>
          </p:nvPr>
        </p:nvSpPr>
        <p:spPr>
          <a:xfrm>
            <a:off x="685800" y="762000"/>
            <a:ext cx="7772400" cy="1143000"/>
          </a:xfrm>
        </p:spPr>
        <p:txBody>
          <a:bodyPr>
            <a:normAutofit/>
          </a:bodyPr>
          <a:lstStyle/>
          <a:p>
            <a:r>
              <a:rPr lang="en-US" smtClean="0"/>
              <a:t>Sanitary Sewer Rehabilitation</a:t>
            </a:r>
          </a:p>
        </p:txBody>
      </p:sp>
    </p:spTree>
  </p:cSld>
  <p:clrMapOvr>
    <a:masterClrMapping/>
  </p:clrMapOvr>
  <p:transition advTm="528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West Lake, Ohio </a:t>
            </a:r>
            <a:endParaRPr lang="en-US" dirty="0"/>
          </a:p>
        </p:txBody>
      </p:sp>
      <p:sp>
        <p:nvSpPr>
          <p:cNvPr id="5" name="Content Placeholder 4"/>
          <p:cNvSpPr>
            <a:spLocks noGrp="1"/>
          </p:cNvSpPr>
          <p:nvPr>
            <p:ph idx="1"/>
          </p:nvPr>
        </p:nvSpPr>
        <p:spPr/>
        <p:txBody>
          <a:bodyPr>
            <a:normAutofit fontScale="92500"/>
          </a:bodyPr>
          <a:lstStyle/>
          <a:p>
            <a:r>
              <a:rPr lang="en-US" b="1" dirty="0" smtClean="0"/>
              <a:t>Article- UCT magazine</a:t>
            </a:r>
          </a:p>
          <a:p>
            <a:r>
              <a:rPr lang="en-US" dirty="0" smtClean="0"/>
              <a:t>The City of Westlake, Ohio, got an interesting ‘wake up call’ in 2006, when a sanitary sewer interceptor line in nearby City of Lorain failed dramatically. “It forced the evacuation of several dozen homes for months,” says Westlake Director of Engineering Robert P. Kelly, PE, “and we realized we'd better take a closer look at our system.”</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961015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Lake, Ohio</a:t>
            </a:r>
            <a:endParaRPr lang="en-US"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4" name="Text Placeholder 3"/>
          <p:cNvSpPr>
            <a:spLocks noGrp="1"/>
          </p:cNvSpPr>
          <p:nvPr>
            <p:ph type="body" sz="half" idx="3"/>
          </p:nvPr>
        </p:nvSpPr>
        <p:spPr/>
        <p:txBody>
          <a:bodyPr/>
          <a:lstStyle/>
          <a:p>
            <a:r>
              <a:rPr lang="en-US" dirty="0" smtClean="0"/>
              <a:t>After </a:t>
            </a:r>
            <a:endParaRPr lang="en-US" dirty="0"/>
          </a:p>
        </p:txBody>
      </p:sp>
      <p:pic>
        <p:nvPicPr>
          <p:cNvPr id="7" name="Content Placeholder 6" descr="5.TIF"/>
          <p:cNvPicPr>
            <a:picLocks noGrp="1" noChangeAspect="1"/>
          </p:cNvPicPr>
          <p:nvPr>
            <p:ph sz="quarter" idx="2"/>
          </p:nvPr>
        </p:nvPicPr>
        <p:blipFill>
          <a:blip r:embed="rId2" cstate="print"/>
          <a:stretch>
            <a:fillRect/>
          </a:stretch>
        </p:blipFill>
        <p:spPr>
          <a:xfrm>
            <a:off x="381000" y="3108280"/>
            <a:ext cx="4041775" cy="3086189"/>
          </a:xfrm>
        </p:spPr>
      </p:pic>
      <p:pic>
        <p:nvPicPr>
          <p:cNvPr id="8" name="Content Placeholder 7" descr="7.TIF"/>
          <p:cNvPicPr>
            <a:picLocks noGrp="1" noChangeAspect="1"/>
          </p:cNvPicPr>
          <p:nvPr>
            <p:ph sz="quarter" idx="4"/>
          </p:nvPr>
        </p:nvPicPr>
        <p:blipFill>
          <a:blip r:embed="rId3" cstate="print"/>
          <a:stretch>
            <a:fillRect/>
          </a:stretch>
        </p:blipFill>
        <p:spPr>
          <a:xfrm>
            <a:off x="4718050" y="3113666"/>
            <a:ext cx="4041775" cy="3075417"/>
          </a:xfrm>
        </p:spPr>
      </p:pic>
    </p:spTree>
    <p:extLst>
      <p:ext uri="{BB962C8B-B14F-4D97-AF65-F5344CB8AC3E}">
        <p14:creationId xmlns:p14="http://schemas.microsoft.com/office/powerpoint/2010/main" val="1382526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Clay County Florida- SR16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Article Published in </a:t>
            </a:r>
            <a:r>
              <a:rPr lang="en-US" dirty="0" err="1" smtClean="0"/>
              <a:t>Stormwater</a:t>
            </a:r>
            <a:r>
              <a:rPr lang="en-US" dirty="0" smtClean="0"/>
              <a:t> magazine</a:t>
            </a:r>
          </a:p>
          <a:p>
            <a:endParaRPr lang="en-US" dirty="0" smtClean="0"/>
          </a:p>
          <a:p>
            <a:r>
              <a:rPr lang="en-US" dirty="0" smtClean="0"/>
              <a:t>When Tropical Storm Faye blew across Florida in 2008, </a:t>
            </a:r>
            <a:r>
              <a:rPr lang="en-US" dirty="0" err="1" smtClean="0"/>
              <a:t>stormwater</a:t>
            </a:r>
            <a:r>
              <a:rPr lang="en-US" dirty="0" smtClean="0"/>
              <a:t> rushed through one of the corrugated steel culvert pipes under State Road 16 in Clay County and began to suck the surrounding soil into the pipe.</a:t>
            </a:r>
          </a:p>
          <a:p>
            <a:r>
              <a:rPr lang="en-US" dirty="0" smtClean="0"/>
              <a:t>"It created a void along the side of the road about 10 feet deep and 20 feet across. You could have put a couple of minivans in this hole," says Spencer Townsend, project manager for the Clay and Nassau counties local sites for </a:t>
            </a:r>
            <a:r>
              <a:rPr lang="en-US" dirty="0" err="1" smtClean="0"/>
              <a:t>Transfield</a:t>
            </a:r>
            <a:r>
              <a:rPr lang="en-US" dirty="0" smtClean="0"/>
              <a:t> Services North America.</a:t>
            </a:r>
          </a:p>
          <a:p>
            <a:pPr>
              <a:buNone/>
            </a:pPr>
            <a:endParaRPr lang="en-US" dirty="0"/>
          </a:p>
        </p:txBody>
      </p:sp>
    </p:spTree>
    <p:extLst>
      <p:ext uri="{BB962C8B-B14F-4D97-AF65-F5344CB8AC3E}">
        <p14:creationId xmlns:p14="http://schemas.microsoft.com/office/powerpoint/2010/main" val="3625255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Clay County, Florida</a:t>
            </a:r>
            <a:endParaRPr lang="en-US" dirty="0"/>
          </a:p>
        </p:txBody>
      </p:sp>
      <p:sp>
        <p:nvSpPr>
          <p:cNvPr id="3" name="Text Placeholder 2"/>
          <p:cNvSpPr>
            <a:spLocks noGrp="1"/>
          </p:cNvSpPr>
          <p:nvPr>
            <p:ph type="body" idx="1"/>
          </p:nvPr>
        </p:nvSpPr>
        <p:spPr/>
        <p:txBody>
          <a:bodyPr/>
          <a:lstStyle/>
          <a:p>
            <a:r>
              <a:rPr lang="en-US" dirty="0" smtClean="0"/>
              <a:t>Before </a:t>
            </a:r>
            <a:endParaRPr lang="en-US" dirty="0"/>
          </a:p>
        </p:txBody>
      </p:sp>
      <p:sp>
        <p:nvSpPr>
          <p:cNvPr id="4" name="Text Placeholder 3"/>
          <p:cNvSpPr>
            <a:spLocks noGrp="1"/>
          </p:cNvSpPr>
          <p:nvPr>
            <p:ph type="body" sz="half" idx="3"/>
          </p:nvPr>
        </p:nvSpPr>
        <p:spPr/>
        <p:txBody>
          <a:bodyPr/>
          <a:lstStyle/>
          <a:p>
            <a:r>
              <a:rPr lang="en-US" dirty="0" smtClean="0"/>
              <a:t>After </a:t>
            </a:r>
            <a:endParaRPr lang="en-US" dirty="0"/>
          </a:p>
        </p:txBody>
      </p:sp>
      <p:pic>
        <p:nvPicPr>
          <p:cNvPr id="7" name="Content Placeholder 6" descr="DSC01100.JPG"/>
          <p:cNvPicPr>
            <a:picLocks noGrp="1" noChangeAspect="1"/>
          </p:cNvPicPr>
          <p:nvPr>
            <p:ph sz="quarter" idx="2"/>
          </p:nvPr>
        </p:nvPicPr>
        <p:blipFill>
          <a:blip r:embed="rId3" cstate="print"/>
          <a:stretch>
            <a:fillRect/>
          </a:stretch>
        </p:blipFill>
        <p:spPr>
          <a:xfrm>
            <a:off x="381000" y="3135709"/>
            <a:ext cx="4041775" cy="3031331"/>
          </a:xfrm>
        </p:spPr>
      </p:pic>
      <p:pic>
        <p:nvPicPr>
          <p:cNvPr id="8" name="Content Placeholder 7" descr="DSC01182.JPG"/>
          <p:cNvPicPr>
            <a:picLocks noGrp="1" noChangeAspect="1"/>
          </p:cNvPicPr>
          <p:nvPr>
            <p:ph sz="quarter" idx="4"/>
          </p:nvPr>
        </p:nvPicPr>
        <p:blipFill>
          <a:blip r:embed="rId4" cstate="print"/>
          <a:stretch>
            <a:fillRect/>
          </a:stretch>
        </p:blipFill>
        <p:spPr>
          <a:xfrm>
            <a:off x="4718050" y="3135709"/>
            <a:ext cx="4041775" cy="3031331"/>
          </a:xfrm>
        </p:spPr>
      </p:pic>
    </p:spTree>
    <p:extLst>
      <p:ext uri="{BB962C8B-B14F-4D97-AF65-F5344CB8AC3E}">
        <p14:creationId xmlns:p14="http://schemas.microsoft.com/office/powerpoint/2010/main" val="1994740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Atlantic Beach</a:t>
            </a:r>
            <a:endParaRPr lang="en-US" dirty="0"/>
          </a:p>
        </p:txBody>
      </p:sp>
      <p:sp>
        <p:nvSpPr>
          <p:cNvPr id="3" name="Content Placeholder 2"/>
          <p:cNvSpPr>
            <a:spLocks noGrp="1"/>
          </p:cNvSpPr>
          <p:nvPr>
            <p:ph idx="1"/>
          </p:nvPr>
        </p:nvSpPr>
        <p:spPr/>
        <p:txBody>
          <a:bodyPr/>
          <a:lstStyle/>
          <a:p>
            <a:r>
              <a:rPr lang="en-US" dirty="0" smtClean="0"/>
              <a:t>Article- </a:t>
            </a:r>
            <a:r>
              <a:rPr lang="en-US" dirty="0" err="1" smtClean="0"/>
              <a:t>Stormwater</a:t>
            </a:r>
            <a:r>
              <a:rPr lang="en-US" dirty="0" smtClean="0"/>
              <a:t> Solutions July/August 2011</a:t>
            </a:r>
          </a:p>
          <a:p>
            <a:r>
              <a:rPr lang="en-US" dirty="0" smtClean="0"/>
              <a:t>Atlantic Beach is a coastal community of 13,000 people in Duval County, Florida. As the name implies, it has a beach and the nearby ocean affects every aspect of life, including the infrastructure. Atlantic Beach’s biggest subdivision, built in the early 1960s, didn’t really take that into account.</a:t>
            </a:r>
          </a:p>
          <a:p>
            <a:endParaRPr lang="en-US" dirty="0"/>
          </a:p>
        </p:txBody>
      </p:sp>
    </p:spTree>
    <p:extLst>
      <p:ext uri="{BB962C8B-B14F-4D97-AF65-F5344CB8AC3E}">
        <p14:creationId xmlns:p14="http://schemas.microsoft.com/office/powerpoint/2010/main" val="4079455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Atlantic Beach, FL</a:t>
            </a:r>
            <a:endParaRPr lang="en-US"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4" name="Text Placeholder 3"/>
          <p:cNvSpPr>
            <a:spLocks noGrp="1"/>
          </p:cNvSpPr>
          <p:nvPr>
            <p:ph type="body" sz="half" idx="3"/>
          </p:nvPr>
        </p:nvSpPr>
        <p:spPr/>
        <p:txBody>
          <a:bodyPr/>
          <a:lstStyle/>
          <a:p>
            <a:r>
              <a:rPr lang="en-US" dirty="0" smtClean="0"/>
              <a:t>After </a:t>
            </a:r>
            <a:endParaRPr lang="en-US" dirty="0"/>
          </a:p>
        </p:txBody>
      </p:sp>
      <p:pic>
        <p:nvPicPr>
          <p:cNvPr id="7" name="Content Placeholder 6" descr="DSC01330.JPG"/>
          <p:cNvPicPr>
            <a:picLocks noGrp="1" noChangeAspect="1"/>
          </p:cNvPicPr>
          <p:nvPr>
            <p:ph sz="quarter" idx="2"/>
          </p:nvPr>
        </p:nvPicPr>
        <p:blipFill>
          <a:blip r:embed="rId2" cstate="print"/>
          <a:stretch>
            <a:fillRect/>
          </a:stretch>
        </p:blipFill>
        <p:spPr>
          <a:xfrm>
            <a:off x="381000" y="3135709"/>
            <a:ext cx="4041775" cy="3031331"/>
          </a:xfrm>
        </p:spPr>
      </p:pic>
      <p:pic>
        <p:nvPicPr>
          <p:cNvPr id="8" name="Content Placeholder 7" descr="DSC01384.JPG"/>
          <p:cNvPicPr>
            <a:picLocks noGrp="1" noChangeAspect="1"/>
          </p:cNvPicPr>
          <p:nvPr>
            <p:ph sz="quarter" idx="4"/>
          </p:nvPr>
        </p:nvPicPr>
        <p:blipFill>
          <a:blip r:embed="rId3" cstate="print"/>
          <a:stretch>
            <a:fillRect/>
          </a:stretch>
        </p:blipFill>
        <p:spPr>
          <a:xfrm>
            <a:off x="4718050" y="3135709"/>
            <a:ext cx="4041775" cy="3031331"/>
          </a:xfrm>
        </p:spPr>
      </p:pic>
    </p:spTree>
    <p:extLst>
      <p:ext uri="{BB962C8B-B14F-4D97-AF65-F5344CB8AC3E}">
        <p14:creationId xmlns:p14="http://schemas.microsoft.com/office/powerpoint/2010/main" val="128181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Sabine River Authority </a:t>
            </a:r>
            <a:endParaRPr lang="en-US" dirty="0"/>
          </a:p>
        </p:txBody>
      </p:sp>
      <p:sp>
        <p:nvSpPr>
          <p:cNvPr id="3" name="Content Placeholder 2"/>
          <p:cNvSpPr>
            <a:spLocks noGrp="1"/>
          </p:cNvSpPr>
          <p:nvPr>
            <p:ph idx="1"/>
          </p:nvPr>
        </p:nvSpPr>
        <p:spPr/>
        <p:txBody>
          <a:bodyPr>
            <a:normAutofit/>
          </a:bodyPr>
          <a:lstStyle/>
          <a:p>
            <a:r>
              <a:rPr lang="en-US" dirty="0" smtClean="0"/>
              <a:t>Article- </a:t>
            </a:r>
            <a:r>
              <a:rPr lang="en-US" dirty="0" err="1" smtClean="0"/>
              <a:t>Stormwater</a:t>
            </a:r>
            <a:r>
              <a:rPr lang="en-US" dirty="0" smtClean="0"/>
              <a:t> magazine July/August 2011</a:t>
            </a:r>
          </a:p>
          <a:p>
            <a:r>
              <a:rPr lang="en-US" dirty="0" smtClean="0"/>
              <a:t>The Sabine River Authority (SRA) was created in 1949 to equitably distribute the waters of the Sabine River and its tributaries. As part of this distribution, “We provide surface water to eleven industrial customers, such as Conoco and Louisiana Pigment, for cooling and processing,” says SRA Facility Manager Mike Carr. </a:t>
            </a:r>
          </a:p>
          <a:p>
            <a:endParaRPr lang="en-US" dirty="0"/>
          </a:p>
        </p:txBody>
      </p:sp>
    </p:spTree>
    <p:extLst>
      <p:ext uri="{BB962C8B-B14F-4D97-AF65-F5344CB8AC3E}">
        <p14:creationId xmlns:p14="http://schemas.microsoft.com/office/powerpoint/2010/main" val="3593509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Sabine River Authority</a:t>
            </a:r>
            <a:endParaRPr lang="en-US"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4" name="Text Placeholder 3"/>
          <p:cNvSpPr>
            <a:spLocks noGrp="1"/>
          </p:cNvSpPr>
          <p:nvPr>
            <p:ph type="body" sz="half" idx="3"/>
          </p:nvPr>
        </p:nvSpPr>
        <p:spPr/>
        <p:txBody>
          <a:bodyPr/>
          <a:lstStyle/>
          <a:p>
            <a:r>
              <a:rPr lang="en-US" dirty="0" smtClean="0"/>
              <a:t>After </a:t>
            </a:r>
            <a:endParaRPr lang="en-US" dirty="0"/>
          </a:p>
        </p:txBody>
      </p:sp>
      <p:pic>
        <p:nvPicPr>
          <p:cNvPr id="7" name="Content Placeholder 6" descr="Sulpher LA Sabine 12-10 before photo.bmp"/>
          <p:cNvPicPr>
            <a:picLocks noGrp="1" noChangeAspect="1"/>
          </p:cNvPicPr>
          <p:nvPr>
            <p:ph sz="quarter" idx="2"/>
          </p:nvPr>
        </p:nvPicPr>
        <p:blipFill>
          <a:blip r:embed="rId2" cstate="print"/>
          <a:stretch>
            <a:fillRect/>
          </a:stretch>
        </p:blipFill>
        <p:spPr>
          <a:xfrm>
            <a:off x="381000" y="3304116"/>
            <a:ext cx="4041775" cy="2694517"/>
          </a:xfrm>
        </p:spPr>
      </p:pic>
      <p:pic>
        <p:nvPicPr>
          <p:cNvPr id="8" name="Content Placeholder 7" descr="082.JPG"/>
          <p:cNvPicPr>
            <a:picLocks noGrp="1" noChangeAspect="1"/>
          </p:cNvPicPr>
          <p:nvPr>
            <p:ph sz="quarter" idx="4"/>
          </p:nvPr>
        </p:nvPicPr>
        <p:blipFill>
          <a:blip r:embed="rId3" cstate="print"/>
          <a:stretch>
            <a:fillRect/>
          </a:stretch>
        </p:blipFill>
        <p:spPr>
          <a:xfrm>
            <a:off x="4718050" y="3135709"/>
            <a:ext cx="4041775" cy="3031331"/>
          </a:xfrm>
        </p:spPr>
      </p:pic>
    </p:spTree>
    <p:extLst>
      <p:ext uri="{BB962C8B-B14F-4D97-AF65-F5344CB8AC3E}">
        <p14:creationId xmlns:p14="http://schemas.microsoft.com/office/powerpoint/2010/main" val="1173072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WARNER ROBBINS, GEORGIA</a:t>
            </a:r>
            <a:br>
              <a:rPr lang="en-US" dirty="0" smtClean="0"/>
            </a:br>
            <a:r>
              <a:rPr lang="en-US" sz="2000" dirty="0" smtClean="0"/>
              <a:t>April 2011</a:t>
            </a:r>
            <a:endParaRPr lang="en-US" dirty="0"/>
          </a:p>
        </p:txBody>
      </p:sp>
      <p:sp>
        <p:nvSpPr>
          <p:cNvPr id="3" name="Subtitle 2"/>
          <p:cNvSpPr>
            <a:spLocks noGrp="1"/>
          </p:cNvSpPr>
          <p:nvPr>
            <p:ph type="subTitle" idx="1"/>
          </p:nvPr>
        </p:nvSpPr>
        <p:spPr/>
        <p:txBody>
          <a:bodyPr/>
          <a:lstStyle/>
          <a:p>
            <a:r>
              <a:rPr lang="en-US" dirty="0" smtClean="0"/>
              <a:t>CENTRIPIPE CULVERT LINING</a:t>
            </a:r>
          </a:p>
          <a:p>
            <a:r>
              <a:rPr lang="en-US" dirty="0" smtClean="0"/>
              <a:t>UTILITY ASSET MANAGEMENT</a:t>
            </a:r>
          </a:p>
          <a:p>
            <a:r>
              <a:rPr lang="en-US" dirty="0" smtClean="0"/>
              <a:t>REYNOLDS, GA</a:t>
            </a:r>
            <a:endParaRPr lang="en-US" dirty="0"/>
          </a:p>
        </p:txBody>
      </p:sp>
    </p:spTree>
    <p:extLst>
      <p:ext uri="{BB962C8B-B14F-4D97-AF65-F5344CB8AC3E}">
        <p14:creationId xmlns:p14="http://schemas.microsoft.com/office/powerpoint/2010/main" val="4120051755"/>
      </p:ext>
    </p:extLst>
  </p:cSld>
  <p:clrMapOvr>
    <a:masterClrMapping/>
  </p:clrMapOvr>
  <p:transition advTm="1070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3" descr="IMG_0144.jpg"/>
          <p:cNvPicPr>
            <a:picLocks noGrp="1" noChangeAspect="1"/>
          </p:cNvPicPr>
          <p:nvPr>
            <p:ph idx="1"/>
          </p:nvPr>
        </p:nvPicPr>
        <p:blipFill>
          <a:blip r:embed="rId3" cstate="print"/>
          <a:stretch>
            <a:fillRect/>
          </a:stretch>
        </p:blipFill>
        <p:spPr>
          <a:xfrm>
            <a:off x="2667000" y="1223343"/>
            <a:ext cx="4223146" cy="5634657"/>
          </a:xfrm>
        </p:spPr>
      </p:pic>
      <p:sp>
        <p:nvSpPr>
          <p:cNvPr id="18434" name="Title 1"/>
          <p:cNvSpPr>
            <a:spLocks noGrp="1"/>
          </p:cNvSpPr>
          <p:nvPr>
            <p:ph type="title"/>
          </p:nvPr>
        </p:nvSpPr>
        <p:spPr>
          <a:xfrm>
            <a:off x="457200" y="152400"/>
            <a:ext cx="8229600" cy="1252728"/>
          </a:xfrm>
        </p:spPr>
        <p:txBody>
          <a:bodyPr>
            <a:normAutofit/>
          </a:bodyPr>
          <a:lstStyle/>
          <a:p>
            <a:r>
              <a:rPr lang="en-US" dirty="0" smtClean="0"/>
              <a:t>Where is the Bottom of the Pipe?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0473"/>
          <p:cNvPicPr/>
          <p:nvPr/>
        </p:nvPicPr>
        <p:blipFill>
          <a:blip r:embed="rId2" cstate="print"/>
          <a:srcRect/>
          <a:stretch>
            <a:fillRect/>
          </a:stretch>
        </p:blipFill>
        <p:spPr bwMode="auto">
          <a:xfrm>
            <a:off x="228600" y="152400"/>
            <a:ext cx="8734425" cy="6496050"/>
          </a:xfrm>
          <a:prstGeom prst="rect">
            <a:avLst/>
          </a:prstGeom>
          <a:noFill/>
          <a:ln w="9525">
            <a:noFill/>
            <a:miter lim="800000"/>
            <a:headEnd/>
            <a:tailEnd/>
          </a:ln>
        </p:spPr>
      </p:pic>
    </p:spTree>
    <p:extLst>
      <p:ext uri="{BB962C8B-B14F-4D97-AF65-F5344CB8AC3E}">
        <p14:creationId xmlns:p14="http://schemas.microsoft.com/office/powerpoint/2010/main" val="2195023572"/>
      </p:ext>
    </p:extLst>
  </p:cSld>
  <p:clrMapOvr>
    <a:masterClrMapping/>
  </p:clrMapOvr>
  <p:transition advTm="11014"/>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651"/>
          <p:cNvPicPr/>
          <p:nvPr/>
        </p:nvPicPr>
        <p:blipFill>
          <a:blip r:embed="rId2" cstate="print"/>
          <a:srcRect/>
          <a:stretch>
            <a:fillRect/>
          </a:stretch>
        </p:blipFill>
        <p:spPr bwMode="auto">
          <a:xfrm>
            <a:off x="152400" y="152400"/>
            <a:ext cx="8763000" cy="6477000"/>
          </a:xfrm>
          <a:prstGeom prst="rect">
            <a:avLst/>
          </a:prstGeom>
          <a:noFill/>
          <a:ln w="9525">
            <a:noFill/>
            <a:miter lim="800000"/>
            <a:headEnd/>
            <a:tailEnd/>
          </a:ln>
        </p:spPr>
      </p:pic>
    </p:spTree>
    <p:extLst>
      <p:ext uri="{BB962C8B-B14F-4D97-AF65-F5344CB8AC3E}">
        <p14:creationId xmlns:p14="http://schemas.microsoft.com/office/powerpoint/2010/main" val="2359980577"/>
      </p:ext>
    </p:extLst>
  </p:cSld>
  <p:clrMapOvr>
    <a:masterClrMapping/>
  </p:clrMapOvr>
  <p:transition advTm="1053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shook\Pictures\CentriPipe\UAM\IMG_0787.JPG"/>
          <p:cNvPicPr>
            <a:picLocks noChangeAspect="1" noChangeArrowheads="1"/>
          </p:cNvPicPr>
          <p:nvPr/>
        </p:nvPicPr>
        <p:blipFill>
          <a:blip r:embed="rId2" cstate="print"/>
          <a:srcRect/>
          <a:stretch>
            <a:fillRect/>
          </a:stretch>
        </p:blipFill>
        <p:spPr bwMode="auto">
          <a:xfrm>
            <a:off x="228600" y="152400"/>
            <a:ext cx="8737600" cy="6553200"/>
          </a:xfrm>
          <a:prstGeom prst="rect">
            <a:avLst/>
          </a:prstGeom>
          <a:noFill/>
        </p:spPr>
      </p:pic>
    </p:spTree>
    <p:extLst>
      <p:ext uri="{BB962C8B-B14F-4D97-AF65-F5344CB8AC3E}">
        <p14:creationId xmlns:p14="http://schemas.microsoft.com/office/powerpoint/2010/main" val="3883915002"/>
      </p:ext>
    </p:extLst>
  </p:cSld>
  <p:clrMapOvr>
    <a:masterClrMapping/>
  </p:clrMapOvr>
  <p:transition advTm="10421"/>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657"/>
          <p:cNvPicPr/>
          <p:nvPr/>
        </p:nvPicPr>
        <p:blipFill>
          <a:blip r:embed="rId2" cstate="print"/>
          <a:srcRect/>
          <a:stretch>
            <a:fillRect/>
          </a:stretch>
        </p:blipFill>
        <p:spPr bwMode="auto">
          <a:xfrm>
            <a:off x="228600" y="228600"/>
            <a:ext cx="8572500" cy="6381750"/>
          </a:xfrm>
          <a:prstGeom prst="rect">
            <a:avLst/>
          </a:prstGeom>
          <a:noFill/>
          <a:ln w="9525">
            <a:noFill/>
            <a:miter lim="800000"/>
            <a:headEnd/>
            <a:tailEnd/>
          </a:ln>
        </p:spPr>
      </p:pic>
    </p:spTree>
    <p:extLst>
      <p:ext uri="{BB962C8B-B14F-4D97-AF65-F5344CB8AC3E}">
        <p14:creationId xmlns:p14="http://schemas.microsoft.com/office/powerpoint/2010/main" val="1283849767"/>
      </p:ext>
    </p:extLst>
  </p:cSld>
  <p:clrMapOvr>
    <a:masterClrMapping/>
  </p:clrMapOvr>
  <p:transition advTm="1067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shook\Pictures\CentriPipe\UAM\IMG_0766.JPG"/>
          <p:cNvPicPr>
            <a:picLocks noChangeAspect="1" noChangeArrowheads="1"/>
          </p:cNvPicPr>
          <p:nvPr/>
        </p:nvPicPr>
        <p:blipFill>
          <a:blip r:embed="rId2" cstate="print"/>
          <a:srcRect/>
          <a:stretch>
            <a:fillRect/>
          </a:stretch>
        </p:blipFill>
        <p:spPr bwMode="auto">
          <a:xfrm>
            <a:off x="254000" y="228600"/>
            <a:ext cx="8636000" cy="6477000"/>
          </a:xfrm>
          <a:prstGeom prst="rect">
            <a:avLst/>
          </a:prstGeom>
          <a:noFill/>
        </p:spPr>
      </p:pic>
    </p:spTree>
    <p:extLst>
      <p:ext uri="{BB962C8B-B14F-4D97-AF65-F5344CB8AC3E}">
        <p14:creationId xmlns:p14="http://schemas.microsoft.com/office/powerpoint/2010/main" val="669867753"/>
      </p:ext>
    </p:extLst>
  </p:cSld>
  <p:clrMapOvr>
    <a:masterClrMapping/>
  </p:clrMapOvr>
  <p:transition advTm="10436"/>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0485"/>
          <p:cNvPicPr/>
          <p:nvPr/>
        </p:nvPicPr>
        <p:blipFill>
          <a:blip r:embed="rId2" cstate="print"/>
          <a:srcRect/>
          <a:stretch>
            <a:fillRect/>
          </a:stretch>
        </p:blipFill>
        <p:spPr bwMode="auto">
          <a:xfrm>
            <a:off x="228600" y="152400"/>
            <a:ext cx="8620125" cy="6505575"/>
          </a:xfrm>
          <a:prstGeom prst="rect">
            <a:avLst/>
          </a:prstGeom>
          <a:noFill/>
          <a:ln w="9525">
            <a:noFill/>
            <a:miter lim="800000"/>
            <a:headEnd/>
            <a:tailEnd/>
          </a:ln>
        </p:spPr>
      </p:pic>
    </p:spTree>
    <p:extLst>
      <p:ext uri="{BB962C8B-B14F-4D97-AF65-F5344CB8AC3E}">
        <p14:creationId xmlns:p14="http://schemas.microsoft.com/office/powerpoint/2010/main" val="1635552933"/>
      </p:ext>
    </p:extLst>
  </p:cSld>
  <p:clrMapOvr>
    <a:masterClrMapping/>
  </p:clrMapOvr>
  <p:transition advTm="10468"/>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23555"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23556" name="Line 6"/>
          <p:cNvSpPr>
            <a:spLocks noChangeShapeType="1"/>
          </p:cNvSpPr>
          <p:nvPr/>
        </p:nvSpPr>
        <p:spPr bwMode="auto">
          <a:xfrm>
            <a:off x="990600" y="762000"/>
            <a:ext cx="2667000" cy="0"/>
          </a:xfrm>
          <a:prstGeom prst="line">
            <a:avLst/>
          </a:prstGeom>
          <a:noFill/>
          <a:ln w="28575">
            <a:solidFill>
              <a:srgbClr val="808080"/>
            </a:solidFill>
            <a:round/>
            <a:headEnd/>
            <a:tailEnd/>
          </a:ln>
        </p:spPr>
        <p:txBody>
          <a:bodyPr wrap="none" anchor="ctr"/>
          <a:lstStyle/>
          <a:p>
            <a:endParaRPr lang="en-US"/>
          </a:p>
        </p:txBody>
      </p:sp>
      <p:sp>
        <p:nvSpPr>
          <p:cNvPr id="23557"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pic>
        <p:nvPicPr>
          <p:cNvPr id="23559" name="Picture 9" descr="IMG_1322"/>
          <p:cNvPicPr>
            <a:picLocks noGrp="1" noChangeAspect="1" noChangeArrowheads="1"/>
          </p:cNvPicPr>
          <p:nvPr>
            <p:ph idx="1"/>
          </p:nvPr>
        </p:nvPicPr>
        <p:blipFill>
          <a:blip r:embed="rId3" cstate="print"/>
          <a:stretch>
            <a:fillRect/>
          </a:stretch>
        </p:blipFill>
        <p:spPr>
          <a:xfrm>
            <a:off x="2275152" y="2674938"/>
            <a:ext cx="4601633" cy="3451225"/>
          </a:xfrm>
        </p:spPr>
      </p:pic>
      <p:sp>
        <p:nvSpPr>
          <p:cNvPr id="23558" name="Title 9"/>
          <p:cNvSpPr>
            <a:spLocks noGrp="1"/>
          </p:cNvSpPr>
          <p:nvPr>
            <p:ph type="title"/>
          </p:nvPr>
        </p:nvSpPr>
        <p:spPr>
          <a:xfrm>
            <a:off x="685800" y="838200"/>
            <a:ext cx="7772400" cy="1143000"/>
          </a:xfrm>
        </p:spPr>
        <p:txBody>
          <a:bodyPr>
            <a:normAutofit/>
          </a:bodyPr>
          <a:lstStyle/>
          <a:p>
            <a:r>
              <a:rPr lang="en-US" smtClean="0"/>
              <a:t>Concrete Pipe Rehabilitation</a:t>
            </a:r>
          </a:p>
        </p:txBody>
      </p:sp>
    </p:spTree>
  </p:cSld>
  <p:clrMapOvr>
    <a:masterClrMapping/>
  </p:clrMapOvr>
  <p:transition advTm="528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24579"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24580" name="Line 6"/>
          <p:cNvSpPr>
            <a:spLocks noChangeShapeType="1"/>
          </p:cNvSpPr>
          <p:nvPr/>
        </p:nvSpPr>
        <p:spPr bwMode="auto">
          <a:xfrm>
            <a:off x="1066800" y="533400"/>
            <a:ext cx="2743200" cy="0"/>
          </a:xfrm>
          <a:prstGeom prst="line">
            <a:avLst/>
          </a:prstGeom>
          <a:noFill/>
          <a:ln w="28575">
            <a:solidFill>
              <a:srgbClr val="808080"/>
            </a:solidFill>
            <a:round/>
            <a:headEnd/>
            <a:tailEnd/>
          </a:ln>
        </p:spPr>
        <p:txBody>
          <a:bodyPr wrap="none" anchor="ctr"/>
          <a:lstStyle/>
          <a:p>
            <a:endParaRPr lang="en-US"/>
          </a:p>
        </p:txBody>
      </p:sp>
      <p:sp>
        <p:nvSpPr>
          <p:cNvPr id="24581"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pic>
        <p:nvPicPr>
          <p:cNvPr id="24583" name="Picture 9" descr="IMG_1139"/>
          <p:cNvPicPr>
            <a:picLocks noGrp="1" noChangeAspect="1" noChangeArrowheads="1"/>
          </p:cNvPicPr>
          <p:nvPr>
            <p:ph idx="1"/>
          </p:nvPr>
        </p:nvPicPr>
        <p:blipFill>
          <a:blip r:embed="rId3" cstate="print"/>
          <a:stretch>
            <a:fillRect/>
          </a:stretch>
        </p:blipFill>
        <p:spPr>
          <a:xfrm>
            <a:off x="2275152" y="2674938"/>
            <a:ext cx="4601633" cy="3451225"/>
          </a:xfrm>
        </p:spPr>
      </p:pic>
      <p:sp>
        <p:nvSpPr>
          <p:cNvPr id="24582" name="Title 9"/>
          <p:cNvSpPr>
            <a:spLocks noGrp="1"/>
          </p:cNvSpPr>
          <p:nvPr>
            <p:ph type="title"/>
          </p:nvPr>
        </p:nvSpPr>
        <p:spPr/>
        <p:txBody>
          <a:bodyPr>
            <a:normAutofit/>
          </a:bodyPr>
          <a:lstStyle/>
          <a:p>
            <a:r>
              <a:rPr lang="en-US" sz="3600" smtClean="0"/>
              <a:t>Cast in Place Structural Product</a:t>
            </a:r>
          </a:p>
        </p:txBody>
      </p:sp>
    </p:spTree>
  </p:cSld>
  <p:clrMapOvr>
    <a:masterClrMapping/>
  </p:clrMapOvr>
  <p:transition advTm="4322"/>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6"/>
          <p:cNvSpPr>
            <a:spLocks noGrp="1"/>
          </p:cNvSpPr>
          <p:nvPr>
            <p:ph type="title"/>
          </p:nvPr>
        </p:nvSpPr>
        <p:spPr/>
        <p:txBody>
          <a:bodyPr>
            <a:normAutofit/>
          </a:bodyPr>
          <a:lstStyle/>
          <a:p>
            <a:r>
              <a:rPr lang="en-US" smtClean="0"/>
              <a:t>Centrifugally Cast Concrete Pipe</a:t>
            </a:r>
          </a:p>
        </p:txBody>
      </p:sp>
      <p:sp>
        <p:nvSpPr>
          <p:cNvPr id="25606" name="Text Placeholder 18"/>
          <p:cNvSpPr>
            <a:spLocks noGrp="1"/>
          </p:cNvSpPr>
          <p:nvPr>
            <p:ph type="body" idx="1"/>
          </p:nvPr>
        </p:nvSpPr>
        <p:spPr/>
        <p:txBody>
          <a:bodyPr>
            <a:normAutofit/>
          </a:bodyPr>
          <a:lstStyle/>
          <a:p>
            <a:r>
              <a:rPr lang="en-US" smtClean="0"/>
              <a:t>Cleaned/Cast Wall Rehab  </a:t>
            </a:r>
          </a:p>
        </p:txBody>
      </p:sp>
      <p:pic>
        <p:nvPicPr>
          <p:cNvPr id="25603" name="Picture 9" descr="IMG_1324"/>
          <p:cNvPicPr>
            <a:picLocks noGrp="1" noChangeAspect="1" noChangeArrowheads="1"/>
          </p:cNvPicPr>
          <p:nvPr>
            <p:ph sz="half" idx="2"/>
          </p:nvPr>
        </p:nvPicPr>
        <p:blipFill>
          <a:blip r:embed="rId3" cstate="print"/>
          <a:stretch>
            <a:fillRect/>
          </a:stretch>
        </p:blipFill>
        <p:spPr>
          <a:xfrm>
            <a:off x="789517" y="3429000"/>
            <a:ext cx="3596217" cy="2697163"/>
          </a:xfrm>
        </p:spPr>
      </p:pic>
      <p:sp>
        <p:nvSpPr>
          <p:cNvPr id="25604" name="Text Placeholder 8"/>
          <p:cNvSpPr>
            <a:spLocks noGrp="1"/>
          </p:cNvSpPr>
          <p:nvPr>
            <p:ph type="body" sz="quarter" idx="3"/>
          </p:nvPr>
        </p:nvSpPr>
        <p:spPr/>
        <p:txBody>
          <a:bodyPr>
            <a:normAutofit/>
          </a:bodyPr>
          <a:lstStyle/>
          <a:p>
            <a:r>
              <a:rPr lang="en-US" smtClean="0"/>
              <a:t>Specialized Equipment</a:t>
            </a:r>
          </a:p>
        </p:txBody>
      </p:sp>
      <p:pic>
        <p:nvPicPr>
          <p:cNvPr id="25605" name="Content Placeholder 9" descr="IMG_1322"/>
          <p:cNvPicPr>
            <a:picLocks noGrp="1" noChangeAspect="1" noChangeArrowheads="1"/>
          </p:cNvPicPr>
          <p:nvPr>
            <p:ph sz="quarter" idx="4"/>
          </p:nvPr>
        </p:nvPicPr>
        <p:blipFill>
          <a:blip r:embed="rId4" cstate="print"/>
          <a:stretch>
            <a:fillRect/>
          </a:stretch>
        </p:blipFill>
        <p:spPr>
          <a:xfrm>
            <a:off x="4758266" y="3429000"/>
            <a:ext cx="3596217" cy="2697163"/>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62000" y="6400800"/>
            <a:ext cx="8382000" cy="457200"/>
          </a:xfrm>
          <a:prstGeom prst="rect">
            <a:avLst/>
          </a:prstGeom>
          <a:solidFill>
            <a:srgbClr val="008000"/>
          </a:solidFill>
          <a:ln w="9525">
            <a:solidFill>
              <a:schemeClr val="tx1"/>
            </a:solidFill>
            <a:miter lim="800000"/>
            <a:headEnd/>
            <a:tailEnd/>
          </a:ln>
        </p:spPr>
        <p:txBody>
          <a:bodyPr wrap="none" anchor="ctr"/>
          <a:lstStyle/>
          <a:p>
            <a:pPr algn="r" eaLnBrk="0" hangingPunct="0"/>
            <a:r>
              <a:rPr lang="en-US" sz="1800" b="0">
                <a:solidFill>
                  <a:schemeClr val="bg1"/>
                </a:solidFill>
                <a:latin typeface="Bahamas"/>
              </a:rPr>
              <a:t>AP/M</a:t>
            </a:r>
            <a:r>
              <a:rPr lang="en-US" sz="1800" b="0">
                <a:latin typeface="Bahamas"/>
              </a:rPr>
              <a:t> </a:t>
            </a:r>
            <a:r>
              <a:rPr lang="en-US" sz="1800" b="0">
                <a:solidFill>
                  <a:schemeClr val="bg1"/>
                </a:solidFill>
                <a:latin typeface="Bahamas"/>
              </a:rPr>
              <a:t>PERMAFORM</a:t>
            </a:r>
          </a:p>
        </p:txBody>
      </p:sp>
      <p:sp>
        <p:nvSpPr>
          <p:cNvPr id="26627"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26628" name="Rectangle 4"/>
          <p:cNvSpPr>
            <a:spLocks noChangeArrowheads="1"/>
          </p:cNvSpPr>
          <p:nvPr/>
        </p:nvSpPr>
        <p:spPr bwMode="auto">
          <a:xfrm>
            <a:off x="762000" y="0"/>
            <a:ext cx="4343400" cy="1143000"/>
          </a:xfrm>
          <a:prstGeom prst="rect">
            <a:avLst/>
          </a:prstGeom>
          <a:solidFill>
            <a:srgbClr val="008000"/>
          </a:solidFill>
          <a:ln w="9525">
            <a:solidFill>
              <a:schemeClr val="tx1"/>
            </a:solidFill>
            <a:miter lim="800000"/>
            <a:headEnd/>
            <a:tailEnd/>
          </a:ln>
        </p:spPr>
        <p:txBody>
          <a:bodyPr wrap="none" anchor="ctr"/>
          <a:lstStyle/>
          <a:p>
            <a:pPr eaLnBrk="0" hangingPunct="0">
              <a:spcBef>
                <a:spcPct val="50000"/>
              </a:spcBef>
            </a:pPr>
            <a:endParaRPr lang="en-US" dirty="0">
              <a:latin typeface="Bahamas"/>
            </a:endParaRPr>
          </a:p>
        </p:txBody>
      </p:sp>
      <p:sp>
        <p:nvSpPr>
          <p:cNvPr id="26629"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26630" name="Line 6"/>
          <p:cNvSpPr>
            <a:spLocks noChangeShapeType="1"/>
          </p:cNvSpPr>
          <p:nvPr/>
        </p:nvSpPr>
        <p:spPr bwMode="auto">
          <a:xfrm>
            <a:off x="990600" y="1066800"/>
            <a:ext cx="2667000" cy="0"/>
          </a:xfrm>
          <a:prstGeom prst="line">
            <a:avLst/>
          </a:prstGeom>
          <a:noFill/>
          <a:ln w="28575">
            <a:solidFill>
              <a:srgbClr val="808080"/>
            </a:solidFill>
            <a:round/>
            <a:headEnd/>
            <a:tailEnd/>
          </a:ln>
        </p:spPr>
        <p:txBody>
          <a:bodyPr wrap="none" anchor="ctr"/>
          <a:lstStyle/>
          <a:p>
            <a:endParaRPr lang="en-US"/>
          </a:p>
        </p:txBody>
      </p:sp>
      <p:sp>
        <p:nvSpPr>
          <p:cNvPr id="26631"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sp>
        <p:nvSpPr>
          <p:cNvPr id="26632" name="Text Box 9"/>
          <p:cNvSpPr txBox="1">
            <a:spLocks noChangeArrowheads="1"/>
          </p:cNvSpPr>
          <p:nvPr/>
        </p:nvSpPr>
        <p:spPr bwMode="auto">
          <a:xfrm>
            <a:off x="1295400" y="1524000"/>
            <a:ext cx="7391400" cy="5191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6634" name="Content Placeholder 11"/>
          <p:cNvSpPr>
            <a:spLocks noGrp="1"/>
          </p:cNvSpPr>
          <p:nvPr>
            <p:ph idx="1"/>
          </p:nvPr>
        </p:nvSpPr>
        <p:spPr/>
        <p:txBody>
          <a:bodyPr/>
          <a:lstStyle/>
          <a:p>
            <a:pPr algn="ctr">
              <a:spcBef>
                <a:spcPct val="50000"/>
              </a:spcBef>
            </a:pPr>
            <a:endParaRPr lang="en-US" dirty="0" smtClean="0"/>
          </a:p>
          <a:p>
            <a:pPr algn="ctr">
              <a:spcBef>
                <a:spcPct val="50000"/>
              </a:spcBef>
            </a:pPr>
            <a:r>
              <a:rPr lang="en-US" b="1" dirty="0" smtClean="0"/>
              <a:t>AP/M Permaform</a:t>
            </a:r>
          </a:p>
          <a:p>
            <a:pPr algn="ctr">
              <a:spcBef>
                <a:spcPct val="50000"/>
              </a:spcBef>
            </a:pPr>
            <a:r>
              <a:rPr lang="en-US" b="1" dirty="0" smtClean="0"/>
              <a:t>800-662-6465</a:t>
            </a:r>
          </a:p>
          <a:p>
            <a:pPr algn="ctr">
              <a:spcBef>
                <a:spcPct val="50000"/>
              </a:spcBef>
            </a:pPr>
            <a:r>
              <a:rPr lang="en-US" b="1" dirty="0" smtClean="0"/>
              <a:t>www.permaform.net</a:t>
            </a:r>
          </a:p>
          <a:p>
            <a:pPr>
              <a:spcBef>
                <a:spcPct val="50000"/>
              </a:spcBef>
            </a:pPr>
            <a:endParaRPr lang="en-US" dirty="0" smtClean="0"/>
          </a:p>
        </p:txBody>
      </p:sp>
      <p:sp>
        <p:nvSpPr>
          <p:cNvPr id="26633" name="Title 10"/>
          <p:cNvSpPr>
            <a:spLocks noGrp="1"/>
          </p:cNvSpPr>
          <p:nvPr>
            <p:ph type="title"/>
          </p:nvPr>
        </p:nvSpPr>
        <p:spPr>
          <a:xfrm>
            <a:off x="838200" y="1066800"/>
            <a:ext cx="7772400" cy="762000"/>
          </a:xfrm>
          <a:ln>
            <a:solidFill>
              <a:schemeClr val="accent1"/>
            </a:solidFill>
          </a:ln>
        </p:spPr>
        <p:txBody>
          <a:bodyPr/>
          <a:lstStyle/>
          <a:p>
            <a:r>
              <a:rPr lang="en-US" sz="4000" b="1" smtClean="0">
                <a:solidFill>
                  <a:schemeClr val="tx1"/>
                </a:solidFill>
              </a:rPr>
              <a:t>Questions?</a:t>
            </a:r>
            <a:endParaRPr lang="en-US" sz="4000" smtClean="0"/>
          </a:p>
        </p:txBody>
      </p:sp>
      <p:pic>
        <p:nvPicPr>
          <p:cNvPr id="11" name="Picture 10" descr="Centri pipelogo.jpg"/>
          <p:cNvPicPr>
            <a:picLocks noChangeAspect="1"/>
          </p:cNvPicPr>
          <p:nvPr/>
        </p:nvPicPr>
        <p:blipFill>
          <a:blip r:embed="rId3" cstate="print"/>
          <a:srcRect l="24118" t="43333" r="22680" b="44445"/>
          <a:stretch>
            <a:fillRect/>
          </a:stretch>
        </p:blipFill>
        <p:spPr>
          <a:xfrm>
            <a:off x="1143000" y="152400"/>
            <a:ext cx="2286000" cy="679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357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Rectangle 2"/>
          <p:cNvSpPr/>
          <p:nvPr/>
        </p:nvSpPr>
        <p:spPr>
          <a:xfrm>
            <a:off x="152400" y="2025908"/>
            <a:ext cx="10363200" cy="4832092"/>
          </a:xfrm>
          <a:prstGeom prst="rect">
            <a:avLst/>
          </a:prstGeom>
        </p:spPr>
        <p:txBody>
          <a:bodyPr wrap="square">
            <a:spAutoFit/>
          </a:bodyPr>
          <a:lstStyle/>
          <a:p>
            <a:r>
              <a:rPr lang="en-US" b="0" dirty="0"/>
              <a:t>• Action Products Marketing Corporation (AP/M) began</a:t>
            </a:r>
          </a:p>
          <a:p>
            <a:r>
              <a:rPr lang="en-US" b="0" dirty="0"/>
              <a:t>rehabilitating manholes in 1985 with its patented</a:t>
            </a:r>
          </a:p>
          <a:p>
            <a:r>
              <a:rPr lang="en-US" b="0" dirty="0"/>
              <a:t>PERMAFORM system for the replacement of manholes</a:t>
            </a:r>
          </a:p>
          <a:p>
            <a:r>
              <a:rPr lang="en-US" b="0" dirty="0"/>
              <a:t>without digging and without interrupting flows.</a:t>
            </a:r>
          </a:p>
          <a:p>
            <a:r>
              <a:rPr lang="en-US" b="0" dirty="0"/>
              <a:t>• AP/M recognizes that not all manholes needed complete</a:t>
            </a:r>
          </a:p>
          <a:p>
            <a:r>
              <a:rPr lang="en-US" b="0" dirty="0"/>
              <a:t>replacement. So, we developed a cast in place sealing and</a:t>
            </a:r>
          </a:p>
          <a:p>
            <a:r>
              <a:rPr lang="en-US" b="0" dirty="0"/>
              <a:t>reinforcing system using the high strength, centrifugally</a:t>
            </a:r>
          </a:p>
          <a:p>
            <a:r>
              <a:rPr lang="en-US" b="0" dirty="0"/>
              <a:t>cast PERMACAST specialty mortars.</a:t>
            </a:r>
          </a:p>
          <a:p>
            <a:r>
              <a:rPr lang="en-US" b="0" dirty="0"/>
              <a:t>• This same system was adapted for use in storm and</a:t>
            </a:r>
          </a:p>
          <a:p>
            <a:r>
              <a:rPr lang="en-US" b="0" dirty="0"/>
              <a:t>sanitary sewer pipe from </a:t>
            </a:r>
            <a:r>
              <a:rPr lang="en-US" b="0" dirty="0" smtClean="0"/>
              <a:t>30 </a:t>
            </a:r>
            <a:r>
              <a:rPr lang="en-US" b="0" dirty="0"/>
              <a:t>inches to 120 inches in</a:t>
            </a:r>
          </a:p>
          <a:p>
            <a:r>
              <a:rPr lang="en-US" b="0" dirty="0"/>
              <a:t>diameter.</a:t>
            </a:r>
            <a:endParaRPr lang="en-US" dirty="0"/>
          </a:p>
        </p:txBody>
      </p:sp>
    </p:spTree>
    <p:extLst>
      <p:ext uri="{BB962C8B-B14F-4D97-AF65-F5344CB8AC3E}">
        <p14:creationId xmlns:p14="http://schemas.microsoft.com/office/powerpoint/2010/main" val="2625410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entripip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a:xfrm>
            <a:off x="75407" y="76200"/>
            <a:ext cx="9043193" cy="6611938"/>
          </a:xfrm>
          <a:prstGeom prst="rect">
            <a:avLst/>
          </a:prstGeom>
        </p:spPr>
      </p:pic>
    </p:spTree>
    <p:extLst>
      <p:ext uri="{BB962C8B-B14F-4D97-AF65-F5344CB8AC3E}">
        <p14:creationId xmlns:p14="http://schemas.microsoft.com/office/powerpoint/2010/main" val="3464343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Small Equipment Footprint</a:t>
            </a:r>
          </a:p>
        </p:txBody>
      </p:sp>
      <p:pic>
        <p:nvPicPr>
          <p:cNvPr id="7172" name="Picture 2" descr="C:\Users\Public\Documents\Vero\DSC00010.JPG"/>
          <p:cNvPicPr>
            <a:picLocks noChangeAspect="1" noChangeArrowheads="1"/>
          </p:cNvPicPr>
          <p:nvPr/>
        </p:nvPicPr>
        <p:blipFill>
          <a:blip r:embed="rId2" cstate="print"/>
          <a:srcRect/>
          <a:stretch>
            <a:fillRect/>
          </a:stretch>
        </p:blipFill>
        <p:spPr bwMode="auto">
          <a:xfrm>
            <a:off x="685800" y="1905000"/>
            <a:ext cx="7772400" cy="4267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smtClean="0"/>
              <a:t>Traffic Control Done Right!</a:t>
            </a:r>
          </a:p>
        </p:txBody>
      </p:sp>
      <p:pic>
        <p:nvPicPr>
          <p:cNvPr id="8196" name="Picture 2" descr="C:\Users\Public\Documents\Vero\DSC00008.JPG"/>
          <p:cNvPicPr>
            <a:picLocks noChangeAspect="1" noChangeArrowheads="1"/>
          </p:cNvPicPr>
          <p:nvPr/>
        </p:nvPicPr>
        <p:blipFill>
          <a:blip r:embed="rId2" cstate="print"/>
          <a:srcRect/>
          <a:stretch>
            <a:fillRect/>
          </a:stretch>
        </p:blipFill>
        <p:spPr bwMode="auto">
          <a:xfrm>
            <a:off x="685800" y="1981200"/>
            <a:ext cx="7772400" cy="4114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13315"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13316" name="Line 6"/>
          <p:cNvSpPr>
            <a:spLocks noChangeShapeType="1"/>
          </p:cNvSpPr>
          <p:nvPr/>
        </p:nvSpPr>
        <p:spPr bwMode="auto">
          <a:xfrm>
            <a:off x="990600" y="762000"/>
            <a:ext cx="2667000" cy="0"/>
          </a:xfrm>
          <a:prstGeom prst="line">
            <a:avLst/>
          </a:prstGeom>
          <a:noFill/>
          <a:ln w="28575">
            <a:solidFill>
              <a:srgbClr val="808080"/>
            </a:solidFill>
            <a:round/>
            <a:headEnd/>
            <a:tailEnd/>
          </a:ln>
        </p:spPr>
        <p:txBody>
          <a:bodyPr wrap="none" anchor="ctr"/>
          <a:lstStyle/>
          <a:p>
            <a:endParaRPr lang="en-US"/>
          </a:p>
        </p:txBody>
      </p:sp>
      <p:sp>
        <p:nvSpPr>
          <p:cNvPr id="13317"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pic>
        <p:nvPicPr>
          <p:cNvPr id="13319" name="Content Placeholder 11" descr="ron1"/>
          <p:cNvPicPr>
            <a:picLocks noGrp="1"/>
          </p:cNvPicPr>
          <p:nvPr>
            <p:ph idx="1"/>
          </p:nvPr>
        </p:nvPicPr>
        <p:blipFill>
          <a:blip r:embed="rId3" cstate="print"/>
          <a:stretch>
            <a:fillRect/>
          </a:stretch>
        </p:blipFill>
        <p:spPr>
          <a:xfrm>
            <a:off x="2869926" y="2674938"/>
            <a:ext cx="3412085" cy="3451225"/>
          </a:xfrm>
          <a:ln w="12700">
            <a:solidFill>
              <a:srgbClr val="000000"/>
            </a:solidFill>
          </a:ln>
        </p:spPr>
      </p:pic>
      <p:sp>
        <p:nvSpPr>
          <p:cNvPr id="13318" name="Title 11"/>
          <p:cNvSpPr>
            <a:spLocks noGrp="1"/>
          </p:cNvSpPr>
          <p:nvPr>
            <p:ph type="title"/>
          </p:nvPr>
        </p:nvSpPr>
        <p:spPr>
          <a:xfrm>
            <a:off x="685800" y="1066800"/>
            <a:ext cx="7772400" cy="609600"/>
          </a:xfrm>
        </p:spPr>
        <p:txBody>
          <a:bodyPr>
            <a:normAutofit fontScale="90000"/>
          </a:bodyPr>
          <a:lstStyle/>
          <a:p>
            <a:r>
              <a:rPr lang="en-US" sz="3600" smtClean="0"/>
              <a:t>Report Graphics Sample </a:t>
            </a:r>
          </a:p>
        </p:txBody>
      </p:sp>
    </p:spTree>
  </p:cSld>
  <p:clrMapOvr>
    <a:masterClrMapping/>
  </p:clrMapOvr>
  <p:transition advTm="750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3"/>
          <p:cNvSpPr>
            <a:spLocks noChangeShapeType="1"/>
          </p:cNvSpPr>
          <p:nvPr/>
        </p:nvSpPr>
        <p:spPr bwMode="auto">
          <a:xfrm>
            <a:off x="0" y="6400800"/>
            <a:ext cx="9144000" cy="0"/>
          </a:xfrm>
          <a:prstGeom prst="line">
            <a:avLst/>
          </a:prstGeom>
          <a:noFill/>
          <a:ln w="57150">
            <a:solidFill>
              <a:schemeClr val="tx1"/>
            </a:solidFill>
            <a:round/>
            <a:headEnd/>
            <a:tailEnd/>
          </a:ln>
        </p:spPr>
        <p:txBody>
          <a:bodyPr wrap="none" anchor="ctr"/>
          <a:lstStyle/>
          <a:p>
            <a:endParaRPr lang="en-US"/>
          </a:p>
        </p:txBody>
      </p:sp>
      <p:sp>
        <p:nvSpPr>
          <p:cNvPr id="14339" name="Line 5"/>
          <p:cNvSpPr>
            <a:spLocks noChangeShapeType="1"/>
          </p:cNvSpPr>
          <p:nvPr/>
        </p:nvSpPr>
        <p:spPr bwMode="auto">
          <a:xfrm>
            <a:off x="762000" y="0"/>
            <a:ext cx="0" cy="6858000"/>
          </a:xfrm>
          <a:prstGeom prst="line">
            <a:avLst/>
          </a:prstGeom>
          <a:noFill/>
          <a:ln w="38100">
            <a:solidFill>
              <a:schemeClr val="tx1"/>
            </a:solidFill>
            <a:round/>
            <a:headEnd/>
            <a:tailEnd/>
          </a:ln>
        </p:spPr>
        <p:txBody>
          <a:bodyPr wrap="none" anchor="ctr"/>
          <a:lstStyle/>
          <a:p>
            <a:endParaRPr lang="en-US"/>
          </a:p>
        </p:txBody>
      </p:sp>
      <p:sp>
        <p:nvSpPr>
          <p:cNvPr id="14340" name="Line 6"/>
          <p:cNvSpPr>
            <a:spLocks noChangeShapeType="1"/>
          </p:cNvSpPr>
          <p:nvPr/>
        </p:nvSpPr>
        <p:spPr bwMode="auto">
          <a:xfrm>
            <a:off x="990600" y="762000"/>
            <a:ext cx="2667000" cy="0"/>
          </a:xfrm>
          <a:prstGeom prst="line">
            <a:avLst/>
          </a:prstGeom>
          <a:noFill/>
          <a:ln w="28575">
            <a:solidFill>
              <a:srgbClr val="808080"/>
            </a:solidFill>
            <a:round/>
            <a:headEnd/>
            <a:tailEnd/>
          </a:ln>
        </p:spPr>
        <p:txBody>
          <a:bodyPr wrap="none" anchor="ctr"/>
          <a:lstStyle/>
          <a:p>
            <a:endParaRPr lang="en-US"/>
          </a:p>
        </p:txBody>
      </p:sp>
      <p:sp>
        <p:nvSpPr>
          <p:cNvPr id="14341" name="Text Box 8"/>
          <p:cNvSpPr txBox="1">
            <a:spLocks noChangeArrowheads="1"/>
          </p:cNvSpPr>
          <p:nvPr/>
        </p:nvSpPr>
        <p:spPr bwMode="auto">
          <a:xfrm>
            <a:off x="838200" y="990600"/>
            <a:ext cx="8077200" cy="1069975"/>
          </a:xfrm>
          <a:prstGeom prst="rect">
            <a:avLst/>
          </a:prstGeom>
          <a:noFill/>
          <a:ln w="9525">
            <a:noFill/>
            <a:miter lim="800000"/>
            <a:headEnd/>
            <a:tailEnd/>
          </a:ln>
        </p:spPr>
        <p:txBody>
          <a:bodyPr>
            <a:spAutoFit/>
          </a:bodyPr>
          <a:lstStyle/>
          <a:p>
            <a:pPr eaLnBrk="0" hangingPunct="0">
              <a:spcBef>
                <a:spcPct val="50000"/>
              </a:spcBef>
              <a:buFontTx/>
              <a:buChar char="•"/>
            </a:pPr>
            <a:endParaRPr lang="en-US" sz="1600">
              <a:solidFill>
                <a:schemeClr val="bg2"/>
              </a:solidFill>
            </a:endParaRPr>
          </a:p>
          <a:p>
            <a:pPr eaLnBrk="0" hangingPunct="0">
              <a:spcBef>
                <a:spcPct val="50000"/>
              </a:spcBef>
              <a:buFontTx/>
              <a:buChar char="•"/>
            </a:pPr>
            <a:endParaRPr lang="en-US" sz="1600"/>
          </a:p>
          <a:p>
            <a:pPr eaLnBrk="0" hangingPunct="0">
              <a:spcBef>
                <a:spcPct val="50000"/>
              </a:spcBef>
              <a:buFontTx/>
              <a:buChar char="•"/>
            </a:pPr>
            <a:endParaRPr lang="en-US" sz="1600"/>
          </a:p>
        </p:txBody>
      </p:sp>
      <p:sp>
        <p:nvSpPr>
          <p:cNvPr id="14342" name="Text Box 9"/>
          <p:cNvSpPr txBox="1">
            <a:spLocks noChangeArrowheads="1"/>
          </p:cNvSpPr>
          <p:nvPr/>
        </p:nvSpPr>
        <p:spPr bwMode="auto">
          <a:xfrm>
            <a:off x="1295400" y="1524000"/>
            <a:ext cx="7391400" cy="5191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4344" name="Content Placeholder 11"/>
          <p:cNvSpPr>
            <a:spLocks noGrp="1"/>
          </p:cNvSpPr>
          <p:nvPr>
            <p:ph idx="1"/>
          </p:nvPr>
        </p:nvSpPr>
        <p:spPr/>
        <p:txBody>
          <a:bodyPr>
            <a:normAutofit/>
          </a:bodyPr>
          <a:lstStyle/>
          <a:p>
            <a:pPr>
              <a:buFontTx/>
              <a:buNone/>
            </a:pPr>
            <a:r>
              <a:rPr lang="en-US" sz="2800" dirty="0" smtClean="0"/>
              <a:t> </a:t>
            </a:r>
          </a:p>
          <a:p>
            <a:pPr lvl="1"/>
            <a:r>
              <a:rPr lang="en-US" sz="2400" dirty="0" smtClean="0"/>
              <a:t>This report has proven that a 1 inch liner utilizing the Permaform PL-8000 will perform satisfactorily to support soil and hydrostatic pressure based on the depth, type and diameter of the pipe, soil type and level of the ground water as given above.</a:t>
            </a:r>
          </a:p>
        </p:txBody>
      </p:sp>
      <p:sp>
        <p:nvSpPr>
          <p:cNvPr id="14343" name="Title 10"/>
          <p:cNvSpPr>
            <a:spLocks noGrp="1"/>
          </p:cNvSpPr>
          <p:nvPr>
            <p:ph type="title"/>
          </p:nvPr>
        </p:nvSpPr>
        <p:spPr>
          <a:xfrm>
            <a:off x="685800" y="838200"/>
            <a:ext cx="7772400" cy="914400"/>
          </a:xfrm>
        </p:spPr>
        <p:txBody>
          <a:bodyPr/>
          <a:lstStyle/>
          <a:p>
            <a:r>
              <a:rPr lang="en-US" sz="4000" smtClean="0"/>
              <a:t>Report Summary</a:t>
            </a:r>
          </a:p>
        </p:txBody>
      </p:sp>
    </p:spTree>
  </p:cSld>
  <p:clrMapOvr>
    <a:masterClrMapping/>
  </p:clrMapOvr>
  <p:transition advTm="3573"/>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ategory xmlns="e8eb5019-da87-4cd9-99a5-488574942f80" xsi:nil="true"/>
    <g7l2 xmlns="e8eb5019-da87-4cd9-99a5-488574942f80" xsi:nil="true"/>
    <vhqt xmlns="e8eb5019-da87-4cd9-99a5-488574942f8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76E7FDD431B146B85EB3EEB0B8D9CA" ma:contentTypeVersion="7" ma:contentTypeDescription="Create a new document." ma:contentTypeScope="" ma:versionID="1d85c623baed4dacc7d495e7e02010c8">
  <xsd:schema xmlns:xsd="http://www.w3.org/2001/XMLSchema" xmlns:xs="http://www.w3.org/2001/XMLSchema" xmlns:p="http://schemas.microsoft.com/office/2006/metadata/properties" xmlns:ns1="http://schemas.microsoft.com/sharepoint/v3" xmlns:ns2="e8eb5019-da87-4cd9-99a5-488574942f80" xmlns:ns3="9c16dc54-5a24-4afd-a61c-664ec7eab416" targetNamespace="http://schemas.microsoft.com/office/2006/metadata/properties" ma:root="true" ma:fieldsID="c6ef15f7a647deeac9119a0f780903b1" ns1:_="" ns2:_="" ns3:_="">
    <xsd:import namespace="http://schemas.microsoft.com/sharepoint/v3"/>
    <xsd:import namespace="e8eb5019-da87-4cd9-99a5-488574942f80"/>
    <xsd:import namespace="9c16dc54-5a24-4afd-a61c-664ec7eab416"/>
    <xsd:element name="properties">
      <xsd:complexType>
        <xsd:sequence>
          <xsd:element name="documentManagement">
            <xsd:complexType>
              <xsd:all>
                <xsd:element ref="ns1:PublishingStartDate" minOccurs="0"/>
                <xsd:element ref="ns1:PublishingExpirationDate" minOccurs="0"/>
                <xsd:element ref="ns2:Category" minOccurs="0"/>
                <xsd:element ref="ns2:vhqt" minOccurs="0"/>
                <xsd:element ref="ns2:g7l2"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eb5019-da87-4cd9-99a5-488574942f80" elementFormDefault="qualified">
    <xsd:import namespace="http://schemas.microsoft.com/office/2006/documentManagement/types"/>
    <xsd:import namespace="http://schemas.microsoft.com/office/infopath/2007/PartnerControls"/>
    <xsd:element name="Category" ma:index="6" nillable="true" ma:displayName="Category" ma:format="Dropdown" ma:internalName="Category" ma:readOnly="false">
      <xsd:simpleType>
        <xsd:restriction base="dms:Choice">
          <xsd:enumeration value="AASHTO Presentations"/>
          <xsd:enumeration value="Annual Reports"/>
          <xsd:enumeration value="Condition of Pavement"/>
          <xsd:enumeration value="District Support Maps"/>
          <xsd:enumeration value="Maintenance Facilities"/>
          <xsd:enumeration value="Pavement Operations"/>
          <xsd:enumeration value="Pesticide"/>
          <xsd:enumeration value="Snow and Ice Maps"/>
          <xsd:enumeration value="Trek"/>
          <xsd:enumeration value="District MRP"/>
        </xsd:restriction>
      </xsd:simpleType>
    </xsd:element>
    <xsd:element name="vhqt" ma:index="11" nillable="true" ma:displayName="MRP FY" ma:internalName="vhqt">
      <xsd:simpleType>
        <xsd:restriction base="dms:Text">
          <xsd:maxLength value="255"/>
        </xsd:restriction>
      </xsd:simpleType>
    </xsd:element>
    <xsd:element name="g7l2" ma:index="12" nillable="true" ma:displayName="Text" ma:internalName="g7l2">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2D944F-9257-43AB-B975-C4261C6B3D87}"/>
</file>

<file path=customXml/itemProps2.xml><?xml version="1.0" encoding="utf-8"?>
<ds:datastoreItem xmlns:ds="http://schemas.openxmlformats.org/officeDocument/2006/customXml" ds:itemID="{B80DE7C3-E4D0-402B-9887-50BB5CAF7730}"/>
</file>

<file path=customXml/itemProps3.xml><?xml version="1.0" encoding="utf-8"?>
<ds:datastoreItem xmlns:ds="http://schemas.openxmlformats.org/officeDocument/2006/customXml" ds:itemID="{D4903029-288B-4BB9-935C-7DA3908FE2E7}"/>
</file>

<file path=docProps/app.xml><?xml version="1.0" encoding="utf-8"?>
<Properties xmlns="http://schemas.openxmlformats.org/officeDocument/2006/extended-properties" xmlns:vt="http://schemas.openxmlformats.org/officeDocument/2006/docPropsVTypes">
  <Template>Waveform</Template>
  <TotalTime>1675</TotalTime>
  <Words>725</Words>
  <Application>Microsoft Office PowerPoint</Application>
  <PresentationFormat>On-screen Show (4:3)</PresentationFormat>
  <Paragraphs>112</Paragraphs>
  <Slides>39</Slides>
  <Notes>17</Notes>
  <HiddenSlides>5</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Waveform</vt:lpstr>
      <vt:lpstr>Pipe Lining by the Centrifugally Cast Concrete Pipe Lining Process  (Centri-Pipe)</vt:lpstr>
      <vt:lpstr>How Many Times Have You Seen This</vt:lpstr>
      <vt:lpstr>Where is the Bottom of the Pipe?</vt:lpstr>
      <vt:lpstr>HISTORY</vt:lpstr>
      <vt:lpstr>PowerPoint Presentation</vt:lpstr>
      <vt:lpstr>Small Equipment Footprint</vt:lpstr>
      <vt:lpstr>Traffic Control Done Right!</vt:lpstr>
      <vt:lpstr>Report Graphics Sample </vt:lpstr>
      <vt:lpstr>Report Summary</vt:lpstr>
      <vt:lpstr>Third Party Testing</vt:lpstr>
      <vt:lpstr>AP/M Success with Manhole Rehab Leads to New ASTM Standard Practice</vt:lpstr>
      <vt:lpstr>New ASTM Standard Practice</vt:lpstr>
      <vt:lpstr>MNDOT</vt:lpstr>
      <vt:lpstr>How Many Times Have You Seen This</vt:lpstr>
      <vt:lpstr>Where is the Bottom of the Pipe?</vt:lpstr>
      <vt:lpstr>Flowable Fill</vt:lpstr>
      <vt:lpstr>First Lining Pass</vt:lpstr>
      <vt:lpstr>Finished Product</vt:lpstr>
      <vt:lpstr>MNDOT</vt:lpstr>
      <vt:lpstr>Sanitary Sewer Rehabilitation</vt:lpstr>
      <vt:lpstr>West Lake, Ohio </vt:lpstr>
      <vt:lpstr>West Lake, Ohio</vt:lpstr>
      <vt:lpstr>Clay County Florida- SR16 </vt:lpstr>
      <vt:lpstr>Clay County, Florida</vt:lpstr>
      <vt:lpstr>Atlantic Beach</vt:lpstr>
      <vt:lpstr>Atlantic Beach, FL</vt:lpstr>
      <vt:lpstr>Sabine River Authority </vt:lpstr>
      <vt:lpstr>Sabine River Authority</vt:lpstr>
      <vt:lpstr>WARNER ROBBINS, GEORGIA April 2011</vt:lpstr>
      <vt:lpstr>PowerPoint Presentation</vt:lpstr>
      <vt:lpstr>PowerPoint Presentation</vt:lpstr>
      <vt:lpstr>PowerPoint Presentation</vt:lpstr>
      <vt:lpstr>PowerPoint Presentation</vt:lpstr>
      <vt:lpstr>PowerPoint Presentation</vt:lpstr>
      <vt:lpstr>PowerPoint Presentation</vt:lpstr>
      <vt:lpstr>Concrete Pipe Rehabilitation</vt:lpstr>
      <vt:lpstr>Cast in Place Structural Product</vt:lpstr>
      <vt:lpstr>Centrifugally Cast Concrete Pipe</vt:lpstr>
      <vt:lpstr>Questions?</vt:lpstr>
    </vt:vector>
  </TitlesOfParts>
  <Company>AP/M PERMAFORM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R. Walker</dc:creator>
  <cp:lastModifiedBy>rwolf</cp:lastModifiedBy>
  <cp:revision>94</cp:revision>
  <dcterms:created xsi:type="dcterms:W3CDTF">2003-10-08T13:44:06Z</dcterms:created>
  <dcterms:modified xsi:type="dcterms:W3CDTF">2011-07-20T01:58:23Z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0x010100F476E7FDD431B146B85EB3EEB0B8D9CA</vt:lpwstr>
  </property>
</Properties>
</file>