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411" r:id="rId2"/>
    <p:sldId id="430" r:id="rId3"/>
    <p:sldId id="413" r:id="rId4"/>
    <p:sldId id="435" r:id="rId5"/>
    <p:sldId id="440" r:id="rId6"/>
    <p:sldId id="456" r:id="rId7"/>
    <p:sldId id="455" r:id="rId8"/>
    <p:sldId id="441" r:id="rId9"/>
    <p:sldId id="442" r:id="rId10"/>
    <p:sldId id="424" r:id="rId11"/>
    <p:sldId id="377" r:id="rId12"/>
    <p:sldId id="443" r:id="rId13"/>
    <p:sldId id="431" r:id="rId14"/>
    <p:sldId id="458" r:id="rId15"/>
    <p:sldId id="464" r:id="rId16"/>
    <p:sldId id="459" r:id="rId17"/>
    <p:sldId id="460" r:id="rId18"/>
    <p:sldId id="461" r:id="rId19"/>
    <p:sldId id="462" r:id="rId20"/>
    <p:sldId id="463" r:id="rId21"/>
    <p:sldId id="447" r:id="rId22"/>
    <p:sldId id="448" r:id="rId23"/>
    <p:sldId id="450" r:id="rId24"/>
    <p:sldId id="449" r:id="rId25"/>
    <p:sldId id="432" r:id="rId26"/>
    <p:sldId id="416" r:id="rId27"/>
    <p:sldId id="446" r:id="rId28"/>
    <p:sldId id="452" r:id="rId29"/>
    <p:sldId id="453" r:id="rId30"/>
    <p:sldId id="457" r:id="rId31"/>
    <p:sldId id="294" r:id="rId32"/>
  </p:sldIdLst>
  <p:sldSz cx="9144000" cy="6858000" type="screen4x3"/>
  <p:notesSz cx="7086600" cy="9429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rgbClr val="CCCCCC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rgbClr val="CCCCCC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rgbClr val="CCCCCC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rgbClr val="CCCCCC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rgbClr val="CCCCCC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rgbClr val="CCCCCC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rgbClr val="CCCCCC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rgbClr val="CCCCCC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rgbClr val="CCCCCC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  <a:srgbClr val="606060"/>
    <a:srgbClr val="FFFF00"/>
    <a:srgbClr val="B40A3C"/>
    <a:srgbClr val="B6BF00"/>
    <a:srgbClr val="41BCF9"/>
    <a:srgbClr val="28B3F8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893" autoAdjust="0"/>
    <p:restoredTop sz="94730" autoAdjust="0"/>
  </p:normalViewPr>
  <p:slideViewPr>
    <p:cSldViewPr>
      <p:cViewPr>
        <p:scale>
          <a:sx n="100" d="100"/>
          <a:sy n="100" d="100"/>
        </p:scale>
        <p:origin x="54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1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7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85C66456-E4A5-43F4-B617-79C781E320B4}" type="datetimeFigureOut">
              <a:rPr lang="en-US"/>
              <a:pPr>
                <a:defRPr/>
              </a:pPr>
              <a:t>7/11/2011</a:t>
            </a:fld>
            <a:endParaRPr lang="en-US" dirty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81D2C44C-C1D5-462D-B682-80A7EC3A5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l" defTabSz="942975" eaLnBrk="1" hangingPunct="1">
              <a:spcBef>
                <a:spcPct val="0"/>
              </a:spcBef>
              <a:defRPr sz="1200" i="0" dirty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spcBef>
                <a:spcPct val="0"/>
              </a:spcBef>
              <a:defRPr sz="1200" i="0" dirty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8025"/>
            <a:ext cx="4713288" cy="353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79925"/>
            <a:ext cx="567055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l" defTabSz="942975" eaLnBrk="1" hangingPunct="1">
              <a:spcBef>
                <a:spcPct val="0"/>
              </a:spcBef>
              <a:defRPr sz="1200" i="0" dirty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A4F5F6-2187-4315-B31F-7DA103AF5F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4C5B8-D089-4CE6-91B7-FBCA28BC823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AD8D5-4432-4B9D-AABA-58DD9DB59E7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714875" cy="353695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339" tIns="47170" rIns="94339" bIns="4717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71CF8-E3A1-42BC-B7BB-112BDE494DB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9613"/>
            <a:ext cx="4714875" cy="3535362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81513"/>
            <a:ext cx="5672138" cy="4243387"/>
          </a:xfrm>
          <a:noFill/>
          <a:ln/>
        </p:spPr>
        <p:txBody>
          <a:bodyPr wrap="none" lIns="94339" tIns="47170" rIns="94339" bIns="47170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63CED-C740-4200-8A8F-E1C17EA3986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9613"/>
            <a:ext cx="4714875" cy="3535362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81513"/>
            <a:ext cx="5672138" cy="4243387"/>
          </a:xfrm>
          <a:noFill/>
          <a:ln/>
        </p:spPr>
        <p:txBody>
          <a:bodyPr wrap="none" lIns="94339" tIns="47170" rIns="94339" bIns="47170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9C7A8-16DC-437A-9F69-F47F595EB96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9613"/>
            <a:ext cx="4713288" cy="3533775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81513"/>
            <a:ext cx="5670550" cy="4238625"/>
          </a:xfrm>
          <a:noFill/>
          <a:ln/>
        </p:spPr>
        <p:txBody>
          <a:bodyPr lIns="94339" tIns="47170" rIns="94339" bIns="4717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F3B98-D366-4AD9-A508-3B2327D6FD5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9613"/>
            <a:ext cx="4713288" cy="353377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81513"/>
            <a:ext cx="5670550" cy="4238625"/>
          </a:xfrm>
          <a:noFill/>
          <a:ln/>
        </p:spPr>
        <p:txBody>
          <a:bodyPr lIns="94339" tIns="47170" rIns="94339" bIns="4717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A37BC-80C2-4C30-ACB6-DD9564E4370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714875" cy="35369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339" tIns="47170" rIns="94339" bIns="4717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C7867-AECB-4340-B729-BAA0D54642CC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791200"/>
            <a:ext cx="2362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92C04ABA-9BE5-4B60-8651-43A11C1D4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51838" y="152400"/>
            <a:ext cx="646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81000"/>
            <a:ext cx="79978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D5F8BC3C-9D9E-4698-A49D-D264022A4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866D91E-1C7C-4630-A9E0-48B2D901F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55013" y="152400"/>
            <a:ext cx="647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81000"/>
            <a:ext cx="79978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42DF8C32-40E6-4993-88F8-4ED8CF97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FD12AE5E-F898-4CAD-B392-F279361CB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70045E6B-CF6E-4FE0-B5C0-00EE53D71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est PPT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/>
          <p:nvPr userDrawn="1"/>
        </p:nvSpPr>
        <p:spPr>
          <a:xfrm>
            <a:off x="4572000" y="6396038"/>
            <a:ext cx="3733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Confidential and Proprietary – Telogis, Inc.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495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89187"/>
            <a:ext cx="7772400" cy="1116013"/>
          </a:xfrm>
          <a:ln w="9525"/>
        </p:spPr>
        <p:txBody>
          <a:bodyPr lIns="91440" tIns="45720" rIns="91440" bIns="45720" anchor="ctr"/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eaLnBrk="1" hangingPunct="1">
              <a:spcBef>
                <a:spcPct val="0"/>
              </a:spcBef>
              <a:defRPr sz="900" i="0" dirty="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03A2019-996B-4650-8926-DFC61FF05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ina.Shilling\Desktop\Training Docs\Cover art\back cov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4572000" y="6396038"/>
            <a:ext cx="3733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Confidential and Proprietary – Telogis, Inc.</a:t>
            </a:r>
          </a:p>
        </p:txBody>
      </p:sp>
      <p:pic>
        <p:nvPicPr>
          <p:cNvPr id="4" name="Picture 2" descr="C:\Users\Tina.Shilling\Desktop\Training Docs\Cover art\back cover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525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eaLnBrk="1" hangingPunct="1">
              <a:spcBef>
                <a:spcPct val="0"/>
              </a:spcBef>
              <a:defRPr sz="900" i="0" dirty="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2AF09AD-77F2-4174-8BC7-D56D6C48E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0493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97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0375" y="381000"/>
            <a:ext cx="8378825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9A1E05F1-FCDF-4565-BFF3-822C528F8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A0EB64B-F25F-4C4C-9130-3FE02B6A0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9B01AF20-28A8-4069-B0CF-0FA76DE02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D8DA721-5F43-486E-A4A2-3FC9908FA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87500"/>
            <a:ext cx="3941762" cy="473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87500"/>
            <a:ext cx="3943350" cy="473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F2504222-287B-45F8-B682-AC5B4974B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2BF75799-B960-4C60-BA40-4074E5BA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72000" y="6396038"/>
            <a:ext cx="3733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Confidential and Proprietary – Telogis, Inc.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ge00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6248400"/>
            <a:ext cx="2362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116013"/>
          </a:xfrm>
          <a:ln w="9525"/>
        </p:spPr>
        <p:txBody>
          <a:bodyPr lIns="91440" tIns="45720" rIns="91440" bIns="45720" anchor="ctr"/>
          <a:lstStyle>
            <a:lvl1pPr algn="ctr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196419"/>
            <a:ext cx="7772400" cy="757237"/>
          </a:xfrm>
          <a:ln w="9525"/>
        </p:spPr>
        <p:txBody>
          <a:bodyPr lIns="91440" tIns="45720" rIns="91440" bIns="45720"/>
          <a:lstStyle>
            <a:lvl1pPr algn="r"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eaLnBrk="1" hangingPunct="1">
              <a:spcBef>
                <a:spcPct val="0"/>
              </a:spcBef>
              <a:defRPr sz="900" i="0" dirty="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EF9D154-EFB6-4867-849A-186377414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2950" y="152400"/>
            <a:ext cx="625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97155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55013" y="180975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351838" y="2647950"/>
            <a:ext cx="646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355013" y="3562350"/>
            <a:ext cx="647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age005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867400"/>
            <a:ext cx="2362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81000"/>
            <a:ext cx="79978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03069F9A-686D-427A-BB16-303587F3F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2950" y="152400"/>
            <a:ext cx="625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00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867400"/>
            <a:ext cx="2362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81000"/>
            <a:ext cx="79978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4294CF92-F8A6-4350-A463-0E2757EF5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29C261F-39BE-4B37-902F-396BC8AF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2950" y="1524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81000"/>
            <a:ext cx="79978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66F40614-AEBC-4C69-BA36-D997C1A3E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55013" y="15240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81000"/>
            <a:ext cx="79978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Page </a:t>
            </a:r>
            <a:fld id="{015BB064-8FBA-4204-97CE-4CBC6A912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137B2DA-17F6-46C5-B73F-22CFC4A3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0" y="636905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81000"/>
            <a:ext cx="83788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143000"/>
            <a:ext cx="8208962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573588" y="6604000"/>
            <a:ext cx="184150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90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484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2613" y="6540500"/>
            <a:ext cx="817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 i="0" dirty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5FECCB14-C6EE-4C68-8B73-C2E0F823F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0" y="6497638"/>
            <a:ext cx="3733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and Proprietary – Telogis, Inc.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  <p:sldLayoutId id="2147483674" r:id="rId5"/>
    <p:sldLayoutId id="2147483669" r:id="rId6"/>
    <p:sldLayoutId id="2147483675" r:id="rId7"/>
    <p:sldLayoutId id="2147483676" r:id="rId8"/>
    <p:sldLayoutId id="2147483668" r:id="rId9"/>
    <p:sldLayoutId id="2147483677" r:id="rId10"/>
    <p:sldLayoutId id="214748366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66" r:id="rId18"/>
    <p:sldLayoutId id="2147483684" r:id="rId19"/>
    <p:sldLayoutId id="2147483685" r:id="rId20"/>
    <p:sldLayoutId id="2147483686" r:id="rId21"/>
  </p:sldLayoutIdLst>
  <p:transition>
    <p:fade/>
  </p:transition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4950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2pPr>
      <a:lvl3pPr marL="801688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/>
        <a:buChar char="–"/>
        <a:defRPr>
          <a:solidFill>
            <a:schemeClr val="tx1"/>
          </a:solidFill>
          <a:latin typeface="+mn-lt"/>
        </a:defRPr>
      </a:lvl3pPr>
      <a:lvl4pPr marL="102711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4pPr>
      <a:lvl5pPr marL="1254125" indent="-227013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>
          <a:solidFill>
            <a:schemeClr val="tx1"/>
          </a:solidFill>
          <a:latin typeface="+mn-lt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ctrTitle" sz="quarter" idx="4294967295"/>
          </p:nvPr>
        </p:nvSpPr>
        <p:spPr>
          <a:xfrm>
            <a:off x="685800" y="2209800"/>
            <a:ext cx="7772400" cy="1116013"/>
          </a:xfrm>
        </p:spPr>
        <p:txBody>
          <a:bodyPr lIns="91440" tIns="45720" rIns="91440" bIns="45720" anchor="ctr"/>
          <a:lstStyle/>
          <a:p>
            <a:pPr algn="ctr">
              <a:lnSpc>
                <a:spcPct val="100000"/>
              </a:lnSpc>
            </a:pP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z="1400" smtClean="0">
                <a:solidFill>
                  <a:schemeClr val="bg1"/>
                </a:solidFill>
              </a:rPr>
              <a:t>AASHTO Subcommittee on Maintenance </a:t>
            </a:r>
            <a:br>
              <a:rPr lang="en-US" sz="1400" smtClean="0">
                <a:solidFill>
                  <a:schemeClr val="bg1"/>
                </a:solidFill>
              </a:rPr>
            </a:br>
            <a:r>
              <a:rPr lang="en-US" sz="1400" smtClean="0">
                <a:solidFill>
                  <a:schemeClr val="bg1"/>
                </a:solidFill>
              </a:rPr>
              <a:t> AVL/GPS/Telematics Expert Panel </a:t>
            </a:r>
            <a:br>
              <a:rPr lang="en-US" sz="1400" smtClean="0">
                <a:solidFill>
                  <a:schemeClr val="bg1"/>
                </a:solidFill>
              </a:rPr>
            </a:br>
            <a:r>
              <a:rPr lang="en-US" sz="1400" smtClean="0">
                <a:solidFill>
                  <a:schemeClr val="bg1"/>
                </a:solidFill>
              </a:rPr>
              <a:t>July 17-21, 2011</a:t>
            </a:r>
            <a:br>
              <a:rPr lang="en-US" sz="1400" smtClean="0">
                <a:solidFill>
                  <a:schemeClr val="bg1"/>
                </a:solidFill>
              </a:rPr>
            </a:br>
            <a:endParaRPr lang="en-US" sz="1400" smtClean="0">
              <a:solidFill>
                <a:schemeClr val="bg1"/>
              </a:solidFill>
            </a:endParaRPr>
          </a:p>
        </p:txBody>
      </p:sp>
      <p:sp>
        <p:nvSpPr>
          <p:cNvPr id="25602" name="Subtitle 3"/>
          <p:cNvSpPr>
            <a:spLocks noGrp="1"/>
          </p:cNvSpPr>
          <p:nvPr>
            <p:ph type="subTitle" sz="quarter" idx="4294967295"/>
          </p:nvPr>
        </p:nvSpPr>
        <p:spPr>
          <a:xfrm>
            <a:off x="2057400" y="304800"/>
            <a:ext cx="5867400" cy="533400"/>
          </a:xfrm>
        </p:spPr>
        <p:txBody>
          <a:bodyPr lIns="91440" tIns="45720" rIns="91440" bIns="45720"/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2011 AASHTO Subcommittee on Maintenance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04800" y="4114800"/>
            <a:ext cx="3686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Presenter: Mohammed Fotouhi, M.S.E.</a:t>
            </a:r>
          </a:p>
          <a:p>
            <a:r>
              <a:rPr lang="en-US" sz="1400">
                <a:solidFill>
                  <a:schemeClr val="tx1"/>
                </a:solidFill>
              </a:rPr>
              <a:t>mohammed.fotouhi@gmail.com</a:t>
            </a:r>
          </a:p>
          <a:p>
            <a:r>
              <a:rPr lang="en-US" sz="1400"/>
              <a:t>617.230.9697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Why Consider Telematics/GPS Equipment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Helps in Performance Measurement Programs by Quantifying Vehicle Operational costs and functions</a:t>
            </a:r>
          </a:p>
          <a:p>
            <a:r>
              <a:rPr lang="en-US" smtClean="0"/>
              <a:t>Increase Safety Through Monitoring of Speed and Driving Habits</a:t>
            </a:r>
          </a:p>
          <a:p>
            <a:r>
              <a:rPr lang="en-US" smtClean="0"/>
              <a:t>Increase efficiency by Reducing/Eliminating Driver Manual Driver Vehicle Log Entry</a:t>
            </a:r>
          </a:p>
          <a:p>
            <a:r>
              <a:rPr lang="en-US" smtClean="0"/>
              <a:t>Help Reduce Carbon Emissions Through Monitoring of Idling, speeding and Better Routing Decisions  </a:t>
            </a:r>
          </a:p>
          <a:p>
            <a:r>
              <a:rPr lang="en-US" smtClean="0"/>
              <a:t>Collecting Data for Making Quantifiable Vehicle Utilization Reports</a:t>
            </a:r>
          </a:p>
          <a:p>
            <a:r>
              <a:rPr lang="en-US" smtClean="0"/>
              <a:t>Can Reduce Maintenance Costs</a:t>
            </a:r>
          </a:p>
          <a:p>
            <a:r>
              <a:rPr lang="en-US" smtClean="0"/>
              <a:t>Reduces Fuel Consumption Through Better Monitoring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 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Many Hardware Options</a:t>
            </a:r>
            <a:br>
              <a:rPr lang="en-US" smtClean="0"/>
            </a:br>
            <a:endParaRPr lang="en-US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77838" y="1143000"/>
            <a:ext cx="8208962" cy="1981200"/>
          </a:xfrm>
        </p:spPr>
        <p:txBody>
          <a:bodyPr/>
          <a:lstStyle/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A3AEADA-0086-4C13-92EB-F96E10D2368E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505200"/>
            <a:ext cx="14938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648200"/>
            <a:ext cx="117633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572000"/>
            <a:ext cx="195103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3429000"/>
            <a:ext cx="111283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38975" y="3429000"/>
            <a:ext cx="58102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3505200"/>
            <a:ext cx="1155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76775" y="3360738"/>
            <a:ext cx="5048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5600" y="4648200"/>
            <a:ext cx="11969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47800" y="4495800"/>
            <a:ext cx="12731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Rounded Rectangle 18"/>
          <p:cNvSpPr>
            <a:spLocks noChangeArrowheads="1"/>
          </p:cNvSpPr>
          <p:nvPr/>
        </p:nvSpPr>
        <p:spPr bwMode="auto">
          <a:xfrm>
            <a:off x="457200" y="2971800"/>
            <a:ext cx="7467600" cy="28194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New GPS/Telematics Device</a:t>
            </a: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26442FC6-30CD-4897-A28D-F501CD966206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7838" y="1265238"/>
            <a:ext cx="8208962" cy="49371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mtClean="0"/>
              <a:t>Platforms of JBUS Devices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LINUX Boards</a:t>
            </a:r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Microsoft Windows Boards </a:t>
            </a:r>
          </a:p>
          <a:p>
            <a:endParaRPr lang="en-US" smtClean="0"/>
          </a:p>
          <a:p>
            <a:r>
              <a:rPr lang="en-US" smtClean="0"/>
              <a:t>Sensors (RWIS/ESS) (fixed) and mobile (Snow plow) send messages (codes) via Interfaces like the CalAmp LMU-4200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6858000" cy="685800"/>
          </a:xfrm>
        </p:spPr>
        <p:txBody>
          <a:bodyPr/>
          <a:lstStyle/>
          <a:p>
            <a:pPr algn="ctr"/>
            <a:r>
              <a:rPr lang="en-US" sz="2000" smtClean="0"/>
              <a:t>Map View with Fleet Status</a:t>
            </a:r>
          </a:p>
        </p:txBody>
      </p:sp>
      <p:grpSp>
        <p:nvGrpSpPr>
          <p:cNvPr id="39938" name="Group 4"/>
          <p:cNvGrpSpPr>
            <a:grpSpLocks/>
          </p:cNvGrpSpPr>
          <p:nvPr/>
        </p:nvGrpSpPr>
        <p:grpSpPr bwMode="auto">
          <a:xfrm>
            <a:off x="381000" y="2362200"/>
            <a:ext cx="8483600" cy="4025900"/>
            <a:chOff x="1002" y="2188"/>
            <a:chExt cx="4363" cy="1766"/>
          </a:xfrm>
        </p:grpSpPr>
        <p:pic>
          <p:nvPicPr>
            <p:cNvPr id="33587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4" y="2190"/>
              <a:ext cx="4361" cy="1764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39947" name="Rectangle 6"/>
            <p:cNvSpPr>
              <a:spLocks noChangeArrowheads="1"/>
            </p:cNvSpPr>
            <p:nvPr/>
          </p:nvSpPr>
          <p:spPr bwMode="auto">
            <a:xfrm>
              <a:off x="1002" y="2188"/>
              <a:ext cx="4357" cy="17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914400" y="990600"/>
            <a:ext cx="34163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228600" indent="-228600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2000" u="sng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Map View in </a:t>
            </a:r>
            <a:r>
              <a:rPr lang="en-GB" sz="2000" u="sng" dirty="0" err="1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Realtime</a:t>
            </a:r>
            <a:r>
              <a:rPr lang="en-GB" sz="2000" dirty="0">
                <a:latin typeface="Tahoma" pitchFamily="34" charset="0"/>
                <a:cs typeface="Arial" pitchFamily="34" charset="0"/>
              </a:rPr>
              <a:t> </a:t>
            </a:r>
            <a:endParaRPr lang="en-GB" sz="200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 marL="228600" indent="-228600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Vehicle Location</a:t>
            </a:r>
          </a:p>
          <a:p>
            <a:pPr marL="228600" indent="-228600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Vehicle Direction</a:t>
            </a:r>
          </a:p>
          <a:p>
            <a:pPr marL="228600" indent="-228600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Status Indicator</a:t>
            </a:r>
          </a:p>
        </p:txBody>
      </p:sp>
      <p:sp>
        <p:nvSpPr>
          <p:cNvPr id="39940" name="Oval 9"/>
          <p:cNvSpPr>
            <a:spLocks noChangeArrowheads="1"/>
          </p:cNvSpPr>
          <p:nvPr/>
        </p:nvSpPr>
        <p:spPr bwMode="auto">
          <a:xfrm>
            <a:off x="4567238" y="4295775"/>
            <a:ext cx="1295400" cy="84296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882" name="Rectangle 10"/>
          <p:cNvSpPr>
            <a:spLocks noChangeArrowheads="1"/>
          </p:cNvSpPr>
          <p:nvPr/>
        </p:nvSpPr>
        <p:spPr bwMode="auto">
          <a:xfrm>
            <a:off x="6173788" y="5270500"/>
            <a:ext cx="25146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228600" indent="-228600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Vehicle Status: Idle, Moving, Stopped</a:t>
            </a:r>
          </a:p>
        </p:txBody>
      </p:sp>
      <p:pic>
        <p:nvPicPr>
          <p:cNvPr id="33588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2350" y="1573213"/>
            <a:ext cx="1562100" cy="29241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35886" name="Rectangle 14"/>
          <p:cNvSpPr>
            <a:spLocks noChangeArrowheads="1"/>
          </p:cNvSpPr>
          <p:nvPr/>
        </p:nvSpPr>
        <p:spPr bwMode="auto">
          <a:xfrm>
            <a:off x="5334000" y="1143000"/>
            <a:ext cx="15875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200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Pop-up View for Vehicle Details</a:t>
            </a:r>
          </a:p>
        </p:txBody>
      </p:sp>
      <p:sp>
        <p:nvSpPr>
          <p:cNvPr id="39944" name="Line 15"/>
          <p:cNvSpPr>
            <a:spLocks noChangeShapeType="1"/>
          </p:cNvSpPr>
          <p:nvPr/>
        </p:nvSpPr>
        <p:spPr bwMode="auto">
          <a:xfrm>
            <a:off x="6819900" y="2222500"/>
            <a:ext cx="482600" cy="317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16"/>
          <p:cNvSpPr>
            <a:spLocks noChangeShapeType="1"/>
          </p:cNvSpPr>
          <p:nvPr/>
        </p:nvSpPr>
        <p:spPr bwMode="auto">
          <a:xfrm flipH="1" flipV="1">
            <a:off x="5664200" y="5054600"/>
            <a:ext cx="406400" cy="215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733425"/>
            <a:ext cx="13716000" cy="83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Telogis  “Breadcrumb Trail” History</a:t>
            </a:r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1219200" y="1447800"/>
            <a:ext cx="28575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“Breadcrumb Trail”  Vehicle History View</a:t>
            </a:r>
          </a:p>
        </p:txBody>
      </p:sp>
      <p:pic>
        <p:nvPicPr>
          <p:cNvPr id="43011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80549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Oval 17"/>
          <p:cNvSpPr>
            <a:spLocks noChangeArrowheads="1"/>
          </p:cNvSpPr>
          <p:nvPr/>
        </p:nvSpPr>
        <p:spPr bwMode="auto">
          <a:xfrm rot="-1386202">
            <a:off x="3622675" y="2501900"/>
            <a:ext cx="1828800" cy="41100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18"/>
          <p:cNvSpPr>
            <a:spLocks noChangeShapeType="1"/>
          </p:cNvSpPr>
          <p:nvPr/>
        </p:nvSpPr>
        <p:spPr bwMode="auto">
          <a:xfrm>
            <a:off x="3327400" y="2133600"/>
            <a:ext cx="304800" cy="55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4495800" y="1524000"/>
            <a:ext cx="4456113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20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Detailed History of Location and Exceptions (2-minute reporting)</a:t>
            </a:r>
          </a:p>
        </p:txBody>
      </p:sp>
      <p:sp>
        <p:nvSpPr>
          <p:cNvPr id="43015" name="Line 20"/>
          <p:cNvSpPr>
            <a:spLocks noChangeShapeType="1"/>
          </p:cNvSpPr>
          <p:nvPr/>
        </p:nvSpPr>
        <p:spPr bwMode="auto">
          <a:xfrm>
            <a:off x="7226300" y="2209800"/>
            <a:ext cx="152400" cy="2374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Oval 23"/>
          <p:cNvSpPr>
            <a:spLocks noChangeArrowheads="1"/>
          </p:cNvSpPr>
          <p:nvPr/>
        </p:nvSpPr>
        <p:spPr bwMode="auto">
          <a:xfrm>
            <a:off x="6205538" y="4651375"/>
            <a:ext cx="2362200" cy="127476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2303463"/>
            <a:ext cx="851217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6780213" cy="715962"/>
          </a:xfrm>
        </p:spPr>
        <p:txBody>
          <a:bodyPr lIns="90000" tIns="46800" rIns="90000" bIns="46800"/>
          <a:lstStyle/>
          <a:p>
            <a:pPr algn="ctr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/>
              <a:t>Entire Fleet Status View</a:t>
            </a:r>
          </a:p>
        </p:txBody>
      </p:sp>
      <p:sp>
        <p:nvSpPr>
          <p:cNvPr id="300046" name="Rectangle 14"/>
          <p:cNvSpPr>
            <a:spLocks noChangeArrowheads="1"/>
          </p:cNvSpPr>
          <p:nvPr/>
        </p:nvSpPr>
        <p:spPr bwMode="auto">
          <a:xfrm>
            <a:off x="800100" y="4318000"/>
            <a:ext cx="1370013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180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Vehicle Speed &amp; Direction</a:t>
            </a:r>
          </a:p>
        </p:txBody>
      </p:sp>
      <p:sp>
        <p:nvSpPr>
          <p:cNvPr id="300047" name="Rectangle 15"/>
          <p:cNvSpPr>
            <a:spLocks noChangeArrowheads="1"/>
          </p:cNvSpPr>
          <p:nvPr/>
        </p:nvSpPr>
        <p:spPr bwMode="auto">
          <a:xfrm>
            <a:off x="800100" y="1778000"/>
            <a:ext cx="2373313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180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Maintenance Status</a:t>
            </a:r>
          </a:p>
        </p:txBody>
      </p:sp>
      <p:sp>
        <p:nvSpPr>
          <p:cNvPr id="45061" name="Line 16"/>
          <p:cNvSpPr>
            <a:spLocks noChangeShapeType="1"/>
          </p:cNvSpPr>
          <p:nvPr/>
        </p:nvSpPr>
        <p:spPr bwMode="auto">
          <a:xfrm>
            <a:off x="2260600" y="2184400"/>
            <a:ext cx="2540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0050" name="Rectangle 18"/>
          <p:cNvSpPr>
            <a:spLocks noChangeArrowheads="1"/>
          </p:cNvSpPr>
          <p:nvPr/>
        </p:nvSpPr>
        <p:spPr bwMode="auto">
          <a:xfrm>
            <a:off x="2844800" y="5397500"/>
            <a:ext cx="2055813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180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Driver Assignment by Vehicle</a:t>
            </a:r>
          </a:p>
        </p:txBody>
      </p:sp>
      <p:sp>
        <p:nvSpPr>
          <p:cNvPr id="45063" name="Line 19"/>
          <p:cNvSpPr>
            <a:spLocks noChangeShapeType="1"/>
          </p:cNvSpPr>
          <p:nvPr/>
        </p:nvSpPr>
        <p:spPr bwMode="auto">
          <a:xfrm flipH="1" flipV="1">
            <a:off x="3505200" y="4864100"/>
            <a:ext cx="12700" cy="5461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0052" name="Rectangle 20"/>
          <p:cNvSpPr>
            <a:spLocks noChangeArrowheads="1"/>
          </p:cNvSpPr>
          <p:nvPr/>
        </p:nvSpPr>
        <p:spPr bwMode="auto">
          <a:xfrm>
            <a:off x="3568700" y="1790700"/>
            <a:ext cx="2055813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200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Vehicle Location</a:t>
            </a:r>
          </a:p>
        </p:txBody>
      </p:sp>
      <p:sp>
        <p:nvSpPr>
          <p:cNvPr id="45065" name="Line 21"/>
          <p:cNvSpPr>
            <a:spLocks noChangeShapeType="1"/>
          </p:cNvSpPr>
          <p:nvPr/>
        </p:nvSpPr>
        <p:spPr bwMode="auto">
          <a:xfrm>
            <a:off x="4876800" y="2209800"/>
            <a:ext cx="38100" cy="635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0054" name="Rectangle 22"/>
          <p:cNvSpPr>
            <a:spLocks noChangeArrowheads="1"/>
          </p:cNvSpPr>
          <p:nvPr/>
        </p:nvSpPr>
        <p:spPr bwMode="auto">
          <a:xfrm>
            <a:off x="5715000" y="5867400"/>
            <a:ext cx="2055813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180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Type of Location (if at marker)</a:t>
            </a:r>
          </a:p>
        </p:txBody>
      </p:sp>
      <p:sp>
        <p:nvSpPr>
          <p:cNvPr id="45067" name="Line 23"/>
          <p:cNvSpPr>
            <a:spLocks noChangeShapeType="1"/>
          </p:cNvSpPr>
          <p:nvPr/>
        </p:nvSpPr>
        <p:spPr bwMode="auto">
          <a:xfrm flipH="1" flipV="1">
            <a:off x="6718300" y="5054600"/>
            <a:ext cx="10160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0056" name="Rectangle 24"/>
          <p:cNvSpPr>
            <a:spLocks noChangeArrowheads="1"/>
          </p:cNvSpPr>
          <p:nvPr/>
        </p:nvSpPr>
        <p:spPr bwMode="auto">
          <a:xfrm>
            <a:off x="5994400" y="1524000"/>
            <a:ext cx="29845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sz="180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Drill Down to History Detail (by Day by Vehicle)</a:t>
            </a:r>
          </a:p>
        </p:txBody>
      </p:sp>
      <p:sp>
        <p:nvSpPr>
          <p:cNvPr id="45069" name="Line 25"/>
          <p:cNvSpPr>
            <a:spLocks noChangeShapeType="1"/>
          </p:cNvSpPr>
          <p:nvPr/>
        </p:nvSpPr>
        <p:spPr bwMode="auto">
          <a:xfrm flipH="1">
            <a:off x="7696200" y="2260600"/>
            <a:ext cx="114300" cy="596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5070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4825" y="2865438"/>
            <a:ext cx="15049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1" name="Oval 27"/>
          <p:cNvSpPr>
            <a:spLocks noChangeArrowheads="1"/>
          </p:cNvSpPr>
          <p:nvPr/>
        </p:nvSpPr>
        <p:spPr bwMode="auto">
          <a:xfrm>
            <a:off x="2547938" y="4016375"/>
            <a:ext cx="1651000" cy="86836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Oval 28"/>
          <p:cNvSpPr>
            <a:spLocks noChangeArrowheads="1"/>
          </p:cNvSpPr>
          <p:nvPr/>
        </p:nvSpPr>
        <p:spPr bwMode="auto">
          <a:xfrm>
            <a:off x="3830638" y="2886075"/>
            <a:ext cx="2197100" cy="55086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Oval 29"/>
          <p:cNvSpPr>
            <a:spLocks noChangeArrowheads="1"/>
          </p:cNvSpPr>
          <p:nvPr/>
        </p:nvSpPr>
        <p:spPr bwMode="auto">
          <a:xfrm>
            <a:off x="6230938" y="4486275"/>
            <a:ext cx="863600" cy="55086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Line 31"/>
          <p:cNvSpPr>
            <a:spLocks noChangeShapeType="1"/>
          </p:cNvSpPr>
          <p:nvPr/>
        </p:nvSpPr>
        <p:spPr bwMode="auto">
          <a:xfrm>
            <a:off x="7848600" y="2222500"/>
            <a:ext cx="685800" cy="508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5029200" cy="762000"/>
          </a:xfrm>
        </p:spPr>
        <p:txBody>
          <a:bodyPr/>
          <a:lstStyle/>
          <a:p>
            <a:r>
              <a:rPr lang="en-US" sz="3200" smtClean="0"/>
              <a:t>Markers &amp; Geofences</a:t>
            </a: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8950"/>
            <a:ext cx="79629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Line 4"/>
          <p:cNvSpPr>
            <a:spLocks noChangeShapeType="1"/>
          </p:cNvSpPr>
          <p:nvPr/>
        </p:nvSpPr>
        <p:spPr bwMode="auto">
          <a:xfrm flipH="1" flipV="1">
            <a:off x="7127875" y="4005263"/>
            <a:ext cx="382588" cy="503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7132638" y="4668838"/>
            <a:ext cx="1858962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sz="2000">
                <a:latin typeface="Tahoma" pitchFamily="34" charset="0"/>
                <a:cs typeface="Arial" pitchFamily="34" charset="0"/>
              </a:rPr>
              <a:t>Geofence with  Adjustable Radius 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6049963" y="1989138"/>
            <a:ext cx="771525" cy="13525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4986338" y="1438275"/>
            <a:ext cx="1352550" cy="3857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sz="2000">
                <a:latin typeface="Tahoma" pitchFamily="34" charset="0"/>
                <a:cs typeface="Arial" pitchFamily="34" charset="0"/>
              </a:rPr>
              <a:t>Marker</a:t>
            </a:r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5268913" y="4529138"/>
            <a:ext cx="1876425" cy="652462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193675" y="1276350"/>
            <a:ext cx="3584575" cy="1543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228600" indent="-22860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sz="2000" u="sng">
                <a:latin typeface="Tahoma" pitchFamily="34" charset="0"/>
                <a:cs typeface="Arial" pitchFamily="34" charset="0"/>
              </a:rPr>
              <a:t>Example Applications</a:t>
            </a:r>
            <a:r>
              <a:rPr lang="en-US" sz="2000">
                <a:latin typeface="Tahoma" pitchFamily="34" charset="0"/>
                <a:cs typeface="Arial" pitchFamily="34" charset="0"/>
              </a:rPr>
              <a:t>:  </a:t>
            </a:r>
          </a:p>
          <a:p>
            <a:pPr marL="228600" indent="-22860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>
                <a:latin typeface="Tahoma" pitchFamily="34" charset="0"/>
                <a:cs typeface="Arial" pitchFamily="34" charset="0"/>
              </a:rPr>
              <a:t>Alert When Vehicle Leaves Yard Late </a:t>
            </a:r>
          </a:p>
          <a:p>
            <a:pPr marL="228600" indent="-22860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>
                <a:latin typeface="Tahoma" pitchFamily="34" charset="0"/>
                <a:cs typeface="Arial" pitchFamily="34" charset="0"/>
              </a:rPr>
              <a:t>Arrives at Customer Late</a:t>
            </a:r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 flipH="1" flipV="1">
            <a:off x="6518275" y="4995863"/>
            <a:ext cx="509588" cy="1857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6172200" cy="685800"/>
          </a:xfrm>
        </p:spPr>
        <p:txBody>
          <a:bodyPr/>
          <a:lstStyle/>
          <a:p>
            <a:pPr algn="ctr"/>
            <a:r>
              <a:rPr lang="en-US" sz="3200" smtClean="0"/>
              <a:t>Routing &amp; Directions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4113"/>
            <a:ext cx="667861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2797175"/>
            <a:ext cx="50038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Line 6"/>
          <p:cNvSpPr>
            <a:spLocks noChangeShapeType="1"/>
          </p:cNvSpPr>
          <p:nvPr/>
        </p:nvSpPr>
        <p:spPr bwMode="auto">
          <a:xfrm flipV="1">
            <a:off x="3641725" y="3932238"/>
            <a:ext cx="960438" cy="9858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1898650" y="4919663"/>
            <a:ext cx="1785938" cy="1120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b="1">
                <a:latin typeface="Tahoma" pitchFamily="34" charset="0"/>
                <a:cs typeface="Arial" pitchFamily="34" charset="0"/>
              </a:rPr>
              <a:t>Turn-By-Turn Directions</a:t>
            </a:r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 flipH="1">
            <a:off x="3130550" y="2038350"/>
            <a:ext cx="3336925" cy="479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6502400" y="1603375"/>
            <a:ext cx="1847850" cy="781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b="1">
                <a:latin typeface="Tahoma" pitchFamily="34" charset="0"/>
                <a:cs typeface="Arial" pitchFamily="34" charset="0"/>
              </a:rPr>
              <a:t>Optimized Route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5"/>
          <p:cNvSpPr txBox="1">
            <a:spLocks noChangeArrowheads="1"/>
          </p:cNvSpPr>
          <p:nvPr/>
        </p:nvSpPr>
        <p:spPr bwMode="auto">
          <a:xfrm>
            <a:off x="1371600" y="1905000"/>
            <a:ext cx="5715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Thank You, Erle Potter, P.E., C.E.M.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Topic: AVL/GPS HW, SW, Problem, Solutions!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04800"/>
            <a:ext cx="6324600" cy="533400"/>
          </a:xfrm>
        </p:spPr>
        <p:txBody>
          <a:bodyPr/>
          <a:lstStyle/>
          <a:p>
            <a:pPr algn="ctr"/>
            <a:r>
              <a:rPr lang="en-US" sz="3200" smtClean="0"/>
              <a:t>Executive Dashboard</a:t>
            </a:r>
          </a:p>
        </p:txBody>
      </p:sp>
      <p:pic>
        <p:nvPicPr>
          <p:cNvPr id="5120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835150"/>
            <a:ext cx="901065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Line 7"/>
          <p:cNvSpPr>
            <a:spLocks noChangeShapeType="1"/>
          </p:cNvSpPr>
          <p:nvPr/>
        </p:nvSpPr>
        <p:spPr bwMode="auto">
          <a:xfrm flipH="1" flipV="1">
            <a:off x="3136900" y="6273800"/>
            <a:ext cx="596900" cy="1651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3848100" y="6210300"/>
            <a:ext cx="2970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b="1" dirty="0">
                <a:latin typeface="Tahoma" pitchFamily="34" charset="0"/>
                <a:cs typeface="Arial" pitchFamily="34" charset="0"/>
              </a:rPr>
              <a:t>Easily Customized</a:t>
            </a:r>
          </a:p>
        </p:txBody>
      </p:sp>
      <p:sp>
        <p:nvSpPr>
          <p:cNvPr id="51206" name="Line 9"/>
          <p:cNvSpPr>
            <a:spLocks noChangeShapeType="1"/>
          </p:cNvSpPr>
          <p:nvPr/>
        </p:nvSpPr>
        <p:spPr bwMode="auto">
          <a:xfrm flipH="1">
            <a:off x="2743200" y="1676400"/>
            <a:ext cx="317500" cy="1587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1786" name="Rectangle 10"/>
          <p:cNvSpPr>
            <a:spLocks noChangeArrowheads="1"/>
          </p:cNvSpPr>
          <p:nvPr/>
        </p:nvSpPr>
        <p:spPr bwMode="auto">
          <a:xfrm>
            <a:off x="2260600" y="1231900"/>
            <a:ext cx="34544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GB" b="1" dirty="0">
                <a:latin typeface="Tahoma" pitchFamily="34" charset="0"/>
                <a:cs typeface="Arial" pitchFamily="34" charset="0"/>
              </a:rPr>
              <a:t>Drill-down by Metric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60375" y="381000"/>
            <a:ext cx="7997825" cy="457200"/>
          </a:xfrm>
        </p:spPr>
        <p:txBody>
          <a:bodyPr/>
          <a:lstStyle/>
          <a:p>
            <a:pPr algn="ctr"/>
            <a:r>
              <a:rPr lang="en-US" sz="1800" smtClean="0"/>
              <a:t> </a:t>
            </a:r>
            <a:r>
              <a:rPr lang="en-US" sz="1600" smtClean="0"/>
              <a:t>Example of a Device to connect Sensor Data to GPS/AVL Box</a:t>
            </a:r>
          </a:p>
        </p:txBody>
      </p:sp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4FE9685-9B68-42ED-A51A-FA4F50368115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143000"/>
            <a:ext cx="8208963" cy="50704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60375" y="381000"/>
            <a:ext cx="7997825" cy="685800"/>
          </a:xfrm>
        </p:spPr>
        <p:txBody>
          <a:bodyPr/>
          <a:lstStyle/>
          <a:p>
            <a:r>
              <a:rPr lang="en-US" smtClean="0"/>
              <a:t>Schematic of the Input and Output ports</a:t>
            </a: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AD2B0C3-D5FF-4855-9A0C-1FA0E31867F9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7838" y="1198563"/>
            <a:ext cx="8208962" cy="50704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14C3FEC4-D619-403D-8321-D321DD5004E6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7838" y="1265238"/>
            <a:ext cx="8208962" cy="49371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F8D07BB-4B61-4739-967B-CF26B3E8C3F8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7838" y="1265238"/>
            <a:ext cx="8208962" cy="49371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mtClean="0"/>
              <a:t>What Does This Mean to You?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NOT Much… Unless you can integrate the data in a meaningful way</a:t>
            </a:r>
          </a:p>
          <a:p>
            <a:r>
              <a:rPr lang="en-US" smtClean="0"/>
              <a:t>All Web Enabled</a:t>
            </a:r>
          </a:p>
          <a:p>
            <a:r>
              <a:rPr lang="en-US" smtClean="0"/>
              <a:t>ANSI XML Interfaces</a:t>
            </a:r>
          </a:p>
          <a:p>
            <a:r>
              <a:rPr lang="en-US" smtClean="0"/>
              <a:t>Browser Compatible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mtClean="0"/>
              <a:t>What is Coming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1600" smtClean="0"/>
              <a:t>Cheaper and Cheaper Hardware:  $100 device being tested by FedEx</a:t>
            </a:r>
          </a:p>
          <a:p>
            <a:r>
              <a:rPr lang="en-US" sz="1600" smtClean="0"/>
              <a:t>Cheaper Wireless Charges: Now $4.00-$7.00 and going down</a:t>
            </a:r>
          </a:p>
          <a:p>
            <a:r>
              <a:rPr lang="en-US" sz="1600" smtClean="0"/>
              <a:t>Vehicle Manufacturers are Talking to AVL Software Vendors  </a:t>
            </a:r>
          </a:p>
          <a:p>
            <a:r>
              <a:rPr lang="en-US" sz="1600" smtClean="0"/>
              <a:t>Outsourcing of IT Services in Government</a:t>
            </a:r>
          </a:p>
          <a:p>
            <a:pPr lvl="1"/>
            <a:r>
              <a:rPr lang="en-US" sz="1600" smtClean="0"/>
              <a:t>More use of Internet</a:t>
            </a:r>
          </a:p>
          <a:p>
            <a:pPr lvl="1"/>
            <a:r>
              <a:rPr lang="en-US" sz="1600" smtClean="0"/>
              <a:t>Less in house IT Staff</a:t>
            </a:r>
          </a:p>
          <a:p>
            <a:pPr lvl="1"/>
            <a:r>
              <a:rPr lang="en-US" sz="1600" smtClean="0"/>
              <a:t>Govt. IT staff is deployed to manage software vendor applications</a:t>
            </a:r>
          </a:p>
          <a:p>
            <a:r>
              <a:rPr lang="en-US" sz="1600" smtClean="0"/>
              <a:t>More tools to allow more efficient operations</a:t>
            </a:r>
          </a:p>
          <a:p>
            <a:r>
              <a:rPr lang="en-US" sz="1600" smtClean="0"/>
              <a:t>Better Sensors from Snow Plows to Environmental Sensors</a:t>
            </a:r>
          </a:p>
          <a:p>
            <a:r>
              <a:rPr lang="en-US" sz="1600" smtClean="0"/>
              <a:t>Better Integration of Vehicle Data with other systems:</a:t>
            </a:r>
          </a:p>
          <a:p>
            <a:pPr lvl="1"/>
            <a:r>
              <a:rPr lang="en-US" sz="1600" smtClean="0"/>
              <a:t>Better use of existing GIS data accumulated for the past 20 years </a:t>
            </a:r>
          </a:p>
          <a:p>
            <a:pPr lvl="1"/>
            <a:r>
              <a:rPr lang="en-US" sz="1600" smtClean="0"/>
              <a:t>Maintenance/Work order/Asset Tracking</a:t>
            </a:r>
          </a:p>
          <a:p>
            <a:pPr lvl="1"/>
            <a:r>
              <a:rPr lang="en-US" sz="1600" smtClean="0"/>
              <a:t>Fuel Dispensing Systems</a:t>
            </a:r>
          </a:p>
          <a:p>
            <a:r>
              <a:rPr lang="en-US" sz="1600" smtClean="0"/>
              <a:t>Route Optimization Integrated With Traffic Data</a:t>
            </a:r>
          </a:p>
          <a:p>
            <a:pPr lvl="1"/>
            <a:endParaRPr lang="en-US" sz="1600" smtClean="0"/>
          </a:p>
          <a:p>
            <a:endParaRPr lang="en-US" sz="16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What About Standards?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SAE JBUS Standards – Designed for ODB.. But:</a:t>
            </a:r>
          </a:p>
          <a:p>
            <a:pPr lvl="1"/>
            <a:r>
              <a:rPr lang="en-US" smtClean="0"/>
              <a:t>Manufacturers interpret code differently and you don’t always get the codes you need</a:t>
            </a:r>
          </a:p>
          <a:p>
            <a:r>
              <a:rPr lang="en-US" smtClean="0"/>
              <a:t>AEMP Telematics Data Standards, Released October 2010</a:t>
            </a:r>
          </a:p>
          <a:p>
            <a:pPr lvl="1"/>
            <a:r>
              <a:rPr lang="en-US" smtClean="0"/>
              <a:t>Participants: McFadden &amp; Associates, Caterpillar, John Deere, Volvo, … developed a standard format for the transfer of Telematics data from the providers’ servers to end users!</a:t>
            </a:r>
          </a:p>
          <a:p>
            <a:pPr lvl="1"/>
            <a:r>
              <a:rPr lang="en-US" smtClean="0"/>
              <a:t>But… NOT </a:t>
            </a:r>
            <a:r>
              <a:rPr lang="en-US" u="sng" smtClean="0"/>
              <a:t>ALL</a:t>
            </a:r>
            <a:r>
              <a:rPr lang="en-US" smtClean="0"/>
              <a:t> the data that </a:t>
            </a:r>
            <a:r>
              <a:rPr lang="en-US" u="sng" smtClean="0"/>
              <a:t>YOU </a:t>
            </a:r>
            <a:r>
              <a:rPr lang="en-US" smtClean="0"/>
              <a:t>need!  Mostly, AVL type data, miles travelled, cumulative operating hours, etc.</a:t>
            </a:r>
          </a:p>
          <a:p>
            <a:r>
              <a:rPr lang="en-US" smtClean="0"/>
              <a:t>NO standard for sensors, plow up/down, etc!</a:t>
            </a:r>
          </a:p>
          <a:p>
            <a:r>
              <a:rPr lang="en-US" smtClean="0"/>
              <a:t>The users (YOU) are supposed to get the data and do what you want with it </a:t>
            </a:r>
          </a:p>
          <a:p>
            <a:endParaRPr lang="en-US" u="sng" smtClean="0"/>
          </a:p>
          <a:p>
            <a:pPr lvl="1"/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8C443A0F-D351-49FE-B577-A9EE9435FDDE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Current Trend: Collaboration</a:t>
            </a:r>
          </a:p>
        </p:txBody>
      </p:sp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770E0AE6-7004-44A7-9BE5-1652BB36BF18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7838" y="1265238"/>
            <a:ext cx="8208962" cy="49371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997825" cy="838200"/>
          </a:xfrm>
        </p:spPr>
        <p:txBody>
          <a:bodyPr/>
          <a:lstStyle/>
          <a:p>
            <a:pPr algn="ctr"/>
            <a:r>
              <a:rPr lang="en-US" smtClean="0"/>
              <a:t>Suggested Committee Standard:</a:t>
            </a:r>
            <a:br>
              <a:rPr lang="en-US" smtClean="0"/>
            </a:br>
            <a:r>
              <a:rPr lang="en-US" smtClean="0"/>
              <a:t>Define What, Where and How you Want it</a:t>
            </a:r>
          </a:p>
        </p:txBody>
      </p:sp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7617324D-CE91-48F7-BE2F-6228EBF708D0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524000"/>
            <a:ext cx="8208963" cy="4937125"/>
          </a:xfrm>
          <a:ln w="9525">
            <a:solidFill>
              <a:srgbClr val="FFFF00"/>
            </a:solidFill>
          </a:ln>
        </p:spPr>
      </p:pic>
      <p:sp>
        <p:nvSpPr>
          <p:cNvPr id="61444" name="Oval 5"/>
          <p:cNvSpPr>
            <a:spLocks noChangeArrowheads="1"/>
          </p:cNvSpPr>
          <p:nvPr/>
        </p:nvSpPr>
        <p:spPr bwMode="auto">
          <a:xfrm>
            <a:off x="3048000" y="5486400"/>
            <a:ext cx="762000" cy="46038"/>
          </a:xfrm>
          <a:prstGeom prst="ellipse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61445" name="Right Arrow 6"/>
          <p:cNvSpPr>
            <a:spLocks noChangeArrowheads="1"/>
          </p:cNvSpPr>
          <p:nvPr/>
        </p:nvSpPr>
        <p:spPr bwMode="auto">
          <a:xfrm>
            <a:off x="152400" y="5486400"/>
            <a:ext cx="228600" cy="917575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61446" name="Right Arrow 7"/>
          <p:cNvSpPr>
            <a:spLocks noChangeArrowheads="1"/>
          </p:cNvSpPr>
          <p:nvPr/>
        </p:nvSpPr>
        <p:spPr bwMode="auto">
          <a:xfrm>
            <a:off x="152400" y="5486400"/>
            <a:ext cx="152400" cy="46038"/>
          </a:xfrm>
          <a:prstGeom prst="rightArrow">
            <a:avLst>
              <a:gd name="adj1" fmla="val 50000"/>
              <a:gd name="adj2" fmla="val 49655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61447" name="Right Arrow 8"/>
          <p:cNvSpPr>
            <a:spLocks noChangeArrowheads="1"/>
          </p:cNvSpPr>
          <p:nvPr/>
        </p:nvSpPr>
        <p:spPr bwMode="auto">
          <a:xfrm>
            <a:off x="228600" y="5562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cxnSp>
        <p:nvCxnSpPr>
          <p:cNvPr id="61448" name="Straight Arrow Connector 10"/>
          <p:cNvCxnSpPr>
            <a:cxnSpLocks noChangeShapeType="1"/>
          </p:cNvCxnSpPr>
          <p:nvPr/>
        </p:nvCxnSpPr>
        <p:spPr bwMode="auto">
          <a:xfrm>
            <a:off x="228600" y="5334000"/>
            <a:ext cx="381000" cy="1588"/>
          </a:xfrm>
          <a:prstGeom prst="straightConnector1">
            <a:avLst/>
          </a:prstGeom>
          <a:noFill/>
          <a:ln w="12700" algn="ctr">
            <a:noFill/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228600"/>
            <a:ext cx="6931025" cy="609600"/>
          </a:xfrm>
        </p:spPr>
        <p:txBody>
          <a:bodyPr/>
          <a:lstStyle/>
          <a:p>
            <a:pPr algn="ctr"/>
            <a:r>
              <a:rPr lang="en-US" sz="2800" smtClean="0"/>
              <a:t>Presenter Background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208963" cy="51816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Mohammed Fotouhi, M.S.E.,  Director Public Sector, Telogis, Inc.,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mohammed.fotouhi@gmail.com 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617.230.9697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Have worked with State, County, Municipal officials for over 30 years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Telogis, Inc. is  a worldwide leader in provider of GPS/AVL/Telematics Services </a:t>
            </a: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Proposed AASHTO Data Platform</a:t>
            </a:r>
          </a:p>
        </p:txBody>
      </p:sp>
      <p:pic>
        <p:nvPicPr>
          <p:cNvPr id="62466" name="Picture 3" descr="SDXTMPPPT01.em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28980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8F9378C0-E77F-4E69-915A-945B86497DF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 sz="quarter"/>
          </p:nvPr>
        </p:nvSpPr>
        <p:spPr>
          <a:xfrm>
            <a:off x="762000" y="1676400"/>
            <a:ext cx="7696200" cy="1649413"/>
          </a:xfrm>
          <a:ln w="12700"/>
        </p:spPr>
        <p:txBody>
          <a:bodyPr/>
          <a:lstStyle/>
          <a:p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u="sng" smtClean="0"/>
              <a:t>Outline</a:t>
            </a:r>
            <a:br>
              <a:rPr lang="en-US" sz="1800" u="sng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BIG PICTURE</a:t>
            </a:r>
            <a:br>
              <a:rPr lang="en-US" sz="1800" smtClean="0"/>
            </a:br>
            <a:r>
              <a:rPr lang="en-US" sz="1800" smtClean="0"/>
              <a:t>HW/SW Basics</a:t>
            </a:r>
            <a:br>
              <a:rPr lang="en-US" sz="1800" smtClean="0"/>
            </a:br>
            <a:r>
              <a:rPr lang="en-US" sz="1800" smtClean="0"/>
              <a:t>GPS/Wireless/Telematics Connection</a:t>
            </a:r>
            <a:br>
              <a:rPr lang="en-US" sz="1800" smtClean="0"/>
            </a:br>
            <a:r>
              <a:rPr lang="en-US" sz="1800" smtClean="0"/>
              <a:t>Problems in Current Telematics Offerings</a:t>
            </a:r>
            <a:br>
              <a:rPr lang="en-US" sz="1800" smtClean="0"/>
            </a:br>
            <a:r>
              <a:rPr lang="en-US" sz="1800" smtClean="0"/>
              <a:t>Addressing “Standards”</a:t>
            </a:r>
            <a:br>
              <a:rPr lang="en-US" sz="1800" smtClean="0"/>
            </a:br>
            <a:r>
              <a:rPr lang="en-US" sz="1800" smtClean="0"/>
              <a:t>Suggested Next Step</a:t>
            </a:r>
            <a:br>
              <a:rPr lang="en-US" sz="1800" smtClean="0"/>
            </a:br>
            <a:endParaRPr lang="en-US" sz="1800" smtClean="0"/>
          </a:p>
        </p:txBody>
      </p:sp>
      <p:sp>
        <p:nvSpPr>
          <p:cNvPr id="28674" name="Subtitle 2"/>
          <p:cNvSpPr>
            <a:spLocks noGrp="1"/>
          </p:cNvSpPr>
          <p:nvPr>
            <p:ph type="subTitle" sz="quarter" idx="1"/>
          </p:nvPr>
        </p:nvSpPr>
        <p:spPr>
          <a:xfrm>
            <a:off x="1066800" y="196850"/>
            <a:ext cx="7772400" cy="757238"/>
          </a:xfrm>
          <a:ln w="12700"/>
        </p:spPr>
        <p:txBody>
          <a:bodyPr/>
          <a:lstStyle/>
          <a:p>
            <a:pPr algn="ctr"/>
            <a:r>
              <a:rPr lang="en-US" smtClean="0">
                <a:latin typeface="Arial" charset="0"/>
                <a:cs typeface="Arial" charset="0"/>
              </a:rPr>
              <a:t>Talk Outline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5345C47D-C2B9-4CD3-9847-E147DE0510A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Your Data/Information World</a:t>
            </a:r>
          </a:p>
        </p:txBody>
      </p:sp>
      <p:pic>
        <p:nvPicPr>
          <p:cNvPr id="29698" name="Picture 3" descr="SDXTMPPPT01.em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8" y="1646238"/>
            <a:ext cx="8213725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Data Topology</a:t>
            </a:r>
          </a:p>
        </p:txBody>
      </p:sp>
      <p:pic>
        <p:nvPicPr>
          <p:cNvPr id="30722" name="Picture 3" descr="SDXTMPPPT01.em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638" y="1143000"/>
            <a:ext cx="709930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Uses of Information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user of information needs pieces of data depending on its context</a:t>
            </a:r>
          </a:p>
          <a:p>
            <a:r>
              <a:rPr lang="en-US" smtClean="0"/>
              <a:t>Not all users need ALL of the data all of the time  </a:t>
            </a:r>
          </a:p>
          <a:p>
            <a:r>
              <a:rPr lang="en-US" smtClean="0"/>
              <a:t>Most data is stored in different locations</a:t>
            </a:r>
          </a:p>
          <a:p>
            <a:r>
              <a:rPr lang="en-US" smtClean="0"/>
              <a:t>Usually, stored data formats are not readily usable for your needs</a:t>
            </a:r>
          </a:p>
          <a:p>
            <a:r>
              <a:rPr lang="en-US" smtClean="0"/>
              <a:t>Users at times need information from separate systems in one place</a:t>
            </a:r>
          </a:p>
          <a:p>
            <a:r>
              <a:rPr lang="en-US" smtClean="0"/>
              <a:t>“Granularity” need for information varies by each users</a:t>
            </a:r>
          </a:p>
          <a:p>
            <a:r>
              <a:rPr lang="en-US" smtClean="0"/>
              <a:t>Time sensitivity of Information varies for each user</a:t>
            </a:r>
          </a:p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FDB939BB-74E0-4EC8-9BA0-515711BC431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Why YOUR Data Needs are Unique</a:t>
            </a:r>
          </a:p>
        </p:txBody>
      </p:sp>
      <p:sp>
        <p:nvSpPr>
          <p:cNvPr id="327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of Telematics services target long/short haul trucking or service fleets</a:t>
            </a:r>
          </a:p>
          <a:p>
            <a:r>
              <a:rPr lang="en-US" smtClean="0"/>
              <a:t>Both market segments benefit from standard AVL information: Location, idling, route optimization, basic diagnostics (engine hot, battery low, etc..) </a:t>
            </a:r>
          </a:p>
          <a:p>
            <a:r>
              <a:rPr lang="en-US" smtClean="0"/>
              <a:t>Many of your equipment sit at the yard most of the year.. Snow plows, mowers, etc… not much need for basic GPS!</a:t>
            </a:r>
          </a:p>
          <a:p>
            <a:r>
              <a:rPr lang="en-US" smtClean="0"/>
              <a:t>Your equipment not only need engine, transmission, brakes, etc. maintained (like other fleets), but you also need to monitor booms, lifts, drills, buckets, specialized sensors, and more…</a:t>
            </a:r>
          </a:p>
          <a:p>
            <a:r>
              <a:rPr lang="en-US" smtClean="0"/>
              <a:t>Your specialized monitoring needs need to be addressed in specialized ways </a:t>
            </a:r>
          </a:p>
          <a:p>
            <a:r>
              <a:rPr lang="en-US" smtClean="0"/>
              <a:t>You also outsource your services to private contractors… you need monitoring of their activity</a:t>
            </a:r>
          </a:p>
        </p:txBody>
      </p:sp>
      <p:sp>
        <p:nvSpPr>
          <p:cNvPr id="3277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60D37119-B489-4ED8-8B6C-8C3467352F0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Partial Performance Measurement Metrics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Where and when did we plow?</a:t>
            </a:r>
          </a:p>
          <a:p>
            <a:r>
              <a:rPr lang="en-US" smtClean="0"/>
              <a:t>How much salt/chemicals  did we use?</a:t>
            </a:r>
          </a:p>
          <a:p>
            <a:r>
              <a:rPr lang="en-US" smtClean="0"/>
              <a:t>What were the Road/Weather conditions at the time of service?</a:t>
            </a:r>
          </a:p>
          <a:p>
            <a:r>
              <a:rPr lang="en-US" smtClean="0"/>
              <a:t>Where do I send the plow, given weather data?</a:t>
            </a:r>
          </a:p>
          <a:p>
            <a:r>
              <a:rPr lang="en-US" smtClean="0"/>
              <a:t>Am I hitting a vehicle buried in snow?</a:t>
            </a:r>
          </a:p>
          <a:p>
            <a:r>
              <a:rPr lang="en-US" smtClean="0"/>
              <a:t>Which neighborhood is screaming for service?</a:t>
            </a:r>
          </a:p>
          <a:p>
            <a:r>
              <a:rPr lang="en-US" smtClean="0"/>
              <a:t>How do I justify my dispatch decisions? On what data? </a:t>
            </a:r>
          </a:p>
          <a:p>
            <a:r>
              <a:rPr lang="en-US" smtClean="0"/>
              <a:t>What is our Vehicle Replacement Model and why?</a:t>
            </a:r>
          </a:p>
          <a:p>
            <a:r>
              <a:rPr lang="en-US" smtClean="0"/>
              <a:t>What are the contractors’ vehicles doing?</a:t>
            </a:r>
          </a:p>
          <a:p>
            <a:r>
              <a:rPr lang="en-US" smtClean="0"/>
              <a:t>Etc…, …etc,…Etc.</a:t>
            </a:r>
          </a:p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FB1384E2-9169-4158-A42A-25B89965BC6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logis 2010 Rebrand Master">
  <a:themeElements>
    <a:clrScheme name="Telogis Logo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7DC3"/>
      </a:accent1>
      <a:accent2>
        <a:srgbClr val="FCB040"/>
      </a:accent2>
      <a:accent3>
        <a:srgbClr val="48AB43"/>
      </a:accent3>
      <a:accent4>
        <a:srgbClr val="C00000"/>
      </a:accent4>
      <a:accent5>
        <a:srgbClr val="D8D8D8"/>
      </a:accent5>
      <a:accent6>
        <a:srgbClr val="43A6DD"/>
      </a:accent6>
      <a:hlink>
        <a:srgbClr val="017DC3"/>
      </a:hlink>
      <a:folHlink>
        <a:srgbClr val="800080"/>
      </a:folHlink>
    </a:clrScheme>
    <a:fontScheme name="att_orng_arcs_0613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att_orng_arcs_0613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91E"/>
        </a:hlink>
        <a:folHlink>
          <a:srgbClr val="001E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ategory xmlns="e8eb5019-da87-4cd9-99a5-488574942f80" xsi:nil="true"/>
    <g7l2 xmlns="e8eb5019-da87-4cd9-99a5-488574942f80" xsi:nil="true"/>
    <vhqt xmlns="e8eb5019-da87-4cd9-99a5-488574942f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76E7FDD431B146B85EB3EEB0B8D9CA" ma:contentTypeVersion="7" ma:contentTypeDescription="Create a new document." ma:contentTypeScope="" ma:versionID="1d85c623baed4dacc7d495e7e02010c8">
  <xsd:schema xmlns:xsd="http://www.w3.org/2001/XMLSchema" xmlns:xs="http://www.w3.org/2001/XMLSchema" xmlns:p="http://schemas.microsoft.com/office/2006/metadata/properties" xmlns:ns1="http://schemas.microsoft.com/sharepoint/v3" xmlns:ns2="e8eb5019-da87-4cd9-99a5-488574942f80" xmlns:ns3="9c16dc54-5a24-4afd-a61c-664ec7eab416" targetNamespace="http://schemas.microsoft.com/office/2006/metadata/properties" ma:root="true" ma:fieldsID="c6ef15f7a647deeac9119a0f780903b1" ns1:_="" ns2:_="" ns3:_="">
    <xsd:import namespace="http://schemas.microsoft.com/sharepoint/v3"/>
    <xsd:import namespace="e8eb5019-da87-4cd9-99a5-488574942f80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 minOccurs="0"/>
                <xsd:element ref="ns2:vhqt" minOccurs="0"/>
                <xsd:element ref="ns2:g7l2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b5019-da87-4cd9-99a5-488574942f80" elementFormDefault="qualified">
    <xsd:import namespace="http://schemas.microsoft.com/office/2006/documentManagement/types"/>
    <xsd:import namespace="http://schemas.microsoft.com/office/infopath/2007/PartnerControls"/>
    <xsd:element name="Category" ma:index="6" nillable="true" ma:displayName="Category" ma:format="Dropdown" ma:internalName="Category" ma:readOnly="false">
      <xsd:simpleType>
        <xsd:restriction base="dms:Choice">
          <xsd:enumeration value="AASHTO Presentations"/>
          <xsd:enumeration value="Annual Reports"/>
          <xsd:enumeration value="Condition of Pavement"/>
          <xsd:enumeration value="District Support Maps"/>
          <xsd:enumeration value="Maintenance Facilities"/>
          <xsd:enumeration value="Pavement Operations"/>
          <xsd:enumeration value="Pesticide"/>
          <xsd:enumeration value="Snow and Ice Maps"/>
          <xsd:enumeration value="Trek"/>
          <xsd:enumeration value="District MRP"/>
        </xsd:restriction>
      </xsd:simpleType>
    </xsd:element>
    <xsd:element name="vhqt" ma:index="11" nillable="true" ma:displayName="MRP FY" ma:internalName="vhqt">
      <xsd:simpleType>
        <xsd:restriction base="dms:Text">
          <xsd:maxLength value="255"/>
        </xsd:restriction>
      </xsd:simpleType>
    </xsd:element>
    <xsd:element name="g7l2" ma:index="12" nillable="true" ma:displayName="Text" ma:internalName="g7l2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77AE67-BF82-4168-A9A8-07AA29679D30}"/>
</file>

<file path=customXml/itemProps2.xml><?xml version="1.0" encoding="utf-8"?>
<ds:datastoreItem xmlns:ds="http://schemas.openxmlformats.org/officeDocument/2006/customXml" ds:itemID="{FA4DE0D0-AE5F-492E-95CC-F940292CCBB6}"/>
</file>

<file path=customXml/itemProps3.xml><?xml version="1.0" encoding="utf-8"?>
<ds:datastoreItem xmlns:ds="http://schemas.openxmlformats.org/officeDocument/2006/customXml" ds:itemID="{680A5976-EAD2-4D9E-83B8-8D3EAB1C5D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30782</TotalTime>
  <Words>845</Words>
  <Application>Microsoft Office PowerPoint</Application>
  <PresentationFormat>On-screen Show (4:3)</PresentationFormat>
  <Paragraphs>151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17</vt:i4>
      </vt:variant>
      <vt:variant>
        <vt:lpstr>Slide Titles</vt:lpstr>
      </vt:variant>
      <vt:variant>
        <vt:i4>31</vt:i4>
      </vt:variant>
    </vt:vector>
  </HeadingPairs>
  <TitlesOfParts>
    <vt:vector size="52" baseType="lpstr">
      <vt:lpstr>Verdana</vt:lpstr>
      <vt:lpstr>Arial</vt:lpstr>
      <vt:lpstr>IB Wb Regular</vt:lpstr>
      <vt:lpstr>Tahoma</vt:lpstr>
      <vt:lpstr>Telogis 2010 Rebrand Master</vt:lpstr>
      <vt:lpstr>Telogis 2010 Rebrand Master</vt:lpstr>
      <vt:lpstr>Telogis 2010 Rebrand Master</vt:lpstr>
      <vt:lpstr>Telogis 2010 Rebrand Master</vt:lpstr>
      <vt:lpstr>Telogis 2010 Rebrand Master</vt:lpstr>
      <vt:lpstr>Telogis 2010 Rebrand Master</vt:lpstr>
      <vt:lpstr>Telogis 2010 Rebrand Master</vt:lpstr>
      <vt:lpstr>Telogis 2010 Rebrand Master</vt:lpstr>
      <vt:lpstr>Telogis 2010 Rebrand Master</vt:lpstr>
      <vt:lpstr>Telogis 2010 Rebrand Master</vt:lpstr>
      <vt:lpstr>Telogis 2010 Rebrand Master</vt:lpstr>
      <vt:lpstr>Telogis 2010 Rebrand Master</vt:lpstr>
      <vt:lpstr>Telogis 2010 Rebrand Master</vt:lpstr>
      <vt:lpstr>Telogis 2010 Rebrand Master</vt:lpstr>
      <vt:lpstr>Telogis 2010 Rebrand Master</vt:lpstr>
      <vt:lpstr>Telogis 2010 Rebrand Master</vt:lpstr>
      <vt:lpstr>Telogis 2010 Rebrand Master</vt:lpstr>
      <vt:lpstr> AASHTO Subcommittee on Maintenance   AVL/GPS/Telematics Expert Panel  July 17-21, 2011 </vt:lpstr>
      <vt:lpstr>Slide 2</vt:lpstr>
      <vt:lpstr>Presenter Background</vt:lpstr>
      <vt:lpstr>   Outline  BIG PICTURE HW/SW Basics GPS/Wireless/Telematics Connection Problems in Current Telematics Offerings Addressing “Standards” Suggested Next Step </vt:lpstr>
      <vt:lpstr>Your Data/Information World</vt:lpstr>
      <vt:lpstr>Data Topology</vt:lpstr>
      <vt:lpstr>Uses of Information</vt:lpstr>
      <vt:lpstr>Why YOUR Data Needs are Unique</vt:lpstr>
      <vt:lpstr>Partial Performance Measurement Metrics</vt:lpstr>
      <vt:lpstr>Why Consider Telematics/GPS Equipment</vt:lpstr>
      <vt:lpstr>Many Hardware Options </vt:lpstr>
      <vt:lpstr>New GPS/Telematics Device</vt:lpstr>
      <vt:lpstr>Platforms of JBUS Devices</vt:lpstr>
      <vt:lpstr>Map View with Fleet Status</vt:lpstr>
      <vt:lpstr>Slide 15</vt:lpstr>
      <vt:lpstr>Telogis  “Breadcrumb Trail” History</vt:lpstr>
      <vt:lpstr>Entire Fleet Status View</vt:lpstr>
      <vt:lpstr>Markers &amp; Geofences</vt:lpstr>
      <vt:lpstr>Routing &amp; Directions</vt:lpstr>
      <vt:lpstr>Executive Dashboard</vt:lpstr>
      <vt:lpstr> Example of a Device to connect Sensor Data to GPS/AVL Box</vt:lpstr>
      <vt:lpstr>Schematic of the Input and Output ports</vt:lpstr>
      <vt:lpstr>Slide 23</vt:lpstr>
      <vt:lpstr>Slide 24</vt:lpstr>
      <vt:lpstr>What Does This Mean to You?</vt:lpstr>
      <vt:lpstr>What is Coming</vt:lpstr>
      <vt:lpstr>What About Standards?</vt:lpstr>
      <vt:lpstr>Current Trend: Collaboration</vt:lpstr>
      <vt:lpstr>Suggested Committee Standard: Define What, Where and How you Want it</vt:lpstr>
      <vt:lpstr>Proposed AASHTO Data Platform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 Shilling</dc:creator>
  <cp:lastModifiedBy>*</cp:lastModifiedBy>
  <cp:revision>157</cp:revision>
  <dcterms:created xsi:type="dcterms:W3CDTF">2007-06-13T21:20:56Z</dcterms:created>
  <dcterms:modified xsi:type="dcterms:W3CDTF">2011-07-11T18:27:07Z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0x010100F476E7FDD431B146B85EB3EEB0B8D9CA</vt:lpwstr>
  </property>
</Properties>
</file>