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charts/style1.xml" ContentType="application/vnd.ms-office.chartstyle+xml"/>
  <Override PartName="/ppt/charts/chart1.xml" ContentType="application/vnd.openxmlformats-officedocument.drawingml.char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1.xml" ContentType="application/vnd.openxmlformats-officedocument.drawingml.diagram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colors1.xml" ContentType="application/vnd.openxmlformats-officedocument.drawingml.diagramColors+xml"/>
  <Override PartName="/ppt/diagrams/layout1.xml" ContentType="application/vnd.openxmlformats-officedocument.drawingml.diagramLayout+xml"/>
  <Override PartName="/ppt/charts/colors1.xml" ContentType="application/vnd.ms-office.chartcolorstyl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62" r:id="rId3"/>
    <p:sldId id="263" r:id="rId4"/>
    <p:sldId id="257" r:id="rId5"/>
    <p:sldId id="266" r:id="rId6"/>
    <p:sldId id="267" r:id="rId7"/>
    <p:sldId id="269" r:id="rId8"/>
    <p:sldId id="268" r:id="rId9"/>
    <p:sldId id="26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0E0A0"/>
    <a:srgbClr val="019119"/>
    <a:srgbClr val="01AF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978"/>
    <p:restoredTop sz="87190" autoAdjust="0"/>
  </p:normalViewPr>
  <p:slideViewPr>
    <p:cSldViewPr snapToGrid="0" snapToObjects="1">
      <p:cViewPr varScale="1">
        <p:scale>
          <a:sx n="96" d="100"/>
          <a:sy n="96" d="100"/>
        </p:scale>
        <p:origin x="126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eela223\KTC%20Dropbox\Erin%20Lammers\Seatbelt\CurrentYear\Seatbelt.xlsm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Kentucky Safety Belt Usage Rate (%)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'Trend Graphs'!$B$1</c:f>
              <c:strCache>
                <c:ptCount val="1"/>
                <c:pt idx="0">
                  <c:v>Kentucky Safety Belt Usage Rate (%)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'Trend Graphs'!$A$2:$A$45</c:f>
              <c:numCache>
                <c:formatCode>General</c:formatCode>
                <c:ptCount val="44"/>
                <c:pt idx="0">
                  <c:v>1982</c:v>
                </c:pt>
                <c:pt idx="1">
                  <c:v>1983</c:v>
                </c:pt>
                <c:pt idx="2">
                  <c:v>1984</c:v>
                </c:pt>
                <c:pt idx="3">
                  <c:v>1985</c:v>
                </c:pt>
                <c:pt idx="4">
                  <c:v>1986</c:v>
                </c:pt>
                <c:pt idx="5">
                  <c:v>1988</c:v>
                </c:pt>
                <c:pt idx="6">
                  <c:v>1989</c:v>
                </c:pt>
                <c:pt idx="7">
                  <c:v>1990</c:v>
                </c:pt>
                <c:pt idx="8">
                  <c:v>1991</c:v>
                </c:pt>
                <c:pt idx="9">
                  <c:v>1992</c:v>
                </c:pt>
                <c:pt idx="10">
                  <c:v>1993</c:v>
                </c:pt>
                <c:pt idx="11">
                  <c:v>1994</c:v>
                </c:pt>
                <c:pt idx="12">
                  <c:v>1995</c:v>
                </c:pt>
                <c:pt idx="13">
                  <c:v>1996</c:v>
                </c:pt>
                <c:pt idx="14">
                  <c:v>1997</c:v>
                </c:pt>
                <c:pt idx="15">
                  <c:v>1998</c:v>
                </c:pt>
                <c:pt idx="16">
                  <c:v>1999</c:v>
                </c:pt>
                <c:pt idx="17">
                  <c:v>2000</c:v>
                </c:pt>
                <c:pt idx="18">
                  <c:v>2001</c:v>
                </c:pt>
                <c:pt idx="19">
                  <c:v>2002</c:v>
                </c:pt>
                <c:pt idx="20">
                  <c:v>2003</c:v>
                </c:pt>
                <c:pt idx="21">
                  <c:v>2004</c:v>
                </c:pt>
                <c:pt idx="22">
                  <c:v>2005</c:v>
                </c:pt>
                <c:pt idx="23">
                  <c:v>2006</c:v>
                </c:pt>
                <c:pt idx="24">
                  <c:v>2007</c:v>
                </c:pt>
                <c:pt idx="25">
                  <c:v>2008</c:v>
                </c:pt>
                <c:pt idx="26">
                  <c:v>2009</c:v>
                </c:pt>
                <c:pt idx="27">
                  <c:v>2010</c:v>
                </c:pt>
                <c:pt idx="28">
                  <c:v>2011</c:v>
                </c:pt>
                <c:pt idx="29">
                  <c:v>2012</c:v>
                </c:pt>
                <c:pt idx="30">
                  <c:v>2013</c:v>
                </c:pt>
                <c:pt idx="31">
                  <c:v>2014</c:v>
                </c:pt>
                <c:pt idx="32">
                  <c:v>2015</c:v>
                </c:pt>
                <c:pt idx="33">
                  <c:v>2016</c:v>
                </c:pt>
                <c:pt idx="34">
                  <c:v>2017</c:v>
                </c:pt>
                <c:pt idx="35">
                  <c:v>2018</c:v>
                </c:pt>
                <c:pt idx="36">
                  <c:v>2019</c:v>
                </c:pt>
                <c:pt idx="37">
                  <c:v>2020</c:v>
                </c:pt>
                <c:pt idx="38">
                  <c:v>2021</c:v>
                </c:pt>
                <c:pt idx="39">
                  <c:v>2022</c:v>
                </c:pt>
                <c:pt idx="40">
                  <c:v>2023</c:v>
                </c:pt>
                <c:pt idx="41">
                  <c:v>2024</c:v>
                </c:pt>
                <c:pt idx="42">
                  <c:v>2025</c:v>
                </c:pt>
                <c:pt idx="43">
                  <c:v>2026</c:v>
                </c:pt>
              </c:numCache>
            </c:numRef>
          </c:xVal>
          <c:yVal>
            <c:numRef>
              <c:f>'Trend Graphs'!$B$2:$B$45</c:f>
              <c:numCache>
                <c:formatCode>General</c:formatCode>
                <c:ptCount val="44"/>
                <c:pt idx="0">
                  <c:v>4</c:v>
                </c:pt>
                <c:pt idx="1">
                  <c:v>6</c:v>
                </c:pt>
                <c:pt idx="2">
                  <c:v>7</c:v>
                </c:pt>
                <c:pt idx="3">
                  <c:v>9</c:v>
                </c:pt>
                <c:pt idx="4">
                  <c:v>13</c:v>
                </c:pt>
                <c:pt idx="5">
                  <c:v>20</c:v>
                </c:pt>
                <c:pt idx="6">
                  <c:v>25</c:v>
                </c:pt>
                <c:pt idx="7">
                  <c:v>33</c:v>
                </c:pt>
                <c:pt idx="8">
                  <c:v>39</c:v>
                </c:pt>
                <c:pt idx="9">
                  <c:v>40</c:v>
                </c:pt>
                <c:pt idx="10">
                  <c:v>42</c:v>
                </c:pt>
                <c:pt idx="11">
                  <c:v>58</c:v>
                </c:pt>
                <c:pt idx="12">
                  <c:v>54</c:v>
                </c:pt>
                <c:pt idx="13">
                  <c:v>55</c:v>
                </c:pt>
                <c:pt idx="14">
                  <c:v>54</c:v>
                </c:pt>
                <c:pt idx="15">
                  <c:v>54</c:v>
                </c:pt>
                <c:pt idx="16">
                  <c:v>59</c:v>
                </c:pt>
                <c:pt idx="17">
                  <c:v>60</c:v>
                </c:pt>
                <c:pt idx="18">
                  <c:v>62</c:v>
                </c:pt>
                <c:pt idx="19">
                  <c:v>62</c:v>
                </c:pt>
                <c:pt idx="20">
                  <c:v>66</c:v>
                </c:pt>
                <c:pt idx="21">
                  <c:v>66</c:v>
                </c:pt>
                <c:pt idx="22">
                  <c:v>67</c:v>
                </c:pt>
                <c:pt idx="23">
                  <c:v>67</c:v>
                </c:pt>
                <c:pt idx="24">
                  <c:v>72</c:v>
                </c:pt>
                <c:pt idx="25">
                  <c:v>73.3</c:v>
                </c:pt>
                <c:pt idx="26">
                  <c:v>79.7</c:v>
                </c:pt>
                <c:pt idx="27">
                  <c:v>80.3</c:v>
                </c:pt>
                <c:pt idx="28">
                  <c:v>82.2</c:v>
                </c:pt>
                <c:pt idx="29">
                  <c:v>83.7</c:v>
                </c:pt>
                <c:pt idx="30" formatCode="0.0">
                  <c:v>85</c:v>
                </c:pt>
                <c:pt idx="31">
                  <c:v>86.1</c:v>
                </c:pt>
                <c:pt idx="32">
                  <c:v>86.7</c:v>
                </c:pt>
                <c:pt idx="33">
                  <c:v>86.5</c:v>
                </c:pt>
                <c:pt idx="34">
                  <c:v>86.8</c:v>
                </c:pt>
                <c:pt idx="35">
                  <c:v>89.99</c:v>
                </c:pt>
                <c:pt idx="36">
                  <c:v>89.66</c:v>
                </c:pt>
                <c:pt idx="37">
                  <c:v>89.66</c:v>
                </c:pt>
                <c:pt idx="38">
                  <c:v>89.8</c:v>
                </c:pt>
                <c:pt idx="39">
                  <c:v>86.7</c:v>
                </c:pt>
                <c:pt idx="40">
                  <c:v>89.4</c:v>
                </c:pt>
                <c:pt idx="41">
                  <c:v>87.8</c:v>
                </c:pt>
                <c:pt idx="42">
                  <c:v>88.5</c:v>
                </c:pt>
                <c:pt idx="43">
                  <c:v>85.2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2981-4E54-9851-9914E77DA3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21566623"/>
        <c:axId val="1840384079"/>
      </c:scatterChart>
      <c:valAx>
        <c:axId val="621566623"/>
        <c:scaling>
          <c:orientation val="minMax"/>
          <c:max val="2030"/>
          <c:min val="198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Year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40384079"/>
        <c:crosses val="autoZero"/>
        <c:crossBetween val="midCat"/>
      </c:valAx>
      <c:valAx>
        <c:axId val="18403840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% wearing</a:t>
                </a:r>
                <a:r>
                  <a:rPr lang="en-US" baseline="0" dirty="0"/>
                  <a:t> belts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1566623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Comparison</a:t>
            </a:r>
            <a:r>
              <a:rPr lang="en-US" baseline="0" dirty="0"/>
              <a:t> of Full Survey to Mini Survey:</a:t>
            </a:r>
          </a:p>
          <a:p>
            <a:pPr>
              <a:defRPr/>
            </a:pPr>
            <a:r>
              <a:rPr lang="en-US" baseline="0" dirty="0"/>
              <a:t>Safety Belt Usage Rate (%)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'Trend Graphs'!$B$47</c:f>
              <c:strCache>
                <c:ptCount val="1"/>
                <c:pt idx="0">
                  <c:v>Full Survey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'Trend Graphs'!$A$48:$A$65</c:f>
              <c:numCache>
                <c:formatCode>General</c:formatCode>
                <c:ptCount val="18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  <c:pt idx="13">
                  <c:v>2022</c:v>
                </c:pt>
                <c:pt idx="14">
                  <c:v>2023</c:v>
                </c:pt>
                <c:pt idx="15">
                  <c:v>2024</c:v>
                </c:pt>
                <c:pt idx="16">
                  <c:v>2025</c:v>
                </c:pt>
                <c:pt idx="17">
                  <c:v>2026</c:v>
                </c:pt>
              </c:numCache>
            </c:numRef>
          </c:xVal>
          <c:yVal>
            <c:numRef>
              <c:f>'Trend Graphs'!$B$48:$B$65</c:f>
              <c:numCache>
                <c:formatCode>General</c:formatCode>
                <c:ptCount val="18"/>
                <c:pt idx="0">
                  <c:v>79.7</c:v>
                </c:pt>
                <c:pt idx="1">
                  <c:v>80.3</c:v>
                </c:pt>
                <c:pt idx="2">
                  <c:v>82.2</c:v>
                </c:pt>
                <c:pt idx="3">
                  <c:v>84</c:v>
                </c:pt>
                <c:pt idx="4">
                  <c:v>85</c:v>
                </c:pt>
                <c:pt idx="5">
                  <c:v>86</c:v>
                </c:pt>
                <c:pt idx="6">
                  <c:v>87</c:v>
                </c:pt>
                <c:pt idx="7">
                  <c:v>86.5</c:v>
                </c:pt>
                <c:pt idx="8">
                  <c:v>86.8</c:v>
                </c:pt>
                <c:pt idx="9">
                  <c:v>89.99</c:v>
                </c:pt>
                <c:pt idx="10">
                  <c:v>89.66</c:v>
                </c:pt>
                <c:pt idx="11">
                  <c:v>89.66</c:v>
                </c:pt>
                <c:pt idx="12">
                  <c:v>89.8</c:v>
                </c:pt>
                <c:pt idx="13">
                  <c:v>86.7</c:v>
                </c:pt>
                <c:pt idx="14">
                  <c:v>89.4</c:v>
                </c:pt>
                <c:pt idx="15">
                  <c:v>87.8</c:v>
                </c:pt>
                <c:pt idx="16">
                  <c:v>88.5</c:v>
                </c:pt>
                <c:pt idx="17">
                  <c:v>85.22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4476-48B8-AA11-04D21647F93D}"/>
            </c:ext>
          </c:extLst>
        </c:ser>
        <c:ser>
          <c:idx val="1"/>
          <c:order val="1"/>
          <c:tx>
            <c:strRef>
              <c:f>'Trend Graphs'!$C$47</c:f>
              <c:strCache>
                <c:ptCount val="1"/>
                <c:pt idx="0">
                  <c:v>Mini Survey 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'Trend Graphs'!$A$48:$A$65</c:f>
              <c:numCache>
                <c:formatCode>General</c:formatCode>
                <c:ptCount val="18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  <c:pt idx="13">
                  <c:v>2022</c:v>
                </c:pt>
                <c:pt idx="14">
                  <c:v>2023</c:v>
                </c:pt>
                <c:pt idx="15">
                  <c:v>2024</c:v>
                </c:pt>
                <c:pt idx="16">
                  <c:v>2025</c:v>
                </c:pt>
                <c:pt idx="17">
                  <c:v>2026</c:v>
                </c:pt>
              </c:numCache>
            </c:numRef>
          </c:xVal>
          <c:yVal>
            <c:numRef>
              <c:f>'Trend Graphs'!$C$48:$C$65</c:f>
              <c:numCache>
                <c:formatCode>0</c:formatCode>
                <c:ptCount val="18"/>
                <c:pt idx="0">
                  <c:v>79.900000000000006</c:v>
                </c:pt>
                <c:pt idx="1">
                  <c:v>79.8</c:v>
                </c:pt>
                <c:pt idx="2" formatCode="General">
                  <c:v>82.2</c:v>
                </c:pt>
                <c:pt idx="3" formatCode="General">
                  <c:v>83.4</c:v>
                </c:pt>
                <c:pt idx="4" formatCode="General">
                  <c:v>85.8</c:v>
                </c:pt>
                <c:pt idx="5" formatCode="General">
                  <c:v>87.4</c:v>
                </c:pt>
                <c:pt idx="6" formatCode="General">
                  <c:v>87.6</c:v>
                </c:pt>
                <c:pt idx="7" formatCode="General">
                  <c:v>87.2</c:v>
                </c:pt>
                <c:pt idx="8" formatCode="General">
                  <c:v>87.5</c:v>
                </c:pt>
                <c:pt idx="9" formatCode="General">
                  <c:v>89.4</c:v>
                </c:pt>
                <c:pt idx="10" formatCode="General">
                  <c:v>88.3</c:v>
                </c:pt>
                <c:pt idx="11" formatCode="General">
                  <c:v>88.3</c:v>
                </c:pt>
                <c:pt idx="12" formatCode="General">
                  <c:v>90.4</c:v>
                </c:pt>
                <c:pt idx="13" formatCode="General">
                  <c:v>87.8</c:v>
                </c:pt>
                <c:pt idx="14" formatCode="General">
                  <c:v>89.6</c:v>
                </c:pt>
                <c:pt idx="15" formatCode="General">
                  <c:v>86.5</c:v>
                </c:pt>
                <c:pt idx="16" formatCode="General">
                  <c:v>89.4</c:v>
                </c:pt>
                <c:pt idx="17" formatCode="General">
                  <c:v>86.2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4476-48B8-AA11-04D21647F9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57326191"/>
        <c:axId val="757336271"/>
      </c:scatterChart>
      <c:valAx>
        <c:axId val="75732619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7336271"/>
        <c:crosses val="autoZero"/>
        <c:crossBetween val="midCat"/>
      </c:valAx>
      <c:valAx>
        <c:axId val="75733627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7326191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image" Target="../media/image5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50584D-4128-4706-A329-4AC2502604C3}" type="doc">
      <dgm:prSet loTypeId="urn:microsoft.com/office/officeart/2018/2/layout/IconVerticalSolidList" loCatId="icon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4FF4FC1E-077B-483D-839F-02DC3F40665C}">
      <dgm:prSet custT="1"/>
      <dgm:spPr/>
      <dgm:t>
        <a:bodyPr/>
        <a:lstStyle/>
        <a:p>
          <a:pPr marL="0" lvl="0" indent="0" algn="l" defTabSz="800100">
            <a:lnSpc>
              <a:spcPts val="2200"/>
            </a:lnSpc>
            <a:spcBef>
              <a:spcPct val="0"/>
            </a:spcBef>
            <a:spcAft>
              <a:spcPts val="1200"/>
            </a:spcAft>
            <a:buNone/>
          </a:pPr>
          <a:r>
            <a:rPr lang="en-US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Helvetica" panose="020B0604020202020204" pitchFamily="34" charset="0"/>
              <a:ea typeface="+mn-ea"/>
              <a:cs typeface="Helvetica" panose="020B0604020202020204" pitchFamily="34" charset="0"/>
            </a:rPr>
            <a:t>Find safe observation points within </a:t>
          </a:r>
          <a:br>
            <a:rPr lang="en-US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Helvetica" panose="020B0604020202020204" pitchFamily="34" charset="0"/>
              <a:ea typeface="+mn-ea"/>
              <a:cs typeface="Helvetica" panose="020B0604020202020204" pitchFamily="34" charset="0"/>
            </a:rPr>
          </a:br>
          <a:r>
            <a:rPr lang="en-US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Helvetica" panose="020B0604020202020204" pitchFamily="34" charset="0"/>
              <a:ea typeface="+mn-ea"/>
              <a:cs typeface="Helvetica" panose="020B0604020202020204" pitchFamily="34" charset="0"/>
            </a:rPr>
            <a:t>the road segments </a:t>
          </a:r>
        </a:p>
      </dgm:t>
    </dgm:pt>
    <dgm:pt modelId="{A3DED42D-8819-4DB8-8B6F-1F366BB0048B}" type="parTrans" cxnId="{EA55F2E6-DA43-42B9-B3E3-E52B80CD1401}">
      <dgm:prSet/>
      <dgm:spPr/>
      <dgm:t>
        <a:bodyPr/>
        <a:lstStyle/>
        <a:p>
          <a:endParaRPr lang="en-US"/>
        </a:p>
      </dgm:t>
    </dgm:pt>
    <dgm:pt modelId="{B8E235D6-4B80-44A9-BE60-77747917B132}" type="sibTrans" cxnId="{EA55F2E6-DA43-42B9-B3E3-E52B80CD1401}">
      <dgm:prSet/>
      <dgm:spPr/>
      <dgm:t>
        <a:bodyPr/>
        <a:lstStyle/>
        <a:p>
          <a:endParaRPr lang="en-US"/>
        </a:p>
      </dgm:t>
    </dgm:pt>
    <dgm:pt modelId="{C57904E4-F556-40F6-B00E-BD34B9640126}">
      <dgm:prSet/>
      <dgm:spPr/>
      <dgm:t>
        <a:bodyPr/>
        <a:lstStyle/>
        <a:p>
          <a:pPr>
            <a:lnSpc>
              <a:spcPts val="2200"/>
            </a:lnSpc>
            <a:spcBef>
              <a:spcPts val="600"/>
            </a:spcBef>
            <a:spcAft>
              <a:spcPts val="1200"/>
            </a:spcAft>
          </a:pPr>
          <a:r>
            <a:rPr lang="en-US" dirty="0">
              <a:latin typeface="Helvetica" panose="020B0604020202020204" pitchFamily="34" charset="0"/>
              <a:cs typeface="Helvetica" panose="020B0604020202020204" pitchFamily="34" charset="0"/>
            </a:rPr>
            <a:t>UK student data collectors travel to all sites over the course of the summer</a:t>
          </a:r>
        </a:p>
      </dgm:t>
    </dgm:pt>
    <dgm:pt modelId="{51A816EE-9001-4B06-9D86-D07678A942B4}" type="parTrans" cxnId="{1AD4C5B9-A22F-4BA9-9BB3-502E37A1405C}">
      <dgm:prSet/>
      <dgm:spPr/>
      <dgm:t>
        <a:bodyPr/>
        <a:lstStyle/>
        <a:p>
          <a:endParaRPr lang="en-US"/>
        </a:p>
      </dgm:t>
    </dgm:pt>
    <dgm:pt modelId="{2B0AE553-C8F2-43DA-B2DE-D3BBB8AE1E17}" type="sibTrans" cxnId="{1AD4C5B9-A22F-4BA9-9BB3-502E37A1405C}">
      <dgm:prSet/>
      <dgm:spPr/>
      <dgm:t>
        <a:bodyPr/>
        <a:lstStyle/>
        <a:p>
          <a:endParaRPr lang="en-US"/>
        </a:p>
      </dgm:t>
    </dgm:pt>
    <dgm:pt modelId="{9EA353E3-43CE-4921-9185-427B9E7D023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latin typeface="Helvetica" panose="020B0604020202020204" pitchFamily="34" charset="0"/>
              <a:cs typeface="Helvetica" panose="020B0604020202020204" pitchFamily="34" charset="0"/>
            </a:rPr>
            <a:t>Collect data via direct observation </a:t>
          </a:r>
        </a:p>
      </dgm:t>
    </dgm:pt>
    <dgm:pt modelId="{DDBEA166-3921-48E7-9E2C-D97161B71208}" type="parTrans" cxnId="{79338748-B8A3-4E84-8564-C494BFF68C11}">
      <dgm:prSet/>
      <dgm:spPr/>
      <dgm:t>
        <a:bodyPr/>
        <a:lstStyle/>
        <a:p>
          <a:endParaRPr lang="en-US"/>
        </a:p>
      </dgm:t>
    </dgm:pt>
    <dgm:pt modelId="{D3E8BC4B-0AEB-4BEF-92E2-921495013C94}" type="sibTrans" cxnId="{79338748-B8A3-4E84-8564-C494BFF68C11}">
      <dgm:prSet/>
      <dgm:spPr/>
      <dgm:t>
        <a:bodyPr/>
        <a:lstStyle/>
        <a:p>
          <a:endParaRPr lang="en-US"/>
        </a:p>
      </dgm:t>
    </dgm:pt>
    <dgm:pt modelId="{1BA3F090-A724-4075-B1DA-FA954904680A}" type="pres">
      <dgm:prSet presAssocID="{B350584D-4128-4706-A329-4AC2502604C3}" presName="root" presStyleCnt="0">
        <dgm:presLayoutVars>
          <dgm:dir/>
          <dgm:resizeHandles val="exact"/>
        </dgm:presLayoutVars>
      </dgm:prSet>
      <dgm:spPr/>
    </dgm:pt>
    <dgm:pt modelId="{6000532D-235C-42EC-9E0C-1274B91C9138}" type="pres">
      <dgm:prSet presAssocID="{4FF4FC1E-077B-483D-839F-02DC3F40665C}" presName="compNode" presStyleCnt="0"/>
      <dgm:spPr/>
    </dgm:pt>
    <dgm:pt modelId="{1EF06928-428A-424A-804D-8C2BE60A6275}" type="pres">
      <dgm:prSet presAssocID="{4FF4FC1E-077B-483D-839F-02DC3F40665C}" presName="bgRect" presStyleLbl="bgShp" presStyleIdx="0" presStyleCnt="3"/>
      <dgm:spPr/>
    </dgm:pt>
    <dgm:pt modelId="{23470187-3B3F-4C12-A045-115466E6169E}" type="pres">
      <dgm:prSet presAssocID="{4FF4FC1E-077B-483D-839F-02DC3F40665C}" presName="iconRect" presStyleLbl="node1" presStyleIdx="0" presStyleCnt="3" custScaleX="148833" custScaleY="14981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C606CBA3-89B4-490E-B1E4-2995C20B28F8}" type="pres">
      <dgm:prSet presAssocID="{4FF4FC1E-077B-483D-839F-02DC3F40665C}" presName="spaceRect" presStyleCnt="0"/>
      <dgm:spPr/>
    </dgm:pt>
    <dgm:pt modelId="{9A53DDCB-FA4D-4794-B704-A99657740626}" type="pres">
      <dgm:prSet presAssocID="{4FF4FC1E-077B-483D-839F-02DC3F40665C}" presName="parTx" presStyleLbl="revTx" presStyleIdx="0" presStyleCnt="3">
        <dgm:presLayoutVars>
          <dgm:chMax val="0"/>
          <dgm:chPref val="0"/>
        </dgm:presLayoutVars>
      </dgm:prSet>
      <dgm:spPr/>
    </dgm:pt>
    <dgm:pt modelId="{8A960564-3A54-4A3C-BB38-EFBFE89304A4}" type="pres">
      <dgm:prSet presAssocID="{B8E235D6-4B80-44A9-BE60-77747917B132}" presName="sibTrans" presStyleCnt="0"/>
      <dgm:spPr/>
    </dgm:pt>
    <dgm:pt modelId="{1E37FC4F-75F8-4A69-BC1F-222EADAF9A6F}" type="pres">
      <dgm:prSet presAssocID="{C57904E4-F556-40F6-B00E-BD34B9640126}" presName="compNode" presStyleCnt="0"/>
      <dgm:spPr/>
    </dgm:pt>
    <dgm:pt modelId="{AFE9886B-8C41-4147-B26A-1189264CAB94}" type="pres">
      <dgm:prSet presAssocID="{C57904E4-F556-40F6-B00E-BD34B9640126}" presName="bgRect" presStyleLbl="bgShp" presStyleIdx="1" presStyleCnt="3"/>
      <dgm:spPr/>
    </dgm:pt>
    <dgm:pt modelId="{22884B71-1D39-4870-A681-C4F3211EC1B9}" type="pres">
      <dgm:prSet presAssocID="{C57904E4-F556-40F6-B00E-BD34B9640126}" presName="iconRect" presStyleLbl="node1" presStyleIdx="1" presStyleCnt="3" custScaleX="142330" custScaleY="135929" custLinFactNeighborX="6515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r with solid fill"/>
        </a:ext>
      </dgm:extLst>
    </dgm:pt>
    <dgm:pt modelId="{50BE0342-0A16-4556-8708-35F6C51E6B6D}" type="pres">
      <dgm:prSet presAssocID="{C57904E4-F556-40F6-B00E-BD34B9640126}" presName="spaceRect" presStyleCnt="0"/>
      <dgm:spPr/>
    </dgm:pt>
    <dgm:pt modelId="{F4AA0D5E-088A-4584-A0D0-689EF8205482}" type="pres">
      <dgm:prSet presAssocID="{C57904E4-F556-40F6-B00E-BD34B9640126}" presName="parTx" presStyleLbl="revTx" presStyleIdx="1" presStyleCnt="3">
        <dgm:presLayoutVars>
          <dgm:chMax val="0"/>
          <dgm:chPref val="0"/>
        </dgm:presLayoutVars>
      </dgm:prSet>
      <dgm:spPr/>
    </dgm:pt>
    <dgm:pt modelId="{CF7D7CBD-8422-4581-BB41-B1EFFAA26F2B}" type="pres">
      <dgm:prSet presAssocID="{2B0AE553-C8F2-43DA-B2DE-D3BBB8AE1E17}" presName="sibTrans" presStyleCnt="0"/>
      <dgm:spPr/>
    </dgm:pt>
    <dgm:pt modelId="{6272735C-279C-4F59-96B4-A266102D225B}" type="pres">
      <dgm:prSet presAssocID="{9EA353E3-43CE-4921-9185-427B9E7D023A}" presName="compNode" presStyleCnt="0"/>
      <dgm:spPr/>
    </dgm:pt>
    <dgm:pt modelId="{C33A8425-9A09-4BEC-A544-37D3B96A5C95}" type="pres">
      <dgm:prSet presAssocID="{9EA353E3-43CE-4921-9185-427B9E7D023A}" presName="bgRect" presStyleLbl="bgShp" presStyleIdx="2" presStyleCnt="3"/>
      <dgm:spPr/>
    </dgm:pt>
    <dgm:pt modelId="{34987CBA-A5C1-4530-9E83-E325A76D9B6C}" type="pres">
      <dgm:prSet presAssocID="{9EA353E3-43CE-4921-9185-427B9E7D023A}" presName="iconRect" presStyleLbl="node1" presStyleIdx="2" presStyleCnt="3" custScaleX="142736" custScaleY="133458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ipboard with solid fill"/>
        </a:ext>
      </dgm:extLst>
    </dgm:pt>
    <dgm:pt modelId="{B5F8DE5B-4B22-4AE6-AF9E-11AC56235785}" type="pres">
      <dgm:prSet presAssocID="{9EA353E3-43CE-4921-9185-427B9E7D023A}" presName="spaceRect" presStyleCnt="0"/>
      <dgm:spPr/>
    </dgm:pt>
    <dgm:pt modelId="{B7B08D7D-F64A-4300-AC97-F6D85651150D}" type="pres">
      <dgm:prSet presAssocID="{9EA353E3-43CE-4921-9185-427B9E7D023A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A6DAAF00-DA17-4D1F-8955-21AE8CDBC8D3}" type="presOf" srcId="{B350584D-4128-4706-A329-4AC2502604C3}" destId="{1BA3F090-A724-4075-B1DA-FA954904680A}" srcOrd="0" destOrd="0" presId="urn:microsoft.com/office/officeart/2018/2/layout/IconVerticalSolidList"/>
    <dgm:cxn modelId="{79338748-B8A3-4E84-8564-C494BFF68C11}" srcId="{B350584D-4128-4706-A329-4AC2502604C3}" destId="{9EA353E3-43CE-4921-9185-427B9E7D023A}" srcOrd="2" destOrd="0" parTransId="{DDBEA166-3921-48E7-9E2C-D97161B71208}" sibTransId="{D3E8BC4B-0AEB-4BEF-92E2-921495013C94}"/>
    <dgm:cxn modelId="{142D0D50-375D-4317-BBC2-C8B5F9F673E3}" type="presOf" srcId="{4FF4FC1E-077B-483D-839F-02DC3F40665C}" destId="{9A53DDCB-FA4D-4794-B704-A99657740626}" srcOrd="0" destOrd="0" presId="urn:microsoft.com/office/officeart/2018/2/layout/IconVerticalSolidList"/>
    <dgm:cxn modelId="{1AD4C5B9-A22F-4BA9-9BB3-502E37A1405C}" srcId="{B350584D-4128-4706-A329-4AC2502604C3}" destId="{C57904E4-F556-40F6-B00E-BD34B9640126}" srcOrd="1" destOrd="0" parTransId="{51A816EE-9001-4B06-9D86-D07678A942B4}" sibTransId="{2B0AE553-C8F2-43DA-B2DE-D3BBB8AE1E17}"/>
    <dgm:cxn modelId="{D9129BD0-094B-4B6D-8B96-1797A8764628}" type="presOf" srcId="{C57904E4-F556-40F6-B00E-BD34B9640126}" destId="{F4AA0D5E-088A-4584-A0D0-689EF8205482}" srcOrd="0" destOrd="0" presId="urn:microsoft.com/office/officeart/2018/2/layout/IconVerticalSolidList"/>
    <dgm:cxn modelId="{EA55F2E6-DA43-42B9-B3E3-E52B80CD1401}" srcId="{B350584D-4128-4706-A329-4AC2502604C3}" destId="{4FF4FC1E-077B-483D-839F-02DC3F40665C}" srcOrd="0" destOrd="0" parTransId="{A3DED42D-8819-4DB8-8B6F-1F366BB0048B}" sibTransId="{B8E235D6-4B80-44A9-BE60-77747917B132}"/>
    <dgm:cxn modelId="{DE2C35EB-407B-4C36-A10B-698BE218DC7F}" type="presOf" srcId="{9EA353E3-43CE-4921-9185-427B9E7D023A}" destId="{B7B08D7D-F64A-4300-AC97-F6D85651150D}" srcOrd="0" destOrd="0" presId="urn:microsoft.com/office/officeart/2018/2/layout/IconVerticalSolidList"/>
    <dgm:cxn modelId="{7BAD41D6-7A38-4078-AEA9-AECF7D84D372}" type="presParOf" srcId="{1BA3F090-A724-4075-B1DA-FA954904680A}" destId="{6000532D-235C-42EC-9E0C-1274B91C9138}" srcOrd="0" destOrd="0" presId="urn:microsoft.com/office/officeart/2018/2/layout/IconVerticalSolidList"/>
    <dgm:cxn modelId="{28B5E4D7-39E7-4493-9621-A830C5C718ED}" type="presParOf" srcId="{6000532D-235C-42EC-9E0C-1274B91C9138}" destId="{1EF06928-428A-424A-804D-8C2BE60A6275}" srcOrd="0" destOrd="0" presId="urn:microsoft.com/office/officeart/2018/2/layout/IconVerticalSolidList"/>
    <dgm:cxn modelId="{275E19B7-6A88-4361-B8C6-D127A10F9C61}" type="presParOf" srcId="{6000532D-235C-42EC-9E0C-1274B91C9138}" destId="{23470187-3B3F-4C12-A045-115466E6169E}" srcOrd="1" destOrd="0" presId="urn:microsoft.com/office/officeart/2018/2/layout/IconVerticalSolidList"/>
    <dgm:cxn modelId="{0997057C-FCF1-4BFC-A918-B026D8AE9FE2}" type="presParOf" srcId="{6000532D-235C-42EC-9E0C-1274B91C9138}" destId="{C606CBA3-89B4-490E-B1E4-2995C20B28F8}" srcOrd="2" destOrd="0" presId="urn:microsoft.com/office/officeart/2018/2/layout/IconVerticalSolidList"/>
    <dgm:cxn modelId="{DC78B608-475A-4844-AF9D-8343D66567FB}" type="presParOf" srcId="{6000532D-235C-42EC-9E0C-1274B91C9138}" destId="{9A53DDCB-FA4D-4794-B704-A99657740626}" srcOrd="3" destOrd="0" presId="urn:microsoft.com/office/officeart/2018/2/layout/IconVerticalSolidList"/>
    <dgm:cxn modelId="{F6A7353E-5B5D-44F5-A914-CDBED2899610}" type="presParOf" srcId="{1BA3F090-A724-4075-B1DA-FA954904680A}" destId="{8A960564-3A54-4A3C-BB38-EFBFE89304A4}" srcOrd="1" destOrd="0" presId="urn:microsoft.com/office/officeart/2018/2/layout/IconVerticalSolidList"/>
    <dgm:cxn modelId="{C8C36E50-DC15-462A-8E0D-204B40F25361}" type="presParOf" srcId="{1BA3F090-A724-4075-B1DA-FA954904680A}" destId="{1E37FC4F-75F8-4A69-BC1F-222EADAF9A6F}" srcOrd="2" destOrd="0" presId="urn:microsoft.com/office/officeart/2018/2/layout/IconVerticalSolidList"/>
    <dgm:cxn modelId="{B9E8D831-2BFA-4EE3-BC6C-C593BF2EBF22}" type="presParOf" srcId="{1E37FC4F-75F8-4A69-BC1F-222EADAF9A6F}" destId="{AFE9886B-8C41-4147-B26A-1189264CAB94}" srcOrd="0" destOrd="0" presId="urn:microsoft.com/office/officeart/2018/2/layout/IconVerticalSolidList"/>
    <dgm:cxn modelId="{F9D5AEE2-234C-4B94-B21A-F7E52ADEC3A4}" type="presParOf" srcId="{1E37FC4F-75F8-4A69-BC1F-222EADAF9A6F}" destId="{22884B71-1D39-4870-A681-C4F3211EC1B9}" srcOrd="1" destOrd="0" presId="urn:microsoft.com/office/officeart/2018/2/layout/IconVerticalSolidList"/>
    <dgm:cxn modelId="{95DDDB6C-21C1-4428-BC71-F02D4A13D428}" type="presParOf" srcId="{1E37FC4F-75F8-4A69-BC1F-222EADAF9A6F}" destId="{50BE0342-0A16-4556-8708-35F6C51E6B6D}" srcOrd="2" destOrd="0" presId="urn:microsoft.com/office/officeart/2018/2/layout/IconVerticalSolidList"/>
    <dgm:cxn modelId="{CB600E9F-7A5A-40E4-AC93-70F959C21499}" type="presParOf" srcId="{1E37FC4F-75F8-4A69-BC1F-222EADAF9A6F}" destId="{F4AA0D5E-088A-4584-A0D0-689EF8205482}" srcOrd="3" destOrd="0" presId="urn:microsoft.com/office/officeart/2018/2/layout/IconVerticalSolidList"/>
    <dgm:cxn modelId="{D90A94AD-F06C-4EC8-9160-FF59797F47CE}" type="presParOf" srcId="{1BA3F090-A724-4075-B1DA-FA954904680A}" destId="{CF7D7CBD-8422-4581-BB41-B1EFFAA26F2B}" srcOrd="3" destOrd="0" presId="urn:microsoft.com/office/officeart/2018/2/layout/IconVerticalSolidList"/>
    <dgm:cxn modelId="{A7B41A3E-7A3E-458D-83C8-71BCD65643B7}" type="presParOf" srcId="{1BA3F090-A724-4075-B1DA-FA954904680A}" destId="{6272735C-279C-4F59-96B4-A266102D225B}" srcOrd="4" destOrd="0" presId="urn:microsoft.com/office/officeart/2018/2/layout/IconVerticalSolidList"/>
    <dgm:cxn modelId="{619064A3-0AD1-4276-BE53-C7C171964C33}" type="presParOf" srcId="{6272735C-279C-4F59-96B4-A266102D225B}" destId="{C33A8425-9A09-4BEC-A544-37D3B96A5C95}" srcOrd="0" destOrd="0" presId="urn:microsoft.com/office/officeart/2018/2/layout/IconVerticalSolidList"/>
    <dgm:cxn modelId="{68B748A7-A931-4B59-8785-E8B83C029B45}" type="presParOf" srcId="{6272735C-279C-4F59-96B4-A266102D225B}" destId="{34987CBA-A5C1-4530-9E83-E325A76D9B6C}" srcOrd="1" destOrd="0" presId="urn:microsoft.com/office/officeart/2018/2/layout/IconVerticalSolidList"/>
    <dgm:cxn modelId="{E351CB63-7743-4413-A593-DF62538C7B49}" type="presParOf" srcId="{6272735C-279C-4F59-96B4-A266102D225B}" destId="{B5F8DE5B-4B22-4AE6-AF9E-11AC56235785}" srcOrd="2" destOrd="0" presId="urn:microsoft.com/office/officeart/2018/2/layout/IconVerticalSolidList"/>
    <dgm:cxn modelId="{C6421565-D04E-47DF-98DF-88BB309A7F78}" type="presParOf" srcId="{6272735C-279C-4F59-96B4-A266102D225B}" destId="{B7B08D7D-F64A-4300-AC97-F6D85651150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F06928-428A-424A-804D-8C2BE60A6275}">
      <dsp:nvSpPr>
        <dsp:cNvPr id="0" name=""/>
        <dsp:cNvSpPr/>
      </dsp:nvSpPr>
      <dsp:spPr>
        <a:xfrm>
          <a:off x="0" y="427"/>
          <a:ext cx="5291759" cy="100019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470187-3B3F-4C12-A045-115466E6169E}">
      <dsp:nvSpPr>
        <dsp:cNvPr id="0" name=""/>
        <dsp:cNvSpPr/>
      </dsp:nvSpPr>
      <dsp:spPr>
        <a:xfrm>
          <a:off x="168242" y="88453"/>
          <a:ext cx="818744" cy="82414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53DDCB-FA4D-4794-B704-A99657740626}">
      <dsp:nvSpPr>
        <dsp:cNvPr id="0" name=""/>
        <dsp:cNvSpPr/>
      </dsp:nvSpPr>
      <dsp:spPr>
        <a:xfrm>
          <a:off x="1155230" y="427"/>
          <a:ext cx="4136528" cy="10001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854" tIns="105854" rIns="105854" bIns="105854" numCol="1" spcCol="1270" anchor="ctr" anchorCtr="0">
          <a:noAutofit/>
        </a:bodyPr>
        <a:lstStyle/>
        <a:p>
          <a:pPr marL="0" lvl="0" indent="0" algn="l" defTabSz="800100">
            <a:lnSpc>
              <a:spcPts val="2200"/>
            </a:lnSpc>
            <a:spcBef>
              <a:spcPct val="0"/>
            </a:spcBef>
            <a:spcAft>
              <a:spcPts val="1200"/>
            </a:spcAft>
            <a:buNone/>
          </a:pPr>
          <a:r>
            <a:rPr lang="en-US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Helvetica" panose="020B0604020202020204" pitchFamily="34" charset="0"/>
              <a:ea typeface="+mn-ea"/>
              <a:cs typeface="Helvetica" panose="020B0604020202020204" pitchFamily="34" charset="0"/>
            </a:rPr>
            <a:t>Find safe observation points within </a:t>
          </a:r>
          <a:br>
            <a:rPr lang="en-US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Helvetica" panose="020B0604020202020204" pitchFamily="34" charset="0"/>
              <a:ea typeface="+mn-ea"/>
              <a:cs typeface="Helvetica" panose="020B0604020202020204" pitchFamily="34" charset="0"/>
            </a:rPr>
          </a:br>
          <a:r>
            <a:rPr lang="en-US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Helvetica" panose="020B0604020202020204" pitchFamily="34" charset="0"/>
              <a:ea typeface="+mn-ea"/>
              <a:cs typeface="Helvetica" panose="020B0604020202020204" pitchFamily="34" charset="0"/>
            </a:rPr>
            <a:t>the road segments </a:t>
          </a:r>
        </a:p>
      </dsp:txBody>
      <dsp:txXfrm>
        <a:off x="1155230" y="427"/>
        <a:ext cx="4136528" cy="1000199"/>
      </dsp:txXfrm>
    </dsp:sp>
    <dsp:sp modelId="{AFE9886B-8C41-4147-B26A-1189264CAB94}">
      <dsp:nvSpPr>
        <dsp:cNvPr id="0" name=""/>
        <dsp:cNvSpPr/>
      </dsp:nvSpPr>
      <dsp:spPr>
        <a:xfrm>
          <a:off x="0" y="1250676"/>
          <a:ext cx="5291759" cy="100019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884B71-1D39-4870-A681-C4F3211EC1B9}">
      <dsp:nvSpPr>
        <dsp:cNvPr id="0" name=""/>
        <dsp:cNvSpPr/>
      </dsp:nvSpPr>
      <dsp:spPr>
        <a:xfrm>
          <a:off x="221969" y="1376897"/>
          <a:ext cx="782971" cy="747758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AA0D5E-088A-4584-A0D0-689EF8205482}">
      <dsp:nvSpPr>
        <dsp:cNvPr id="0" name=""/>
        <dsp:cNvSpPr/>
      </dsp:nvSpPr>
      <dsp:spPr>
        <a:xfrm>
          <a:off x="1155230" y="1250676"/>
          <a:ext cx="4136528" cy="10001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854" tIns="105854" rIns="105854" bIns="105854" numCol="1" spcCol="1270" anchor="ctr" anchorCtr="0">
          <a:noAutofit/>
        </a:bodyPr>
        <a:lstStyle/>
        <a:p>
          <a:pPr marL="0" lvl="0" indent="0" algn="l" defTabSz="800100">
            <a:lnSpc>
              <a:spcPts val="2200"/>
            </a:lnSpc>
            <a:spcBef>
              <a:spcPts val="600"/>
            </a:spcBef>
            <a:spcAft>
              <a:spcPts val="1200"/>
            </a:spcAft>
            <a:buNone/>
          </a:pPr>
          <a:r>
            <a:rPr lang="en-US" sz="1800" kern="1200" dirty="0">
              <a:latin typeface="Helvetica" panose="020B0604020202020204" pitchFamily="34" charset="0"/>
              <a:cs typeface="Helvetica" panose="020B0604020202020204" pitchFamily="34" charset="0"/>
            </a:rPr>
            <a:t>UK student data collectors travel to all sites over the course of the summer</a:t>
          </a:r>
        </a:p>
      </dsp:txBody>
      <dsp:txXfrm>
        <a:off x="1155230" y="1250676"/>
        <a:ext cx="4136528" cy="1000199"/>
      </dsp:txXfrm>
    </dsp:sp>
    <dsp:sp modelId="{C33A8425-9A09-4BEC-A544-37D3B96A5C95}">
      <dsp:nvSpPr>
        <dsp:cNvPr id="0" name=""/>
        <dsp:cNvSpPr/>
      </dsp:nvSpPr>
      <dsp:spPr>
        <a:xfrm>
          <a:off x="0" y="2500926"/>
          <a:ext cx="5291759" cy="100019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987CBA-A5C1-4530-9E83-E325A76D9B6C}">
      <dsp:nvSpPr>
        <dsp:cNvPr id="0" name=""/>
        <dsp:cNvSpPr/>
      </dsp:nvSpPr>
      <dsp:spPr>
        <a:xfrm>
          <a:off x="185012" y="2633943"/>
          <a:ext cx="785204" cy="734165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B08D7D-F64A-4300-AC97-F6D85651150D}">
      <dsp:nvSpPr>
        <dsp:cNvPr id="0" name=""/>
        <dsp:cNvSpPr/>
      </dsp:nvSpPr>
      <dsp:spPr>
        <a:xfrm>
          <a:off x="1155230" y="2500926"/>
          <a:ext cx="4136528" cy="10001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854" tIns="105854" rIns="105854" bIns="105854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Helvetica" panose="020B0604020202020204" pitchFamily="34" charset="0"/>
              <a:cs typeface="Helvetica" panose="020B0604020202020204" pitchFamily="34" charset="0"/>
            </a:rPr>
            <a:t>Collect data via direct observation </a:t>
          </a:r>
        </a:p>
      </dsp:txBody>
      <dsp:txXfrm>
        <a:off x="1155230" y="2500926"/>
        <a:ext cx="4136528" cy="10001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D89C8F-1A0F-4ECD-AE92-78AD235C1111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E1E646-B16A-4F43-9ECC-421AE28D6B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173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Regular counties in blue. Control counties in green. </a:t>
            </a:r>
          </a:p>
          <a:p>
            <a:r>
              <a:rPr lang="en-US" dirty="0"/>
              <a:t>At</a:t>
            </a:r>
            <a:r>
              <a:rPr lang="en-US" baseline="0" dirty="0"/>
              <a:t> least one county per highway district, plus Fayette and Jefferson are always selected. </a:t>
            </a:r>
          </a:p>
          <a:p>
            <a:r>
              <a:rPr lang="en-US" baseline="0" dirty="0"/>
              <a:t>Road segments include all types of roads, from limited access and arterials to low-volume local roads. </a:t>
            </a:r>
          </a:p>
          <a:p>
            <a:r>
              <a:rPr lang="en-US" baseline="0" dirty="0"/>
              <a:t>Higher population (in terms of the county or traffic) means higher likelihood of selection.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1E646-B16A-4F43-9ECC-421AE28D6B6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5030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E1E646-B16A-4F43-9ECC-421AE28D6B6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0787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305CBB-6E7B-0402-DE1A-ADD8572D61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E42A09-A2E8-2996-1210-1AD3A1FD0B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A1A59C-3A34-E523-63C3-CD44486EFA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3363DE-0FE1-B722-FAC8-C1472860F5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1E646-B16A-4F43-9ECC-421AE28D6B6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4831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38F1C9-67D8-4AA5-274D-D6B51C088D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ACE4A5-05B4-3AD6-9931-A5EB340BEE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45E89E-31B3-4A7E-1EB6-9D98E4E80B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1DBF0A-11DA-BFF1-070C-B20D3B30E0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1E646-B16A-4F43-9ECC-421AE28D6B6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8762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C064BA-453B-34A5-7E26-EECE66795D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C04FE9-2B49-6194-90E8-3F99E6CBF1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38231C-0CB0-5648-5DAB-2970C33293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764930-9B30-3C84-28F0-E4460E64609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E1E646-B16A-4F43-9ECC-421AE28D6B6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3499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3F726A-CC88-7C0D-4F4A-A23B3E7FA0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CBD995-A32A-E040-1A99-33C1A930F5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DB1DD1-91A5-885A-EC7B-77A30A6AC4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1D6760-92B1-CFA0-2FB4-B243C39ABD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E1E646-B16A-4F43-9ECC-421AE28D6B6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5546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Targeted enforcement: greater police presence in counties with low rates</a:t>
            </a:r>
          </a:p>
          <a:p>
            <a:r>
              <a:rPr lang="en-US" dirty="0"/>
              <a:t>Legislation changes: ticket costs, eliminating exemptions for farm vehicles </a:t>
            </a:r>
          </a:p>
          <a:p>
            <a:r>
              <a:rPr lang="en-US" dirty="0"/>
              <a:t>Education campaigns: school conversations, drivers education, public awareness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1E646-B16A-4F43-9ECC-421AE28D6B6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803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69795-A8C1-2541-FE3D-30A0A35EE0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662E6F-8398-C17A-7E9A-C8479EBE3D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4000CC-05DD-981C-2A63-E81E73229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2FD00-0801-AD48-931D-A573201E2E30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D8DD24-06EA-3647-CAFC-06B04B7EA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595DE4-2B3E-997A-8E88-66A3BA315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09F48-6FF6-D147-8BA7-0194DEED83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535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2AB7F-482C-75E9-687D-D2CF0846D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9596DE-70ED-DD48-14A3-323B567463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88E527-4325-A05B-6593-CBB585FBA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2FD00-0801-AD48-931D-A573201E2E30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59C4-F27D-632F-14C1-A016B7399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6D7C8F-5424-130B-28E0-504E71196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09F48-6FF6-D147-8BA7-0194DEED83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831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5D70E-9377-FD95-02E7-6DFCB7BC5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846D00-51BA-5AF9-823F-E2D67D07C1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FC8D55-77CF-B222-D1BF-5D6CA16F5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2FD00-0801-AD48-931D-A573201E2E30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EEF3CD-EAED-35AA-421C-50ED9D471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C8F0C0-FD86-7DF1-F150-2779711D1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09F48-6FF6-D147-8BA7-0194DEED83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047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6699D-7737-5938-D154-1E574A812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DD6E9A-08B6-4D47-B0B9-C4F61F87AB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BE4DB5-A259-094A-7572-2666384371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9125EB-DF06-FB88-7D5F-D6F39F9AD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2FD00-0801-AD48-931D-A573201E2E30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F20121-3181-5BFF-8E59-7B0994BD5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9E25C0-3F0C-3226-A37C-5B8F89BC4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09F48-6FF6-D147-8BA7-0194DEED83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401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4F4B2-0B0D-6B8D-7095-E5F5FC06E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8C50F3-A3A3-4025-98B0-96B37BD88E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610F13-E45D-028F-B040-541DD01E11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688737-C224-5628-7E13-3896782585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BD00DD-8969-F3D2-8B91-BAC196B54C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44C260-66EE-F7A3-3549-6903DB972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2FD00-0801-AD48-931D-A573201E2E30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57F98E-2A68-80EC-BA52-C76A627A9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03E864-2CF2-0041-E64B-3FD9097B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09F48-6FF6-D147-8BA7-0194DEED83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190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091D9-D8D8-A0CB-E539-A1718EB19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C9BED9-A75B-A9FF-D2FE-8C58EDF0C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2FD00-0801-AD48-931D-A573201E2E30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73F067-A627-6E8E-966C-910B024F8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54DD2A-DEBF-0EF7-6A17-086092658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09F48-6FF6-D147-8BA7-0194DEED83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487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49572F-0F94-603B-B63C-B971A0A6B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2FD00-0801-AD48-931D-A573201E2E30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CBED52-E6C7-9F9D-7020-452A491FF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5C7395-9855-F106-F289-10B396260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09F48-6FF6-D147-8BA7-0194DEED83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222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323A1-3ECE-E8C4-547D-312432004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D1DFD6-B05D-0EFE-C4F5-F81CCFC326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C8AE43-F21A-05D2-47C8-48B21BA645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5CF06C-090F-9754-172D-2A9A5CDCC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2FD00-0801-AD48-931D-A573201E2E30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B3AEED-F999-AF4D-605B-990A36C04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88255E-EF52-D82F-1AD5-7340A74FF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09F48-6FF6-D147-8BA7-0194DEED83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442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C8742-8FD2-33DA-CF4E-8D38E2EEE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7544A0B-286C-C76D-9BD0-062C34639A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319F36-4DDB-24B3-BAAB-3297065D26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542142-368C-5A0F-0848-614511B71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2FD00-0801-AD48-931D-A573201E2E30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8F66C7-F798-04CC-CC53-F833DC218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E050A6-DED0-ABE0-12A2-6A1307942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09F48-6FF6-D147-8BA7-0194DEED83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793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FB4F0-E10D-B4F1-99FB-469DAAC16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4530FC-89D3-3A9C-8CD2-69A497F3BB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F83D38-BB5B-56CC-BA4B-77DDA7F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2FD00-0801-AD48-931D-A573201E2E30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BA037-2566-FD98-99B4-0E7FB5D01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D9CC90-3863-DFF3-7CE2-B81F63C09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09F48-6FF6-D147-8BA7-0194DEED83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200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3D115A9-B007-BC01-1FD0-1024356831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AC8A49-CCAF-693C-6D42-9259672363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CFB3C5-62A4-1B51-AD0A-E4CC2C03F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2FD00-0801-AD48-931D-A573201E2E30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99515D-9630-E0D9-1E5C-00E2E5034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CB3963-263D-1729-CE05-79F9F22EE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09F48-6FF6-D147-8BA7-0194DEED83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349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29CC0C-F8DB-E4CD-AAC6-C317781CC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F6A64-245C-9CA4-9C4E-8EFBB495F6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B76E8E-A029-2808-8CA3-B167BEAD41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F2FD00-0801-AD48-931D-A573201E2E30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838653-1CC9-203E-BA1A-47FA994726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326DFA-54C9-24D5-85A7-540CAABC5B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C09F48-6FF6-D147-8BA7-0194DEED83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562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4.jpg"/><Relationship Id="rId9" Type="http://schemas.microsoft.com/office/2007/relationships/diagramDrawing" Target="../diagrams/drawin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microsoft.com/office/2007/relationships/hdphoto" Target="../media/hdphoto2.wdp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7000"/>
                    </a14:imgEffect>
                    <a14:imgEffect>
                      <a14:brightnessContrast bright="-20000" contrast="-4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" y="-1115367"/>
            <a:ext cx="12192001" cy="782539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AE3F226-6E9C-3135-C3D9-A30EAC8BC3FC}"/>
              </a:ext>
            </a:extLst>
          </p:cNvPr>
          <p:cNvSpPr/>
          <p:nvPr/>
        </p:nvSpPr>
        <p:spPr>
          <a:xfrm>
            <a:off x="0" y="5972144"/>
            <a:ext cx="12192000" cy="88585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C2F345-C015-A5BC-4FE0-D451ECC261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1105" y="1603044"/>
            <a:ext cx="9144000" cy="781119"/>
          </a:xfrm>
        </p:spPr>
        <p:txBody>
          <a:bodyPr>
            <a:noAutofit/>
          </a:bodyPr>
          <a:lstStyle/>
          <a:p>
            <a:r>
              <a:rPr lang="en-US" sz="6000" b="1" dirty="0">
                <a:solidFill>
                  <a:schemeClr val="bg1"/>
                </a:solidFill>
                <a:latin typeface="Helvetica" pitchFamily="2" charset="0"/>
              </a:rPr>
              <a:t>Kentucky’s 2026</a:t>
            </a:r>
            <a:br>
              <a:rPr lang="en-US" sz="6000" b="1" dirty="0">
                <a:solidFill>
                  <a:schemeClr val="bg1"/>
                </a:solidFill>
                <a:latin typeface="Helvetica" pitchFamily="2" charset="0"/>
              </a:rPr>
            </a:br>
            <a:r>
              <a:rPr lang="en-US" sz="6000" b="1" dirty="0">
                <a:solidFill>
                  <a:schemeClr val="bg1"/>
                </a:solidFill>
                <a:latin typeface="Helvetica" pitchFamily="2" charset="0"/>
              </a:rPr>
              <a:t>Seatbelt Survey Results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30E9504-E932-CC0B-E0F7-D4F9A5D7289B}"/>
              </a:ext>
            </a:extLst>
          </p:cNvPr>
          <p:cNvSpPr/>
          <p:nvPr/>
        </p:nvSpPr>
        <p:spPr>
          <a:xfrm>
            <a:off x="0" y="5964904"/>
            <a:ext cx="12192000" cy="884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icture containing text, clipart, vector graphics&#10;&#10;Description automatically generated">
            <a:extLst>
              <a:ext uri="{FF2B5EF4-FFF2-40B4-BE49-F238E27FC236}">
                <a16:creationId xmlns:a16="http://schemas.microsoft.com/office/drawing/2014/main" id="{DF404355-CEE5-6F5E-5B95-250E908642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992" y="6127324"/>
            <a:ext cx="608088" cy="58270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E2C19B2-06BF-D3F1-749C-7932556C25CF}"/>
              </a:ext>
            </a:extLst>
          </p:cNvPr>
          <p:cNvSpPr/>
          <p:nvPr/>
        </p:nvSpPr>
        <p:spPr>
          <a:xfrm>
            <a:off x="0" y="5883694"/>
            <a:ext cx="12192000" cy="8845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32BF69-6E76-D867-8F66-08928DC1415B}"/>
              </a:ext>
            </a:extLst>
          </p:cNvPr>
          <p:cNvSpPr txBox="1"/>
          <p:nvPr/>
        </p:nvSpPr>
        <p:spPr>
          <a:xfrm>
            <a:off x="935406" y="6416598"/>
            <a:ext cx="5633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KENTUCKY TRANSPORTATION CENTER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720BDDA9-DA50-2D79-BB8F-4DCA80C7F455}"/>
              </a:ext>
            </a:extLst>
          </p:cNvPr>
          <p:cNvSpPr txBox="1">
            <a:spLocks/>
          </p:cNvSpPr>
          <p:nvPr/>
        </p:nvSpPr>
        <p:spPr>
          <a:xfrm>
            <a:off x="2932446" y="6319465"/>
            <a:ext cx="9144000" cy="7811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800" b="1" dirty="0">
                <a:solidFill>
                  <a:schemeClr val="bg1"/>
                </a:solidFill>
                <a:latin typeface="Helvetica" pitchFamily="2" charset="0"/>
              </a:rPr>
              <a:t>Erin Lammers-Staats</a:t>
            </a:r>
          </a:p>
        </p:txBody>
      </p:sp>
    </p:spTree>
    <p:extLst>
      <p:ext uri="{BB962C8B-B14F-4D97-AF65-F5344CB8AC3E}">
        <p14:creationId xmlns:p14="http://schemas.microsoft.com/office/powerpoint/2010/main" val="30432739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A5D908-B936-D62C-F140-69625DA32E12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3000"/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3" t="15169" r="4419" b="16324"/>
          <a:stretch/>
        </p:blipFill>
        <p:spPr>
          <a:xfrm>
            <a:off x="4628346" y="1415505"/>
            <a:ext cx="7575229" cy="446818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37BFA7C-D07B-C7EB-9DC3-19A787A1A99E}"/>
              </a:ext>
            </a:extLst>
          </p:cNvPr>
          <p:cNvSpPr/>
          <p:nvPr/>
        </p:nvSpPr>
        <p:spPr>
          <a:xfrm>
            <a:off x="0" y="5972144"/>
            <a:ext cx="12192000" cy="88585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32B806-7C40-EA52-55A9-554B4AE9A7A9}"/>
              </a:ext>
            </a:extLst>
          </p:cNvPr>
          <p:cNvSpPr/>
          <p:nvPr/>
        </p:nvSpPr>
        <p:spPr>
          <a:xfrm>
            <a:off x="0" y="5964904"/>
            <a:ext cx="12192000" cy="884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text, clipart, vector graphics&#10;&#10;Description automatically generated">
            <a:extLst>
              <a:ext uri="{FF2B5EF4-FFF2-40B4-BE49-F238E27FC236}">
                <a16:creationId xmlns:a16="http://schemas.microsoft.com/office/drawing/2014/main" id="{74290F1A-26C5-0F5A-7412-6BF6805455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992" y="6127324"/>
            <a:ext cx="608088" cy="58270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43582DA-625E-4800-026C-1FF4E5EFA40E}"/>
              </a:ext>
            </a:extLst>
          </p:cNvPr>
          <p:cNvSpPr/>
          <p:nvPr/>
        </p:nvSpPr>
        <p:spPr>
          <a:xfrm>
            <a:off x="0" y="5883694"/>
            <a:ext cx="12192000" cy="8845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393C829-6F73-26C4-6A70-15AD5F32F445}"/>
              </a:ext>
            </a:extLst>
          </p:cNvPr>
          <p:cNvSpPr txBox="1"/>
          <p:nvPr/>
        </p:nvSpPr>
        <p:spPr>
          <a:xfrm>
            <a:off x="935406" y="6416598"/>
            <a:ext cx="5633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KENTUCKY TRANSPORTATION CENTER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1CEFDBC-D84C-D340-C6CE-42D3FB4C83A0}"/>
              </a:ext>
            </a:extLst>
          </p:cNvPr>
          <p:cNvSpPr txBox="1">
            <a:spLocks/>
          </p:cNvSpPr>
          <p:nvPr/>
        </p:nvSpPr>
        <p:spPr>
          <a:xfrm>
            <a:off x="946080" y="324479"/>
            <a:ext cx="8229600" cy="12310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US" dirty="0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latin typeface="Helvetica" pitchFamily="2" charset="0"/>
                <a:ea typeface="MS Mincho" panose="02020609040205080304" pitchFamily="49" charset="-128"/>
                <a:cs typeface="Times New Roman" panose="02020603050405020304" pitchFamily="18" charset="0"/>
              </a:rPr>
              <a:t>The Survey</a:t>
            </a:r>
          </a:p>
          <a:p>
            <a:pPr marL="0">
              <a:spcBef>
                <a:spcPts val="0"/>
              </a:spcBef>
            </a:pPr>
            <a:endParaRPr lang="en-US" dirty="0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US" dirty="0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US" dirty="0"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1F88402-83E2-7C0A-D8DE-ABD909A7C49C}"/>
              </a:ext>
            </a:extLst>
          </p:cNvPr>
          <p:cNvCxnSpPr>
            <a:cxnSpLocks/>
          </p:cNvCxnSpPr>
          <p:nvPr/>
        </p:nvCxnSpPr>
        <p:spPr>
          <a:xfrm flipH="1">
            <a:off x="1046136" y="1665429"/>
            <a:ext cx="1022113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443769CB-D88B-3443-4CE7-ECDE4FBB67BC}"/>
              </a:ext>
            </a:extLst>
          </p:cNvPr>
          <p:cNvSpPr/>
          <p:nvPr/>
        </p:nvSpPr>
        <p:spPr>
          <a:xfrm>
            <a:off x="4478372" y="2236076"/>
            <a:ext cx="1678330" cy="19724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6F60160-FF13-A02B-53F5-515D1C154532}"/>
              </a:ext>
            </a:extLst>
          </p:cNvPr>
          <p:cNvSpPr txBox="1">
            <a:spLocks/>
          </p:cNvSpPr>
          <p:nvPr/>
        </p:nvSpPr>
        <p:spPr>
          <a:xfrm>
            <a:off x="780078" y="2028674"/>
            <a:ext cx="7792188" cy="32428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sz="2000" dirty="0">
                <a:latin typeface="Helvetica" pitchFamily="2" charset="0"/>
                <a:ea typeface="MS Mincho" panose="02020609040205080304" pitchFamily="49" charset="-128"/>
                <a:cs typeface="Times New Roman" panose="02020603050405020304" pitchFamily="18" charset="0"/>
              </a:rPr>
              <a:t>Based on NHTSA guidelines and work with UK statistician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sz="2000" dirty="0">
                <a:latin typeface="Helvetica" pitchFamily="2" charset="0"/>
                <a:ea typeface="MS Mincho" panose="02020609040205080304" pitchFamily="49" charset="-128"/>
                <a:cs typeface="Times New Roman" panose="02020603050405020304" pitchFamily="18" charset="0"/>
              </a:rPr>
              <a:t>Select 15 counties based on fatality data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sz="2000" dirty="0">
                <a:latin typeface="Helvetica" pitchFamily="2" charset="0"/>
                <a:ea typeface="MS Mincho" panose="02020609040205080304" pitchFamily="49" charset="-128"/>
                <a:cs typeface="Times New Roman" panose="02020603050405020304" pitchFamily="18" charset="0"/>
              </a:rPr>
              <a:t>Randomly select road segments within those counties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sz="2000" dirty="0">
                <a:latin typeface="Helvetica" pitchFamily="2" charset="0"/>
                <a:ea typeface="MS Mincho" panose="02020609040205080304" pitchFamily="49" charset="-128"/>
                <a:cs typeface="Times New Roman" panose="02020603050405020304" pitchFamily="18" charset="0"/>
              </a:rPr>
              <a:t>Result: 150 road segments for data collection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sz="2000" dirty="0">
                <a:latin typeface="Helvetica" pitchFamily="2" charset="0"/>
                <a:ea typeface="MS Mincho" panose="02020609040205080304" pitchFamily="49" charset="-128"/>
                <a:cs typeface="Times New Roman" panose="02020603050405020304" pitchFamily="18" charset="0"/>
              </a:rPr>
              <a:t>Counties and sites change every 5 years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sz="2000" dirty="0">
                <a:latin typeface="Helvetica" pitchFamily="2" charset="0"/>
                <a:ea typeface="MS Mincho" panose="02020609040205080304" pitchFamily="49" charset="-128"/>
                <a:cs typeface="Times New Roman" panose="02020603050405020304" pitchFamily="18" charset="0"/>
              </a:rPr>
              <a:t>Additional control counties </a:t>
            </a:r>
            <a:endParaRPr lang="en-US" dirty="0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US" dirty="0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US" dirty="0"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44768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37BFA7C-D07B-C7EB-9DC3-19A787A1A99E}"/>
              </a:ext>
            </a:extLst>
          </p:cNvPr>
          <p:cNvSpPr/>
          <p:nvPr/>
        </p:nvSpPr>
        <p:spPr>
          <a:xfrm>
            <a:off x="0" y="5972144"/>
            <a:ext cx="12192000" cy="88585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32B806-7C40-EA52-55A9-554B4AE9A7A9}"/>
              </a:ext>
            </a:extLst>
          </p:cNvPr>
          <p:cNvSpPr/>
          <p:nvPr/>
        </p:nvSpPr>
        <p:spPr>
          <a:xfrm>
            <a:off x="0" y="5964904"/>
            <a:ext cx="12192000" cy="884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text, clipart, vector graphics&#10;&#10;Description automatically generated">
            <a:extLst>
              <a:ext uri="{FF2B5EF4-FFF2-40B4-BE49-F238E27FC236}">
                <a16:creationId xmlns:a16="http://schemas.microsoft.com/office/drawing/2014/main" id="{74290F1A-26C5-0F5A-7412-6BF6805455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992" y="6127324"/>
            <a:ext cx="608088" cy="58270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43582DA-625E-4800-026C-1FF4E5EFA40E}"/>
              </a:ext>
            </a:extLst>
          </p:cNvPr>
          <p:cNvSpPr/>
          <p:nvPr/>
        </p:nvSpPr>
        <p:spPr>
          <a:xfrm>
            <a:off x="0" y="5883694"/>
            <a:ext cx="12192000" cy="8845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393C829-6F73-26C4-6A70-15AD5F32F445}"/>
              </a:ext>
            </a:extLst>
          </p:cNvPr>
          <p:cNvSpPr txBox="1"/>
          <p:nvPr/>
        </p:nvSpPr>
        <p:spPr>
          <a:xfrm>
            <a:off x="935406" y="6416598"/>
            <a:ext cx="5633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KENTUCKY TRANSPORTATION CENTER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1CEFDBC-D84C-D340-C6CE-42D3FB4C83A0}"/>
              </a:ext>
            </a:extLst>
          </p:cNvPr>
          <p:cNvSpPr txBox="1">
            <a:spLocks/>
          </p:cNvSpPr>
          <p:nvPr/>
        </p:nvSpPr>
        <p:spPr>
          <a:xfrm>
            <a:off x="946080" y="324479"/>
            <a:ext cx="8229600" cy="12310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US" dirty="0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latin typeface="Helvetica" pitchFamily="2" charset="0"/>
                <a:ea typeface="MS Mincho" panose="02020609040205080304" pitchFamily="49" charset="-128"/>
                <a:cs typeface="Times New Roman" panose="02020603050405020304" pitchFamily="18" charset="0"/>
              </a:rPr>
              <a:t>Data Collection </a:t>
            </a:r>
          </a:p>
          <a:p>
            <a:pPr marL="0">
              <a:spcBef>
                <a:spcPts val="0"/>
              </a:spcBef>
            </a:pPr>
            <a:endParaRPr lang="en-US" dirty="0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US" dirty="0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US" dirty="0"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1F88402-83E2-7C0A-D8DE-ABD909A7C49C}"/>
              </a:ext>
            </a:extLst>
          </p:cNvPr>
          <p:cNvCxnSpPr>
            <a:cxnSpLocks/>
          </p:cNvCxnSpPr>
          <p:nvPr/>
        </p:nvCxnSpPr>
        <p:spPr>
          <a:xfrm flipH="1">
            <a:off x="1046136" y="1665429"/>
            <a:ext cx="1022113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92" y="1935502"/>
            <a:ext cx="5042445" cy="367339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aphicFrame>
        <p:nvGraphicFramePr>
          <p:cNvPr id="13" name="Content Placeholder 2">
            <a:extLst>
              <a:ext uri="{FF2B5EF4-FFF2-40B4-BE49-F238E27FC236}">
                <a16:creationId xmlns:a16="http://schemas.microsoft.com/office/drawing/2014/main" id="{60C215E9-91E1-CDE3-4989-1DEF3154D9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39009317"/>
              </p:ext>
            </p:extLst>
          </p:nvPr>
        </p:nvGraphicFramePr>
        <p:xfrm>
          <a:off x="5963019" y="2100105"/>
          <a:ext cx="5291759" cy="35015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199189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58121FE-5B50-3815-7902-D597360EED3A}"/>
              </a:ext>
            </a:extLst>
          </p:cNvPr>
          <p:cNvSpPr/>
          <p:nvPr/>
        </p:nvSpPr>
        <p:spPr>
          <a:xfrm>
            <a:off x="0" y="5972144"/>
            <a:ext cx="12192000" cy="88585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36B2C5-2C27-37E7-428D-C03267A57070}"/>
              </a:ext>
            </a:extLst>
          </p:cNvPr>
          <p:cNvSpPr/>
          <p:nvPr/>
        </p:nvSpPr>
        <p:spPr>
          <a:xfrm>
            <a:off x="0" y="5964904"/>
            <a:ext cx="12192000" cy="884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text, clipart, vector graphics&#10;&#10;Description automatically generated">
            <a:extLst>
              <a:ext uri="{FF2B5EF4-FFF2-40B4-BE49-F238E27FC236}">
                <a16:creationId xmlns:a16="http://schemas.microsoft.com/office/drawing/2014/main" id="{139D2691-E46D-76E6-976E-16DA1CE444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92" y="6127324"/>
            <a:ext cx="608088" cy="58270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66832C8-E216-BBDA-42CE-1B31ED78A1B9}"/>
              </a:ext>
            </a:extLst>
          </p:cNvPr>
          <p:cNvSpPr/>
          <p:nvPr/>
        </p:nvSpPr>
        <p:spPr>
          <a:xfrm>
            <a:off x="0" y="5883694"/>
            <a:ext cx="12192000" cy="8845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377CA78-90AA-E519-A451-B353F610C93A}"/>
              </a:ext>
            </a:extLst>
          </p:cNvPr>
          <p:cNvSpPr txBox="1"/>
          <p:nvPr/>
        </p:nvSpPr>
        <p:spPr>
          <a:xfrm>
            <a:off x="935406" y="6416598"/>
            <a:ext cx="5633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KENTUCKY TRANSPORTATION CENTER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8F2C85D-C329-4179-3F35-C8E2CA364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556" y="346490"/>
            <a:ext cx="3733558" cy="1325563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000" b="1" dirty="0">
                <a:latin typeface="Helvetica" pitchFamily="2" charset="0"/>
              </a:rPr>
              <a:t>Results</a:t>
            </a:r>
            <a:r>
              <a:rPr lang="en-US" sz="4000" dirty="0">
                <a:latin typeface="Helvetica" pitchFamily="2" charset="0"/>
              </a:rPr>
              <a:t>*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46812DE-DACA-8C86-63E8-73D026644A73}"/>
              </a:ext>
            </a:extLst>
          </p:cNvPr>
          <p:cNvCxnSpPr>
            <a:cxnSpLocks/>
          </p:cNvCxnSpPr>
          <p:nvPr/>
        </p:nvCxnSpPr>
        <p:spPr>
          <a:xfrm>
            <a:off x="4665429" y="705869"/>
            <a:ext cx="0" cy="494144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C91CECC-12CF-B817-570E-05D468ADDD62}"/>
              </a:ext>
            </a:extLst>
          </p:cNvPr>
          <p:cNvSpPr txBox="1">
            <a:spLocks/>
          </p:cNvSpPr>
          <p:nvPr/>
        </p:nvSpPr>
        <p:spPr>
          <a:xfrm>
            <a:off x="646508" y="1828800"/>
            <a:ext cx="3776263" cy="4310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2000" b="1" dirty="0">
                <a:latin typeface="Helvetica" panose="020B0604020202020204" pitchFamily="34" charset="0"/>
                <a:cs typeface="Helvetica" panose="020B0604020202020204" pitchFamily="34" charset="0"/>
              </a:rPr>
              <a:t>2026 rate: 85.22% </a:t>
            </a:r>
            <a:endParaRPr lang="en-US" sz="20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Sample size: 84,898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Margin of error: 1.04%</a:t>
            </a:r>
            <a:b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n-US" sz="1100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2000" b="1" dirty="0">
                <a:latin typeface="Helvetica" panose="020B0604020202020204" pitchFamily="34" charset="0"/>
                <a:cs typeface="Helvetica" panose="020B0604020202020204" pitchFamily="34" charset="0"/>
              </a:rPr>
              <a:t>Historical trends: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Increased with legislation and education campaigns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Hovering between 85-90% for the last decade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2026’s rate was a 3.3% </a:t>
            </a:r>
            <a:r>
              <a:rPr lang="en-US" sz="2000" i="1" dirty="0">
                <a:latin typeface="Helvetica" panose="020B0604020202020204" pitchFamily="34" charset="0"/>
                <a:cs typeface="Helvetica" panose="020B0604020202020204" pitchFamily="34" charset="0"/>
              </a:rPr>
              <a:t>decrease</a:t>
            </a: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 compared to 2025 </a:t>
            </a:r>
            <a:endParaRPr lang="en-US" sz="2000" dirty="0"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endParaRPr lang="en-US" sz="1200" dirty="0">
              <a:latin typeface="Helvetica" panose="020B0604020202020204" pitchFamily="34" charset="0"/>
              <a:ea typeface="MS Mincho" panose="02020609040205080304" pitchFamily="49" charset="-128"/>
              <a:cs typeface="Helvetica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1200" dirty="0">
                <a:latin typeface="Helvetica" panose="020B0604020202020204" pitchFamily="34" charset="0"/>
                <a:ea typeface="MS Mincho" panose="02020609040205080304" pitchFamily="49" charset="-128"/>
                <a:cs typeface="Helvetica" panose="020B0604020202020204" pitchFamily="34" charset="0"/>
              </a:rPr>
              <a:t>*results not certified by NHTSA yet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9F8D81D5-2747-BDAA-2955-C8C0FC32C6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74535796"/>
              </p:ext>
            </p:extLst>
          </p:nvPr>
        </p:nvGraphicFramePr>
        <p:xfrm>
          <a:off x="4822151" y="1029688"/>
          <a:ext cx="6915359" cy="45957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792369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7E8A90-78CD-AC38-1A5D-3D371635D7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1E0D6AB-1FB9-0172-346B-EF10F36ED5BF}"/>
              </a:ext>
            </a:extLst>
          </p:cNvPr>
          <p:cNvSpPr/>
          <p:nvPr/>
        </p:nvSpPr>
        <p:spPr>
          <a:xfrm>
            <a:off x="0" y="5972144"/>
            <a:ext cx="12192000" cy="88585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2F604FF-2DCF-1458-5CAB-3253EFA567B6}"/>
              </a:ext>
            </a:extLst>
          </p:cNvPr>
          <p:cNvSpPr/>
          <p:nvPr/>
        </p:nvSpPr>
        <p:spPr>
          <a:xfrm>
            <a:off x="0" y="5964904"/>
            <a:ext cx="12192000" cy="884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text, clipart, vector graphics&#10;&#10;Description automatically generated">
            <a:extLst>
              <a:ext uri="{FF2B5EF4-FFF2-40B4-BE49-F238E27FC236}">
                <a16:creationId xmlns:a16="http://schemas.microsoft.com/office/drawing/2014/main" id="{9F40A455-2459-24B6-7F9F-38BE286C02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992" y="6127324"/>
            <a:ext cx="608088" cy="58270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D637F13-0CF6-B8E7-BC03-BFF3E45F7826}"/>
              </a:ext>
            </a:extLst>
          </p:cNvPr>
          <p:cNvSpPr/>
          <p:nvPr/>
        </p:nvSpPr>
        <p:spPr>
          <a:xfrm>
            <a:off x="0" y="5883694"/>
            <a:ext cx="12192000" cy="8845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0728FE-D4AD-4D32-7451-8867F0F843A3}"/>
              </a:ext>
            </a:extLst>
          </p:cNvPr>
          <p:cNvSpPr txBox="1"/>
          <p:nvPr/>
        </p:nvSpPr>
        <p:spPr>
          <a:xfrm>
            <a:off x="935406" y="6416598"/>
            <a:ext cx="5633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KENTUCKY TRANSPORTATION CENTER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4E51F1B-7C7B-4E61-E376-E2262F179314}"/>
              </a:ext>
            </a:extLst>
          </p:cNvPr>
          <p:cNvSpPr txBox="1">
            <a:spLocks/>
          </p:cNvSpPr>
          <p:nvPr/>
        </p:nvSpPr>
        <p:spPr>
          <a:xfrm>
            <a:off x="935406" y="1255362"/>
            <a:ext cx="5633634" cy="17691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900" dirty="0">
                <a:latin typeface="Helvetica" pitchFamily="2" charset="0"/>
                <a:ea typeface="MS Mincho" panose="02020609040205080304" pitchFamily="49" charset="-128"/>
                <a:cs typeface="Times New Roman" panose="02020603050405020304" pitchFamily="18" charset="0"/>
              </a:rPr>
              <a:t>Typically, passengers exhibit higher usage rate</a:t>
            </a:r>
            <a:br>
              <a:rPr lang="en-US" sz="1900" dirty="0">
                <a:latin typeface="Helvetica" pitchFamily="2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lang="en-US" sz="1900" dirty="0">
                <a:latin typeface="Helvetica" pitchFamily="2" charset="0"/>
                <a:ea typeface="MS Mincho" panose="02020609040205080304" pitchFamily="49" charset="-128"/>
                <a:cs typeface="Times New Roman" panose="02020603050405020304" pitchFamily="18" charset="0"/>
              </a:rPr>
              <a:t> than drivers: </a:t>
            </a:r>
            <a:br>
              <a:rPr lang="en-US" sz="1900" dirty="0">
                <a:latin typeface="Helvetica" pitchFamily="2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lang="en-US" sz="1900" dirty="0">
                <a:latin typeface="Helvetica" pitchFamily="2" charset="0"/>
                <a:ea typeface="MS Mincho" panose="02020609040205080304" pitchFamily="49" charset="-128"/>
                <a:cs typeface="Times New Roman" panose="02020603050405020304" pitchFamily="18" charset="0"/>
              </a:rPr>
              <a:t>		86.9% vs 84.9% </a:t>
            </a:r>
          </a:p>
          <a:p>
            <a:pPr>
              <a:spcBef>
                <a:spcPts val="600"/>
              </a:spcBef>
            </a:pPr>
            <a:r>
              <a:rPr lang="en-US" sz="1900" dirty="0">
                <a:latin typeface="Helvetica" pitchFamily="2" charset="0"/>
                <a:ea typeface="MS Mincho" panose="02020609040205080304" pitchFamily="49" charset="-128"/>
                <a:cs typeface="Times New Roman" panose="02020603050405020304" pitchFamily="18" charset="0"/>
              </a:rPr>
              <a:t>Only count front-seat passengers 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A82CE9E-FC1C-0DFA-133D-1328BA92F4F0}"/>
              </a:ext>
            </a:extLst>
          </p:cNvPr>
          <p:cNvSpPr txBox="1">
            <a:spLocks/>
          </p:cNvSpPr>
          <p:nvPr/>
        </p:nvSpPr>
        <p:spPr>
          <a:xfrm>
            <a:off x="5296625" y="2828548"/>
            <a:ext cx="6983304" cy="9736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US" dirty="0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Helvetica" pitchFamily="2" charset="0"/>
                <a:ea typeface="MS Mincho" panose="02020609040205080304" pitchFamily="49" charset="-128"/>
                <a:cs typeface="Times New Roman" panose="02020603050405020304" pitchFamily="18" charset="0"/>
              </a:rPr>
              <a:t>Vehicle Type </a:t>
            </a:r>
          </a:p>
          <a:p>
            <a:pPr marL="0">
              <a:spcBef>
                <a:spcPts val="0"/>
              </a:spcBef>
            </a:pPr>
            <a:endParaRPr lang="en-US" dirty="0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US" dirty="0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US" dirty="0"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87E9630-D505-1953-03AB-AD49332101D8}"/>
              </a:ext>
            </a:extLst>
          </p:cNvPr>
          <p:cNvSpPr txBox="1">
            <a:spLocks/>
          </p:cNvSpPr>
          <p:nvPr/>
        </p:nvSpPr>
        <p:spPr>
          <a:xfrm>
            <a:off x="935406" y="302768"/>
            <a:ext cx="8648672" cy="9178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US" dirty="0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Helvetica" pitchFamily="2" charset="0"/>
                <a:ea typeface="MS Mincho" panose="02020609040205080304" pitchFamily="49" charset="-128"/>
                <a:cs typeface="Times New Roman" panose="02020603050405020304" pitchFamily="18" charset="0"/>
              </a:rPr>
              <a:t>Occupant Type </a:t>
            </a:r>
          </a:p>
          <a:p>
            <a:pPr marL="0">
              <a:spcBef>
                <a:spcPts val="0"/>
              </a:spcBef>
            </a:pPr>
            <a:endParaRPr lang="en-US" dirty="0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US" dirty="0"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B9F14FB4-34E6-7329-B3EF-63311D5589F1}"/>
              </a:ext>
            </a:extLst>
          </p:cNvPr>
          <p:cNvSpPr txBox="1">
            <a:spLocks/>
          </p:cNvSpPr>
          <p:nvPr/>
        </p:nvSpPr>
        <p:spPr>
          <a:xfrm>
            <a:off x="5296625" y="3854764"/>
            <a:ext cx="6583360" cy="21101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600"/>
              </a:spcBef>
            </a:pPr>
            <a:r>
              <a:rPr lang="en-US" sz="1900" dirty="0">
                <a:latin typeface="Helvetica" pitchFamily="2" charset="0"/>
                <a:ea typeface="MS Mincho" panose="02020609040205080304" pitchFamily="49" charset="-128"/>
                <a:cs typeface="Times New Roman" panose="02020603050405020304" pitchFamily="18" charset="0"/>
              </a:rPr>
              <a:t>SUVs  89.5% </a:t>
            </a:r>
          </a:p>
          <a:p>
            <a:pPr algn="just">
              <a:spcBef>
                <a:spcPts val="600"/>
              </a:spcBef>
            </a:pPr>
            <a:r>
              <a:rPr lang="en-US" sz="1900" dirty="0">
                <a:latin typeface="Helvetica" pitchFamily="2" charset="0"/>
                <a:ea typeface="MS Mincho" panose="02020609040205080304" pitchFamily="49" charset="-128"/>
                <a:cs typeface="Times New Roman" panose="02020603050405020304" pitchFamily="18" charset="0"/>
              </a:rPr>
              <a:t>Cars  85.6% </a:t>
            </a:r>
          </a:p>
          <a:p>
            <a:pPr algn="just">
              <a:spcBef>
                <a:spcPts val="600"/>
              </a:spcBef>
            </a:pPr>
            <a:r>
              <a:rPr lang="en-US" sz="1900" dirty="0">
                <a:latin typeface="Helvetica" pitchFamily="2" charset="0"/>
                <a:ea typeface="MS Mincho" panose="02020609040205080304" pitchFamily="49" charset="-128"/>
                <a:cs typeface="Times New Roman" panose="02020603050405020304" pitchFamily="18" charset="0"/>
              </a:rPr>
              <a:t>Vans  85.0%</a:t>
            </a:r>
          </a:p>
          <a:p>
            <a:pPr algn="just">
              <a:spcBef>
                <a:spcPts val="600"/>
              </a:spcBef>
            </a:pPr>
            <a:r>
              <a:rPr lang="en-US" sz="1900" dirty="0">
                <a:latin typeface="Helvetica" pitchFamily="2" charset="0"/>
                <a:ea typeface="MS Mincho" panose="02020609040205080304" pitchFamily="49" charset="-128"/>
                <a:cs typeface="Times New Roman" panose="02020603050405020304" pitchFamily="18" charset="0"/>
              </a:rPr>
              <a:t>Pickups  75.0% </a:t>
            </a:r>
          </a:p>
          <a:p>
            <a:pPr algn="just">
              <a:spcBef>
                <a:spcPts val="600"/>
              </a:spcBef>
            </a:pPr>
            <a:r>
              <a:rPr lang="en-US" sz="1900" dirty="0">
                <a:latin typeface="Helvetica" pitchFamily="2" charset="0"/>
                <a:ea typeface="MS Mincho" panose="02020609040205080304" pitchFamily="49" charset="-128"/>
                <a:cs typeface="Times New Roman" panose="02020603050405020304" pitchFamily="18" charset="0"/>
              </a:rPr>
              <a:t>No data on commercial/delivery vehicles </a:t>
            </a:r>
          </a:p>
          <a:p>
            <a:pPr algn="just">
              <a:spcBef>
                <a:spcPts val="200"/>
              </a:spcBef>
            </a:pPr>
            <a:endParaRPr lang="en-US" sz="1800" dirty="0">
              <a:latin typeface="Helvetica" pitchFamily="2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000" dirty="0">
              <a:latin typeface="Helvetica" pitchFamily="2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>
              <a:spcBef>
                <a:spcPts val="0"/>
              </a:spcBef>
            </a:pPr>
            <a:endParaRPr lang="en-US" dirty="0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US" dirty="0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US" dirty="0"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5C4FFCA-F2FD-2D1A-09A3-93122CF134EE}"/>
              </a:ext>
            </a:extLst>
          </p:cNvPr>
          <p:cNvCxnSpPr>
            <a:cxnSpLocks/>
          </p:cNvCxnSpPr>
          <p:nvPr/>
        </p:nvCxnSpPr>
        <p:spPr>
          <a:xfrm flipH="1">
            <a:off x="1001357" y="1138486"/>
            <a:ext cx="556768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B3C0DDD-6F94-7F7A-76FC-D8D82076EF54}"/>
              </a:ext>
            </a:extLst>
          </p:cNvPr>
          <p:cNvCxnSpPr>
            <a:cxnSpLocks/>
          </p:cNvCxnSpPr>
          <p:nvPr/>
        </p:nvCxnSpPr>
        <p:spPr>
          <a:xfrm flipH="1">
            <a:off x="5296625" y="3658789"/>
            <a:ext cx="620279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person and person in a car&#10;&#10;Description automatically generated">
            <a:extLst>
              <a:ext uri="{FF2B5EF4-FFF2-40B4-BE49-F238E27FC236}">
                <a16:creationId xmlns:a16="http://schemas.microsoft.com/office/drawing/2014/main" id="{FAAD602B-C943-2202-AADC-EBEA94B266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0791" y="542582"/>
            <a:ext cx="4649345" cy="24388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12" descr="A row of cars parked in a parking lot&#10;&#10;Description automatically generated">
            <a:extLst>
              <a:ext uri="{FF2B5EF4-FFF2-40B4-BE49-F238E27FC236}">
                <a16:creationId xmlns:a16="http://schemas.microsoft.com/office/drawing/2014/main" id="{94804936-736A-1D68-A082-E9FE3D7224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6080" y="3061062"/>
            <a:ext cx="4166886" cy="26230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37879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163C29-3691-A9CE-D0B1-9A20997EEA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A666646-82F8-C660-F192-BDCA1896F4C5}"/>
              </a:ext>
            </a:extLst>
          </p:cNvPr>
          <p:cNvSpPr/>
          <p:nvPr/>
        </p:nvSpPr>
        <p:spPr>
          <a:xfrm>
            <a:off x="0" y="5972144"/>
            <a:ext cx="12192000" cy="88585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9074A1F-B013-FD18-E5EC-4D7E026E3C3F}"/>
              </a:ext>
            </a:extLst>
          </p:cNvPr>
          <p:cNvSpPr/>
          <p:nvPr/>
        </p:nvSpPr>
        <p:spPr>
          <a:xfrm>
            <a:off x="0" y="5964904"/>
            <a:ext cx="12192000" cy="884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text, clipart, vector graphics&#10;&#10;Description automatically generated">
            <a:extLst>
              <a:ext uri="{FF2B5EF4-FFF2-40B4-BE49-F238E27FC236}">
                <a16:creationId xmlns:a16="http://schemas.microsoft.com/office/drawing/2014/main" id="{CB32AC27-0165-44E3-15FE-9CAD819F2D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992" y="6127324"/>
            <a:ext cx="608088" cy="58270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1FD211A-3416-14A0-74E5-D476D38BC2F6}"/>
              </a:ext>
            </a:extLst>
          </p:cNvPr>
          <p:cNvSpPr/>
          <p:nvPr/>
        </p:nvSpPr>
        <p:spPr>
          <a:xfrm>
            <a:off x="0" y="5883694"/>
            <a:ext cx="12192000" cy="8845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BD5A928-D30B-305E-8380-DA26CD605DF3}"/>
              </a:ext>
            </a:extLst>
          </p:cNvPr>
          <p:cNvSpPr txBox="1"/>
          <p:nvPr/>
        </p:nvSpPr>
        <p:spPr>
          <a:xfrm>
            <a:off x="935406" y="6416598"/>
            <a:ext cx="5633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KENTUCKY TRANSPORTATION CENTER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AE4A55D-D71F-5A12-4255-E2A0D12F0586}"/>
              </a:ext>
            </a:extLst>
          </p:cNvPr>
          <p:cNvSpPr txBox="1">
            <a:spLocks/>
          </p:cNvSpPr>
          <p:nvPr/>
        </p:nvSpPr>
        <p:spPr>
          <a:xfrm>
            <a:off x="5774325" y="1255362"/>
            <a:ext cx="5633634" cy="17691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1900" dirty="0">
                <a:latin typeface="Helvetica" pitchFamily="2" charset="0"/>
                <a:ea typeface="MS Mincho" panose="02020609040205080304" pitchFamily="49" charset="-128"/>
                <a:cs typeface="Times New Roman" panose="02020603050405020304" pitchFamily="18" charset="0"/>
              </a:rPr>
              <a:t>More volume = greater seatbelt use</a:t>
            </a:r>
          </a:p>
          <a:p>
            <a:pPr>
              <a:spcBef>
                <a:spcPts val="600"/>
              </a:spcBef>
            </a:pPr>
            <a:r>
              <a:rPr lang="en-US" sz="1900" dirty="0">
                <a:latin typeface="Helvetica" pitchFamily="2" charset="0"/>
                <a:ea typeface="MS Mincho" panose="02020609040205080304" pitchFamily="49" charset="-128"/>
                <a:cs typeface="Times New Roman" panose="02020603050405020304" pitchFamily="18" charset="0"/>
              </a:rPr>
              <a:t>Limited access  89.2%</a:t>
            </a:r>
          </a:p>
          <a:p>
            <a:pPr>
              <a:spcBef>
                <a:spcPts val="600"/>
              </a:spcBef>
            </a:pPr>
            <a:r>
              <a:rPr lang="en-US" sz="1900" dirty="0">
                <a:latin typeface="Helvetica" pitchFamily="2" charset="0"/>
                <a:ea typeface="MS Mincho" panose="02020609040205080304" pitchFamily="49" charset="-128"/>
                <a:cs typeface="Times New Roman" panose="02020603050405020304" pitchFamily="18" charset="0"/>
              </a:rPr>
              <a:t>Arterials  85.0%</a:t>
            </a:r>
          </a:p>
          <a:p>
            <a:pPr>
              <a:spcBef>
                <a:spcPts val="600"/>
              </a:spcBef>
            </a:pPr>
            <a:r>
              <a:rPr lang="en-US" sz="1900" dirty="0">
                <a:latin typeface="Helvetica" pitchFamily="2" charset="0"/>
                <a:ea typeface="MS Mincho" panose="02020609040205080304" pitchFamily="49" charset="-128"/>
                <a:cs typeface="Times New Roman" panose="02020603050405020304" pitchFamily="18" charset="0"/>
              </a:rPr>
              <a:t>Local roads  79.8% </a:t>
            </a:r>
            <a:endParaRPr lang="en-US" sz="2000" dirty="0">
              <a:latin typeface="Helvetica" pitchFamily="2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000" dirty="0">
              <a:latin typeface="Helvetica" pitchFamily="2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>
              <a:spcBef>
                <a:spcPts val="0"/>
              </a:spcBef>
            </a:pPr>
            <a:endParaRPr lang="en-US" dirty="0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US" dirty="0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US" dirty="0"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FD3591A7-928F-046E-8971-23B4C19CD634}"/>
              </a:ext>
            </a:extLst>
          </p:cNvPr>
          <p:cNvSpPr txBox="1">
            <a:spLocks/>
          </p:cNvSpPr>
          <p:nvPr/>
        </p:nvSpPr>
        <p:spPr>
          <a:xfrm>
            <a:off x="935406" y="3140836"/>
            <a:ext cx="7064327" cy="9736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US" dirty="0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Helvetica" pitchFamily="2" charset="0"/>
                <a:ea typeface="MS Mincho" panose="02020609040205080304" pitchFamily="49" charset="-128"/>
                <a:cs typeface="Times New Roman" panose="02020603050405020304" pitchFamily="18" charset="0"/>
              </a:rPr>
              <a:t>County </a:t>
            </a:r>
          </a:p>
          <a:p>
            <a:pPr marL="0">
              <a:spcBef>
                <a:spcPts val="0"/>
              </a:spcBef>
            </a:pPr>
            <a:endParaRPr lang="en-US" dirty="0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US" dirty="0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US" dirty="0"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9DBAF68E-F03E-DB0D-8851-7D88A993E096}"/>
              </a:ext>
            </a:extLst>
          </p:cNvPr>
          <p:cNvSpPr txBox="1">
            <a:spLocks/>
          </p:cNvSpPr>
          <p:nvPr/>
        </p:nvSpPr>
        <p:spPr>
          <a:xfrm>
            <a:off x="5774325" y="302768"/>
            <a:ext cx="5511693" cy="9178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US" dirty="0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Helvetica" pitchFamily="2" charset="0"/>
                <a:ea typeface="MS Mincho" panose="02020609040205080304" pitchFamily="49" charset="-128"/>
                <a:cs typeface="Times New Roman" panose="02020603050405020304" pitchFamily="18" charset="0"/>
              </a:rPr>
              <a:t>Road Type </a:t>
            </a:r>
          </a:p>
          <a:p>
            <a:pPr marL="0">
              <a:spcBef>
                <a:spcPts val="0"/>
              </a:spcBef>
            </a:pPr>
            <a:endParaRPr lang="en-US" dirty="0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US" dirty="0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US" dirty="0"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57BBF0C-E59B-D980-1C15-A266BF6380BD}"/>
              </a:ext>
            </a:extLst>
          </p:cNvPr>
          <p:cNvSpPr txBox="1">
            <a:spLocks/>
          </p:cNvSpPr>
          <p:nvPr/>
        </p:nvSpPr>
        <p:spPr>
          <a:xfrm>
            <a:off x="935406" y="4121686"/>
            <a:ext cx="6664383" cy="24850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en-US" sz="1800" dirty="0">
                <a:latin typeface="Helvetica" pitchFamily="2" charset="0"/>
                <a:ea typeface="MS Mincho" panose="02020609040205080304" pitchFamily="49" charset="-128"/>
                <a:cs typeface="Times New Roman" panose="02020603050405020304" pitchFamily="18" charset="0"/>
              </a:rPr>
              <a:t>Rural counties usually exhibit lower seatbelt use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en-US" sz="1800" dirty="0">
                <a:latin typeface="Helvetica" pitchFamily="2" charset="0"/>
                <a:ea typeface="MS Mincho" panose="02020609040205080304" pitchFamily="49" charset="-128"/>
                <a:cs typeface="Times New Roman" panose="02020603050405020304" pitchFamily="18" charset="0"/>
              </a:rPr>
              <a:t>Floyd, Harlan, McCreary, Pendelton under 80% this year 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en-US" sz="1800" dirty="0">
                <a:latin typeface="Helvetica" pitchFamily="2" charset="0"/>
                <a:ea typeface="MS Mincho" panose="02020609040205080304" pitchFamily="49" charset="-128"/>
                <a:cs typeface="Times New Roman" panose="02020603050405020304" pitchFamily="18" charset="0"/>
              </a:rPr>
              <a:t>Only Kenton got above 90%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en-US" sz="1800" dirty="0">
                <a:latin typeface="Helvetica" pitchFamily="2" charset="0"/>
                <a:ea typeface="MS Mincho" panose="02020609040205080304" pitchFamily="49" charset="-128"/>
                <a:cs typeface="Times New Roman" panose="02020603050405020304" pitchFamily="18" charset="0"/>
              </a:rPr>
              <a:t>Sampling does not include all counties</a:t>
            </a:r>
          </a:p>
          <a:p>
            <a:pPr algn="just">
              <a:spcBef>
                <a:spcPts val="200"/>
              </a:spcBef>
            </a:pPr>
            <a:endParaRPr lang="en-US" sz="1800" dirty="0">
              <a:latin typeface="Helvetica" pitchFamily="2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000" dirty="0">
              <a:latin typeface="Helvetica" pitchFamily="2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>
              <a:spcBef>
                <a:spcPts val="0"/>
              </a:spcBef>
            </a:pPr>
            <a:endParaRPr lang="en-US" dirty="0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US" dirty="0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US" dirty="0"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32A73D0-9784-3C7C-1CD1-2EB1E9E30D97}"/>
              </a:ext>
            </a:extLst>
          </p:cNvPr>
          <p:cNvCxnSpPr>
            <a:cxnSpLocks/>
          </p:cNvCxnSpPr>
          <p:nvPr/>
        </p:nvCxnSpPr>
        <p:spPr>
          <a:xfrm flipH="1">
            <a:off x="5817126" y="1138486"/>
            <a:ext cx="554401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B052E65-6F6B-CE52-9260-CE8D3C9443A1}"/>
              </a:ext>
            </a:extLst>
          </p:cNvPr>
          <p:cNvCxnSpPr>
            <a:cxnSpLocks/>
          </p:cNvCxnSpPr>
          <p:nvPr/>
        </p:nvCxnSpPr>
        <p:spPr>
          <a:xfrm flipH="1">
            <a:off x="935406" y="3971077"/>
            <a:ext cx="606727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A highway with cars on it&#10;&#10;Description automatically generated">
            <a:extLst>
              <a:ext uri="{FF2B5EF4-FFF2-40B4-BE49-F238E27FC236}">
                <a16:creationId xmlns:a16="http://schemas.microsoft.com/office/drawing/2014/main" id="{E1553168-D24C-81FB-7B11-0C2824E06D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9000"/>
                    </a14:imgEffect>
                    <a14:imgEffect>
                      <a14:saturation sat="16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5406" y="607168"/>
            <a:ext cx="4643591" cy="26120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Picture 19" descr="A building with a clock tower&#10;&#10;Description automatically generated">
            <a:extLst>
              <a:ext uri="{FF2B5EF4-FFF2-40B4-BE49-F238E27FC236}">
                <a16:creationId xmlns:a16="http://schemas.microsoft.com/office/drawing/2014/main" id="{CBD869C6-309B-C289-BC62-794FBAE036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96315" y="3046369"/>
            <a:ext cx="4153253" cy="26137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736955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C8601B-9DF3-185F-BFAA-0588A18F3C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CB15C45-0BF0-6D79-AE00-7DCC60970DA4}"/>
              </a:ext>
            </a:extLst>
          </p:cNvPr>
          <p:cNvSpPr/>
          <p:nvPr/>
        </p:nvSpPr>
        <p:spPr>
          <a:xfrm>
            <a:off x="1" y="5972144"/>
            <a:ext cx="5190302" cy="88585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3711760-5518-938A-6819-C281885390CD}"/>
              </a:ext>
            </a:extLst>
          </p:cNvPr>
          <p:cNvSpPr/>
          <p:nvPr/>
        </p:nvSpPr>
        <p:spPr>
          <a:xfrm>
            <a:off x="1" y="5964904"/>
            <a:ext cx="5199026" cy="1095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 descr="A picture containing text, clipart, vector graphics&#10;&#10;Description automatically generated">
            <a:extLst>
              <a:ext uri="{FF2B5EF4-FFF2-40B4-BE49-F238E27FC236}">
                <a16:creationId xmlns:a16="http://schemas.microsoft.com/office/drawing/2014/main" id="{B174AF49-D465-D110-61EA-3E25761D08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992" y="6127324"/>
            <a:ext cx="608088" cy="58270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0F88800-00AF-0A4C-CB79-8F9A0351AC05}"/>
              </a:ext>
            </a:extLst>
          </p:cNvPr>
          <p:cNvSpPr/>
          <p:nvPr/>
        </p:nvSpPr>
        <p:spPr>
          <a:xfrm>
            <a:off x="1" y="5883693"/>
            <a:ext cx="5209074" cy="95656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489AC3-64EE-F486-A7F3-BF2915BA579C}"/>
              </a:ext>
            </a:extLst>
          </p:cNvPr>
          <p:cNvSpPr txBox="1"/>
          <p:nvPr/>
        </p:nvSpPr>
        <p:spPr>
          <a:xfrm>
            <a:off x="935406" y="6416598"/>
            <a:ext cx="5633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KENTUCKY TRANSPORTATION CENTER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B7077CB-2386-9193-C45B-8BC983D19D4A}"/>
              </a:ext>
            </a:extLst>
          </p:cNvPr>
          <p:cNvSpPr txBox="1">
            <a:spLocks/>
          </p:cNvSpPr>
          <p:nvPr/>
        </p:nvSpPr>
        <p:spPr>
          <a:xfrm>
            <a:off x="894522" y="1036195"/>
            <a:ext cx="3406173" cy="19381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dirty="0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County Data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by Year</a:t>
            </a:r>
            <a:endParaRPr lang="en-US" sz="3600" b="1" dirty="0">
              <a:latin typeface="Helvetica" pitchFamily="2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algn="ctr">
              <a:spcBef>
                <a:spcPts val="0"/>
              </a:spcBef>
            </a:pPr>
            <a:endParaRPr lang="en-US" dirty="0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endParaRPr lang="en-US" dirty="0"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EA0077A-CBD3-691C-833B-5229CC79184D}"/>
              </a:ext>
            </a:extLst>
          </p:cNvPr>
          <p:cNvCxnSpPr>
            <a:cxnSpLocks/>
          </p:cNvCxnSpPr>
          <p:nvPr/>
        </p:nvCxnSpPr>
        <p:spPr>
          <a:xfrm flipV="1">
            <a:off x="5190302" y="525026"/>
            <a:ext cx="0" cy="511461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D1A9241D-6DD9-3A7D-FF6B-5AA116794AB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2560" t="1160" r="12684"/>
          <a:stretch>
            <a:fillRect/>
          </a:stretch>
        </p:blipFill>
        <p:spPr>
          <a:xfrm>
            <a:off x="5895833" y="298548"/>
            <a:ext cx="5599041" cy="6260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7972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1A3876-94B5-3D0F-CE9B-DD96D1D5A0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8B016F3-F586-3FDB-C7B9-2CE60714750B}"/>
              </a:ext>
            </a:extLst>
          </p:cNvPr>
          <p:cNvSpPr/>
          <p:nvPr/>
        </p:nvSpPr>
        <p:spPr>
          <a:xfrm>
            <a:off x="0" y="5972144"/>
            <a:ext cx="12192000" cy="88585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EEAC3E-26AC-C09F-6C54-A613C7D8CFF2}"/>
              </a:ext>
            </a:extLst>
          </p:cNvPr>
          <p:cNvSpPr/>
          <p:nvPr/>
        </p:nvSpPr>
        <p:spPr>
          <a:xfrm>
            <a:off x="0" y="5964904"/>
            <a:ext cx="12192000" cy="884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text, clipart, vector graphics&#10;&#10;Description automatically generated">
            <a:extLst>
              <a:ext uri="{FF2B5EF4-FFF2-40B4-BE49-F238E27FC236}">
                <a16:creationId xmlns:a16="http://schemas.microsoft.com/office/drawing/2014/main" id="{0B5CC347-BEED-1F08-56E4-80DEDEDC44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992" y="6127324"/>
            <a:ext cx="608088" cy="58270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8288405-C542-BA41-696D-D52A29A7640B}"/>
              </a:ext>
            </a:extLst>
          </p:cNvPr>
          <p:cNvSpPr/>
          <p:nvPr/>
        </p:nvSpPr>
        <p:spPr>
          <a:xfrm>
            <a:off x="0" y="5883694"/>
            <a:ext cx="12192000" cy="8845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A77BC1-B2D2-0DC1-4326-8D8B8CD13AE3}"/>
              </a:ext>
            </a:extLst>
          </p:cNvPr>
          <p:cNvSpPr txBox="1"/>
          <p:nvPr/>
        </p:nvSpPr>
        <p:spPr>
          <a:xfrm>
            <a:off x="935406" y="6416598"/>
            <a:ext cx="5633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KENTUCKY TRANSPORTATION CENTER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492E935-AF6C-4BC6-E698-8FEBD85FF6E7}"/>
              </a:ext>
            </a:extLst>
          </p:cNvPr>
          <p:cNvSpPr txBox="1">
            <a:spLocks/>
          </p:cNvSpPr>
          <p:nvPr/>
        </p:nvSpPr>
        <p:spPr>
          <a:xfrm>
            <a:off x="926575" y="3178"/>
            <a:ext cx="8229600" cy="12310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US" dirty="0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>
                <a:latin typeface="Helvetica" pitchFamily="2" charset="0"/>
                <a:ea typeface="MS Mincho" panose="02020609040205080304" pitchFamily="49" charset="-128"/>
                <a:cs typeface="Times New Roman" panose="02020603050405020304" pitchFamily="18" charset="0"/>
              </a:rPr>
              <a:t>Control Sites </a:t>
            </a:r>
          </a:p>
          <a:p>
            <a:pPr marL="0">
              <a:spcBef>
                <a:spcPts val="0"/>
              </a:spcBef>
            </a:pPr>
            <a:endParaRPr lang="en-US" dirty="0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US" dirty="0"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30FFCEA-A203-4BBB-36C5-63AF13C78979}"/>
              </a:ext>
            </a:extLst>
          </p:cNvPr>
          <p:cNvCxnSpPr>
            <a:cxnSpLocks/>
          </p:cNvCxnSpPr>
          <p:nvPr/>
        </p:nvCxnSpPr>
        <p:spPr>
          <a:xfrm flipH="1">
            <a:off x="926575" y="1338210"/>
            <a:ext cx="1022113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A8ACCCE-5B46-22A2-8AE6-6580FC28C144}"/>
              </a:ext>
            </a:extLst>
          </p:cNvPr>
          <p:cNvSpPr txBox="1">
            <a:spLocks/>
          </p:cNvSpPr>
          <p:nvPr/>
        </p:nvSpPr>
        <p:spPr>
          <a:xfrm>
            <a:off x="6805915" y="2083478"/>
            <a:ext cx="5000263" cy="3754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sz="2000" dirty="0">
                <a:latin typeface="Helvetica" pitchFamily="2" charset="0"/>
                <a:ea typeface="MS Mincho" panose="02020609040205080304" pitchFamily="49" charset="-128"/>
                <a:cs typeface="Times New Roman" panose="02020603050405020304" pitchFamily="18" charset="0"/>
              </a:rPr>
              <a:t>Counties and sites change every 5 years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sz="2000" dirty="0">
                <a:latin typeface="Helvetica" pitchFamily="2" charset="0"/>
                <a:ea typeface="MS Mincho" panose="02020609040205080304" pitchFamily="49" charset="-128"/>
                <a:cs typeface="Times New Roman" panose="02020603050405020304" pitchFamily="18" charset="0"/>
              </a:rPr>
              <a:t>Added “mini” survey (aka control sites) in 2009 to account for redesign years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sz="2000" dirty="0">
                <a:latin typeface="Helvetica" pitchFamily="2" charset="0"/>
                <a:ea typeface="MS Mincho" panose="02020609040205080304" pitchFamily="49" charset="-128"/>
                <a:cs typeface="Times New Roman" panose="02020603050405020304" pitchFamily="18" charset="0"/>
              </a:rPr>
              <a:t>Support the regular data, offer more insight about rates and trends 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sz="2000" dirty="0">
                <a:latin typeface="Helvetica" pitchFamily="2" charset="0"/>
                <a:ea typeface="MS Mincho" panose="02020609040205080304" pitchFamily="49" charset="-128"/>
                <a:cs typeface="Times New Roman" panose="02020603050405020304" pitchFamily="18" charset="0"/>
              </a:rPr>
              <a:t>21 mini sites throughout state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sz="2000" dirty="0">
                <a:latin typeface="Helvetica" pitchFamily="2" charset="0"/>
                <a:ea typeface="MS Mincho" panose="02020609040205080304" pitchFamily="49" charset="-128"/>
                <a:cs typeface="Times New Roman" panose="02020603050405020304" pitchFamily="18" charset="0"/>
              </a:rPr>
              <a:t>2026 mini survey rate: 86.2%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sz="2000" dirty="0">
                <a:latin typeface="Helvetica" pitchFamily="2" charset="0"/>
                <a:ea typeface="MS Mincho" panose="02020609040205080304" pitchFamily="49" charset="-128"/>
                <a:cs typeface="Times New Roman" panose="02020603050405020304" pitchFamily="18" charset="0"/>
              </a:rPr>
              <a:t>Similar decrease to regular survey</a:t>
            </a:r>
            <a:endParaRPr lang="en-US" dirty="0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US" dirty="0"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F2E6D731-03A1-DE2C-1653-52C6B0F406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114738"/>
              </p:ext>
            </p:extLst>
          </p:nvPr>
        </p:nvGraphicFramePr>
        <p:xfrm>
          <a:off x="385822" y="1627485"/>
          <a:ext cx="6183218" cy="41630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5395218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5A9240-DBEB-06C7-7085-89EC36DBF7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379ADBA-E77E-515F-7407-B3CA23744598}"/>
              </a:ext>
            </a:extLst>
          </p:cNvPr>
          <p:cNvSpPr/>
          <p:nvPr/>
        </p:nvSpPr>
        <p:spPr>
          <a:xfrm>
            <a:off x="0" y="5972144"/>
            <a:ext cx="12192000" cy="88585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3ACD11E-CEF7-CD75-5CDB-830A790E1B20}"/>
              </a:ext>
            </a:extLst>
          </p:cNvPr>
          <p:cNvSpPr/>
          <p:nvPr/>
        </p:nvSpPr>
        <p:spPr>
          <a:xfrm>
            <a:off x="0" y="5964904"/>
            <a:ext cx="12192000" cy="884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text, clipart, vector graphics&#10;&#10;Description automatically generated">
            <a:extLst>
              <a:ext uri="{FF2B5EF4-FFF2-40B4-BE49-F238E27FC236}">
                <a16:creationId xmlns:a16="http://schemas.microsoft.com/office/drawing/2014/main" id="{416F50F7-02CB-6139-CFDE-A8E3E6CCC4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992" y="6127324"/>
            <a:ext cx="608088" cy="58270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06F3CB3-9007-D268-B4FD-22BC06783611}"/>
              </a:ext>
            </a:extLst>
          </p:cNvPr>
          <p:cNvSpPr/>
          <p:nvPr/>
        </p:nvSpPr>
        <p:spPr>
          <a:xfrm>
            <a:off x="0" y="5883694"/>
            <a:ext cx="12192000" cy="8845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E25D137-016E-F892-275A-F610A09B93DE}"/>
              </a:ext>
            </a:extLst>
          </p:cNvPr>
          <p:cNvSpPr txBox="1"/>
          <p:nvPr/>
        </p:nvSpPr>
        <p:spPr>
          <a:xfrm>
            <a:off x="935406" y="6416598"/>
            <a:ext cx="5633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KENTUCKY TRANSPORTATION CENTER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9021888-77E8-7653-17B4-A4836F317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276" y="997040"/>
            <a:ext cx="2198606" cy="1325563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000" b="1" dirty="0">
                <a:latin typeface="Helvetica" pitchFamily="2" charset="0"/>
              </a:rPr>
              <a:t>Moving Forward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7316323-6321-5B30-539C-5E89F6EF8A19}"/>
              </a:ext>
            </a:extLst>
          </p:cNvPr>
          <p:cNvCxnSpPr>
            <a:cxnSpLocks/>
          </p:cNvCxnSpPr>
          <p:nvPr/>
        </p:nvCxnSpPr>
        <p:spPr>
          <a:xfrm>
            <a:off x="3424204" y="539050"/>
            <a:ext cx="0" cy="51082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70BA3D-0FF9-2E13-12CF-3EEF3EA33A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81691" y="775428"/>
            <a:ext cx="7274903" cy="51082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300" dirty="0">
                <a:latin typeface="Helvetica" panose="020B0604020202020204" pitchFamily="34" charset="0"/>
                <a:cs typeface="Helvetica" panose="020B0604020202020204" pitchFamily="34" charset="0"/>
              </a:rPr>
              <a:t>Potential issues </a:t>
            </a:r>
          </a:p>
          <a:p>
            <a:pPr lvl="1"/>
            <a:r>
              <a:rPr lang="en-US" sz="2300" dirty="0">
                <a:latin typeface="Helvetica" panose="020B0604020202020204" pitchFamily="34" charset="0"/>
                <a:cs typeface="Helvetica" panose="020B0604020202020204" pitchFamily="34" charset="0"/>
              </a:rPr>
              <a:t>Tinted windows: high unknown rate </a:t>
            </a:r>
          </a:p>
          <a:p>
            <a:pPr lvl="1"/>
            <a:r>
              <a:rPr lang="en-US" sz="2300" dirty="0">
                <a:latin typeface="Helvetica" panose="020B0604020202020204" pitchFamily="34" charset="0"/>
                <a:cs typeface="Helvetica" panose="020B0604020202020204" pitchFamily="34" charset="0"/>
              </a:rPr>
              <a:t>ATVs</a:t>
            </a:r>
          </a:p>
          <a:p>
            <a:pPr lvl="1"/>
            <a:r>
              <a:rPr lang="en-US" sz="2300" dirty="0">
                <a:latin typeface="Helvetica" panose="020B0604020202020204" pitchFamily="34" charset="0"/>
                <a:cs typeface="Helvetica" panose="020B0604020202020204" pitchFamily="34" charset="0"/>
              </a:rPr>
              <a:t>Safety and availability of data collectors </a:t>
            </a:r>
          </a:p>
          <a:p>
            <a:pPr marL="0" indent="0">
              <a:buNone/>
            </a:pPr>
            <a:r>
              <a:rPr lang="en-US" sz="2300" dirty="0">
                <a:latin typeface="Helvetica" panose="020B0604020202020204" pitchFamily="34" charset="0"/>
                <a:cs typeface="Helvetica" panose="020B0604020202020204" pitchFamily="34" charset="0"/>
              </a:rPr>
              <a:t>Regression toward the mean</a:t>
            </a:r>
          </a:p>
          <a:p>
            <a:pPr lvl="1"/>
            <a:r>
              <a:rPr lang="en-US" sz="2300" dirty="0">
                <a:latin typeface="Helvetica" panose="020B0604020202020204" pitchFamily="34" charset="0"/>
                <a:cs typeface="Helvetica" panose="020B0604020202020204" pitchFamily="34" charset="0"/>
              </a:rPr>
              <a:t>Is 90% Kentucky’s realistic maximum? </a:t>
            </a:r>
          </a:p>
          <a:p>
            <a:pPr lvl="1">
              <a:lnSpc>
                <a:spcPct val="100000"/>
              </a:lnSpc>
            </a:pPr>
            <a:r>
              <a:rPr lang="en-US" sz="2300" dirty="0">
                <a:latin typeface="Helvetica" panose="020B0604020202020204" pitchFamily="34" charset="0"/>
                <a:cs typeface="Helvetica" panose="020B0604020202020204" pitchFamily="34" charset="0"/>
              </a:rPr>
              <a:t>Potential for improvement via targeted enforcement, legislation changes, education campaigns</a:t>
            </a:r>
          </a:p>
          <a:p>
            <a:pPr marL="0" indent="0">
              <a:buNone/>
            </a:pPr>
            <a:r>
              <a:rPr lang="en-US" sz="2300" dirty="0">
                <a:latin typeface="Helvetica" panose="020B0604020202020204" pitchFamily="34" charset="0"/>
                <a:cs typeface="Helvetica" panose="020B0604020202020204" pitchFamily="34" charset="0"/>
              </a:rPr>
              <a:t>Report available soon</a:t>
            </a:r>
          </a:p>
          <a:p>
            <a:pPr lvl="1">
              <a:lnSpc>
                <a:spcPct val="100000"/>
              </a:lnSpc>
            </a:pPr>
            <a:r>
              <a:rPr lang="en-US" sz="2300" dirty="0">
                <a:latin typeface="Helvetica" panose="020B0604020202020204" pitchFamily="34" charset="0"/>
                <a:cs typeface="Helvetica" panose="020B0604020202020204" pitchFamily="34" charset="0"/>
              </a:rPr>
              <a:t>Published online (search UKnowledge) </a:t>
            </a:r>
            <a:br>
              <a:rPr lang="en-US" sz="2300" dirty="0"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n-US" sz="2300" dirty="0">
                <a:latin typeface="Helvetica" panose="020B0604020202020204" pitchFamily="34" charset="0"/>
                <a:cs typeface="Helvetica" panose="020B0604020202020204" pitchFamily="34" charset="0"/>
              </a:rPr>
              <a:t>or email erin.Lammers@uky.edu</a:t>
            </a:r>
          </a:p>
          <a:p>
            <a:endParaRPr lang="en-US" dirty="0"/>
          </a:p>
        </p:txBody>
      </p:sp>
      <p:pic>
        <p:nvPicPr>
          <p:cNvPr id="16" name="Picture 15" descr="A blue person walking up a green arrow&#10;&#10;Description automatically generated">
            <a:extLst>
              <a:ext uri="{FF2B5EF4-FFF2-40B4-BE49-F238E27FC236}">
                <a16:creationId xmlns:a16="http://schemas.microsoft.com/office/drawing/2014/main" id="{EE6CA10D-C219-C58E-5EA6-802029F81DC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9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15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965" y="2685847"/>
            <a:ext cx="3116637" cy="3116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2086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519719BC9868A449D6421EE1FB0F707" ma:contentTypeVersion="1" ma:contentTypeDescription="Create a new document." ma:contentTypeScope="" ma:versionID="bb00601b52a15dac0aab230055fdd5e4">
  <xsd:schema xmlns:xsd="http://www.w3.org/2001/XMLSchema" xmlns:xs="http://www.w3.org/2001/XMLSchema" xmlns:p="http://schemas.microsoft.com/office/2006/metadata/properties" xmlns:ns2="9c16dc54-5a24-4afd-a61c-664ec7eab416" targetNamespace="http://schemas.microsoft.com/office/2006/metadata/properties" ma:root="true" ma:fieldsID="cbe3cd24092a393f5b9279d5fa38058f" ns2:_="">
    <xsd:import namespace="9c16dc54-5a24-4afd-a61c-664ec7eab416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16dc54-5a24-4afd-a61c-664ec7eab41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3D2187A-4DAF-4BF2-BA80-27DD80332B24}"/>
</file>

<file path=customXml/itemProps2.xml><?xml version="1.0" encoding="utf-8"?>
<ds:datastoreItem xmlns:ds="http://schemas.openxmlformats.org/officeDocument/2006/customXml" ds:itemID="{C230B13B-5417-483B-AE3F-2D1A07B6ECFB}"/>
</file>

<file path=customXml/itemProps3.xml><?xml version="1.0" encoding="utf-8"?>
<ds:datastoreItem xmlns:ds="http://schemas.openxmlformats.org/officeDocument/2006/customXml" ds:itemID="{B12ACF33-CDDA-424B-84C6-6FC081EAF52A}"/>
</file>

<file path=docProps/app.xml><?xml version="1.0" encoding="utf-8"?>
<Properties xmlns="http://schemas.openxmlformats.org/officeDocument/2006/extended-properties" xmlns:vt="http://schemas.openxmlformats.org/officeDocument/2006/docPropsVTypes">
  <TotalTime>5599</TotalTime>
  <Words>501</Words>
  <Application>Microsoft Office PowerPoint</Application>
  <PresentationFormat>Widescreen</PresentationFormat>
  <Paragraphs>110</Paragraphs>
  <Slides>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Cambria</vt:lpstr>
      <vt:lpstr>Helvetica</vt:lpstr>
      <vt:lpstr>Office Theme</vt:lpstr>
      <vt:lpstr>PowerPoint Presentation</vt:lpstr>
      <vt:lpstr>PowerPoint Presentation</vt:lpstr>
      <vt:lpstr>PowerPoint Presentation</vt:lpstr>
      <vt:lpstr>Results*</vt:lpstr>
      <vt:lpstr>PowerPoint Presentation</vt:lpstr>
      <vt:lpstr>PowerPoint Presentation</vt:lpstr>
      <vt:lpstr>PowerPoint Presentation</vt:lpstr>
      <vt:lpstr>PowerPoint Presentation</vt:lpstr>
      <vt:lpstr>Moving Forward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Mabe, Michael</dc:creator>
  <cp:lastModifiedBy>Staats, Erin Lammers-Staats</cp:lastModifiedBy>
  <cp:revision>59</cp:revision>
  <dcterms:created xsi:type="dcterms:W3CDTF">2022-08-02T11:08:06Z</dcterms:created>
  <dcterms:modified xsi:type="dcterms:W3CDTF">2026-09-14T15:27:30Z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0x0101003519719BC9868A449D6421EE1FB0F707</vt:lpwstr>
  </property>
</Properties>
</file>