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5.xml" ContentType="application/vnd.openxmlformats-officedocument.presentationml.slideLayout+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75" r:id="rId2"/>
    <p:sldId id="283" r:id="rId3"/>
    <p:sldId id="282" r:id="rId4"/>
    <p:sldId id="281" r:id="rId5"/>
    <p:sldId id="276" r:id="rId6"/>
    <p:sldId id="277" r:id="rId7"/>
    <p:sldId id="278" r:id="rId8"/>
    <p:sldId id="257" r:id="rId9"/>
    <p:sldId id="258" r:id="rId10"/>
    <p:sldId id="259" r:id="rId11"/>
    <p:sldId id="260" r:id="rId12"/>
    <p:sldId id="261" r:id="rId13"/>
    <p:sldId id="262" r:id="rId14"/>
    <p:sldId id="263" r:id="rId15"/>
    <p:sldId id="264" r:id="rId16"/>
    <p:sldId id="265" r:id="rId17"/>
    <p:sldId id="279" r:id="rId18"/>
    <p:sldId id="266" r:id="rId19"/>
    <p:sldId id="272" r:id="rId20"/>
    <p:sldId id="268" r:id="rId21"/>
    <p:sldId id="269" r:id="rId22"/>
    <p:sldId id="273" r:id="rId23"/>
    <p:sldId id="271" r:id="rId24"/>
    <p:sldId id="270" r:id="rId25"/>
    <p:sldId id="284" r:id="rId26"/>
  </p:sldIdLst>
  <p:sldSz cx="18288000" cy="10287000"/>
  <p:notesSz cx="6858000" cy="9144000"/>
  <p:embeddedFontLst>
    <p:embeddedFont>
      <p:font typeface="Anton" pitchFamily="2" charset="0"/>
      <p:regular r:id="rId28"/>
    </p:embeddedFont>
    <p:embeddedFont>
      <p:font typeface="Calibri" panose="020F0502020204030204" pitchFamily="34" charset="0"/>
      <p:regular r:id="rId29"/>
      <p:bold r:id="rId30"/>
      <p:italic r:id="rId31"/>
      <p:boldItalic r:id="rId32"/>
    </p:embeddedFont>
    <p:embeddedFont>
      <p:font typeface="Extenda 20 Micro" panose="020B0604020202020204" charset="0"/>
      <p:regular r:id="rId33"/>
    </p:embeddedFont>
    <p:embeddedFont>
      <p:font typeface="Extenda 30 Deca" panose="020B0604020202020204" charset="0"/>
      <p:regular r:id="rId34"/>
    </p:embeddedFont>
    <p:embeddedFont>
      <p:font typeface="Extenda 50 Mega" panose="020B0604020202020204" charset="0"/>
      <p:regular r:id="rId35"/>
    </p:embeddedFont>
    <p:embeddedFont>
      <p:font typeface="Montserrat Classic" panose="020B0604020202020204" charset="0"/>
      <p:regular r:id="rId36"/>
    </p:embeddedFont>
    <p:embeddedFont>
      <p:font typeface="Open Sans" panose="020B0606030504020204" pitchFamily="34" charset="0"/>
      <p:regular r:id="rId37"/>
      <p:bold r:id="rId38"/>
      <p:italic r:id="rId39"/>
      <p:boldItalic r:id="rId40"/>
    </p:embeddedFont>
    <p:embeddedFont>
      <p:font typeface="Open Sans Bold" panose="020B0806030504020204" charset="0"/>
      <p:regular r:id="rId41"/>
    </p:embeddedFont>
    <p:embeddedFont>
      <p:font typeface="Public Sans" panose="020B0604020202020204" charset="0"/>
      <p:regular r:id="rId42"/>
    </p:embeddedFont>
    <p:embeddedFont>
      <p:font typeface="Public Sans Bold" panose="020B0604020202020204"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8" d="100"/>
          <a:sy n="78" d="100"/>
        </p:scale>
        <p:origin x="658"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81564C-CED0-438F-B4AE-2525E42E6EAD}" type="datetimeFigureOut">
              <a:rPr lang="en-US" smtClean="0"/>
              <a:t>8/27/2025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5FE055-92EF-4628-AA42-D5AFE24CBCEC}" type="slidenum">
              <a:rPr lang="en-US" smtClean="0"/>
              <a:t>‹#›</a:t>
            </a:fld>
            <a:endParaRPr lang="en-US"/>
          </a:p>
        </p:txBody>
      </p:sp>
    </p:spTree>
    <p:extLst>
      <p:ext uri="{BB962C8B-B14F-4D97-AF65-F5344CB8AC3E}">
        <p14:creationId xmlns:p14="http://schemas.microsoft.com/office/powerpoint/2010/main" val="3351167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5FE055-92EF-4628-AA42-D5AFE24CBCEC}" type="slidenum">
              <a:rPr lang="en-US" smtClean="0"/>
              <a:t>2</a:t>
            </a:fld>
            <a:endParaRPr lang="en-US"/>
          </a:p>
        </p:txBody>
      </p:sp>
    </p:spTree>
    <p:extLst>
      <p:ext uri="{BB962C8B-B14F-4D97-AF65-F5344CB8AC3E}">
        <p14:creationId xmlns:p14="http://schemas.microsoft.com/office/powerpoint/2010/main" val="3557390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5FE055-92EF-4628-AA42-D5AFE24CBCEC}" type="slidenum">
              <a:rPr lang="en-US" smtClean="0"/>
              <a:t>3</a:t>
            </a:fld>
            <a:endParaRPr lang="en-US"/>
          </a:p>
        </p:txBody>
      </p:sp>
    </p:spTree>
    <p:extLst>
      <p:ext uri="{BB962C8B-B14F-4D97-AF65-F5344CB8AC3E}">
        <p14:creationId xmlns:p14="http://schemas.microsoft.com/office/powerpoint/2010/main" val="1063162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5FE055-92EF-4628-AA42-D5AFE24CBCEC}" type="slidenum">
              <a:rPr lang="en-US" smtClean="0"/>
              <a:t>4</a:t>
            </a:fld>
            <a:endParaRPr lang="en-US"/>
          </a:p>
        </p:txBody>
      </p:sp>
    </p:spTree>
    <p:extLst>
      <p:ext uri="{BB962C8B-B14F-4D97-AF65-F5344CB8AC3E}">
        <p14:creationId xmlns:p14="http://schemas.microsoft.com/office/powerpoint/2010/main" val="848408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5FE055-92EF-4628-AA42-D5AFE24CBCEC}" type="slidenum">
              <a:rPr lang="en-US" smtClean="0"/>
              <a:t>5</a:t>
            </a:fld>
            <a:endParaRPr lang="en-US"/>
          </a:p>
        </p:txBody>
      </p:sp>
    </p:spTree>
    <p:extLst>
      <p:ext uri="{BB962C8B-B14F-4D97-AF65-F5344CB8AC3E}">
        <p14:creationId xmlns:p14="http://schemas.microsoft.com/office/powerpoint/2010/main" val="1472192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jpe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tnroadsafetystandards.org"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svg"/></Relationships>
</file>

<file path=ppt/slides/_rels/slide25.xml.rels><?xml version="1.0" encoding="UTF-8" standalone="yes"?>
<Relationships xmlns="http://schemas.openxmlformats.org/package/2006/relationships"><Relationship Id="rId3" Type="http://schemas.openxmlformats.org/officeDocument/2006/relationships/hyperlink" Target="mailto:jdpowell@tntech.edu"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mailto:aknieling@tntech.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92A198-4814-41FA-B9A5-86AE396B59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592210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CF2B"/>
        </a:solidFill>
        <a:effectLst/>
      </p:bgPr>
    </p:bg>
    <p:spTree>
      <p:nvGrpSpPr>
        <p:cNvPr id="1" name=""/>
        <p:cNvGrpSpPr/>
        <p:nvPr/>
      </p:nvGrpSpPr>
      <p:grpSpPr>
        <a:xfrm>
          <a:off x="0" y="0"/>
          <a:ext cx="0" cy="0"/>
          <a:chOff x="0" y="0"/>
          <a:chExt cx="0" cy="0"/>
        </a:xfrm>
      </p:grpSpPr>
      <p:grpSp>
        <p:nvGrpSpPr>
          <p:cNvPr id="2" name="Group 2"/>
          <p:cNvGrpSpPr/>
          <p:nvPr/>
        </p:nvGrpSpPr>
        <p:grpSpPr>
          <a:xfrm>
            <a:off x="0" y="730836"/>
            <a:ext cx="18288000" cy="8825327"/>
            <a:chOff x="0" y="0"/>
            <a:chExt cx="4816593" cy="2324366"/>
          </a:xfrm>
        </p:grpSpPr>
        <p:sp>
          <p:nvSpPr>
            <p:cNvPr id="3" name="Freeform 3"/>
            <p:cNvSpPr/>
            <p:nvPr/>
          </p:nvSpPr>
          <p:spPr>
            <a:xfrm>
              <a:off x="0" y="0"/>
              <a:ext cx="4816592" cy="2324366"/>
            </a:xfrm>
            <a:custGeom>
              <a:avLst/>
              <a:gdLst/>
              <a:ahLst/>
              <a:cxnLst/>
              <a:rect l="l" t="t" r="r" b="b"/>
              <a:pathLst>
                <a:path w="4816592" h="2324366">
                  <a:moveTo>
                    <a:pt x="0" y="0"/>
                  </a:moveTo>
                  <a:lnTo>
                    <a:pt x="4816592" y="0"/>
                  </a:lnTo>
                  <a:lnTo>
                    <a:pt x="4816592" y="2324366"/>
                  </a:lnTo>
                  <a:lnTo>
                    <a:pt x="0" y="2324366"/>
                  </a:lnTo>
                  <a:close/>
                </a:path>
              </a:pathLst>
            </a:custGeom>
            <a:solidFill>
              <a:srgbClr val="153F5E"/>
            </a:solidFill>
          </p:spPr>
        </p:sp>
        <p:sp>
          <p:nvSpPr>
            <p:cNvPr id="4" name="TextBox 4"/>
            <p:cNvSpPr txBox="1"/>
            <p:nvPr/>
          </p:nvSpPr>
          <p:spPr>
            <a:xfrm>
              <a:off x="0" y="-38100"/>
              <a:ext cx="4816593" cy="2362466"/>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803189" y="5421527"/>
            <a:ext cx="2198973" cy="3513481"/>
          </a:xfrm>
          <a:custGeom>
            <a:avLst/>
            <a:gdLst/>
            <a:ahLst/>
            <a:cxnLst/>
            <a:rect l="l" t="t" r="r" b="b"/>
            <a:pathLst>
              <a:path w="2198973" h="3513481">
                <a:moveTo>
                  <a:pt x="0" y="0"/>
                </a:moveTo>
                <a:lnTo>
                  <a:pt x="2198973" y="0"/>
                </a:lnTo>
                <a:lnTo>
                  <a:pt x="2198973" y="3513481"/>
                </a:lnTo>
                <a:lnTo>
                  <a:pt x="0" y="3513481"/>
                </a:lnTo>
                <a:lnTo>
                  <a:pt x="0" y="0"/>
                </a:lnTo>
                <a:close/>
              </a:path>
            </a:pathLst>
          </a:custGeom>
          <a:blipFill>
            <a:blip r:embed="rId2"/>
            <a:stretch>
              <a:fillRect t="-27833" b="-7611"/>
            </a:stretch>
          </a:blipFill>
        </p:spPr>
      </p:sp>
      <p:sp>
        <p:nvSpPr>
          <p:cNvPr id="6" name="Freeform 6"/>
          <p:cNvSpPr/>
          <p:nvPr/>
        </p:nvSpPr>
        <p:spPr>
          <a:xfrm>
            <a:off x="1028700" y="1181361"/>
            <a:ext cx="3756800" cy="3756800"/>
          </a:xfrm>
          <a:custGeom>
            <a:avLst/>
            <a:gdLst/>
            <a:ahLst/>
            <a:cxnLst/>
            <a:rect l="l" t="t" r="r" b="b"/>
            <a:pathLst>
              <a:path w="3756800" h="3756800">
                <a:moveTo>
                  <a:pt x="0" y="0"/>
                </a:moveTo>
                <a:lnTo>
                  <a:pt x="3756800" y="0"/>
                </a:lnTo>
                <a:lnTo>
                  <a:pt x="3756800" y="3756801"/>
                </a:lnTo>
                <a:lnTo>
                  <a:pt x="0" y="3756801"/>
                </a:lnTo>
                <a:lnTo>
                  <a:pt x="0" y="0"/>
                </a:lnTo>
                <a:close/>
              </a:path>
            </a:pathLst>
          </a:custGeom>
          <a:blipFill>
            <a:blip r:embed="rId3"/>
            <a:stretch>
              <a:fillRect/>
            </a:stretch>
          </a:blipFill>
        </p:spPr>
      </p:sp>
      <p:sp>
        <p:nvSpPr>
          <p:cNvPr id="7" name="Freeform 7"/>
          <p:cNvSpPr/>
          <p:nvPr/>
        </p:nvSpPr>
        <p:spPr>
          <a:xfrm>
            <a:off x="4151055" y="6746595"/>
            <a:ext cx="5435611" cy="2511705"/>
          </a:xfrm>
          <a:custGeom>
            <a:avLst/>
            <a:gdLst/>
            <a:ahLst/>
            <a:cxnLst/>
            <a:rect l="l" t="t" r="r" b="b"/>
            <a:pathLst>
              <a:path w="5435611" h="2511705">
                <a:moveTo>
                  <a:pt x="0" y="0"/>
                </a:moveTo>
                <a:lnTo>
                  <a:pt x="5435611" y="0"/>
                </a:lnTo>
                <a:lnTo>
                  <a:pt x="5435611" y="2511705"/>
                </a:lnTo>
                <a:lnTo>
                  <a:pt x="0" y="2511705"/>
                </a:lnTo>
                <a:lnTo>
                  <a:pt x="0" y="0"/>
                </a:lnTo>
                <a:close/>
              </a:path>
            </a:pathLst>
          </a:custGeom>
          <a:blipFill>
            <a:blip r:embed="rId4"/>
            <a:stretch>
              <a:fillRect/>
            </a:stretch>
          </a:blipFill>
        </p:spPr>
      </p:sp>
      <p:sp>
        <p:nvSpPr>
          <p:cNvPr id="8" name="Freeform 8"/>
          <p:cNvSpPr/>
          <p:nvPr/>
        </p:nvSpPr>
        <p:spPr>
          <a:xfrm>
            <a:off x="12055811" y="6363646"/>
            <a:ext cx="5146051" cy="2894654"/>
          </a:xfrm>
          <a:custGeom>
            <a:avLst/>
            <a:gdLst/>
            <a:ahLst/>
            <a:cxnLst/>
            <a:rect l="l" t="t" r="r" b="b"/>
            <a:pathLst>
              <a:path w="5146051" h="2894654">
                <a:moveTo>
                  <a:pt x="0" y="0"/>
                </a:moveTo>
                <a:lnTo>
                  <a:pt x="5146051" y="0"/>
                </a:lnTo>
                <a:lnTo>
                  <a:pt x="5146051" y="2894654"/>
                </a:lnTo>
                <a:lnTo>
                  <a:pt x="0" y="2894654"/>
                </a:lnTo>
                <a:lnTo>
                  <a:pt x="0" y="0"/>
                </a:lnTo>
                <a:close/>
              </a:path>
            </a:pathLst>
          </a:custGeom>
          <a:blipFill>
            <a:blip r:embed="rId5"/>
            <a:stretch>
              <a:fillRect/>
            </a:stretch>
          </a:blipFill>
        </p:spPr>
      </p:sp>
      <p:sp>
        <p:nvSpPr>
          <p:cNvPr id="9" name="Freeform 9"/>
          <p:cNvSpPr/>
          <p:nvPr/>
        </p:nvSpPr>
        <p:spPr>
          <a:xfrm>
            <a:off x="12196305" y="1181361"/>
            <a:ext cx="4694583" cy="3520937"/>
          </a:xfrm>
          <a:custGeom>
            <a:avLst/>
            <a:gdLst/>
            <a:ahLst/>
            <a:cxnLst/>
            <a:rect l="l" t="t" r="r" b="b"/>
            <a:pathLst>
              <a:path w="4694583" h="3520937">
                <a:moveTo>
                  <a:pt x="0" y="0"/>
                </a:moveTo>
                <a:lnTo>
                  <a:pt x="4694583" y="0"/>
                </a:lnTo>
                <a:lnTo>
                  <a:pt x="4694583" y="3520938"/>
                </a:lnTo>
                <a:lnTo>
                  <a:pt x="0" y="3520938"/>
                </a:lnTo>
                <a:lnTo>
                  <a:pt x="0" y="0"/>
                </a:lnTo>
                <a:close/>
              </a:path>
            </a:pathLst>
          </a:custGeom>
          <a:blipFill>
            <a:blip r:embed="rId6"/>
            <a:stretch>
              <a:fillRect/>
            </a:stretch>
          </a:blipFill>
        </p:spPr>
      </p:sp>
      <p:sp>
        <p:nvSpPr>
          <p:cNvPr id="10" name="TextBox 10"/>
          <p:cNvSpPr txBox="1"/>
          <p:nvPr/>
        </p:nvSpPr>
        <p:spPr>
          <a:xfrm>
            <a:off x="3951997" y="914400"/>
            <a:ext cx="10384007" cy="1027938"/>
          </a:xfrm>
          <a:prstGeom prst="rect">
            <a:avLst/>
          </a:prstGeom>
        </p:spPr>
        <p:txBody>
          <a:bodyPr lIns="0" tIns="0" rIns="0" bIns="0" rtlCol="0" anchor="t">
            <a:spAutoFit/>
          </a:bodyPr>
          <a:lstStyle/>
          <a:p>
            <a:pPr algn="ctr">
              <a:lnSpc>
                <a:spcPts val="8442"/>
              </a:lnSpc>
              <a:spcBef>
                <a:spcPct val="0"/>
              </a:spcBef>
            </a:pPr>
            <a:r>
              <a:rPr lang="en-US" sz="6030" b="1">
                <a:solidFill>
                  <a:srgbClr val="FFFFFF"/>
                </a:solidFill>
                <a:latin typeface="Open Sans Bold"/>
                <a:ea typeface="Open Sans Bold"/>
                <a:cs typeface="Open Sans Bold"/>
                <a:sym typeface="Open Sans Bold"/>
              </a:rPr>
              <a:t>School Kit</a:t>
            </a:r>
          </a:p>
        </p:txBody>
      </p:sp>
      <p:sp>
        <p:nvSpPr>
          <p:cNvPr id="11" name="TextBox 11"/>
          <p:cNvSpPr txBox="1"/>
          <p:nvPr/>
        </p:nvSpPr>
        <p:spPr>
          <a:xfrm>
            <a:off x="6033062" y="2109791"/>
            <a:ext cx="6221877" cy="4243290"/>
          </a:xfrm>
          <a:prstGeom prst="rect">
            <a:avLst/>
          </a:prstGeom>
        </p:spPr>
        <p:txBody>
          <a:bodyPr lIns="0" tIns="0" rIns="0" bIns="0" rtlCol="0" anchor="t">
            <a:spAutoFit/>
          </a:bodyPr>
          <a:lstStyle/>
          <a:p>
            <a:pPr marL="527082" lvl="1" indent="-263541" algn="just">
              <a:lnSpc>
                <a:spcPts val="3417"/>
              </a:lnSpc>
              <a:buFont typeface="Arial"/>
              <a:buChar char="•"/>
            </a:pPr>
            <a:r>
              <a:rPr lang="en-US" sz="2441">
                <a:solidFill>
                  <a:srgbClr val="FFFFFF"/>
                </a:solidFill>
                <a:latin typeface="Open Sans"/>
                <a:ea typeface="Open Sans"/>
                <a:cs typeface="Open Sans"/>
                <a:sym typeface="Open Sans"/>
              </a:rPr>
              <a:t>Welcome Letter</a:t>
            </a:r>
          </a:p>
          <a:p>
            <a:pPr marL="527082" lvl="1" indent="-263541" algn="just">
              <a:lnSpc>
                <a:spcPts val="3417"/>
              </a:lnSpc>
              <a:buFont typeface="Arial"/>
              <a:buChar char="•"/>
            </a:pPr>
            <a:r>
              <a:rPr lang="en-US" sz="2441">
                <a:solidFill>
                  <a:srgbClr val="FFFFFF"/>
                </a:solidFill>
                <a:latin typeface="Open Sans"/>
                <a:ea typeface="Open Sans"/>
                <a:cs typeface="Open Sans"/>
                <a:sym typeface="Open Sans"/>
              </a:rPr>
              <a:t>Reduce TN Year Plan</a:t>
            </a:r>
          </a:p>
          <a:p>
            <a:pPr marL="527082" lvl="1" indent="-263541" algn="just">
              <a:lnSpc>
                <a:spcPts val="3417"/>
              </a:lnSpc>
              <a:buFont typeface="Arial"/>
              <a:buChar char="•"/>
            </a:pPr>
            <a:r>
              <a:rPr lang="en-US" sz="2441">
                <a:solidFill>
                  <a:srgbClr val="FFFFFF"/>
                </a:solidFill>
                <a:latin typeface="Open Sans"/>
                <a:ea typeface="Open Sans"/>
                <a:cs typeface="Open Sans"/>
                <a:sym typeface="Open Sans"/>
              </a:rPr>
              <a:t>GDL Wallet Cards and Rack Cards</a:t>
            </a:r>
          </a:p>
          <a:p>
            <a:pPr marL="527082" lvl="1" indent="-263541" algn="just">
              <a:lnSpc>
                <a:spcPts val="3417"/>
              </a:lnSpc>
              <a:buFont typeface="Arial"/>
              <a:buChar char="•"/>
            </a:pPr>
            <a:r>
              <a:rPr lang="en-US" sz="2441">
                <a:solidFill>
                  <a:srgbClr val="FFFFFF"/>
                </a:solidFill>
                <a:latin typeface="Open Sans"/>
                <a:ea typeface="Open Sans"/>
                <a:cs typeface="Open Sans"/>
                <a:sym typeface="Open Sans"/>
              </a:rPr>
              <a:t>Slow Down TN Rack Cards</a:t>
            </a:r>
          </a:p>
          <a:p>
            <a:pPr marL="527082" lvl="1" indent="-263541" algn="just">
              <a:lnSpc>
                <a:spcPts val="3417"/>
              </a:lnSpc>
              <a:buFont typeface="Arial"/>
              <a:buChar char="•"/>
            </a:pPr>
            <a:r>
              <a:rPr lang="en-US" sz="2441">
                <a:solidFill>
                  <a:srgbClr val="FFFFFF"/>
                </a:solidFill>
                <a:latin typeface="Open Sans"/>
                <a:ea typeface="Open Sans"/>
                <a:cs typeface="Open Sans"/>
                <a:sym typeface="Open Sans"/>
              </a:rPr>
              <a:t>I Don’t Text and Drive Rack Cards</a:t>
            </a:r>
          </a:p>
          <a:p>
            <a:pPr marL="527082" lvl="1" indent="-263541" algn="just">
              <a:lnSpc>
                <a:spcPts val="3417"/>
              </a:lnSpc>
              <a:buFont typeface="Arial"/>
              <a:buChar char="•"/>
            </a:pPr>
            <a:r>
              <a:rPr lang="en-US" sz="2441">
                <a:solidFill>
                  <a:srgbClr val="FFFFFF"/>
                </a:solidFill>
                <a:latin typeface="Open Sans"/>
                <a:ea typeface="Open Sans"/>
                <a:cs typeface="Open Sans"/>
                <a:sym typeface="Open Sans"/>
              </a:rPr>
              <a:t>Hands Free TN Rack Cards</a:t>
            </a:r>
          </a:p>
          <a:p>
            <a:pPr marL="505493" lvl="1" indent="-252746" algn="just">
              <a:lnSpc>
                <a:spcPts val="3277"/>
              </a:lnSpc>
              <a:buFont typeface="Arial"/>
              <a:buChar char="•"/>
            </a:pPr>
            <a:r>
              <a:rPr lang="en-US" sz="2341">
                <a:solidFill>
                  <a:srgbClr val="FFFFFF"/>
                </a:solidFill>
                <a:latin typeface="Open Sans"/>
                <a:ea typeface="Open Sans"/>
                <a:cs typeface="Open Sans"/>
                <a:sym typeface="Open Sans"/>
              </a:rPr>
              <a:t>Pedestrian Safety Cards</a:t>
            </a:r>
          </a:p>
          <a:p>
            <a:pPr marL="527082" lvl="1" indent="-263541" algn="just">
              <a:lnSpc>
                <a:spcPts val="3417"/>
              </a:lnSpc>
              <a:buFont typeface="Arial"/>
              <a:buChar char="•"/>
            </a:pPr>
            <a:r>
              <a:rPr lang="en-US" sz="2441">
                <a:solidFill>
                  <a:srgbClr val="FFFFFF"/>
                </a:solidFill>
                <a:latin typeface="Open Sans"/>
                <a:ea typeface="Open Sans"/>
                <a:cs typeface="Open Sans"/>
                <a:sym typeface="Open Sans"/>
              </a:rPr>
              <a:t>Two Vinyl Traffic Safety Banners</a:t>
            </a:r>
          </a:p>
          <a:p>
            <a:pPr marL="527082" lvl="1" indent="-263541" algn="just">
              <a:lnSpc>
                <a:spcPts val="3417"/>
              </a:lnSpc>
              <a:buFont typeface="Arial"/>
              <a:buChar char="•"/>
            </a:pPr>
            <a:r>
              <a:rPr lang="en-US" sz="2441">
                <a:solidFill>
                  <a:srgbClr val="FFFFFF"/>
                </a:solidFill>
                <a:latin typeface="Open Sans"/>
                <a:ea typeface="Open Sans"/>
                <a:cs typeface="Open Sans"/>
                <a:sym typeface="Open Sans"/>
              </a:rPr>
              <a:t>Pedestrian Safety Metal Road Sign</a:t>
            </a:r>
          </a:p>
          <a:p>
            <a:pPr marL="527082" lvl="1" indent="-263541" algn="just">
              <a:lnSpc>
                <a:spcPts val="3417"/>
              </a:lnSpc>
              <a:buFont typeface="Arial"/>
              <a:buChar char="•"/>
            </a:pPr>
            <a:r>
              <a:rPr lang="en-US" sz="2441">
                <a:solidFill>
                  <a:srgbClr val="FFFFFF"/>
                </a:solidFill>
                <a:latin typeface="Open Sans"/>
                <a:ea typeface="Open Sans"/>
                <a:cs typeface="Open Sans"/>
                <a:sym typeface="Open Sans"/>
              </a:rPr>
              <a:t>I Care Pledge Poster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CF2B"/>
        </a:solidFill>
        <a:effectLst/>
      </p:bgPr>
    </p:bg>
    <p:spTree>
      <p:nvGrpSpPr>
        <p:cNvPr id="1" name=""/>
        <p:cNvGrpSpPr/>
        <p:nvPr/>
      </p:nvGrpSpPr>
      <p:grpSpPr>
        <a:xfrm>
          <a:off x="0" y="0"/>
          <a:ext cx="0" cy="0"/>
          <a:chOff x="0" y="0"/>
          <a:chExt cx="0" cy="0"/>
        </a:xfrm>
      </p:grpSpPr>
      <p:grpSp>
        <p:nvGrpSpPr>
          <p:cNvPr id="2" name="Group 2"/>
          <p:cNvGrpSpPr/>
          <p:nvPr/>
        </p:nvGrpSpPr>
        <p:grpSpPr>
          <a:xfrm>
            <a:off x="0" y="730836"/>
            <a:ext cx="18288000" cy="8825327"/>
            <a:chOff x="0" y="0"/>
            <a:chExt cx="4816593" cy="2324366"/>
          </a:xfrm>
        </p:grpSpPr>
        <p:sp>
          <p:nvSpPr>
            <p:cNvPr id="3" name="Freeform 3"/>
            <p:cNvSpPr/>
            <p:nvPr/>
          </p:nvSpPr>
          <p:spPr>
            <a:xfrm>
              <a:off x="0" y="0"/>
              <a:ext cx="4816592" cy="2324366"/>
            </a:xfrm>
            <a:custGeom>
              <a:avLst/>
              <a:gdLst/>
              <a:ahLst/>
              <a:cxnLst/>
              <a:rect l="l" t="t" r="r" b="b"/>
              <a:pathLst>
                <a:path w="4816592" h="2324366">
                  <a:moveTo>
                    <a:pt x="0" y="0"/>
                  </a:moveTo>
                  <a:lnTo>
                    <a:pt x="4816592" y="0"/>
                  </a:lnTo>
                  <a:lnTo>
                    <a:pt x="4816592" y="2324366"/>
                  </a:lnTo>
                  <a:lnTo>
                    <a:pt x="0" y="2324366"/>
                  </a:lnTo>
                  <a:close/>
                </a:path>
              </a:pathLst>
            </a:custGeom>
            <a:solidFill>
              <a:srgbClr val="153F5E"/>
            </a:solidFill>
          </p:spPr>
        </p:sp>
        <p:sp>
          <p:nvSpPr>
            <p:cNvPr id="4" name="TextBox 4"/>
            <p:cNvSpPr txBox="1"/>
            <p:nvPr/>
          </p:nvSpPr>
          <p:spPr>
            <a:xfrm>
              <a:off x="0" y="-38100"/>
              <a:ext cx="4816593" cy="2362466"/>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812450" y="5145354"/>
            <a:ext cx="5347277" cy="3754237"/>
          </a:xfrm>
          <a:custGeom>
            <a:avLst/>
            <a:gdLst/>
            <a:ahLst/>
            <a:cxnLst/>
            <a:rect l="l" t="t" r="r" b="b"/>
            <a:pathLst>
              <a:path w="5347277" h="3754237">
                <a:moveTo>
                  <a:pt x="0" y="0"/>
                </a:moveTo>
                <a:lnTo>
                  <a:pt x="5347277" y="0"/>
                </a:lnTo>
                <a:lnTo>
                  <a:pt x="5347277" y="3754237"/>
                </a:lnTo>
                <a:lnTo>
                  <a:pt x="0" y="3754237"/>
                </a:lnTo>
                <a:lnTo>
                  <a:pt x="0" y="0"/>
                </a:lnTo>
                <a:close/>
              </a:path>
            </a:pathLst>
          </a:custGeom>
          <a:blipFill>
            <a:blip r:embed="rId2"/>
            <a:stretch>
              <a:fillRect r="-5312"/>
            </a:stretch>
          </a:blipFill>
        </p:spPr>
      </p:sp>
      <p:sp>
        <p:nvSpPr>
          <p:cNvPr id="6" name="Freeform 6"/>
          <p:cNvSpPr/>
          <p:nvPr/>
        </p:nvSpPr>
        <p:spPr>
          <a:xfrm>
            <a:off x="12096191" y="5145354"/>
            <a:ext cx="5347277" cy="3754237"/>
          </a:xfrm>
          <a:custGeom>
            <a:avLst/>
            <a:gdLst/>
            <a:ahLst/>
            <a:cxnLst/>
            <a:rect l="l" t="t" r="r" b="b"/>
            <a:pathLst>
              <a:path w="5347277" h="3754237">
                <a:moveTo>
                  <a:pt x="0" y="0"/>
                </a:moveTo>
                <a:lnTo>
                  <a:pt x="5347277" y="0"/>
                </a:lnTo>
                <a:lnTo>
                  <a:pt x="5347277" y="3754237"/>
                </a:lnTo>
                <a:lnTo>
                  <a:pt x="0" y="3754237"/>
                </a:lnTo>
                <a:lnTo>
                  <a:pt x="0" y="0"/>
                </a:lnTo>
                <a:close/>
              </a:path>
            </a:pathLst>
          </a:custGeom>
          <a:blipFill>
            <a:blip r:embed="rId3"/>
            <a:stretch>
              <a:fillRect t="-6824"/>
            </a:stretch>
          </a:blipFill>
        </p:spPr>
      </p:sp>
      <p:sp>
        <p:nvSpPr>
          <p:cNvPr id="7" name="TextBox 7"/>
          <p:cNvSpPr txBox="1"/>
          <p:nvPr/>
        </p:nvSpPr>
        <p:spPr>
          <a:xfrm>
            <a:off x="4112219" y="1406255"/>
            <a:ext cx="9747846" cy="800880"/>
          </a:xfrm>
          <a:prstGeom prst="rect">
            <a:avLst/>
          </a:prstGeom>
        </p:spPr>
        <p:txBody>
          <a:bodyPr lIns="0" tIns="0" rIns="0" bIns="0" rtlCol="0" anchor="t">
            <a:spAutoFit/>
          </a:bodyPr>
          <a:lstStyle/>
          <a:p>
            <a:pPr algn="ctr">
              <a:lnSpc>
                <a:spcPts val="6030"/>
              </a:lnSpc>
              <a:spcBef>
                <a:spcPct val="0"/>
              </a:spcBef>
            </a:pPr>
            <a:r>
              <a:rPr lang="en-US" sz="6030" b="1">
                <a:solidFill>
                  <a:srgbClr val="FFFFFF"/>
                </a:solidFill>
                <a:latin typeface="Open Sans Bold"/>
                <a:ea typeface="Open Sans Bold"/>
                <a:cs typeface="Open Sans Bold"/>
                <a:sym typeface="Open Sans Bold"/>
              </a:rPr>
              <a:t>Teen Driver Law Banners </a:t>
            </a:r>
          </a:p>
        </p:txBody>
      </p:sp>
      <p:sp>
        <p:nvSpPr>
          <p:cNvPr id="8" name="TextBox 8"/>
          <p:cNvSpPr txBox="1"/>
          <p:nvPr/>
        </p:nvSpPr>
        <p:spPr>
          <a:xfrm>
            <a:off x="6393263" y="3177323"/>
            <a:ext cx="5501474" cy="5722268"/>
          </a:xfrm>
          <a:prstGeom prst="rect">
            <a:avLst/>
          </a:prstGeom>
        </p:spPr>
        <p:txBody>
          <a:bodyPr lIns="0" tIns="0" rIns="0" bIns="0" rtlCol="0" anchor="t">
            <a:spAutoFit/>
          </a:bodyPr>
          <a:lstStyle/>
          <a:p>
            <a:pPr algn="ctr">
              <a:lnSpc>
                <a:spcPts val="4554"/>
              </a:lnSpc>
            </a:pPr>
            <a:r>
              <a:rPr lang="en-US" sz="3530" spc="67">
                <a:solidFill>
                  <a:srgbClr val="FFFFFF"/>
                </a:solidFill>
                <a:latin typeface="Public Sans"/>
                <a:ea typeface="Public Sans"/>
                <a:cs typeface="Public Sans"/>
                <a:sym typeface="Public Sans"/>
              </a:rPr>
              <a:t>Schools will activate each year for the program and receive free materials including vinyl banners with traffic safety messaging. Students can then hang the banners up at their school and help educate their peers on the topic.  </a:t>
            </a:r>
          </a:p>
        </p:txBody>
      </p:sp>
      <p:sp>
        <p:nvSpPr>
          <p:cNvPr id="9" name="TextBox 9"/>
          <p:cNvSpPr txBox="1"/>
          <p:nvPr/>
        </p:nvSpPr>
        <p:spPr>
          <a:xfrm>
            <a:off x="0" y="2130936"/>
            <a:ext cx="18288000" cy="606426"/>
          </a:xfrm>
          <a:prstGeom prst="rect">
            <a:avLst/>
          </a:prstGeom>
        </p:spPr>
        <p:txBody>
          <a:bodyPr lIns="0" tIns="0" rIns="0" bIns="0" rtlCol="0" anchor="t">
            <a:spAutoFit/>
          </a:bodyPr>
          <a:lstStyle/>
          <a:p>
            <a:pPr algn="ctr">
              <a:lnSpc>
                <a:spcPts val="4899"/>
              </a:lnSpc>
              <a:spcBef>
                <a:spcPct val="0"/>
              </a:spcBef>
            </a:pPr>
            <a:r>
              <a:rPr lang="en-US" sz="3499" b="1">
                <a:solidFill>
                  <a:srgbClr val="FFFFFF"/>
                </a:solidFill>
                <a:latin typeface="Public Sans Bold"/>
                <a:ea typeface="Public Sans Bold"/>
                <a:cs typeface="Public Sans Bold"/>
                <a:sym typeface="Public Sans Bold"/>
              </a:rPr>
              <a:t>(300 Points)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CF2B"/>
        </a:solidFill>
        <a:effectLst/>
      </p:bgPr>
    </p:bg>
    <p:spTree>
      <p:nvGrpSpPr>
        <p:cNvPr id="1" name=""/>
        <p:cNvGrpSpPr/>
        <p:nvPr/>
      </p:nvGrpSpPr>
      <p:grpSpPr>
        <a:xfrm>
          <a:off x="0" y="0"/>
          <a:ext cx="0" cy="0"/>
          <a:chOff x="0" y="0"/>
          <a:chExt cx="0" cy="0"/>
        </a:xfrm>
      </p:grpSpPr>
      <p:grpSp>
        <p:nvGrpSpPr>
          <p:cNvPr id="2" name="Group 2"/>
          <p:cNvGrpSpPr/>
          <p:nvPr/>
        </p:nvGrpSpPr>
        <p:grpSpPr>
          <a:xfrm>
            <a:off x="0" y="730836"/>
            <a:ext cx="18288000" cy="8825327"/>
            <a:chOff x="0" y="0"/>
            <a:chExt cx="4816593" cy="2324366"/>
          </a:xfrm>
        </p:grpSpPr>
        <p:sp>
          <p:nvSpPr>
            <p:cNvPr id="3" name="Freeform 3"/>
            <p:cNvSpPr/>
            <p:nvPr/>
          </p:nvSpPr>
          <p:spPr>
            <a:xfrm>
              <a:off x="0" y="0"/>
              <a:ext cx="4816592" cy="2324366"/>
            </a:xfrm>
            <a:custGeom>
              <a:avLst/>
              <a:gdLst/>
              <a:ahLst/>
              <a:cxnLst/>
              <a:rect l="l" t="t" r="r" b="b"/>
              <a:pathLst>
                <a:path w="4816592" h="2324366">
                  <a:moveTo>
                    <a:pt x="0" y="0"/>
                  </a:moveTo>
                  <a:lnTo>
                    <a:pt x="4816592" y="0"/>
                  </a:lnTo>
                  <a:lnTo>
                    <a:pt x="4816592" y="2324366"/>
                  </a:lnTo>
                  <a:lnTo>
                    <a:pt x="0" y="2324366"/>
                  </a:lnTo>
                  <a:close/>
                </a:path>
              </a:pathLst>
            </a:custGeom>
            <a:solidFill>
              <a:srgbClr val="153F5E"/>
            </a:solidFill>
          </p:spPr>
        </p:sp>
        <p:sp>
          <p:nvSpPr>
            <p:cNvPr id="4" name="TextBox 4"/>
            <p:cNvSpPr txBox="1"/>
            <p:nvPr/>
          </p:nvSpPr>
          <p:spPr>
            <a:xfrm>
              <a:off x="0" y="-38100"/>
              <a:ext cx="4816593" cy="2362466"/>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2143105" y="5143500"/>
            <a:ext cx="5116195" cy="3655905"/>
          </a:xfrm>
          <a:custGeom>
            <a:avLst/>
            <a:gdLst/>
            <a:ahLst/>
            <a:cxnLst/>
            <a:rect l="l" t="t" r="r" b="b"/>
            <a:pathLst>
              <a:path w="5116195" h="3655905">
                <a:moveTo>
                  <a:pt x="0" y="0"/>
                </a:moveTo>
                <a:lnTo>
                  <a:pt x="5116195" y="0"/>
                </a:lnTo>
                <a:lnTo>
                  <a:pt x="5116195" y="3655905"/>
                </a:lnTo>
                <a:lnTo>
                  <a:pt x="0" y="3655905"/>
                </a:lnTo>
                <a:lnTo>
                  <a:pt x="0" y="0"/>
                </a:lnTo>
                <a:close/>
              </a:path>
            </a:pathLst>
          </a:custGeom>
          <a:blipFill>
            <a:blip r:embed="rId2"/>
            <a:stretch>
              <a:fillRect t="-5037"/>
            </a:stretch>
          </a:blipFill>
        </p:spPr>
      </p:sp>
      <p:sp>
        <p:nvSpPr>
          <p:cNvPr id="6" name="Freeform 6"/>
          <p:cNvSpPr/>
          <p:nvPr/>
        </p:nvSpPr>
        <p:spPr>
          <a:xfrm>
            <a:off x="1028700" y="5121319"/>
            <a:ext cx="5116195" cy="3678086"/>
          </a:xfrm>
          <a:custGeom>
            <a:avLst/>
            <a:gdLst/>
            <a:ahLst/>
            <a:cxnLst/>
            <a:rect l="l" t="t" r="r" b="b"/>
            <a:pathLst>
              <a:path w="5116195" h="3678086">
                <a:moveTo>
                  <a:pt x="0" y="0"/>
                </a:moveTo>
                <a:lnTo>
                  <a:pt x="5116195" y="0"/>
                </a:lnTo>
                <a:lnTo>
                  <a:pt x="5116195" y="3678086"/>
                </a:lnTo>
                <a:lnTo>
                  <a:pt x="0" y="3678086"/>
                </a:lnTo>
                <a:lnTo>
                  <a:pt x="0" y="0"/>
                </a:lnTo>
                <a:close/>
              </a:path>
            </a:pathLst>
          </a:custGeom>
          <a:blipFill>
            <a:blip r:embed="rId3"/>
            <a:stretch>
              <a:fillRect r="-27806"/>
            </a:stretch>
          </a:blipFill>
        </p:spPr>
      </p:sp>
      <p:sp>
        <p:nvSpPr>
          <p:cNvPr id="7" name="TextBox 7"/>
          <p:cNvSpPr txBox="1"/>
          <p:nvPr/>
        </p:nvSpPr>
        <p:spPr>
          <a:xfrm>
            <a:off x="3846134" y="904875"/>
            <a:ext cx="10241034" cy="1045718"/>
          </a:xfrm>
          <a:prstGeom prst="rect">
            <a:avLst/>
          </a:prstGeom>
        </p:spPr>
        <p:txBody>
          <a:bodyPr lIns="0" tIns="0" rIns="0" bIns="0" rtlCol="0" anchor="t">
            <a:spAutoFit/>
          </a:bodyPr>
          <a:lstStyle/>
          <a:p>
            <a:pPr algn="ctr">
              <a:lnSpc>
                <a:spcPts val="8512"/>
              </a:lnSpc>
              <a:spcBef>
                <a:spcPct val="0"/>
              </a:spcBef>
            </a:pPr>
            <a:r>
              <a:rPr lang="en-US" sz="6080" b="1">
                <a:solidFill>
                  <a:srgbClr val="FFFFFF"/>
                </a:solidFill>
                <a:latin typeface="Open Sans Bold"/>
                <a:ea typeface="Open Sans Bold"/>
                <a:cs typeface="Open Sans Bold"/>
                <a:sym typeface="Open Sans Bold"/>
              </a:rPr>
              <a:t>Seat Belt Convincer</a:t>
            </a:r>
          </a:p>
        </p:txBody>
      </p:sp>
      <p:sp>
        <p:nvSpPr>
          <p:cNvPr id="8" name="TextBox 8"/>
          <p:cNvSpPr txBox="1"/>
          <p:nvPr/>
        </p:nvSpPr>
        <p:spPr>
          <a:xfrm>
            <a:off x="6328014" y="2711889"/>
            <a:ext cx="5631973" cy="6546411"/>
          </a:xfrm>
          <a:prstGeom prst="rect">
            <a:avLst/>
          </a:prstGeom>
        </p:spPr>
        <p:txBody>
          <a:bodyPr lIns="0" tIns="0" rIns="0" bIns="0" rtlCol="0" anchor="t">
            <a:spAutoFit/>
          </a:bodyPr>
          <a:lstStyle/>
          <a:p>
            <a:pPr algn="ctr">
              <a:lnSpc>
                <a:spcPts val="3991"/>
              </a:lnSpc>
            </a:pPr>
            <a:r>
              <a:rPr lang="en-US" sz="3093" spc="58">
                <a:solidFill>
                  <a:srgbClr val="FFFFFF"/>
                </a:solidFill>
                <a:latin typeface="Open Sans"/>
                <a:ea typeface="Open Sans"/>
                <a:cs typeface="Open Sans"/>
                <a:sym typeface="Open Sans"/>
              </a:rPr>
              <a:t>Schools can request to have the Seat Belt Convincer at their school event by contacting the Tennessee Highway Safety Office. The convincer allows a rider to safely experience the force generated during a 5-10 MPH crash. This force shows how effective a seat belt can be in keeping a person in their seat and reducing movement. </a:t>
            </a:r>
          </a:p>
        </p:txBody>
      </p:sp>
      <p:sp>
        <p:nvSpPr>
          <p:cNvPr id="9" name="TextBox 9"/>
          <p:cNvSpPr txBox="1"/>
          <p:nvPr/>
        </p:nvSpPr>
        <p:spPr>
          <a:xfrm>
            <a:off x="3846134" y="1883918"/>
            <a:ext cx="10241034" cy="514351"/>
          </a:xfrm>
          <a:prstGeom prst="rect">
            <a:avLst/>
          </a:prstGeom>
        </p:spPr>
        <p:txBody>
          <a:bodyPr lIns="0" tIns="0" rIns="0" bIns="0" rtlCol="0" anchor="t">
            <a:spAutoFit/>
          </a:bodyPr>
          <a:lstStyle/>
          <a:p>
            <a:pPr algn="ctr">
              <a:lnSpc>
                <a:spcPts val="4199"/>
              </a:lnSpc>
              <a:spcBef>
                <a:spcPct val="0"/>
              </a:spcBef>
            </a:pPr>
            <a:r>
              <a:rPr lang="en-US" sz="2999">
                <a:solidFill>
                  <a:srgbClr val="FFFFFF"/>
                </a:solidFill>
                <a:latin typeface="Public Sans"/>
                <a:ea typeface="Public Sans"/>
                <a:cs typeface="Public Sans"/>
                <a:sym typeface="Public Sans"/>
              </a:rPr>
              <a:t>(500 Points)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DCF2B"/>
        </a:solidFill>
        <a:effectLst/>
      </p:bgPr>
    </p:bg>
    <p:spTree>
      <p:nvGrpSpPr>
        <p:cNvPr id="1" name=""/>
        <p:cNvGrpSpPr/>
        <p:nvPr/>
      </p:nvGrpSpPr>
      <p:grpSpPr>
        <a:xfrm>
          <a:off x="0" y="0"/>
          <a:ext cx="0" cy="0"/>
          <a:chOff x="0" y="0"/>
          <a:chExt cx="0" cy="0"/>
        </a:xfrm>
      </p:grpSpPr>
      <p:grpSp>
        <p:nvGrpSpPr>
          <p:cNvPr id="2" name="Group 2"/>
          <p:cNvGrpSpPr/>
          <p:nvPr/>
        </p:nvGrpSpPr>
        <p:grpSpPr>
          <a:xfrm>
            <a:off x="0" y="730836"/>
            <a:ext cx="18288000" cy="8825327"/>
            <a:chOff x="0" y="0"/>
            <a:chExt cx="4816593" cy="2324366"/>
          </a:xfrm>
        </p:grpSpPr>
        <p:sp>
          <p:nvSpPr>
            <p:cNvPr id="3" name="Freeform 3"/>
            <p:cNvSpPr/>
            <p:nvPr/>
          </p:nvSpPr>
          <p:spPr>
            <a:xfrm>
              <a:off x="0" y="0"/>
              <a:ext cx="4816592" cy="2324366"/>
            </a:xfrm>
            <a:custGeom>
              <a:avLst/>
              <a:gdLst/>
              <a:ahLst/>
              <a:cxnLst/>
              <a:rect l="l" t="t" r="r" b="b"/>
              <a:pathLst>
                <a:path w="4816592" h="2324366">
                  <a:moveTo>
                    <a:pt x="0" y="0"/>
                  </a:moveTo>
                  <a:lnTo>
                    <a:pt x="4816592" y="0"/>
                  </a:lnTo>
                  <a:lnTo>
                    <a:pt x="4816592" y="2324366"/>
                  </a:lnTo>
                  <a:lnTo>
                    <a:pt x="0" y="2324366"/>
                  </a:lnTo>
                  <a:close/>
                </a:path>
              </a:pathLst>
            </a:custGeom>
            <a:solidFill>
              <a:srgbClr val="153F5E"/>
            </a:solidFill>
          </p:spPr>
        </p:sp>
        <p:sp>
          <p:nvSpPr>
            <p:cNvPr id="4" name="TextBox 4"/>
            <p:cNvSpPr txBox="1"/>
            <p:nvPr/>
          </p:nvSpPr>
          <p:spPr>
            <a:xfrm>
              <a:off x="0" y="-38100"/>
              <a:ext cx="4816593" cy="2362466"/>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350096" y="1083463"/>
            <a:ext cx="9587807" cy="8075711"/>
          </a:xfrm>
          <a:custGeom>
            <a:avLst/>
            <a:gdLst/>
            <a:ahLst/>
            <a:cxnLst/>
            <a:rect l="l" t="t" r="r" b="b"/>
            <a:pathLst>
              <a:path w="9587807" h="8075711">
                <a:moveTo>
                  <a:pt x="0" y="0"/>
                </a:moveTo>
                <a:lnTo>
                  <a:pt x="9587808" y="0"/>
                </a:lnTo>
                <a:lnTo>
                  <a:pt x="9587808" y="8075712"/>
                </a:lnTo>
                <a:lnTo>
                  <a:pt x="0" y="8075712"/>
                </a:lnTo>
                <a:lnTo>
                  <a:pt x="0" y="0"/>
                </a:lnTo>
                <a:close/>
              </a:path>
            </a:pathLst>
          </a:custGeom>
          <a:blipFill>
            <a:blip r:embed="rId2"/>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CF2B"/>
        </a:solidFill>
        <a:effectLst/>
      </p:bgPr>
    </p:bg>
    <p:spTree>
      <p:nvGrpSpPr>
        <p:cNvPr id="1" name=""/>
        <p:cNvGrpSpPr/>
        <p:nvPr/>
      </p:nvGrpSpPr>
      <p:grpSpPr>
        <a:xfrm>
          <a:off x="0" y="0"/>
          <a:ext cx="0" cy="0"/>
          <a:chOff x="0" y="0"/>
          <a:chExt cx="0" cy="0"/>
        </a:xfrm>
      </p:grpSpPr>
      <p:grpSp>
        <p:nvGrpSpPr>
          <p:cNvPr id="2" name="Group 2"/>
          <p:cNvGrpSpPr/>
          <p:nvPr/>
        </p:nvGrpSpPr>
        <p:grpSpPr>
          <a:xfrm>
            <a:off x="0" y="730836"/>
            <a:ext cx="18288000" cy="8825327"/>
            <a:chOff x="0" y="0"/>
            <a:chExt cx="4816593" cy="2324366"/>
          </a:xfrm>
        </p:grpSpPr>
        <p:sp>
          <p:nvSpPr>
            <p:cNvPr id="3" name="Freeform 3"/>
            <p:cNvSpPr/>
            <p:nvPr/>
          </p:nvSpPr>
          <p:spPr>
            <a:xfrm>
              <a:off x="0" y="0"/>
              <a:ext cx="4816592" cy="2324366"/>
            </a:xfrm>
            <a:custGeom>
              <a:avLst/>
              <a:gdLst/>
              <a:ahLst/>
              <a:cxnLst/>
              <a:rect l="l" t="t" r="r" b="b"/>
              <a:pathLst>
                <a:path w="4816592" h="2324366">
                  <a:moveTo>
                    <a:pt x="0" y="0"/>
                  </a:moveTo>
                  <a:lnTo>
                    <a:pt x="4816592" y="0"/>
                  </a:lnTo>
                  <a:lnTo>
                    <a:pt x="4816592" y="2324366"/>
                  </a:lnTo>
                  <a:lnTo>
                    <a:pt x="0" y="2324366"/>
                  </a:lnTo>
                  <a:close/>
                </a:path>
              </a:pathLst>
            </a:custGeom>
            <a:solidFill>
              <a:srgbClr val="153F5E"/>
            </a:solidFill>
          </p:spPr>
        </p:sp>
        <p:sp>
          <p:nvSpPr>
            <p:cNvPr id="4" name="TextBox 4"/>
            <p:cNvSpPr txBox="1"/>
            <p:nvPr/>
          </p:nvSpPr>
          <p:spPr>
            <a:xfrm>
              <a:off x="0" y="-38100"/>
              <a:ext cx="4816593" cy="2362466"/>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360998" y="5027963"/>
            <a:ext cx="5134250" cy="3850688"/>
          </a:xfrm>
          <a:custGeom>
            <a:avLst/>
            <a:gdLst/>
            <a:ahLst/>
            <a:cxnLst/>
            <a:rect l="l" t="t" r="r" b="b"/>
            <a:pathLst>
              <a:path w="5134250" h="3850688">
                <a:moveTo>
                  <a:pt x="0" y="0"/>
                </a:moveTo>
                <a:lnTo>
                  <a:pt x="5134250" y="0"/>
                </a:lnTo>
                <a:lnTo>
                  <a:pt x="5134250" y="3850688"/>
                </a:lnTo>
                <a:lnTo>
                  <a:pt x="0" y="3850688"/>
                </a:lnTo>
                <a:lnTo>
                  <a:pt x="0" y="0"/>
                </a:lnTo>
                <a:close/>
              </a:path>
            </a:pathLst>
          </a:custGeom>
          <a:blipFill>
            <a:blip r:embed="rId2"/>
            <a:stretch>
              <a:fillRect/>
            </a:stretch>
          </a:blipFill>
        </p:spPr>
      </p:sp>
      <p:sp>
        <p:nvSpPr>
          <p:cNvPr id="6" name="Freeform 6"/>
          <p:cNvSpPr/>
          <p:nvPr/>
        </p:nvSpPr>
        <p:spPr>
          <a:xfrm rot="-1489766">
            <a:off x="4234283" y="4896414"/>
            <a:ext cx="4253429" cy="2350986"/>
          </a:xfrm>
          <a:custGeom>
            <a:avLst/>
            <a:gdLst/>
            <a:ahLst/>
            <a:cxnLst/>
            <a:rect l="l" t="t" r="r" b="b"/>
            <a:pathLst>
              <a:path w="4253429" h="2350986">
                <a:moveTo>
                  <a:pt x="0" y="0"/>
                </a:moveTo>
                <a:lnTo>
                  <a:pt x="4253430" y="0"/>
                </a:lnTo>
                <a:lnTo>
                  <a:pt x="4253430" y="2350987"/>
                </a:lnTo>
                <a:lnTo>
                  <a:pt x="0" y="23509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762982" y="447072"/>
            <a:ext cx="16762036" cy="4580891"/>
          </a:xfrm>
          <a:prstGeom prst="rect">
            <a:avLst/>
          </a:prstGeom>
        </p:spPr>
        <p:txBody>
          <a:bodyPr lIns="0" tIns="0" rIns="0" bIns="0" rtlCol="0" anchor="t">
            <a:spAutoFit/>
          </a:bodyPr>
          <a:lstStyle/>
          <a:p>
            <a:pPr algn="l">
              <a:lnSpc>
                <a:spcPts val="4090"/>
              </a:lnSpc>
            </a:pPr>
            <a:endParaRPr/>
          </a:p>
          <a:p>
            <a:pPr marL="617563" lvl="1" indent="-308781" algn="l">
              <a:lnSpc>
                <a:spcPts val="4090"/>
              </a:lnSpc>
              <a:buFont typeface="Arial"/>
              <a:buChar char="•"/>
            </a:pPr>
            <a:r>
              <a:rPr lang="en-US" sz="2860" spc="42">
                <a:solidFill>
                  <a:srgbClr val="FFFFFF"/>
                </a:solidFill>
                <a:latin typeface="Open Sans"/>
                <a:ea typeface="Open Sans"/>
                <a:cs typeface="Open Sans"/>
                <a:sym typeface="Open Sans"/>
              </a:rPr>
              <a:t>Reduce TN Crashes currently has 66 activities for schools to choose from. We are always looking for more ways to get teens engaged, please reach out if you have an idea for a new activity.</a:t>
            </a:r>
          </a:p>
          <a:p>
            <a:pPr marL="617563" lvl="1" indent="-308781" algn="l">
              <a:lnSpc>
                <a:spcPts val="4090"/>
              </a:lnSpc>
              <a:buFont typeface="Arial"/>
              <a:buChar char="•"/>
            </a:pPr>
            <a:r>
              <a:rPr lang="en-US" sz="2860" spc="42">
                <a:solidFill>
                  <a:srgbClr val="FFFFFF"/>
                </a:solidFill>
                <a:latin typeface="Open Sans"/>
                <a:ea typeface="Open Sans"/>
                <a:cs typeface="Open Sans"/>
                <a:sym typeface="Open Sans"/>
              </a:rPr>
              <a:t>The 2024-2025 school year had 35 schools participate across the state.</a:t>
            </a:r>
          </a:p>
          <a:p>
            <a:pPr marL="617563" lvl="1" indent="-308781" algn="l">
              <a:lnSpc>
                <a:spcPts val="4090"/>
              </a:lnSpc>
              <a:buFont typeface="Arial"/>
              <a:buChar char="•"/>
            </a:pPr>
            <a:r>
              <a:rPr lang="en-US" sz="2860" spc="42">
                <a:solidFill>
                  <a:srgbClr val="FFFFFF"/>
                </a:solidFill>
                <a:latin typeface="Open Sans"/>
                <a:ea typeface="Open Sans"/>
                <a:cs typeface="Open Sans"/>
                <a:sym typeface="Open Sans"/>
              </a:rPr>
              <a:t>16 schools earned Gold Award which means they completed 3,000 points or more in activities.</a:t>
            </a:r>
          </a:p>
          <a:p>
            <a:pPr marL="617563" lvl="1" indent="-308781" algn="l">
              <a:lnSpc>
                <a:spcPts val="4090"/>
              </a:lnSpc>
              <a:buFont typeface="Arial"/>
              <a:buChar char="•"/>
            </a:pPr>
            <a:r>
              <a:rPr lang="en-US" sz="2860" spc="42">
                <a:solidFill>
                  <a:srgbClr val="FFFFFF"/>
                </a:solidFill>
                <a:latin typeface="Open Sans"/>
                <a:ea typeface="Open Sans"/>
                <a:cs typeface="Open Sans"/>
                <a:sym typeface="Open Sans"/>
              </a:rPr>
              <a:t>Schools that earn Gold are eligible for an award from THSO.</a:t>
            </a:r>
          </a:p>
          <a:p>
            <a:pPr algn="ctr">
              <a:lnSpc>
                <a:spcPts val="3864"/>
              </a:lnSpc>
            </a:pPr>
            <a:endParaRPr lang="en-US" sz="2860" spc="42">
              <a:solidFill>
                <a:srgbClr val="FFFFFF"/>
              </a:solidFill>
              <a:latin typeface="Open Sans"/>
              <a:ea typeface="Open Sans"/>
              <a:cs typeface="Open Sans"/>
              <a:sym typeface="Open Sans"/>
            </a:endParaRPr>
          </a:p>
        </p:txBody>
      </p:sp>
      <p:sp>
        <p:nvSpPr>
          <p:cNvPr id="8" name="TextBox 8"/>
          <p:cNvSpPr txBox="1"/>
          <p:nvPr/>
        </p:nvSpPr>
        <p:spPr>
          <a:xfrm>
            <a:off x="-215877" y="8887086"/>
            <a:ext cx="18288000" cy="670931"/>
          </a:xfrm>
          <a:prstGeom prst="rect">
            <a:avLst/>
          </a:prstGeom>
        </p:spPr>
        <p:txBody>
          <a:bodyPr lIns="0" tIns="0" rIns="0" bIns="0" rtlCol="0" anchor="t">
            <a:spAutoFit/>
          </a:bodyPr>
          <a:lstStyle/>
          <a:p>
            <a:pPr algn="ctr">
              <a:lnSpc>
                <a:spcPts val="5544"/>
              </a:lnSpc>
              <a:spcBef>
                <a:spcPct val="0"/>
              </a:spcBef>
            </a:pPr>
            <a:r>
              <a:rPr lang="en-US" sz="3960" b="1">
                <a:solidFill>
                  <a:srgbClr val="FFFFFF"/>
                </a:solidFill>
                <a:latin typeface="Open Sans Bold"/>
                <a:ea typeface="Open Sans Bold"/>
                <a:cs typeface="Open Sans Bold"/>
                <a:sym typeface="Open Sans Bold"/>
              </a:rPr>
              <a:t>Dyer County High School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CF2B"/>
        </a:solidFill>
        <a:effectLst/>
      </p:bgPr>
    </p:bg>
    <p:spTree>
      <p:nvGrpSpPr>
        <p:cNvPr id="1" name=""/>
        <p:cNvGrpSpPr/>
        <p:nvPr/>
      </p:nvGrpSpPr>
      <p:grpSpPr>
        <a:xfrm>
          <a:off x="0" y="0"/>
          <a:ext cx="0" cy="0"/>
          <a:chOff x="0" y="0"/>
          <a:chExt cx="0" cy="0"/>
        </a:xfrm>
      </p:grpSpPr>
      <p:grpSp>
        <p:nvGrpSpPr>
          <p:cNvPr id="2" name="Group 2"/>
          <p:cNvGrpSpPr/>
          <p:nvPr/>
        </p:nvGrpSpPr>
        <p:grpSpPr>
          <a:xfrm>
            <a:off x="0" y="730836"/>
            <a:ext cx="18288000" cy="8825327"/>
            <a:chOff x="0" y="0"/>
            <a:chExt cx="4816593" cy="2324366"/>
          </a:xfrm>
        </p:grpSpPr>
        <p:sp>
          <p:nvSpPr>
            <p:cNvPr id="3" name="Freeform 3"/>
            <p:cNvSpPr/>
            <p:nvPr/>
          </p:nvSpPr>
          <p:spPr>
            <a:xfrm>
              <a:off x="0" y="0"/>
              <a:ext cx="4816592" cy="2324366"/>
            </a:xfrm>
            <a:custGeom>
              <a:avLst/>
              <a:gdLst/>
              <a:ahLst/>
              <a:cxnLst/>
              <a:rect l="l" t="t" r="r" b="b"/>
              <a:pathLst>
                <a:path w="4816592" h="2324366">
                  <a:moveTo>
                    <a:pt x="0" y="0"/>
                  </a:moveTo>
                  <a:lnTo>
                    <a:pt x="4816592" y="0"/>
                  </a:lnTo>
                  <a:lnTo>
                    <a:pt x="4816592" y="2324366"/>
                  </a:lnTo>
                  <a:lnTo>
                    <a:pt x="0" y="2324366"/>
                  </a:lnTo>
                  <a:close/>
                </a:path>
              </a:pathLst>
            </a:custGeom>
            <a:solidFill>
              <a:srgbClr val="153F5E"/>
            </a:solidFill>
          </p:spPr>
        </p:sp>
        <p:sp>
          <p:nvSpPr>
            <p:cNvPr id="4" name="TextBox 4"/>
            <p:cNvSpPr txBox="1"/>
            <p:nvPr/>
          </p:nvSpPr>
          <p:spPr>
            <a:xfrm>
              <a:off x="0" y="-38100"/>
              <a:ext cx="4816593" cy="2362466"/>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9368778" y="2735109"/>
            <a:ext cx="1242349" cy="1533765"/>
          </a:xfrm>
          <a:custGeom>
            <a:avLst/>
            <a:gdLst/>
            <a:ahLst/>
            <a:cxnLst/>
            <a:rect l="l" t="t" r="r" b="b"/>
            <a:pathLst>
              <a:path w="1242349" h="1533765">
                <a:moveTo>
                  <a:pt x="0" y="0"/>
                </a:moveTo>
                <a:lnTo>
                  <a:pt x="1242350" y="0"/>
                </a:lnTo>
                <a:lnTo>
                  <a:pt x="1242350" y="1533765"/>
                </a:lnTo>
                <a:lnTo>
                  <a:pt x="0" y="1533765"/>
                </a:lnTo>
                <a:lnTo>
                  <a:pt x="0" y="0"/>
                </a:lnTo>
                <a:close/>
              </a:path>
            </a:pathLst>
          </a:custGeom>
          <a:blipFill>
            <a:blip r:embed="rId2"/>
            <a:stretch>
              <a:fillRect/>
            </a:stretch>
          </a:blipFill>
        </p:spPr>
      </p:sp>
      <p:sp>
        <p:nvSpPr>
          <p:cNvPr id="6" name="Freeform 6"/>
          <p:cNvSpPr/>
          <p:nvPr/>
        </p:nvSpPr>
        <p:spPr>
          <a:xfrm>
            <a:off x="15239766" y="2735109"/>
            <a:ext cx="1385535" cy="1545925"/>
          </a:xfrm>
          <a:custGeom>
            <a:avLst/>
            <a:gdLst/>
            <a:ahLst/>
            <a:cxnLst/>
            <a:rect l="l" t="t" r="r" b="b"/>
            <a:pathLst>
              <a:path w="1385535" h="1545925">
                <a:moveTo>
                  <a:pt x="0" y="0"/>
                </a:moveTo>
                <a:lnTo>
                  <a:pt x="1385535" y="0"/>
                </a:lnTo>
                <a:lnTo>
                  <a:pt x="1385535" y="1545924"/>
                </a:lnTo>
                <a:lnTo>
                  <a:pt x="0" y="1545924"/>
                </a:lnTo>
                <a:lnTo>
                  <a:pt x="0" y="0"/>
                </a:lnTo>
                <a:close/>
              </a:path>
            </a:pathLst>
          </a:custGeom>
          <a:blipFill>
            <a:blip r:embed="rId3"/>
            <a:stretch>
              <a:fillRect/>
            </a:stretch>
          </a:blipFill>
        </p:spPr>
      </p:sp>
      <p:sp>
        <p:nvSpPr>
          <p:cNvPr id="7" name="Freeform 7"/>
          <p:cNvSpPr/>
          <p:nvPr/>
        </p:nvSpPr>
        <p:spPr>
          <a:xfrm>
            <a:off x="3890933" y="2718918"/>
            <a:ext cx="1205923" cy="1533765"/>
          </a:xfrm>
          <a:custGeom>
            <a:avLst/>
            <a:gdLst/>
            <a:ahLst/>
            <a:cxnLst/>
            <a:rect l="l" t="t" r="r" b="b"/>
            <a:pathLst>
              <a:path w="1205923" h="1533765">
                <a:moveTo>
                  <a:pt x="0" y="0"/>
                </a:moveTo>
                <a:lnTo>
                  <a:pt x="1205923" y="0"/>
                </a:lnTo>
                <a:lnTo>
                  <a:pt x="1205923" y="1533765"/>
                </a:lnTo>
                <a:lnTo>
                  <a:pt x="0" y="1533765"/>
                </a:lnTo>
                <a:lnTo>
                  <a:pt x="0" y="0"/>
                </a:lnTo>
                <a:close/>
              </a:path>
            </a:pathLst>
          </a:custGeom>
          <a:blipFill>
            <a:blip r:embed="rId4"/>
            <a:stretch>
              <a:fillRect/>
            </a:stretch>
          </a:blipFill>
        </p:spPr>
      </p:sp>
      <p:sp>
        <p:nvSpPr>
          <p:cNvPr id="8" name="TextBox 8"/>
          <p:cNvSpPr txBox="1"/>
          <p:nvPr/>
        </p:nvSpPr>
        <p:spPr>
          <a:xfrm>
            <a:off x="1028700" y="3111726"/>
            <a:ext cx="2862233" cy="995416"/>
          </a:xfrm>
          <a:prstGeom prst="rect">
            <a:avLst/>
          </a:prstGeom>
        </p:spPr>
        <p:txBody>
          <a:bodyPr lIns="0" tIns="0" rIns="0" bIns="0" rtlCol="0" anchor="t">
            <a:spAutoFit/>
          </a:bodyPr>
          <a:lstStyle/>
          <a:p>
            <a:pPr algn="ctr">
              <a:lnSpc>
                <a:spcPts val="4704"/>
              </a:lnSpc>
              <a:spcBef>
                <a:spcPct val="0"/>
              </a:spcBef>
            </a:pPr>
            <a:r>
              <a:rPr lang="en-US" sz="3360" b="1">
                <a:solidFill>
                  <a:srgbClr val="FFFFFF"/>
                </a:solidFill>
                <a:latin typeface="Open Sans Bold"/>
                <a:ea typeface="Open Sans Bold"/>
                <a:cs typeface="Open Sans Bold"/>
                <a:sym typeface="Open Sans Bold"/>
              </a:rPr>
              <a:t>Gold Award</a:t>
            </a:r>
          </a:p>
          <a:p>
            <a:pPr algn="ctr">
              <a:lnSpc>
                <a:spcPts val="3164"/>
              </a:lnSpc>
              <a:spcBef>
                <a:spcPct val="0"/>
              </a:spcBef>
            </a:pPr>
            <a:r>
              <a:rPr lang="en-US" sz="2260">
                <a:solidFill>
                  <a:srgbClr val="FFFFFF"/>
                </a:solidFill>
                <a:latin typeface="Open Sans"/>
                <a:ea typeface="Open Sans"/>
                <a:cs typeface="Open Sans"/>
                <a:sym typeface="Open Sans"/>
              </a:rPr>
              <a:t>3,000 points or more</a:t>
            </a:r>
          </a:p>
        </p:txBody>
      </p:sp>
      <p:sp>
        <p:nvSpPr>
          <p:cNvPr id="9" name="TextBox 9"/>
          <p:cNvSpPr txBox="1"/>
          <p:nvPr/>
        </p:nvSpPr>
        <p:spPr>
          <a:xfrm>
            <a:off x="6408330" y="3111726"/>
            <a:ext cx="2960448" cy="995416"/>
          </a:xfrm>
          <a:prstGeom prst="rect">
            <a:avLst/>
          </a:prstGeom>
        </p:spPr>
        <p:txBody>
          <a:bodyPr lIns="0" tIns="0" rIns="0" bIns="0" rtlCol="0" anchor="t">
            <a:spAutoFit/>
          </a:bodyPr>
          <a:lstStyle/>
          <a:p>
            <a:pPr algn="ctr">
              <a:lnSpc>
                <a:spcPts val="4704"/>
              </a:lnSpc>
              <a:spcBef>
                <a:spcPct val="0"/>
              </a:spcBef>
            </a:pPr>
            <a:r>
              <a:rPr lang="en-US" sz="3360" b="1">
                <a:solidFill>
                  <a:srgbClr val="FFFFFF"/>
                </a:solidFill>
                <a:latin typeface="Open Sans Bold"/>
                <a:ea typeface="Open Sans Bold"/>
                <a:cs typeface="Open Sans Bold"/>
                <a:sym typeface="Open Sans Bold"/>
              </a:rPr>
              <a:t>Silver Award</a:t>
            </a:r>
          </a:p>
          <a:p>
            <a:pPr algn="ctr">
              <a:lnSpc>
                <a:spcPts val="3164"/>
              </a:lnSpc>
              <a:spcBef>
                <a:spcPct val="0"/>
              </a:spcBef>
            </a:pPr>
            <a:r>
              <a:rPr lang="en-US" sz="2260">
                <a:solidFill>
                  <a:srgbClr val="FFFFFF"/>
                </a:solidFill>
                <a:latin typeface="Open Sans"/>
                <a:ea typeface="Open Sans"/>
                <a:cs typeface="Open Sans"/>
                <a:sym typeface="Open Sans"/>
              </a:rPr>
              <a:t>1,300-2,900 points</a:t>
            </a:r>
          </a:p>
        </p:txBody>
      </p:sp>
      <p:sp>
        <p:nvSpPr>
          <p:cNvPr id="10" name="TextBox 10"/>
          <p:cNvSpPr txBox="1"/>
          <p:nvPr/>
        </p:nvSpPr>
        <p:spPr>
          <a:xfrm>
            <a:off x="11886175" y="3111726"/>
            <a:ext cx="3615141" cy="995416"/>
          </a:xfrm>
          <a:prstGeom prst="rect">
            <a:avLst/>
          </a:prstGeom>
        </p:spPr>
        <p:txBody>
          <a:bodyPr lIns="0" tIns="0" rIns="0" bIns="0" rtlCol="0" anchor="t">
            <a:spAutoFit/>
          </a:bodyPr>
          <a:lstStyle/>
          <a:p>
            <a:pPr algn="ctr">
              <a:lnSpc>
                <a:spcPts val="4704"/>
              </a:lnSpc>
              <a:spcBef>
                <a:spcPct val="0"/>
              </a:spcBef>
            </a:pPr>
            <a:r>
              <a:rPr lang="en-US" sz="3360" b="1">
                <a:solidFill>
                  <a:srgbClr val="FFFFFF"/>
                </a:solidFill>
                <a:latin typeface="Open Sans Bold"/>
                <a:ea typeface="Open Sans Bold"/>
                <a:cs typeface="Open Sans Bold"/>
                <a:sym typeface="Open Sans Bold"/>
              </a:rPr>
              <a:t>Bronze Award</a:t>
            </a:r>
          </a:p>
          <a:p>
            <a:pPr algn="ctr">
              <a:lnSpc>
                <a:spcPts val="3164"/>
              </a:lnSpc>
              <a:spcBef>
                <a:spcPct val="0"/>
              </a:spcBef>
            </a:pPr>
            <a:r>
              <a:rPr lang="en-US" sz="2260">
                <a:solidFill>
                  <a:srgbClr val="FFFFFF"/>
                </a:solidFill>
                <a:latin typeface="Open Sans"/>
                <a:ea typeface="Open Sans"/>
                <a:cs typeface="Open Sans"/>
                <a:sym typeface="Open Sans"/>
              </a:rPr>
              <a:t>100-1,200 points</a:t>
            </a:r>
          </a:p>
        </p:txBody>
      </p:sp>
      <p:sp>
        <p:nvSpPr>
          <p:cNvPr id="11" name="TextBox 11"/>
          <p:cNvSpPr txBox="1"/>
          <p:nvPr/>
        </p:nvSpPr>
        <p:spPr>
          <a:xfrm>
            <a:off x="1342028" y="4240299"/>
            <a:ext cx="5066303" cy="5165460"/>
          </a:xfrm>
          <a:prstGeom prst="rect">
            <a:avLst/>
          </a:prstGeom>
        </p:spPr>
        <p:txBody>
          <a:bodyPr lIns="0" tIns="0" rIns="0" bIns="0" rtlCol="0" anchor="t">
            <a:spAutoFit/>
          </a:bodyPr>
          <a:lstStyle/>
          <a:p>
            <a:pPr marL="380078" lvl="1" indent="-190039" algn="l">
              <a:lnSpc>
                <a:spcPts val="2464"/>
              </a:lnSpc>
              <a:buAutoNum type="arabicPeriod"/>
            </a:pPr>
            <a:r>
              <a:rPr lang="en-US" sz="1760">
                <a:solidFill>
                  <a:srgbClr val="FFFFFF"/>
                </a:solidFill>
                <a:latin typeface="Open Sans"/>
                <a:ea typeface="Open Sans"/>
                <a:cs typeface="Open Sans"/>
                <a:sym typeface="Open Sans"/>
              </a:rPr>
              <a:t>Dyer County High School</a:t>
            </a:r>
          </a:p>
          <a:p>
            <a:pPr marL="380078" lvl="1" indent="-190039" algn="l">
              <a:lnSpc>
                <a:spcPts val="2464"/>
              </a:lnSpc>
              <a:buAutoNum type="arabicPeriod"/>
            </a:pPr>
            <a:r>
              <a:rPr lang="en-US" sz="1760">
                <a:solidFill>
                  <a:srgbClr val="FFFFFF"/>
                </a:solidFill>
                <a:latin typeface="Open Sans"/>
                <a:ea typeface="Open Sans"/>
                <a:cs typeface="Open Sans"/>
                <a:sym typeface="Open Sans"/>
              </a:rPr>
              <a:t>Volunteer High School</a:t>
            </a:r>
          </a:p>
          <a:p>
            <a:pPr marL="380078" lvl="1" indent="-190039" algn="l">
              <a:lnSpc>
                <a:spcPts val="2464"/>
              </a:lnSpc>
              <a:buAutoNum type="arabicPeriod"/>
            </a:pPr>
            <a:r>
              <a:rPr lang="en-US" sz="1760">
                <a:solidFill>
                  <a:srgbClr val="FFFFFF"/>
                </a:solidFill>
                <a:latin typeface="Open Sans"/>
                <a:ea typeface="Open Sans"/>
                <a:cs typeface="Open Sans"/>
                <a:sym typeface="Open Sans"/>
              </a:rPr>
              <a:t>Walker Valley High School</a:t>
            </a:r>
          </a:p>
          <a:p>
            <a:pPr marL="380078" lvl="1" indent="-190039" algn="l">
              <a:lnSpc>
                <a:spcPts val="2464"/>
              </a:lnSpc>
              <a:buAutoNum type="arabicPeriod"/>
            </a:pPr>
            <a:r>
              <a:rPr lang="en-US" sz="1760">
                <a:solidFill>
                  <a:srgbClr val="FFFFFF"/>
                </a:solidFill>
                <a:latin typeface="Open Sans"/>
                <a:ea typeface="Open Sans"/>
                <a:cs typeface="Open Sans"/>
                <a:sym typeface="Open Sans"/>
              </a:rPr>
              <a:t>Science Hill High School</a:t>
            </a:r>
          </a:p>
          <a:p>
            <a:pPr marL="380078" lvl="1" indent="-190039" algn="l">
              <a:lnSpc>
                <a:spcPts val="2464"/>
              </a:lnSpc>
              <a:buAutoNum type="arabicPeriod"/>
            </a:pPr>
            <a:r>
              <a:rPr lang="en-US" sz="1760">
                <a:solidFill>
                  <a:srgbClr val="FFFFFF"/>
                </a:solidFill>
                <a:latin typeface="Open Sans"/>
                <a:ea typeface="Open Sans"/>
                <a:cs typeface="Open Sans"/>
                <a:sym typeface="Open Sans"/>
              </a:rPr>
              <a:t>Hampton High School</a:t>
            </a:r>
          </a:p>
          <a:p>
            <a:pPr marL="380078" lvl="1" indent="-190039" algn="l">
              <a:lnSpc>
                <a:spcPts val="2464"/>
              </a:lnSpc>
              <a:buAutoNum type="arabicPeriod"/>
            </a:pPr>
            <a:r>
              <a:rPr lang="en-US" sz="1760">
                <a:solidFill>
                  <a:srgbClr val="FFFFFF"/>
                </a:solidFill>
                <a:latin typeface="Open Sans"/>
                <a:ea typeface="Open Sans"/>
                <a:cs typeface="Open Sans"/>
                <a:sym typeface="Open Sans"/>
              </a:rPr>
              <a:t>Wayne County High School</a:t>
            </a:r>
          </a:p>
          <a:p>
            <a:pPr marL="380078" lvl="1" indent="-190039" algn="l">
              <a:lnSpc>
                <a:spcPts val="2464"/>
              </a:lnSpc>
              <a:buAutoNum type="arabicPeriod"/>
            </a:pPr>
            <a:r>
              <a:rPr lang="en-US" sz="1760">
                <a:solidFill>
                  <a:srgbClr val="FFFFFF"/>
                </a:solidFill>
                <a:latin typeface="Open Sans"/>
                <a:ea typeface="Open Sans"/>
                <a:cs typeface="Open Sans"/>
                <a:sym typeface="Open Sans"/>
              </a:rPr>
              <a:t>Cleveland High School</a:t>
            </a:r>
          </a:p>
          <a:p>
            <a:pPr marL="380078" lvl="1" indent="-190039" algn="l">
              <a:lnSpc>
                <a:spcPts val="2464"/>
              </a:lnSpc>
              <a:buAutoNum type="arabicPeriod"/>
            </a:pPr>
            <a:r>
              <a:rPr lang="en-US" sz="1760">
                <a:solidFill>
                  <a:srgbClr val="FFFFFF"/>
                </a:solidFill>
                <a:latin typeface="Open Sans"/>
                <a:ea typeface="Open Sans"/>
                <a:cs typeface="Open Sans"/>
                <a:sym typeface="Open Sans"/>
              </a:rPr>
              <a:t>Cherokee High School</a:t>
            </a:r>
          </a:p>
          <a:p>
            <a:pPr marL="380078" lvl="1" indent="-190039" algn="l">
              <a:lnSpc>
                <a:spcPts val="2464"/>
              </a:lnSpc>
              <a:buAutoNum type="arabicPeriod"/>
            </a:pPr>
            <a:r>
              <a:rPr lang="en-US" sz="1760">
                <a:solidFill>
                  <a:srgbClr val="FFFFFF"/>
                </a:solidFill>
                <a:latin typeface="Open Sans"/>
                <a:ea typeface="Open Sans"/>
                <a:cs typeface="Open Sans"/>
                <a:sym typeface="Open Sans"/>
              </a:rPr>
              <a:t>Bradley Central High School</a:t>
            </a:r>
          </a:p>
          <a:p>
            <a:pPr marL="380078" lvl="1" indent="-190039" algn="l">
              <a:lnSpc>
                <a:spcPts val="2464"/>
              </a:lnSpc>
              <a:buAutoNum type="arabicPeriod"/>
            </a:pPr>
            <a:r>
              <a:rPr lang="en-US" sz="1760">
                <a:solidFill>
                  <a:srgbClr val="FFFFFF"/>
                </a:solidFill>
                <a:latin typeface="Open Sans"/>
                <a:ea typeface="Open Sans"/>
                <a:cs typeface="Open Sans"/>
                <a:sym typeface="Open Sans"/>
              </a:rPr>
              <a:t>Stone Memorial High school</a:t>
            </a:r>
          </a:p>
          <a:p>
            <a:pPr marL="380078" lvl="1" indent="-190039" algn="l">
              <a:lnSpc>
                <a:spcPts val="2464"/>
              </a:lnSpc>
              <a:buAutoNum type="arabicPeriod"/>
            </a:pPr>
            <a:r>
              <a:rPr lang="en-US" sz="1760">
                <a:solidFill>
                  <a:srgbClr val="FFFFFF"/>
                </a:solidFill>
                <a:latin typeface="Open Sans"/>
                <a:ea typeface="Open Sans"/>
                <a:cs typeface="Open Sans"/>
                <a:sym typeface="Open Sans"/>
              </a:rPr>
              <a:t>Rhea County High School</a:t>
            </a:r>
          </a:p>
          <a:p>
            <a:pPr marL="380078" lvl="1" indent="-190039" algn="l">
              <a:lnSpc>
                <a:spcPts val="2464"/>
              </a:lnSpc>
              <a:buAutoNum type="arabicPeriod"/>
            </a:pPr>
            <a:r>
              <a:rPr lang="en-US" sz="1760">
                <a:solidFill>
                  <a:srgbClr val="FFFFFF"/>
                </a:solidFill>
                <a:latin typeface="Open Sans"/>
                <a:ea typeface="Open Sans"/>
                <a:cs typeface="Open Sans"/>
                <a:sym typeface="Open Sans"/>
              </a:rPr>
              <a:t>Cumberland County High School</a:t>
            </a:r>
          </a:p>
          <a:p>
            <a:pPr marL="380078" lvl="1" indent="-190039" algn="l">
              <a:lnSpc>
                <a:spcPts val="2464"/>
              </a:lnSpc>
              <a:buAutoNum type="arabicPeriod"/>
            </a:pPr>
            <a:r>
              <a:rPr lang="en-US" sz="1760">
                <a:solidFill>
                  <a:srgbClr val="FFFFFF"/>
                </a:solidFill>
                <a:latin typeface="Open Sans"/>
                <a:ea typeface="Open Sans"/>
                <a:cs typeface="Open Sans"/>
                <a:sym typeface="Open Sans"/>
              </a:rPr>
              <a:t>Sycamore High School</a:t>
            </a:r>
          </a:p>
          <a:p>
            <a:pPr marL="380078" lvl="1" indent="-190039" algn="l">
              <a:lnSpc>
                <a:spcPts val="2464"/>
              </a:lnSpc>
              <a:buAutoNum type="arabicPeriod"/>
            </a:pPr>
            <a:r>
              <a:rPr lang="en-US" sz="1760">
                <a:solidFill>
                  <a:srgbClr val="FFFFFF"/>
                </a:solidFill>
                <a:latin typeface="Open Sans"/>
                <a:ea typeface="Open Sans"/>
                <a:cs typeface="Open Sans"/>
                <a:sym typeface="Open Sans"/>
              </a:rPr>
              <a:t>Obion COunty Central High School</a:t>
            </a:r>
          </a:p>
          <a:p>
            <a:pPr marL="380078" lvl="1" indent="-190039" algn="l">
              <a:lnSpc>
                <a:spcPts val="2464"/>
              </a:lnSpc>
              <a:buAutoNum type="arabicPeriod"/>
            </a:pPr>
            <a:r>
              <a:rPr lang="en-US" sz="1760">
                <a:solidFill>
                  <a:srgbClr val="FFFFFF"/>
                </a:solidFill>
                <a:latin typeface="Open Sans"/>
                <a:ea typeface="Open Sans"/>
                <a:cs typeface="Open Sans"/>
                <a:sym typeface="Open Sans"/>
              </a:rPr>
              <a:t>Sevier County High School</a:t>
            </a:r>
          </a:p>
          <a:p>
            <a:pPr marL="380078" lvl="1" indent="-190039" algn="l">
              <a:lnSpc>
                <a:spcPts val="2464"/>
              </a:lnSpc>
              <a:buAutoNum type="arabicPeriod"/>
            </a:pPr>
            <a:r>
              <a:rPr lang="en-US" sz="1760">
                <a:solidFill>
                  <a:srgbClr val="FFFFFF"/>
                </a:solidFill>
                <a:latin typeface="Open Sans"/>
                <a:ea typeface="Open Sans"/>
                <a:cs typeface="Open Sans"/>
                <a:sym typeface="Open Sans"/>
              </a:rPr>
              <a:t>Van Buren County High School</a:t>
            </a:r>
          </a:p>
          <a:p>
            <a:pPr algn="l">
              <a:lnSpc>
                <a:spcPts val="2464"/>
              </a:lnSpc>
            </a:pPr>
            <a:endParaRPr lang="en-US" sz="1760">
              <a:solidFill>
                <a:srgbClr val="FFFFFF"/>
              </a:solidFill>
              <a:latin typeface="Open Sans"/>
              <a:ea typeface="Open Sans"/>
              <a:cs typeface="Open Sans"/>
              <a:sym typeface="Open Sans"/>
            </a:endParaRPr>
          </a:p>
        </p:txBody>
      </p:sp>
      <p:sp>
        <p:nvSpPr>
          <p:cNvPr id="12" name="TextBox 12"/>
          <p:cNvSpPr txBox="1"/>
          <p:nvPr/>
        </p:nvSpPr>
        <p:spPr>
          <a:xfrm>
            <a:off x="6733203" y="4240299"/>
            <a:ext cx="3306763" cy="1812660"/>
          </a:xfrm>
          <a:prstGeom prst="rect">
            <a:avLst/>
          </a:prstGeom>
        </p:spPr>
        <p:txBody>
          <a:bodyPr lIns="0" tIns="0" rIns="0" bIns="0" rtlCol="0" anchor="t">
            <a:spAutoFit/>
          </a:bodyPr>
          <a:lstStyle/>
          <a:p>
            <a:pPr marL="380078" lvl="1" indent="-190039" algn="l">
              <a:lnSpc>
                <a:spcPts val="2464"/>
              </a:lnSpc>
              <a:buAutoNum type="arabicPeriod"/>
            </a:pPr>
            <a:r>
              <a:rPr lang="en-US" sz="1760">
                <a:solidFill>
                  <a:srgbClr val="FFFFFF"/>
                </a:solidFill>
                <a:latin typeface="Open Sans"/>
                <a:ea typeface="Open Sans"/>
                <a:cs typeface="Open Sans"/>
                <a:sym typeface="Open Sans"/>
              </a:rPr>
              <a:t>East Ridge High School</a:t>
            </a:r>
          </a:p>
          <a:p>
            <a:pPr marL="380078" lvl="1" indent="-190039" algn="l">
              <a:lnSpc>
                <a:spcPts val="2464"/>
              </a:lnSpc>
              <a:buAutoNum type="arabicPeriod"/>
            </a:pPr>
            <a:r>
              <a:rPr lang="en-US" sz="1760">
                <a:solidFill>
                  <a:srgbClr val="FFFFFF"/>
                </a:solidFill>
                <a:latin typeface="Open Sans"/>
                <a:ea typeface="Open Sans"/>
                <a:cs typeface="Open Sans"/>
                <a:sym typeface="Open Sans"/>
              </a:rPr>
              <a:t>South Fulton High School</a:t>
            </a:r>
          </a:p>
          <a:p>
            <a:pPr marL="380078" lvl="1" indent="-190039" algn="l">
              <a:lnSpc>
                <a:spcPts val="2464"/>
              </a:lnSpc>
              <a:buAutoNum type="arabicPeriod"/>
            </a:pPr>
            <a:r>
              <a:rPr lang="en-US" sz="1760">
                <a:solidFill>
                  <a:srgbClr val="FFFFFF"/>
                </a:solidFill>
                <a:latin typeface="Open Sans"/>
                <a:ea typeface="Open Sans"/>
                <a:cs typeface="Open Sans"/>
                <a:sym typeface="Open Sans"/>
              </a:rPr>
              <a:t>Union High School</a:t>
            </a:r>
          </a:p>
          <a:p>
            <a:pPr marL="380078" lvl="1" indent="-190039" algn="l">
              <a:lnSpc>
                <a:spcPts val="2464"/>
              </a:lnSpc>
              <a:buAutoNum type="arabicPeriod"/>
            </a:pPr>
            <a:r>
              <a:rPr lang="en-US" sz="1760">
                <a:solidFill>
                  <a:srgbClr val="FFFFFF"/>
                </a:solidFill>
                <a:latin typeface="Open Sans"/>
                <a:ea typeface="Open Sans"/>
                <a:cs typeface="Open Sans"/>
                <a:sym typeface="Open Sans"/>
              </a:rPr>
              <a:t>McMinn County High School</a:t>
            </a:r>
          </a:p>
          <a:p>
            <a:pPr marL="380078" lvl="1" indent="-190039" algn="l">
              <a:lnSpc>
                <a:spcPts val="2464"/>
              </a:lnSpc>
              <a:buAutoNum type="arabicPeriod"/>
            </a:pPr>
            <a:r>
              <a:rPr lang="en-US" sz="1760">
                <a:solidFill>
                  <a:srgbClr val="FFFFFF"/>
                </a:solidFill>
                <a:latin typeface="Open Sans"/>
                <a:ea typeface="Open Sans"/>
                <a:cs typeface="Open Sans"/>
                <a:sym typeface="Open Sans"/>
              </a:rPr>
              <a:t>Unaka High School</a:t>
            </a:r>
          </a:p>
          <a:p>
            <a:pPr marL="380078" lvl="1" indent="-190039" algn="l">
              <a:lnSpc>
                <a:spcPts val="2464"/>
              </a:lnSpc>
              <a:buAutoNum type="arabicPeriod"/>
            </a:pPr>
            <a:r>
              <a:rPr lang="en-US" sz="1760">
                <a:solidFill>
                  <a:srgbClr val="FFFFFF"/>
                </a:solidFill>
                <a:latin typeface="Open Sans"/>
                <a:ea typeface="Open Sans"/>
                <a:cs typeface="Open Sans"/>
                <a:sym typeface="Open Sans"/>
              </a:rPr>
              <a:t>Copper Basin High School</a:t>
            </a:r>
          </a:p>
        </p:txBody>
      </p:sp>
      <p:sp>
        <p:nvSpPr>
          <p:cNvPr id="13" name="TextBox 13"/>
          <p:cNvSpPr txBox="1"/>
          <p:nvPr/>
        </p:nvSpPr>
        <p:spPr>
          <a:xfrm>
            <a:off x="12490238" y="4240299"/>
            <a:ext cx="3442295" cy="3946260"/>
          </a:xfrm>
          <a:prstGeom prst="rect">
            <a:avLst/>
          </a:prstGeom>
        </p:spPr>
        <p:txBody>
          <a:bodyPr lIns="0" tIns="0" rIns="0" bIns="0" rtlCol="0" anchor="t">
            <a:spAutoFit/>
          </a:bodyPr>
          <a:lstStyle/>
          <a:p>
            <a:pPr marL="380078" lvl="1" indent="-190039" algn="l">
              <a:lnSpc>
                <a:spcPts val="2464"/>
              </a:lnSpc>
              <a:buAutoNum type="arabicPeriod"/>
            </a:pPr>
            <a:r>
              <a:rPr lang="en-US" sz="1760">
                <a:solidFill>
                  <a:srgbClr val="FFFFFF"/>
                </a:solidFill>
                <a:latin typeface="Open Sans"/>
                <a:ea typeface="Open Sans"/>
                <a:cs typeface="Open Sans"/>
                <a:sym typeface="Open Sans"/>
              </a:rPr>
              <a:t>Hardin County High School</a:t>
            </a:r>
          </a:p>
          <a:p>
            <a:pPr marL="380078" lvl="1" indent="-190039" algn="l">
              <a:lnSpc>
                <a:spcPts val="2464"/>
              </a:lnSpc>
              <a:buAutoNum type="arabicPeriod"/>
            </a:pPr>
            <a:r>
              <a:rPr lang="en-US" sz="1760">
                <a:solidFill>
                  <a:srgbClr val="FFFFFF"/>
                </a:solidFill>
                <a:latin typeface="Open Sans"/>
                <a:ea typeface="Open Sans"/>
                <a:cs typeface="Open Sans"/>
                <a:sym typeface="Open Sans"/>
              </a:rPr>
              <a:t>West Greene High School</a:t>
            </a:r>
          </a:p>
          <a:p>
            <a:pPr marL="380078" lvl="1" indent="-190039" algn="l">
              <a:lnSpc>
                <a:spcPts val="2464"/>
              </a:lnSpc>
              <a:buAutoNum type="arabicPeriod"/>
            </a:pPr>
            <a:r>
              <a:rPr lang="en-US" sz="1760">
                <a:solidFill>
                  <a:srgbClr val="FFFFFF"/>
                </a:solidFill>
                <a:latin typeface="Open Sans"/>
                <a:ea typeface="Open Sans"/>
                <a:cs typeface="Open Sans"/>
                <a:sym typeface="Open Sans"/>
              </a:rPr>
              <a:t>Monterey High School</a:t>
            </a:r>
          </a:p>
          <a:p>
            <a:pPr marL="380078" lvl="1" indent="-190039" algn="l">
              <a:lnSpc>
                <a:spcPts val="2464"/>
              </a:lnSpc>
              <a:buAutoNum type="arabicPeriod"/>
            </a:pPr>
            <a:r>
              <a:rPr lang="en-US" sz="1760">
                <a:solidFill>
                  <a:srgbClr val="FFFFFF"/>
                </a:solidFill>
                <a:latin typeface="Open Sans"/>
                <a:ea typeface="Open Sans"/>
                <a:cs typeface="Open Sans"/>
                <a:sym typeface="Open Sans"/>
              </a:rPr>
              <a:t>Hampshire Unit School</a:t>
            </a:r>
          </a:p>
          <a:p>
            <a:pPr marL="380078" lvl="1" indent="-190039" algn="l">
              <a:lnSpc>
                <a:spcPts val="2464"/>
              </a:lnSpc>
              <a:buAutoNum type="arabicPeriod"/>
            </a:pPr>
            <a:r>
              <a:rPr lang="en-US" sz="1760">
                <a:solidFill>
                  <a:srgbClr val="FFFFFF"/>
                </a:solidFill>
                <a:latin typeface="Open Sans"/>
                <a:ea typeface="Open Sans"/>
                <a:cs typeface="Open Sans"/>
                <a:sym typeface="Open Sans"/>
              </a:rPr>
              <a:t>Adamsville High School</a:t>
            </a:r>
          </a:p>
          <a:p>
            <a:pPr marL="380078" lvl="1" indent="-190039" algn="l">
              <a:lnSpc>
                <a:spcPts val="2464"/>
              </a:lnSpc>
              <a:buAutoNum type="arabicPeriod"/>
            </a:pPr>
            <a:r>
              <a:rPr lang="en-US" sz="1760">
                <a:solidFill>
                  <a:srgbClr val="FFFFFF"/>
                </a:solidFill>
                <a:latin typeface="Open Sans"/>
                <a:ea typeface="Open Sans"/>
                <a:cs typeface="Open Sans"/>
                <a:sym typeface="Open Sans"/>
              </a:rPr>
              <a:t>Northview Academy</a:t>
            </a:r>
          </a:p>
          <a:p>
            <a:pPr marL="380078" lvl="1" indent="-190039" algn="l">
              <a:lnSpc>
                <a:spcPts val="2464"/>
              </a:lnSpc>
              <a:buAutoNum type="arabicPeriod"/>
            </a:pPr>
            <a:r>
              <a:rPr lang="en-US" sz="1760">
                <a:solidFill>
                  <a:srgbClr val="FFFFFF"/>
                </a:solidFill>
                <a:latin typeface="Open Sans"/>
                <a:ea typeface="Open Sans"/>
                <a:cs typeface="Open Sans"/>
                <a:sym typeface="Open Sans"/>
              </a:rPr>
              <a:t>Unicoi County High School</a:t>
            </a:r>
          </a:p>
          <a:p>
            <a:pPr marL="380078" lvl="1" indent="-190039" algn="l">
              <a:lnSpc>
                <a:spcPts val="2464"/>
              </a:lnSpc>
              <a:buAutoNum type="arabicPeriod"/>
            </a:pPr>
            <a:r>
              <a:rPr lang="en-US" sz="1760">
                <a:solidFill>
                  <a:srgbClr val="FFFFFF"/>
                </a:solidFill>
                <a:latin typeface="Open Sans"/>
                <a:ea typeface="Open Sans"/>
                <a:cs typeface="Open Sans"/>
                <a:sym typeface="Open Sans"/>
              </a:rPr>
              <a:t>North Greene High School</a:t>
            </a:r>
          </a:p>
          <a:p>
            <a:pPr marL="380078" lvl="1" indent="-190039" algn="l">
              <a:lnSpc>
                <a:spcPts val="2464"/>
              </a:lnSpc>
              <a:buAutoNum type="arabicPeriod"/>
            </a:pPr>
            <a:r>
              <a:rPr lang="en-US" sz="1760">
                <a:solidFill>
                  <a:srgbClr val="FFFFFF"/>
                </a:solidFill>
                <a:latin typeface="Open Sans"/>
                <a:ea typeface="Open Sans"/>
                <a:cs typeface="Open Sans"/>
                <a:sym typeface="Open Sans"/>
              </a:rPr>
              <a:t>White House High School</a:t>
            </a:r>
          </a:p>
          <a:p>
            <a:pPr marL="380078" lvl="1" indent="-190039" algn="l">
              <a:lnSpc>
                <a:spcPts val="2464"/>
              </a:lnSpc>
              <a:buAutoNum type="arabicPeriod"/>
            </a:pPr>
            <a:r>
              <a:rPr lang="en-US" sz="1760">
                <a:solidFill>
                  <a:srgbClr val="FFFFFF"/>
                </a:solidFill>
                <a:latin typeface="Open Sans"/>
                <a:ea typeface="Open Sans"/>
                <a:cs typeface="Open Sans"/>
                <a:sym typeface="Open Sans"/>
              </a:rPr>
              <a:t>Collinwood High School</a:t>
            </a:r>
          </a:p>
          <a:p>
            <a:pPr marL="380078" lvl="1" indent="-190039" algn="l">
              <a:lnSpc>
                <a:spcPts val="2464"/>
              </a:lnSpc>
              <a:buAutoNum type="arabicPeriod"/>
            </a:pPr>
            <a:r>
              <a:rPr lang="en-US" sz="1760">
                <a:solidFill>
                  <a:srgbClr val="FFFFFF"/>
                </a:solidFill>
                <a:latin typeface="Open Sans"/>
                <a:ea typeface="Open Sans"/>
                <a:cs typeface="Open Sans"/>
                <a:sym typeface="Open Sans"/>
              </a:rPr>
              <a:t>South Greene High School</a:t>
            </a:r>
          </a:p>
          <a:p>
            <a:pPr marL="380078" lvl="1" indent="-190039" algn="l">
              <a:lnSpc>
                <a:spcPts val="2464"/>
              </a:lnSpc>
              <a:buAutoNum type="arabicPeriod"/>
            </a:pPr>
            <a:r>
              <a:rPr lang="en-US" sz="1760">
                <a:solidFill>
                  <a:srgbClr val="FFFFFF"/>
                </a:solidFill>
                <a:latin typeface="Open Sans"/>
                <a:ea typeface="Open Sans"/>
                <a:cs typeface="Open Sans"/>
                <a:sym typeface="Open Sans"/>
              </a:rPr>
              <a:t>Chuckey Doak High School</a:t>
            </a:r>
          </a:p>
          <a:p>
            <a:pPr marL="380078" lvl="1" indent="-190039" algn="l">
              <a:lnSpc>
                <a:spcPts val="2464"/>
              </a:lnSpc>
              <a:buAutoNum type="arabicPeriod"/>
            </a:pPr>
            <a:r>
              <a:rPr lang="en-US" sz="1760">
                <a:solidFill>
                  <a:srgbClr val="FFFFFF"/>
                </a:solidFill>
                <a:latin typeface="Open Sans"/>
                <a:ea typeface="Open Sans"/>
                <a:cs typeface="Open Sans"/>
                <a:sym typeface="Open Sans"/>
              </a:rPr>
              <a:t>Cumberland Gap High School</a:t>
            </a:r>
          </a:p>
        </p:txBody>
      </p:sp>
      <p:sp>
        <p:nvSpPr>
          <p:cNvPr id="14" name="TextBox 14"/>
          <p:cNvSpPr txBox="1"/>
          <p:nvPr/>
        </p:nvSpPr>
        <p:spPr>
          <a:xfrm>
            <a:off x="4721557" y="1346538"/>
            <a:ext cx="8844885" cy="779517"/>
          </a:xfrm>
          <a:prstGeom prst="rect">
            <a:avLst/>
          </a:prstGeom>
        </p:spPr>
        <p:txBody>
          <a:bodyPr lIns="0" tIns="0" rIns="0" bIns="0" rtlCol="0" anchor="t">
            <a:spAutoFit/>
          </a:bodyPr>
          <a:lstStyle/>
          <a:p>
            <a:pPr algn="ctr">
              <a:lnSpc>
                <a:spcPts val="6384"/>
              </a:lnSpc>
              <a:spcBef>
                <a:spcPct val="0"/>
              </a:spcBef>
            </a:pPr>
            <a:r>
              <a:rPr lang="en-US" sz="4560" b="1">
                <a:solidFill>
                  <a:srgbClr val="FFFFFF"/>
                </a:solidFill>
                <a:latin typeface="Open Sans Bold"/>
                <a:ea typeface="Open Sans Bold"/>
                <a:cs typeface="Open Sans Bold"/>
                <a:sym typeface="Open Sans Bold"/>
              </a:rPr>
              <a:t>2024-2025 School Leaderboard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DCF2B"/>
        </a:solidFill>
        <a:effectLst/>
      </p:bgPr>
    </p:bg>
    <p:spTree>
      <p:nvGrpSpPr>
        <p:cNvPr id="1" name=""/>
        <p:cNvGrpSpPr/>
        <p:nvPr/>
      </p:nvGrpSpPr>
      <p:grpSpPr>
        <a:xfrm>
          <a:off x="0" y="0"/>
          <a:ext cx="0" cy="0"/>
          <a:chOff x="0" y="0"/>
          <a:chExt cx="0" cy="0"/>
        </a:xfrm>
      </p:grpSpPr>
      <p:sp>
        <p:nvSpPr>
          <p:cNvPr id="2" name="Freeform 2"/>
          <p:cNvSpPr/>
          <p:nvPr/>
        </p:nvSpPr>
        <p:spPr>
          <a:xfrm>
            <a:off x="-399227" y="714574"/>
            <a:ext cx="19086455" cy="8857851"/>
          </a:xfrm>
          <a:custGeom>
            <a:avLst/>
            <a:gdLst/>
            <a:ahLst/>
            <a:cxnLst/>
            <a:rect l="l" t="t" r="r" b="b"/>
            <a:pathLst>
              <a:path w="19086455" h="8857851">
                <a:moveTo>
                  <a:pt x="0" y="0"/>
                </a:moveTo>
                <a:lnTo>
                  <a:pt x="19086455" y="0"/>
                </a:lnTo>
                <a:lnTo>
                  <a:pt x="19086455" y="8857852"/>
                </a:lnTo>
                <a:lnTo>
                  <a:pt x="0" y="88578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17" name="Picture 16">
            <a:extLst>
              <a:ext uri="{FF2B5EF4-FFF2-40B4-BE49-F238E27FC236}">
                <a16:creationId xmlns:a16="http://schemas.microsoft.com/office/drawing/2014/main" id="{8FA36DDD-32CB-4FAA-9374-FD0B47346B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333" b="24074"/>
          <a:stretch/>
        </p:blipFill>
        <p:spPr>
          <a:xfrm>
            <a:off x="4421284" y="5279857"/>
            <a:ext cx="13866716" cy="4861414"/>
          </a:xfrm>
          <a:prstGeom prst="rect">
            <a:avLst/>
          </a:prstGeom>
        </p:spPr>
      </p:pic>
      <p:pic>
        <p:nvPicPr>
          <p:cNvPr id="11" name="Picture 10">
            <a:extLst>
              <a:ext uri="{FF2B5EF4-FFF2-40B4-BE49-F238E27FC236}">
                <a16:creationId xmlns:a16="http://schemas.microsoft.com/office/drawing/2014/main" id="{76C40223-CA4D-4534-BE0E-78E2FCFDB2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487" y="855406"/>
            <a:ext cx="5181600" cy="7772400"/>
          </a:xfrm>
          <a:prstGeom prst="rect">
            <a:avLst/>
          </a:prstGeom>
        </p:spPr>
      </p:pic>
      <p:pic>
        <p:nvPicPr>
          <p:cNvPr id="15" name="Picture 14">
            <a:extLst>
              <a:ext uri="{FF2B5EF4-FFF2-40B4-BE49-F238E27FC236}">
                <a16:creationId xmlns:a16="http://schemas.microsoft.com/office/drawing/2014/main" id="{9AA85F6D-146D-44FD-BBE2-376D85C025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7800" y="824811"/>
            <a:ext cx="6794886" cy="4976090"/>
          </a:xfrm>
          <a:prstGeom prst="rect">
            <a:avLst/>
          </a:prstGeom>
        </p:spPr>
      </p:pic>
      <p:pic>
        <p:nvPicPr>
          <p:cNvPr id="13" name="Picture 12">
            <a:extLst>
              <a:ext uri="{FF2B5EF4-FFF2-40B4-BE49-F238E27FC236}">
                <a16:creationId xmlns:a16="http://schemas.microsoft.com/office/drawing/2014/main" id="{5F4BBAFF-F6F9-4FC9-A877-47E33563AD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30000" y="855406"/>
            <a:ext cx="7373103" cy="49149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CF2B"/>
        </a:solidFill>
        <a:effectLst/>
      </p:bgPr>
    </p:bg>
    <p:spTree>
      <p:nvGrpSpPr>
        <p:cNvPr id="1" name=""/>
        <p:cNvGrpSpPr/>
        <p:nvPr/>
      </p:nvGrpSpPr>
      <p:grpSpPr>
        <a:xfrm>
          <a:off x="0" y="0"/>
          <a:ext cx="0" cy="0"/>
          <a:chOff x="0" y="0"/>
          <a:chExt cx="0" cy="0"/>
        </a:xfrm>
      </p:grpSpPr>
      <p:sp>
        <p:nvSpPr>
          <p:cNvPr id="2" name="Freeform 2"/>
          <p:cNvSpPr/>
          <p:nvPr/>
        </p:nvSpPr>
        <p:spPr>
          <a:xfrm>
            <a:off x="-399227" y="714574"/>
            <a:ext cx="19086455" cy="8857851"/>
          </a:xfrm>
          <a:custGeom>
            <a:avLst/>
            <a:gdLst/>
            <a:ahLst/>
            <a:cxnLst/>
            <a:rect l="l" t="t" r="r" b="b"/>
            <a:pathLst>
              <a:path w="19086455" h="8857851">
                <a:moveTo>
                  <a:pt x="0" y="0"/>
                </a:moveTo>
                <a:lnTo>
                  <a:pt x="19086455" y="0"/>
                </a:lnTo>
                <a:lnTo>
                  <a:pt x="19086455" y="8857852"/>
                </a:lnTo>
                <a:lnTo>
                  <a:pt x="0" y="88578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965789" y="1028700"/>
            <a:ext cx="4293816" cy="4979000"/>
          </a:xfrm>
          <a:custGeom>
            <a:avLst/>
            <a:gdLst/>
            <a:ahLst/>
            <a:cxnLst/>
            <a:rect l="l" t="t" r="r" b="b"/>
            <a:pathLst>
              <a:path w="4293816" h="4979000">
                <a:moveTo>
                  <a:pt x="0" y="0"/>
                </a:moveTo>
                <a:lnTo>
                  <a:pt x="4293816" y="0"/>
                </a:lnTo>
                <a:lnTo>
                  <a:pt x="4293816" y="4979000"/>
                </a:lnTo>
                <a:lnTo>
                  <a:pt x="0" y="4979000"/>
                </a:lnTo>
                <a:lnTo>
                  <a:pt x="0" y="0"/>
                </a:lnTo>
                <a:close/>
              </a:path>
            </a:pathLst>
          </a:custGeom>
          <a:blipFill>
            <a:blip r:embed="rId4"/>
            <a:stretch>
              <a:fillRect/>
            </a:stretch>
          </a:blipFill>
        </p:spPr>
      </p:sp>
      <p:sp>
        <p:nvSpPr>
          <p:cNvPr id="4" name="TextBox 4"/>
          <p:cNvSpPr txBox="1"/>
          <p:nvPr/>
        </p:nvSpPr>
        <p:spPr>
          <a:xfrm>
            <a:off x="10458897" y="6165519"/>
            <a:ext cx="6549430" cy="1401784"/>
          </a:xfrm>
          <a:prstGeom prst="rect">
            <a:avLst/>
          </a:prstGeom>
        </p:spPr>
        <p:txBody>
          <a:bodyPr lIns="0" tIns="0" rIns="0" bIns="0" rtlCol="0" anchor="t">
            <a:spAutoFit/>
          </a:bodyPr>
          <a:lstStyle/>
          <a:p>
            <a:pPr algn="ctr">
              <a:lnSpc>
                <a:spcPts val="5686"/>
              </a:lnSpc>
            </a:pPr>
            <a:r>
              <a:rPr lang="en-US" sz="4061" b="1">
                <a:solidFill>
                  <a:srgbClr val="FFFFFF"/>
                </a:solidFill>
                <a:latin typeface="Open Sans Bold"/>
                <a:ea typeface="Open Sans Bold"/>
                <a:cs typeface="Open Sans Bold"/>
                <a:sym typeface="Open Sans Bold"/>
              </a:rPr>
              <a:t>Follow us on Social Media</a:t>
            </a:r>
          </a:p>
          <a:p>
            <a:pPr algn="ctr">
              <a:lnSpc>
                <a:spcPts val="5686"/>
              </a:lnSpc>
              <a:spcBef>
                <a:spcPct val="0"/>
              </a:spcBef>
            </a:pPr>
            <a:endParaRPr lang="en-US" sz="4061" b="1">
              <a:solidFill>
                <a:srgbClr val="FFFFFF"/>
              </a:solidFill>
              <a:latin typeface="Open Sans Bold"/>
              <a:ea typeface="Open Sans Bold"/>
              <a:cs typeface="Open Sans Bold"/>
              <a:sym typeface="Open Sans Bold"/>
            </a:endParaRPr>
          </a:p>
        </p:txBody>
      </p:sp>
      <p:sp>
        <p:nvSpPr>
          <p:cNvPr id="5" name="TextBox 5"/>
          <p:cNvSpPr txBox="1"/>
          <p:nvPr/>
        </p:nvSpPr>
        <p:spPr>
          <a:xfrm>
            <a:off x="12510590" y="8139652"/>
            <a:ext cx="3718322" cy="505798"/>
          </a:xfrm>
          <a:prstGeom prst="rect">
            <a:avLst/>
          </a:prstGeom>
        </p:spPr>
        <p:txBody>
          <a:bodyPr lIns="0" tIns="0" rIns="0" bIns="0" rtlCol="0" anchor="t">
            <a:spAutoFit/>
          </a:bodyPr>
          <a:lstStyle/>
          <a:p>
            <a:pPr algn="l">
              <a:lnSpc>
                <a:spcPts val="4146"/>
              </a:lnSpc>
              <a:spcBef>
                <a:spcPct val="0"/>
              </a:spcBef>
            </a:pPr>
            <a:r>
              <a:rPr lang="en-US" sz="2961" dirty="0">
                <a:solidFill>
                  <a:srgbClr val="FFFFFF"/>
                </a:solidFill>
                <a:latin typeface="Open Sans"/>
                <a:ea typeface="Open Sans"/>
                <a:cs typeface="Open Sans"/>
                <a:sym typeface="Open Sans"/>
              </a:rPr>
              <a:t>@ReduceTNCrashes</a:t>
            </a:r>
          </a:p>
        </p:txBody>
      </p:sp>
      <p:sp>
        <p:nvSpPr>
          <p:cNvPr id="6" name="TextBox 6"/>
          <p:cNvSpPr txBox="1"/>
          <p:nvPr/>
        </p:nvSpPr>
        <p:spPr>
          <a:xfrm>
            <a:off x="12510590" y="7285828"/>
            <a:ext cx="3262213" cy="505798"/>
          </a:xfrm>
          <a:prstGeom prst="rect">
            <a:avLst/>
          </a:prstGeom>
        </p:spPr>
        <p:txBody>
          <a:bodyPr lIns="0" tIns="0" rIns="0" bIns="0" rtlCol="0" anchor="t">
            <a:spAutoFit/>
          </a:bodyPr>
          <a:lstStyle/>
          <a:p>
            <a:pPr algn="ctr">
              <a:lnSpc>
                <a:spcPts val="4146"/>
              </a:lnSpc>
              <a:spcBef>
                <a:spcPct val="0"/>
              </a:spcBef>
            </a:pPr>
            <a:r>
              <a:rPr lang="en-US" sz="2961">
                <a:solidFill>
                  <a:srgbClr val="FFFFFF"/>
                </a:solidFill>
                <a:latin typeface="Open Sans"/>
                <a:ea typeface="Open Sans"/>
                <a:cs typeface="Open Sans"/>
                <a:sym typeface="Open Sans"/>
              </a:rPr>
              <a:t>@reducetncrashes</a:t>
            </a:r>
          </a:p>
        </p:txBody>
      </p:sp>
      <p:sp>
        <p:nvSpPr>
          <p:cNvPr id="7" name="Freeform 7"/>
          <p:cNvSpPr/>
          <p:nvPr/>
        </p:nvSpPr>
        <p:spPr>
          <a:xfrm>
            <a:off x="11617441" y="7342978"/>
            <a:ext cx="520161" cy="448648"/>
          </a:xfrm>
          <a:custGeom>
            <a:avLst/>
            <a:gdLst/>
            <a:ahLst/>
            <a:cxnLst/>
            <a:rect l="l" t="t" r="r" b="b"/>
            <a:pathLst>
              <a:path w="520161" h="448648">
                <a:moveTo>
                  <a:pt x="0" y="0"/>
                </a:moveTo>
                <a:lnTo>
                  <a:pt x="520160" y="0"/>
                </a:lnTo>
                <a:lnTo>
                  <a:pt x="520160" y="448648"/>
                </a:lnTo>
                <a:lnTo>
                  <a:pt x="0" y="448648"/>
                </a:lnTo>
                <a:lnTo>
                  <a:pt x="0" y="0"/>
                </a:lnTo>
                <a:close/>
              </a:path>
            </a:pathLst>
          </a:custGeom>
          <a:blipFill>
            <a:blip r:embed="rId5"/>
            <a:stretch>
              <a:fillRect t="-10158" b="-5781"/>
            </a:stretch>
          </a:blipFill>
        </p:spPr>
      </p:sp>
      <p:sp>
        <p:nvSpPr>
          <p:cNvPr id="8" name="Freeform 8"/>
          <p:cNvSpPr/>
          <p:nvPr/>
        </p:nvSpPr>
        <p:spPr>
          <a:xfrm>
            <a:off x="11504533" y="8048137"/>
            <a:ext cx="745977" cy="745977"/>
          </a:xfrm>
          <a:custGeom>
            <a:avLst/>
            <a:gdLst/>
            <a:ahLst/>
            <a:cxnLst/>
            <a:rect l="l" t="t" r="r" b="b"/>
            <a:pathLst>
              <a:path w="745977" h="745977">
                <a:moveTo>
                  <a:pt x="0" y="0"/>
                </a:moveTo>
                <a:lnTo>
                  <a:pt x="745976" y="0"/>
                </a:lnTo>
                <a:lnTo>
                  <a:pt x="745976" y="745977"/>
                </a:lnTo>
                <a:lnTo>
                  <a:pt x="0" y="745977"/>
                </a:lnTo>
                <a:lnTo>
                  <a:pt x="0" y="0"/>
                </a:lnTo>
                <a:close/>
              </a:path>
            </a:pathLst>
          </a:custGeom>
          <a:blipFill>
            <a:blip r:embed="rId6"/>
            <a:stretch>
              <a:fillRect/>
            </a:stretch>
          </a:blipFill>
        </p:spPr>
      </p:sp>
      <p:sp>
        <p:nvSpPr>
          <p:cNvPr id="9" name="TextBox 9"/>
          <p:cNvSpPr txBox="1"/>
          <p:nvPr/>
        </p:nvSpPr>
        <p:spPr>
          <a:xfrm>
            <a:off x="1028700" y="6394119"/>
            <a:ext cx="6499984" cy="2584852"/>
          </a:xfrm>
          <a:prstGeom prst="rect">
            <a:avLst/>
          </a:prstGeom>
        </p:spPr>
        <p:txBody>
          <a:bodyPr lIns="0" tIns="0" rIns="0" bIns="0" rtlCol="0" anchor="t">
            <a:spAutoFit/>
          </a:bodyPr>
          <a:lstStyle/>
          <a:p>
            <a:pPr algn="ctr">
              <a:lnSpc>
                <a:spcPts val="3748"/>
              </a:lnSpc>
            </a:pPr>
            <a:r>
              <a:rPr lang="en-US" sz="4462" b="1">
                <a:solidFill>
                  <a:srgbClr val="FFFFFF"/>
                </a:solidFill>
                <a:latin typeface="Open Sans Bold"/>
                <a:ea typeface="Open Sans Bold"/>
                <a:cs typeface="Open Sans Bold"/>
                <a:sym typeface="Open Sans Bold"/>
              </a:rPr>
              <a:t>Reduce TN Crashes</a:t>
            </a:r>
          </a:p>
          <a:p>
            <a:pPr algn="ctr">
              <a:lnSpc>
                <a:spcPts val="3412"/>
              </a:lnSpc>
            </a:pPr>
            <a:endParaRPr lang="en-US" sz="4462" b="1">
              <a:solidFill>
                <a:srgbClr val="FFFFFF"/>
              </a:solidFill>
              <a:latin typeface="Open Sans Bold"/>
              <a:ea typeface="Open Sans Bold"/>
              <a:cs typeface="Open Sans Bold"/>
              <a:sym typeface="Open Sans Bold"/>
            </a:endParaRPr>
          </a:p>
          <a:p>
            <a:pPr algn="ctr">
              <a:lnSpc>
                <a:spcPts val="2682"/>
              </a:lnSpc>
            </a:pPr>
            <a:r>
              <a:rPr lang="en-US" sz="3193" b="1">
                <a:solidFill>
                  <a:srgbClr val="FFFFFF"/>
                </a:solidFill>
                <a:latin typeface="Open Sans Bold"/>
                <a:ea typeface="Open Sans Bold"/>
                <a:cs typeface="Open Sans Bold"/>
                <a:sym typeface="Open Sans Bold"/>
              </a:rPr>
              <a:t>Contact:</a:t>
            </a:r>
            <a:r>
              <a:rPr lang="en-US" sz="3193">
                <a:solidFill>
                  <a:srgbClr val="FFFFFF"/>
                </a:solidFill>
                <a:latin typeface="Open Sans"/>
                <a:ea typeface="Open Sans"/>
                <a:cs typeface="Open Sans"/>
                <a:sym typeface="Open Sans"/>
              </a:rPr>
              <a:t> Ali Knieling</a:t>
            </a:r>
          </a:p>
          <a:p>
            <a:pPr algn="ctr">
              <a:lnSpc>
                <a:spcPts val="2682"/>
              </a:lnSpc>
            </a:pPr>
            <a:endParaRPr lang="en-US" sz="3193">
              <a:solidFill>
                <a:srgbClr val="FFFFFF"/>
              </a:solidFill>
              <a:latin typeface="Open Sans"/>
              <a:ea typeface="Open Sans"/>
              <a:cs typeface="Open Sans"/>
              <a:sym typeface="Open Sans"/>
            </a:endParaRPr>
          </a:p>
          <a:p>
            <a:pPr algn="ctr">
              <a:lnSpc>
                <a:spcPts val="2682"/>
              </a:lnSpc>
            </a:pPr>
            <a:r>
              <a:rPr lang="en-US" sz="3193" b="1">
                <a:solidFill>
                  <a:srgbClr val="FFFFFF"/>
                </a:solidFill>
                <a:latin typeface="Open Sans Bold"/>
                <a:ea typeface="Open Sans Bold"/>
                <a:cs typeface="Open Sans Bold"/>
                <a:sym typeface="Open Sans Bold"/>
              </a:rPr>
              <a:t>Email:</a:t>
            </a:r>
            <a:r>
              <a:rPr lang="en-US" sz="3193">
                <a:solidFill>
                  <a:srgbClr val="FFFFFF"/>
                </a:solidFill>
                <a:latin typeface="Open Sans"/>
                <a:ea typeface="Open Sans"/>
                <a:cs typeface="Open Sans"/>
                <a:sym typeface="Open Sans"/>
              </a:rPr>
              <a:t> info@reducetncrashes.org</a:t>
            </a:r>
          </a:p>
          <a:p>
            <a:pPr algn="ctr">
              <a:lnSpc>
                <a:spcPts val="2682"/>
              </a:lnSpc>
            </a:pPr>
            <a:endParaRPr lang="en-US" sz="3193">
              <a:solidFill>
                <a:srgbClr val="FFFFFF"/>
              </a:solidFill>
              <a:latin typeface="Open Sans"/>
              <a:ea typeface="Open Sans"/>
              <a:cs typeface="Open Sans"/>
              <a:sym typeface="Open Sans"/>
            </a:endParaRPr>
          </a:p>
          <a:p>
            <a:pPr algn="ctr">
              <a:lnSpc>
                <a:spcPts val="2682"/>
              </a:lnSpc>
            </a:pPr>
            <a:r>
              <a:rPr lang="en-US" sz="3193" b="1">
                <a:solidFill>
                  <a:srgbClr val="FFFFFF"/>
                </a:solidFill>
                <a:latin typeface="Open Sans Bold"/>
                <a:ea typeface="Open Sans Bold"/>
                <a:cs typeface="Open Sans Bold"/>
                <a:sym typeface="Open Sans Bold"/>
              </a:rPr>
              <a:t>Phone: </a:t>
            </a:r>
            <a:r>
              <a:rPr lang="en-US" sz="3193">
                <a:solidFill>
                  <a:srgbClr val="FFFFFF"/>
                </a:solidFill>
                <a:latin typeface="Open Sans"/>
                <a:ea typeface="Open Sans"/>
                <a:cs typeface="Open Sans"/>
                <a:sym typeface="Open Sans"/>
              </a:rPr>
              <a:t>(931) 372-6383</a:t>
            </a:r>
          </a:p>
        </p:txBody>
      </p:sp>
    </p:spTree>
    <p:extLst>
      <p:ext uri="{BB962C8B-B14F-4D97-AF65-F5344CB8AC3E}">
        <p14:creationId xmlns:p14="http://schemas.microsoft.com/office/powerpoint/2010/main" val="3608574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456703"/>
            <a:chOff x="0" y="0"/>
            <a:chExt cx="2000339" cy="1143753"/>
          </a:xfrm>
        </p:grpSpPr>
        <p:sp>
          <p:nvSpPr>
            <p:cNvPr id="3" name="Freeform 3"/>
            <p:cNvSpPr/>
            <p:nvPr/>
          </p:nvSpPr>
          <p:spPr>
            <a:xfrm>
              <a:off x="0" y="0"/>
              <a:ext cx="2000340" cy="1143753"/>
            </a:xfrm>
            <a:custGeom>
              <a:avLst/>
              <a:gdLst/>
              <a:ahLst/>
              <a:cxnLst/>
              <a:rect l="l" t="t" r="r" b="b"/>
              <a:pathLst>
                <a:path w="2000340" h="1143753">
                  <a:moveTo>
                    <a:pt x="0" y="0"/>
                  </a:moveTo>
                  <a:lnTo>
                    <a:pt x="2000340" y="0"/>
                  </a:lnTo>
                  <a:lnTo>
                    <a:pt x="2000340" y="1143753"/>
                  </a:lnTo>
                  <a:lnTo>
                    <a:pt x="0" y="1143753"/>
                  </a:lnTo>
                  <a:close/>
                </a:path>
              </a:pathLst>
            </a:custGeom>
            <a:solidFill>
              <a:srgbClr val="F3A204"/>
            </a:solidFill>
            <a:ln w="9525" cap="sq">
              <a:solidFill>
                <a:srgbClr val="FFFFFF"/>
              </a:solidFill>
              <a:prstDash val="solid"/>
              <a:miter/>
            </a:ln>
          </p:spPr>
        </p:sp>
        <p:sp>
          <p:nvSpPr>
            <p:cNvPr id="4" name="TextBox 4"/>
            <p:cNvSpPr txBox="1"/>
            <p:nvPr/>
          </p:nvSpPr>
          <p:spPr>
            <a:xfrm>
              <a:off x="0" y="0"/>
              <a:ext cx="2000339" cy="1143753"/>
            </a:xfrm>
            <a:prstGeom prst="rect">
              <a:avLst/>
            </a:prstGeom>
          </p:spPr>
          <p:txBody>
            <a:bodyPr lIns="19624" tIns="19624" rIns="19624" bIns="19624" rtlCol="0" anchor="ctr"/>
            <a:lstStyle/>
            <a:p>
              <a:pPr algn="ctr">
                <a:lnSpc>
                  <a:spcPts val="667"/>
                </a:lnSpc>
              </a:pPr>
              <a:endParaRPr/>
            </a:p>
          </p:txBody>
        </p:sp>
      </p:grpSp>
      <p:grpSp>
        <p:nvGrpSpPr>
          <p:cNvPr id="5" name="Group 5"/>
          <p:cNvGrpSpPr/>
          <p:nvPr/>
        </p:nvGrpSpPr>
        <p:grpSpPr>
          <a:xfrm>
            <a:off x="-76200" y="487821"/>
            <a:ext cx="18516600" cy="8364208"/>
            <a:chOff x="0" y="0"/>
            <a:chExt cx="1988040" cy="978672"/>
          </a:xfrm>
        </p:grpSpPr>
        <p:sp>
          <p:nvSpPr>
            <p:cNvPr id="6" name="Freeform 6"/>
            <p:cNvSpPr/>
            <p:nvPr/>
          </p:nvSpPr>
          <p:spPr>
            <a:xfrm>
              <a:off x="0" y="0"/>
              <a:ext cx="1988040" cy="978672"/>
            </a:xfrm>
            <a:custGeom>
              <a:avLst/>
              <a:gdLst/>
              <a:ahLst/>
              <a:cxnLst/>
              <a:rect l="l" t="t" r="r" b="b"/>
              <a:pathLst>
                <a:path w="1988040" h="978672">
                  <a:moveTo>
                    <a:pt x="0" y="0"/>
                  </a:moveTo>
                  <a:lnTo>
                    <a:pt x="1988040" y="0"/>
                  </a:lnTo>
                  <a:lnTo>
                    <a:pt x="1988040" y="978672"/>
                  </a:lnTo>
                  <a:lnTo>
                    <a:pt x="0" y="978672"/>
                  </a:lnTo>
                  <a:close/>
                </a:path>
              </a:pathLst>
            </a:custGeom>
            <a:solidFill>
              <a:srgbClr val="364785"/>
            </a:solidFill>
          </p:spPr>
        </p:sp>
        <p:sp>
          <p:nvSpPr>
            <p:cNvPr id="7" name="TextBox 7"/>
            <p:cNvSpPr txBox="1"/>
            <p:nvPr/>
          </p:nvSpPr>
          <p:spPr>
            <a:xfrm>
              <a:off x="0" y="0"/>
              <a:ext cx="1988040" cy="978672"/>
            </a:xfrm>
            <a:prstGeom prst="rect">
              <a:avLst/>
            </a:prstGeom>
          </p:spPr>
          <p:txBody>
            <a:bodyPr lIns="38982" tIns="38982" rIns="38982" bIns="38982" rtlCol="0" anchor="ctr"/>
            <a:lstStyle/>
            <a:p>
              <a:pPr algn="l">
                <a:lnSpc>
                  <a:spcPts val="770"/>
                </a:lnSpc>
              </a:pPr>
              <a:endParaRPr/>
            </a:p>
          </p:txBody>
        </p:sp>
      </p:grpSp>
      <p:grpSp>
        <p:nvGrpSpPr>
          <p:cNvPr id="8" name="Group 8"/>
          <p:cNvGrpSpPr/>
          <p:nvPr/>
        </p:nvGrpSpPr>
        <p:grpSpPr>
          <a:xfrm>
            <a:off x="7191543" y="660364"/>
            <a:ext cx="3904915" cy="4804468"/>
            <a:chOff x="0" y="0"/>
            <a:chExt cx="5206553" cy="6405957"/>
          </a:xfrm>
        </p:grpSpPr>
        <p:sp>
          <p:nvSpPr>
            <p:cNvPr id="9" name="TextBox 9"/>
            <p:cNvSpPr txBox="1"/>
            <p:nvPr/>
          </p:nvSpPr>
          <p:spPr>
            <a:xfrm>
              <a:off x="0" y="2778155"/>
              <a:ext cx="5053547" cy="3627802"/>
            </a:xfrm>
            <a:prstGeom prst="rect">
              <a:avLst/>
            </a:prstGeom>
          </p:spPr>
          <p:txBody>
            <a:bodyPr lIns="0" tIns="0" rIns="0" bIns="0" rtlCol="0" anchor="t">
              <a:spAutoFit/>
            </a:bodyPr>
            <a:lstStyle/>
            <a:p>
              <a:pPr algn="ctr">
                <a:lnSpc>
                  <a:spcPts val="16473"/>
                </a:lnSpc>
              </a:pPr>
              <a:r>
                <a:rPr lang="en-US" sz="23202">
                  <a:solidFill>
                    <a:srgbClr val="FFFFFF"/>
                  </a:solidFill>
                  <a:latin typeface="Extenda 30 Deca"/>
                  <a:ea typeface="Extenda 30 Deca"/>
                  <a:cs typeface="Extenda 30 Deca"/>
                  <a:sym typeface="Extenda 30 Deca"/>
                </a:rPr>
                <a:t>SAFETY</a:t>
              </a:r>
            </a:p>
          </p:txBody>
        </p:sp>
        <p:sp>
          <p:nvSpPr>
            <p:cNvPr id="10" name="TextBox 10"/>
            <p:cNvSpPr txBox="1"/>
            <p:nvPr/>
          </p:nvSpPr>
          <p:spPr>
            <a:xfrm>
              <a:off x="1027891" y="788879"/>
              <a:ext cx="4178662" cy="2452221"/>
            </a:xfrm>
            <a:prstGeom prst="rect">
              <a:avLst/>
            </a:prstGeom>
          </p:spPr>
          <p:txBody>
            <a:bodyPr lIns="0" tIns="0" rIns="0" bIns="0" rtlCol="0" anchor="t">
              <a:spAutoFit/>
            </a:bodyPr>
            <a:lstStyle/>
            <a:p>
              <a:pPr algn="l">
                <a:lnSpc>
                  <a:spcPts val="11202"/>
                </a:lnSpc>
              </a:pPr>
              <a:r>
                <a:rPr lang="en-US" sz="15778" dirty="0">
                  <a:solidFill>
                    <a:srgbClr val="FFFFFF"/>
                  </a:solidFill>
                  <a:latin typeface="Extenda 50 Mega"/>
                  <a:ea typeface="Extenda 50 Mega"/>
                  <a:cs typeface="Extenda 50 Mega"/>
                  <a:sym typeface="Extenda 50 Mega"/>
                </a:rPr>
                <a:t>ROAD</a:t>
              </a:r>
            </a:p>
          </p:txBody>
        </p:sp>
        <p:sp>
          <p:nvSpPr>
            <p:cNvPr id="11" name="TextBox 11"/>
            <p:cNvSpPr txBox="1"/>
            <p:nvPr/>
          </p:nvSpPr>
          <p:spPr>
            <a:xfrm>
              <a:off x="16587" y="733425"/>
              <a:ext cx="843802" cy="2507675"/>
            </a:xfrm>
            <a:prstGeom prst="rect">
              <a:avLst/>
            </a:prstGeom>
          </p:spPr>
          <p:txBody>
            <a:bodyPr lIns="0" tIns="0" rIns="0" bIns="0" rtlCol="0" anchor="t">
              <a:spAutoFit/>
            </a:bodyPr>
            <a:lstStyle/>
            <a:p>
              <a:pPr algn="r">
                <a:lnSpc>
                  <a:spcPts val="11333"/>
                </a:lnSpc>
              </a:pPr>
              <a:r>
                <a:rPr lang="en-US" sz="15962">
                  <a:solidFill>
                    <a:srgbClr val="F3A204"/>
                  </a:solidFill>
                  <a:latin typeface="Extenda 20 Micro"/>
                  <a:ea typeface="Extenda 20 Micro"/>
                  <a:cs typeface="Extenda 20 Micro"/>
                  <a:sym typeface="Extenda 20 Micro"/>
                </a:rPr>
                <a:t>TN</a:t>
              </a:r>
            </a:p>
          </p:txBody>
        </p:sp>
        <p:sp>
          <p:nvSpPr>
            <p:cNvPr id="12" name="TextBox 12"/>
            <p:cNvSpPr txBox="1"/>
            <p:nvPr/>
          </p:nvSpPr>
          <p:spPr>
            <a:xfrm>
              <a:off x="16587" y="4886518"/>
              <a:ext cx="5036960" cy="870830"/>
            </a:xfrm>
            <a:prstGeom prst="rect">
              <a:avLst/>
            </a:prstGeom>
          </p:spPr>
          <p:txBody>
            <a:bodyPr lIns="0" tIns="0" rIns="0" bIns="0" rtlCol="0" anchor="t">
              <a:spAutoFit/>
            </a:bodyPr>
            <a:lstStyle/>
            <a:p>
              <a:pPr algn="ctr">
                <a:lnSpc>
                  <a:spcPts val="5407"/>
                </a:lnSpc>
              </a:pPr>
              <a:r>
                <a:rPr lang="en-US" sz="4005" spc="400">
                  <a:solidFill>
                    <a:srgbClr val="FFFFFF"/>
                  </a:solidFill>
                  <a:latin typeface="Montserrat Classic"/>
                  <a:ea typeface="Montserrat Classic"/>
                  <a:cs typeface="Montserrat Classic"/>
                  <a:sym typeface="Montserrat Classic"/>
                </a:rPr>
                <a:t>STANDARDS</a:t>
              </a:r>
            </a:p>
          </p:txBody>
        </p:sp>
      </p:grpSp>
      <p:sp>
        <p:nvSpPr>
          <p:cNvPr id="13" name="TextBox 13"/>
          <p:cNvSpPr txBox="1"/>
          <p:nvPr/>
        </p:nvSpPr>
        <p:spPr>
          <a:xfrm>
            <a:off x="4197376" y="7496803"/>
            <a:ext cx="9893249" cy="1144358"/>
          </a:xfrm>
          <a:prstGeom prst="rect">
            <a:avLst/>
          </a:prstGeom>
        </p:spPr>
        <p:txBody>
          <a:bodyPr lIns="0" tIns="0" rIns="0" bIns="0" rtlCol="0" anchor="t">
            <a:spAutoFit/>
          </a:bodyPr>
          <a:lstStyle/>
          <a:p>
            <a:pPr algn="ctr">
              <a:lnSpc>
                <a:spcPts val="9375"/>
              </a:lnSpc>
            </a:pPr>
            <a:r>
              <a:rPr lang="en-US" sz="6696" b="1" u="sng" dirty="0">
                <a:solidFill>
                  <a:schemeClr val="bg1"/>
                </a:solidFill>
                <a:latin typeface="+mj-lt"/>
                <a:ea typeface="Akshar Medium"/>
                <a:cs typeface="Akshar Medium"/>
                <a:sym typeface="Akshar Medium"/>
              </a:rPr>
              <a:t>TNR</a:t>
            </a:r>
            <a:r>
              <a:rPr lang="en-US" sz="6696" b="1" u="sng" dirty="0">
                <a:solidFill>
                  <a:schemeClr val="bg1"/>
                </a:solidFill>
                <a:latin typeface="+mj-lt"/>
                <a:ea typeface="Akshar Medium"/>
                <a:cs typeface="Akshar Medium"/>
                <a:sym typeface="Akshar Medium"/>
                <a:hlinkClick r:id="rId2" tooltip="https://tnroadsafetystandards.org">
                  <a:extLst>
                    <a:ext uri="{A12FA001-AC4F-418D-AE19-62706E023703}">
                      <ahyp:hlinkClr xmlns:ahyp="http://schemas.microsoft.com/office/drawing/2018/hyperlinkcolor" val="tx"/>
                    </a:ext>
                  </a:extLst>
                </a:hlinkClick>
              </a:rPr>
              <a:t>oadSafetyStandards.org</a:t>
            </a:r>
          </a:p>
        </p:txBody>
      </p:sp>
      <p:sp>
        <p:nvSpPr>
          <p:cNvPr id="14" name="Freeform 14"/>
          <p:cNvSpPr/>
          <p:nvPr/>
        </p:nvSpPr>
        <p:spPr>
          <a:xfrm>
            <a:off x="5318894" y="9054272"/>
            <a:ext cx="7650211" cy="946714"/>
          </a:xfrm>
          <a:custGeom>
            <a:avLst/>
            <a:gdLst/>
            <a:ahLst/>
            <a:cxnLst/>
            <a:rect l="l" t="t" r="r" b="b"/>
            <a:pathLst>
              <a:path w="7650211" h="946714">
                <a:moveTo>
                  <a:pt x="0" y="0"/>
                </a:moveTo>
                <a:lnTo>
                  <a:pt x="7650212" y="0"/>
                </a:lnTo>
                <a:lnTo>
                  <a:pt x="7650212" y="946714"/>
                </a:lnTo>
                <a:lnTo>
                  <a:pt x="0" y="946714"/>
                </a:lnTo>
                <a:lnTo>
                  <a:pt x="0" y="0"/>
                </a:lnTo>
                <a:close/>
              </a:path>
            </a:pathLst>
          </a:custGeom>
          <a:blipFill>
            <a:blip r:embed="rId3"/>
            <a:stretch>
              <a:fillRect/>
            </a:stretch>
          </a:blipFill>
        </p:spPr>
      </p:sp>
      <p:sp>
        <p:nvSpPr>
          <p:cNvPr id="15" name="TextBox 15"/>
          <p:cNvSpPr txBox="1"/>
          <p:nvPr/>
        </p:nvSpPr>
        <p:spPr>
          <a:xfrm>
            <a:off x="1028700" y="5360056"/>
            <a:ext cx="16230600" cy="1614777"/>
          </a:xfrm>
          <a:prstGeom prst="rect">
            <a:avLst/>
          </a:prstGeom>
        </p:spPr>
        <p:txBody>
          <a:bodyPr lIns="0" tIns="0" rIns="0" bIns="0" rtlCol="0" anchor="t">
            <a:spAutoFit/>
          </a:bodyPr>
          <a:lstStyle/>
          <a:p>
            <a:pPr marL="0" lvl="0" indent="0" algn="ctr">
              <a:lnSpc>
                <a:spcPts val="4336"/>
              </a:lnSpc>
            </a:pPr>
            <a:r>
              <a:rPr lang="en-US" sz="2834" u="none" strike="noStrike" spc="-56" dirty="0">
                <a:solidFill>
                  <a:srgbClr val="FFFFFF"/>
                </a:solidFill>
                <a:latin typeface="Public Sans"/>
                <a:ea typeface="Public Sans"/>
                <a:cs typeface="Public Sans"/>
                <a:sym typeface="Public Sans"/>
              </a:rPr>
              <a:t>The TN Road Safety Standards website provides K-12 teachers with custom lesson plans and </a:t>
            </a:r>
          </a:p>
          <a:p>
            <a:pPr marL="0" lvl="0" indent="0" algn="ctr">
              <a:lnSpc>
                <a:spcPts val="4336"/>
              </a:lnSpc>
            </a:pPr>
            <a:r>
              <a:rPr lang="en-US" sz="2834" u="none" strike="noStrike" spc="-56" dirty="0">
                <a:solidFill>
                  <a:srgbClr val="FFFFFF"/>
                </a:solidFill>
                <a:latin typeface="Public Sans"/>
                <a:ea typeface="Public Sans"/>
                <a:cs typeface="Public Sans"/>
                <a:sym typeface="Public Sans"/>
              </a:rPr>
              <a:t>state-approved resources aligned with the new occupant protection and road safety standards, making it easier to integrate traffic safety education into the classroom.</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287" y="0"/>
            <a:ext cx="18467287" cy="10456703"/>
            <a:chOff x="0" y="0"/>
            <a:chExt cx="2019950" cy="1143753"/>
          </a:xfrm>
        </p:grpSpPr>
        <p:sp>
          <p:nvSpPr>
            <p:cNvPr id="3" name="Freeform 3"/>
            <p:cNvSpPr/>
            <p:nvPr/>
          </p:nvSpPr>
          <p:spPr>
            <a:xfrm>
              <a:off x="0" y="0"/>
              <a:ext cx="2019950" cy="1143753"/>
            </a:xfrm>
            <a:custGeom>
              <a:avLst/>
              <a:gdLst/>
              <a:ahLst/>
              <a:cxnLst/>
              <a:rect l="l" t="t" r="r" b="b"/>
              <a:pathLst>
                <a:path w="2019950" h="1143753">
                  <a:moveTo>
                    <a:pt x="0" y="0"/>
                  </a:moveTo>
                  <a:lnTo>
                    <a:pt x="2019950" y="0"/>
                  </a:lnTo>
                  <a:lnTo>
                    <a:pt x="2019950" y="1143753"/>
                  </a:lnTo>
                  <a:lnTo>
                    <a:pt x="0" y="1143753"/>
                  </a:lnTo>
                  <a:close/>
                </a:path>
              </a:pathLst>
            </a:custGeom>
            <a:solidFill>
              <a:srgbClr val="F3A204"/>
            </a:solidFill>
            <a:ln w="9525" cap="sq">
              <a:solidFill>
                <a:srgbClr val="FFFFFF"/>
              </a:solidFill>
              <a:prstDash val="solid"/>
              <a:miter/>
            </a:ln>
          </p:spPr>
        </p:sp>
        <p:sp>
          <p:nvSpPr>
            <p:cNvPr id="4" name="TextBox 4"/>
            <p:cNvSpPr txBox="1"/>
            <p:nvPr/>
          </p:nvSpPr>
          <p:spPr>
            <a:xfrm>
              <a:off x="0" y="0"/>
              <a:ext cx="2019950" cy="1143753"/>
            </a:xfrm>
            <a:prstGeom prst="rect">
              <a:avLst/>
            </a:prstGeom>
          </p:spPr>
          <p:txBody>
            <a:bodyPr lIns="19624" tIns="19624" rIns="19624" bIns="19624" rtlCol="0" anchor="ctr"/>
            <a:lstStyle/>
            <a:p>
              <a:pPr algn="ctr">
                <a:lnSpc>
                  <a:spcPts val="667"/>
                </a:lnSpc>
              </a:pPr>
              <a:endParaRPr/>
            </a:p>
          </p:txBody>
        </p:sp>
      </p:grpSp>
      <p:grpSp>
        <p:nvGrpSpPr>
          <p:cNvPr id="5" name="Group 5"/>
          <p:cNvGrpSpPr/>
          <p:nvPr/>
        </p:nvGrpSpPr>
        <p:grpSpPr>
          <a:xfrm>
            <a:off x="-685800" y="774808"/>
            <a:ext cx="18973800" cy="8785163"/>
            <a:chOff x="0" y="0"/>
            <a:chExt cx="2139827" cy="1027927"/>
          </a:xfrm>
        </p:grpSpPr>
        <p:sp>
          <p:nvSpPr>
            <p:cNvPr id="6" name="Freeform 6"/>
            <p:cNvSpPr/>
            <p:nvPr/>
          </p:nvSpPr>
          <p:spPr>
            <a:xfrm>
              <a:off x="0" y="0"/>
              <a:ext cx="2139827" cy="1027927"/>
            </a:xfrm>
            <a:custGeom>
              <a:avLst/>
              <a:gdLst/>
              <a:ahLst/>
              <a:cxnLst/>
              <a:rect l="l" t="t" r="r" b="b"/>
              <a:pathLst>
                <a:path w="2139827" h="1027927">
                  <a:moveTo>
                    <a:pt x="0" y="0"/>
                  </a:moveTo>
                  <a:lnTo>
                    <a:pt x="2139827" y="0"/>
                  </a:lnTo>
                  <a:lnTo>
                    <a:pt x="2139827" y="1027927"/>
                  </a:lnTo>
                  <a:lnTo>
                    <a:pt x="0" y="1027927"/>
                  </a:lnTo>
                  <a:close/>
                </a:path>
              </a:pathLst>
            </a:custGeom>
            <a:solidFill>
              <a:srgbClr val="364785"/>
            </a:solidFill>
          </p:spPr>
        </p:sp>
        <p:sp>
          <p:nvSpPr>
            <p:cNvPr id="7" name="TextBox 7"/>
            <p:cNvSpPr txBox="1"/>
            <p:nvPr/>
          </p:nvSpPr>
          <p:spPr>
            <a:xfrm>
              <a:off x="0" y="0"/>
              <a:ext cx="2139827" cy="1027927"/>
            </a:xfrm>
            <a:prstGeom prst="rect">
              <a:avLst/>
            </a:prstGeom>
          </p:spPr>
          <p:txBody>
            <a:bodyPr lIns="38982" tIns="38982" rIns="38982" bIns="38982" rtlCol="0" anchor="ctr"/>
            <a:lstStyle/>
            <a:p>
              <a:pPr algn="l">
                <a:lnSpc>
                  <a:spcPts val="770"/>
                </a:lnSpc>
              </a:pPr>
              <a:endParaRPr/>
            </a:p>
          </p:txBody>
        </p:sp>
      </p:grpSp>
      <p:pic>
        <p:nvPicPr>
          <p:cNvPr id="14" name="Picture 13">
            <a:extLst>
              <a:ext uri="{FF2B5EF4-FFF2-40B4-BE49-F238E27FC236}">
                <a16:creationId xmlns:a16="http://schemas.microsoft.com/office/drawing/2014/main" id="{FD4F9BD5-6440-4B60-953B-7730CEEF2F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212" y="2917962"/>
            <a:ext cx="17590287" cy="6377493"/>
          </a:xfrm>
          <a:prstGeom prst="rect">
            <a:avLst/>
          </a:prstGeom>
        </p:spPr>
      </p:pic>
      <p:sp>
        <p:nvSpPr>
          <p:cNvPr id="15" name="TextBox 8">
            <a:extLst>
              <a:ext uri="{FF2B5EF4-FFF2-40B4-BE49-F238E27FC236}">
                <a16:creationId xmlns:a16="http://schemas.microsoft.com/office/drawing/2014/main" id="{30CBC800-F77E-4189-9952-3641AA0E9F70}"/>
              </a:ext>
            </a:extLst>
          </p:cNvPr>
          <p:cNvSpPr txBox="1"/>
          <p:nvPr/>
        </p:nvSpPr>
        <p:spPr>
          <a:xfrm>
            <a:off x="5183999" y="1485900"/>
            <a:ext cx="7920001" cy="1066767"/>
          </a:xfrm>
          <a:prstGeom prst="rect">
            <a:avLst/>
          </a:prstGeom>
        </p:spPr>
        <p:txBody>
          <a:bodyPr lIns="0" tIns="0" rIns="0" bIns="0" rtlCol="0" anchor="t">
            <a:spAutoFit/>
          </a:bodyPr>
          <a:lstStyle/>
          <a:p>
            <a:pPr algn="ctr">
              <a:lnSpc>
                <a:spcPts val="7495"/>
              </a:lnSpc>
            </a:pPr>
            <a:r>
              <a:rPr lang="en-US" sz="10267" spc="256" dirty="0">
                <a:solidFill>
                  <a:srgbClr val="FFFFFF"/>
                </a:solidFill>
                <a:latin typeface="Anton"/>
                <a:ea typeface="Anton"/>
                <a:cs typeface="Anton"/>
                <a:sym typeface="Anton"/>
              </a:rPr>
              <a:t>Elementary</a:t>
            </a:r>
          </a:p>
        </p:txBody>
      </p:sp>
    </p:spTree>
    <p:extLst>
      <p:ext uri="{BB962C8B-B14F-4D97-AF65-F5344CB8AC3E}">
        <p14:creationId xmlns:p14="http://schemas.microsoft.com/office/powerpoint/2010/main" val="826164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E27592-1A42-48AD-AA53-5B8989A0F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295"/>
            <a:ext cx="18516600" cy="10415589"/>
          </a:xfrm>
          <a:prstGeom prst="rect">
            <a:avLst/>
          </a:prstGeom>
        </p:spPr>
      </p:pic>
      <p:pic>
        <p:nvPicPr>
          <p:cNvPr id="20" name="Picture 19">
            <a:extLst>
              <a:ext uri="{FF2B5EF4-FFF2-40B4-BE49-F238E27FC236}">
                <a16:creationId xmlns:a16="http://schemas.microsoft.com/office/drawing/2014/main" id="{855DA40E-C74A-412A-849F-84A9C1FF50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42415" y="1638300"/>
            <a:ext cx="6086475" cy="8115300"/>
          </a:xfrm>
          <a:prstGeom prst="rect">
            <a:avLst/>
          </a:prstGeom>
        </p:spPr>
      </p:pic>
      <p:pic>
        <p:nvPicPr>
          <p:cNvPr id="14" name="Picture 13">
            <a:extLst>
              <a:ext uri="{FF2B5EF4-FFF2-40B4-BE49-F238E27FC236}">
                <a16:creationId xmlns:a16="http://schemas.microsoft.com/office/drawing/2014/main" id="{F640A199-A828-4E82-8563-4925DEDC5A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114300"/>
            <a:ext cx="7867650" cy="5245100"/>
          </a:xfrm>
          <a:prstGeom prst="rect">
            <a:avLst/>
          </a:prstGeom>
        </p:spPr>
      </p:pic>
      <p:pic>
        <p:nvPicPr>
          <p:cNvPr id="16" name="Picture 15">
            <a:extLst>
              <a:ext uri="{FF2B5EF4-FFF2-40B4-BE49-F238E27FC236}">
                <a16:creationId xmlns:a16="http://schemas.microsoft.com/office/drawing/2014/main" id="{56233D0A-5E70-4477-8155-3391DE4645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9600" y="4686300"/>
            <a:ext cx="7781515" cy="5187677"/>
          </a:xfrm>
          <a:prstGeom prst="rect">
            <a:avLst/>
          </a:prstGeom>
        </p:spPr>
      </p:pic>
      <p:pic>
        <p:nvPicPr>
          <p:cNvPr id="18" name="Picture 17">
            <a:extLst>
              <a:ext uri="{FF2B5EF4-FFF2-40B4-BE49-F238E27FC236}">
                <a16:creationId xmlns:a16="http://schemas.microsoft.com/office/drawing/2014/main" id="{E42C8EDC-6064-49F4-BDE7-E693578146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600" y="145026"/>
            <a:ext cx="4851400" cy="7277100"/>
          </a:xfrm>
          <a:prstGeom prst="rect">
            <a:avLst/>
          </a:prstGeom>
        </p:spPr>
      </p:pic>
    </p:spTree>
    <p:extLst>
      <p:ext uri="{BB962C8B-B14F-4D97-AF65-F5344CB8AC3E}">
        <p14:creationId xmlns:p14="http://schemas.microsoft.com/office/powerpoint/2010/main" val="3717783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287" y="0"/>
            <a:ext cx="18467287" cy="10456703"/>
            <a:chOff x="0" y="0"/>
            <a:chExt cx="2019950" cy="1143753"/>
          </a:xfrm>
        </p:grpSpPr>
        <p:sp>
          <p:nvSpPr>
            <p:cNvPr id="3" name="Freeform 3"/>
            <p:cNvSpPr/>
            <p:nvPr/>
          </p:nvSpPr>
          <p:spPr>
            <a:xfrm>
              <a:off x="0" y="0"/>
              <a:ext cx="2019950" cy="1143753"/>
            </a:xfrm>
            <a:custGeom>
              <a:avLst/>
              <a:gdLst/>
              <a:ahLst/>
              <a:cxnLst/>
              <a:rect l="l" t="t" r="r" b="b"/>
              <a:pathLst>
                <a:path w="2019950" h="1143753">
                  <a:moveTo>
                    <a:pt x="0" y="0"/>
                  </a:moveTo>
                  <a:lnTo>
                    <a:pt x="2019950" y="0"/>
                  </a:lnTo>
                  <a:lnTo>
                    <a:pt x="2019950" y="1143753"/>
                  </a:lnTo>
                  <a:lnTo>
                    <a:pt x="0" y="1143753"/>
                  </a:lnTo>
                  <a:close/>
                </a:path>
              </a:pathLst>
            </a:custGeom>
            <a:solidFill>
              <a:srgbClr val="F3A204"/>
            </a:solidFill>
            <a:ln w="9525" cap="sq">
              <a:solidFill>
                <a:srgbClr val="FFFFFF"/>
              </a:solidFill>
              <a:prstDash val="solid"/>
              <a:miter/>
            </a:ln>
          </p:spPr>
        </p:sp>
        <p:sp>
          <p:nvSpPr>
            <p:cNvPr id="4" name="TextBox 4"/>
            <p:cNvSpPr txBox="1"/>
            <p:nvPr/>
          </p:nvSpPr>
          <p:spPr>
            <a:xfrm>
              <a:off x="0" y="0"/>
              <a:ext cx="2019950" cy="1143753"/>
            </a:xfrm>
            <a:prstGeom prst="rect">
              <a:avLst/>
            </a:prstGeom>
          </p:spPr>
          <p:txBody>
            <a:bodyPr lIns="19624" tIns="19624" rIns="19624" bIns="19624" rtlCol="0" anchor="ctr"/>
            <a:lstStyle/>
            <a:p>
              <a:pPr algn="ctr">
                <a:lnSpc>
                  <a:spcPts val="667"/>
                </a:lnSpc>
              </a:pPr>
              <a:endParaRPr/>
            </a:p>
          </p:txBody>
        </p:sp>
      </p:grpSp>
      <p:grpSp>
        <p:nvGrpSpPr>
          <p:cNvPr id="5" name="Group 5"/>
          <p:cNvGrpSpPr/>
          <p:nvPr/>
        </p:nvGrpSpPr>
        <p:grpSpPr>
          <a:xfrm>
            <a:off x="-179287" y="750918"/>
            <a:ext cx="18467287" cy="8785163"/>
            <a:chOff x="0" y="0"/>
            <a:chExt cx="2139827" cy="1027927"/>
          </a:xfrm>
        </p:grpSpPr>
        <p:sp>
          <p:nvSpPr>
            <p:cNvPr id="6" name="Freeform 6"/>
            <p:cNvSpPr/>
            <p:nvPr/>
          </p:nvSpPr>
          <p:spPr>
            <a:xfrm>
              <a:off x="0" y="0"/>
              <a:ext cx="2139827" cy="1027927"/>
            </a:xfrm>
            <a:custGeom>
              <a:avLst/>
              <a:gdLst/>
              <a:ahLst/>
              <a:cxnLst/>
              <a:rect l="l" t="t" r="r" b="b"/>
              <a:pathLst>
                <a:path w="2139827" h="1027927">
                  <a:moveTo>
                    <a:pt x="0" y="0"/>
                  </a:moveTo>
                  <a:lnTo>
                    <a:pt x="2139827" y="0"/>
                  </a:lnTo>
                  <a:lnTo>
                    <a:pt x="2139827" y="1027927"/>
                  </a:lnTo>
                  <a:lnTo>
                    <a:pt x="0" y="1027927"/>
                  </a:lnTo>
                  <a:close/>
                </a:path>
              </a:pathLst>
            </a:custGeom>
            <a:solidFill>
              <a:srgbClr val="364785"/>
            </a:solidFill>
          </p:spPr>
        </p:sp>
        <p:sp>
          <p:nvSpPr>
            <p:cNvPr id="7" name="TextBox 7"/>
            <p:cNvSpPr txBox="1"/>
            <p:nvPr/>
          </p:nvSpPr>
          <p:spPr>
            <a:xfrm>
              <a:off x="0" y="0"/>
              <a:ext cx="2139827" cy="1027927"/>
            </a:xfrm>
            <a:prstGeom prst="rect">
              <a:avLst/>
            </a:prstGeom>
          </p:spPr>
          <p:txBody>
            <a:bodyPr lIns="38982" tIns="38982" rIns="38982" bIns="38982" rtlCol="0" anchor="ctr"/>
            <a:lstStyle/>
            <a:p>
              <a:pPr algn="l">
                <a:lnSpc>
                  <a:spcPts val="770"/>
                </a:lnSpc>
              </a:pPr>
              <a:endParaRPr/>
            </a:p>
          </p:txBody>
        </p:sp>
      </p:grpSp>
      <p:sp>
        <p:nvSpPr>
          <p:cNvPr id="8" name="TextBox 8"/>
          <p:cNvSpPr txBox="1"/>
          <p:nvPr/>
        </p:nvSpPr>
        <p:spPr>
          <a:xfrm>
            <a:off x="5829725" y="1257300"/>
            <a:ext cx="6628551" cy="1284454"/>
          </a:xfrm>
          <a:prstGeom prst="rect">
            <a:avLst/>
          </a:prstGeom>
        </p:spPr>
        <p:txBody>
          <a:bodyPr lIns="0" tIns="0" rIns="0" bIns="0" rtlCol="0" anchor="t">
            <a:spAutoFit/>
          </a:bodyPr>
          <a:lstStyle/>
          <a:p>
            <a:pPr algn="ctr">
              <a:lnSpc>
                <a:spcPts val="9756"/>
              </a:lnSpc>
            </a:pPr>
            <a:r>
              <a:rPr lang="en-US" sz="10162" spc="254" dirty="0">
                <a:solidFill>
                  <a:srgbClr val="FFFFFF"/>
                </a:solidFill>
                <a:latin typeface="Anton"/>
                <a:ea typeface="Anton"/>
                <a:cs typeface="Anton"/>
                <a:sym typeface="Anton"/>
              </a:rPr>
              <a:t>Middle</a:t>
            </a:r>
          </a:p>
        </p:txBody>
      </p:sp>
      <p:pic>
        <p:nvPicPr>
          <p:cNvPr id="12" name="Picture 11">
            <a:extLst>
              <a:ext uri="{FF2B5EF4-FFF2-40B4-BE49-F238E27FC236}">
                <a16:creationId xmlns:a16="http://schemas.microsoft.com/office/drawing/2014/main" id="{F0C8FDAD-C6C4-4C7A-B7D8-4C45DE804C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59" y="4164244"/>
            <a:ext cx="17959987" cy="303665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287" y="0"/>
            <a:ext cx="18467287" cy="10456703"/>
            <a:chOff x="0" y="0"/>
            <a:chExt cx="2019950" cy="1143753"/>
          </a:xfrm>
        </p:grpSpPr>
        <p:sp>
          <p:nvSpPr>
            <p:cNvPr id="3" name="Freeform 3"/>
            <p:cNvSpPr/>
            <p:nvPr/>
          </p:nvSpPr>
          <p:spPr>
            <a:xfrm>
              <a:off x="0" y="0"/>
              <a:ext cx="2019950" cy="1143753"/>
            </a:xfrm>
            <a:custGeom>
              <a:avLst/>
              <a:gdLst/>
              <a:ahLst/>
              <a:cxnLst/>
              <a:rect l="l" t="t" r="r" b="b"/>
              <a:pathLst>
                <a:path w="2019950" h="1143753">
                  <a:moveTo>
                    <a:pt x="0" y="0"/>
                  </a:moveTo>
                  <a:lnTo>
                    <a:pt x="2019950" y="0"/>
                  </a:lnTo>
                  <a:lnTo>
                    <a:pt x="2019950" y="1143753"/>
                  </a:lnTo>
                  <a:lnTo>
                    <a:pt x="0" y="1143753"/>
                  </a:lnTo>
                  <a:close/>
                </a:path>
              </a:pathLst>
            </a:custGeom>
            <a:solidFill>
              <a:srgbClr val="F3A204"/>
            </a:solidFill>
            <a:ln w="9525" cap="sq">
              <a:solidFill>
                <a:srgbClr val="FFFFFF"/>
              </a:solidFill>
              <a:prstDash val="solid"/>
              <a:miter/>
            </a:ln>
          </p:spPr>
        </p:sp>
        <p:sp>
          <p:nvSpPr>
            <p:cNvPr id="4" name="TextBox 4"/>
            <p:cNvSpPr txBox="1"/>
            <p:nvPr/>
          </p:nvSpPr>
          <p:spPr>
            <a:xfrm>
              <a:off x="0" y="0"/>
              <a:ext cx="2019950" cy="1143753"/>
            </a:xfrm>
            <a:prstGeom prst="rect">
              <a:avLst/>
            </a:prstGeom>
          </p:spPr>
          <p:txBody>
            <a:bodyPr lIns="19624" tIns="19624" rIns="19624" bIns="19624" rtlCol="0" anchor="ctr"/>
            <a:lstStyle/>
            <a:p>
              <a:pPr algn="ctr">
                <a:lnSpc>
                  <a:spcPts val="667"/>
                </a:lnSpc>
              </a:pPr>
              <a:endParaRPr/>
            </a:p>
          </p:txBody>
        </p:sp>
      </p:grpSp>
      <p:grpSp>
        <p:nvGrpSpPr>
          <p:cNvPr id="5" name="Group 5"/>
          <p:cNvGrpSpPr/>
          <p:nvPr/>
        </p:nvGrpSpPr>
        <p:grpSpPr>
          <a:xfrm>
            <a:off x="-381000" y="750918"/>
            <a:ext cx="18669000" cy="8785163"/>
            <a:chOff x="0" y="0"/>
            <a:chExt cx="2139827" cy="1027927"/>
          </a:xfrm>
        </p:grpSpPr>
        <p:sp>
          <p:nvSpPr>
            <p:cNvPr id="6" name="Freeform 6"/>
            <p:cNvSpPr/>
            <p:nvPr/>
          </p:nvSpPr>
          <p:spPr>
            <a:xfrm>
              <a:off x="0" y="0"/>
              <a:ext cx="2139827" cy="1027927"/>
            </a:xfrm>
            <a:custGeom>
              <a:avLst/>
              <a:gdLst/>
              <a:ahLst/>
              <a:cxnLst/>
              <a:rect l="l" t="t" r="r" b="b"/>
              <a:pathLst>
                <a:path w="2139827" h="1027927">
                  <a:moveTo>
                    <a:pt x="0" y="0"/>
                  </a:moveTo>
                  <a:lnTo>
                    <a:pt x="2139827" y="0"/>
                  </a:lnTo>
                  <a:lnTo>
                    <a:pt x="2139827" y="1027927"/>
                  </a:lnTo>
                  <a:lnTo>
                    <a:pt x="0" y="1027927"/>
                  </a:lnTo>
                  <a:close/>
                </a:path>
              </a:pathLst>
            </a:custGeom>
            <a:solidFill>
              <a:srgbClr val="364785"/>
            </a:solidFill>
          </p:spPr>
        </p:sp>
        <p:sp>
          <p:nvSpPr>
            <p:cNvPr id="7" name="TextBox 7"/>
            <p:cNvSpPr txBox="1"/>
            <p:nvPr/>
          </p:nvSpPr>
          <p:spPr>
            <a:xfrm>
              <a:off x="0" y="0"/>
              <a:ext cx="2139827" cy="1027927"/>
            </a:xfrm>
            <a:prstGeom prst="rect">
              <a:avLst/>
            </a:prstGeom>
          </p:spPr>
          <p:txBody>
            <a:bodyPr lIns="38982" tIns="38982" rIns="38982" bIns="38982" rtlCol="0" anchor="ctr"/>
            <a:lstStyle/>
            <a:p>
              <a:pPr algn="l">
                <a:lnSpc>
                  <a:spcPts val="770"/>
                </a:lnSpc>
              </a:pPr>
              <a:endParaRPr/>
            </a:p>
          </p:txBody>
        </p:sp>
      </p:grpSp>
      <p:sp>
        <p:nvSpPr>
          <p:cNvPr id="8" name="TextBox 8"/>
          <p:cNvSpPr txBox="1"/>
          <p:nvPr/>
        </p:nvSpPr>
        <p:spPr>
          <a:xfrm>
            <a:off x="5806908" y="1247775"/>
            <a:ext cx="7192855" cy="1154611"/>
          </a:xfrm>
          <a:prstGeom prst="rect">
            <a:avLst/>
          </a:prstGeom>
        </p:spPr>
        <p:txBody>
          <a:bodyPr lIns="0" tIns="0" rIns="0" bIns="0" rtlCol="0" anchor="t">
            <a:spAutoFit/>
          </a:bodyPr>
          <a:lstStyle/>
          <a:p>
            <a:pPr algn="ctr">
              <a:lnSpc>
                <a:spcPts val="8796"/>
              </a:lnSpc>
            </a:pPr>
            <a:r>
              <a:rPr lang="en-US" sz="9162" spc="229" dirty="0">
                <a:solidFill>
                  <a:srgbClr val="FFFFFF"/>
                </a:solidFill>
                <a:latin typeface="Anton"/>
                <a:ea typeface="Anton"/>
                <a:cs typeface="Anton"/>
                <a:sym typeface="Anton"/>
              </a:rPr>
              <a:t>High School</a:t>
            </a:r>
          </a:p>
        </p:txBody>
      </p:sp>
      <p:pic>
        <p:nvPicPr>
          <p:cNvPr id="12" name="Picture 11">
            <a:extLst>
              <a:ext uri="{FF2B5EF4-FFF2-40B4-BE49-F238E27FC236}">
                <a16:creationId xmlns:a16="http://schemas.microsoft.com/office/drawing/2014/main" id="{533D7A60-95E6-462C-A8B2-5DAE129EA4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350" y="4400485"/>
            <a:ext cx="17578084" cy="226701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287" y="0"/>
            <a:ext cx="18467287" cy="10456703"/>
            <a:chOff x="0" y="0"/>
            <a:chExt cx="2019950" cy="1143753"/>
          </a:xfrm>
        </p:grpSpPr>
        <p:sp>
          <p:nvSpPr>
            <p:cNvPr id="3" name="Freeform 3"/>
            <p:cNvSpPr/>
            <p:nvPr/>
          </p:nvSpPr>
          <p:spPr>
            <a:xfrm>
              <a:off x="0" y="0"/>
              <a:ext cx="2019950" cy="1143753"/>
            </a:xfrm>
            <a:custGeom>
              <a:avLst/>
              <a:gdLst/>
              <a:ahLst/>
              <a:cxnLst/>
              <a:rect l="l" t="t" r="r" b="b"/>
              <a:pathLst>
                <a:path w="2019950" h="1143753">
                  <a:moveTo>
                    <a:pt x="0" y="0"/>
                  </a:moveTo>
                  <a:lnTo>
                    <a:pt x="2019950" y="0"/>
                  </a:lnTo>
                  <a:lnTo>
                    <a:pt x="2019950" y="1143753"/>
                  </a:lnTo>
                  <a:lnTo>
                    <a:pt x="0" y="1143753"/>
                  </a:lnTo>
                  <a:close/>
                </a:path>
              </a:pathLst>
            </a:custGeom>
            <a:solidFill>
              <a:srgbClr val="F3A204"/>
            </a:solidFill>
            <a:ln w="9525" cap="sq">
              <a:solidFill>
                <a:srgbClr val="FFFFFF"/>
              </a:solidFill>
              <a:prstDash val="solid"/>
              <a:miter/>
            </a:ln>
          </p:spPr>
        </p:sp>
        <p:sp>
          <p:nvSpPr>
            <p:cNvPr id="4" name="TextBox 4"/>
            <p:cNvSpPr txBox="1"/>
            <p:nvPr/>
          </p:nvSpPr>
          <p:spPr>
            <a:xfrm>
              <a:off x="0" y="0"/>
              <a:ext cx="2019950" cy="1143753"/>
            </a:xfrm>
            <a:prstGeom prst="rect">
              <a:avLst/>
            </a:prstGeom>
          </p:spPr>
          <p:txBody>
            <a:bodyPr lIns="19624" tIns="19624" rIns="19624" bIns="19624" rtlCol="0" anchor="ctr"/>
            <a:lstStyle/>
            <a:p>
              <a:pPr algn="ctr">
                <a:lnSpc>
                  <a:spcPts val="667"/>
                </a:lnSpc>
              </a:pPr>
              <a:endParaRPr/>
            </a:p>
          </p:txBody>
        </p:sp>
      </p:grpSp>
      <p:grpSp>
        <p:nvGrpSpPr>
          <p:cNvPr id="5" name="Group 5"/>
          <p:cNvGrpSpPr/>
          <p:nvPr/>
        </p:nvGrpSpPr>
        <p:grpSpPr>
          <a:xfrm>
            <a:off x="-228600" y="774808"/>
            <a:ext cx="18516600" cy="8785163"/>
            <a:chOff x="0" y="0"/>
            <a:chExt cx="2139827" cy="1027927"/>
          </a:xfrm>
        </p:grpSpPr>
        <p:sp>
          <p:nvSpPr>
            <p:cNvPr id="6" name="Freeform 6"/>
            <p:cNvSpPr/>
            <p:nvPr/>
          </p:nvSpPr>
          <p:spPr>
            <a:xfrm>
              <a:off x="0" y="0"/>
              <a:ext cx="2139827" cy="1027927"/>
            </a:xfrm>
            <a:custGeom>
              <a:avLst/>
              <a:gdLst/>
              <a:ahLst/>
              <a:cxnLst/>
              <a:rect l="l" t="t" r="r" b="b"/>
              <a:pathLst>
                <a:path w="2139827" h="1027927">
                  <a:moveTo>
                    <a:pt x="0" y="0"/>
                  </a:moveTo>
                  <a:lnTo>
                    <a:pt x="2139827" y="0"/>
                  </a:lnTo>
                  <a:lnTo>
                    <a:pt x="2139827" y="1027927"/>
                  </a:lnTo>
                  <a:lnTo>
                    <a:pt x="0" y="1027927"/>
                  </a:lnTo>
                  <a:close/>
                </a:path>
              </a:pathLst>
            </a:custGeom>
            <a:solidFill>
              <a:srgbClr val="364785"/>
            </a:solidFill>
          </p:spPr>
        </p:sp>
        <p:sp>
          <p:nvSpPr>
            <p:cNvPr id="7" name="TextBox 7"/>
            <p:cNvSpPr txBox="1"/>
            <p:nvPr/>
          </p:nvSpPr>
          <p:spPr>
            <a:xfrm>
              <a:off x="0" y="0"/>
              <a:ext cx="2139827" cy="1027927"/>
            </a:xfrm>
            <a:prstGeom prst="rect">
              <a:avLst/>
            </a:prstGeom>
          </p:spPr>
          <p:txBody>
            <a:bodyPr lIns="38982" tIns="38982" rIns="38982" bIns="38982" rtlCol="0" anchor="ctr"/>
            <a:lstStyle/>
            <a:p>
              <a:pPr algn="l">
                <a:lnSpc>
                  <a:spcPts val="770"/>
                </a:lnSpc>
              </a:pPr>
              <a:endParaRPr/>
            </a:p>
          </p:txBody>
        </p:sp>
      </p:grpSp>
      <p:pic>
        <p:nvPicPr>
          <p:cNvPr id="16" name="Picture 15">
            <a:extLst>
              <a:ext uri="{FF2B5EF4-FFF2-40B4-BE49-F238E27FC236}">
                <a16:creationId xmlns:a16="http://schemas.microsoft.com/office/drawing/2014/main" id="{4964589A-4A89-430E-8383-13C684CBDD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7459" y="906178"/>
            <a:ext cx="14993081" cy="8474644"/>
          </a:xfrm>
          <a:prstGeom prst="rect">
            <a:avLst/>
          </a:prstGeom>
        </p:spPr>
      </p:pic>
    </p:spTree>
    <p:extLst>
      <p:ext uri="{BB962C8B-B14F-4D97-AF65-F5344CB8AC3E}">
        <p14:creationId xmlns:p14="http://schemas.microsoft.com/office/powerpoint/2010/main" val="260707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287" y="0"/>
            <a:ext cx="18467287" cy="10456703"/>
            <a:chOff x="0" y="0"/>
            <a:chExt cx="2019950" cy="1143753"/>
          </a:xfrm>
        </p:grpSpPr>
        <p:sp>
          <p:nvSpPr>
            <p:cNvPr id="3" name="Freeform 3"/>
            <p:cNvSpPr/>
            <p:nvPr/>
          </p:nvSpPr>
          <p:spPr>
            <a:xfrm>
              <a:off x="0" y="0"/>
              <a:ext cx="2019950" cy="1143753"/>
            </a:xfrm>
            <a:custGeom>
              <a:avLst/>
              <a:gdLst/>
              <a:ahLst/>
              <a:cxnLst/>
              <a:rect l="l" t="t" r="r" b="b"/>
              <a:pathLst>
                <a:path w="2019950" h="1143753">
                  <a:moveTo>
                    <a:pt x="0" y="0"/>
                  </a:moveTo>
                  <a:lnTo>
                    <a:pt x="2019950" y="0"/>
                  </a:lnTo>
                  <a:lnTo>
                    <a:pt x="2019950" y="1143753"/>
                  </a:lnTo>
                  <a:lnTo>
                    <a:pt x="0" y="1143753"/>
                  </a:lnTo>
                  <a:close/>
                </a:path>
              </a:pathLst>
            </a:custGeom>
            <a:solidFill>
              <a:srgbClr val="F3A204"/>
            </a:solidFill>
            <a:ln w="9525" cap="sq">
              <a:solidFill>
                <a:srgbClr val="FFFFFF"/>
              </a:solidFill>
              <a:prstDash val="solid"/>
              <a:miter/>
            </a:ln>
          </p:spPr>
        </p:sp>
        <p:sp>
          <p:nvSpPr>
            <p:cNvPr id="4" name="TextBox 4"/>
            <p:cNvSpPr txBox="1"/>
            <p:nvPr/>
          </p:nvSpPr>
          <p:spPr>
            <a:xfrm>
              <a:off x="0" y="0"/>
              <a:ext cx="2019950" cy="1143753"/>
            </a:xfrm>
            <a:prstGeom prst="rect">
              <a:avLst/>
            </a:prstGeom>
          </p:spPr>
          <p:txBody>
            <a:bodyPr lIns="19624" tIns="19624" rIns="19624" bIns="19624" rtlCol="0" anchor="ctr"/>
            <a:lstStyle/>
            <a:p>
              <a:pPr algn="ctr">
                <a:lnSpc>
                  <a:spcPts val="667"/>
                </a:lnSpc>
              </a:pPr>
              <a:endParaRPr/>
            </a:p>
          </p:txBody>
        </p:sp>
      </p:grpSp>
      <p:grpSp>
        <p:nvGrpSpPr>
          <p:cNvPr id="5" name="Group 5"/>
          <p:cNvGrpSpPr/>
          <p:nvPr/>
        </p:nvGrpSpPr>
        <p:grpSpPr>
          <a:xfrm>
            <a:off x="-412881" y="658834"/>
            <a:ext cx="18700881" cy="8969331"/>
            <a:chOff x="0" y="0"/>
            <a:chExt cx="2188137" cy="1049476"/>
          </a:xfrm>
        </p:grpSpPr>
        <p:sp>
          <p:nvSpPr>
            <p:cNvPr id="6" name="Freeform 6"/>
            <p:cNvSpPr/>
            <p:nvPr/>
          </p:nvSpPr>
          <p:spPr>
            <a:xfrm>
              <a:off x="0" y="0"/>
              <a:ext cx="2188137" cy="1049476"/>
            </a:xfrm>
            <a:custGeom>
              <a:avLst/>
              <a:gdLst/>
              <a:ahLst/>
              <a:cxnLst/>
              <a:rect l="l" t="t" r="r" b="b"/>
              <a:pathLst>
                <a:path w="2188137" h="1049476">
                  <a:moveTo>
                    <a:pt x="0" y="0"/>
                  </a:moveTo>
                  <a:lnTo>
                    <a:pt x="2188137" y="0"/>
                  </a:lnTo>
                  <a:lnTo>
                    <a:pt x="2188137" y="1049476"/>
                  </a:lnTo>
                  <a:lnTo>
                    <a:pt x="0" y="1049476"/>
                  </a:lnTo>
                  <a:close/>
                </a:path>
              </a:pathLst>
            </a:custGeom>
            <a:solidFill>
              <a:srgbClr val="364785"/>
            </a:solidFill>
          </p:spPr>
        </p:sp>
        <p:sp>
          <p:nvSpPr>
            <p:cNvPr id="7" name="TextBox 7"/>
            <p:cNvSpPr txBox="1"/>
            <p:nvPr/>
          </p:nvSpPr>
          <p:spPr>
            <a:xfrm>
              <a:off x="0" y="0"/>
              <a:ext cx="2188137" cy="1049476"/>
            </a:xfrm>
            <a:prstGeom prst="rect">
              <a:avLst/>
            </a:prstGeom>
          </p:spPr>
          <p:txBody>
            <a:bodyPr lIns="38982" tIns="38982" rIns="38982" bIns="38982" rtlCol="0" anchor="ctr"/>
            <a:lstStyle/>
            <a:p>
              <a:pPr algn="l">
                <a:lnSpc>
                  <a:spcPts val="770"/>
                </a:lnSpc>
              </a:pPr>
              <a:endParaRPr/>
            </a:p>
          </p:txBody>
        </p:sp>
      </p:grpSp>
      <p:sp>
        <p:nvSpPr>
          <p:cNvPr id="8" name="Freeform 8"/>
          <p:cNvSpPr/>
          <p:nvPr/>
        </p:nvSpPr>
        <p:spPr>
          <a:xfrm>
            <a:off x="2594560" y="1080973"/>
            <a:ext cx="13098880" cy="8294758"/>
          </a:xfrm>
          <a:custGeom>
            <a:avLst/>
            <a:gdLst/>
            <a:ahLst/>
            <a:cxnLst/>
            <a:rect l="l" t="t" r="r" b="b"/>
            <a:pathLst>
              <a:path w="13098880" h="8294758">
                <a:moveTo>
                  <a:pt x="0" y="0"/>
                </a:moveTo>
                <a:lnTo>
                  <a:pt x="13098880" y="0"/>
                </a:lnTo>
                <a:lnTo>
                  <a:pt x="13098880" y="8294757"/>
                </a:lnTo>
                <a:lnTo>
                  <a:pt x="0" y="8294757"/>
                </a:lnTo>
                <a:lnTo>
                  <a:pt x="0" y="0"/>
                </a:lnTo>
                <a:close/>
              </a:path>
            </a:pathLst>
          </a:custGeom>
          <a:blipFill>
            <a:blip r:embed="rId2"/>
            <a:stretch>
              <a:fillRect/>
            </a:stretch>
          </a:blipFill>
        </p:spPr>
      </p:sp>
      <p:sp>
        <p:nvSpPr>
          <p:cNvPr id="9" name="TextBox 9"/>
          <p:cNvSpPr txBox="1"/>
          <p:nvPr/>
        </p:nvSpPr>
        <p:spPr>
          <a:xfrm rot="1836104">
            <a:off x="12094485" y="1739678"/>
            <a:ext cx="5692775" cy="756233"/>
          </a:xfrm>
          <a:prstGeom prst="rect">
            <a:avLst/>
          </a:prstGeom>
        </p:spPr>
        <p:txBody>
          <a:bodyPr wrap="square" lIns="0" tIns="0" rIns="0" bIns="0" rtlCol="0" anchor="t">
            <a:spAutoFit/>
          </a:bodyPr>
          <a:lstStyle/>
          <a:p>
            <a:pPr algn="ctr">
              <a:lnSpc>
                <a:spcPts val="6272"/>
              </a:lnSpc>
              <a:spcBef>
                <a:spcPct val="0"/>
              </a:spcBef>
            </a:pPr>
            <a:r>
              <a:rPr lang="en-US" sz="5100" b="1" dirty="0">
                <a:solidFill>
                  <a:srgbClr val="FFFFFF"/>
                </a:solidFill>
                <a:latin typeface="Public Sans Bold"/>
                <a:ea typeface="Public Sans Bold"/>
                <a:cs typeface="Public Sans Bold"/>
                <a:sym typeface="Public Sans Bold"/>
              </a:rPr>
              <a:t>30+ Lesson Plans </a:t>
            </a:r>
          </a:p>
        </p:txBody>
      </p:sp>
      <p:sp>
        <p:nvSpPr>
          <p:cNvPr id="10" name="TextBox 10"/>
          <p:cNvSpPr txBox="1"/>
          <p:nvPr/>
        </p:nvSpPr>
        <p:spPr>
          <a:xfrm rot="1863570">
            <a:off x="12678508" y="2223365"/>
            <a:ext cx="3607519" cy="880112"/>
          </a:xfrm>
          <a:prstGeom prst="rect">
            <a:avLst/>
          </a:prstGeom>
        </p:spPr>
        <p:txBody>
          <a:bodyPr lIns="0" tIns="0" rIns="0" bIns="0" rtlCol="0" anchor="t">
            <a:spAutoFit/>
          </a:bodyPr>
          <a:lstStyle/>
          <a:p>
            <a:pPr algn="ctr">
              <a:lnSpc>
                <a:spcPts val="7139"/>
              </a:lnSpc>
              <a:spcBef>
                <a:spcPct val="0"/>
              </a:spcBef>
            </a:pPr>
            <a:r>
              <a:rPr lang="en-US" sz="5099" b="1" dirty="0">
                <a:solidFill>
                  <a:srgbClr val="FFFFFF"/>
                </a:solidFill>
                <a:latin typeface="Public Sans Bold"/>
                <a:ea typeface="Public Sans Bold"/>
                <a:cs typeface="Public Sans Bold"/>
                <a:sym typeface="Public Sans Bold"/>
              </a:rPr>
              <a:t>on the site!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287" y="0"/>
            <a:ext cx="18467287" cy="10456703"/>
            <a:chOff x="0" y="0"/>
            <a:chExt cx="2019950" cy="1143753"/>
          </a:xfrm>
        </p:grpSpPr>
        <p:sp>
          <p:nvSpPr>
            <p:cNvPr id="3" name="Freeform 3"/>
            <p:cNvSpPr/>
            <p:nvPr/>
          </p:nvSpPr>
          <p:spPr>
            <a:xfrm>
              <a:off x="0" y="0"/>
              <a:ext cx="2019950" cy="1143753"/>
            </a:xfrm>
            <a:custGeom>
              <a:avLst/>
              <a:gdLst/>
              <a:ahLst/>
              <a:cxnLst/>
              <a:rect l="l" t="t" r="r" b="b"/>
              <a:pathLst>
                <a:path w="2019950" h="1143753">
                  <a:moveTo>
                    <a:pt x="0" y="0"/>
                  </a:moveTo>
                  <a:lnTo>
                    <a:pt x="2019950" y="0"/>
                  </a:lnTo>
                  <a:lnTo>
                    <a:pt x="2019950" y="1143753"/>
                  </a:lnTo>
                  <a:lnTo>
                    <a:pt x="0" y="1143753"/>
                  </a:lnTo>
                  <a:close/>
                </a:path>
              </a:pathLst>
            </a:custGeom>
            <a:solidFill>
              <a:srgbClr val="F3A204"/>
            </a:solidFill>
            <a:ln w="9525" cap="sq">
              <a:solidFill>
                <a:srgbClr val="FFFFFF"/>
              </a:solidFill>
              <a:prstDash val="solid"/>
              <a:miter/>
            </a:ln>
          </p:spPr>
        </p:sp>
        <p:sp>
          <p:nvSpPr>
            <p:cNvPr id="4" name="TextBox 4"/>
            <p:cNvSpPr txBox="1"/>
            <p:nvPr/>
          </p:nvSpPr>
          <p:spPr>
            <a:xfrm>
              <a:off x="0" y="0"/>
              <a:ext cx="2019950" cy="1143753"/>
            </a:xfrm>
            <a:prstGeom prst="rect">
              <a:avLst/>
            </a:prstGeom>
          </p:spPr>
          <p:txBody>
            <a:bodyPr lIns="19624" tIns="19624" rIns="19624" bIns="19624" rtlCol="0" anchor="ctr"/>
            <a:lstStyle/>
            <a:p>
              <a:pPr algn="ctr">
                <a:lnSpc>
                  <a:spcPts val="667"/>
                </a:lnSpc>
              </a:pPr>
              <a:endParaRPr/>
            </a:p>
          </p:txBody>
        </p:sp>
      </p:grpSp>
      <p:grpSp>
        <p:nvGrpSpPr>
          <p:cNvPr id="5" name="Group 5"/>
          <p:cNvGrpSpPr/>
          <p:nvPr/>
        </p:nvGrpSpPr>
        <p:grpSpPr>
          <a:xfrm>
            <a:off x="0" y="774808"/>
            <a:ext cx="18288000" cy="8785163"/>
            <a:chOff x="0" y="0"/>
            <a:chExt cx="2139827" cy="1027927"/>
          </a:xfrm>
        </p:grpSpPr>
        <p:sp>
          <p:nvSpPr>
            <p:cNvPr id="6" name="Freeform 6"/>
            <p:cNvSpPr/>
            <p:nvPr/>
          </p:nvSpPr>
          <p:spPr>
            <a:xfrm>
              <a:off x="0" y="0"/>
              <a:ext cx="2139827" cy="1027927"/>
            </a:xfrm>
            <a:custGeom>
              <a:avLst/>
              <a:gdLst/>
              <a:ahLst/>
              <a:cxnLst/>
              <a:rect l="l" t="t" r="r" b="b"/>
              <a:pathLst>
                <a:path w="2139827" h="1027927">
                  <a:moveTo>
                    <a:pt x="0" y="0"/>
                  </a:moveTo>
                  <a:lnTo>
                    <a:pt x="2139827" y="0"/>
                  </a:lnTo>
                  <a:lnTo>
                    <a:pt x="2139827" y="1027927"/>
                  </a:lnTo>
                  <a:lnTo>
                    <a:pt x="0" y="1027927"/>
                  </a:lnTo>
                  <a:close/>
                </a:path>
              </a:pathLst>
            </a:custGeom>
            <a:solidFill>
              <a:srgbClr val="364785"/>
            </a:solidFill>
          </p:spPr>
        </p:sp>
        <p:sp>
          <p:nvSpPr>
            <p:cNvPr id="7" name="TextBox 7"/>
            <p:cNvSpPr txBox="1"/>
            <p:nvPr/>
          </p:nvSpPr>
          <p:spPr>
            <a:xfrm>
              <a:off x="0" y="0"/>
              <a:ext cx="2139827" cy="1027927"/>
            </a:xfrm>
            <a:prstGeom prst="rect">
              <a:avLst/>
            </a:prstGeom>
          </p:spPr>
          <p:txBody>
            <a:bodyPr lIns="38982" tIns="38982" rIns="38982" bIns="38982" rtlCol="0" anchor="ctr"/>
            <a:lstStyle/>
            <a:p>
              <a:pPr algn="l">
                <a:lnSpc>
                  <a:spcPts val="770"/>
                </a:lnSpc>
              </a:pPr>
              <a:endParaRPr/>
            </a:p>
          </p:txBody>
        </p:sp>
      </p:grpSp>
      <p:sp>
        <p:nvSpPr>
          <p:cNvPr id="8" name="Freeform 8"/>
          <p:cNvSpPr/>
          <p:nvPr/>
        </p:nvSpPr>
        <p:spPr>
          <a:xfrm>
            <a:off x="3736896" y="1028700"/>
            <a:ext cx="10814209" cy="8229600"/>
          </a:xfrm>
          <a:custGeom>
            <a:avLst/>
            <a:gdLst/>
            <a:ahLst/>
            <a:cxnLst/>
            <a:rect l="l" t="t" r="r" b="b"/>
            <a:pathLst>
              <a:path w="10814209" h="8229600">
                <a:moveTo>
                  <a:pt x="0" y="0"/>
                </a:moveTo>
                <a:lnTo>
                  <a:pt x="10814208" y="0"/>
                </a:lnTo>
                <a:lnTo>
                  <a:pt x="10814208" y="8229600"/>
                </a:lnTo>
                <a:lnTo>
                  <a:pt x="0" y="8229600"/>
                </a:lnTo>
                <a:lnTo>
                  <a:pt x="0" y="0"/>
                </a:lnTo>
                <a:close/>
              </a:path>
            </a:pathLst>
          </a:custGeom>
          <a:blipFill>
            <a:blip r:embed="rId2"/>
            <a:stretch>
              <a:fillRect/>
            </a:stretch>
          </a:blipFill>
        </p:spPr>
      </p:sp>
      <p:sp>
        <p:nvSpPr>
          <p:cNvPr id="9" name="Freeform 9"/>
          <p:cNvSpPr/>
          <p:nvPr/>
        </p:nvSpPr>
        <p:spPr>
          <a:xfrm rot="-798418">
            <a:off x="3126392" y="2433336"/>
            <a:ext cx="2353036" cy="732382"/>
          </a:xfrm>
          <a:custGeom>
            <a:avLst/>
            <a:gdLst/>
            <a:ahLst/>
            <a:cxnLst/>
            <a:rect l="l" t="t" r="r" b="b"/>
            <a:pathLst>
              <a:path w="2353036" h="732382">
                <a:moveTo>
                  <a:pt x="0" y="0"/>
                </a:moveTo>
                <a:lnTo>
                  <a:pt x="2353036" y="0"/>
                </a:lnTo>
                <a:lnTo>
                  <a:pt x="2353036" y="732382"/>
                </a:lnTo>
                <a:lnTo>
                  <a:pt x="0" y="7323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TextBox 10"/>
          <p:cNvSpPr txBox="1"/>
          <p:nvPr/>
        </p:nvSpPr>
        <p:spPr>
          <a:xfrm>
            <a:off x="110551" y="2460332"/>
            <a:ext cx="3626344" cy="1866028"/>
          </a:xfrm>
          <a:prstGeom prst="rect">
            <a:avLst/>
          </a:prstGeom>
        </p:spPr>
        <p:txBody>
          <a:bodyPr lIns="0" tIns="0" rIns="0" bIns="0" rtlCol="0" anchor="t">
            <a:spAutoFit/>
          </a:bodyPr>
          <a:lstStyle/>
          <a:p>
            <a:pPr algn="ctr">
              <a:lnSpc>
                <a:spcPts val="3723"/>
              </a:lnSpc>
            </a:pPr>
            <a:r>
              <a:rPr lang="en-US" sz="2659">
                <a:solidFill>
                  <a:srgbClr val="FFFFFF"/>
                </a:solidFill>
                <a:latin typeface="Public Sans"/>
                <a:ea typeface="Public Sans"/>
                <a:cs typeface="Public Sans"/>
                <a:sym typeface="Public Sans"/>
              </a:rPr>
              <a:t>Search by Grade Level and find </a:t>
            </a:r>
          </a:p>
          <a:p>
            <a:pPr algn="ctr">
              <a:lnSpc>
                <a:spcPts val="3723"/>
              </a:lnSpc>
              <a:spcBef>
                <a:spcPct val="0"/>
              </a:spcBef>
            </a:pPr>
            <a:r>
              <a:rPr lang="en-US" sz="2659">
                <a:solidFill>
                  <a:srgbClr val="FFFFFF"/>
                </a:solidFill>
                <a:latin typeface="Public Sans"/>
                <a:ea typeface="Public Sans"/>
                <a:cs typeface="Public Sans"/>
                <a:sym typeface="Public Sans"/>
              </a:rPr>
              <a:t>the standard, lesson plans, and resources!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778848-23AA-425F-9062-BB883E93EE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406" y="-114300"/>
            <a:ext cx="18829864" cy="10591800"/>
          </a:xfrm>
          <a:prstGeom prst="rect">
            <a:avLst/>
          </a:prstGeom>
        </p:spPr>
      </p:pic>
      <p:sp>
        <p:nvSpPr>
          <p:cNvPr id="4" name="TextBox 3">
            <a:extLst>
              <a:ext uri="{FF2B5EF4-FFF2-40B4-BE49-F238E27FC236}">
                <a16:creationId xmlns:a16="http://schemas.microsoft.com/office/drawing/2014/main" id="{EA9BCD58-27F8-4AF8-BC7D-8F38157539AC}"/>
              </a:ext>
            </a:extLst>
          </p:cNvPr>
          <p:cNvSpPr txBox="1"/>
          <p:nvPr/>
        </p:nvSpPr>
        <p:spPr>
          <a:xfrm>
            <a:off x="-270932" y="1978509"/>
            <a:ext cx="18290458" cy="1569660"/>
          </a:xfrm>
          <a:prstGeom prst="rect">
            <a:avLst/>
          </a:prstGeom>
          <a:noFill/>
        </p:spPr>
        <p:txBody>
          <a:bodyPr wrap="square" rtlCol="0">
            <a:spAutoFit/>
          </a:bodyPr>
          <a:lstStyle/>
          <a:p>
            <a:pPr algn="ctr"/>
            <a:r>
              <a:rPr lang="en-US" sz="9600" b="1"/>
              <a:t>Questions?</a:t>
            </a:r>
            <a:endParaRPr lang="en-US" sz="9600" b="1" dirty="0"/>
          </a:p>
        </p:txBody>
      </p:sp>
      <p:sp>
        <p:nvSpPr>
          <p:cNvPr id="2" name="TextBox 1">
            <a:extLst>
              <a:ext uri="{FF2B5EF4-FFF2-40B4-BE49-F238E27FC236}">
                <a16:creationId xmlns:a16="http://schemas.microsoft.com/office/drawing/2014/main" id="{ABD1471C-400C-4B42-B9B0-8ED5CB2C80A7}"/>
              </a:ext>
            </a:extLst>
          </p:cNvPr>
          <p:cNvSpPr txBox="1"/>
          <p:nvPr/>
        </p:nvSpPr>
        <p:spPr>
          <a:xfrm>
            <a:off x="-539406" y="4533900"/>
            <a:ext cx="18827406" cy="3785652"/>
          </a:xfrm>
          <a:prstGeom prst="rect">
            <a:avLst/>
          </a:prstGeom>
          <a:noFill/>
        </p:spPr>
        <p:txBody>
          <a:bodyPr wrap="square" rtlCol="0">
            <a:spAutoFit/>
          </a:bodyPr>
          <a:lstStyle/>
          <a:p>
            <a:pPr algn="ctr"/>
            <a:r>
              <a:rPr lang="en-US" sz="4800" dirty="0"/>
              <a:t>Joe Powell</a:t>
            </a:r>
          </a:p>
          <a:p>
            <a:pPr algn="ctr"/>
            <a:r>
              <a:rPr lang="en-US" sz="4800" dirty="0">
                <a:hlinkClick r:id="rId3"/>
              </a:rPr>
              <a:t>jdpowell@tntech.edu</a:t>
            </a:r>
            <a:endParaRPr lang="en-US" sz="4800" dirty="0"/>
          </a:p>
          <a:p>
            <a:pPr algn="ctr"/>
            <a:endParaRPr lang="en-US" sz="4800" dirty="0"/>
          </a:p>
          <a:p>
            <a:pPr algn="ctr"/>
            <a:r>
              <a:rPr lang="en-US" sz="4800" dirty="0"/>
              <a:t>Ali Knieling</a:t>
            </a:r>
          </a:p>
          <a:p>
            <a:pPr algn="ctr"/>
            <a:r>
              <a:rPr lang="en-US" sz="4800" dirty="0">
                <a:hlinkClick r:id="rId4"/>
              </a:rPr>
              <a:t>aknieling@tntech.edu</a:t>
            </a:r>
            <a:r>
              <a:rPr lang="en-US" sz="4800" dirty="0"/>
              <a:t> </a:t>
            </a:r>
          </a:p>
        </p:txBody>
      </p:sp>
    </p:spTree>
    <p:extLst>
      <p:ext uri="{BB962C8B-B14F-4D97-AF65-F5344CB8AC3E}">
        <p14:creationId xmlns:p14="http://schemas.microsoft.com/office/powerpoint/2010/main" val="2467563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E27592-1A42-48AD-AA53-5B8989A0F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295"/>
            <a:ext cx="18516600" cy="10415589"/>
          </a:xfrm>
          <a:prstGeom prst="rect">
            <a:avLst/>
          </a:prstGeom>
        </p:spPr>
      </p:pic>
      <p:pic>
        <p:nvPicPr>
          <p:cNvPr id="4" name="Picture 3">
            <a:extLst>
              <a:ext uri="{FF2B5EF4-FFF2-40B4-BE49-F238E27FC236}">
                <a16:creationId xmlns:a16="http://schemas.microsoft.com/office/drawing/2014/main" id="{172E2BE4-DA35-4672-8BFA-33229E0476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2999" y="266700"/>
            <a:ext cx="15824033" cy="9067800"/>
          </a:xfrm>
          <a:prstGeom prst="rect">
            <a:avLst/>
          </a:prstGeom>
        </p:spPr>
      </p:pic>
    </p:spTree>
    <p:extLst>
      <p:ext uri="{BB962C8B-B14F-4D97-AF65-F5344CB8AC3E}">
        <p14:creationId xmlns:p14="http://schemas.microsoft.com/office/powerpoint/2010/main" val="708387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E27592-1A42-48AD-AA53-5B8989A0F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55306"/>
            <a:ext cx="18440400" cy="10372726"/>
          </a:xfrm>
          <a:prstGeom prst="rect">
            <a:avLst/>
          </a:prstGeom>
        </p:spPr>
      </p:pic>
      <p:pic>
        <p:nvPicPr>
          <p:cNvPr id="8" name="Picture 7">
            <a:extLst>
              <a:ext uri="{FF2B5EF4-FFF2-40B4-BE49-F238E27FC236}">
                <a16:creationId xmlns:a16="http://schemas.microsoft.com/office/drawing/2014/main" id="{27B85916-AD42-4715-9A9F-0B951CE136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5653514"/>
            <a:ext cx="5410200" cy="3864428"/>
          </a:xfrm>
          <a:prstGeom prst="rect">
            <a:avLst/>
          </a:prstGeom>
        </p:spPr>
      </p:pic>
      <p:pic>
        <p:nvPicPr>
          <p:cNvPr id="10" name="Picture 9">
            <a:extLst>
              <a:ext uri="{FF2B5EF4-FFF2-40B4-BE49-F238E27FC236}">
                <a16:creationId xmlns:a16="http://schemas.microsoft.com/office/drawing/2014/main" id="{1720C649-73CB-4E68-9758-818CF9A605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1800" y="5653514"/>
            <a:ext cx="5410200" cy="3864428"/>
          </a:xfrm>
          <a:prstGeom prst="rect">
            <a:avLst/>
          </a:prstGeom>
        </p:spPr>
      </p:pic>
      <p:pic>
        <p:nvPicPr>
          <p:cNvPr id="12" name="Picture 11">
            <a:extLst>
              <a:ext uri="{FF2B5EF4-FFF2-40B4-BE49-F238E27FC236}">
                <a16:creationId xmlns:a16="http://schemas.microsoft.com/office/drawing/2014/main" id="{A69D5C84-5CCE-4B52-A3D7-5B1F10BCAC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000" y="607108"/>
            <a:ext cx="16459200" cy="4383992"/>
          </a:xfrm>
          <a:prstGeom prst="rect">
            <a:avLst/>
          </a:prstGeom>
        </p:spPr>
      </p:pic>
    </p:spTree>
    <p:extLst>
      <p:ext uri="{BB962C8B-B14F-4D97-AF65-F5344CB8AC3E}">
        <p14:creationId xmlns:p14="http://schemas.microsoft.com/office/powerpoint/2010/main" val="1931033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E27592-1A42-48AD-AA53-5B8989A0F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1"/>
          </a:xfrm>
          <a:prstGeom prst="rect">
            <a:avLst/>
          </a:prstGeom>
        </p:spPr>
      </p:pic>
      <p:pic>
        <p:nvPicPr>
          <p:cNvPr id="5" name="Picture 4">
            <a:extLst>
              <a:ext uri="{FF2B5EF4-FFF2-40B4-BE49-F238E27FC236}">
                <a16:creationId xmlns:a16="http://schemas.microsoft.com/office/drawing/2014/main" id="{34497710-EC1B-4F84-9D7C-6E436DB8E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90500"/>
            <a:ext cx="6096000" cy="9558527"/>
          </a:xfrm>
          <a:prstGeom prst="rect">
            <a:avLst/>
          </a:prstGeom>
        </p:spPr>
      </p:pic>
      <p:sp>
        <p:nvSpPr>
          <p:cNvPr id="6" name="TextBox 5">
            <a:extLst>
              <a:ext uri="{FF2B5EF4-FFF2-40B4-BE49-F238E27FC236}">
                <a16:creationId xmlns:a16="http://schemas.microsoft.com/office/drawing/2014/main" id="{8A35D86D-11E7-4BC9-97CE-E3936B168721}"/>
              </a:ext>
            </a:extLst>
          </p:cNvPr>
          <p:cNvSpPr txBox="1"/>
          <p:nvPr/>
        </p:nvSpPr>
        <p:spPr>
          <a:xfrm>
            <a:off x="8839200" y="480685"/>
            <a:ext cx="9158748" cy="9325630"/>
          </a:xfrm>
          <a:prstGeom prst="rect">
            <a:avLst/>
          </a:prstGeom>
          <a:noFill/>
        </p:spPr>
        <p:txBody>
          <a:bodyPr wrap="square" rtlCol="0">
            <a:spAutoFit/>
          </a:bodyPr>
          <a:lstStyle/>
          <a:p>
            <a:pPr marL="342900" indent="-342900">
              <a:buAutoNum type="arabicPeriod"/>
            </a:pPr>
            <a:r>
              <a:rPr lang="en-US" sz="4000" dirty="0"/>
              <a:t>Strengthen GDL Laws.</a:t>
            </a:r>
          </a:p>
          <a:p>
            <a:pPr marL="342900" indent="-342900">
              <a:buAutoNum type="arabicPeriod"/>
            </a:pPr>
            <a:endParaRPr lang="en-US" sz="4000" dirty="0"/>
          </a:p>
          <a:p>
            <a:pPr marL="342900" indent="-342900">
              <a:buAutoNum type="arabicPeriod"/>
            </a:pPr>
            <a:r>
              <a:rPr lang="en-US" sz="4000" b="1" u="sng" dirty="0"/>
              <a:t>Educating Law Enforcement on GDL Laws.</a:t>
            </a:r>
          </a:p>
          <a:p>
            <a:pPr marL="342900" indent="-342900">
              <a:buAutoNum type="arabicPeriod"/>
            </a:pPr>
            <a:endParaRPr lang="en-US" sz="4000" dirty="0"/>
          </a:p>
          <a:p>
            <a:pPr marL="342900" indent="-342900">
              <a:buAutoNum type="arabicPeriod"/>
            </a:pPr>
            <a:r>
              <a:rPr lang="en-US" sz="4000" b="1" u="sng" dirty="0"/>
              <a:t>Educating Parents on GDL Laws.</a:t>
            </a:r>
          </a:p>
          <a:p>
            <a:pPr marL="342900" indent="-342900">
              <a:buAutoNum type="arabicPeriod"/>
            </a:pPr>
            <a:endParaRPr lang="en-US" sz="4000" dirty="0"/>
          </a:p>
          <a:p>
            <a:pPr marL="342900" indent="-342900">
              <a:buAutoNum type="arabicPeriod"/>
            </a:pPr>
            <a:r>
              <a:rPr lang="en-US" sz="4000" dirty="0"/>
              <a:t> Strengthening driver education and training.</a:t>
            </a:r>
          </a:p>
          <a:p>
            <a:pPr marL="342900" indent="-342900">
              <a:buAutoNum type="arabicPeriod"/>
            </a:pPr>
            <a:endParaRPr lang="en-US" sz="4000" b="1" dirty="0"/>
          </a:p>
          <a:p>
            <a:pPr marL="342900" indent="-342900">
              <a:buAutoNum type="arabicPeriod"/>
            </a:pPr>
            <a:r>
              <a:rPr lang="en-US" sz="4000" b="1" u="sng" dirty="0"/>
              <a:t>Engaging teens in understanding and addressing driving risks.</a:t>
            </a:r>
          </a:p>
          <a:p>
            <a:pPr marL="342900" indent="-342900">
              <a:buAutoNum type="arabicPeriod"/>
            </a:pPr>
            <a:endParaRPr lang="en-US" sz="4000" dirty="0"/>
          </a:p>
          <a:p>
            <a:pPr marL="342900" indent="-342900">
              <a:buAutoNum type="arabicPeriod"/>
            </a:pPr>
            <a:r>
              <a:rPr lang="en-US" sz="4000" b="1" u="sng" dirty="0"/>
              <a:t>Garnering consistent media coverage of teen driving.</a:t>
            </a:r>
          </a:p>
        </p:txBody>
      </p:sp>
    </p:spTree>
    <p:extLst>
      <p:ext uri="{BB962C8B-B14F-4D97-AF65-F5344CB8AC3E}">
        <p14:creationId xmlns:p14="http://schemas.microsoft.com/office/powerpoint/2010/main" val="1030694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778848-23AA-425F-9062-BB883E93EE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873" y="-44776"/>
            <a:ext cx="18435331" cy="10369875"/>
          </a:xfrm>
          <a:prstGeom prst="rect">
            <a:avLst/>
          </a:prstGeom>
        </p:spPr>
      </p:pic>
      <p:sp>
        <p:nvSpPr>
          <p:cNvPr id="4" name="TextBox 3">
            <a:extLst>
              <a:ext uri="{FF2B5EF4-FFF2-40B4-BE49-F238E27FC236}">
                <a16:creationId xmlns:a16="http://schemas.microsoft.com/office/drawing/2014/main" id="{EA9BCD58-27F8-4AF8-BC7D-8F38157539AC}"/>
              </a:ext>
            </a:extLst>
          </p:cNvPr>
          <p:cNvSpPr txBox="1"/>
          <p:nvPr/>
        </p:nvSpPr>
        <p:spPr>
          <a:xfrm>
            <a:off x="-2458" y="495300"/>
            <a:ext cx="18290458" cy="1015663"/>
          </a:xfrm>
          <a:prstGeom prst="rect">
            <a:avLst/>
          </a:prstGeom>
          <a:noFill/>
        </p:spPr>
        <p:txBody>
          <a:bodyPr wrap="square" rtlCol="0">
            <a:spAutoFit/>
          </a:bodyPr>
          <a:lstStyle/>
          <a:p>
            <a:pPr algn="ctr"/>
            <a:r>
              <a:rPr lang="en-US" sz="6000" b="1" dirty="0"/>
              <a:t>Tazewell County, Illinois</a:t>
            </a:r>
          </a:p>
        </p:txBody>
      </p:sp>
      <p:pic>
        <p:nvPicPr>
          <p:cNvPr id="6" name="Picture 5">
            <a:extLst>
              <a:ext uri="{FF2B5EF4-FFF2-40B4-BE49-F238E27FC236}">
                <a16:creationId xmlns:a16="http://schemas.microsoft.com/office/drawing/2014/main" id="{23C9FE71-EF8C-4402-98CD-22FBB9F77C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965223"/>
            <a:ext cx="4378697" cy="7810500"/>
          </a:xfrm>
          <a:prstGeom prst="rect">
            <a:avLst/>
          </a:prstGeom>
        </p:spPr>
      </p:pic>
      <p:sp>
        <p:nvSpPr>
          <p:cNvPr id="7" name="TextBox 6">
            <a:extLst>
              <a:ext uri="{FF2B5EF4-FFF2-40B4-BE49-F238E27FC236}">
                <a16:creationId xmlns:a16="http://schemas.microsoft.com/office/drawing/2014/main" id="{08A406C5-0FA2-469A-91DB-875439D16CDB}"/>
              </a:ext>
            </a:extLst>
          </p:cNvPr>
          <p:cNvSpPr txBox="1"/>
          <p:nvPr/>
        </p:nvSpPr>
        <p:spPr>
          <a:xfrm>
            <a:off x="5867400" y="2006263"/>
            <a:ext cx="10668000" cy="6186309"/>
          </a:xfrm>
          <a:prstGeom prst="rect">
            <a:avLst/>
          </a:prstGeom>
          <a:noFill/>
        </p:spPr>
        <p:txBody>
          <a:bodyPr wrap="square" rtlCol="0">
            <a:spAutoFit/>
          </a:bodyPr>
          <a:lstStyle/>
          <a:p>
            <a:pPr marL="285750" indent="-285750">
              <a:buFont typeface="Arial" panose="020B0604020202020204" pitchFamily="34" charset="0"/>
              <a:buChar char="•"/>
            </a:pPr>
            <a:r>
              <a:rPr lang="en-US" sz="4400" dirty="0"/>
              <a:t>Population: 130,000</a:t>
            </a:r>
          </a:p>
          <a:p>
            <a:pPr marL="285750" indent="-285750">
              <a:buFont typeface="Arial" panose="020B0604020202020204" pitchFamily="34" charset="0"/>
              <a:buChar char="•"/>
            </a:pPr>
            <a:endParaRPr lang="en-US" sz="4400" dirty="0"/>
          </a:p>
          <a:p>
            <a:pPr marL="285750" indent="-285750">
              <a:buFont typeface="Arial" panose="020B0604020202020204" pitchFamily="34" charset="0"/>
              <a:buChar char="•"/>
            </a:pPr>
            <a:r>
              <a:rPr lang="en-US" sz="4400" dirty="0"/>
              <a:t>15 teenagers died in motor vehicles in 15 months – 2006. </a:t>
            </a:r>
          </a:p>
          <a:p>
            <a:pPr marL="285750" indent="-285750">
              <a:buFont typeface="Arial" panose="020B0604020202020204" pitchFamily="34" charset="0"/>
              <a:buChar char="•"/>
            </a:pPr>
            <a:endParaRPr lang="en-US" sz="4400" dirty="0"/>
          </a:p>
          <a:p>
            <a:pPr marL="285750" indent="-285750">
              <a:buFont typeface="Arial" panose="020B0604020202020204" pitchFamily="34" charset="0"/>
              <a:buChar char="•"/>
            </a:pPr>
            <a:r>
              <a:rPr lang="en-US" sz="4400" dirty="0"/>
              <a:t>Introduced Operation Teen Safe Driving (OTSD) in 2007. </a:t>
            </a:r>
          </a:p>
          <a:p>
            <a:pPr marL="285750" indent="-285750">
              <a:buFont typeface="Arial" panose="020B0604020202020204" pitchFamily="34" charset="0"/>
              <a:buChar char="•"/>
            </a:pPr>
            <a:endParaRPr lang="en-US" sz="4400" dirty="0"/>
          </a:p>
          <a:p>
            <a:pPr marL="285750" indent="-285750">
              <a:buFont typeface="Arial" panose="020B0604020202020204" pitchFamily="34" charset="0"/>
              <a:buChar char="•"/>
            </a:pPr>
            <a:r>
              <a:rPr lang="en-US" sz="4400" dirty="0"/>
              <a:t>No teen fatalities until 2011</a:t>
            </a:r>
          </a:p>
        </p:txBody>
      </p:sp>
    </p:spTree>
    <p:extLst>
      <p:ext uri="{BB962C8B-B14F-4D97-AF65-F5344CB8AC3E}">
        <p14:creationId xmlns:p14="http://schemas.microsoft.com/office/powerpoint/2010/main" val="3886125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778848-23AA-425F-9062-BB883E93EE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406" y="-114300"/>
            <a:ext cx="18829864" cy="10591800"/>
          </a:xfrm>
          <a:prstGeom prst="rect">
            <a:avLst/>
          </a:prstGeom>
        </p:spPr>
      </p:pic>
      <p:sp>
        <p:nvSpPr>
          <p:cNvPr id="4" name="TextBox 3">
            <a:extLst>
              <a:ext uri="{FF2B5EF4-FFF2-40B4-BE49-F238E27FC236}">
                <a16:creationId xmlns:a16="http://schemas.microsoft.com/office/drawing/2014/main" id="{EA9BCD58-27F8-4AF8-BC7D-8F38157539AC}"/>
              </a:ext>
            </a:extLst>
          </p:cNvPr>
          <p:cNvSpPr txBox="1"/>
          <p:nvPr/>
        </p:nvSpPr>
        <p:spPr>
          <a:xfrm>
            <a:off x="-2458" y="495300"/>
            <a:ext cx="18290458" cy="1015663"/>
          </a:xfrm>
          <a:prstGeom prst="rect">
            <a:avLst/>
          </a:prstGeom>
          <a:noFill/>
        </p:spPr>
        <p:txBody>
          <a:bodyPr wrap="square" rtlCol="0">
            <a:spAutoFit/>
          </a:bodyPr>
          <a:lstStyle/>
          <a:p>
            <a:pPr algn="ctr"/>
            <a:r>
              <a:rPr lang="en-US" sz="6000" b="1" dirty="0"/>
              <a:t>Making Traffic Safety a “Competition”</a:t>
            </a:r>
          </a:p>
        </p:txBody>
      </p:sp>
      <p:sp>
        <p:nvSpPr>
          <p:cNvPr id="2" name="TextBox 1">
            <a:extLst>
              <a:ext uri="{FF2B5EF4-FFF2-40B4-BE49-F238E27FC236}">
                <a16:creationId xmlns:a16="http://schemas.microsoft.com/office/drawing/2014/main" id="{ABD1471C-400C-4B42-B9B0-8ED5CB2C80A7}"/>
              </a:ext>
            </a:extLst>
          </p:cNvPr>
          <p:cNvSpPr txBox="1"/>
          <p:nvPr/>
        </p:nvSpPr>
        <p:spPr>
          <a:xfrm>
            <a:off x="838200" y="2095500"/>
            <a:ext cx="16687800" cy="7478970"/>
          </a:xfrm>
          <a:prstGeom prst="rect">
            <a:avLst/>
          </a:prstGeom>
          <a:noFill/>
        </p:spPr>
        <p:txBody>
          <a:bodyPr wrap="square" rtlCol="0">
            <a:spAutoFit/>
          </a:bodyPr>
          <a:lstStyle/>
          <a:p>
            <a:r>
              <a:rPr lang="en-US" sz="4800" dirty="0"/>
              <a:t>The two main visions/goals of Reduce TN Crashes – </a:t>
            </a:r>
          </a:p>
          <a:p>
            <a:endParaRPr lang="en-US" sz="4800" dirty="0"/>
          </a:p>
          <a:p>
            <a:pPr marL="342900" indent="-342900">
              <a:buAutoNum type="arabicPeriod"/>
            </a:pPr>
            <a:r>
              <a:rPr lang="en-US" sz="4800" dirty="0"/>
              <a:t> Just by doing traffic safety activities, it will help raise the awareness of teens in understanding the risks and the importance of driving safely through high school and the rest of their lives. </a:t>
            </a:r>
          </a:p>
          <a:p>
            <a:pPr marL="342900" indent="-342900">
              <a:buAutoNum type="arabicPeriod"/>
            </a:pPr>
            <a:endParaRPr lang="en-US" sz="4800" dirty="0"/>
          </a:p>
          <a:p>
            <a:pPr marL="342900" indent="-342900">
              <a:buAutoNum type="arabicPeriod"/>
            </a:pPr>
            <a:r>
              <a:rPr lang="en-US" sz="4800" dirty="0"/>
              <a:t> Schools and students love competition. There’s banners for every sporting event hanging up in their gyms/auditoriums. Why can’t it be the same for traffic safety?  </a:t>
            </a:r>
          </a:p>
        </p:txBody>
      </p:sp>
    </p:spTree>
    <p:extLst>
      <p:ext uri="{BB962C8B-B14F-4D97-AF65-F5344CB8AC3E}">
        <p14:creationId xmlns:p14="http://schemas.microsoft.com/office/powerpoint/2010/main" val="971700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DCF2B"/>
        </a:solidFill>
        <a:effectLst/>
      </p:bgPr>
    </p:bg>
    <p:spTree>
      <p:nvGrpSpPr>
        <p:cNvPr id="1" name=""/>
        <p:cNvGrpSpPr/>
        <p:nvPr/>
      </p:nvGrpSpPr>
      <p:grpSpPr>
        <a:xfrm>
          <a:off x="0" y="0"/>
          <a:ext cx="0" cy="0"/>
          <a:chOff x="0" y="0"/>
          <a:chExt cx="0" cy="0"/>
        </a:xfrm>
      </p:grpSpPr>
      <p:sp>
        <p:nvSpPr>
          <p:cNvPr id="2" name="Freeform 2"/>
          <p:cNvSpPr/>
          <p:nvPr/>
        </p:nvSpPr>
        <p:spPr>
          <a:xfrm>
            <a:off x="402301" y="469919"/>
            <a:ext cx="17483397" cy="9347163"/>
          </a:xfrm>
          <a:custGeom>
            <a:avLst/>
            <a:gdLst/>
            <a:ahLst/>
            <a:cxnLst/>
            <a:rect l="l" t="t" r="r" b="b"/>
            <a:pathLst>
              <a:path w="17483397" h="9347163">
                <a:moveTo>
                  <a:pt x="0" y="0"/>
                </a:moveTo>
                <a:lnTo>
                  <a:pt x="17483398" y="0"/>
                </a:lnTo>
                <a:lnTo>
                  <a:pt x="17483398" y="9347162"/>
                </a:lnTo>
                <a:lnTo>
                  <a:pt x="0" y="9347162"/>
                </a:lnTo>
                <a:lnTo>
                  <a:pt x="0" y="0"/>
                </a:lnTo>
                <a:close/>
              </a:path>
            </a:pathLst>
          </a:custGeom>
          <a:blipFill>
            <a:blip r:embed="rId2"/>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CF2B"/>
        </a:solidFill>
        <a:effectLst/>
      </p:bgPr>
    </p:bg>
    <p:spTree>
      <p:nvGrpSpPr>
        <p:cNvPr id="1" name=""/>
        <p:cNvGrpSpPr/>
        <p:nvPr/>
      </p:nvGrpSpPr>
      <p:grpSpPr>
        <a:xfrm>
          <a:off x="0" y="0"/>
          <a:ext cx="0" cy="0"/>
          <a:chOff x="0" y="0"/>
          <a:chExt cx="0" cy="0"/>
        </a:xfrm>
      </p:grpSpPr>
      <p:grpSp>
        <p:nvGrpSpPr>
          <p:cNvPr id="2" name="Group 2"/>
          <p:cNvGrpSpPr/>
          <p:nvPr/>
        </p:nvGrpSpPr>
        <p:grpSpPr>
          <a:xfrm>
            <a:off x="0" y="730836"/>
            <a:ext cx="18288000" cy="8825327"/>
            <a:chOff x="0" y="0"/>
            <a:chExt cx="4816593" cy="2324366"/>
          </a:xfrm>
        </p:grpSpPr>
        <p:sp>
          <p:nvSpPr>
            <p:cNvPr id="3" name="Freeform 3"/>
            <p:cNvSpPr/>
            <p:nvPr/>
          </p:nvSpPr>
          <p:spPr>
            <a:xfrm>
              <a:off x="0" y="0"/>
              <a:ext cx="4816592" cy="2324366"/>
            </a:xfrm>
            <a:custGeom>
              <a:avLst/>
              <a:gdLst/>
              <a:ahLst/>
              <a:cxnLst/>
              <a:rect l="l" t="t" r="r" b="b"/>
              <a:pathLst>
                <a:path w="4816592" h="2324366">
                  <a:moveTo>
                    <a:pt x="0" y="0"/>
                  </a:moveTo>
                  <a:lnTo>
                    <a:pt x="4816592" y="0"/>
                  </a:lnTo>
                  <a:lnTo>
                    <a:pt x="4816592" y="2324366"/>
                  </a:lnTo>
                  <a:lnTo>
                    <a:pt x="0" y="2324366"/>
                  </a:lnTo>
                  <a:close/>
                </a:path>
              </a:pathLst>
            </a:custGeom>
            <a:solidFill>
              <a:srgbClr val="153F5E"/>
            </a:solidFill>
          </p:spPr>
        </p:sp>
        <p:sp>
          <p:nvSpPr>
            <p:cNvPr id="4" name="TextBox 4"/>
            <p:cNvSpPr txBox="1"/>
            <p:nvPr/>
          </p:nvSpPr>
          <p:spPr>
            <a:xfrm>
              <a:off x="0" y="-38100"/>
              <a:ext cx="4816593" cy="2362466"/>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4465051" y="1217926"/>
            <a:ext cx="9357891" cy="1555747"/>
          </a:xfrm>
          <a:prstGeom prst="rect">
            <a:avLst/>
          </a:prstGeom>
        </p:spPr>
        <p:txBody>
          <a:bodyPr wrap="square" lIns="0" tIns="0" rIns="0" bIns="0" rtlCol="0" anchor="t">
            <a:spAutoFit/>
          </a:bodyPr>
          <a:lstStyle/>
          <a:p>
            <a:pPr algn="ctr">
              <a:lnSpc>
                <a:spcPts val="8442"/>
              </a:lnSpc>
              <a:spcBef>
                <a:spcPct val="0"/>
              </a:spcBef>
            </a:pPr>
            <a:r>
              <a:rPr lang="en-US" sz="6030" b="1" dirty="0">
                <a:solidFill>
                  <a:srgbClr val="FFFFFF"/>
                </a:solidFill>
                <a:latin typeface="Open Sans Bold"/>
                <a:ea typeface="Open Sans Bold"/>
                <a:cs typeface="Open Sans Bold"/>
                <a:sym typeface="Open Sans Bold"/>
              </a:rPr>
              <a:t>How the Program Works</a:t>
            </a:r>
          </a:p>
          <a:p>
            <a:pPr algn="ctr">
              <a:lnSpc>
                <a:spcPts val="2939"/>
              </a:lnSpc>
              <a:spcBef>
                <a:spcPct val="0"/>
              </a:spcBef>
            </a:pPr>
            <a:endParaRPr lang="en-US" sz="6030" b="1" dirty="0">
              <a:solidFill>
                <a:srgbClr val="FFFFFF"/>
              </a:solidFill>
              <a:latin typeface="Open Sans Bold"/>
              <a:ea typeface="Open Sans Bold"/>
              <a:cs typeface="Open Sans Bold"/>
              <a:sym typeface="Open Sans Bold"/>
            </a:endParaRPr>
          </a:p>
        </p:txBody>
      </p:sp>
      <p:sp>
        <p:nvSpPr>
          <p:cNvPr id="6" name="TextBox 6"/>
          <p:cNvSpPr txBox="1"/>
          <p:nvPr/>
        </p:nvSpPr>
        <p:spPr>
          <a:xfrm>
            <a:off x="1028700" y="3805555"/>
            <a:ext cx="4695568" cy="2628266"/>
          </a:xfrm>
          <a:prstGeom prst="rect">
            <a:avLst/>
          </a:prstGeom>
        </p:spPr>
        <p:txBody>
          <a:bodyPr lIns="0" tIns="0" rIns="0" bIns="0" rtlCol="0" anchor="t">
            <a:spAutoFit/>
          </a:bodyPr>
          <a:lstStyle/>
          <a:p>
            <a:pPr marL="647694" lvl="1" indent="-323847" algn="ctr">
              <a:lnSpc>
                <a:spcPts val="4199"/>
              </a:lnSpc>
              <a:buAutoNum type="arabicPeriod"/>
            </a:pPr>
            <a:r>
              <a:rPr lang="en-US" sz="2999" b="1">
                <a:solidFill>
                  <a:srgbClr val="FFFFFF"/>
                </a:solidFill>
                <a:latin typeface="Open Sans Bold"/>
                <a:ea typeface="Open Sans Bold"/>
                <a:cs typeface="Open Sans Bold"/>
                <a:sym typeface="Open Sans Bold"/>
              </a:rPr>
              <a:t>Activate Your School</a:t>
            </a:r>
          </a:p>
          <a:p>
            <a:pPr algn="ctr">
              <a:lnSpc>
                <a:spcPts val="4199"/>
              </a:lnSpc>
            </a:pPr>
            <a:endParaRPr lang="en-US" sz="2999" b="1">
              <a:solidFill>
                <a:srgbClr val="FFFFFF"/>
              </a:solidFill>
              <a:latin typeface="Open Sans Bold"/>
              <a:ea typeface="Open Sans Bold"/>
              <a:cs typeface="Open Sans Bold"/>
              <a:sym typeface="Open Sans Bold"/>
            </a:endParaRPr>
          </a:p>
          <a:p>
            <a:pPr algn="ctr">
              <a:lnSpc>
                <a:spcPts val="3219"/>
              </a:lnSpc>
              <a:spcBef>
                <a:spcPct val="0"/>
              </a:spcBef>
            </a:pPr>
            <a:r>
              <a:rPr lang="en-US" sz="2299">
                <a:solidFill>
                  <a:srgbClr val="FFFFFF"/>
                </a:solidFill>
                <a:latin typeface="Open Sans"/>
                <a:ea typeface="Open Sans"/>
                <a:cs typeface="Open Sans"/>
                <a:sym typeface="Open Sans"/>
              </a:rPr>
              <a:t>Schools submit the activation form at the start of each school year to receive a free kit to jump-start their activities. </a:t>
            </a:r>
          </a:p>
        </p:txBody>
      </p:sp>
      <p:sp>
        <p:nvSpPr>
          <p:cNvPr id="7" name="TextBox 7"/>
          <p:cNvSpPr txBox="1"/>
          <p:nvPr/>
        </p:nvSpPr>
        <p:spPr>
          <a:xfrm>
            <a:off x="6533764" y="3805555"/>
            <a:ext cx="4695568" cy="2628266"/>
          </a:xfrm>
          <a:prstGeom prst="rect">
            <a:avLst/>
          </a:prstGeom>
        </p:spPr>
        <p:txBody>
          <a:bodyPr lIns="0" tIns="0" rIns="0" bIns="0" rtlCol="0" anchor="t">
            <a:spAutoFit/>
          </a:bodyPr>
          <a:lstStyle/>
          <a:p>
            <a:pPr algn="ctr">
              <a:lnSpc>
                <a:spcPts val="4199"/>
              </a:lnSpc>
            </a:pPr>
            <a:r>
              <a:rPr lang="en-US" sz="2999" b="1">
                <a:solidFill>
                  <a:srgbClr val="FFFFFF"/>
                </a:solidFill>
                <a:latin typeface="Open Sans Bold"/>
                <a:ea typeface="Open Sans Bold"/>
                <a:cs typeface="Open Sans Bold"/>
                <a:sym typeface="Open Sans Bold"/>
              </a:rPr>
              <a:t>2. Complete Activities </a:t>
            </a:r>
          </a:p>
          <a:p>
            <a:pPr algn="ctr">
              <a:lnSpc>
                <a:spcPts val="4199"/>
              </a:lnSpc>
            </a:pPr>
            <a:endParaRPr lang="en-US" sz="2999" b="1">
              <a:solidFill>
                <a:srgbClr val="FFFFFF"/>
              </a:solidFill>
              <a:latin typeface="Open Sans Bold"/>
              <a:ea typeface="Open Sans Bold"/>
              <a:cs typeface="Open Sans Bold"/>
              <a:sym typeface="Open Sans Bold"/>
            </a:endParaRPr>
          </a:p>
          <a:p>
            <a:pPr algn="ctr">
              <a:lnSpc>
                <a:spcPts val="3219"/>
              </a:lnSpc>
              <a:spcBef>
                <a:spcPct val="0"/>
              </a:spcBef>
            </a:pPr>
            <a:r>
              <a:rPr lang="en-US" sz="2299">
                <a:solidFill>
                  <a:srgbClr val="FFFFFF"/>
                </a:solidFill>
                <a:latin typeface="Open Sans"/>
                <a:ea typeface="Open Sans"/>
                <a:cs typeface="Open Sans"/>
                <a:sym typeface="Open Sans"/>
              </a:rPr>
              <a:t>Explore the traffic safety activities available on our Activities page and complete an activity that interests your students. </a:t>
            </a:r>
          </a:p>
        </p:txBody>
      </p:sp>
      <p:sp>
        <p:nvSpPr>
          <p:cNvPr id="8" name="TextBox 8"/>
          <p:cNvSpPr txBox="1"/>
          <p:nvPr/>
        </p:nvSpPr>
        <p:spPr>
          <a:xfrm>
            <a:off x="12038956" y="3805555"/>
            <a:ext cx="4695568" cy="2628266"/>
          </a:xfrm>
          <a:prstGeom prst="rect">
            <a:avLst/>
          </a:prstGeom>
        </p:spPr>
        <p:txBody>
          <a:bodyPr lIns="0" tIns="0" rIns="0" bIns="0" rtlCol="0" anchor="t">
            <a:spAutoFit/>
          </a:bodyPr>
          <a:lstStyle/>
          <a:p>
            <a:pPr algn="ctr">
              <a:lnSpc>
                <a:spcPts val="4199"/>
              </a:lnSpc>
            </a:pPr>
            <a:r>
              <a:rPr lang="en-US" sz="2999" b="1">
                <a:solidFill>
                  <a:srgbClr val="FFFFFF"/>
                </a:solidFill>
                <a:latin typeface="Open Sans Bold"/>
                <a:ea typeface="Open Sans Bold"/>
                <a:cs typeface="Open Sans Bold"/>
                <a:sym typeface="Open Sans Bold"/>
              </a:rPr>
              <a:t>3. Submit Points</a:t>
            </a:r>
          </a:p>
          <a:p>
            <a:pPr algn="ctr">
              <a:lnSpc>
                <a:spcPts val="4199"/>
              </a:lnSpc>
            </a:pPr>
            <a:endParaRPr lang="en-US" sz="2999" b="1">
              <a:solidFill>
                <a:srgbClr val="FFFFFF"/>
              </a:solidFill>
              <a:latin typeface="Open Sans Bold"/>
              <a:ea typeface="Open Sans Bold"/>
              <a:cs typeface="Open Sans Bold"/>
              <a:sym typeface="Open Sans Bold"/>
            </a:endParaRPr>
          </a:p>
          <a:p>
            <a:pPr algn="ctr">
              <a:lnSpc>
                <a:spcPts val="3219"/>
              </a:lnSpc>
              <a:spcBef>
                <a:spcPct val="0"/>
              </a:spcBef>
            </a:pPr>
            <a:r>
              <a:rPr lang="en-US" sz="2299">
                <a:solidFill>
                  <a:srgbClr val="FFFFFF"/>
                </a:solidFill>
                <a:latin typeface="Open Sans"/>
                <a:ea typeface="Open Sans"/>
                <a:cs typeface="Open Sans"/>
                <a:sym typeface="Open Sans"/>
              </a:rPr>
              <a:t>Submit photos of the activity being completed and tell us how it went. Work your way to the top of the leaderboard!</a:t>
            </a:r>
          </a:p>
        </p:txBody>
      </p:sp>
      <p:sp>
        <p:nvSpPr>
          <p:cNvPr id="9" name="Freeform 5">
            <a:extLst>
              <a:ext uri="{FF2B5EF4-FFF2-40B4-BE49-F238E27FC236}">
                <a16:creationId xmlns:a16="http://schemas.microsoft.com/office/drawing/2014/main" id="{021AFF14-9EE2-408D-B7AF-536CF5E65ACA}"/>
              </a:ext>
            </a:extLst>
          </p:cNvPr>
          <p:cNvSpPr/>
          <p:nvPr/>
        </p:nvSpPr>
        <p:spPr>
          <a:xfrm>
            <a:off x="1163898" y="6724769"/>
            <a:ext cx="4456968" cy="2340618"/>
          </a:xfrm>
          <a:custGeom>
            <a:avLst/>
            <a:gdLst/>
            <a:ahLst/>
            <a:cxnLst/>
            <a:rect l="l" t="t" r="r" b="b"/>
            <a:pathLst>
              <a:path w="4914168" h="2764219">
                <a:moveTo>
                  <a:pt x="0" y="0"/>
                </a:moveTo>
                <a:lnTo>
                  <a:pt x="4914168" y="0"/>
                </a:lnTo>
                <a:lnTo>
                  <a:pt x="4914168" y="2764220"/>
                </a:lnTo>
                <a:lnTo>
                  <a:pt x="0" y="2764220"/>
                </a:lnTo>
                <a:lnTo>
                  <a:pt x="0" y="0"/>
                </a:lnTo>
                <a:close/>
              </a:path>
            </a:pathLst>
          </a:custGeom>
          <a:blipFill>
            <a:blip r:embed="rId2"/>
            <a:stretch>
              <a:fillRect/>
            </a:stretch>
          </a:blipFill>
        </p:spPr>
      </p:sp>
      <p:sp>
        <p:nvSpPr>
          <p:cNvPr id="10" name="Freeform 6">
            <a:extLst>
              <a:ext uri="{FF2B5EF4-FFF2-40B4-BE49-F238E27FC236}">
                <a16:creationId xmlns:a16="http://schemas.microsoft.com/office/drawing/2014/main" id="{F997FDA8-4285-4B08-9DFC-BCB9239230EE}"/>
              </a:ext>
            </a:extLst>
          </p:cNvPr>
          <p:cNvSpPr/>
          <p:nvPr/>
        </p:nvSpPr>
        <p:spPr>
          <a:xfrm>
            <a:off x="12241920" y="6828227"/>
            <a:ext cx="4289640" cy="2412922"/>
          </a:xfrm>
          <a:custGeom>
            <a:avLst/>
            <a:gdLst/>
            <a:ahLst/>
            <a:cxnLst/>
            <a:rect l="l" t="t" r="r" b="b"/>
            <a:pathLst>
              <a:path w="4289640" h="2412922">
                <a:moveTo>
                  <a:pt x="0" y="0"/>
                </a:moveTo>
                <a:lnTo>
                  <a:pt x="4289640" y="0"/>
                </a:lnTo>
                <a:lnTo>
                  <a:pt x="4289640" y="2412922"/>
                </a:lnTo>
                <a:lnTo>
                  <a:pt x="0" y="2412922"/>
                </a:lnTo>
                <a:lnTo>
                  <a:pt x="0" y="0"/>
                </a:lnTo>
                <a:close/>
              </a:path>
            </a:pathLst>
          </a:custGeom>
          <a:blipFill>
            <a:blip r:embed="rId3"/>
            <a:stretch>
              <a:fillRect/>
            </a:stretch>
          </a:blipFill>
        </p:spPr>
      </p:sp>
      <p:sp>
        <p:nvSpPr>
          <p:cNvPr id="11" name="Freeform 7">
            <a:extLst>
              <a:ext uri="{FF2B5EF4-FFF2-40B4-BE49-F238E27FC236}">
                <a16:creationId xmlns:a16="http://schemas.microsoft.com/office/drawing/2014/main" id="{B38B678E-7F8B-4CFC-91E5-0200B397AC11}"/>
              </a:ext>
            </a:extLst>
          </p:cNvPr>
          <p:cNvSpPr/>
          <p:nvPr/>
        </p:nvSpPr>
        <p:spPr>
          <a:xfrm>
            <a:off x="6784763" y="6724769"/>
            <a:ext cx="4718469" cy="2654139"/>
          </a:xfrm>
          <a:custGeom>
            <a:avLst/>
            <a:gdLst/>
            <a:ahLst/>
            <a:cxnLst/>
            <a:rect l="l" t="t" r="r" b="b"/>
            <a:pathLst>
              <a:path w="4718469" h="2654139">
                <a:moveTo>
                  <a:pt x="0" y="0"/>
                </a:moveTo>
                <a:lnTo>
                  <a:pt x="4718470" y="0"/>
                </a:lnTo>
                <a:lnTo>
                  <a:pt x="4718470" y="2654139"/>
                </a:lnTo>
                <a:lnTo>
                  <a:pt x="0" y="2654139"/>
                </a:lnTo>
                <a:lnTo>
                  <a:pt x="0" y="0"/>
                </a:lnTo>
                <a:close/>
              </a:path>
            </a:pathLst>
          </a:custGeom>
          <a:blipFill>
            <a:blip r:embed="rId4"/>
            <a:stretch>
              <a:fillRect/>
            </a:stretch>
          </a:blipFill>
        </p:spPr>
      </p:sp>
      <p:sp>
        <p:nvSpPr>
          <p:cNvPr id="12" name="Freeform 10">
            <a:extLst>
              <a:ext uri="{FF2B5EF4-FFF2-40B4-BE49-F238E27FC236}">
                <a16:creationId xmlns:a16="http://schemas.microsoft.com/office/drawing/2014/main" id="{AC7593A5-855D-4CFF-AD32-7951E6565955}"/>
              </a:ext>
            </a:extLst>
          </p:cNvPr>
          <p:cNvSpPr/>
          <p:nvPr/>
        </p:nvSpPr>
        <p:spPr>
          <a:xfrm>
            <a:off x="446028" y="849853"/>
            <a:ext cx="3230276" cy="2955702"/>
          </a:xfrm>
          <a:custGeom>
            <a:avLst/>
            <a:gdLst/>
            <a:ahLst/>
            <a:cxnLst/>
            <a:rect l="l" t="t" r="r" b="b"/>
            <a:pathLst>
              <a:path w="3230276" h="2955702">
                <a:moveTo>
                  <a:pt x="0" y="0"/>
                </a:moveTo>
                <a:lnTo>
                  <a:pt x="3230276" y="0"/>
                </a:lnTo>
                <a:lnTo>
                  <a:pt x="3230276" y="2955702"/>
                </a:lnTo>
                <a:lnTo>
                  <a:pt x="0" y="2955702"/>
                </a:lnTo>
                <a:lnTo>
                  <a:pt x="0" y="0"/>
                </a:lnTo>
                <a:close/>
              </a:path>
            </a:pathLst>
          </a:custGeom>
          <a:blipFill>
            <a:blip r:embed="rId5"/>
            <a:stretch>
              <a:fillRect/>
            </a:stretch>
          </a:blipFill>
        </p:spPr>
      </p:sp>
      <p:sp>
        <p:nvSpPr>
          <p:cNvPr id="13" name="Freeform 8">
            <a:extLst>
              <a:ext uri="{FF2B5EF4-FFF2-40B4-BE49-F238E27FC236}">
                <a16:creationId xmlns:a16="http://schemas.microsoft.com/office/drawing/2014/main" id="{238DA617-F0D6-4C6B-8F14-B640F45BCD18}"/>
              </a:ext>
            </a:extLst>
          </p:cNvPr>
          <p:cNvSpPr/>
          <p:nvPr/>
        </p:nvSpPr>
        <p:spPr>
          <a:xfrm>
            <a:off x="14156277" y="849853"/>
            <a:ext cx="3685695" cy="2704379"/>
          </a:xfrm>
          <a:custGeom>
            <a:avLst/>
            <a:gdLst/>
            <a:ahLst/>
            <a:cxnLst/>
            <a:rect l="l" t="t" r="r" b="b"/>
            <a:pathLst>
              <a:path w="3685695" h="2704379">
                <a:moveTo>
                  <a:pt x="0" y="0"/>
                </a:moveTo>
                <a:lnTo>
                  <a:pt x="3685695" y="0"/>
                </a:lnTo>
                <a:lnTo>
                  <a:pt x="3685695" y="2704379"/>
                </a:lnTo>
                <a:lnTo>
                  <a:pt x="0" y="2704379"/>
                </a:lnTo>
                <a:lnTo>
                  <a:pt x="0" y="0"/>
                </a:lnTo>
                <a:close/>
              </a:path>
            </a:pathLst>
          </a:custGeom>
          <a:blipFill>
            <a:blip r:embed="rId6"/>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19719BC9868A449D6421EE1FB0F707" ma:contentTypeVersion="1" ma:contentTypeDescription="Create a new document." ma:contentTypeScope="" ma:versionID="bb00601b52a15dac0aab230055fdd5e4">
  <xsd:schema xmlns:xsd="http://www.w3.org/2001/XMLSchema" xmlns:xs="http://www.w3.org/2001/XMLSchema" xmlns:p="http://schemas.microsoft.com/office/2006/metadata/properties" xmlns:ns2="9c16dc54-5a24-4afd-a61c-664ec7eab416" targetNamespace="http://schemas.microsoft.com/office/2006/metadata/properties" ma:root="true" ma:fieldsID="cbe3cd24092a393f5b9279d5fa38058f" ns2:_="">
    <xsd:import namespace="9c16dc54-5a24-4afd-a61c-664ec7eab416"/>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16dc54-5a24-4afd-a61c-664ec7eab41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B73E289-3FC6-45AA-A995-7A11D3272CC1}"/>
</file>

<file path=customXml/itemProps2.xml><?xml version="1.0" encoding="utf-8"?>
<ds:datastoreItem xmlns:ds="http://schemas.openxmlformats.org/officeDocument/2006/customXml" ds:itemID="{ABF148D8-A955-455A-B4E5-4A5C406F46D9}"/>
</file>

<file path=customXml/itemProps3.xml><?xml version="1.0" encoding="utf-8"?>
<ds:datastoreItem xmlns:ds="http://schemas.openxmlformats.org/officeDocument/2006/customXml" ds:itemID="{E5C43C38-8916-4164-B039-D1CC4FB5AB9C}"/>
</file>

<file path=docProps/app.xml><?xml version="1.0" encoding="utf-8"?>
<Properties xmlns="http://schemas.openxmlformats.org/officeDocument/2006/extended-properties" xmlns:vt="http://schemas.openxmlformats.org/officeDocument/2006/docPropsVTypes">
  <TotalTime>1325</TotalTime>
  <Words>752</Words>
  <Application>Microsoft Office PowerPoint</Application>
  <PresentationFormat>Custom</PresentationFormat>
  <Paragraphs>134</Paragraphs>
  <Slides>25</Slides>
  <Notes>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Open Sans</vt:lpstr>
      <vt:lpstr>Extenda 50 Mega</vt:lpstr>
      <vt:lpstr>Anton</vt:lpstr>
      <vt:lpstr>Open Sans Bold</vt:lpstr>
      <vt:lpstr>Public Sans</vt:lpstr>
      <vt:lpstr>Montserrat Classic</vt:lpstr>
      <vt:lpstr>Calibri</vt:lpstr>
      <vt:lpstr>Public Sans Bold</vt:lpstr>
      <vt:lpstr>Extenda 30 Deca</vt:lpstr>
      <vt:lpstr>Extenda 20 Micro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RTN/Standards for KY</dc:title>
  <cp:lastModifiedBy>Powell, Joseph</cp:lastModifiedBy>
  <cp:revision>15</cp:revision>
  <dcterms:created xsi:type="dcterms:W3CDTF">2006-08-16T00:00:00Z</dcterms:created>
  <dcterms:modified xsi:type="dcterms:W3CDTF">2025-08-28T17:18:27Z</dcterms:modified>
  <dc:identifier>DAGxG3JR6ok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0x0101003519719BC9868A449D6421EE1FB0F707</vt:lpwstr>
  </property>
</Properties>
</file>