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2" r:id="rId9"/>
    <p:sldId id="260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3" r:id="rId18"/>
    <p:sldId id="274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680" autoAdjust="0"/>
  </p:normalViewPr>
  <p:slideViewPr>
    <p:cSldViewPr snapToGrid="0">
      <p:cViewPr varScale="1">
        <p:scale>
          <a:sx n="60" d="100"/>
          <a:sy n="60" d="100"/>
        </p:scale>
        <p:origin x="15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 LMEMS Average Trauma Response Times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Time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En Route to On Scene</c:v>
                </c:pt>
                <c:pt idx="1">
                  <c:v>On Scene to Depart Scene</c:v>
                </c:pt>
                <c:pt idx="2">
                  <c:v>Depart Scene to At Destination</c:v>
                </c:pt>
              </c:strCache>
            </c:strRef>
          </c:cat>
          <c:val>
            <c:numRef>
              <c:f>Sheet1!$B$2:$B$5</c:f>
              <c:numCache>
                <c:formatCode>h:mm:ss</c:formatCode>
                <c:ptCount val="3"/>
                <c:pt idx="0">
                  <c:v>6.6319444444444446E-3</c:v>
                </c:pt>
                <c:pt idx="1">
                  <c:v>1.3078703703703703E-2</c:v>
                </c:pt>
                <c:pt idx="2">
                  <c:v>1.0034722222222221E-2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1-4282-92C6-4373628D51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of Runs 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En Route to On Scene</c:v>
                </c:pt>
                <c:pt idx="1">
                  <c:v>On Scene to Depart Scene</c:v>
                </c:pt>
                <c:pt idx="2">
                  <c:v>Depart Scene to At Destination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39B1-4282-92C6-4373628D51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Avg. Time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En Route to On Scene</c:v>
                </c:pt>
                <c:pt idx="1">
                  <c:v>On Scene to Depart Scene</c:v>
                </c:pt>
                <c:pt idx="2">
                  <c:v>Depart Scene to At Destination</c:v>
                </c:pt>
              </c:strCache>
            </c:strRef>
          </c:cat>
          <c:val>
            <c:numRef>
              <c:f>Sheet1!$D$2:$D$5</c:f>
              <c:numCache>
                <c:formatCode>h:mm:ss</c:formatCode>
                <c:ptCount val="3"/>
                <c:pt idx="0">
                  <c:v>6.6550925925925935E-3</c:v>
                </c:pt>
                <c:pt idx="1">
                  <c:v>1.2916666666666667E-2</c:v>
                </c:pt>
                <c:pt idx="2">
                  <c:v>9.9074074074074082E-3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1-4282-92C6-4373628D51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2023 - 2024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En Route to On Scene</c:v>
                </c:pt>
                <c:pt idx="1">
                  <c:v>On Scene to Depart Scene</c:v>
                </c:pt>
                <c:pt idx="2">
                  <c:v>Depart Scene to At Destination</c:v>
                </c:pt>
              </c:strCache>
            </c:strRef>
          </c:cat>
          <c:val>
            <c:numRef>
              <c:f>Sheet1!$E$2:$E$5</c:f>
            </c:numRef>
          </c:val>
          <c:extLst>
            <c:ext xmlns:c16="http://schemas.microsoft.com/office/drawing/2014/chart" uri="{C3380CC4-5D6E-409C-BE32-E72D297353CC}">
              <c16:uniqueId val="{00000003-39B1-4282-92C6-4373628D51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Avg. Time 2023-2024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En Route to On Scene</c:v>
                </c:pt>
                <c:pt idx="1">
                  <c:v>On Scene to Depart Scene</c:v>
                </c:pt>
                <c:pt idx="2">
                  <c:v>Depart Scene to At Destination</c:v>
                </c:pt>
              </c:strCache>
            </c:strRef>
          </c:cat>
          <c:val>
            <c:numRef>
              <c:f>Sheet1!$F$2:$F$5</c:f>
            </c:numRef>
          </c:val>
          <c:extLst>
            <c:ext xmlns:c16="http://schemas.microsoft.com/office/drawing/2014/chart" uri="{C3380CC4-5D6E-409C-BE32-E72D297353CC}">
              <c16:uniqueId val="{00000004-39B1-4282-92C6-4373628D515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Since Blood Program Inception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3"/>
                <c:pt idx="0">
                  <c:v>En Route to On Scene</c:v>
                </c:pt>
                <c:pt idx="1">
                  <c:v>On Scene to Depart Scene</c:v>
                </c:pt>
                <c:pt idx="2">
                  <c:v>Depart Scene to At Destination</c:v>
                </c:pt>
              </c:strCache>
            </c:strRef>
          </c:cat>
          <c:val>
            <c:numRef>
              <c:f>Sheet1!$G$2:$G$5</c:f>
              <c:numCache>
                <c:formatCode>h:mm:ss</c:formatCode>
                <c:ptCount val="3"/>
                <c:pt idx="0">
                  <c:v>4.6527777777777774E-3</c:v>
                </c:pt>
                <c:pt idx="1">
                  <c:v>7.3958333333333341E-3</c:v>
                </c:pt>
                <c:pt idx="2">
                  <c:v>9.8611111111111104E-3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B1-4282-92C6-4373628D5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27416943"/>
        <c:axId val="1827417359"/>
      </c:barChart>
      <c:catAx>
        <c:axId val="1827416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417359"/>
        <c:crosses val="autoZero"/>
        <c:auto val="1"/>
        <c:lblAlgn val="ctr"/>
        <c:lblOffset val="100"/>
        <c:noMultiLvlLbl val="0"/>
      </c:catAx>
      <c:valAx>
        <c:axId val="182741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h:mm:ss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41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4E615-BBB7-4980-BC9E-CE5D73DBE4C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CD974-09C3-46AA-A8C5-65C1AAF27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3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CD974-09C3-46AA-A8C5-65C1AAF270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Route to On Scene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0:09:33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0:09:35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0:06:42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 Scene to Depart Scene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0:18:50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0:18:36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0:10:39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Depart Scene to At Destination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0:14:27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0:14:16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0:14:12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BLOOD ON SCENE ON AVERAGE OF 6 ½ MINUTES!!!!!!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CD974-09C3-46AA-A8C5-65C1AAF270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CD974-09C3-46AA-A8C5-65C1AAF270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0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1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2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2017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3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8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2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4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5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7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3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5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7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D2C639-E3CC-4234-B402-E5AC62CC9462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74B4-933E-41B6-82BE-981086544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65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Erin.Spyrka@louisvilleky.gov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section303.com/predators-plaza-party-to-raise-funds-for-ok-tornado-victims-5052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A2385B-41AA-6415-F3FC-70EA305A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LOUISVILLE METRO EMS </a:t>
            </a:r>
            <a:br>
              <a:rPr lang="en-US" sz="3800"/>
            </a:br>
            <a:r>
              <a:rPr lang="en-US" sz="3800"/>
              <a:t>PREHOSPITAL BLOOD PROGRAM</a:t>
            </a:r>
          </a:p>
        </p:txBody>
      </p:sp>
      <p:pic>
        <p:nvPicPr>
          <p:cNvPr id="7" name="Content Placeholder 6" descr="A hand holding a bag of blood">
            <a:extLst>
              <a:ext uri="{FF2B5EF4-FFF2-40B4-BE49-F238E27FC236}">
                <a16:creationId xmlns:a16="http://schemas.microsoft.com/office/drawing/2014/main" id="{7AEAE36F-9E46-1B66-9766-F830E2816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r="10457" b="2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804B81-A8E2-06B4-19D9-6A5519AEBF08}"/>
              </a:ext>
            </a:extLst>
          </p:cNvPr>
          <p:cNvSpPr txBox="1"/>
          <p:nvPr/>
        </p:nvSpPr>
        <p:spPr>
          <a:xfrm>
            <a:off x="8139874" y="5555226"/>
            <a:ext cx="3757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Major Erin Spyrka, BS, MPA, NRP, CP-C</a:t>
            </a:r>
          </a:p>
          <a:p>
            <a:r>
              <a:rPr lang="en-US" sz="1400" dirty="0">
                <a:hlinkClick r:id="rId8"/>
              </a:rPr>
              <a:t>Erin.Spyrka@louisvilleky.gov</a:t>
            </a:r>
            <a:endParaRPr lang="en-US" sz="1400" dirty="0"/>
          </a:p>
          <a:p>
            <a:r>
              <a:rPr lang="en-US" sz="1400" dirty="0"/>
              <a:t>502-528-3111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409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37B2A-F12B-F873-26FD-7AE4A3C1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LOW TITER O+ WHOLE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BE8E0-89AF-8132-4E56-8125708F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2918"/>
            <a:ext cx="8946541" cy="4195481"/>
          </a:xfrm>
        </p:spPr>
        <p:txBody>
          <a:bodyPr/>
          <a:lstStyle/>
          <a:p>
            <a:r>
              <a:rPr lang="en-US" dirty="0"/>
              <a:t>LOW TITER:</a:t>
            </a:r>
          </a:p>
          <a:p>
            <a:pPr lvl="1"/>
            <a:r>
              <a:rPr lang="en-US" dirty="0"/>
              <a:t>Screened to ensure low levels of antibodies</a:t>
            </a:r>
          </a:p>
          <a:p>
            <a:pPr lvl="1"/>
            <a:r>
              <a:rPr lang="en-US" dirty="0"/>
              <a:t>Low levels of antibodies means low levels of past exposures to antigens</a:t>
            </a:r>
          </a:p>
          <a:p>
            <a:r>
              <a:rPr lang="en-US" dirty="0"/>
              <a:t>LEUKOREDUCED:</a:t>
            </a:r>
          </a:p>
          <a:p>
            <a:pPr lvl="1"/>
            <a:r>
              <a:rPr lang="en-US" dirty="0"/>
              <a:t>Removal of leukocytes reduces the risk of adverse reactions</a:t>
            </a:r>
          </a:p>
          <a:p>
            <a:pPr lvl="1"/>
            <a:r>
              <a:rPr lang="en-US" dirty="0"/>
              <a:t>Removal of 99% of white blood cells in the blood</a:t>
            </a:r>
          </a:p>
          <a:p>
            <a:r>
              <a:rPr lang="en-US" dirty="0"/>
              <a:t>O+</a:t>
            </a:r>
          </a:p>
          <a:p>
            <a:pPr lvl="1"/>
            <a:r>
              <a:rPr lang="en-US" dirty="0"/>
              <a:t>Can also use O-, but O+ is preferred prehospital due to larger surplus</a:t>
            </a:r>
          </a:p>
          <a:p>
            <a:r>
              <a:rPr lang="en-US" dirty="0"/>
              <a:t>Whole Blood</a:t>
            </a:r>
          </a:p>
          <a:p>
            <a:pPr lvl="1"/>
            <a:r>
              <a:rPr lang="en-US" dirty="0"/>
              <a:t>“They’re losing it all, put it all back in”</a:t>
            </a:r>
          </a:p>
        </p:txBody>
      </p:sp>
    </p:spTree>
    <p:extLst>
      <p:ext uri="{BB962C8B-B14F-4D97-AF65-F5344CB8AC3E}">
        <p14:creationId xmlns:p14="http://schemas.microsoft.com/office/powerpoint/2010/main" val="379578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extLst>
              <a:ext uri="{FF2B5EF4-FFF2-40B4-BE49-F238E27FC236}">
                <a16:creationId xmlns:a16="http://schemas.microsoft.com/office/drawing/2014/main" id="{9C12A434-9C7D-41AF-AAB0-E5D44E2F3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5761B8C-FD3D-448F-8D10-339E50E16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1" name="Oval 90">
            <a:extLst>
              <a:ext uri="{FF2B5EF4-FFF2-40B4-BE49-F238E27FC236}">
                <a16:creationId xmlns:a16="http://schemas.microsoft.com/office/drawing/2014/main" id="{CD2C2C68-DBCF-4A56-8846-1458724A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59EE1E0-5594-4634-A5B3-37FF2BEFF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A403910-7471-48D3-A473-80AB91A3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04A6E94D-34D0-4595-A77F-9D7C4D81C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5061E-03CC-1FF8-3D9A-5028BBDE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EQUIPMENT</a:t>
            </a:r>
          </a:p>
        </p:txBody>
      </p:sp>
      <p:pic>
        <p:nvPicPr>
          <p:cNvPr id="13" name="Picture Placeholder 12" descr="A red cooler box with a black handle&#10;&#10;AI-generated content may be incorrect.">
            <a:extLst>
              <a:ext uri="{FF2B5EF4-FFF2-40B4-BE49-F238E27FC236}">
                <a16:creationId xmlns:a16="http://schemas.microsoft.com/office/drawing/2014/main" id="{432CA5EB-061E-B08C-BFF6-D6CEEFD1B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r="674" b="1"/>
          <a:stretch/>
        </p:blipFill>
        <p:spPr>
          <a:xfrm>
            <a:off x="4613643" y="609601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7" name="Picture Placeholder 16" descr="A blood bag and an object&#10;&#10;AI-generated content may be incorrect.">
            <a:extLst>
              <a:ext uri="{FF2B5EF4-FFF2-40B4-BE49-F238E27FC236}">
                <a16:creationId xmlns:a16="http://schemas.microsoft.com/office/drawing/2014/main" id="{844E5BFE-9CA0-F66A-D266-A2113D81E2A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" r="5" b="18139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90057C55-0717-453E-A5DA-677D79D42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Content Placeholder 43">
            <a:extLst>
              <a:ext uri="{FF2B5EF4-FFF2-40B4-BE49-F238E27FC236}">
                <a16:creationId xmlns:a16="http://schemas.microsoft.com/office/drawing/2014/main" id="{99198257-5604-5C72-BF1E-FA0280E64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176" y="2484544"/>
            <a:ext cx="3329666" cy="37638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Delta Ice 2L Cooler</a:t>
            </a:r>
          </a:p>
          <a:p>
            <a:r>
              <a:rPr lang="en-US" dirty="0"/>
              <a:t>LifeFlow Infuser</a:t>
            </a:r>
          </a:p>
          <a:p>
            <a:r>
              <a:rPr lang="en-US" dirty="0"/>
              <a:t>QinFlow Warrior Lite Warmer</a:t>
            </a:r>
          </a:p>
        </p:txBody>
      </p:sp>
      <p:pic>
        <p:nvPicPr>
          <p:cNvPr id="15" name="Picture Placeholder 14" descr="A black and blue suitcase with a green frame&#10;&#10;AI-generated content may be incorrect.">
            <a:extLst>
              <a:ext uri="{FF2B5EF4-FFF2-40B4-BE49-F238E27FC236}">
                <a16:creationId xmlns:a16="http://schemas.microsoft.com/office/drawing/2014/main" id="{4DC8C5AC-4DEB-49B5-3B8C-EC645BDF7A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r="3202" b="1"/>
          <a:stretch/>
        </p:blipFill>
        <p:spPr>
          <a:xfrm>
            <a:off x="4613644" y="3482340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9" name="Content Placeholder 18" descr="A black machine with a white panel&#10;&#10;AI-generated content may be incorrect.">
            <a:extLst>
              <a:ext uri="{FF2B5EF4-FFF2-40B4-BE49-F238E27FC236}">
                <a16:creationId xmlns:a16="http://schemas.microsoft.com/office/drawing/2014/main" id="{A463A549-3B0C-55F9-44B9-9F9E802129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r="4677"/>
          <a:stretch/>
        </p:blipFill>
        <p:spPr>
          <a:xfrm>
            <a:off x="8135262" y="3482340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83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1AE58E0A-B0BF-4886-9816-C78679E7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C7A6D64-328C-4142-B6C9-8BA25354F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F5EAC709-009C-44D1-8DB3-C99E7EC78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0DF904-6312-44B6-99A8-7871C61E3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8907313-A514-4D58-A0C0-C2F3F95AB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3481F12-9587-46ED-93CE-846F5108E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5D6CD-8741-C53E-C69E-6DF30FAC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1" y="411990"/>
            <a:ext cx="10557917" cy="9977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EQUIPMENT:  BloodComm &amp; Safe-T-Vu</a:t>
            </a:r>
          </a:p>
        </p:txBody>
      </p:sp>
      <p:pic>
        <p:nvPicPr>
          <p:cNvPr id="28" name="Content Placeholder 27" descr="A screenshot of a phone&#10;&#10;AI-generated content may be incorrect.">
            <a:extLst>
              <a:ext uri="{FF2B5EF4-FFF2-40B4-BE49-F238E27FC236}">
                <a16:creationId xmlns:a16="http://schemas.microsoft.com/office/drawing/2014/main" id="{66A62BC5-E9FC-24DB-7B2C-09DE1B9709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r="10383" b="3"/>
          <a:stretch/>
        </p:blipFill>
        <p:spPr>
          <a:xfrm>
            <a:off x="4165352" y="1677103"/>
            <a:ext cx="2438400" cy="4195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24" name="Content Placeholder 23" descr="A screenshot of a weather forecast&#10;&#10;AI-generated content may be incorrect.">
            <a:extLst>
              <a:ext uri="{FF2B5EF4-FFF2-40B4-BE49-F238E27FC236}">
                <a16:creationId xmlns:a16="http://schemas.microsoft.com/office/drawing/2014/main" id="{A0C0062F-5E06-EFC8-1439-CADA76D44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5" r="3955" b="-4"/>
          <a:stretch/>
        </p:blipFill>
        <p:spPr>
          <a:xfrm>
            <a:off x="1240982" y="1676400"/>
            <a:ext cx="2443840" cy="41961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6" name="Content Placeholder 6" descr="A diagram of a test&#10;&#10;Description automatically generated with medium confidence">
            <a:extLst>
              <a:ext uri="{FF2B5EF4-FFF2-40B4-BE49-F238E27FC236}">
                <a16:creationId xmlns:a16="http://schemas.microsoft.com/office/drawing/2014/main" id="{EE97BC2F-D5E1-D66C-D5FB-D887BE22CE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r="10584" b="1"/>
          <a:stretch/>
        </p:blipFill>
        <p:spPr>
          <a:xfrm>
            <a:off x="7823200" y="1894279"/>
            <a:ext cx="3300412" cy="371400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1565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DC9C3-7FD5-C7A3-610D-E7AC9F29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DEPLOYMENT:</a:t>
            </a:r>
          </a:p>
        </p:txBody>
      </p:sp>
      <p:pic>
        <p:nvPicPr>
          <p:cNvPr id="6" name="Content Placeholder 5" descr="A white car with blue and orange stripes&#10;&#10;AI-generated content may be incorrect.">
            <a:extLst>
              <a:ext uri="{FF2B5EF4-FFF2-40B4-BE49-F238E27FC236}">
                <a16:creationId xmlns:a16="http://schemas.microsoft.com/office/drawing/2014/main" id="{CE4B9C74-119D-6F8D-AD1B-B258C21EEB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r="1694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B654B3-F3F3-4563-AD63-D784299DA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CBDE9-CE34-9088-B3E9-569B83702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SPECIALTY CREDENTIALED PARAMEDICS</a:t>
            </a:r>
          </a:p>
          <a:p>
            <a:r>
              <a:rPr lang="en-US" dirty="0"/>
              <a:t>2 “FLY CARS”, 24/7</a:t>
            </a:r>
          </a:p>
          <a:p>
            <a:r>
              <a:rPr lang="en-US" dirty="0"/>
              <a:t>NO PERMANENTLY ASSIGNED STATION</a:t>
            </a:r>
          </a:p>
          <a:p>
            <a:r>
              <a:rPr lang="en-US" dirty="0"/>
              <a:t>1-2 UNITS OF BLOOD PER CAR</a:t>
            </a:r>
          </a:p>
        </p:txBody>
      </p:sp>
    </p:spTree>
    <p:extLst>
      <p:ext uri="{BB962C8B-B14F-4D97-AF65-F5344CB8AC3E}">
        <p14:creationId xmlns:p14="http://schemas.microsoft.com/office/powerpoint/2010/main" val="171846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3058-1339-4034-9DB3-EE9594E2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TIMES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E815BE7-CBB1-38A6-D807-B736B2407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80085"/>
              </p:ext>
            </p:extLst>
          </p:nvPr>
        </p:nvGraphicFramePr>
        <p:xfrm>
          <a:off x="1476938" y="185324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896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888A3-EBBD-7551-11FE-A7B8BC82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INCLUSION CRITERIA</a:t>
            </a:r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6E8CE6D7-01FC-4678-920D-F31BC12BB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8266CC-08B6-4E99-8675-91A2797ED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0C2E5B06-E2DE-40C4-AA82-207245B04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B3F60D1-EDF6-4C78-A3CD-1E44095D2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50E69-4935-613E-5E80-431F7461B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8452" y="1410459"/>
            <a:ext cx="6495847" cy="18851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HEMORRHAGIC STROKE</a:t>
            </a:r>
          </a:p>
          <a:p>
            <a:r>
              <a:rPr lang="en-US" dirty="0">
                <a:solidFill>
                  <a:schemeClr val="bg1"/>
                </a:solidFill>
              </a:rPr>
              <a:t>TRAUMA OR MEDICAL</a:t>
            </a:r>
          </a:p>
          <a:p>
            <a:r>
              <a:rPr lang="en-US" dirty="0">
                <a:solidFill>
                  <a:schemeClr val="bg1"/>
                </a:solidFill>
              </a:rPr>
              <a:t>GREATER THAN 6 YEARS OF AGE (UNDER 6 WITH MEDICAL DIRECTION)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A70F00-6BD7-87CC-67C7-FC95F281B4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514759" y="3014505"/>
            <a:ext cx="7322356" cy="33141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9056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8090-5575-90B9-4442-3AC1441C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APRIL 11, 2025:  THE BIG DAY!!!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B54564-F5AE-09C2-67F3-5CC1A71F1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UNIT ADMINISTERED WITHIN 48 HOURS OF DEPLOYMENT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FIRST MONTH:  12 UNITS OF BLOOD INFUSED TO 11 PATIENTS</a:t>
            </a:r>
          </a:p>
          <a:p>
            <a:pPr lvl="1"/>
            <a:r>
              <a:rPr lang="en-US" dirty="0"/>
              <a:t>ALL TRAUMA, ALL TRANSPORTED TO UNIVERSITY OF LOUISVILLE</a:t>
            </a:r>
          </a:p>
          <a:p>
            <a:pPr lvl="1"/>
            <a:r>
              <a:rPr lang="en-US" dirty="0"/>
              <a:t>18% BLUNT TRAUMA, 82% PENETRATING</a:t>
            </a:r>
          </a:p>
          <a:p>
            <a:r>
              <a:rPr lang="en-US" dirty="0"/>
              <a:t>18% FEMALE, 82% MALE PATIENTS</a:t>
            </a:r>
          </a:p>
          <a:p>
            <a:r>
              <a:rPr lang="en-US" dirty="0"/>
              <a:t>AVERAGE AGE:  42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59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5A81-6489-7F03-50DD-9B8C73B7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7"/>
            <a:ext cx="4166510" cy="742333"/>
          </a:xfrm>
        </p:spPr>
        <p:txBody>
          <a:bodyPr>
            <a:normAutofit/>
          </a:bodyPr>
          <a:lstStyle/>
          <a:p>
            <a:r>
              <a:rPr lang="en-US" dirty="0"/>
              <a:t>Today…..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997CC-C4E6-1016-4131-264D70161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2" y="1816931"/>
            <a:ext cx="4166509" cy="47085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41 units of blood administered to 37 patients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94% 24 HOUR SURVIVAL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91% OVERALL SURVIVAL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5 OF 8 PATIENTS FOUND IN TRAUMATIC ARREST RESUSCITATED EN ROUTE TO HOSPITAL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NO CHANCE OF SURVIVAL PREVIOUSLY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8DB9BC10-DABC-48C4-BF24-E621264B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48FA2-1392-4EC3-AF8B-6A64B797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3CB2C36-347C-4705-BC75-94EAB8FF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Graphic 6" descr="Ambulance">
            <a:extLst>
              <a:ext uri="{FF2B5EF4-FFF2-40B4-BE49-F238E27FC236}">
                <a16:creationId xmlns:a16="http://schemas.microsoft.com/office/drawing/2014/main" id="{C52708C8-8352-07B8-3E62-AD8B6D6EE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37D23E-7DA0-4020-B991-9734AB977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37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FF0D-2DA4-829E-D844-F3BD2218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	NEW ALTERNATIVES 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DC68F-D869-319C-2CBC-BFDA7F25A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BLOOD PRODUCTS NEEDED IN RURAL AREAS</a:t>
            </a:r>
          </a:p>
          <a:p>
            <a:pPr lvl="1"/>
            <a:r>
              <a:rPr lang="en-US" dirty="0"/>
              <a:t>COST AND USE BARRIERS FOR WHOLE BLOOD</a:t>
            </a:r>
          </a:p>
          <a:p>
            <a:pPr lvl="1"/>
            <a:endParaRPr lang="en-US" dirty="0"/>
          </a:p>
          <a:p>
            <a:r>
              <a:rPr lang="en-US" dirty="0"/>
              <a:t>COLD STORED LIQUID PLASMA</a:t>
            </a:r>
          </a:p>
          <a:p>
            <a:pPr lvl="1"/>
            <a:r>
              <a:rPr lang="en-US" dirty="0"/>
              <a:t>SAME STORAGE REQUIREMENTS AS WHOLE BLOOD, MUCH LESS EXPENSIVE</a:t>
            </a:r>
          </a:p>
          <a:p>
            <a:pPr lvl="1"/>
            <a:endParaRPr lang="en-US" dirty="0"/>
          </a:p>
          <a:p>
            <a:r>
              <a:rPr lang="en-US" dirty="0"/>
              <a:t>FREEZE DRIED PLASMA</a:t>
            </a:r>
          </a:p>
          <a:p>
            <a:pPr lvl="1"/>
            <a:r>
              <a:rPr lang="en-US" dirty="0"/>
              <a:t>NEWEST TECHNOLOGY, NOT WIDELY AVAILABLE YET</a:t>
            </a:r>
          </a:p>
          <a:p>
            <a:pPr lvl="2"/>
            <a:r>
              <a:rPr lang="en-US" dirty="0"/>
              <a:t>LONG SHELF LIFE, COST UNKNOWN</a:t>
            </a:r>
          </a:p>
        </p:txBody>
      </p:sp>
    </p:spTree>
    <p:extLst>
      <p:ext uri="{BB962C8B-B14F-4D97-AF65-F5344CB8AC3E}">
        <p14:creationId xmlns:p14="http://schemas.microsoft.com/office/powerpoint/2010/main" val="137735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A13C0-54E1-59C9-9A6F-33B04D01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QUESTIONS?</a:t>
            </a:r>
          </a:p>
        </p:txBody>
      </p:sp>
      <p:pic>
        <p:nvPicPr>
          <p:cNvPr id="5" name="Content Placeholder 4" descr="A dog lying on grass with its paw up&#10;&#10;AI-generated content may be incorrect.">
            <a:extLst>
              <a:ext uri="{FF2B5EF4-FFF2-40B4-BE49-F238E27FC236}">
                <a16:creationId xmlns:a16="http://schemas.microsoft.com/office/drawing/2014/main" id="{B121E7CB-58C9-F7BC-F959-5A09FD9AE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" r="-2" b="762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3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71EA-9C9B-5F2D-B999-73324F43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LITTLE HISTORY……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8DE52-84A9-6E30-C3FC-4E7528B4F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San Antonio area front runners due to Army Trauma Medical Centers and Army trauma surgeons who had been delivering blood in combat situations in the field since WWII</a:t>
            </a:r>
          </a:p>
          <a:p>
            <a:r>
              <a:rPr lang="en-US" dirty="0"/>
              <a:t>If it works in the field for the military, why can’t it work in the field for EMS??</a:t>
            </a:r>
          </a:p>
          <a:p>
            <a:r>
              <a:rPr lang="en-US" dirty="0"/>
              <a:t>First prehospital blood program started in 2018 in South Texas with 18 helicopters and 16 ground ambulances carrying 1 unit each…..</a:t>
            </a:r>
          </a:p>
          <a:p>
            <a:r>
              <a:rPr lang="en-US" dirty="0"/>
              <a:t>Took the rest of the country a while to catch on….</a:t>
            </a:r>
          </a:p>
          <a:p>
            <a:pPr lvl="1"/>
            <a:r>
              <a:rPr lang="en-US" dirty="0"/>
              <a:t>Waiting for studies from San Antonio</a:t>
            </a:r>
          </a:p>
          <a:p>
            <a:pPr lvl="1"/>
            <a:r>
              <a:rPr lang="en-US" dirty="0"/>
              <a:t>Cost prohibitive</a:t>
            </a:r>
          </a:p>
          <a:p>
            <a:pPr lvl="1"/>
            <a:r>
              <a:rPr lang="en-US" dirty="0"/>
              <a:t>Storage Issues</a:t>
            </a:r>
          </a:p>
          <a:p>
            <a:pPr lvl="1"/>
            <a:r>
              <a:rPr lang="en-US" dirty="0"/>
              <a:t>Supply</a:t>
            </a:r>
          </a:p>
        </p:txBody>
      </p:sp>
    </p:spTree>
    <p:extLst>
      <p:ext uri="{BB962C8B-B14F-4D97-AF65-F5344CB8AC3E}">
        <p14:creationId xmlns:p14="http://schemas.microsoft.com/office/powerpoint/2010/main" val="30889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A619-29FE-8C0B-A28B-37AB31C9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Fast forward a few years….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5339-27B0-A4DB-4853-FE3000A20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 of the Prehospital Blood Transfusion Coalition</a:t>
            </a:r>
          </a:p>
          <a:p>
            <a:r>
              <a:rPr lang="en-US" dirty="0"/>
              <a:t>Approximately 250 Ground Ambulance Agencies in the US carrying whole blood and/or blood products</a:t>
            </a:r>
          </a:p>
          <a:p>
            <a:pPr lvl="1"/>
            <a:r>
              <a:rPr lang="en-US" dirty="0"/>
              <a:t>Still &lt;1% of total agencies</a:t>
            </a:r>
          </a:p>
          <a:p>
            <a:r>
              <a:rPr lang="en-US" dirty="0"/>
              <a:t>May 2025:  Release of 1</a:t>
            </a:r>
            <a:r>
              <a:rPr lang="en-US" baseline="30000" dirty="0"/>
              <a:t>st</a:t>
            </a:r>
            <a:r>
              <a:rPr lang="en-US" dirty="0"/>
              <a:t> Edition of AABB Prehospital Blood Transfusion Standards and Guidelines</a:t>
            </a:r>
          </a:p>
          <a:p>
            <a:r>
              <a:rPr lang="en-US" dirty="0"/>
              <a:t>Creation of National Whole Blood Academy and National Blood Summit in San Antonio, TX </a:t>
            </a:r>
          </a:p>
          <a:p>
            <a:r>
              <a:rPr lang="en-US" dirty="0"/>
              <a:t>Many programs throughout the country modeled after the “Big 3”:</a:t>
            </a:r>
          </a:p>
          <a:p>
            <a:pPr lvl="1"/>
            <a:r>
              <a:rPr lang="en-US" dirty="0"/>
              <a:t>San Antonio FD, DC Fire and EMS, and New Orleans EMS</a:t>
            </a:r>
          </a:p>
        </p:txBody>
      </p:sp>
    </p:spTree>
    <p:extLst>
      <p:ext uri="{BB962C8B-B14F-4D97-AF65-F5344CB8AC3E}">
        <p14:creationId xmlns:p14="http://schemas.microsoft.com/office/powerpoint/2010/main" val="426420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ED40652-2041-40A8-BD19-21743226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9E3962-D4A6-4AE1-88E9-74BCE5EB8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C6C9A81-EBD8-4A7D-BE1B-7520E2A46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C71F41-5AA1-428C-A1E3-0BD5A76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A17048-7FB7-46CB-B99B-8D9D66EC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CFBC036-F1E2-42B1-B205-11560583B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01CD1-8252-858D-A67F-0F25A60A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64" y="2473984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IF THEY CAN DO IT, WHY CAN’T WE??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58870-EF66-62C2-43AA-60BB2267E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8DB9BC10-DABC-48C4-BF24-E621264B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348FA2-1392-4EC3-AF8B-6A64B797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93CB2C36-347C-4705-BC75-94EAB8FF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165F9C-8D07-E93C-6C79-32873B2C2BC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8168" y="839006"/>
            <a:ext cx="4185857" cy="5562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437D23E-7DA0-4020-B991-9734AB977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1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766B-3373-1783-DBD0-15BDCFE8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DETERMINING THE NEED…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593AE4-9766-2E70-FE33-14E0E66C0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2023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0B81D-D73C-C892-9C66-9AE55ADEAC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4215 TRAUMA CASES ADMITTED TO UNIVERSITY HOSPITAL</a:t>
            </a:r>
          </a:p>
          <a:p>
            <a:r>
              <a:rPr lang="en-US" dirty="0"/>
              <a:t>APPROX. 1750 OF THOSE WERE TRANSPORTED BY LMEMS</a:t>
            </a:r>
          </a:p>
          <a:p>
            <a:r>
              <a:rPr lang="en-US" dirty="0"/>
              <a:t>129 MTP Activations, 583 Level 1 Traumas.  </a:t>
            </a:r>
          </a:p>
          <a:p>
            <a:r>
              <a:rPr lang="en-US" dirty="0"/>
              <a:t>349/1750 RECEIVED BLOOD WITHIN 4 HOURS OF ARRIVAL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72528F-AD53-4A0F-6CAE-9716B31FE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2024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61E2F4-0C2C-A946-B940-A561FBC439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1129 LEVEL 1 OR LEVEL 2 TRAUMAS TRANSPORTED TO UL BY LMEMS</a:t>
            </a:r>
          </a:p>
          <a:p>
            <a:r>
              <a:rPr lang="en-US" dirty="0"/>
              <a:t>304 LEVEL 1 TRAUMAS</a:t>
            </a:r>
          </a:p>
          <a:p>
            <a:r>
              <a:rPr lang="en-US" dirty="0"/>
              <a:t>OF THE 1129, 206 PATIENTS RECEIVED BLOOD WITHIN 4 HOURS OF ARRIVAL AT UL</a:t>
            </a:r>
          </a:p>
          <a:p>
            <a:r>
              <a:rPr lang="en-US" dirty="0"/>
              <a:t>18% OF ALL OUR TRAUMA PATIENTS COULD BE CANDIDATES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1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6DD87-75EC-E2B8-2C7B-0C5541E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TRAUMA IN METRO LOUISVILLE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FB3AC-5664-D8CA-7CAB-BFB32FA86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/>
              <a:t>JANUARY 2025 	</a:t>
            </a:r>
          </a:p>
          <a:p>
            <a:pPr lvl="1"/>
            <a:r>
              <a:rPr lang="en-US"/>
              <a:t>22 UNITS OF WHOLE BLOOD ADMINISTERED IN ROOM 9 TO PATIENTS THAT ARRIVED VIA LMEMS</a:t>
            </a:r>
          </a:p>
          <a:p>
            <a:pPr lvl="1"/>
            <a:r>
              <a:rPr lang="en-US"/>
              <a:t>7 TOTAL PATIENTS RECEIVED 22 UNITS</a:t>
            </a:r>
          </a:p>
          <a:p>
            <a:pPr lvl="1"/>
            <a:r>
              <a:rPr lang="en-US"/>
              <a:t>3 PATIENTS MET INCLUSION CRITERIA FOR FIELD TRANSFUSION, 1 OR 2 ADDITONAL QUESTIONABLE???</a:t>
            </a:r>
          </a:p>
          <a:p>
            <a:pPr lvl="1"/>
            <a:r>
              <a:rPr lang="en-US"/>
              <a:t>5 GSW, 2 MVC</a:t>
            </a:r>
          </a:p>
          <a:p>
            <a:pPr lvl="1"/>
            <a:r>
              <a:rPr lang="en-US"/>
              <a:t>4/7, OR 57% OF THE PATIENTS WERE DISCHARGED HOME OR TO REHAB FACILITY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2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F212-E0B2-A470-50C5-5596639C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/>
              <a:t>PROJECTED LTOWB 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7C7BE-88C8-2A41-AFE9-95EA9DAC4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/>
              <a:t>GREATER THAN 200 TIMES PER YEAR!!!</a:t>
            </a:r>
          </a:p>
          <a:p>
            <a:pPr lvl="1"/>
            <a:r>
              <a:rPr lang="en-US" dirty="0"/>
              <a:t>AND THAT DOESN’T COUNT KIDS!!</a:t>
            </a: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8DB9BC10-DABC-48C4-BF24-E621264B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48FA2-1392-4EC3-AF8B-6A64B797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3CB2C36-347C-4705-BC75-94EAB8FF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Graphic 6" descr="Linear Graph with solid fill">
            <a:extLst>
              <a:ext uri="{FF2B5EF4-FFF2-40B4-BE49-F238E27FC236}">
                <a16:creationId xmlns:a16="http://schemas.microsoft.com/office/drawing/2014/main" id="{08F07A2E-1F5C-700A-D70E-97C7A91BE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3992" y="704054"/>
            <a:ext cx="5449889" cy="5449889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37D23E-7DA0-4020-B991-9734AB977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51FD-6C1B-C35E-2B2D-56E7006A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FB16B-2434-F55F-C0F9-4E024DA7A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FOR EVERY MINUTE FASTER A BLEEDING PATIENT RECEIVES BLOOD, MORTALITY IS DECREASED BY 2%!!!</a:t>
            </a:r>
          </a:p>
        </p:txBody>
      </p:sp>
    </p:spTree>
    <p:extLst>
      <p:ext uri="{BB962C8B-B14F-4D97-AF65-F5344CB8AC3E}">
        <p14:creationId xmlns:p14="http://schemas.microsoft.com/office/powerpoint/2010/main" val="252037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A3227-38D5-EE9A-07FD-857769C1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LOGISTICS</a:t>
            </a:r>
          </a:p>
        </p:txBody>
      </p:sp>
      <p:pic>
        <p:nvPicPr>
          <p:cNvPr id="6" name="Content Placeholder 5" descr="A black and white photo of a logo&#10;&#10;AI-generated content may be incorrect.">
            <a:extLst>
              <a:ext uri="{FF2B5EF4-FFF2-40B4-BE49-F238E27FC236}">
                <a16:creationId xmlns:a16="http://schemas.microsoft.com/office/drawing/2014/main" id="{DDE378FE-3BC1-1000-0E29-5A2D713816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712" r="66963"/>
          <a:stretch/>
        </p:blipFill>
        <p:spPr>
          <a:xfrm>
            <a:off x="6100398" y="10"/>
            <a:ext cx="6091602" cy="685799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BE418AF-82BD-4321-9C94-DE266A5D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25156-277B-7008-E66D-4D1F238E0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779" y="1463812"/>
            <a:ext cx="4802031" cy="418831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WHERE WILL WE GET IT?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PARTNERED WITH AMERICAN RED CROSS TO SUPPLY LOW TITER O WHOLE BLOOD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STOCK KEPT IN LOUISVILLE, COMES FROM MARYLAND HEIGHTS, MO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HOW WILL WE PAY FOR IT?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CMS REGULATIONS CHANGED JANUARY 1, 2025 TO ALLOW FOR ALS2 CHARGE FOR BLOOD/BLOOD PRODUCT ADMINISTRATION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HOW WILL WE STORE/ADMINISTER IT?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HOW WILL WE DEPLOY IT TO DO THE MOST GOOD FOR THE MOST CITIZENS?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ROTATION OF SHORT DATE BLOOD?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Agreement with UL Health for rotation of short date blood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83570-F5B0-406F-FA6D-49130C34B5C9}"/>
              </a:ext>
            </a:extLst>
          </p:cNvPr>
          <p:cNvSpPr txBox="1"/>
          <p:nvPr/>
        </p:nvSpPr>
        <p:spPr>
          <a:xfrm>
            <a:off x="11359568" y="5652127"/>
            <a:ext cx="18473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60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0070C0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9719BC9868A449D6421EE1FB0F707" ma:contentTypeVersion="1" ma:contentTypeDescription="Create a new document." ma:contentTypeScope="" ma:versionID="bb00601b52a15dac0aab230055fdd5e4">
  <xsd:schema xmlns:xsd="http://www.w3.org/2001/XMLSchema" xmlns:xs="http://www.w3.org/2001/XMLSchema" xmlns:p="http://schemas.microsoft.com/office/2006/metadata/properties" xmlns:ns2="9c16dc54-5a24-4afd-a61c-664ec7eab416" targetNamespace="http://schemas.microsoft.com/office/2006/metadata/properties" ma:root="true" ma:fieldsID="cbe3cd24092a393f5b9279d5fa38058f" ns2:_=""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D6C4A1-3E9E-4490-8E27-EB420DD5B49D}"/>
</file>

<file path=customXml/itemProps2.xml><?xml version="1.0" encoding="utf-8"?>
<ds:datastoreItem xmlns:ds="http://schemas.openxmlformats.org/officeDocument/2006/customXml" ds:itemID="{38447DEB-63D0-4FAA-A054-3FBBF6885A95}"/>
</file>

<file path=customXml/itemProps3.xml><?xml version="1.0" encoding="utf-8"?>
<ds:datastoreItem xmlns:ds="http://schemas.openxmlformats.org/officeDocument/2006/customXml" ds:itemID="{2153C5A9-A522-4B55-834B-1B8A2F20DFF1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</TotalTime>
  <Words>825</Words>
  <Application>Microsoft Office PowerPoint</Application>
  <PresentationFormat>Widescreen</PresentationFormat>
  <Paragraphs>119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Calibri</vt:lpstr>
      <vt:lpstr>Century Gothic</vt:lpstr>
      <vt:lpstr>Wingdings 3</vt:lpstr>
      <vt:lpstr>Ion</vt:lpstr>
      <vt:lpstr>LOUISVILLE METRO EMS  PREHOSPITAL BLOOD PROGRAM</vt:lpstr>
      <vt:lpstr>A LITTLE HISTORY……</vt:lpstr>
      <vt:lpstr>Fast forward a few years….</vt:lpstr>
      <vt:lpstr>IF THEY CAN DO IT, WHY CAN’T WE??</vt:lpstr>
      <vt:lpstr>DETERMINING THE NEED…</vt:lpstr>
      <vt:lpstr>TRAUMA IN METRO LOUISVILLE</vt:lpstr>
      <vt:lpstr>PROJECTED LTOWB USE:</vt:lpstr>
      <vt:lpstr>COMMUNITY IMPACT</vt:lpstr>
      <vt:lpstr>LOGISTICS</vt:lpstr>
      <vt:lpstr>LOW TITER O+ WHOLE BLOOD</vt:lpstr>
      <vt:lpstr>EQUIPMENT</vt:lpstr>
      <vt:lpstr>EQUIPMENT:  BloodComm &amp; Safe-T-Vu</vt:lpstr>
      <vt:lpstr>DEPLOYMENT:</vt:lpstr>
      <vt:lpstr>RESPONSE TIMES</vt:lpstr>
      <vt:lpstr>INCLUSION CRITERIA</vt:lpstr>
      <vt:lpstr>APRIL 11, 2025:  THE BIG DAY!!!</vt:lpstr>
      <vt:lpstr>Today…..</vt:lpstr>
      <vt:lpstr> NEW ALTERNATIVES COMING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Spyrka, Erin</dc:creator>
  <cp:lastModifiedBy>Spyrka, Erin</cp:lastModifiedBy>
  <cp:revision>13</cp:revision>
  <dcterms:created xsi:type="dcterms:W3CDTF">2025-05-11T17:07:34Z</dcterms:created>
  <dcterms:modified xsi:type="dcterms:W3CDTF">2025-08-28T17:36:37Z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0x0101003519719BC9868A449D6421EE1FB0F707</vt:lpwstr>
  </property>
</Properties>
</file>