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1" r:id="rId4"/>
    <p:sldId id="290" r:id="rId5"/>
    <p:sldId id="292" r:id="rId6"/>
    <p:sldId id="293" r:id="rId7"/>
    <p:sldId id="294" r:id="rId8"/>
    <p:sldId id="295" r:id="rId9"/>
    <p:sldId id="296" r:id="rId10"/>
    <p:sldId id="28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2FE369-9E01-4722-B4CE-46DF49678550}">
          <p14:sldIdLst>
            <p14:sldId id="256"/>
            <p14:sldId id="257"/>
            <p14:sldId id="291"/>
            <p14:sldId id="290"/>
            <p14:sldId id="292"/>
            <p14:sldId id="293"/>
            <p14:sldId id="294"/>
            <p14:sldId id="295"/>
            <p14:sldId id="29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77C99-31E1-4BBE-9A24-813D6942735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E86104-590D-49B8-97CF-76746E7B6272}">
      <dgm:prSet custT="1"/>
      <dgm:spPr/>
      <dgm:t>
        <a:bodyPr/>
        <a:lstStyle/>
        <a:p>
          <a:r>
            <a:rPr lang="en-US" sz="2800" b="0" dirty="0"/>
            <a:t>Overall usage rate: </a:t>
          </a:r>
          <a:r>
            <a:rPr lang="en-US" sz="2800" b="1" dirty="0"/>
            <a:t>86.72%</a:t>
          </a:r>
          <a:endParaRPr lang="en-US" sz="2800" dirty="0"/>
        </a:p>
      </dgm:t>
    </dgm:pt>
    <dgm:pt modelId="{2C085BC3-3C2F-4579-B266-667570DF8560}" type="parTrans" cxnId="{9EBB9EEF-79F6-4ED4-A982-28ED642858BF}">
      <dgm:prSet/>
      <dgm:spPr/>
      <dgm:t>
        <a:bodyPr/>
        <a:lstStyle/>
        <a:p>
          <a:endParaRPr lang="en-US"/>
        </a:p>
      </dgm:t>
    </dgm:pt>
    <dgm:pt modelId="{24066119-D93B-4546-92DC-0011115F8094}" type="sibTrans" cxnId="{9EBB9EEF-79F6-4ED4-A982-28ED642858BF}">
      <dgm:prSet/>
      <dgm:spPr/>
      <dgm:t>
        <a:bodyPr/>
        <a:lstStyle/>
        <a:p>
          <a:endParaRPr lang="en-US"/>
        </a:p>
      </dgm:t>
    </dgm:pt>
    <dgm:pt modelId="{2B15FB11-1ED6-47A1-AD37-6DA5B3A06470}">
      <dgm:prSet custT="1"/>
      <dgm:spPr/>
      <dgm:t>
        <a:bodyPr/>
        <a:lstStyle/>
        <a:p>
          <a:r>
            <a:rPr lang="en-US" sz="2800" b="1" dirty="0"/>
            <a:t>3.06% decrease </a:t>
          </a:r>
          <a:r>
            <a:rPr lang="en-US" sz="2800" dirty="0"/>
            <a:t>from last year’s 89.78%</a:t>
          </a:r>
        </a:p>
      </dgm:t>
    </dgm:pt>
    <dgm:pt modelId="{E1EE140A-C3DA-42EB-A848-071D791C6EC1}" type="parTrans" cxnId="{88937299-3B28-4D12-A9A1-0DC993797E0D}">
      <dgm:prSet/>
      <dgm:spPr/>
      <dgm:t>
        <a:bodyPr/>
        <a:lstStyle/>
        <a:p>
          <a:endParaRPr lang="en-US"/>
        </a:p>
      </dgm:t>
    </dgm:pt>
    <dgm:pt modelId="{DD13CFF2-3D9C-46D3-9D70-A9267F93D20A}" type="sibTrans" cxnId="{88937299-3B28-4D12-A9A1-0DC993797E0D}">
      <dgm:prSet/>
      <dgm:spPr/>
      <dgm:t>
        <a:bodyPr/>
        <a:lstStyle/>
        <a:p>
          <a:endParaRPr lang="en-US"/>
        </a:p>
      </dgm:t>
    </dgm:pt>
    <dgm:pt modelId="{F34AE8BF-725D-4DBD-B6D2-A1C8A341C0A0}">
      <dgm:prSet custT="1"/>
      <dgm:spPr/>
      <dgm:t>
        <a:bodyPr/>
        <a:lstStyle/>
        <a:p>
          <a:r>
            <a:rPr lang="en-US" sz="2800" dirty="0"/>
            <a:t>Sample size: 66,023– a third lower than pre-pandemic sample sizes </a:t>
          </a:r>
        </a:p>
      </dgm:t>
    </dgm:pt>
    <dgm:pt modelId="{4A1DC462-FD62-4CAF-A2DA-87D1EC92D30E}" type="parTrans" cxnId="{3F8B3FB7-BA4D-441E-BA5F-5C29358D3307}">
      <dgm:prSet/>
      <dgm:spPr/>
      <dgm:t>
        <a:bodyPr/>
        <a:lstStyle/>
        <a:p>
          <a:endParaRPr lang="en-US"/>
        </a:p>
      </dgm:t>
    </dgm:pt>
    <dgm:pt modelId="{780AE7B5-D386-4405-A690-1AFBF775DA8C}" type="sibTrans" cxnId="{3F8B3FB7-BA4D-441E-BA5F-5C29358D3307}">
      <dgm:prSet/>
      <dgm:spPr/>
      <dgm:t>
        <a:bodyPr/>
        <a:lstStyle/>
        <a:p>
          <a:endParaRPr lang="en-US"/>
        </a:p>
      </dgm:t>
    </dgm:pt>
    <dgm:pt modelId="{345646E6-4EA9-488F-BE00-40E82D57F946}" type="pres">
      <dgm:prSet presAssocID="{13C77C99-31E1-4BBE-9A24-813D694273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736B8D-1779-43BD-805E-45642E7CBE86}" type="pres">
      <dgm:prSet presAssocID="{13C77C99-31E1-4BBE-9A24-813D69427357}" presName="dummyMaxCanvas" presStyleCnt="0">
        <dgm:presLayoutVars/>
      </dgm:prSet>
      <dgm:spPr/>
    </dgm:pt>
    <dgm:pt modelId="{550EC890-4ED1-43B8-BBB5-7F67DE8AFA7D}" type="pres">
      <dgm:prSet presAssocID="{13C77C99-31E1-4BBE-9A24-813D6942735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CE1EA-E11E-4681-B00B-C3F0778FE849}" type="pres">
      <dgm:prSet presAssocID="{13C77C99-31E1-4BBE-9A24-813D6942735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8CD7F-668F-4130-B505-19606B7A6799}" type="pres">
      <dgm:prSet presAssocID="{13C77C99-31E1-4BBE-9A24-813D6942735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BD152-B3CF-4834-B44C-52505034DF9C}" type="pres">
      <dgm:prSet presAssocID="{13C77C99-31E1-4BBE-9A24-813D6942735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29291-982C-4535-B5A4-B684C71F8F88}" type="pres">
      <dgm:prSet presAssocID="{13C77C99-31E1-4BBE-9A24-813D6942735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8CD46-6E6B-4288-AFBF-F3D07F44B0C8}" type="pres">
      <dgm:prSet presAssocID="{13C77C99-31E1-4BBE-9A24-813D6942735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0E751-BFEC-48A2-9707-61CA72D70436}" type="pres">
      <dgm:prSet presAssocID="{13C77C99-31E1-4BBE-9A24-813D6942735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BD695-5371-4843-9ED7-ECF0FB3E4BD9}" type="pres">
      <dgm:prSet presAssocID="{13C77C99-31E1-4BBE-9A24-813D6942735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B7AB3-6E2D-4AEB-B784-EF452FBFB1C1}" type="presOf" srcId="{DD13CFF2-3D9C-46D3-9D70-A9267F93D20A}" destId="{7A029291-982C-4535-B5A4-B684C71F8F88}" srcOrd="0" destOrd="0" presId="urn:microsoft.com/office/officeart/2005/8/layout/vProcess5"/>
    <dgm:cxn modelId="{F94174C9-CF82-4161-AF73-FE80B35D200B}" type="presOf" srcId="{13C77C99-31E1-4BBE-9A24-813D69427357}" destId="{345646E6-4EA9-488F-BE00-40E82D57F946}" srcOrd="0" destOrd="0" presId="urn:microsoft.com/office/officeart/2005/8/layout/vProcess5"/>
    <dgm:cxn modelId="{3F8CD8FB-2451-4615-8815-BA3D5AF047B7}" type="presOf" srcId="{2B15FB11-1ED6-47A1-AD37-6DA5B3A06470}" destId="{41A0E751-BFEC-48A2-9707-61CA72D70436}" srcOrd="1" destOrd="0" presId="urn:microsoft.com/office/officeart/2005/8/layout/vProcess5"/>
    <dgm:cxn modelId="{93CFD301-5EFD-4FEA-BB5B-9391DDC85A5D}" type="presOf" srcId="{2B15FB11-1ED6-47A1-AD37-6DA5B3A06470}" destId="{AD0CE1EA-E11E-4681-B00B-C3F0778FE849}" srcOrd="0" destOrd="0" presId="urn:microsoft.com/office/officeart/2005/8/layout/vProcess5"/>
    <dgm:cxn modelId="{9EBB9EEF-79F6-4ED4-A982-28ED642858BF}" srcId="{13C77C99-31E1-4BBE-9A24-813D69427357}" destId="{96E86104-590D-49B8-97CF-76746E7B6272}" srcOrd="0" destOrd="0" parTransId="{2C085BC3-3C2F-4579-B266-667570DF8560}" sibTransId="{24066119-D93B-4546-92DC-0011115F8094}"/>
    <dgm:cxn modelId="{5E6F4775-E501-42DF-9558-AA606D410A0E}" type="presOf" srcId="{96E86104-590D-49B8-97CF-76746E7B6272}" destId="{2FD8CD46-6E6B-4288-AFBF-F3D07F44B0C8}" srcOrd="1" destOrd="0" presId="urn:microsoft.com/office/officeart/2005/8/layout/vProcess5"/>
    <dgm:cxn modelId="{D6866EFF-2ECF-4917-9AB3-69F6E1465512}" type="presOf" srcId="{F34AE8BF-725D-4DBD-B6D2-A1C8A341C0A0}" destId="{1F58CD7F-668F-4130-B505-19606B7A6799}" srcOrd="0" destOrd="0" presId="urn:microsoft.com/office/officeart/2005/8/layout/vProcess5"/>
    <dgm:cxn modelId="{3F8B3FB7-BA4D-441E-BA5F-5C29358D3307}" srcId="{13C77C99-31E1-4BBE-9A24-813D69427357}" destId="{F34AE8BF-725D-4DBD-B6D2-A1C8A341C0A0}" srcOrd="2" destOrd="0" parTransId="{4A1DC462-FD62-4CAF-A2DA-87D1EC92D30E}" sibTransId="{780AE7B5-D386-4405-A690-1AFBF775DA8C}"/>
    <dgm:cxn modelId="{88937299-3B28-4D12-A9A1-0DC993797E0D}" srcId="{13C77C99-31E1-4BBE-9A24-813D69427357}" destId="{2B15FB11-1ED6-47A1-AD37-6DA5B3A06470}" srcOrd="1" destOrd="0" parTransId="{E1EE140A-C3DA-42EB-A848-071D791C6EC1}" sibTransId="{DD13CFF2-3D9C-46D3-9D70-A9267F93D20A}"/>
    <dgm:cxn modelId="{F2EB0282-6C3F-43CF-B16A-981ADC8AAC52}" type="presOf" srcId="{96E86104-590D-49B8-97CF-76746E7B6272}" destId="{550EC890-4ED1-43B8-BBB5-7F67DE8AFA7D}" srcOrd="0" destOrd="0" presId="urn:microsoft.com/office/officeart/2005/8/layout/vProcess5"/>
    <dgm:cxn modelId="{C94E172B-7426-4050-892F-AAF0F10857F4}" type="presOf" srcId="{24066119-D93B-4546-92DC-0011115F8094}" destId="{FA7BD152-B3CF-4834-B44C-52505034DF9C}" srcOrd="0" destOrd="0" presId="urn:microsoft.com/office/officeart/2005/8/layout/vProcess5"/>
    <dgm:cxn modelId="{626C4563-E5F9-4D6D-94DD-202FFD56B699}" type="presOf" srcId="{F34AE8BF-725D-4DBD-B6D2-A1C8A341C0A0}" destId="{104BD695-5371-4843-9ED7-ECF0FB3E4BD9}" srcOrd="1" destOrd="0" presId="urn:microsoft.com/office/officeart/2005/8/layout/vProcess5"/>
    <dgm:cxn modelId="{02EC5058-4AF0-4A55-9C50-E379DF5424FF}" type="presParOf" srcId="{345646E6-4EA9-488F-BE00-40E82D57F946}" destId="{86736B8D-1779-43BD-805E-45642E7CBE86}" srcOrd="0" destOrd="0" presId="urn:microsoft.com/office/officeart/2005/8/layout/vProcess5"/>
    <dgm:cxn modelId="{DBB13814-C7ED-44FF-87FA-067FAAF25444}" type="presParOf" srcId="{345646E6-4EA9-488F-BE00-40E82D57F946}" destId="{550EC890-4ED1-43B8-BBB5-7F67DE8AFA7D}" srcOrd="1" destOrd="0" presId="urn:microsoft.com/office/officeart/2005/8/layout/vProcess5"/>
    <dgm:cxn modelId="{29BEF27F-3FE1-45B5-A99F-C993C1D94B05}" type="presParOf" srcId="{345646E6-4EA9-488F-BE00-40E82D57F946}" destId="{AD0CE1EA-E11E-4681-B00B-C3F0778FE849}" srcOrd="2" destOrd="0" presId="urn:microsoft.com/office/officeart/2005/8/layout/vProcess5"/>
    <dgm:cxn modelId="{F8CA65AD-5399-415C-8E6F-904C70B9D4AC}" type="presParOf" srcId="{345646E6-4EA9-488F-BE00-40E82D57F946}" destId="{1F58CD7F-668F-4130-B505-19606B7A6799}" srcOrd="3" destOrd="0" presId="urn:microsoft.com/office/officeart/2005/8/layout/vProcess5"/>
    <dgm:cxn modelId="{D6B7D0A6-3D69-42DE-8B81-DC8E70A4D405}" type="presParOf" srcId="{345646E6-4EA9-488F-BE00-40E82D57F946}" destId="{FA7BD152-B3CF-4834-B44C-52505034DF9C}" srcOrd="4" destOrd="0" presId="urn:microsoft.com/office/officeart/2005/8/layout/vProcess5"/>
    <dgm:cxn modelId="{7A7A2F20-F74D-4F58-9AA5-4D242F23E135}" type="presParOf" srcId="{345646E6-4EA9-488F-BE00-40E82D57F946}" destId="{7A029291-982C-4535-B5A4-B684C71F8F88}" srcOrd="5" destOrd="0" presId="urn:microsoft.com/office/officeart/2005/8/layout/vProcess5"/>
    <dgm:cxn modelId="{C12A5ECE-42F0-4224-9B97-7DAD7D431F0A}" type="presParOf" srcId="{345646E6-4EA9-488F-BE00-40E82D57F946}" destId="{2FD8CD46-6E6B-4288-AFBF-F3D07F44B0C8}" srcOrd="6" destOrd="0" presId="urn:microsoft.com/office/officeart/2005/8/layout/vProcess5"/>
    <dgm:cxn modelId="{668FD049-CAB0-4EC4-A6D8-F8A6A4E6A649}" type="presParOf" srcId="{345646E6-4EA9-488F-BE00-40E82D57F946}" destId="{41A0E751-BFEC-48A2-9707-61CA72D70436}" srcOrd="7" destOrd="0" presId="urn:microsoft.com/office/officeart/2005/8/layout/vProcess5"/>
    <dgm:cxn modelId="{B54AB29F-CBEE-4EA6-8854-9E71917BD4C1}" type="presParOf" srcId="{345646E6-4EA9-488F-BE00-40E82D57F946}" destId="{104BD695-5371-4843-9ED7-ECF0FB3E4BD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F160A-7701-421F-B540-3AB987B46D2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7DB9EF2-72E2-4069-B0A6-3823F9A2AFA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i="0" dirty="0"/>
            <a:t>Choose new counties</a:t>
          </a:r>
          <a:endParaRPr lang="en-US" sz="2000" b="1" dirty="0"/>
        </a:p>
      </dgm:t>
    </dgm:pt>
    <dgm:pt modelId="{68B3C536-3448-41AA-B090-23557EF5602A}" type="parTrans" cxnId="{7A03AD2C-EE27-48AF-B35F-D6A3483B986A}">
      <dgm:prSet/>
      <dgm:spPr/>
      <dgm:t>
        <a:bodyPr/>
        <a:lstStyle/>
        <a:p>
          <a:endParaRPr lang="en-US"/>
        </a:p>
      </dgm:t>
    </dgm:pt>
    <dgm:pt modelId="{B3733E53-6A0A-4EB5-BC5A-887CD4F4963D}" type="sibTrans" cxnId="{7A03AD2C-EE27-48AF-B35F-D6A3483B986A}">
      <dgm:prSet/>
      <dgm:spPr/>
      <dgm:t>
        <a:bodyPr/>
        <a:lstStyle/>
        <a:p>
          <a:endParaRPr lang="en-US"/>
        </a:p>
      </dgm:t>
    </dgm:pt>
    <dgm:pt modelId="{0718F98D-9C4C-45C7-8000-30679D02E8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/>
            <a:t>One in each highway district + urban centers </a:t>
          </a:r>
          <a:endParaRPr lang="en-US" sz="1800" dirty="0"/>
        </a:p>
      </dgm:t>
    </dgm:pt>
    <dgm:pt modelId="{CD6FC59E-C34B-4C31-8FEC-7F7EA8D03B2B}" type="parTrans" cxnId="{E21653FB-3C52-4EF5-9DF7-BBBA597697A6}">
      <dgm:prSet/>
      <dgm:spPr/>
      <dgm:t>
        <a:bodyPr/>
        <a:lstStyle/>
        <a:p>
          <a:endParaRPr lang="en-US"/>
        </a:p>
      </dgm:t>
    </dgm:pt>
    <dgm:pt modelId="{11EBF0DD-ACEA-411E-ABC9-0C74FBA2ED40}" type="sibTrans" cxnId="{E21653FB-3C52-4EF5-9DF7-BBBA597697A6}">
      <dgm:prSet/>
      <dgm:spPr/>
      <dgm:t>
        <a:bodyPr/>
        <a:lstStyle/>
        <a:p>
          <a:endParaRPr lang="en-US"/>
        </a:p>
      </dgm:t>
    </dgm:pt>
    <dgm:pt modelId="{7D45C570-BBD9-4038-82FF-D87F5BA24B4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i="0" dirty="0"/>
            <a:t>Select specific roads within each county </a:t>
          </a:r>
          <a:endParaRPr lang="en-US" sz="2000" b="1" dirty="0"/>
        </a:p>
      </dgm:t>
    </dgm:pt>
    <dgm:pt modelId="{4C978E95-458F-4BF5-AF46-451ED4F76DB5}" type="parTrans" cxnId="{93261D5A-FB7A-4654-98E1-42FE16A21A3A}">
      <dgm:prSet/>
      <dgm:spPr/>
      <dgm:t>
        <a:bodyPr/>
        <a:lstStyle/>
        <a:p>
          <a:endParaRPr lang="en-US"/>
        </a:p>
      </dgm:t>
    </dgm:pt>
    <dgm:pt modelId="{2C4397C4-4ECB-465A-AFAE-CC34FEB2E68D}" type="sibTrans" cxnId="{93261D5A-FB7A-4654-98E1-42FE16A21A3A}">
      <dgm:prSet/>
      <dgm:spPr/>
      <dgm:t>
        <a:bodyPr/>
        <a:lstStyle/>
        <a:p>
          <a:endParaRPr lang="en-US"/>
        </a:p>
      </dgm:t>
    </dgm:pt>
    <dgm:pt modelId="{CC3F6B22-1968-46DD-BBB4-987225D6EA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/>
            <a:t>Weighted based on traffic volumes and road class</a:t>
          </a:r>
          <a:endParaRPr lang="en-US" sz="1800" dirty="0"/>
        </a:p>
      </dgm:t>
    </dgm:pt>
    <dgm:pt modelId="{F1CD4CE9-F530-4C68-B2C8-7CDF4AC08DC0}" type="parTrans" cxnId="{0AEBC3FD-C196-4DA4-A27F-6F738DA6EBD0}">
      <dgm:prSet/>
      <dgm:spPr/>
      <dgm:t>
        <a:bodyPr/>
        <a:lstStyle/>
        <a:p>
          <a:endParaRPr lang="en-US"/>
        </a:p>
      </dgm:t>
    </dgm:pt>
    <dgm:pt modelId="{84BF9D79-89E4-462E-A7E9-58AF36E70455}" type="sibTrans" cxnId="{0AEBC3FD-C196-4DA4-A27F-6F738DA6EBD0}">
      <dgm:prSet/>
      <dgm:spPr/>
      <dgm:t>
        <a:bodyPr/>
        <a:lstStyle/>
        <a:p>
          <a:endParaRPr lang="en-US"/>
        </a:p>
      </dgm:t>
    </dgm:pt>
    <dgm:pt modelId="{D99B6E00-EFAC-44E9-BBED-8C9E2A5B5EB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i="0" dirty="0"/>
            <a:t>Identify safe observation points</a:t>
          </a:r>
          <a:endParaRPr lang="en-US" sz="2000" b="1" dirty="0"/>
        </a:p>
      </dgm:t>
    </dgm:pt>
    <dgm:pt modelId="{9BFBE35C-B95D-4FA1-A0DA-E4137C29615A}" type="parTrans" cxnId="{72C57D85-F1AA-4C41-A1A7-0269908CDE91}">
      <dgm:prSet/>
      <dgm:spPr/>
      <dgm:t>
        <a:bodyPr/>
        <a:lstStyle/>
        <a:p>
          <a:endParaRPr lang="en-US"/>
        </a:p>
      </dgm:t>
    </dgm:pt>
    <dgm:pt modelId="{2E9C97D5-6184-4297-B730-0E5E384F8A3F}" type="sibTrans" cxnId="{72C57D85-F1AA-4C41-A1A7-0269908CDE91}">
      <dgm:prSet/>
      <dgm:spPr/>
      <dgm:t>
        <a:bodyPr/>
        <a:lstStyle/>
        <a:p>
          <a:endParaRPr lang="en-US"/>
        </a:p>
      </dgm:t>
    </dgm:pt>
    <dgm:pt modelId="{03D58AB8-7C6A-46A8-9CDD-FF30BBA12B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/>
            <a:t>Alert local enforcement</a:t>
          </a:r>
          <a:endParaRPr lang="en-US" sz="1800" b="0" dirty="0"/>
        </a:p>
      </dgm:t>
    </dgm:pt>
    <dgm:pt modelId="{0F929E0B-736D-4F0A-89B9-6451E63FB53A}" type="parTrans" cxnId="{24EAE8D8-3A20-4C53-B5E8-9B04B21A4DFE}">
      <dgm:prSet/>
      <dgm:spPr/>
      <dgm:t>
        <a:bodyPr/>
        <a:lstStyle/>
        <a:p>
          <a:endParaRPr lang="en-US"/>
        </a:p>
      </dgm:t>
    </dgm:pt>
    <dgm:pt modelId="{605B10DB-B4D5-42B3-8B91-A6D4C6523815}" type="sibTrans" cxnId="{24EAE8D8-3A20-4C53-B5E8-9B04B21A4DFE}">
      <dgm:prSet/>
      <dgm:spPr/>
      <dgm:t>
        <a:bodyPr/>
        <a:lstStyle/>
        <a:p>
          <a:endParaRPr lang="en-US"/>
        </a:p>
      </dgm:t>
    </dgm:pt>
    <dgm:pt modelId="{3E6EA796-BB80-4668-8F0D-F11D7155BFE4}" type="pres">
      <dgm:prSet presAssocID="{8AFF160A-7701-421F-B540-3AB987B46D2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788909-832B-4FD3-8D0D-ADC7FAAF7CC0}" type="pres">
      <dgm:prSet presAssocID="{C7DB9EF2-72E2-4069-B0A6-3823F9A2AFA0}" presName="compNode" presStyleCnt="0"/>
      <dgm:spPr/>
    </dgm:pt>
    <dgm:pt modelId="{5DCFE152-F7E4-4224-BA6B-403D4BA0D686}" type="pres">
      <dgm:prSet presAssocID="{C7DB9EF2-72E2-4069-B0A6-3823F9A2AF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3CC363C5-2C36-4C62-A83D-05E4CB002466}" type="pres">
      <dgm:prSet presAssocID="{C7DB9EF2-72E2-4069-B0A6-3823F9A2AFA0}" presName="iconSpace" presStyleCnt="0"/>
      <dgm:spPr/>
    </dgm:pt>
    <dgm:pt modelId="{5AA00730-A6F8-49D7-8F61-1C7A30E26B32}" type="pres">
      <dgm:prSet presAssocID="{C7DB9EF2-72E2-4069-B0A6-3823F9A2AFA0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0951557-F4EF-484A-8348-69A89A0EFEFD}" type="pres">
      <dgm:prSet presAssocID="{C7DB9EF2-72E2-4069-B0A6-3823F9A2AFA0}" presName="txSpace" presStyleCnt="0"/>
      <dgm:spPr/>
    </dgm:pt>
    <dgm:pt modelId="{541FD8BB-93E4-4DD7-BD9A-6D4D9EBC5C67}" type="pres">
      <dgm:prSet presAssocID="{C7DB9EF2-72E2-4069-B0A6-3823F9A2AFA0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C2E435AF-67C5-43C4-9646-BEB92EC8B165}" type="pres">
      <dgm:prSet presAssocID="{B3733E53-6A0A-4EB5-BC5A-887CD4F4963D}" presName="sibTrans" presStyleCnt="0"/>
      <dgm:spPr/>
    </dgm:pt>
    <dgm:pt modelId="{D2A884E2-F3A2-44F9-B41E-FFADADE321E7}" type="pres">
      <dgm:prSet presAssocID="{7D45C570-BBD9-4038-82FF-D87F5BA24B4D}" presName="compNode" presStyleCnt="0"/>
      <dgm:spPr/>
    </dgm:pt>
    <dgm:pt modelId="{2DBA5A05-72D8-4BCA-BAD8-D0341CFD5D37}" type="pres">
      <dgm:prSet presAssocID="{7D45C570-BBD9-4038-82FF-D87F5BA24B4D}" presName="iconRect" presStyleLbl="node1" presStyleIdx="1" presStyleCnt="3" custLinFactNeighborX="205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F542B70A-E76C-4275-A3A1-B6E1F48BCBEF}" type="pres">
      <dgm:prSet presAssocID="{7D45C570-BBD9-4038-82FF-D87F5BA24B4D}" presName="iconSpace" presStyleCnt="0"/>
      <dgm:spPr/>
    </dgm:pt>
    <dgm:pt modelId="{04ECE33E-208C-48B8-AFD3-48BEB5D36663}" type="pres">
      <dgm:prSet presAssocID="{7D45C570-BBD9-4038-82FF-D87F5BA24B4D}" presName="parTx" presStyleLbl="revTx" presStyleIdx="2" presStyleCnt="6" custLinFactNeighborX="536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BDB571-B679-40DE-9CC6-B4BFE5539A5E}" type="pres">
      <dgm:prSet presAssocID="{7D45C570-BBD9-4038-82FF-D87F5BA24B4D}" presName="txSpace" presStyleCnt="0"/>
      <dgm:spPr/>
    </dgm:pt>
    <dgm:pt modelId="{DA201C4B-7089-4A5C-BE43-BF59E12987F4}" type="pres">
      <dgm:prSet presAssocID="{7D45C570-BBD9-4038-82FF-D87F5BA24B4D}" presName="desTx" presStyleLbl="revTx" presStyleIdx="3" presStyleCnt="6" custLinFactNeighborX="5360" custLinFactNeighborY="33120">
        <dgm:presLayoutVars/>
      </dgm:prSet>
      <dgm:spPr/>
      <dgm:t>
        <a:bodyPr/>
        <a:lstStyle/>
        <a:p>
          <a:endParaRPr lang="en-US"/>
        </a:p>
      </dgm:t>
    </dgm:pt>
    <dgm:pt modelId="{5EE8488D-B282-4EE5-A26D-AD666D5EF0A2}" type="pres">
      <dgm:prSet presAssocID="{2C4397C4-4ECB-465A-AFAE-CC34FEB2E68D}" presName="sibTrans" presStyleCnt="0"/>
      <dgm:spPr/>
    </dgm:pt>
    <dgm:pt modelId="{AC01F0B5-F8FB-48DE-81E9-D397BFAB96E4}" type="pres">
      <dgm:prSet presAssocID="{D99B6E00-EFAC-44E9-BBED-8C9E2A5B5EB7}" presName="compNode" presStyleCnt="0"/>
      <dgm:spPr/>
    </dgm:pt>
    <dgm:pt modelId="{BD980B94-324D-4314-A370-B335775B9A5C}" type="pres">
      <dgm:prSet presAssocID="{D99B6E00-EFAC-44E9-BBED-8C9E2A5B5EB7}" presName="iconRect" presStyleLbl="node1" presStyleIdx="2" presStyleCnt="3" custLinFactNeighborX="17782" custLinFactNeighborY="150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D8AA280B-006A-49F8-A2F5-5C2A8CD777A8}" type="pres">
      <dgm:prSet presAssocID="{D99B6E00-EFAC-44E9-BBED-8C9E2A5B5EB7}" presName="iconSpace" presStyleCnt="0"/>
      <dgm:spPr/>
    </dgm:pt>
    <dgm:pt modelId="{006CC5C2-6FA7-41F5-8004-C9CE7A0D9458}" type="pres">
      <dgm:prSet presAssocID="{D99B6E00-EFAC-44E9-BBED-8C9E2A5B5EB7}" presName="parTx" presStyleLbl="revTx" presStyleIdx="4" presStyleCnt="6" custScaleX="85324" custLinFactNeighborX="789" custLinFactNeighborY="146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3ED4A6A-396E-4969-945C-C45FAA30F1FB}" type="pres">
      <dgm:prSet presAssocID="{D99B6E00-EFAC-44E9-BBED-8C9E2A5B5EB7}" presName="txSpace" presStyleCnt="0"/>
      <dgm:spPr/>
    </dgm:pt>
    <dgm:pt modelId="{09357451-BB55-4B50-B965-35D5F630E1F0}" type="pres">
      <dgm:prSet presAssocID="{D99B6E00-EFAC-44E9-BBED-8C9E2A5B5EB7}" presName="desTx" presStyleLbl="revTx" presStyleIdx="5" presStyleCnt="6" custScaleX="84658" custLinFactNeighborX="-3" custLinFactNeighborY="37272">
        <dgm:presLayoutVars/>
      </dgm:prSet>
      <dgm:spPr/>
      <dgm:t>
        <a:bodyPr/>
        <a:lstStyle/>
        <a:p>
          <a:endParaRPr lang="en-US"/>
        </a:p>
      </dgm:t>
    </dgm:pt>
  </dgm:ptLst>
  <dgm:cxnLst>
    <dgm:cxn modelId="{0AE97520-3C76-4E35-A1EC-9B2556C1D578}" type="presOf" srcId="{D99B6E00-EFAC-44E9-BBED-8C9E2A5B5EB7}" destId="{006CC5C2-6FA7-41F5-8004-C9CE7A0D9458}" srcOrd="0" destOrd="0" presId="urn:microsoft.com/office/officeart/2018/2/layout/IconLabelDescriptionList"/>
    <dgm:cxn modelId="{80D41289-988D-428A-A545-648204BC3748}" type="presOf" srcId="{03D58AB8-7C6A-46A8-9CDD-FF30BBA12B70}" destId="{09357451-BB55-4B50-B965-35D5F630E1F0}" srcOrd="0" destOrd="0" presId="urn:microsoft.com/office/officeart/2018/2/layout/IconLabelDescriptionList"/>
    <dgm:cxn modelId="{24EAE8D8-3A20-4C53-B5E8-9B04B21A4DFE}" srcId="{D99B6E00-EFAC-44E9-BBED-8C9E2A5B5EB7}" destId="{03D58AB8-7C6A-46A8-9CDD-FF30BBA12B70}" srcOrd="0" destOrd="0" parTransId="{0F929E0B-736D-4F0A-89B9-6451E63FB53A}" sibTransId="{605B10DB-B4D5-42B3-8B91-A6D4C6523815}"/>
    <dgm:cxn modelId="{8FC24E43-2D13-40CF-90F0-6DEA229CB8F9}" type="presOf" srcId="{CC3F6B22-1968-46DD-BBB4-987225D6EADD}" destId="{DA201C4B-7089-4A5C-BE43-BF59E12987F4}" srcOrd="0" destOrd="0" presId="urn:microsoft.com/office/officeart/2018/2/layout/IconLabelDescriptionList"/>
    <dgm:cxn modelId="{72C57D85-F1AA-4C41-A1A7-0269908CDE91}" srcId="{8AFF160A-7701-421F-B540-3AB987B46D27}" destId="{D99B6E00-EFAC-44E9-BBED-8C9E2A5B5EB7}" srcOrd="2" destOrd="0" parTransId="{9BFBE35C-B95D-4FA1-A0DA-E4137C29615A}" sibTransId="{2E9C97D5-6184-4297-B730-0E5E384F8A3F}"/>
    <dgm:cxn modelId="{50DEE004-B5D7-4071-9BD9-64545275B052}" type="presOf" srcId="{7D45C570-BBD9-4038-82FF-D87F5BA24B4D}" destId="{04ECE33E-208C-48B8-AFD3-48BEB5D36663}" srcOrd="0" destOrd="0" presId="urn:microsoft.com/office/officeart/2018/2/layout/IconLabelDescriptionList"/>
    <dgm:cxn modelId="{170CFF17-6276-4C22-9E3B-D1367440D2E3}" type="presOf" srcId="{8AFF160A-7701-421F-B540-3AB987B46D27}" destId="{3E6EA796-BB80-4668-8F0D-F11D7155BFE4}" srcOrd="0" destOrd="0" presId="urn:microsoft.com/office/officeart/2018/2/layout/IconLabelDescriptionList"/>
    <dgm:cxn modelId="{7A03AD2C-EE27-48AF-B35F-D6A3483B986A}" srcId="{8AFF160A-7701-421F-B540-3AB987B46D27}" destId="{C7DB9EF2-72E2-4069-B0A6-3823F9A2AFA0}" srcOrd="0" destOrd="0" parTransId="{68B3C536-3448-41AA-B090-23557EF5602A}" sibTransId="{B3733E53-6A0A-4EB5-BC5A-887CD4F4963D}"/>
    <dgm:cxn modelId="{F9A2ADA8-D21D-4C0D-A484-536877B3A8DB}" type="presOf" srcId="{0718F98D-9C4C-45C7-8000-30679D02E88E}" destId="{541FD8BB-93E4-4DD7-BD9A-6D4D9EBC5C67}" srcOrd="0" destOrd="0" presId="urn:microsoft.com/office/officeart/2018/2/layout/IconLabelDescriptionList"/>
    <dgm:cxn modelId="{DC6D7021-20F7-4973-9D60-557704E09A3B}" type="presOf" srcId="{C7DB9EF2-72E2-4069-B0A6-3823F9A2AFA0}" destId="{5AA00730-A6F8-49D7-8F61-1C7A30E26B32}" srcOrd="0" destOrd="0" presId="urn:microsoft.com/office/officeart/2018/2/layout/IconLabelDescriptionList"/>
    <dgm:cxn modelId="{0AEBC3FD-C196-4DA4-A27F-6F738DA6EBD0}" srcId="{7D45C570-BBD9-4038-82FF-D87F5BA24B4D}" destId="{CC3F6B22-1968-46DD-BBB4-987225D6EADD}" srcOrd="0" destOrd="0" parTransId="{F1CD4CE9-F530-4C68-B2C8-7CDF4AC08DC0}" sibTransId="{84BF9D79-89E4-462E-A7E9-58AF36E70455}"/>
    <dgm:cxn modelId="{93261D5A-FB7A-4654-98E1-42FE16A21A3A}" srcId="{8AFF160A-7701-421F-B540-3AB987B46D27}" destId="{7D45C570-BBD9-4038-82FF-D87F5BA24B4D}" srcOrd="1" destOrd="0" parTransId="{4C978E95-458F-4BF5-AF46-451ED4F76DB5}" sibTransId="{2C4397C4-4ECB-465A-AFAE-CC34FEB2E68D}"/>
    <dgm:cxn modelId="{E21653FB-3C52-4EF5-9DF7-BBBA597697A6}" srcId="{C7DB9EF2-72E2-4069-B0A6-3823F9A2AFA0}" destId="{0718F98D-9C4C-45C7-8000-30679D02E88E}" srcOrd="0" destOrd="0" parTransId="{CD6FC59E-C34B-4C31-8FEC-7F7EA8D03B2B}" sibTransId="{11EBF0DD-ACEA-411E-ABC9-0C74FBA2ED40}"/>
    <dgm:cxn modelId="{3FA03541-C9C9-439C-992F-F794551E7804}" type="presParOf" srcId="{3E6EA796-BB80-4668-8F0D-F11D7155BFE4}" destId="{7A788909-832B-4FD3-8D0D-ADC7FAAF7CC0}" srcOrd="0" destOrd="0" presId="urn:microsoft.com/office/officeart/2018/2/layout/IconLabelDescriptionList"/>
    <dgm:cxn modelId="{B4E11F8A-98D4-439A-B16C-14A8F04981ED}" type="presParOf" srcId="{7A788909-832B-4FD3-8D0D-ADC7FAAF7CC0}" destId="{5DCFE152-F7E4-4224-BA6B-403D4BA0D686}" srcOrd="0" destOrd="0" presId="urn:microsoft.com/office/officeart/2018/2/layout/IconLabelDescriptionList"/>
    <dgm:cxn modelId="{F3F670E3-0A95-4D14-AA71-0518CB2FE62B}" type="presParOf" srcId="{7A788909-832B-4FD3-8D0D-ADC7FAAF7CC0}" destId="{3CC363C5-2C36-4C62-A83D-05E4CB002466}" srcOrd="1" destOrd="0" presId="urn:microsoft.com/office/officeart/2018/2/layout/IconLabelDescriptionList"/>
    <dgm:cxn modelId="{82E3B8D6-53F4-4669-97EE-5AB48231C4EC}" type="presParOf" srcId="{7A788909-832B-4FD3-8D0D-ADC7FAAF7CC0}" destId="{5AA00730-A6F8-49D7-8F61-1C7A30E26B32}" srcOrd="2" destOrd="0" presId="urn:microsoft.com/office/officeart/2018/2/layout/IconLabelDescriptionList"/>
    <dgm:cxn modelId="{CB3A71B5-43C5-44A1-A6D2-B40966277723}" type="presParOf" srcId="{7A788909-832B-4FD3-8D0D-ADC7FAAF7CC0}" destId="{E0951557-F4EF-484A-8348-69A89A0EFEFD}" srcOrd="3" destOrd="0" presId="urn:microsoft.com/office/officeart/2018/2/layout/IconLabelDescriptionList"/>
    <dgm:cxn modelId="{02BB73C2-8377-4027-95F9-A984800C6BD4}" type="presParOf" srcId="{7A788909-832B-4FD3-8D0D-ADC7FAAF7CC0}" destId="{541FD8BB-93E4-4DD7-BD9A-6D4D9EBC5C67}" srcOrd="4" destOrd="0" presId="urn:microsoft.com/office/officeart/2018/2/layout/IconLabelDescriptionList"/>
    <dgm:cxn modelId="{EEC8B1D2-951C-45FA-9FA1-F38DAEAFA1EB}" type="presParOf" srcId="{3E6EA796-BB80-4668-8F0D-F11D7155BFE4}" destId="{C2E435AF-67C5-43C4-9646-BEB92EC8B165}" srcOrd="1" destOrd="0" presId="urn:microsoft.com/office/officeart/2018/2/layout/IconLabelDescriptionList"/>
    <dgm:cxn modelId="{6F922DD9-E260-4533-B57A-5198FE115E95}" type="presParOf" srcId="{3E6EA796-BB80-4668-8F0D-F11D7155BFE4}" destId="{D2A884E2-F3A2-44F9-B41E-FFADADE321E7}" srcOrd="2" destOrd="0" presId="urn:microsoft.com/office/officeart/2018/2/layout/IconLabelDescriptionList"/>
    <dgm:cxn modelId="{FFEF3874-6A1A-4DF5-9D55-7CA2D1514DB7}" type="presParOf" srcId="{D2A884E2-F3A2-44F9-B41E-FFADADE321E7}" destId="{2DBA5A05-72D8-4BCA-BAD8-D0341CFD5D37}" srcOrd="0" destOrd="0" presId="urn:microsoft.com/office/officeart/2018/2/layout/IconLabelDescriptionList"/>
    <dgm:cxn modelId="{E1F1F722-D761-4E15-BAE3-D3DB6F53FA11}" type="presParOf" srcId="{D2A884E2-F3A2-44F9-B41E-FFADADE321E7}" destId="{F542B70A-E76C-4275-A3A1-B6E1F48BCBEF}" srcOrd="1" destOrd="0" presId="urn:microsoft.com/office/officeart/2018/2/layout/IconLabelDescriptionList"/>
    <dgm:cxn modelId="{C95C1FC5-CBEB-4FB3-B06C-596EC257B4F4}" type="presParOf" srcId="{D2A884E2-F3A2-44F9-B41E-FFADADE321E7}" destId="{04ECE33E-208C-48B8-AFD3-48BEB5D36663}" srcOrd="2" destOrd="0" presId="urn:microsoft.com/office/officeart/2018/2/layout/IconLabelDescriptionList"/>
    <dgm:cxn modelId="{F672225D-B054-4EDC-B29E-CCB9CCAA797D}" type="presParOf" srcId="{D2A884E2-F3A2-44F9-B41E-FFADADE321E7}" destId="{F1BDB571-B679-40DE-9CC6-B4BFE5539A5E}" srcOrd="3" destOrd="0" presId="urn:microsoft.com/office/officeart/2018/2/layout/IconLabelDescriptionList"/>
    <dgm:cxn modelId="{866A9F7D-4A46-4D9F-8D84-F6344BE58A18}" type="presParOf" srcId="{D2A884E2-F3A2-44F9-B41E-FFADADE321E7}" destId="{DA201C4B-7089-4A5C-BE43-BF59E12987F4}" srcOrd="4" destOrd="0" presId="urn:microsoft.com/office/officeart/2018/2/layout/IconLabelDescriptionList"/>
    <dgm:cxn modelId="{44A00147-2F2E-4F27-AAF2-F929AF63D429}" type="presParOf" srcId="{3E6EA796-BB80-4668-8F0D-F11D7155BFE4}" destId="{5EE8488D-B282-4EE5-A26D-AD666D5EF0A2}" srcOrd="3" destOrd="0" presId="urn:microsoft.com/office/officeart/2018/2/layout/IconLabelDescriptionList"/>
    <dgm:cxn modelId="{04215967-2587-4167-A951-E47580279905}" type="presParOf" srcId="{3E6EA796-BB80-4668-8F0D-F11D7155BFE4}" destId="{AC01F0B5-F8FB-48DE-81E9-D397BFAB96E4}" srcOrd="4" destOrd="0" presId="urn:microsoft.com/office/officeart/2018/2/layout/IconLabelDescriptionList"/>
    <dgm:cxn modelId="{4FD3069F-81A1-4A84-9816-036526FBF99C}" type="presParOf" srcId="{AC01F0B5-F8FB-48DE-81E9-D397BFAB96E4}" destId="{BD980B94-324D-4314-A370-B335775B9A5C}" srcOrd="0" destOrd="0" presId="urn:microsoft.com/office/officeart/2018/2/layout/IconLabelDescriptionList"/>
    <dgm:cxn modelId="{EF95AD6D-2BA4-4EFE-92DA-0EE1D2476036}" type="presParOf" srcId="{AC01F0B5-F8FB-48DE-81E9-D397BFAB96E4}" destId="{D8AA280B-006A-49F8-A2F5-5C2A8CD777A8}" srcOrd="1" destOrd="0" presId="urn:microsoft.com/office/officeart/2018/2/layout/IconLabelDescriptionList"/>
    <dgm:cxn modelId="{B03EF324-408D-46C3-82E7-31D7A4EED7CA}" type="presParOf" srcId="{AC01F0B5-F8FB-48DE-81E9-D397BFAB96E4}" destId="{006CC5C2-6FA7-41F5-8004-C9CE7A0D9458}" srcOrd="2" destOrd="0" presId="urn:microsoft.com/office/officeart/2018/2/layout/IconLabelDescriptionList"/>
    <dgm:cxn modelId="{CAAEA6B4-1219-4768-8956-EE89A0F19020}" type="presParOf" srcId="{AC01F0B5-F8FB-48DE-81E9-D397BFAB96E4}" destId="{73ED4A6A-396E-4969-945C-C45FAA30F1FB}" srcOrd="3" destOrd="0" presId="urn:microsoft.com/office/officeart/2018/2/layout/IconLabelDescriptionList"/>
    <dgm:cxn modelId="{A73D334E-A94A-470E-8452-6FB1EB875D86}" type="presParOf" srcId="{AC01F0B5-F8FB-48DE-81E9-D397BFAB96E4}" destId="{09357451-BB55-4B50-B965-35D5F630E1F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EC890-4ED1-43B8-BBB5-7F67DE8AFA7D}">
      <dsp:nvSpPr>
        <dsp:cNvPr id="0" name=""/>
        <dsp:cNvSpPr/>
      </dsp:nvSpPr>
      <dsp:spPr>
        <a:xfrm>
          <a:off x="0" y="0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/>
            <a:t>Overall usage rate: </a:t>
          </a:r>
          <a:r>
            <a:rPr lang="en-US" sz="2800" b="1" kern="1200" dirty="0"/>
            <a:t>86.72%</a:t>
          </a:r>
          <a:endParaRPr lang="en-US" sz="2800" kern="1200" dirty="0"/>
        </a:p>
      </dsp:txBody>
      <dsp:txXfrm>
        <a:off x="35643" y="35643"/>
        <a:ext cx="6680535" cy="1145644"/>
      </dsp:txXfrm>
    </dsp:sp>
    <dsp:sp modelId="{AD0CE1EA-E11E-4681-B00B-C3F0778FE849}">
      <dsp:nvSpPr>
        <dsp:cNvPr id="0" name=""/>
        <dsp:cNvSpPr/>
      </dsp:nvSpPr>
      <dsp:spPr>
        <a:xfrm>
          <a:off x="705326" y="1419751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3.06% decrease </a:t>
          </a:r>
          <a:r>
            <a:rPr lang="en-US" sz="2800" kern="1200" dirty="0"/>
            <a:t>from last year’s 89.78%</a:t>
          </a:r>
        </a:p>
      </dsp:txBody>
      <dsp:txXfrm>
        <a:off x="740969" y="1455394"/>
        <a:ext cx="6426082" cy="1145644"/>
      </dsp:txXfrm>
    </dsp:sp>
    <dsp:sp modelId="{1F58CD7F-668F-4130-B505-19606B7A6799}">
      <dsp:nvSpPr>
        <dsp:cNvPr id="0" name=""/>
        <dsp:cNvSpPr/>
      </dsp:nvSpPr>
      <dsp:spPr>
        <a:xfrm>
          <a:off x="1410652" y="2839503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Sample size: 66,023– a third lower than pre-pandemic sample sizes </a:t>
          </a:r>
        </a:p>
      </dsp:txBody>
      <dsp:txXfrm>
        <a:off x="1446295" y="2875146"/>
        <a:ext cx="6426082" cy="1145644"/>
      </dsp:txXfrm>
    </dsp:sp>
    <dsp:sp modelId="{FA7BD152-B3CF-4834-B44C-52505034DF9C}">
      <dsp:nvSpPr>
        <dsp:cNvPr id="0" name=""/>
        <dsp:cNvSpPr/>
      </dsp:nvSpPr>
      <dsp:spPr>
        <a:xfrm>
          <a:off x="7202694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7380670" y="922838"/>
        <a:ext cx="435052" cy="595231"/>
      </dsp:txXfrm>
    </dsp:sp>
    <dsp:sp modelId="{7A029291-982C-4535-B5A4-B684C71F8F88}">
      <dsp:nvSpPr>
        <dsp:cNvPr id="0" name=""/>
        <dsp:cNvSpPr/>
      </dsp:nvSpPr>
      <dsp:spPr>
        <a:xfrm>
          <a:off x="7908020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630462"/>
            <a:satOff val="10447"/>
            <a:lumOff val="47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630462"/>
              <a:satOff val="10447"/>
              <a:lumOff val="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085996" y="2334477"/>
        <a:ext cx="435052" cy="59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FE152-F7E4-4224-BA6B-403D4BA0D686}">
      <dsp:nvSpPr>
        <dsp:cNvPr id="0" name=""/>
        <dsp:cNvSpPr/>
      </dsp:nvSpPr>
      <dsp:spPr>
        <a:xfrm>
          <a:off x="6552" y="452003"/>
          <a:ext cx="1136953" cy="1136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00730-A6F8-49D7-8F61-1C7A30E26B32}">
      <dsp:nvSpPr>
        <dsp:cNvPr id="0" name=""/>
        <dsp:cNvSpPr/>
      </dsp:nvSpPr>
      <dsp:spPr>
        <a:xfrm>
          <a:off x="6552" y="1696468"/>
          <a:ext cx="3248437" cy="62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i="0" kern="1200" dirty="0"/>
            <a:t>Choose new counties</a:t>
          </a:r>
          <a:endParaRPr lang="en-US" sz="2000" b="1" kern="1200" dirty="0"/>
        </a:p>
      </dsp:txBody>
      <dsp:txXfrm>
        <a:off x="6552" y="1696468"/>
        <a:ext cx="3248437" cy="624309"/>
      </dsp:txXfrm>
    </dsp:sp>
    <dsp:sp modelId="{541FD8BB-93E4-4DD7-BD9A-6D4D9EBC5C67}">
      <dsp:nvSpPr>
        <dsp:cNvPr id="0" name=""/>
        <dsp:cNvSpPr/>
      </dsp:nvSpPr>
      <dsp:spPr>
        <a:xfrm>
          <a:off x="6552" y="2370782"/>
          <a:ext cx="3248437" cy="581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One in each highway district + urban centers </a:t>
          </a:r>
          <a:endParaRPr lang="en-US" sz="1800" kern="1200" dirty="0"/>
        </a:p>
      </dsp:txBody>
      <dsp:txXfrm>
        <a:off x="6552" y="2370782"/>
        <a:ext cx="3248437" cy="581491"/>
      </dsp:txXfrm>
    </dsp:sp>
    <dsp:sp modelId="{2DBA5A05-72D8-4BCA-BAD8-D0341CFD5D37}">
      <dsp:nvSpPr>
        <dsp:cNvPr id="0" name=""/>
        <dsp:cNvSpPr/>
      </dsp:nvSpPr>
      <dsp:spPr>
        <a:xfrm>
          <a:off x="4057599" y="452003"/>
          <a:ext cx="1136953" cy="1136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CE33E-208C-48B8-AFD3-48BEB5D36663}">
      <dsp:nvSpPr>
        <dsp:cNvPr id="0" name=""/>
        <dsp:cNvSpPr/>
      </dsp:nvSpPr>
      <dsp:spPr>
        <a:xfrm>
          <a:off x="3997647" y="1696468"/>
          <a:ext cx="3248437" cy="62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i="0" kern="1200" dirty="0"/>
            <a:t>Select specific roads within each county </a:t>
          </a:r>
          <a:endParaRPr lang="en-US" sz="2000" b="1" kern="1200" dirty="0"/>
        </a:p>
      </dsp:txBody>
      <dsp:txXfrm>
        <a:off x="3997647" y="1696468"/>
        <a:ext cx="3248437" cy="624309"/>
      </dsp:txXfrm>
    </dsp:sp>
    <dsp:sp modelId="{DA201C4B-7089-4A5C-BE43-BF59E12987F4}">
      <dsp:nvSpPr>
        <dsp:cNvPr id="0" name=""/>
        <dsp:cNvSpPr/>
      </dsp:nvSpPr>
      <dsp:spPr>
        <a:xfrm>
          <a:off x="3997582" y="2563372"/>
          <a:ext cx="3248437" cy="581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Weighted based on traffic volumes and road class</a:t>
          </a:r>
          <a:endParaRPr lang="en-US" sz="1800" kern="1200" dirty="0"/>
        </a:p>
      </dsp:txBody>
      <dsp:txXfrm>
        <a:off x="3997582" y="2563372"/>
        <a:ext cx="3248437" cy="581491"/>
      </dsp:txXfrm>
    </dsp:sp>
    <dsp:sp modelId="{BD980B94-324D-4314-A370-B335775B9A5C}">
      <dsp:nvSpPr>
        <dsp:cNvPr id="0" name=""/>
        <dsp:cNvSpPr/>
      </dsp:nvSpPr>
      <dsp:spPr>
        <a:xfrm>
          <a:off x="7842553" y="469148"/>
          <a:ext cx="1136953" cy="11369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CC5C2-6FA7-41F5-8004-C9CE7A0D9458}">
      <dsp:nvSpPr>
        <dsp:cNvPr id="0" name=""/>
        <dsp:cNvSpPr/>
      </dsp:nvSpPr>
      <dsp:spPr>
        <a:xfrm>
          <a:off x="7904380" y="1705626"/>
          <a:ext cx="2771696" cy="62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i="0" kern="1200" dirty="0"/>
            <a:t>Identify safe observation points</a:t>
          </a:r>
          <a:endParaRPr lang="en-US" sz="2000" b="1" kern="1200" dirty="0"/>
        </a:p>
      </dsp:txBody>
      <dsp:txXfrm>
        <a:off x="7904380" y="1705626"/>
        <a:ext cx="2771696" cy="624309"/>
      </dsp:txXfrm>
    </dsp:sp>
    <dsp:sp modelId="{09357451-BB55-4B50-B965-35D5F630E1F0}">
      <dsp:nvSpPr>
        <dsp:cNvPr id="0" name=""/>
        <dsp:cNvSpPr/>
      </dsp:nvSpPr>
      <dsp:spPr>
        <a:xfrm>
          <a:off x="7889470" y="2587515"/>
          <a:ext cx="2750062" cy="581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Alert local enforcement</a:t>
          </a:r>
          <a:endParaRPr lang="en-US" sz="1800" b="0" kern="1200" dirty="0"/>
        </a:p>
      </dsp:txBody>
      <dsp:txXfrm>
        <a:off x="7889470" y="2587515"/>
        <a:ext cx="2750062" cy="581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rin.lammers@uky.edu" TargetMode="External"/><Relationship Id="rId4" Type="http://schemas.openxmlformats.org/officeDocument/2006/relationships/hyperlink" Target="https://uknowledge.uky.edu/ktc_researchreports/175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C8E541E-F46D-4823-8DB2-872BC4A722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15DFA58F-DE6F-4232-907E-6B5DB371D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9" name="Freeform 16">
            <a:extLst>
              <a:ext uri="{FF2B5EF4-FFF2-40B4-BE49-F238E27FC236}">
                <a16:creationId xmlns:a16="http://schemas.microsoft.com/office/drawing/2014/main" id="{8DB971D8-C6E3-4485-8895-8ABD7A9AB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4526474A-480D-4539-BBC4-C39D5B71B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0824"/>
            <a:ext cx="12191695" cy="1487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13" name="Freeform 5">
            <a:extLst>
              <a:ext uri="{FF2B5EF4-FFF2-40B4-BE49-F238E27FC236}">
                <a16:creationId xmlns:a16="http://schemas.microsoft.com/office/drawing/2014/main" id="{1BBBFF8E-A51B-4081-B134-B1E893A89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3136999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915" y="3661094"/>
            <a:ext cx="10368542" cy="206127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KTC Seatbelt Study:</a:t>
            </a:r>
            <a:br>
              <a:rPr lang="en-US" sz="5400" dirty="0"/>
            </a:br>
            <a:r>
              <a:rPr lang="en-US" sz="5400" dirty="0"/>
              <a:t>2022 Results and 2023 Planning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916" y="5722374"/>
            <a:ext cx="9149349" cy="487924"/>
          </a:xfrm>
        </p:spPr>
        <p:txBody>
          <a:bodyPr>
            <a:normAutofit/>
          </a:bodyPr>
          <a:lstStyle/>
          <a:p>
            <a:r>
              <a:rPr lang="en-US" b="1" dirty="0"/>
              <a:t>Erin Lammers-Staats</a:t>
            </a:r>
          </a:p>
          <a:p>
            <a:endParaRPr lang="en-US" dirty="0"/>
          </a:p>
        </p:txBody>
      </p:sp>
      <p:pic>
        <p:nvPicPr>
          <p:cNvPr id="4100" name="Picture 4" descr="Image result for ktc logo kentu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8" y="640082"/>
            <a:ext cx="5591171" cy="2068733"/>
          </a:xfrm>
          <a:prstGeom prst="rect">
            <a:avLst/>
          </a:prstGeo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859" y="1426029"/>
            <a:ext cx="6737167" cy="462729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Download 2022 survey results from </a:t>
            </a:r>
            <a:r>
              <a:rPr lang="en-US" sz="1800" dirty="0" err="1"/>
              <a:t>UKnowledge</a:t>
            </a:r>
            <a:r>
              <a:rPr lang="en-US" sz="1800" dirty="0"/>
              <a:t>: </a:t>
            </a:r>
            <a:r>
              <a:rPr lang="en-US" sz="1700" dirty="0">
                <a:hlinkClick r:id="rId4"/>
              </a:rPr>
              <a:t>https://uknowledge.uky.edu/ktc_researchreports/1757/</a:t>
            </a:r>
            <a:r>
              <a:rPr lang="en-US" sz="1700" dirty="0"/>
              <a:t> </a:t>
            </a:r>
          </a:p>
          <a:p>
            <a:endParaRPr lang="en-US" sz="1800" dirty="0"/>
          </a:p>
          <a:p>
            <a:r>
              <a:rPr lang="en-US" sz="1800" dirty="0"/>
              <a:t>Contact: Erin Lammers-Staats</a:t>
            </a:r>
            <a:br>
              <a:rPr lang="en-US" sz="1800" dirty="0"/>
            </a:br>
            <a:r>
              <a:rPr lang="en-US" sz="1800" dirty="0"/>
              <a:t>			   </a:t>
            </a:r>
            <a:r>
              <a:rPr lang="en-US" sz="1800" dirty="0">
                <a:hlinkClick r:id="rId5"/>
              </a:rPr>
              <a:t>erin.lammers@uky.edu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   		   (859)218-0379 </a:t>
            </a:r>
          </a:p>
        </p:txBody>
      </p:sp>
    </p:spTree>
    <p:extLst>
      <p:ext uri="{BB962C8B-B14F-4D97-AF65-F5344CB8AC3E}">
        <p14:creationId xmlns:p14="http://schemas.microsoft.com/office/powerpoint/2010/main" val="26973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436681" cy="419548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Purpose: to establish a statewide safety belt usage rate for Kentucky</a:t>
            </a:r>
          </a:p>
          <a:p>
            <a:pPr lvl="1"/>
            <a:r>
              <a:rPr lang="en-US" sz="2200" dirty="0"/>
              <a:t>All states are required to survey annually</a:t>
            </a:r>
          </a:p>
          <a:p>
            <a:pPr lvl="1"/>
            <a:r>
              <a:rPr lang="en-US" sz="2200" dirty="0"/>
              <a:t>Good metric to evaluate driver behavior and safety attitudes</a:t>
            </a:r>
          </a:p>
          <a:p>
            <a:r>
              <a:rPr lang="en-US" sz="2400" dirty="0"/>
              <a:t>The study covers 150 sites throughout 15 counties</a:t>
            </a:r>
          </a:p>
          <a:p>
            <a:pPr lvl="1"/>
            <a:r>
              <a:rPr lang="en-US" sz="2000" dirty="0"/>
              <a:t>Current sites have been used since 2018 </a:t>
            </a:r>
          </a:p>
          <a:p>
            <a:r>
              <a:rPr lang="en-US" sz="2400" dirty="0"/>
              <a:t>Evaluate data based on driver/passenger, vehicle type, road class, and county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9" b="97453" l="2024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37" y="1921079"/>
            <a:ext cx="2979684" cy="37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F040-B706-FDBD-7523-472F6123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Historical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4CD91-CF4F-8D68-C4FF-2ABF7652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dirty="0"/>
              <a:t>Survey has been performed since 1982</a:t>
            </a:r>
          </a:p>
          <a:p>
            <a:r>
              <a:rPr lang="en-US" dirty="0"/>
              <a:t>1994: Secondary enforcement law</a:t>
            </a:r>
          </a:p>
          <a:p>
            <a:r>
              <a:rPr lang="en-US" dirty="0"/>
              <a:t>2006: Primary enforcement law</a:t>
            </a:r>
          </a:p>
          <a:p>
            <a:r>
              <a:rPr lang="en-US" dirty="0"/>
              <a:t>Very steady since 2018 but dropped this year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6BDDC1-3B8A-4ED1-9384-28046DA7DF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A4C54E1D-046B-434B-8B3E-C179D9913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B9502-F4DF-4894-7E3A-F84C6727D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78" y="965595"/>
            <a:ext cx="5519716" cy="4773591"/>
          </a:xfrm>
          <a:prstGeom prst="rect">
            <a:avLst/>
          </a:prstGeom>
          <a:effectLst/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D62FCDA-81D0-4D28-B17F-CC6E32068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5F3C92C-23EE-0381-A377-D86F74BA424A}"/>
              </a:ext>
            </a:extLst>
          </p:cNvPr>
          <p:cNvCxnSpPr/>
          <p:nvPr/>
        </p:nvCxnSpPr>
        <p:spPr>
          <a:xfrm flipV="1">
            <a:off x="3331029" y="3178629"/>
            <a:ext cx="4158342" cy="35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1BDFBED1-327A-5C89-7231-75BFC752F936}"/>
              </a:ext>
            </a:extLst>
          </p:cNvPr>
          <p:cNvCxnSpPr>
            <a:cxnSpLocks/>
          </p:cNvCxnSpPr>
          <p:nvPr/>
        </p:nvCxnSpPr>
        <p:spPr>
          <a:xfrm flipV="1">
            <a:off x="3396343" y="2856622"/>
            <a:ext cx="5084499" cy="15664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CB415522-CFDD-E8BC-4D53-2E4DD73799BD}"/>
              </a:ext>
            </a:extLst>
          </p:cNvPr>
          <p:cNvCxnSpPr>
            <a:cxnSpLocks/>
          </p:cNvCxnSpPr>
          <p:nvPr/>
        </p:nvCxnSpPr>
        <p:spPr>
          <a:xfrm flipV="1">
            <a:off x="3928533" y="2166257"/>
            <a:ext cx="6513915" cy="3010847"/>
          </a:xfrm>
          <a:prstGeom prst="curvedConnector3">
            <a:avLst>
              <a:gd name="adj1" fmla="val 1004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2022 Results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F64C1D0-BA14-E3C0-16CC-E80B486EE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57699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5F8E-4B64-8AFF-B34C-ED403FDC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1400530"/>
          </a:xfrm>
        </p:spPr>
        <p:txBody>
          <a:bodyPr/>
          <a:lstStyle/>
          <a:p>
            <a:r>
              <a:rPr lang="en-US" dirty="0"/>
              <a:t>Usage by Road Type &amp; Vehicle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DF58-F9C3-9354-2C24-79FAB14F8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69" y="1853248"/>
            <a:ext cx="8946541" cy="4195481"/>
          </a:xfrm>
        </p:spPr>
        <p:txBody>
          <a:bodyPr/>
          <a:lstStyle/>
          <a:p>
            <a:r>
              <a:rPr lang="en-US" dirty="0"/>
              <a:t>Limited access (interstates and freeways) always have highest usage rate </a:t>
            </a:r>
          </a:p>
          <a:p>
            <a:r>
              <a:rPr lang="en-US" dirty="0"/>
              <a:t>SUVs usually have highest usage rate, while pick-ups always have lowest usage rate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01474-DB56-F8C1-5E30-0B4ECF68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86" y="3648431"/>
            <a:ext cx="10877628" cy="299357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C8F5A85-DADF-C428-57CD-463349B45BCA}"/>
              </a:ext>
            </a:extLst>
          </p:cNvPr>
          <p:cNvSpPr/>
          <p:nvPr/>
        </p:nvSpPr>
        <p:spPr>
          <a:xfrm>
            <a:off x="10243457" y="4807761"/>
            <a:ext cx="838200" cy="402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290365-F761-E82A-AF10-A786C0C24D7C}"/>
              </a:ext>
            </a:extLst>
          </p:cNvPr>
          <p:cNvSpPr/>
          <p:nvPr/>
        </p:nvSpPr>
        <p:spPr>
          <a:xfrm>
            <a:off x="6535472" y="5942592"/>
            <a:ext cx="838200" cy="40277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EC7837-1F2C-5235-7CD2-107332BD9EBF}"/>
              </a:ext>
            </a:extLst>
          </p:cNvPr>
          <p:cNvSpPr/>
          <p:nvPr/>
        </p:nvSpPr>
        <p:spPr>
          <a:xfrm>
            <a:off x="8610600" y="5942593"/>
            <a:ext cx="838200" cy="40277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5806-DB61-25CF-4DBE-24534C3B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by County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111CAC3-31D0-3BA2-2261-3FBA38A97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432" y="1523655"/>
            <a:ext cx="7516622" cy="5149288"/>
          </a:xfrm>
          <a:ln w="12700">
            <a:solidFill>
              <a:schemeClr val="accent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F757E6-C3BF-4FD2-7DF5-2364FD933A12}"/>
              </a:ext>
            </a:extLst>
          </p:cNvPr>
          <p:cNvSpPr txBox="1">
            <a:spLocks/>
          </p:cNvSpPr>
          <p:nvPr/>
        </p:nvSpPr>
        <p:spPr>
          <a:xfrm>
            <a:off x="646111" y="1654630"/>
            <a:ext cx="3716321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Urban counties have highest usage rates (Kenton, Fayette, Jefferson) </a:t>
            </a:r>
          </a:p>
          <a:p>
            <a:r>
              <a:rPr lang="en-US" dirty="0"/>
              <a:t>Boyle, Bath, and Floyd had lowest usage rates</a:t>
            </a:r>
            <a:endParaRPr lang="en-US" sz="1800" dirty="0"/>
          </a:p>
          <a:p>
            <a:r>
              <a:rPr lang="en-US" dirty="0"/>
              <a:t>14 of 15 counties had lower rate in 2022 than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09E4D-73B6-D28B-D935-002334276413}"/>
              </a:ext>
            </a:extLst>
          </p:cNvPr>
          <p:cNvSpPr/>
          <p:nvPr/>
        </p:nvSpPr>
        <p:spPr>
          <a:xfrm>
            <a:off x="4395090" y="3270987"/>
            <a:ext cx="7350597" cy="881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A1B3D-4F28-20C0-CE07-4EE6092F0037}"/>
              </a:ext>
            </a:extLst>
          </p:cNvPr>
          <p:cNvSpPr/>
          <p:nvPr/>
        </p:nvSpPr>
        <p:spPr>
          <a:xfrm>
            <a:off x="4395090" y="2405743"/>
            <a:ext cx="7350597" cy="39188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58D5AA-E256-CFB8-ED82-5559101EA34A}"/>
              </a:ext>
            </a:extLst>
          </p:cNvPr>
          <p:cNvSpPr/>
          <p:nvPr/>
        </p:nvSpPr>
        <p:spPr>
          <a:xfrm>
            <a:off x="4395089" y="5149288"/>
            <a:ext cx="7350597" cy="39188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C2F0F3-997C-E5C0-C1CA-02B67AABF88A}"/>
              </a:ext>
            </a:extLst>
          </p:cNvPr>
          <p:cNvSpPr/>
          <p:nvPr/>
        </p:nvSpPr>
        <p:spPr>
          <a:xfrm>
            <a:off x="4395089" y="4612867"/>
            <a:ext cx="7350597" cy="39188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BCD9-B992-CE7D-DC8F-E1C1264F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451" y="609601"/>
            <a:ext cx="5417235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Conclusions &amp; Recommendations</a:t>
            </a:r>
          </a:p>
        </p:txBody>
      </p:sp>
      <p:pic>
        <p:nvPicPr>
          <p:cNvPr id="7" name="Picture 6" descr="A person sitting in a car&#10;&#10;Description automatically generated with low confidence">
            <a:extLst>
              <a:ext uri="{FF2B5EF4-FFF2-40B4-BE49-F238E27FC236}">
                <a16:creationId xmlns:a16="http://schemas.microsoft.com/office/drawing/2014/main" id="{53BB7AD1-1B74-AE9F-F63A-5BCBB5213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97" r="20970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6D47FC5-3B9B-58E0-646C-84418E14A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451" y="2438400"/>
            <a:ext cx="5536977" cy="3809999"/>
          </a:xfrm>
        </p:spPr>
        <p:txBody>
          <a:bodyPr>
            <a:normAutofit/>
          </a:bodyPr>
          <a:lstStyle/>
          <a:p>
            <a:r>
              <a:rPr lang="en-US" sz="2400" dirty="0"/>
              <a:t>Usage rate is declining</a:t>
            </a:r>
          </a:p>
          <a:p>
            <a:r>
              <a:rPr lang="en-US" sz="2400" dirty="0"/>
              <a:t>Likely another example of pandemic-related behavior shifts</a:t>
            </a:r>
          </a:p>
          <a:p>
            <a:r>
              <a:rPr lang="en-US" sz="2400" dirty="0"/>
              <a:t>Targeted educational campaigns may be helpful</a:t>
            </a:r>
          </a:p>
        </p:txBody>
      </p:sp>
    </p:spTree>
    <p:extLst>
      <p:ext uri="{BB962C8B-B14F-4D97-AF65-F5344CB8AC3E}">
        <p14:creationId xmlns:p14="http://schemas.microsoft.com/office/powerpoint/2010/main" val="18556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EDE3D-8D91-1653-9590-A003C0C7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2023 Redesign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D57D352-7DA1-7B23-211C-A77417769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430889"/>
              </p:ext>
            </p:extLst>
          </p:nvPr>
        </p:nvGraphicFramePr>
        <p:xfrm>
          <a:off x="627159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614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8BAF-8837-9FC0-9A33-4B21AC5E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Selected Counties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5A3D5-578B-855F-D2D4-3FFD1F5C1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064853"/>
          </a:xfrm>
        </p:spPr>
        <p:txBody>
          <a:bodyPr numCol="3">
            <a:normAutofit/>
          </a:bodyPr>
          <a:lstStyle/>
          <a:p>
            <a:r>
              <a:rPr lang="en-US" sz="2400" dirty="0"/>
              <a:t>Graves</a:t>
            </a:r>
          </a:p>
          <a:p>
            <a:r>
              <a:rPr lang="en-US" sz="2400" dirty="0"/>
              <a:t>Hopkins</a:t>
            </a:r>
          </a:p>
          <a:p>
            <a:r>
              <a:rPr lang="en-US" sz="2400" dirty="0"/>
              <a:t>Allen</a:t>
            </a:r>
          </a:p>
          <a:p>
            <a:r>
              <a:rPr lang="en-US" sz="2400" dirty="0"/>
              <a:t>Larue</a:t>
            </a:r>
          </a:p>
          <a:p>
            <a:r>
              <a:rPr lang="en-US" sz="2400" dirty="0"/>
              <a:t>Jefferson</a:t>
            </a:r>
          </a:p>
          <a:p>
            <a:r>
              <a:rPr lang="en-US" sz="2400" dirty="0"/>
              <a:t>Oldham</a:t>
            </a:r>
          </a:p>
          <a:p>
            <a:r>
              <a:rPr lang="en-US" sz="2400" dirty="0"/>
              <a:t>Campbell</a:t>
            </a:r>
          </a:p>
          <a:p>
            <a:r>
              <a:rPr lang="en-US" sz="2400" dirty="0"/>
              <a:t>Kenton</a:t>
            </a:r>
          </a:p>
          <a:p>
            <a:r>
              <a:rPr lang="en-US" sz="2400" dirty="0"/>
              <a:t>Bourbon</a:t>
            </a:r>
          </a:p>
          <a:p>
            <a:r>
              <a:rPr lang="en-US" sz="2400" dirty="0"/>
              <a:t>Fayette</a:t>
            </a:r>
          </a:p>
          <a:p>
            <a:r>
              <a:rPr lang="en-US" sz="2400" dirty="0"/>
              <a:t>McCreary</a:t>
            </a:r>
          </a:p>
          <a:p>
            <a:r>
              <a:rPr lang="en-US" sz="2400" dirty="0"/>
              <a:t>Mason</a:t>
            </a:r>
          </a:p>
          <a:p>
            <a:r>
              <a:rPr lang="en-US" sz="2400" dirty="0"/>
              <a:t>Breathitt</a:t>
            </a:r>
          </a:p>
          <a:p>
            <a:r>
              <a:rPr lang="en-US" sz="2400" dirty="0"/>
              <a:t>Jackson</a:t>
            </a:r>
          </a:p>
          <a:p>
            <a:r>
              <a:rPr lang="en-US" sz="2400" dirty="0"/>
              <a:t>Letcher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1189E3-2652-8FA3-72E5-B448046BAE30}"/>
              </a:ext>
            </a:extLst>
          </p:cNvPr>
          <p:cNvSpPr/>
          <p:nvPr/>
        </p:nvSpPr>
        <p:spPr>
          <a:xfrm>
            <a:off x="3824740" y="1878355"/>
            <a:ext cx="2318658" cy="71845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A4B84-742C-3AA3-F40E-FF3705F67F45}"/>
              </a:ext>
            </a:extLst>
          </p:cNvPr>
          <p:cNvSpPr txBox="1"/>
          <p:nvPr/>
        </p:nvSpPr>
        <p:spPr>
          <a:xfrm>
            <a:off x="6143398" y="2052917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Five county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701D0D-7DD5-BCEC-B850-78E1EBD503FE}"/>
              </a:ext>
            </a:extLst>
          </p:cNvPr>
          <p:cNvSpPr/>
          <p:nvPr/>
        </p:nvSpPr>
        <p:spPr>
          <a:xfrm>
            <a:off x="3824740" y="4926355"/>
            <a:ext cx="2318658" cy="71845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2668FF-4A1C-CBBA-2F74-C62C844FFD8E}"/>
              </a:ext>
            </a:extLst>
          </p:cNvPr>
          <p:cNvSpPr/>
          <p:nvPr/>
        </p:nvSpPr>
        <p:spPr>
          <a:xfrm>
            <a:off x="3824740" y="3898749"/>
            <a:ext cx="2318658" cy="71845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6D5DE-6458-EF4B-A46C-E710C97239FA}"/>
              </a:ext>
            </a:extLst>
          </p:cNvPr>
          <p:cNvSpPr txBox="1"/>
          <p:nvPr/>
        </p:nvSpPr>
        <p:spPr>
          <a:xfrm>
            <a:off x="6202511" y="4066420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Affected by flooding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8877A-0180-9F2F-72FA-C222B82A90AC}"/>
              </a:ext>
            </a:extLst>
          </p:cNvPr>
          <p:cNvSpPr txBox="1"/>
          <p:nvPr/>
        </p:nvSpPr>
        <p:spPr>
          <a:xfrm>
            <a:off x="6202511" y="5092095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Affected by flooding</a:t>
            </a:r>
          </a:p>
        </p:txBody>
      </p:sp>
    </p:spTree>
    <p:extLst>
      <p:ext uri="{BB962C8B-B14F-4D97-AF65-F5344CB8AC3E}">
        <p14:creationId xmlns:p14="http://schemas.microsoft.com/office/powerpoint/2010/main" val="8801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9719BC9868A449D6421EE1FB0F707" ma:contentTypeVersion="1" ma:contentTypeDescription="Create a new document." ma:contentTypeScope="" ma:versionID="bb00601b52a15dac0aab230055fdd5e4">
  <xsd:schema xmlns:xsd="http://www.w3.org/2001/XMLSchema" xmlns:xs="http://www.w3.org/2001/XMLSchema" xmlns:p="http://schemas.microsoft.com/office/2006/metadata/properties" xmlns:ns2="9c16dc54-5a24-4afd-a61c-664ec7eab416" targetNamespace="http://schemas.microsoft.com/office/2006/metadata/properties" ma:root="true" ma:fieldsID="cbe3cd24092a393f5b9279d5fa38058f" ns2:_=""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827535-E14B-4843-B9E7-1F7C3DA4A690}"/>
</file>

<file path=customXml/itemProps2.xml><?xml version="1.0" encoding="utf-8"?>
<ds:datastoreItem xmlns:ds="http://schemas.openxmlformats.org/officeDocument/2006/customXml" ds:itemID="{6FBD3BB0-E0B7-4FEA-BBDE-F0210F68A27D}"/>
</file>

<file path=customXml/itemProps3.xml><?xml version="1.0" encoding="utf-8"?>
<ds:datastoreItem xmlns:ds="http://schemas.openxmlformats.org/officeDocument/2006/customXml" ds:itemID="{C4177452-7526-4E03-AE2B-F96D1D1F316A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6839</TotalTime>
  <Words>305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KTC Seatbelt Study: 2022 Results and 2023 Planning </vt:lpstr>
      <vt:lpstr>Description of Study</vt:lpstr>
      <vt:lpstr>Historical Trends</vt:lpstr>
      <vt:lpstr>2022 Results</vt:lpstr>
      <vt:lpstr>Usage by Road Type &amp; Vehicle Type</vt:lpstr>
      <vt:lpstr>Usage by County </vt:lpstr>
      <vt:lpstr>Conclusions &amp; Recommendations</vt:lpstr>
      <vt:lpstr>2023 Redesign </vt:lpstr>
      <vt:lpstr>2023 Selected Counties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KTC Seatbelt Study</dc:title>
  <dc:creator>Windows User</dc:creator>
  <cp:lastModifiedBy>Staats, Erin Lammers</cp:lastModifiedBy>
  <cp:revision>109</cp:revision>
  <dcterms:created xsi:type="dcterms:W3CDTF">2018-06-25T12:46:36Z</dcterms:created>
  <dcterms:modified xsi:type="dcterms:W3CDTF">2022-10-25T16:54:58Z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0x0101003519719BC9868A449D6421EE1FB0F707</vt:lpwstr>
  </property>
</Properties>
</file>