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44"/>
  </p:notesMasterIdLst>
  <p:sldIdLst>
    <p:sldId id="452" r:id="rId2"/>
    <p:sldId id="454" r:id="rId3"/>
    <p:sldId id="469" r:id="rId4"/>
    <p:sldId id="391" r:id="rId5"/>
    <p:sldId id="403" r:id="rId6"/>
    <p:sldId id="688" r:id="rId7"/>
    <p:sldId id="470" r:id="rId8"/>
    <p:sldId id="471" r:id="rId9"/>
    <p:sldId id="268" r:id="rId10"/>
    <p:sldId id="271" r:id="rId11"/>
    <p:sldId id="402" r:id="rId12"/>
    <p:sldId id="459" r:id="rId13"/>
    <p:sldId id="458" r:id="rId14"/>
    <p:sldId id="457" r:id="rId15"/>
    <p:sldId id="456" r:id="rId16"/>
    <p:sldId id="461" r:id="rId17"/>
    <p:sldId id="462" r:id="rId18"/>
    <p:sldId id="411" r:id="rId19"/>
    <p:sldId id="463" r:id="rId20"/>
    <p:sldId id="260" r:id="rId21"/>
    <p:sldId id="464" r:id="rId22"/>
    <p:sldId id="465" r:id="rId23"/>
    <p:sldId id="430" r:id="rId24"/>
    <p:sldId id="449" r:id="rId25"/>
    <p:sldId id="439" r:id="rId26"/>
    <p:sldId id="440" r:id="rId27"/>
    <p:sldId id="448" r:id="rId28"/>
    <p:sldId id="447" r:id="rId29"/>
    <p:sldId id="446" r:id="rId30"/>
    <p:sldId id="441" r:id="rId31"/>
    <p:sldId id="445" r:id="rId32"/>
    <p:sldId id="444" r:id="rId33"/>
    <p:sldId id="443" r:id="rId34"/>
    <p:sldId id="442" r:id="rId35"/>
    <p:sldId id="435" r:id="rId36"/>
    <p:sldId id="436" r:id="rId37"/>
    <p:sldId id="437" r:id="rId38"/>
    <p:sldId id="689" r:id="rId39"/>
    <p:sldId id="690" r:id="rId40"/>
    <p:sldId id="468" r:id="rId41"/>
    <p:sldId id="691" r:id="rId42"/>
    <p:sldId id="277" r:id="rId43"/>
  </p:sldIdLst>
  <p:sldSz cx="9144000" cy="6858000" type="screen4x3"/>
  <p:notesSz cx="9236075" cy="6950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B294CD-FA9B-D225-B910-01539494FC43}" name="K. Elliott" initials="KE" userId="76efee464778580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0" autoAdjust="0"/>
    <p:restoredTop sz="79856" autoAdjust="0"/>
  </p:normalViewPr>
  <p:slideViewPr>
    <p:cSldViewPr snapToGrid="0">
      <p:cViewPr varScale="1">
        <p:scale>
          <a:sx n="89" d="100"/>
          <a:sy n="89" d="100"/>
        </p:scale>
        <p:origin x="19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34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ding, Ed H (KYTC)" userId="b9bdb6d1-2bd3-4dac-8950-4431e824a264" providerId="ADAL" clId="{EC80D6B0-540A-489C-A519-58783BCBFD1A}"/>
    <pc:docChg chg="custSel modSld">
      <pc:chgData name="Harding, Ed H (KYTC)" userId="b9bdb6d1-2bd3-4dac-8950-4431e824a264" providerId="ADAL" clId="{EC80D6B0-540A-489C-A519-58783BCBFD1A}" dt="2025-03-28T16:17:45.001" v="0" actId="478"/>
      <pc:docMkLst>
        <pc:docMk/>
      </pc:docMkLst>
      <pc:sldChg chg="delSp mod delAnim">
        <pc:chgData name="Harding, Ed H (KYTC)" userId="b9bdb6d1-2bd3-4dac-8950-4431e824a264" providerId="ADAL" clId="{EC80D6B0-540A-489C-A519-58783BCBFD1A}" dt="2025-03-28T16:17:45.001" v="0" actId="478"/>
        <pc:sldMkLst>
          <pc:docMk/>
          <pc:sldMk cId="2678524452" sldId="456"/>
        </pc:sldMkLst>
        <pc:picChg chg="del">
          <ac:chgData name="Harding, Ed H (KYTC)" userId="b9bdb6d1-2bd3-4dac-8950-4431e824a264" providerId="ADAL" clId="{EC80D6B0-540A-489C-A519-58783BCBFD1A}" dt="2025-03-28T16:17:45.001" v="0" actId="478"/>
          <ac:picMkLst>
            <pc:docMk/>
            <pc:sldMk cId="2678524452" sldId="456"/>
            <ac:picMk id="3" creationId="{9C6A610A-957A-9DEC-3940-537F4DE9AF76}"/>
          </ac:picMkLst>
        </pc:picChg>
      </pc:sldChg>
    </pc:docChg>
  </pc:docChgLst>
  <pc:docChgLst>
    <pc:chgData name="Harding, Ed H (KYTC)" userId="S::ed.harding@ky.gov::b9bdb6d1-2bd3-4dac-8950-4431e824a264" providerId="AD" clId="Web-{34CB7135-85A5-B0DB-B3BC-F61C971A4C55}"/>
    <pc:docChg chg="modSld">
      <pc:chgData name="Harding, Ed H (KYTC)" userId="S::ed.harding@ky.gov::b9bdb6d1-2bd3-4dac-8950-4431e824a264" providerId="AD" clId="Web-{34CB7135-85A5-B0DB-B3BC-F61C971A4C55}" dt="2025-02-27T20:18:28.265" v="1" actId="20577"/>
      <pc:docMkLst>
        <pc:docMk/>
      </pc:docMkLst>
      <pc:sldChg chg="modSp">
        <pc:chgData name="Harding, Ed H (KYTC)" userId="S::ed.harding@ky.gov::b9bdb6d1-2bd3-4dac-8950-4431e824a264" providerId="AD" clId="Web-{34CB7135-85A5-B0DB-B3BC-F61C971A4C55}" dt="2025-02-27T20:18:28.265" v="1" actId="20577"/>
        <pc:sldMkLst>
          <pc:docMk/>
          <pc:sldMk cId="4021975154" sldId="452"/>
        </pc:sldMkLst>
        <pc:spChg chg="mod">
          <ac:chgData name="Harding, Ed H (KYTC)" userId="S::ed.harding@ky.gov::b9bdb6d1-2bd3-4dac-8950-4431e824a264" providerId="AD" clId="Web-{34CB7135-85A5-B0DB-B3BC-F61C971A4C55}" dt="2025-02-27T20:18:28.265" v="1" actId="20577"/>
          <ac:spMkLst>
            <pc:docMk/>
            <pc:sldMk cId="4021975154" sldId="452"/>
            <ac:spMk id="6" creationId="{230191CA-AB8F-F750-1247-53918949F014}"/>
          </ac:spMkLst>
        </pc:spChg>
      </pc:sldChg>
    </pc:docChg>
  </pc:docChgLst>
  <pc:docChgLst>
    <pc:chgData name="Bell, Bill J (KYTC)" userId="S::bill.bell@ky.gov::afe4feb6-94d2-46ac-a18c-81a96976da68" providerId="AD" clId="Web-{EF943790-5221-ACB3-60C4-215E8FD47C94}"/>
    <pc:docChg chg="modSld">
      <pc:chgData name="Bell, Bill J (KYTC)" userId="S::bill.bell@ky.gov::afe4feb6-94d2-46ac-a18c-81a96976da68" providerId="AD" clId="Web-{EF943790-5221-ACB3-60C4-215E8FD47C94}" dt="2025-02-27T20:15:21.509" v="0" actId="20577"/>
      <pc:docMkLst>
        <pc:docMk/>
      </pc:docMkLst>
      <pc:sldChg chg="modSp">
        <pc:chgData name="Bell, Bill J (KYTC)" userId="S::bill.bell@ky.gov::afe4feb6-94d2-46ac-a18c-81a96976da68" providerId="AD" clId="Web-{EF943790-5221-ACB3-60C4-215E8FD47C94}" dt="2025-02-27T20:15:21.509" v="0" actId="20577"/>
        <pc:sldMkLst>
          <pc:docMk/>
          <pc:sldMk cId="1630139327" sldId="454"/>
        </pc:sldMkLst>
        <pc:spChg chg="mod">
          <ac:chgData name="Bell, Bill J (KYTC)" userId="S::bill.bell@ky.gov::afe4feb6-94d2-46ac-a18c-81a96976da68" providerId="AD" clId="Web-{EF943790-5221-ACB3-60C4-215E8FD47C94}" dt="2025-02-27T20:15:21.509" v="0" actId="20577"/>
          <ac:spMkLst>
            <pc:docMk/>
            <pc:sldMk cId="1630139327" sldId="454"/>
            <ac:spMk id="2" creationId="{EEDF5C97-F61C-521C-C4D8-26907B191C6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88416-9884-4EFB-9C29-C42DDAAE07E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390D471-3819-4290-9F67-37F2C28375B8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Multi-disciplinary</a:t>
          </a:r>
        </a:p>
      </dgm:t>
    </dgm:pt>
    <dgm:pt modelId="{0C0E3563-E43F-4D3A-B0C5-C78D8CBB2E9F}" type="parTrans" cxnId="{31BC23CC-298D-4057-9F3A-F31B95540C14}">
      <dgm:prSet/>
      <dgm:spPr/>
      <dgm:t>
        <a:bodyPr/>
        <a:lstStyle/>
        <a:p>
          <a:endParaRPr lang="en-US"/>
        </a:p>
      </dgm:t>
    </dgm:pt>
    <dgm:pt modelId="{EB3D9CAC-B250-4B1E-80DD-BF7A486EE049}" type="sibTrans" cxnId="{31BC23CC-298D-4057-9F3A-F31B95540C14}">
      <dgm:prSet/>
      <dgm:spPr/>
      <dgm:t>
        <a:bodyPr/>
        <a:lstStyle/>
        <a:p>
          <a:endParaRPr lang="en-US"/>
        </a:p>
      </dgm:t>
    </dgm:pt>
    <dgm:pt modelId="{F257B296-8555-451F-8FB3-4E9F250211ED}">
      <dgm:prSet phldrT="[Text]"/>
      <dgm:spPr/>
      <dgm:t>
        <a:bodyPr/>
        <a:lstStyle/>
        <a:p>
          <a:pPr algn="l">
            <a:buClr>
              <a:srgbClr val="0183BF"/>
            </a:buCl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Enforcement</a:t>
          </a:r>
        </a:p>
      </dgm:t>
    </dgm:pt>
    <dgm:pt modelId="{9DE20B6A-7BAC-46E7-8172-EA9E259BE23B}" type="parTrans" cxnId="{7DB3E642-0D8D-4329-8AD1-B9DC87A15FC1}">
      <dgm:prSet/>
      <dgm:spPr/>
      <dgm:t>
        <a:bodyPr/>
        <a:lstStyle/>
        <a:p>
          <a:endParaRPr lang="en-US"/>
        </a:p>
      </dgm:t>
    </dgm:pt>
    <dgm:pt modelId="{2959640C-F316-4050-9311-C1CDFDF0707F}" type="sibTrans" cxnId="{7DB3E642-0D8D-4329-8AD1-B9DC87A15FC1}">
      <dgm:prSet/>
      <dgm:spPr/>
      <dgm:t>
        <a:bodyPr/>
        <a:lstStyle/>
        <a:p>
          <a:endParaRPr lang="en-US"/>
        </a:p>
      </dgm:t>
    </dgm:pt>
    <dgm:pt modelId="{FBF7C0A1-C968-414B-937E-9709CA9B8AD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Systemic and Behavioral approach</a:t>
          </a:r>
        </a:p>
      </dgm:t>
    </dgm:pt>
    <dgm:pt modelId="{B3D320AE-AE4C-4CD2-B82F-BD746228886E}" type="parTrans" cxnId="{2D1AA67C-B01F-4988-9333-40B7783A0103}">
      <dgm:prSet/>
      <dgm:spPr/>
      <dgm:t>
        <a:bodyPr/>
        <a:lstStyle/>
        <a:p>
          <a:endParaRPr lang="en-US"/>
        </a:p>
      </dgm:t>
    </dgm:pt>
    <dgm:pt modelId="{CFD4ECC5-BEC7-45F9-AE72-96D9D3D8D5D6}" type="sibTrans" cxnId="{2D1AA67C-B01F-4988-9333-40B7783A0103}">
      <dgm:prSet/>
      <dgm:spPr/>
      <dgm:t>
        <a:bodyPr/>
        <a:lstStyle/>
        <a:p>
          <a:endParaRPr lang="en-US"/>
        </a:p>
      </dgm:t>
    </dgm:pt>
    <dgm:pt modelId="{35E92DBC-EA19-492D-B8BA-2389E6C40DAB}">
      <dgm:prSet/>
      <dgm:spPr/>
      <dgm:t>
        <a:bodyPr/>
        <a:lstStyle/>
        <a:p>
          <a:r>
            <a:rPr lang="en-US" dirty="0"/>
            <a:t>Funding available</a:t>
          </a:r>
        </a:p>
      </dgm:t>
    </dgm:pt>
    <dgm:pt modelId="{4F2BC7CB-D2B8-4762-B654-4E012C6852C7}" type="parTrans" cxnId="{2BB0F6E1-1BA3-42C7-9E70-D57A0B2ED381}">
      <dgm:prSet/>
      <dgm:spPr/>
      <dgm:t>
        <a:bodyPr/>
        <a:lstStyle/>
        <a:p>
          <a:endParaRPr lang="en-US"/>
        </a:p>
      </dgm:t>
    </dgm:pt>
    <dgm:pt modelId="{E9460BEF-99C0-4F4E-BBDE-CBD17CBABF0B}" type="sibTrans" cxnId="{2BB0F6E1-1BA3-42C7-9E70-D57A0B2ED381}">
      <dgm:prSet/>
      <dgm:spPr/>
      <dgm:t>
        <a:bodyPr/>
        <a:lstStyle/>
        <a:p>
          <a:endParaRPr lang="en-US"/>
        </a:p>
      </dgm:t>
    </dgm:pt>
    <dgm:pt modelId="{5B512A57-D343-4040-AEED-32EDAD3D49EA}">
      <dgm:prSet/>
      <dgm:spPr/>
      <dgm:t>
        <a:bodyPr/>
        <a:lstStyle/>
        <a:p>
          <a:pPr>
            <a:buClr>
              <a:srgbClr val="0183BF"/>
            </a:buClr>
          </a:pPr>
          <a:r>
            <a: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Media Events/High School Contacts</a:t>
          </a:r>
        </a:p>
      </dgm:t>
    </dgm:pt>
    <dgm:pt modelId="{B1D15409-1893-46D7-93FE-DDC793BA8594}" type="parTrans" cxnId="{B84A988C-AFC8-4CAC-BE74-4A70560C1423}">
      <dgm:prSet/>
      <dgm:spPr/>
      <dgm:t>
        <a:bodyPr/>
        <a:lstStyle/>
        <a:p>
          <a:endParaRPr lang="en-US"/>
        </a:p>
      </dgm:t>
    </dgm:pt>
    <dgm:pt modelId="{EA0709DB-FD59-4BF5-9718-EEBC7A1C5337}" type="sibTrans" cxnId="{B84A988C-AFC8-4CAC-BE74-4A70560C1423}">
      <dgm:prSet/>
      <dgm:spPr/>
      <dgm:t>
        <a:bodyPr/>
        <a:lstStyle/>
        <a:p>
          <a:endParaRPr lang="en-US"/>
        </a:p>
      </dgm:t>
    </dgm:pt>
    <dgm:pt modelId="{8F31820F-15E2-4F08-9C60-5FC728CD0EB2}">
      <dgm:prSet/>
      <dgm:spPr/>
      <dgm:t>
        <a:bodyPr/>
        <a:lstStyle/>
        <a:p>
          <a:pPr>
            <a:buClr>
              <a:srgbClr val="0183BF"/>
            </a:buClr>
          </a:pPr>
          <a:r>
            <a: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Road Safety Assessments</a:t>
          </a:r>
        </a:p>
      </dgm:t>
    </dgm:pt>
    <dgm:pt modelId="{8A661BFF-7F27-45BD-950B-067F63B3F98C}" type="parTrans" cxnId="{D6B15AB6-1AEA-43F1-B5B2-6C425992CCAE}">
      <dgm:prSet/>
      <dgm:spPr/>
      <dgm:t>
        <a:bodyPr/>
        <a:lstStyle/>
        <a:p>
          <a:endParaRPr lang="en-US"/>
        </a:p>
      </dgm:t>
    </dgm:pt>
    <dgm:pt modelId="{08FA9539-63B5-4B15-BE41-52811C43F51D}" type="sibTrans" cxnId="{D6B15AB6-1AEA-43F1-B5B2-6C425992CCAE}">
      <dgm:prSet/>
      <dgm:spPr/>
      <dgm:t>
        <a:bodyPr/>
        <a:lstStyle/>
        <a:p>
          <a:endParaRPr lang="en-US"/>
        </a:p>
      </dgm:t>
    </dgm:pt>
    <dgm:pt modelId="{9502A52C-E50D-46FB-998F-B1E9BAF26E3A}">
      <dgm:prSet/>
      <dgm:spPr/>
      <dgm:t>
        <a:bodyPr/>
        <a:lstStyle/>
        <a:p>
          <a:pPr>
            <a:buClr>
              <a:srgbClr val="0183BF"/>
            </a:buClr>
          </a:pPr>
          <a:r>
            <a: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$10k for Sheriff</a:t>
          </a:r>
        </a:p>
      </dgm:t>
    </dgm:pt>
    <dgm:pt modelId="{9ED495AD-9BD0-4EE9-8BBD-F9BC22D9BFF1}" type="parTrans" cxnId="{D3329D62-FDF6-4771-8A07-7970A40EBBD9}">
      <dgm:prSet/>
      <dgm:spPr/>
      <dgm:t>
        <a:bodyPr/>
        <a:lstStyle/>
        <a:p>
          <a:endParaRPr lang="en-US"/>
        </a:p>
      </dgm:t>
    </dgm:pt>
    <dgm:pt modelId="{8B8CD28C-C72F-4792-8A6F-60F018E1CBD7}" type="sibTrans" cxnId="{D3329D62-FDF6-4771-8A07-7970A40EBBD9}">
      <dgm:prSet/>
      <dgm:spPr/>
      <dgm:t>
        <a:bodyPr/>
        <a:lstStyle/>
        <a:p>
          <a:endParaRPr lang="en-US"/>
        </a:p>
      </dgm:t>
    </dgm:pt>
    <dgm:pt modelId="{C1D6C94D-5C36-441D-BD11-EC79A8998C70}">
      <dgm:prSet/>
      <dgm:spPr/>
      <dgm:t>
        <a:bodyPr/>
        <a:lstStyle/>
        <a:p>
          <a:pPr>
            <a:buClr>
              <a:srgbClr val="0183BF"/>
            </a:buClr>
          </a:pPr>
          <a:r>
            <a: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Networking</a:t>
          </a:r>
        </a:p>
      </dgm:t>
    </dgm:pt>
    <dgm:pt modelId="{922C786E-96D7-45F1-8CF3-DAF63B0B34D0}" type="parTrans" cxnId="{DD3B5FAF-1509-4C20-A8E0-F1C7B9467096}">
      <dgm:prSet/>
      <dgm:spPr/>
      <dgm:t>
        <a:bodyPr/>
        <a:lstStyle/>
        <a:p>
          <a:endParaRPr lang="en-US"/>
        </a:p>
      </dgm:t>
    </dgm:pt>
    <dgm:pt modelId="{E825746F-3623-460A-B519-58EA85A0C971}" type="sibTrans" cxnId="{DD3B5FAF-1509-4C20-A8E0-F1C7B9467096}">
      <dgm:prSet/>
      <dgm:spPr/>
      <dgm:t>
        <a:bodyPr/>
        <a:lstStyle/>
        <a:p>
          <a:endParaRPr lang="en-US"/>
        </a:p>
      </dgm:t>
    </dgm:pt>
    <dgm:pt modelId="{C685273F-CCBF-456B-AE72-B22040687537}">
      <dgm:prSet phldrT="[Text]"/>
      <dgm:spPr/>
      <dgm:t>
        <a:bodyPr/>
        <a:lstStyle/>
        <a:p>
          <a:pPr>
            <a:buClr>
              <a:srgbClr val="0183BF"/>
            </a:buClr>
          </a:pPr>
          <a:r>
            <a: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Rural Traffic Safety Advisory Board</a:t>
          </a:r>
        </a:p>
      </dgm:t>
    </dgm:pt>
    <dgm:pt modelId="{CB99E636-597A-4B43-B7AE-5CE695031AB2}" type="parTrans" cxnId="{81EEE952-97A5-46A0-95F6-19BC75CCC30F}">
      <dgm:prSet/>
      <dgm:spPr/>
      <dgm:t>
        <a:bodyPr/>
        <a:lstStyle/>
        <a:p>
          <a:endParaRPr lang="en-US"/>
        </a:p>
      </dgm:t>
    </dgm:pt>
    <dgm:pt modelId="{B0612F7F-54D7-4DF5-9CC2-A246291E569E}" type="sibTrans" cxnId="{81EEE952-97A5-46A0-95F6-19BC75CCC30F}">
      <dgm:prSet/>
      <dgm:spPr/>
      <dgm:t>
        <a:bodyPr/>
        <a:lstStyle/>
        <a:p>
          <a:endParaRPr lang="en-US"/>
        </a:p>
      </dgm:t>
    </dgm:pt>
    <dgm:pt modelId="{BAEEB2C0-877F-4B99-B643-51D0C8550F28}">
      <dgm:prSet phldrT="[Text]"/>
      <dgm:spPr/>
      <dgm:t>
        <a:bodyPr/>
        <a:lstStyle/>
        <a:p>
          <a:pPr>
            <a:buClr>
              <a:srgbClr val="0183BF"/>
            </a:buClr>
          </a:pPr>
          <a:r>
            <a: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Seat Belt Enforcement</a:t>
          </a:r>
        </a:p>
      </dgm:t>
    </dgm:pt>
    <dgm:pt modelId="{36A63A22-DC7F-418F-B37D-7614A32158D6}" type="parTrans" cxnId="{30F74382-7F33-4E6A-9A87-2A50126CAD4F}">
      <dgm:prSet/>
      <dgm:spPr/>
      <dgm:t>
        <a:bodyPr/>
        <a:lstStyle/>
        <a:p>
          <a:endParaRPr lang="en-US"/>
        </a:p>
      </dgm:t>
    </dgm:pt>
    <dgm:pt modelId="{E051DD13-CF9D-4164-B460-CA2843A30EC7}" type="sibTrans" cxnId="{30F74382-7F33-4E6A-9A87-2A50126CAD4F}">
      <dgm:prSet/>
      <dgm:spPr/>
      <dgm:t>
        <a:bodyPr/>
        <a:lstStyle/>
        <a:p>
          <a:endParaRPr lang="en-US"/>
        </a:p>
      </dgm:t>
    </dgm:pt>
    <dgm:pt modelId="{B46BEDB1-8A19-4024-A0A5-1C8E9AEF66DC}">
      <dgm:prSet phldrT="[Text]"/>
      <dgm:spPr/>
      <dgm:t>
        <a:bodyPr/>
        <a:lstStyle/>
        <a:p>
          <a:pPr algn="l">
            <a:buClr>
              <a:srgbClr val="0183BF"/>
            </a:buCl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Education</a:t>
          </a:r>
        </a:p>
      </dgm:t>
    </dgm:pt>
    <dgm:pt modelId="{30FDEEB4-A13E-4265-B712-EDBBF429FE06}" type="parTrans" cxnId="{5F53FC29-A418-442B-9B14-7223E7B83DEC}">
      <dgm:prSet/>
      <dgm:spPr/>
      <dgm:t>
        <a:bodyPr/>
        <a:lstStyle/>
        <a:p>
          <a:endParaRPr lang="en-US"/>
        </a:p>
      </dgm:t>
    </dgm:pt>
    <dgm:pt modelId="{AD5F4473-763C-4DE2-9D30-21C56489BC80}" type="sibTrans" cxnId="{5F53FC29-A418-442B-9B14-7223E7B83DEC}">
      <dgm:prSet/>
      <dgm:spPr/>
      <dgm:t>
        <a:bodyPr/>
        <a:lstStyle/>
        <a:p>
          <a:endParaRPr lang="en-US"/>
        </a:p>
      </dgm:t>
    </dgm:pt>
    <dgm:pt modelId="{5DF6A3E4-88AC-432C-B47C-07430665CECF}">
      <dgm:prSet phldrT="[Text]"/>
      <dgm:spPr/>
      <dgm:t>
        <a:bodyPr/>
        <a:lstStyle/>
        <a:p>
          <a:pPr algn="l">
            <a:buClr>
              <a:srgbClr val="0183BF"/>
            </a:buCl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Engineering</a:t>
          </a:r>
        </a:p>
      </dgm:t>
    </dgm:pt>
    <dgm:pt modelId="{957CC8D7-C922-41D5-90BC-F77ED2A337DD}" type="parTrans" cxnId="{28E0F9A2-8744-4D5F-9DB1-228D46B79045}">
      <dgm:prSet/>
      <dgm:spPr/>
      <dgm:t>
        <a:bodyPr/>
        <a:lstStyle/>
        <a:p>
          <a:endParaRPr lang="en-US"/>
        </a:p>
      </dgm:t>
    </dgm:pt>
    <dgm:pt modelId="{2BB0F457-1FA4-4744-B8B1-465F6ABD8951}" type="sibTrans" cxnId="{28E0F9A2-8744-4D5F-9DB1-228D46B79045}">
      <dgm:prSet/>
      <dgm:spPr/>
      <dgm:t>
        <a:bodyPr/>
        <a:lstStyle/>
        <a:p>
          <a:endParaRPr lang="en-US"/>
        </a:p>
      </dgm:t>
    </dgm:pt>
    <dgm:pt modelId="{A619A9FB-0284-4E5C-B6CF-D74F35AC83AE}">
      <dgm:prSet/>
      <dgm:spPr/>
      <dgm:t>
        <a:bodyPr/>
        <a:lstStyle/>
        <a:p>
          <a:pPr>
            <a:buClr>
              <a:srgbClr val="0183BF"/>
            </a:buClr>
          </a:pPr>
          <a:r>
            <a: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$50k for State</a:t>
          </a:r>
        </a:p>
      </dgm:t>
    </dgm:pt>
    <dgm:pt modelId="{80197356-6C2A-4566-B4DF-BFACF336371A}" type="sibTrans" cxnId="{9CCC4A61-2A96-4BE4-AD0B-D9C3FF77F57C}">
      <dgm:prSet/>
      <dgm:spPr/>
      <dgm:t>
        <a:bodyPr/>
        <a:lstStyle/>
        <a:p>
          <a:endParaRPr lang="en-US"/>
        </a:p>
      </dgm:t>
    </dgm:pt>
    <dgm:pt modelId="{BD902FA9-5E92-47E8-BA0A-B174199896A1}" type="parTrans" cxnId="{9CCC4A61-2A96-4BE4-AD0B-D9C3FF77F57C}">
      <dgm:prSet/>
      <dgm:spPr/>
      <dgm:t>
        <a:bodyPr/>
        <a:lstStyle/>
        <a:p>
          <a:endParaRPr lang="en-US"/>
        </a:p>
      </dgm:t>
    </dgm:pt>
    <dgm:pt modelId="{BA960FF6-C6C2-4D5D-857B-E9AB18F19545}">
      <dgm:prSet/>
      <dgm:spPr/>
      <dgm:t>
        <a:bodyPr/>
        <a:lstStyle/>
        <a:p>
          <a:pPr>
            <a:buClr>
              <a:srgbClr val="0183BF"/>
            </a:buClr>
          </a:pPr>
          <a:r>
            <a: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12-month</a:t>
          </a:r>
        </a:p>
      </dgm:t>
    </dgm:pt>
    <dgm:pt modelId="{78D4B0AA-6571-4946-B007-158C32AE663D}" type="sibTrans" cxnId="{D0A104C3-C21F-4469-BE81-7E313DC02267}">
      <dgm:prSet/>
      <dgm:spPr/>
      <dgm:t>
        <a:bodyPr/>
        <a:lstStyle/>
        <a:p>
          <a:endParaRPr lang="en-US"/>
        </a:p>
      </dgm:t>
    </dgm:pt>
    <dgm:pt modelId="{F1FB4E16-362B-4435-9FDF-67CFC0F16821}" type="parTrans" cxnId="{D0A104C3-C21F-4469-BE81-7E313DC02267}">
      <dgm:prSet/>
      <dgm:spPr/>
      <dgm:t>
        <a:bodyPr/>
        <a:lstStyle/>
        <a:p>
          <a:endParaRPr lang="en-US"/>
        </a:p>
      </dgm:t>
    </dgm:pt>
    <dgm:pt modelId="{AD65E752-D3F6-410B-9BDF-9FCCD80B9F55}" type="pres">
      <dgm:prSet presAssocID="{6FD88416-9884-4EFB-9C29-C42DDAAE07EA}" presName="Name0" presStyleCnt="0">
        <dgm:presLayoutVars>
          <dgm:dir/>
          <dgm:animOne val="branch"/>
          <dgm:animLvl val="lvl"/>
        </dgm:presLayoutVars>
      </dgm:prSet>
      <dgm:spPr/>
    </dgm:pt>
    <dgm:pt modelId="{4380AEC7-0734-4025-8E7D-EBBAC70B9CEA}" type="pres">
      <dgm:prSet presAssocID="{E390D471-3819-4290-9F67-37F2C28375B8}" presName="chaos" presStyleCnt="0"/>
      <dgm:spPr/>
    </dgm:pt>
    <dgm:pt modelId="{BDDAFF07-B27E-4DCF-825B-D8BEC983DAFF}" type="pres">
      <dgm:prSet presAssocID="{E390D471-3819-4290-9F67-37F2C28375B8}" presName="parTx1" presStyleLbl="revTx" presStyleIdx="0" presStyleCnt="5"/>
      <dgm:spPr/>
    </dgm:pt>
    <dgm:pt modelId="{3BB8DB16-206C-4514-86A3-FECA4823055D}" type="pres">
      <dgm:prSet presAssocID="{E390D471-3819-4290-9F67-37F2C28375B8}" presName="desTx1" presStyleLbl="revTx" presStyleIdx="1" presStyleCnt="5" custLinFactNeighborX="7343" custLinFactNeighborY="0">
        <dgm:presLayoutVars>
          <dgm:bulletEnabled val="1"/>
        </dgm:presLayoutVars>
      </dgm:prSet>
      <dgm:spPr/>
    </dgm:pt>
    <dgm:pt modelId="{34C9EAEB-C879-44EA-9E84-D06A4B7BAE74}" type="pres">
      <dgm:prSet presAssocID="{E390D471-3819-4290-9F67-37F2C28375B8}" presName="c1" presStyleLbl="node1" presStyleIdx="0" presStyleCnt="19"/>
      <dgm:spPr/>
    </dgm:pt>
    <dgm:pt modelId="{570B7A7B-1DEE-4B5E-915F-CB23C4328D10}" type="pres">
      <dgm:prSet presAssocID="{E390D471-3819-4290-9F67-37F2C28375B8}" presName="c2" presStyleLbl="node1" presStyleIdx="1" presStyleCnt="19"/>
      <dgm:spPr/>
    </dgm:pt>
    <dgm:pt modelId="{C012219F-A20D-4194-AA9A-BBC3BE6F3EFE}" type="pres">
      <dgm:prSet presAssocID="{E390D471-3819-4290-9F67-37F2C28375B8}" presName="c3" presStyleLbl="node1" presStyleIdx="2" presStyleCnt="19"/>
      <dgm:spPr/>
    </dgm:pt>
    <dgm:pt modelId="{EE826703-6976-4283-8A8A-6A6501CEE1EA}" type="pres">
      <dgm:prSet presAssocID="{E390D471-3819-4290-9F67-37F2C28375B8}" presName="c4" presStyleLbl="node1" presStyleIdx="3" presStyleCnt="19"/>
      <dgm:spPr/>
    </dgm:pt>
    <dgm:pt modelId="{3B6C0169-DCE4-45DA-B459-0A6F155B8BCA}" type="pres">
      <dgm:prSet presAssocID="{E390D471-3819-4290-9F67-37F2C28375B8}" presName="c5" presStyleLbl="node1" presStyleIdx="4" presStyleCnt="19"/>
      <dgm:spPr/>
    </dgm:pt>
    <dgm:pt modelId="{D0338223-E467-4248-99DD-AF4FB7018EE9}" type="pres">
      <dgm:prSet presAssocID="{E390D471-3819-4290-9F67-37F2C28375B8}" presName="c6" presStyleLbl="node1" presStyleIdx="5" presStyleCnt="19"/>
      <dgm:spPr/>
    </dgm:pt>
    <dgm:pt modelId="{48B4E511-DE3C-45EC-9272-D96466F7CFE7}" type="pres">
      <dgm:prSet presAssocID="{E390D471-3819-4290-9F67-37F2C28375B8}" presName="c7" presStyleLbl="node1" presStyleIdx="6" presStyleCnt="19"/>
      <dgm:spPr/>
    </dgm:pt>
    <dgm:pt modelId="{534C83D4-6EC5-46D4-B343-13B358BE5E94}" type="pres">
      <dgm:prSet presAssocID="{E390D471-3819-4290-9F67-37F2C28375B8}" presName="c8" presStyleLbl="node1" presStyleIdx="7" presStyleCnt="19"/>
      <dgm:spPr/>
    </dgm:pt>
    <dgm:pt modelId="{0329D6D7-33B9-4EE3-AD02-9ADDEAE5C958}" type="pres">
      <dgm:prSet presAssocID="{E390D471-3819-4290-9F67-37F2C28375B8}" presName="c9" presStyleLbl="node1" presStyleIdx="8" presStyleCnt="19"/>
      <dgm:spPr/>
    </dgm:pt>
    <dgm:pt modelId="{FA8383E3-7923-424D-9024-B63D3BC85725}" type="pres">
      <dgm:prSet presAssocID="{E390D471-3819-4290-9F67-37F2C28375B8}" presName="c10" presStyleLbl="node1" presStyleIdx="9" presStyleCnt="19"/>
      <dgm:spPr/>
    </dgm:pt>
    <dgm:pt modelId="{55FAA2CD-070E-428E-9A35-F6B4F0A786C0}" type="pres">
      <dgm:prSet presAssocID="{E390D471-3819-4290-9F67-37F2C28375B8}" presName="c11" presStyleLbl="node1" presStyleIdx="10" presStyleCnt="19"/>
      <dgm:spPr/>
    </dgm:pt>
    <dgm:pt modelId="{F1E4DFFA-563C-4F77-A7C5-3FE152AC8A9D}" type="pres">
      <dgm:prSet presAssocID="{E390D471-3819-4290-9F67-37F2C28375B8}" presName="c12" presStyleLbl="node1" presStyleIdx="11" presStyleCnt="19"/>
      <dgm:spPr/>
    </dgm:pt>
    <dgm:pt modelId="{677AD3EB-E27F-42B9-AE5C-F55D5D285EA3}" type="pres">
      <dgm:prSet presAssocID="{E390D471-3819-4290-9F67-37F2C28375B8}" presName="c13" presStyleLbl="node1" presStyleIdx="12" presStyleCnt="19"/>
      <dgm:spPr/>
    </dgm:pt>
    <dgm:pt modelId="{55EDE3E1-654C-44FC-8EF5-AFE999C6F3F2}" type="pres">
      <dgm:prSet presAssocID="{E390D471-3819-4290-9F67-37F2C28375B8}" presName="c14" presStyleLbl="node1" presStyleIdx="13" presStyleCnt="19"/>
      <dgm:spPr/>
    </dgm:pt>
    <dgm:pt modelId="{49220820-8B3D-453F-8E28-903DB2CB8A7A}" type="pres">
      <dgm:prSet presAssocID="{E390D471-3819-4290-9F67-37F2C28375B8}" presName="c15" presStyleLbl="node1" presStyleIdx="14" presStyleCnt="19"/>
      <dgm:spPr/>
    </dgm:pt>
    <dgm:pt modelId="{02381D95-477B-464F-8B4B-F6C4C5B14B73}" type="pres">
      <dgm:prSet presAssocID="{E390D471-3819-4290-9F67-37F2C28375B8}" presName="c16" presStyleLbl="node1" presStyleIdx="15" presStyleCnt="19"/>
      <dgm:spPr/>
    </dgm:pt>
    <dgm:pt modelId="{4309EC54-1581-4DA8-B92B-573CABFFF610}" type="pres">
      <dgm:prSet presAssocID="{E390D471-3819-4290-9F67-37F2C28375B8}" presName="c17" presStyleLbl="node1" presStyleIdx="16" presStyleCnt="19"/>
      <dgm:spPr/>
    </dgm:pt>
    <dgm:pt modelId="{A0A023CA-AB91-477A-85F3-9A25CEA12E4E}" type="pres">
      <dgm:prSet presAssocID="{E390D471-3819-4290-9F67-37F2C28375B8}" presName="c18" presStyleLbl="node1" presStyleIdx="17" presStyleCnt="19"/>
      <dgm:spPr/>
    </dgm:pt>
    <dgm:pt modelId="{9741B0D6-D9BC-430D-A435-395108A905C8}" type="pres">
      <dgm:prSet presAssocID="{EB3D9CAC-B250-4B1E-80DD-BF7A486EE049}" presName="chevronComposite1" presStyleCnt="0"/>
      <dgm:spPr/>
    </dgm:pt>
    <dgm:pt modelId="{F714054A-E116-434E-89E6-437F7D397BEB}" type="pres">
      <dgm:prSet presAssocID="{EB3D9CAC-B250-4B1E-80DD-BF7A486EE049}" presName="chevron1" presStyleLbl="sibTrans2D1" presStyleIdx="0" presStyleCnt="2"/>
      <dgm:spPr/>
    </dgm:pt>
    <dgm:pt modelId="{9D015558-F720-4D1D-B43B-76EB8938B0CF}" type="pres">
      <dgm:prSet presAssocID="{EB3D9CAC-B250-4B1E-80DD-BF7A486EE049}" presName="spChevron1" presStyleCnt="0"/>
      <dgm:spPr/>
    </dgm:pt>
    <dgm:pt modelId="{6CEAA3BE-C1C5-4639-BB01-07CF117765D5}" type="pres">
      <dgm:prSet presAssocID="{FBF7C0A1-C968-414B-937E-9709CA9B8AD4}" presName="middle" presStyleCnt="0"/>
      <dgm:spPr/>
    </dgm:pt>
    <dgm:pt modelId="{62B07121-893E-45C8-B556-33599A39A097}" type="pres">
      <dgm:prSet presAssocID="{FBF7C0A1-C968-414B-937E-9709CA9B8AD4}" presName="parTxMid" presStyleLbl="revTx" presStyleIdx="2" presStyleCnt="5"/>
      <dgm:spPr/>
    </dgm:pt>
    <dgm:pt modelId="{75FC1011-7408-42DF-A358-9799B5D3CECE}" type="pres">
      <dgm:prSet presAssocID="{FBF7C0A1-C968-414B-937E-9709CA9B8AD4}" presName="desTxMid" presStyleLbl="revTx" presStyleIdx="3" presStyleCnt="5" custScaleX="135563" custScaleY="178988" custLinFactNeighborY="41270">
        <dgm:presLayoutVars>
          <dgm:bulletEnabled val="1"/>
        </dgm:presLayoutVars>
      </dgm:prSet>
      <dgm:spPr/>
    </dgm:pt>
    <dgm:pt modelId="{A8202840-82F4-4BB6-9D8C-8B2981CE6E2A}" type="pres">
      <dgm:prSet presAssocID="{FBF7C0A1-C968-414B-937E-9709CA9B8AD4}" presName="spMid" presStyleCnt="0"/>
      <dgm:spPr/>
    </dgm:pt>
    <dgm:pt modelId="{635B2052-7822-40E8-AD66-605C809CA7ED}" type="pres">
      <dgm:prSet presAssocID="{CFD4ECC5-BEC7-45F9-AE72-96D9D3D8D5D6}" presName="chevronComposite1" presStyleCnt="0"/>
      <dgm:spPr/>
    </dgm:pt>
    <dgm:pt modelId="{CCBA5AC5-8AAA-4938-865C-F250D537FA60}" type="pres">
      <dgm:prSet presAssocID="{CFD4ECC5-BEC7-45F9-AE72-96D9D3D8D5D6}" presName="chevron1" presStyleLbl="sibTrans2D1" presStyleIdx="1" presStyleCnt="2"/>
      <dgm:spPr/>
    </dgm:pt>
    <dgm:pt modelId="{5088094A-81B0-4D32-9958-0B1D6D1FBB8D}" type="pres">
      <dgm:prSet presAssocID="{CFD4ECC5-BEC7-45F9-AE72-96D9D3D8D5D6}" presName="spChevron1" presStyleCnt="0"/>
      <dgm:spPr/>
    </dgm:pt>
    <dgm:pt modelId="{6CA2A824-9A17-47DA-9433-CD5FAA7069C2}" type="pres">
      <dgm:prSet presAssocID="{35E92DBC-EA19-492D-B8BA-2389E6C40DAB}" presName="last" presStyleCnt="0"/>
      <dgm:spPr/>
    </dgm:pt>
    <dgm:pt modelId="{3A4917F4-5B5E-4751-954B-3D6D65305145}" type="pres">
      <dgm:prSet presAssocID="{35E92DBC-EA19-492D-B8BA-2389E6C40DAB}" presName="circleTx" presStyleLbl="node1" presStyleIdx="18" presStyleCnt="19"/>
      <dgm:spPr/>
    </dgm:pt>
    <dgm:pt modelId="{72B29878-B32D-4C4E-BF32-3741A7D8D819}" type="pres">
      <dgm:prSet presAssocID="{35E92DBC-EA19-492D-B8BA-2389E6C40DAB}" presName="desTxN" presStyleLbl="revTx" presStyleIdx="4" presStyleCnt="5">
        <dgm:presLayoutVars>
          <dgm:bulletEnabled val="1"/>
        </dgm:presLayoutVars>
      </dgm:prSet>
      <dgm:spPr/>
    </dgm:pt>
    <dgm:pt modelId="{DA62C78C-5236-428F-B234-715339DBB235}" type="pres">
      <dgm:prSet presAssocID="{35E92DBC-EA19-492D-B8BA-2389E6C40DAB}" presName="spN" presStyleCnt="0"/>
      <dgm:spPr/>
    </dgm:pt>
  </dgm:ptLst>
  <dgm:cxnLst>
    <dgm:cxn modelId="{37D77924-D4C5-4F67-B97E-0E6ADE56842C}" type="presOf" srcId="{6FD88416-9884-4EFB-9C29-C42DDAAE07EA}" destId="{AD65E752-D3F6-410B-9BDF-9FCCD80B9F55}" srcOrd="0" destOrd="0" presId="urn:microsoft.com/office/officeart/2009/3/layout/RandomtoResultProcess"/>
    <dgm:cxn modelId="{5F53FC29-A418-442B-9B14-7223E7B83DEC}" srcId="{E390D471-3819-4290-9F67-37F2C28375B8}" destId="{B46BEDB1-8A19-4024-A0A5-1C8E9AEF66DC}" srcOrd="1" destOrd="0" parTransId="{30FDEEB4-A13E-4265-B712-EDBBF429FE06}" sibTransId="{AD5F4473-763C-4DE2-9D30-21C56489BC80}"/>
    <dgm:cxn modelId="{EB5EFE5E-6140-463C-9F39-807DBEB2CD0D}" type="presOf" srcId="{C1D6C94D-5C36-441D-BD11-EC79A8998C70}" destId="{75FC1011-7408-42DF-A358-9799B5D3CECE}" srcOrd="0" destOrd="4" presId="urn:microsoft.com/office/officeart/2009/3/layout/RandomtoResultProcess"/>
    <dgm:cxn modelId="{16420D41-E0F0-4C64-9DAA-B3A60B87C212}" type="presOf" srcId="{5B512A57-D343-4040-AEED-32EDAD3D49EA}" destId="{75FC1011-7408-42DF-A358-9799B5D3CECE}" srcOrd="0" destOrd="2" presId="urn:microsoft.com/office/officeart/2009/3/layout/RandomtoResultProcess"/>
    <dgm:cxn modelId="{9CCC4A61-2A96-4BE4-AD0B-D9C3FF77F57C}" srcId="{35E92DBC-EA19-492D-B8BA-2389E6C40DAB}" destId="{A619A9FB-0284-4E5C-B6CF-D74F35AC83AE}" srcOrd="1" destOrd="0" parTransId="{BD902FA9-5E92-47E8-BA0A-B174199896A1}" sibTransId="{80197356-6C2A-4566-B4DF-BFACF336371A}"/>
    <dgm:cxn modelId="{D3329D62-FDF6-4771-8A07-7970A40EBBD9}" srcId="{35E92DBC-EA19-492D-B8BA-2389E6C40DAB}" destId="{9502A52C-E50D-46FB-998F-B1E9BAF26E3A}" srcOrd="0" destOrd="0" parTransId="{9ED495AD-9BD0-4EE9-8BBD-F9BC22D9BFF1}" sibTransId="{8B8CD28C-C72F-4792-8A6F-60F018E1CBD7}"/>
    <dgm:cxn modelId="{7DB3E642-0D8D-4329-8AD1-B9DC87A15FC1}" srcId="{E390D471-3819-4290-9F67-37F2C28375B8}" destId="{F257B296-8555-451F-8FB3-4E9F250211ED}" srcOrd="0" destOrd="0" parTransId="{9DE20B6A-7BAC-46E7-8172-EA9E259BE23B}" sibTransId="{2959640C-F316-4050-9311-C1CDFDF0707F}"/>
    <dgm:cxn modelId="{58B3A046-B4C8-4B0F-B70F-18BD97E30D8F}" type="presOf" srcId="{C685273F-CCBF-456B-AE72-B22040687537}" destId="{75FC1011-7408-42DF-A358-9799B5D3CECE}" srcOrd="0" destOrd="0" presId="urn:microsoft.com/office/officeart/2009/3/layout/RandomtoResultProcess"/>
    <dgm:cxn modelId="{81EEE952-97A5-46A0-95F6-19BC75CCC30F}" srcId="{FBF7C0A1-C968-414B-937E-9709CA9B8AD4}" destId="{C685273F-CCBF-456B-AE72-B22040687537}" srcOrd="0" destOrd="0" parTransId="{CB99E636-597A-4B43-B7AE-5CE695031AB2}" sibTransId="{B0612F7F-54D7-4DF5-9CC2-A246291E569E}"/>
    <dgm:cxn modelId="{2D1AA67C-B01F-4988-9333-40B7783A0103}" srcId="{6FD88416-9884-4EFB-9C29-C42DDAAE07EA}" destId="{FBF7C0A1-C968-414B-937E-9709CA9B8AD4}" srcOrd="1" destOrd="0" parTransId="{B3D320AE-AE4C-4CD2-B82F-BD746228886E}" sibTransId="{CFD4ECC5-BEC7-45F9-AE72-96D9D3D8D5D6}"/>
    <dgm:cxn modelId="{30F74382-7F33-4E6A-9A87-2A50126CAD4F}" srcId="{FBF7C0A1-C968-414B-937E-9709CA9B8AD4}" destId="{BAEEB2C0-877F-4B99-B643-51D0C8550F28}" srcOrd="1" destOrd="0" parTransId="{36A63A22-DC7F-418F-B37D-7614A32158D6}" sibTransId="{E051DD13-CF9D-4164-B460-CA2843A30EC7}"/>
    <dgm:cxn modelId="{B84A988C-AFC8-4CAC-BE74-4A70560C1423}" srcId="{FBF7C0A1-C968-414B-937E-9709CA9B8AD4}" destId="{5B512A57-D343-4040-AEED-32EDAD3D49EA}" srcOrd="2" destOrd="0" parTransId="{B1D15409-1893-46D7-93FE-DDC793BA8594}" sibTransId="{EA0709DB-FD59-4BF5-9718-EEBC7A1C5337}"/>
    <dgm:cxn modelId="{6B701691-4026-4FE9-8865-3F04384B090B}" type="presOf" srcId="{E390D471-3819-4290-9F67-37F2C28375B8}" destId="{BDDAFF07-B27E-4DCF-825B-D8BEC983DAFF}" srcOrd="0" destOrd="0" presId="urn:microsoft.com/office/officeart/2009/3/layout/RandomtoResultProcess"/>
    <dgm:cxn modelId="{A6FD1D9D-A3BC-4156-B3AF-686813DC938E}" type="presOf" srcId="{8F31820F-15E2-4F08-9C60-5FC728CD0EB2}" destId="{75FC1011-7408-42DF-A358-9799B5D3CECE}" srcOrd="0" destOrd="3" presId="urn:microsoft.com/office/officeart/2009/3/layout/RandomtoResultProcess"/>
    <dgm:cxn modelId="{28E0F9A2-8744-4D5F-9DB1-228D46B79045}" srcId="{E390D471-3819-4290-9F67-37F2C28375B8}" destId="{5DF6A3E4-88AC-432C-B47C-07430665CECF}" srcOrd="2" destOrd="0" parTransId="{957CC8D7-C922-41D5-90BC-F77ED2A337DD}" sibTransId="{2BB0F457-1FA4-4744-B8B1-465F6ABD8951}"/>
    <dgm:cxn modelId="{DD3B5FAF-1509-4C20-A8E0-F1C7B9467096}" srcId="{FBF7C0A1-C968-414B-937E-9709CA9B8AD4}" destId="{C1D6C94D-5C36-441D-BD11-EC79A8998C70}" srcOrd="4" destOrd="0" parTransId="{922C786E-96D7-45F1-8CF3-DAF63B0B34D0}" sibTransId="{E825746F-3623-460A-B519-58EA85A0C971}"/>
    <dgm:cxn modelId="{D6B15AB6-1AEA-43F1-B5B2-6C425992CCAE}" srcId="{FBF7C0A1-C968-414B-937E-9709CA9B8AD4}" destId="{8F31820F-15E2-4F08-9C60-5FC728CD0EB2}" srcOrd="3" destOrd="0" parTransId="{8A661BFF-7F27-45BD-950B-067F63B3F98C}" sibTransId="{08FA9539-63B5-4B15-BE41-52811C43F51D}"/>
    <dgm:cxn modelId="{D0A104C3-C21F-4469-BE81-7E313DC02267}" srcId="{35E92DBC-EA19-492D-B8BA-2389E6C40DAB}" destId="{BA960FF6-C6C2-4D5D-857B-E9AB18F19545}" srcOrd="2" destOrd="0" parTransId="{F1FB4E16-362B-4435-9FDF-67CFC0F16821}" sibTransId="{78D4B0AA-6571-4946-B007-158C32AE663D}"/>
    <dgm:cxn modelId="{31BC23CC-298D-4057-9F3A-F31B95540C14}" srcId="{6FD88416-9884-4EFB-9C29-C42DDAAE07EA}" destId="{E390D471-3819-4290-9F67-37F2C28375B8}" srcOrd="0" destOrd="0" parTransId="{0C0E3563-E43F-4D3A-B0C5-C78D8CBB2E9F}" sibTransId="{EB3D9CAC-B250-4B1E-80DD-BF7A486EE049}"/>
    <dgm:cxn modelId="{77D1AFCD-E778-4446-B375-0A754A25F38E}" type="presOf" srcId="{BAEEB2C0-877F-4B99-B643-51D0C8550F28}" destId="{75FC1011-7408-42DF-A358-9799B5D3CECE}" srcOrd="0" destOrd="1" presId="urn:microsoft.com/office/officeart/2009/3/layout/RandomtoResultProcess"/>
    <dgm:cxn modelId="{F8FB66D1-4A08-4407-8CDB-4B677ECE7A49}" type="presOf" srcId="{35E92DBC-EA19-492D-B8BA-2389E6C40DAB}" destId="{3A4917F4-5B5E-4751-954B-3D6D65305145}" srcOrd="0" destOrd="0" presId="urn:microsoft.com/office/officeart/2009/3/layout/RandomtoResultProcess"/>
    <dgm:cxn modelId="{7D0D75E1-48AF-4D52-A6A3-BAACD4362407}" type="presOf" srcId="{F257B296-8555-451F-8FB3-4E9F250211ED}" destId="{3BB8DB16-206C-4514-86A3-FECA4823055D}" srcOrd="0" destOrd="0" presId="urn:microsoft.com/office/officeart/2009/3/layout/RandomtoResultProcess"/>
    <dgm:cxn modelId="{2BB0F6E1-1BA3-42C7-9E70-D57A0B2ED381}" srcId="{6FD88416-9884-4EFB-9C29-C42DDAAE07EA}" destId="{35E92DBC-EA19-492D-B8BA-2389E6C40DAB}" srcOrd="2" destOrd="0" parTransId="{4F2BC7CB-D2B8-4762-B654-4E012C6852C7}" sibTransId="{E9460BEF-99C0-4F4E-BBDE-CBD17CBABF0B}"/>
    <dgm:cxn modelId="{6C2CCBE6-91E3-48BA-BED3-DF23FF57802B}" type="presOf" srcId="{A619A9FB-0284-4E5C-B6CF-D74F35AC83AE}" destId="{72B29878-B32D-4C4E-BF32-3741A7D8D819}" srcOrd="0" destOrd="1" presId="urn:microsoft.com/office/officeart/2009/3/layout/RandomtoResultProcess"/>
    <dgm:cxn modelId="{2634A4E9-C5D0-4A62-A803-73D2140C6846}" type="presOf" srcId="{FBF7C0A1-C968-414B-937E-9709CA9B8AD4}" destId="{62B07121-893E-45C8-B556-33599A39A097}" srcOrd="0" destOrd="0" presId="urn:microsoft.com/office/officeart/2009/3/layout/RandomtoResultProcess"/>
    <dgm:cxn modelId="{5B6AC5EA-5FCA-4B01-BD33-09D4C92ADA5E}" type="presOf" srcId="{B46BEDB1-8A19-4024-A0A5-1C8E9AEF66DC}" destId="{3BB8DB16-206C-4514-86A3-FECA4823055D}" srcOrd="0" destOrd="1" presId="urn:microsoft.com/office/officeart/2009/3/layout/RandomtoResultProcess"/>
    <dgm:cxn modelId="{833D4EEC-DB6B-47A5-8768-B3C59E021355}" type="presOf" srcId="{5DF6A3E4-88AC-432C-B47C-07430665CECF}" destId="{3BB8DB16-206C-4514-86A3-FECA4823055D}" srcOrd="0" destOrd="2" presId="urn:microsoft.com/office/officeart/2009/3/layout/RandomtoResultProcess"/>
    <dgm:cxn modelId="{4CF5A6F2-F6A3-4D3A-845D-5AF6940ED0B7}" type="presOf" srcId="{9502A52C-E50D-46FB-998F-B1E9BAF26E3A}" destId="{72B29878-B32D-4C4E-BF32-3741A7D8D819}" srcOrd="0" destOrd="0" presId="urn:microsoft.com/office/officeart/2009/3/layout/RandomtoResultProcess"/>
    <dgm:cxn modelId="{BF63C0F7-96A6-48C4-BC5F-F652093012CC}" type="presOf" srcId="{BA960FF6-C6C2-4D5D-857B-E9AB18F19545}" destId="{72B29878-B32D-4C4E-BF32-3741A7D8D819}" srcOrd="0" destOrd="2" presId="urn:microsoft.com/office/officeart/2009/3/layout/RandomtoResultProcess"/>
    <dgm:cxn modelId="{2C56AE82-FADA-48DD-9F7E-FDE2261371B1}" type="presParOf" srcId="{AD65E752-D3F6-410B-9BDF-9FCCD80B9F55}" destId="{4380AEC7-0734-4025-8E7D-EBBAC70B9CEA}" srcOrd="0" destOrd="0" presId="urn:microsoft.com/office/officeart/2009/3/layout/RandomtoResultProcess"/>
    <dgm:cxn modelId="{5E17C4ED-D2B7-41B3-8F30-F87B220B86A6}" type="presParOf" srcId="{4380AEC7-0734-4025-8E7D-EBBAC70B9CEA}" destId="{BDDAFF07-B27E-4DCF-825B-D8BEC983DAFF}" srcOrd="0" destOrd="0" presId="urn:microsoft.com/office/officeart/2009/3/layout/RandomtoResultProcess"/>
    <dgm:cxn modelId="{79799574-C6B4-485F-B636-F1EFB4DE6CDA}" type="presParOf" srcId="{4380AEC7-0734-4025-8E7D-EBBAC70B9CEA}" destId="{3BB8DB16-206C-4514-86A3-FECA4823055D}" srcOrd="1" destOrd="0" presId="urn:microsoft.com/office/officeart/2009/3/layout/RandomtoResultProcess"/>
    <dgm:cxn modelId="{8978C19C-9235-46E5-9D7B-8409440E555E}" type="presParOf" srcId="{4380AEC7-0734-4025-8E7D-EBBAC70B9CEA}" destId="{34C9EAEB-C879-44EA-9E84-D06A4B7BAE74}" srcOrd="2" destOrd="0" presId="urn:microsoft.com/office/officeart/2009/3/layout/RandomtoResultProcess"/>
    <dgm:cxn modelId="{4CA0ECEE-8553-450A-AE8B-9BFBC9608AAE}" type="presParOf" srcId="{4380AEC7-0734-4025-8E7D-EBBAC70B9CEA}" destId="{570B7A7B-1DEE-4B5E-915F-CB23C4328D10}" srcOrd="3" destOrd="0" presId="urn:microsoft.com/office/officeart/2009/3/layout/RandomtoResultProcess"/>
    <dgm:cxn modelId="{58BCE0B8-D69B-4633-A8FA-845940E34CB0}" type="presParOf" srcId="{4380AEC7-0734-4025-8E7D-EBBAC70B9CEA}" destId="{C012219F-A20D-4194-AA9A-BBC3BE6F3EFE}" srcOrd="4" destOrd="0" presId="urn:microsoft.com/office/officeart/2009/3/layout/RandomtoResultProcess"/>
    <dgm:cxn modelId="{79B4C1AE-6269-49A2-9C45-68C590CF35A1}" type="presParOf" srcId="{4380AEC7-0734-4025-8E7D-EBBAC70B9CEA}" destId="{EE826703-6976-4283-8A8A-6A6501CEE1EA}" srcOrd="5" destOrd="0" presId="urn:microsoft.com/office/officeart/2009/3/layout/RandomtoResultProcess"/>
    <dgm:cxn modelId="{CF894D34-ACFF-4696-BE4B-7EA4E471F050}" type="presParOf" srcId="{4380AEC7-0734-4025-8E7D-EBBAC70B9CEA}" destId="{3B6C0169-DCE4-45DA-B459-0A6F155B8BCA}" srcOrd="6" destOrd="0" presId="urn:microsoft.com/office/officeart/2009/3/layout/RandomtoResultProcess"/>
    <dgm:cxn modelId="{9111E5D1-FD59-4FF0-BD7B-73CB2F18AD1D}" type="presParOf" srcId="{4380AEC7-0734-4025-8E7D-EBBAC70B9CEA}" destId="{D0338223-E467-4248-99DD-AF4FB7018EE9}" srcOrd="7" destOrd="0" presId="urn:microsoft.com/office/officeart/2009/3/layout/RandomtoResultProcess"/>
    <dgm:cxn modelId="{EC6ECE52-7295-4AD1-8B6D-BE0F6B5087B5}" type="presParOf" srcId="{4380AEC7-0734-4025-8E7D-EBBAC70B9CEA}" destId="{48B4E511-DE3C-45EC-9272-D96466F7CFE7}" srcOrd="8" destOrd="0" presId="urn:microsoft.com/office/officeart/2009/3/layout/RandomtoResultProcess"/>
    <dgm:cxn modelId="{198974A5-0921-4EED-B573-1CE86327B069}" type="presParOf" srcId="{4380AEC7-0734-4025-8E7D-EBBAC70B9CEA}" destId="{534C83D4-6EC5-46D4-B343-13B358BE5E94}" srcOrd="9" destOrd="0" presId="urn:microsoft.com/office/officeart/2009/3/layout/RandomtoResultProcess"/>
    <dgm:cxn modelId="{0342693A-0E51-4832-A232-6922CF4AB7D7}" type="presParOf" srcId="{4380AEC7-0734-4025-8E7D-EBBAC70B9CEA}" destId="{0329D6D7-33B9-4EE3-AD02-9ADDEAE5C958}" srcOrd="10" destOrd="0" presId="urn:microsoft.com/office/officeart/2009/3/layout/RandomtoResultProcess"/>
    <dgm:cxn modelId="{36A06D41-4CB1-4F09-BBD0-5DCCA275D745}" type="presParOf" srcId="{4380AEC7-0734-4025-8E7D-EBBAC70B9CEA}" destId="{FA8383E3-7923-424D-9024-B63D3BC85725}" srcOrd="11" destOrd="0" presId="urn:microsoft.com/office/officeart/2009/3/layout/RandomtoResultProcess"/>
    <dgm:cxn modelId="{6703C6A6-B5D5-4544-BFB4-5469BFF70F91}" type="presParOf" srcId="{4380AEC7-0734-4025-8E7D-EBBAC70B9CEA}" destId="{55FAA2CD-070E-428E-9A35-F6B4F0A786C0}" srcOrd="12" destOrd="0" presId="urn:microsoft.com/office/officeart/2009/3/layout/RandomtoResultProcess"/>
    <dgm:cxn modelId="{6FC9F5E6-F3A5-4C85-A54E-75DE2B2734DE}" type="presParOf" srcId="{4380AEC7-0734-4025-8E7D-EBBAC70B9CEA}" destId="{F1E4DFFA-563C-4F77-A7C5-3FE152AC8A9D}" srcOrd="13" destOrd="0" presId="urn:microsoft.com/office/officeart/2009/3/layout/RandomtoResultProcess"/>
    <dgm:cxn modelId="{DA0EEDFE-6BD6-4865-B3E1-7F2986540CBC}" type="presParOf" srcId="{4380AEC7-0734-4025-8E7D-EBBAC70B9CEA}" destId="{677AD3EB-E27F-42B9-AE5C-F55D5D285EA3}" srcOrd="14" destOrd="0" presId="urn:microsoft.com/office/officeart/2009/3/layout/RandomtoResultProcess"/>
    <dgm:cxn modelId="{C1AE86E2-3958-42F7-AA50-2AF93BB2F7FD}" type="presParOf" srcId="{4380AEC7-0734-4025-8E7D-EBBAC70B9CEA}" destId="{55EDE3E1-654C-44FC-8EF5-AFE999C6F3F2}" srcOrd="15" destOrd="0" presId="urn:microsoft.com/office/officeart/2009/3/layout/RandomtoResultProcess"/>
    <dgm:cxn modelId="{09EC3283-C732-4B6F-8D92-816193C545C3}" type="presParOf" srcId="{4380AEC7-0734-4025-8E7D-EBBAC70B9CEA}" destId="{49220820-8B3D-453F-8E28-903DB2CB8A7A}" srcOrd="16" destOrd="0" presId="urn:microsoft.com/office/officeart/2009/3/layout/RandomtoResultProcess"/>
    <dgm:cxn modelId="{81F60B36-1085-4D14-BC91-95635293B5CA}" type="presParOf" srcId="{4380AEC7-0734-4025-8E7D-EBBAC70B9CEA}" destId="{02381D95-477B-464F-8B4B-F6C4C5B14B73}" srcOrd="17" destOrd="0" presId="urn:microsoft.com/office/officeart/2009/3/layout/RandomtoResultProcess"/>
    <dgm:cxn modelId="{2AC0BE92-85B4-4B4B-B364-02BF5D389357}" type="presParOf" srcId="{4380AEC7-0734-4025-8E7D-EBBAC70B9CEA}" destId="{4309EC54-1581-4DA8-B92B-573CABFFF610}" srcOrd="18" destOrd="0" presId="urn:microsoft.com/office/officeart/2009/3/layout/RandomtoResultProcess"/>
    <dgm:cxn modelId="{56BEF495-EB5A-47CF-B636-8493FB278112}" type="presParOf" srcId="{4380AEC7-0734-4025-8E7D-EBBAC70B9CEA}" destId="{A0A023CA-AB91-477A-85F3-9A25CEA12E4E}" srcOrd="19" destOrd="0" presId="urn:microsoft.com/office/officeart/2009/3/layout/RandomtoResultProcess"/>
    <dgm:cxn modelId="{D7BBA3D8-42AC-4DC9-BB51-787DD0646F28}" type="presParOf" srcId="{AD65E752-D3F6-410B-9BDF-9FCCD80B9F55}" destId="{9741B0D6-D9BC-430D-A435-395108A905C8}" srcOrd="1" destOrd="0" presId="urn:microsoft.com/office/officeart/2009/3/layout/RandomtoResultProcess"/>
    <dgm:cxn modelId="{3CE6EF13-5FF4-4485-8AE0-167E97C28837}" type="presParOf" srcId="{9741B0D6-D9BC-430D-A435-395108A905C8}" destId="{F714054A-E116-434E-89E6-437F7D397BEB}" srcOrd="0" destOrd="0" presId="urn:microsoft.com/office/officeart/2009/3/layout/RandomtoResultProcess"/>
    <dgm:cxn modelId="{5F181DB6-DFE5-4A43-981B-AD065958E123}" type="presParOf" srcId="{9741B0D6-D9BC-430D-A435-395108A905C8}" destId="{9D015558-F720-4D1D-B43B-76EB8938B0CF}" srcOrd="1" destOrd="0" presId="urn:microsoft.com/office/officeart/2009/3/layout/RandomtoResultProcess"/>
    <dgm:cxn modelId="{713A1D40-1139-4050-B2A9-1AEBBCD78525}" type="presParOf" srcId="{AD65E752-D3F6-410B-9BDF-9FCCD80B9F55}" destId="{6CEAA3BE-C1C5-4639-BB01-07CF117765D5}" srcOrd="2" destOrd="0" presId="urn:microsoft.com/office/officeart/2009/3/layout/RandomtoResultProcess"/>
    <dgm:cxn modelId="{D451939A-D6C0-4BC1-A54A-D0A3166D5947}" type="presParOf" srcId="{6CEAA3BE-C1C5-4639-BB01-07CF117765D5}" destId="{62B07121-893E-45C8-B556-33599A39A097}" srcOrd="0" destOrd="0" presId="urn:microsoft.com/office/officeart/2009/3/layout/RandomtoResultProcess"/>
    <dgm:cxn modelId="{233AB64C-20A5-4967-95B8-512881503AD5}" type="presParOf" srcId="{6CEAA3BE-C1C5-4639-BB01-07CF117765D5}" destId="{75FC1011-7408-42DF-A358-9799B5D3CECE}" srcOrd="1" destOrd="0" presId="urn:microsoft.com/office/officeart/2009/3/layout/RandomtoResultProcess"/>
    <dgm:cxn modelId="{3354C2E4-0069-415E-921D-01B6573FED2A}" type="presParOf" srcId="{6CEAA3BE-C1C5-4639-BB01-07CF117765D5}" destId="{A8202840-82F4-4BB6-9D8C-8B2981CE6E2A}" srcOrd="2" destOrd="0" presId="urn:microsoft.com/office/officeart/2009/3/layout/RandomtoResultProcess"/>
    <dgm:cxn modelId="{A8215831-3116-4ED8-B64E-F6030F1DF9D7}" type="presParOf" srcId="{AD65E752-D3F6-410B-9BDF-9FCCD80B9F55}" destId="{635B2052-7822-40E8-AD66-605C809CA7ED}" srcOrd="3" destOrd="0" presId="urn:microsoft.com/office/officeart/2009/3/layout/RandomtoResultProcess"/>
    <dgm:cxn modelId="{24DD63DC-A5ED-48ED-9DD0-EF4054225157}" type="presParOf" srcId="{635B2052-7822-40E8-AD66-605C809CA7ED}" destId="{CCBA5AC5-8AAA-4938-865C-F250D537FA60}" srcOrd="0" destOrd="0" presId="urn:microsoft.com/office/officeart/2009/3/layout/RandomtoResultProcess"/>
    <dgm:cxn modelId="{488A8C6B-087B-4546-AF77-8034F6F847A8}" type="presParOf" srcId="{635B2052-7822-40E8-AD66-605C809CA7ED}" destId="{5088094A-81B0-4D32-9958-0B1D6D1FBB8D}" srcOrd="1" destOrd="0" presId="urn:microsoft.com/office/officeart/2009/3/layout/RandomtoResultProcess"/>
    <dgm:cxn modelId="{37D04819-6F97-4CF1-83D9-078C0F9392A7}" type="presParOf" srcId="{AD65E752-D3F6-410B-9BDF-9FCCD80B9F55}" destId="{6CA2A824-9A17-47DA-9433-CD5FAA7069C2}" srcOrd="4" destOrd="0" presId="urn:microsoft.com/office/officeart/2009/3/layout/RandomtoResultProcess"/>
    <dgm:cxn modelId="{9BE76723-1A17-4340-8446-1BD92C9B777E}" type="presParOf" srcId="{6CA2A824-9A17-47DA-9433-CD5FAA7069C2}" destId="{3A4917F4-5B5E-4751-954B-3D6D65305145}" srcOrd="0" destOrd="0" presId="urn:microsoft.com/office/officeart/2009/3/layout/RandomtoResultProcess"/>
    <dgm:cxn modelId="{48390A3D-2735-45DB-A50A-C41B5304E510}" type="presParOf" srcId="{6CA2A824-9A17-47DA-9433-CD5FAA7069C2}" destId="{72B29878-B32D-4C4E-BF32-3741A7D8D819}" srcOrd="1" destOrd="0" presId="urn:microsoft.com/office/officeart/2009/3/layout/RandomtoResultProcess"/>
    <dgm:cxn modelId="{13928652-814E-4C2E-81EA-FE8A889BAD6E}" type="presParOf" srcId="{6CA2A824-9A17-47DA-9433-CD5FAA7069C2}" destId="{DA62C78C-5236-428F-B234-715339DBB235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AFF07-B27E-4DCF-825B-D8BEC983DAFF}">
      <dsp:nvSpPr>
        <dsp:cNvPr id="0" name=""/>
        <dsp:cNvSpPr/>
      </dsp:nvSpPr>
      <dsp:spPr>
        <a:xfrm>
          <a:off x="125068" y="1341800"/>
          <a:ext cx="1872629" cy="61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/>
              </a:solidFill>
            </a:rPr>
            <a:t>Multi-disciplinary</a:t>
          </a:r>
        </a:p>
      </dsp:txBody>
      <dsp:txXfrm>
        <a:off x="125068" y="1341800"/>
        <a:ext cx="1872629" cy="617116"/>
      </dsp:txXfrm>
    </dsp:sp>
    <dsp:sp modelId="{3BB8DB16-206C-4514-86A3-FECA4823055D}">
      <dsp:nvSpPr>
        <dsp:cNvPr id="0" name=""/>
        <dsp:cNvSpPr/>
      </dsp:nvSpPr>
      <dsp:spPr>
        <a:xfrm>
          <a:off x="262576" y="2643086"/>
          <a:ext cx="1872629" cy="1156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183BF"/>
            </a:buClr>
            <a:buFont typeface="Arial" panose="020B0604020202020204" pitchFamily="34" charset="0"/>
            <a:buChar char="•"/>
          </a:pPr>
          <a:r>
            <a:rPr lang="en-US" sz="170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Enforcement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183BF"/>
            </a:buClr>
            <a:buFont typeface="Arial" panose="020B0604020202020204" pitchFamily="34" charset="0"/>
            <a:buChar char="•"/>
          </a:pPr>
          <a:r>
            <a:rPr lang="en-US" sz="170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Education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183BF"/>
            </a:buClr>
            <a:buFont typeface="Arial" panose="020B0604020202020204" pitchFamily="34" charset="0"/>
            <a:buChar char="•"/>
          </a:pPr>
          <a:r>
            <a:rPr lang="en-US" sz="170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Engineering</a:t>
          </a:r>
        </a:p>
      </dsp:txBody>
      <dsp:txXfrm>
        <a:off x="262576" y="2643086"/>
        <a:ext cx="1872629" cy="1156175"/>
      </dsp:txXfrm>
    </dsp:sp>
    <dsp:sp modelId="{34C9EAEB-C879-44EA-9E84-D06A4B7BAE74}">
      <dsp:nvSpPr>
        <dsp:cNvPr id="0" name=""/>
        <dsp:cNvSpPr/>
      </dsp:nvSpPr>
      <dsp:spPr>
        <a:xfrm>
          <a:off x="122940" y="1154111"/>
          <a:ext cx="148959" cy="148959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B7A7B-1DEE-4B5E-915F-CB23C4328D10}">
      <dsp:nvSpPr>
        <dsp:cNvPr id="0" name=""/>
        <dsp:cNvSpPr/>
      </dsp:nvSpPr>
      <dsp:spPr>
        <a:xfrm>
          <a:off x="227212" y="945569"/>
          <a:ext cx="148959" cy="148959"/>
        </a:xfrm>
        <a:prstGeom prst="ellipse">
          <a:avLst/>
        </a:prstGeom>
        <a:solidFill>
          <a:schemeClr val="accent1">
            <a:shade val="50000"/>
            <a:hueOff val="82161"/>
            <a:satOff val="-4746"/>
            <a:lumOff val="52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2219F-A20D-4194-AA9A-BBC3BE6F3EFE}">
      <dsp:nvSpPr>
        <dsp:cNvPr id="0" name=""/>
        <dsp:cNvSpPr/>
      </dsp:nvSpPr>
      <dsp:spPr>
        <a:xfrm>
          <a:off x="477463" y="987277"/>
          <a:ext cx="234078" cy="234078"/>
        </a:xfrm>
        <a:prstGeom prst="ellipse">
          <a:avLst/>
        </a:prstGeom>
        <a:solidFill>
          <a:schemeClr val="accent1">
            <a:shade val="50000"/>
            <a:hueOff val="164321"/>
            <a:satOff val="-9492"/>
            <a:lumOff val="104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26703-6976-4283-8A8A-6A6501CEE1EA}">
      <dsp:nvSpPr>
        <dsp:cNvPr id="0" name=""/>
        <dsp:cNvSpPr/>
      </dsp:nvSpPr>
      <dsp:spPr>
        <a:xfrm>
          <a:off x="686006" y="757880"/>
          <a:ext cx="148959" cy="148959"/>
        </a:xfrm>
        <a:prstGeom prst="ellipse">
          <a:avLst/>
        </a:prstGeom>
        <a:solidFill>
          <a:schemeClr val="accent1">
            <a:shade val="50000"/>
            <a:hueOff val="246482"/>
            <a:satOff val="-14238"/>
            <a:lumOff val="156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C0169-DCE4-45DA-B459-0A6F155B8BCA}">
      <dsp:nvSpPr>
        <dsp:cNvPr id="0" name=""/>
        <dsp:cNvSpPr/>
      </dsp:nvSpPr>
      <dsp:spPr>
        <a:xfrm>
          <a:off x="957112" y="674463"/>
          <a:ext cx="148959" cy="148959"/>
        </a:xfrm>
        <a:prstGeom prst="ellipse">
          <a:avLst/>
        </a:prstGeom>
        <a:solidFill>
          <a:schemeClr val="accent1">
            <a:shade val="50000"/>
            <a:hueOff val="328642"/>
            <a:satOff val="-18984"/>
            <a:lumOff val="208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38223-E467-4248-99DD-AF4FB7018EE9}">
      <dsp:nvSpPr>
        <dsp:cNvPr id="0" name=""/>
        <dsp:cNvSpPr/>
      </dsp:nvSpPr>
      <dsp:spPr>
        <a:xfrm>
          <a:off x="1290780" y="820443"/>
          <a:ext cx="148959" cy="148959"/>
        </a:xfrm>
        <a:prstGeom prst="ellipse">
          <a:avLst/>
        </a:prstGeom>
        <a:solidFill>
          <a:schemeClr val="accent1">
            <a:shade val="50000"/>
            <a:hueOff val="410803"/>
            <a:satOff val="-23729"/>
            <a:lumOff val="260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4E511-DE3C-45EC-9272-D96466F7CFE7}">
      <dsp:nvSpPr>
        <dsp:cNvPr id="0" name=""/>
        <dsp:cNvSpPr/>
      </dsp:nvSpPr>
      <dsp:spPr>
        <a:xfrm>
          <a:off x="1499323" y="924714"/>
          <a:ext cx="234078" cy="234078"/>
        </a:xfrm>
        <a:prstGeom prst="ellipse">
          <a:avLst/>
        </a:prstGeom>
        <a:solidFill>
          <a:schemeClr val="accent1">
            <a:shade val="50000"/>
            <a:hueOff val="492963"/>
            <a:satOff val="-28475"/>
            <a:lumOff val="312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C83D4-6EC5-46D4-B343-13B358BE5E94}">
      <dsp:nvSpPr>
        <dsp:cNvPr id="0" name=""/>
        <dsp:cNvSpPr/>
      </dsp:nvSpPr>
      <dsp:spPr>
        <a:xfrm>
          <a:off x="1791283" y="1154111"/>
          <a:ext cx="148959" cy="148959"/>
        </a:xfrm>
        <a:prstGeom prst="ellipse">
          <a:avLst/>
        </a:prstGeom>
        <a:solidFill>
          <a:schemeClr val="accent1">
            <a:shade val="50000"/>
            <a:hueOff val="575124"/>
            <a:satOff val="-33221"/>
            <a:lumOff val="365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9D6D7-33B9-4EE3-AD02-9ADDEAE5C958}">
      <dsp:nvSpPr>
        <dsp:cNvPr id="0" name=""/>
        <dsp:cNvSpPr/>
      </dsp:nvSpPr>
      <dsp:spPr>
        <a:xfrm>
          <a:off x="1916409" y="1383509"/>
          <a:ext cx="148959" cy="148959"/>
        </a:xfrm>
        <a:prstGeom prst="ellipse">
          <a:avLst/>
        </a:prstGeom>
        <a:solidFill>
          <a:schemeClr val="accent1">
            <a:shade val="50000"/>
            <a:hueOff val="657285"/>
            <a:satOff val="-37967"/>
            <a:lumOff val="4171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383E3-7923-424D-9024-B63D3BC85725}">
      <dsp:nvSpPr>
        <dsp:cNvPr id="0" name=""/>
        <dsp:cNvSpPr/>
      </dsp:nvSpPr>
      <dsp:spPr>
        <a:xfrm>
          <a:off x="831986" y="945569"/>
          <a:ext cx="383037" cy="383037"/>
        </a:xfrm>
        <a:prstGeom prst="ellipse">
          <a:avLst/>
        </a:prstGeom>
        <a:solidFill>
          <a:schemeClr val="accent1">
            <a:shade val="50000"/>
            <a:hueOff val="739445"/>
            <a:satOff val="-42713"/>
            <a:lumOff val="469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AA2CD-070E-428E-9A35-F6B4F0A786C0}">
      <dsp:nvSpPr>
        <dsp:cNvPr id="0" name=""/>
        <dsp:cNvSpPr/>
      </dsp:nvSpPr>
      <dsp:spPr>
        <a:xfrm>
          <a:off x="18669" y="1738031"/>
          <a:ext cx="148959" cy="148959"/>
        </a:xfrm>
        <a:prstGeom prst="ellipse">
          <a:avLst/>
        </a:prstGeom>
        <a:solidFill>
          <a:schemeClr val="accent1">
            <a:shade val="50000"/>
            <a:hueOff val="739445"/>
            <a:satOff val="-42713"/>
            <a:lumOff val="469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DFFA-563C-4F77-A7C5-3FE152AC8A9D}">
      <dsp:nvSpPr>
        <dsp:cNvPr id="0" name=""/>
        <dsp:cNvSpPr/>
      </dsp:nvSpPr>
      <dsp:spPr>
        <a:xfrm>
          <a:off x="143795" y="1925720"/>
          <a:ext cx="234078" cy="234078"/>
        </a:xfrm>
        <a:prstGeom prst="ellipse">
          <a:avLst/>
        </a:prstGeom>
        <a:solidFill>
          <a:schemeClr val="accent1">
            <a:shade val="50000"/>
            <a:hueOff val="657285"/>
            <a:satOff val="-37967"/>
            <a:lumOff val="4171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AD3EB-E27F-42B9-AE5C-F55D5D285EA3}">
      <dsp:nvSpPr>
        <dsp:cNvPr id="0" name=""/>
        <dsp:cNvSpPr/>
      </dsp:nvSpPr>
      <dsp:spPr>
        <a:xfrm>
          <a:off x="456609" y="2092554"/>
          <a:ext cx="340478" cy="340478"/>
        </a:xfrm>
        <a:prstGeom prst="ellipse">
          <a:avLst/>
        </a:prstGeom>
        <a:solidFill>
          <a:schemeClr val="accent1">
            <a:shade val="50000"/>
            <a:hueOff val="575124"/>
            <a:satOff val="-33221"/>
            <a:lumOff val="365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DE3E1-654C-44FC-8EF5-AFE999C6F3F2}">
      <dsp:nvSpPr>
        <dsp:cNvPr id="0" name=""/>
        <dsp:cNvSpPr/>
      </dsp:nvSpPr>
      <dsp:spPr>
        <a:xfrm>
          <a:off x="894549" y="2363660"/>
          <a:ext cx="148959" cy="148959"/>
        </a:xfrm>
        <a:prstGeom prst="ellipse">
          <a:avLst/>
        </a:prstGeom>
        <a:solidFill>
          <a:schemeClr val="accent1">
            <a:shade val="50000"/>
            <a:hueOff val="492963"/>
            <a:satOff val="-28475"/>
            <a:lumOff val="312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20820-8B3D-453F-8E28-903DB2CB8A7A}">
      <dsp:nvSpPr>
        <dsp:cNvPr id="0" name=""/>
        <dsp:cNvSpPr/>
      </dsp:nvSpPr>
      <dsp:spPr>
        <a:xfrm>
          <a:off x="977966" y="2092554"/>
          <a:ext cx="234078" cy="234078"/>
        </a:xfrm>
        <a:prstGeom prst="ellipse">
          <a:avLst/>
        </a:prstGeom>
        <a:solidFill>
          <a:schemeClr val="accent1">
            <a:shade val="50000"/>
            <a:hueOff val="410803"/>
            <a:satOff val="-23729"/>
            <a:lumOff val="260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81D95-477B-464F-8B4B-F6C4C5B14B73}">
      <dsp:nvSpPr>
        <dsp:cNvPr id="0" name=""/>
        <dsp:cNvSpPr/>
      </dsp:nvSpPr>
      <dsp:spPr>
        <a:xfrm>
          <a:off x="1186509" y="2384514"/>
          <a:ext cx="148959" cy="148959"/>
        </a:xfrm>
        <a:prstGeom prst="ellipse">
          <a:avLst/>
        </a:prstGeom>
        <a:solidFill>
          <a:schemeClr val="accent1">
            <a:shade val="50000"/>
            <a:hueOff val="328642"/>
            <a:satOff val="-18984"/>
            <a:lumOff val="208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9EC54-1581-4DA8-B92B-573CABFFF610}">
      <dsp:nvSpPr>
        <dsp:cNvPr id="0" name=""/>
        <dsp:cNvSpPr/>
      </dsp:nvSpPr>
      <dsp:spPr>
        <a:xfrm>
          <a:off x="1374198" y="2050846"/>
          <a:ext cx="340478" cy="340478"/>
        </a:xfrm>
        <a:prstGeom prst="ellipse">
          <a:avLst/>
        </a:prstGeom>
        <a:solidFill>
          <a:schemeClr val="accent1">
            <a:shade val="50000"/>
            <a:hueOff val="246482"/>
            <a:satOff val="-14238"/>
            <a:lumOff val="156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023CA-AB91-477A-85F3-9A25CEA12E4E}">
      <dsp:nvSpPr>
        <dsp:cNvPr id="0" name=""/>
        <dsp:cNvSpPr/>
      </dsp:nvSpPr>
      <dsp:spPr>
        <a:xfrm>
          <a:off x="1832992" y="1967429"/>
          <a:ext cx="234078" cy="234078"/>
        </a:xfrm>
        <a:prstGeom prst="ellipse">
          <a:avLst/>
        </a:prstGeom>
        <a:solidFill>
          <a:schemeClr val="accent1">
            <a:shade val="50000"/>
            <a:hueOff val="164321"/>
            <a:satOff val="-9492"/>
            <a:lumOff val="104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4054A-E116-434E-89E6-437F7D397BEB}">
      <dsp:nvSpPr>
        <dsp:cNvPr id="0" name=""/>
        <dsp:cNvSpPr/>
      </dsp:nvSpPr>
      <dsp:spPr>
        <a:xfrm>
          <a:off x="2067071" y="986930"/>
          <a:ext cx="687455" cy="1312428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07121-893E-45C8-B556-33599A39A097}">
      <dsp:nvSpPr>
        <dsp:cNvPr id="0" name=""/>
        <dsp:cNvSpPr/>
      </dsp:nvSpPr>
      <dsp:spPr>
        <a:xfrm>
          <a:off x="3087908" y="987568"/>
          <a:ext cx="1874879" cy="131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/>
              </a:solidFill>
            </a:rPr>
            <a:t>Systemic and Behavioral approach</a:t>
          </a:r>
        </a:p>
      </dsp:txBody>
      <dsp:txXfrm>
        <a:off x="3087908" y="987568"/>
        <a:ext cx="1874879" cy="1312415"/>
      </dsp:txXfrm>
    </dsp:sp>
    <dsp:sp modelId="{75FC1011-7408-42DF-A358-9799B5D3CECE}">
      <dsp:nvSpPr>
        <dsp:cNvPr id="0" name=""/>
        <dsp:cNvSpPr/>
      </dsp:nvSpPr>
      <dsp:spPr>
        <a:xfrm>
          <a:off x="2754526" y="2663620"/>
          <a:ext cx="2541643" cy="2069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183BF"/>
            </a:buClr>
            <a:buChar char="•"/>
          </a:pPr>
          <a:r>
            <a:rPr lang="en-US" sz="1700" b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Rural Traffic Safety Advisory Board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183BF"/>
            </a:buClr>
            <a:buChar char="•"/>
          </a:pPr>
          <a:r>
            <a:rPr lang="en-US" sz="170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Seat Belt Enforcement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183BF"/>
            </a:buClr>
            <a:buChar char="•"/>
          </a:pPr>
          <a:r>
            <a:rPr lang="en-US" sz="170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Media Events/High School Contacts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183BF"/>
            </a:buClr>
            <a:buChar char="•"/>
          </a:pPr>
          <a:r>
            <a:rPr lang="en-US" sz="170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Road Safety Assessments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183BF"/>
            </a:buClr>
            <a:buChar char="•"/>
          </a:pPr>
          <a:r>
            <a:rPr lang="en-US" sz="170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Networking</a:t>
          </a:r>
        </a:p>
      </dsp:txBody>
      <dsp:txXfrm>
        <a:off x="2754526" y="2663620"/>
        <a:ext cx="2541643" cy="2069415"/>
      </dsp:txXfrm>
    </dsp:sp>
    <dsp:sp modelId="{CCBA5AC5-8AAA-4938-865C-F250D537FA60}">
      <dsp:nvSpPr>
        <dsp:cNvPr id="0" name=""/>
        <dsp:cNvSpPr/>
      </dsp:nvSpPr>
      <dsp:spPr>
        <a:xfrm>
          <a:off x="5296170" y="986930"/>
          <a:ext cx="687455" cy="1312428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799952"/>
            <a:satOff val="-42523"/>
            <a:lumOff val="419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917F4-5B5E-4751-954B-3D6D65305145}">
      <dsp:nvSpPr>
        <dsp:cNvPr id="0" name=""/>
        <dsp:cNvSpPr/>
      </dsp:nvSpPr>
      <dsp:spPr>
        <a:xfrm>
          <a:off x="6124241" y="893824"/>
          <a:ext cx="1593647" cy="1593647"/>
        </a:xfrm>
        <a:prstGeom prst="ellipse">
          <a:avLst/>
        </a:prstGeom>
        <a:solidFill>
          <a:schemeClr val="accent1">
            <a:shade val="50000"/>
            <a:hueOff val="82161"/>
            <a:satOff val="-4746"/>
            <a:lumOff val="52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Funding available</a:t>
          </a:r>
        </a:p>
      </dsp:txBody>
      <dsp:txXfrm>
        <a:off x="6357625" y="1127208"/>
        <a:ext cx="1126879" cy="1126879"/>
      </dsp:txXfrm>
    </dsp:sp>
    <dsp:sp modelId="{72B29878-B32D-4C4E-BF32-3741A7D8D819}">
      <dsp:nvSpPr>
        <dsp:cNvPr id="0" name=""/>
        <dsp:cNvSpPr/>
      </dsp:nvSpPr>
      <dsp:spPr>
        <a:xfrm>
          <a:off x="5983625" y="2643086"/>
          <a:ext cx="1874879" cy="1156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183BF"/>
            </a:buClr>
            <a:buChar char="•"/>
          </a:pPr>
          <a:r>
            <a:rPr lang="en-US" sz="170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$10k for Sheriff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183BF"/>
            </a:buClr>
            <a:buChar char="•"/>
          </a:pPr>
          <a:r>
            <a:rPr lang="en-US" sz="170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$50k for State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183BF"/>
            </a:buClr>
            <a:buChar char="•"/>
          </a:pPr>
          <a:r>
            <a:rPr lang="en-US" sz="170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12-month</a:t>
          </a:r>
        </a:p>
      </dsp:txBody>
      <dsp:txXfrm>
        <a:off x="5983625" y="2643086"/>
        <a:ext cx="1874879" cy="1156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36B2DCE-CCFA-4CDC-89D5-46C68DD9407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4350" y="868363"/>
            <a:ext cx="31273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BC10885-FD59-4C28-9F0A-DCDF0564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7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2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0885-FD59-4C28-9F0A-DCDF056421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4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81313" y="520700"/>
            <a:ext cx="3478212" cy="26082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429">
              <a:lnSpc>
                <a:spcPct val="107000"/>
              </a:lnSpc>
              <a:defRPr/>
            </a:pP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6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378">
              <a:defRPr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2537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0885-FD59-4C28-9F0A-DCDF056421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0885-FD59-4C28-9F0A-DCDF056421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0885-FD59-4C28-9F0A-DCDF05642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9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2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9"/>
              </a:spcAf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10885-FD59-4C28-9F0A-DCDF056421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229C9F3B-4B9B-3527-C065-D378CE077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1" name="Picture 10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A98E8C72-22E0-701D-8CA0-AD0B3BF0D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191A7C-E008-DDB8-920A-1A7273098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76C96C1-B5D8-1B9C-43D8-229BBD9A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4785D0A9-3A37-C5D2-A9C9-88610D473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74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775BF59D-BDAF-CF16-7FEB-13F365946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0" name="Picture 9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EDF61E78-A00F-7BEE-6029-C346183D1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C5A683C-F06D-9AA0-DA06-81F4E465E7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ACC7946-65BC-2873-9D85-FDB66C8C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2D3F0673-18E3-CA3C-F92F-5678AFA09F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4575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1D0A2075-53AB-B1C7-1F16-38C1453BA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0" name="Picture 9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E7018547-450C-2AA7-E8D6-C5C99FC8FD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2443336-6AB2-EE1F-95E0-AE46D0076F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29B8154-BE9A-0F39-2329-01E5E4A9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55A3EBD1-A57D-D285-791E-2F6799C1BC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7951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A9241FA1-FE1B-4FF9-2BF4-BCD3A5323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0" name="Picture 9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D8A56B8E-CA29-80FB-0E63-F0E40CD49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550A6C3-8D65-D109-16DF-C04BFCE7DF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94C58B6-9558-ACC3-FC13-DA2C1ABF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7F45B50A-6B6B-C586-D3A7-ED4E5E9A77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9930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0364D187-9098-0CA5-5149-3E58ECAAE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0" name="Picture 9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306A622B-553E-7729-7776-5958F0420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E5FED1-3A64-6746-C992-9E459FCCF9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7E665B2-AB58-76FE-A98E-DCF38016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94A43245-CFF3-2395-4FC3-1B471F2B32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16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C29243B0-FED1-24DD-F8ED-AEE1E7C194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0" name="Picture 9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16CA1C32-6075-6BE3-BA53-0F9F07946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C6F2D5A-1A20-5961-DFD7-B9B1404894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E9970-0263-9F31-CB83-73FCA04D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C96E2062-B716-8DDC-A26C-8128DAAF9A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518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DE0C19C1-1E93-B9B6-F218-52E8F39475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0" name="Picture 9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966423E7-37D6-17BA-4CD3-DA3148830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DF49B9-4E69-98BC-6188-AEE01BACEF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123DFE6-64AA-FE62-F966-1C32D145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AC5245EF-6414-B409-875D-635B00E9AD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3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F31D9884-6229-E16E-4DA8-81B0D0256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0" name="Picture 9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89B8AC91-B5DA-C757-DCAF-2417435BA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1526737-90EF-3F10-676B-633227AE98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4B8EF0-7BF2-BDA4-8248-99D0C90E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89F19A54-A3B3-DE60-2EF4-CBA05584C8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40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938713" y="1574800"/>
            <a:ext cx="3571875" cy="43730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413" y="1574800"/>
            <a:ext cx="3833813" cy="4373073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425"/>
            </a:lvl1pPr>
            <a:lvl2pPr marL="419100" indent="-209550">
              <a:spcBef>
                <a:spcPts val="1688"/>
              </a:spcBef>
              <a:defRPr sz="1425"/>
            </a:lvl2pPr>
            <a:lvl3pPr marL="628650" indent="-209550">
              <a:spcBef>
                <a:spcPts val="1688"/>
              </a:spcBef>
              <a:defRPr sz="1425"/>
            </a:lvl3pPr>
            <a:lvl4pPr marL="838200" indent="-209550">
              <a:spcBef>
                <a:spcPts val="1688"/>
              </a:spcBef>
              <a:defRPr sz="1425"/>
            </a:lvl4pPr>
            <a:lvl5pPr marL="1047750" indent="-209550">
              <a:spcBef>
                <a:spcPts val="1688"/>
              </a:spcBef>
              <a:defRPr sz="14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B6DFCD9B-E7EA-8FD5-9395-2CCB865DF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2F11D14D-333E-4DAF-9A51-A75729007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A5A2A4-76C3-2C0B-8460-B0BD741A17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3D707A-954C-A028-17D2-5274A731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846F8386-62E3-7686-DD31-F289335204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5298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HTSA-Basic Text w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8DD228D-4954-4A58-9C9F-7E77E130FD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731" y="130175"/>
            <a:ext cx="8125642" cy="80645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300">
                <a:solidFill>
                  <a:srgbClr val="0083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CE036B-E169-4F85-BD3D-E7E41B6DC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731" y="1178547"/>
            <a:ext cx="8838657" cy="827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700" b="0" i="1" u="none" strike="noStrike" cap="none" spc="0" normalizeH="0" baseline="0" dirty="0">
                <a:ln>
                  <a:noFill/>
                </a:ln>
                <a:solidFill>
                  <a:srgbClr val="0183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DADC03D-4108-4BC0-AFBD-72E274D9BB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731" y="2247558"/>
            <a:ext cx="4167064" cy="3708861"/>
          </a:xfrm>
          <a:prstGeom prst="rect">
            <a:avLst/>
          </a:prstGeom>
        </p:spPr>
        <p:txBody>
          <a:bodyPr/>
          <a:lstStyle>
            <a:lvl1pPr marL="171450" indent="-171450" algn="l" defTabSz="457200" hangingPunct="1">
              <a:spcBef>
                <a:spcPct val="20000"/>
              </a:spcBef>
              <a:buClr>
                <a:srgbClr val="0083BF"/>
              </a:buClr>
              <a:buFont typeface="Arial" pitchFamily="34" charset="0"/>
              <a:buChar char="•"/>
              <a:defRPr>
                <a:solidFill>
                  <a:srgbClr val="5E5E5E"/>
                </a:solidFill>
              </a:defRPr>
            </a:lvl1pPr>
            <a:lvl2pPr marL="685835" indent="-342918" algn="l" defTabSz="685835" hangingPunct="1">
              <a:spcBef>
                <a:spcPct val="20000"/>
              </a:spcBef>
              <a:buClr>
                <a:srgbClr val="0083BF"/>
              </a:buClr>
              <a:buFont typeface="Arial" panose="020B0604020202020204" pitchFamily="34" charset="0"/>
              <a:buChar char="•"/>
              <a:defRPr>
                <a:solidFill>
                  <a:srgbClr val="5E5E5E"/>
                </a:solidFill>
              </a:defRPr>
            </a:lvl2pPr>
          </a:lstStyle>
          <a:p>
            <a:pPr marL="0" indent="0" algn="l" defTabSz="914400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0" kern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1</a:t>
            </a:r>
          </a:p>
          <a:p>
            <a:pPr marL="342900" indent="-342900" algn="l" defTabSz="914400" hangingPunct="1">
              <a:spcBef>
                <a:spcPct val="20000"/>
              </a:spcBef>
              <a:buClr>
                <a:srgbClr val="0083BF"/>
              </a:buClr>
              <a:buFont typeface="Arial" pitchFamily="34" charset="0"/>
              <a:buChar char="•"/>
              <a:defRPr/>
            </a:pPr>
            <a:r>
              <a:rPr lang="en-US" sz="2400" b="0" kern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2</a:t>
            </a:r>
          </a:p>
          <a:p>
            <a:pPr marL="685835" lvl="1" indent="-342918" algn="l" defTabSz="685835" hangingPunct="1">
              <a:spcBef>
                <a:spcPct val="20000"/>
              </a:spcBef>
              <a:buClr>
                <a:srgbClr val="0083BF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kern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E4C6C4-6C32-482C-94C7-7C83A1129D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7274" y="2247557"/>
            <a:ext cx="4377113" cy="3708861"/>
          </a:xfrm>
          <a:prstGeom prst="rect">
            <a:avLst/>
          </a:prstGeom>
        </p:spPr>
        <p:txBody>
          <a:bodyPr/>
          <a:lstStyle>
            <a:lvl1pPr marL="171450" indent="-171450" algn="l" defTabSz="457200" hangingPunct="1">
              <a:spcBef>
                <a:spcPct val="20000"/>
              </a:spcBef>
              <a:buClr>
                <a:srgbClr val="0083BF"/>
              </a:buClr>
              <a:buFont typeface="Arial" pitchFamily="34" charset="0"/>
              <a:buChar char="•"/>
              <a:defRPr>
                <a:solidFill>
                  <a:srgbClr val="5E5E5E"/>
                </a:solidFill>
              </a:defRPr>
            </a:lvl1pPr>
            <a:lvl2pPr marL="685835" indent="-342918" algn="l" defTabSz="685835" hangingPunct="1">
              <a:spcBef>
                <a:spcPct val="20000"/>
              </a:spcBef>
              <a:buClr>
                <a:srgbClr val="0083BF"/>
              </a:buClr>
              <a:buFont typeface="Arial" panose="020B0604020202020204" pitchFamily="34" charset="0"/>
              <a:buChar char="•"/>
              <a:defRPr>
                <a:solidFill>
                  <a:srgbClr val="5E5E5E"/>
                </a:solidFill>
              </a:defRPr>
            </a:lvl2pPr>
          </a:lstStyle>
          <a:p>
            <a:pPr marL="0" indent="0" algn="l" defTabSz="914400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0" kern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1</a:t>
            </a:r>
          </a:p>
          <a:p>
            <a:pPr marL="342900" indent="-342900" algn="l" defTabSz="914400" hangingPunct="1">
              <a:spcBef>
                <a:spcPct val="20000"/>
              </a:spcBef>
              <a:buClr>
                <a:srgbClr val="0083BF"/>
              </a:buClr>
              <a:buFont typeface="Arial" pitchFamily="34" charset="0"/>
              <a:buChar char="•"/>
              <a:defRPr/>
            </a:pPr>
            <a:r>
              <a:rPr lang="en-US" sz="2400" b="0" kern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2</a:t>
            </a:r>
          </a:p>
          <a:p>
            <a:pPr marL="685835" lvl="1" indent="-342918" algn="l" defTabSz="685835" hangingPunct="1">
              <a:spcBef>
                <a:spcPct val="20000"/>
              </a:spcBef>
              <a:buClr>
                <a:srgbClr val="0083BF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kern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3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AC2BE32-D428-D2A8-875E-4146DE935D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9EA2A31-7FA5-AB03-41CF-3389ECF6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6BEE0513-4FEF-5ED6-0323-84CD9CD1A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2B3A1852-89A3-DB27-0B0C-EEC959389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pic>
        <p:nvPicPr>
          <p:cNvPr id="6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3F39729C-1C75-CE83-906F-69255FBB79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6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778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5902EE44-1C51-A189-C3E0-420D2B6E7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8" name="Picture 7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53F02FF4-3142-3A53-BC54-BC912420D7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33BDA3-4707-F8A2-C9C6-49E254EDA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E11560-26AB-CB4A-3EDB-39AAACAA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B4729C52-1674-B600-45A5-77CE221673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02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4B1A4440-C221-A3C1-424C-AECEBB2FA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0" name="Picture 9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69C7A0CF-AD02-98D6-36E1-67C8F1700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8F8AB8-B547-6164-3F66-E59C1A596F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FDDEFA7-9A36-0039-5F0E-66C792DF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F0557AF8-15E2-E96E-8A1C-D868857C30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2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7616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1"/>
            <a:ext cx="3088110" cy="37616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7DDA732F-C9C3-89CE-0B60-4B412FC41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1" name="Picture 10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24311DB5-52C6-62A6-65FB-FDE045197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D874D1D-7912-45AF-999F-0CEFBAB68C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7156384-77DF-4A4C-5D20-0650898F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60FE92F9-1BCF-E186-8CC5-CAAC02B222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20208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20208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Logo&#10;&#10;AI-generated content may be incorrect.">
            <a:extLst>
              <a:ext uri="{FF2B5EF4-FFF2-40B4-BE49-F238E27FC236}">
                <a16:creationId xmlns:a16="http://schemas.microsoft.com/office/drawing/2014/main" id="{13842891-7986-760A-0ADB-3393AFFFF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3" name="Picture 12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C950F209-7514-AB1B-573A-3D9A73E0D6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F42D5C-AFF7-0F2B-3904-4AD572F245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4F03B19-7EA3-9F01-280C-3267D467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AE074F0D-535C-2150-1F51-34203297CE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6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278638A9-6D1F-F7E7-4A20-8F246D44D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9" name="Picture 8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678CD36B-115F-F14D-77EE-69A0454C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3B8FC9-54A4-C356-BA3C-8D7B4B678F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2FE4A5-B99A-E790-FC2A-4129E337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0D6BD403-4845-E308-5926-232C82DF73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60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0A2A85DF-A8B8-B600-C0E1-C32183C1A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8" name="Picture 7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B0C77784-B69F-DBB4-B9EB-ACDF00172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232A8DC-9913-1AC3-F330-671C1D0798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B7B81C-96EA-DAC5-088A-CF0D496E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8D933635-C81D-A979-E05A-D9E88246D6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9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407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5087E397-860A-2645-F48C-92F0F1681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1" name="Picture 10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B3BA8417-1A8C-AC31-7371-2948CCFABB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EE3D69C-11E0-A20F-64FA-E4F717F591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88F7B66-B3DB-AB37-7C25-36AE3E19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0AAAB070-5FF5-8290-0DC5-95BE4170B1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9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56673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42352A80-296D-687F-6C47-6806834DD2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11" name="Picture 10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4F908C99-E31A-9867-1E9F-2EE9087990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369983A-354D-8003-9DB0-66256332F3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0252" y="6015777"/>
            <a:ext cx="499112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698C9A-1F3F-579C-BB96-8E4937DF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9" y="601079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Content Placeholder 12" descr="A blue and red logo&#10;&#10;Description automatically generated">
            <a:extLst>
              <a:ext uri="{FF2B5EF4-FFF2-40B4-BE49-F238E27FC236}">
                <a16:creationId xmlns:a16="http://schemas.microsoft.com/office/drawing/2014/main" id="{F8BBD69B-828E-B07B-7A5D-32E8A43EBB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64" y="6010793"/>
            <a:ext cx="969038" cy="3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58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795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C9FB145-8ED0-3890-E89E-13703BD6A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8363" y="6041363"/>
            <a:ext cx="41663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Rural </a:t>
            </a:r>
            <a:r>
              <a:rPr lang="en-US" i="1" dirty="0"/>
              <a:t>High Five </a:t>
            </a:r>
            <a:r>
              <a:rPr lang="en-US" dirty="0"/>
              <a:t>Seat Belt Program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8C3756A-41F9-36FB-44BC-4098DE354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19E1A204-28FF-4BD4-A0F5-364CCE4D3FD5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 descr="Logo&#10;&#10;AI-generated content may be incorrect.">
            <a:extLst>
              <a:ext uri="{FF2B5EF4-FFF2-40B4-BE49-F238E27FC236}">
                <a16:creationId xmlns:a16="http://schemas.microsoft.com/office/drawing/2014/main" id="{8560FC13-5402-1378-E8B2-A108F269C6D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6041362"/>
            <a:ext cx="365126" cy="365126"/>
          </a:xfrm>
          <a:prstGeom prst="rect">
            <a:avLst/>
          </a:prstGeom>
        </p:spPr>
      </p:pic>
      <p:pic>
        <p:nvPicPr>
          <p:cNvPr id="21" name="Picture 20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B4BC1643-C9FC-E02E-5373-E230287FDC3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3" y="6041363"/>
            <a:ext cx="127794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4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portation.ky.gov/HighwaySafety/Videos/LyonCountyHigh5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LawrenceR.Fisher@ky.gov" TargetMode="External"/><Relationship Id="rId2" Type="http://schemas.openxmlformats.org/officeDocument/2006/relationships/hyperlink" Target="mailto:Ed.Harding@ky.gov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0191CA-AB8F-F750-1247-53918949F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Rural </a:t>
            </a:r>
            <a:r>
              <a:rPr lang="en-US" sz="5400" i="1" dirty="0"/>
              <a:t>High </a:t>
            </a:r>
            <a:r>
              <a:rPr lang="en-US" i="1" dirty="0"/>
              <a:t>Five</a:t>
            </a:r>
            <a:r>
              <a:rPr lang="en-US" sz="5400" i="1" dirty="0"/>
              <a:t> </a:t>
            </a:r>
            <a:r>
              <a:rPr lang="en-US" sz="5400" dirty="0"/>
              <a:t>Seat Belt Program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006FE97-407E-7AE4-C93B-2C5A3BF4BC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Occupant Protection Workshop </a:t>
            </a:r>
          </a:p>
          <a:p>
            <a:r>
              <a:rPr lang="en-US" sz="1800" dirty="0"/>
              <a:t>Richmond, VA| April 17, 2025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A4D65-F807-8D7E-C772-3E3E48B25D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3C9EE-09EB-C91D-FF4F-14F065FD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 descr="A logo with blue and red text&#10;&#10;Description automatically generated">
            <a:extLst>
              <a:ext uri="{FF2B5EF4-FFF2-40B4-BE49-F238E27FC236}">
                <a16:creationId xmlns:a16="http://schemas.microsoft.com/office/drawing/2014/main" id="{09AD73FC-F5C9-168D-5A58-ADB6280C69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607" y="653748"/>
            <a:ext cx="3118787" cy="152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7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805E-EB29-35F1-9E30-E9E256A6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4403"/>
          </a:xfrm>
        </p:spPr>
        <p:txBody>
          <a:bodyPr>
            <a:normAutofit/>
          </a:bodyPr>
          <a:lstStyle/>
          <a:p>
            <a:r>
              <a:rPr lang="en-US" sz="2800" i="1" dirty="0"/>
              <a:t>High Five</a:t>
            </a:r>
            <a:r>
              <a:rPr lang="en-US" sz="2800" dirty="0"/>
              <a:t>: </a:t>
            </a:r>
            <a:r>
              <a:rPr lang="en-US" sz="2800" b="1" u="sng" dirty="0"/>
              <a:t>E</a:t>
            </a:r>
            <a:r>
              <a:rPr lang="en-US" sz="2800" dirty="0"/>
              <a:t>ngineering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324A2-BA85-D78B-6F34-EC01BC8B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10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C1AD72-092D-A99A-FCE8-BF7BAA0DA270}"/>
              </a:ext>
            </a:extLst>
          </p:cNvPr>
          <p:cNvSpPr txBox="1">
            <a:spLocks/>
          </p:cNvSpPr>
          <p:nvPr/>
        </p:nvSpPr>
        <p:spPr>
          <a:xfrm>
            <a:off x="628651" y="1197401"/>
            <a:ext cx="7163672" cy="4119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a Road Safety Assessment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low-cost and no-cost engineering solutions for problem road segments in each High Five county.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examples include upgraded signage, chevrons, rumble strips, brush removal, and drainage culverts.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RTSAB to identify possible funding sources to implement the solutions and provide that information to High Five Counties.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Funds from this project could not be used to complete improvements identified in the audits.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together to build bridges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6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5 Blank Logo">
            <a:extLst>
              <a:ext uri="{FF2B5EF4-FFF2-40B4-BE49-F238E27FC236}">
                <a16:creationId xmlns:a16="http://schemas.microsoft.com/office/drawing/2014/main" id="{F29C3001-0582-475E-AB2B-0D327B9B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388" y="5260340"/>
            <a:ext cx="3201942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49B9B83-10B3-4367-AB94-2477B510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Grant Funding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4D4D1F-D0E0-4C4D-98CD-B86C42382A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8401" y="1597660"/>
            <a:ext cx="4952300" cy="4284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$100, 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$50,000 to State Patrol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$10,000 to each of the five counties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Grant funds can be used for: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OT Enforcement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OT Education and Outreach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Observational Seat Belt Surveys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Development and production of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NOT paid media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954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44B3-69A8-AE43-EFBF-9EEDCAB9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Program RSA Issues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897E2-2D38-8626-631E-F4D09D2EF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 – (Design speed; speed limit; sight distance; overtaking)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 alignment and cross section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Intersections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Roadside Issues (Clear zones and crash barriers)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Bridges and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culverts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Pavement – (Defects; skid resistance; flooding)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FCDE3-A17B-25ED-BA71-A2C7178CF4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DC4B1-B3F0-27CD-ACE1-29776C2D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A logo with blue and red text&#10;&#10;Description automatically generated">
            <a:extLst>
              <a:ext uri="{FF2B5EF4-FFF2-40B4-BE49-F238E27FC236}">
                <a16:creationId xmlns:a16="http://schemas.microsoft.com/office/drawing/2014/main" id="{643BED93-9B41-69AA-33F9-A3B88E6894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32" y="4851699"/>
            <a:ext cx="2221259" cy="10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5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E30D-E8FB-D3FC-8874-3139852A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sz="3600" i="1" dirty="0"/>
              <a:t>Program RSA Issues List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910F4-BA88-E255-EDF1-7962BDB1E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Lighting and Glare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Signs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 Signals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Marking and delineation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Roadway Users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022A7-C52A-393F-C817-2F50A0451F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C589C-DC41-818C-4E93-A7CA6EED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A logo with blue and red text&#10;&#10;Description automatically generated">
            <a:extLst>
              <a:ext uri="{FF2B5EF4-FFF2-40B4-BE49-F238E27FC236}">
                <a16:creationId xmlns:a16="http://schemas.microsoft.com/office/drawing/2014/main" id="{EAD611D7-4C1C-BCFB-A51F-C858FA9602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992" y="3476016"/>
            <a:ext cx="2344320" cy="11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1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2EDE-4E99-A1C0-7072-FB3D0D25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sz="3600" i="1" dirty="0"/>
              <a:t>Program RSA Team Members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D6F95-4E69-3B5B-E391-043AC4CDE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Safety Improvement Program – (HSIP)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Engineers / Representation from District Office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Safety Office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Law Enforcement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Crash Reconstructionist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9327E-3DC7-8839-3578-14DCFE4B0B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2C128-60E8-48C7-0C25-57FFA5DD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 descr="A logo with blue and red text&#10;&#10;Description automatically generated">
            <a:extLst>
              <a:ext uri="{FF2B5EF4-FFF2-40B4-BE49-F238E27FC236}">
                <a16:creationId xmlns:a16="http://schemas.microsoft.com/office/drawing/2014/main" id="{C9BEF751-CB26-223B-DF51-70C58E936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76016"/>
            <a:ext cx="2344320" cy="11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4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4968-DA5C-CF41-DA77-29FC94EB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49855"/>
          </a:xfrm>
        </p:spPr>
        <p:txBody>
          <a:bodyPr>
            <a:normAutofit fontScale="90000"/>
          </a:bodyPr>
          <a:lstStyle/>
          <a:p>
            <a:r>
              <a:rPr lang="en-US" sz="3200" i="1" dirty="0"/>
              <a:t>High Five </a:t>
            </a:r>
            <a:r>
              <a:rPr lang="en-US" sz="3200" dirty="0"/>
              <a:t>RSA Experience From </a:t>
            </a:r>
            <a:br>
              <a:rPr lang="en-US" sz="3200" dirty="0"/>
            </a:br>
            <a:r>
              <a:rPr lang="en-US" sz="3200" dirty="0"/>
              <a:t>Lyon County Sheriff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395B0-3BFE-0CFA-2E1F-A79AB2105E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92424-36B8-E127-37F7-E7E002C8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3AE4F4-2D39-7342-F281-67E8C64ED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https://transportation.ky.gov/HighwaySafety/Videos/LyonCountyHigh5.mp4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9130-90AB-B50E-CF61-D0C59E00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Activity –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0ED6E-C2F1-81B7-A950-20E02392A6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County Sheriffs Offices conducted some enforcement.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KSP conducted enforcement in each county – both saturation patrols and Checkpoints were used.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counties conducted Kickoffs and 4 other Publicity &amp; Outreach Events.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736BD-71C9-30DA-0F7F-872FF59289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Road Safety Assessments were completed in each county – planned to improve process for future.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counties posted some social media.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Law Enforcement handed out educational cards.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9C143-90D6-3E9B-5378-7EF4044810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7FC4A-270A-D5CA-A615-094E640C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0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2D15-028B-38D7-1152-B178379D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Initial High Five </a:t>
            </a:r>
            <a:r>
              <a:rPr lang="en-US" sz="3600" dirty="0"/>
              <a:t>Counties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852BB-5A9F-0BF4-C1AF-80FD2983B9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4FA8C-538F-3D97-2D36-CD4D18E2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 descr="A map of different colored squares&#10;&#10;Description automatically generated">
            <a:extLst>
              <a:ext uri="{FF2B5EF4-FFF2-40B4-BE49-F238E27FC236}">
                <a16:creationId xmlns:a16="http://schemas.microsoft.com/office/drawing/2014/main" id="{322F40B9-E1B9-7DAE-45B0-AE10E9D2E8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348"/>
            <a:ext cx="9144000" cy="43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1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557E-0C24-5166-BA04-A1A941B0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6096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Initial High Five </a:t>
            </a:r>
            <a:r>
              <a:rPr lang="en-US" dirty="0"/>
              <a:t>County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8865-4297-6550-3A31-D1BDD53EE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015" y="1426236"/>
            <a:ext cx="4360985" cy="45335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Bourbon – Sheriff Asbury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Bourbon ranks 10th for fatal and serious injury rate miles travelled.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Bourbon has the 9th highest rate of unbelted fatalities.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Despite being ranked 57/120 for population (middle of the pack), Bourbon County ranks 31st (top 25%) in total fatalities.</a:t>
            </a:r>
          </a:p>
          <a:p>
            <a:r>
              <a:rPr lang="en-US" sz="2200" dirty="0"/>
              <a:t>Grayson – Sheriff Chaffins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Grayson ranks 21st in total fatalities.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Grayson ranks 32nd for total serious injuries.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Grayson ranks 33rd in Speed-related collisions and 35th in impaired driving collisions.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/>
              <a:t>Knott – Sheriff Richardson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Knott ranks 13th in percentage of fatalities that were unbelted.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Knott ranks a respectably low 81st in total fatalities.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Knott ranks an even lower 96th for total serious injuries.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D0975-81C1-5572-8D86-3BC3BCC36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426236"/>
            <a:ext cx="3719384" cy="45335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Madison – Sheriff Coyle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Madison ranks 11th for total serious injuries.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Madison ranks 16th for total fatalities.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Madison ranks 9th in total collisions and 7th for impaired driving collisions.</a:t>
            </a:r>
          </a:p>
          <a:p>
            <a:pPr lvl="1"/>
            <a:endParaRPr lang="en-US" sz="1300" dirty="0"/>
          </a:p>
          <a:p>
            <a:r>
              <a:rPr lang="en-US" sz="2200" dirty="0"/>
              <a:t>Perry – Sheriff Engle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Perry County ranks 1st for the highest percentage of traffic fatalities that were unbelted.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Perry County ranks 14th for total fatalities and 24th for total serious injuries.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Perry County ranks 18th for the rate of fatal and serious injuries per vehicles miles travelled.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54D3-E19A-A6FB-AD8C-E0A4B923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Activity –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C227-1A94-4126-A6F9-EB436CB12A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Flood Recovery events were used for safety messages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Elementary School Bike Giveaways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Local Events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Honeyfest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Art Walk, County Fair, High School Football Game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C69F5-2072-363B-D49D-BEC5694BBD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Law Enforcement expressed positivity – especially regarding ticketing discretion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Roadway Assessment process to be improved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Reported increase in communication between Deputies and Troopers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1EF8-CDCB-662B-E4E1-E161AE7BA9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A1329-185F-97B6-DCD4-62190EB8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2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5C97-F61C-521C-C4D8-26907B19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Iowa to Kentucky!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2FFDD-7063-5BAA-0486-52CADD579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259604" cy="3880772"/>
          </a:xfrm>
        </p:spPr>
        <p:txBody>
          <a:bodyPr/>
          <a:lstStyle/>
          <a:p>
            <a:r>
              <a:rPr lang="en-US" dirty="0"/>
              <a:t>Iowa in 2014</a:t>
            </a:r>
          </a:p>
          <a:p>
            <a:r>
              <a:rPr lang="en-US" dirty="0"/>
              <a:t>5 rural counties</a:t>
            </a:r>
          </a:p>
          <a:p>
            <a:r>
              <a:rPr lang="en-US" dirty="0"/>
              <a:t>3 Es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Enforcement</a:t>
            </a:r>
          </a:p>
          <a:p>
            <a:pPr lvl="1"/>
            <a:r>
              <a:rPr lang="en-US" dirty="0"/>
              <a:t>Engineering</a:t>
            </a:r>
          </a:p>
          <a:p>
            <a:r>
              <a:rPr lang="en-US" dirty="0"/>
              <a:t>Make funds available for a yearlong implementation.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4A5DC-75D3-2873-D90C-654B5413DA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County Sheriffs work together with State Police</a:t>
            </a:r>
          </a:p>
          <a:p>
            <a:r>
              <a:rPr lang="en-US" dirty="0"/>
              <a:t>Positive feedback in Iowa</a:t>
            </a:r>
          </a:p>
          <a:p>
            <a:r>
              <a:rPr lang="en-US" dirty="0"/>
              <a:t>Small decrease in overall crashes</a:t>
            </a:r>
          </a:p>
          <a:p>
            <a:r>
              <a:rPr lang="en-US" dirty="0"/>
              <a:t>Slight percentage point decrease in unrestrained fatalities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4D927-5DF2-9181-FEBD-42C54C08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FA21-AFDA-5161-A235-930CE30C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512"/>
            <a:ext cx="7886700" cy="974724"/>
          </a:xfrm>
        </p:spPr>
        <p:txBody>
          <a:bodyPr>
            <a:normAutofit/>
          </a:bodyPr>
          <a:lstStyle/>
          <a:p>
            <a:r>
              <a:rPr lang="en-US" sz="3600" dirty="0"/>
              <a:t>Round 2 of </a:t>
            </a:r>
            <a:r>
              <a:rPr lang="en-US" sz="3600" i="1" dirty="0"/>
              <a:t>High Five </a:t>
            </a:r>
            <a:r>
              <a:rPr lang="en-US" sz="3600" dirty="0"/>
              <a:t>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8EC5-273D-AB29-08B5-C569B3E4E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426236"/>
            <a:ext cx="4360985" cy="4511985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Perry – Sheriff Engle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Perry County ranks 39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population.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Perry County ranks 19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total fatalities.</a:t>
            </a:r>
          </a:p>
          <a:p>
            <a:pPr lvl="1"/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Perry County ranks 46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total collisions.</a:t>
            </a:r>
          </a:p>
          <a:p>
            <a:r>
              <a:rPr lang="en-US" sz="2200" dirty="0"/>
              <a:t>Lyon – Sheriff White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Lyon ranks 102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in population.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Lyon ranks 46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 in speed involved collisions and 69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for total collisions.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Lyon ranks 72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in fatalities.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/>
              <a:t>Grant – Sheriff Maines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Grant ranks 45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in population.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Grant ranks 18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for unbelted percentage of fatalities.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Grant ranks 30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in total fatalities and 34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for total collisions.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FEA21-EFCC-70D4-AF92-35CC47F2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/>
          <a:lstStyle/>
          <a:p>
            <a:fld id="{19E1A204-28FF-4BD4-A0F5-364CCE4D3FD5}" type="slidenum">
              <a:rPr lang="en-US" smtClean="0"/>
              <a:t>20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77A9E2-969C-495A-E52B-DAE86830739B}"/>
              </a:ext>
            </a:extLst>
          </p:cNvPr>
          <p:cNvSpPr txBox="1">
            <a:spLocks/>
          </p:cNvSpPr>
          <p:nvPr/>
        </p:nvSpPr>
        <p:spPr>
          <a:xfrm>
            <a:off x="436508" y="2547041"/>
            <a:ext cx="7886700" cy="236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6D3D26-B024-290D-40DF-D4607351B4A6}"/>
              </a:ext>
            </a:extLst>
          </p:cNvPr>
          <p:cNvSpPr txBox="1">
            <a:spLocks/>
          </p:cNvSpPr>
          <p:nvPr/>
        </p:nvSpPr>
        <p:spPr>
          <a:xfrm>
            <a:off x="4572000" y="1426236"/>
            <a:ext cx="3719384" cy="46151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Pike – Sheriff Scott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Pike ranks 17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in population.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Pike ranks 4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for total fatalities.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Pike ranks 13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in impaired driving collisions and 15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in unbelted percentage of fatalities.</a:t>
            </a:r>
          </a:p>
          <a:p>
            <a:pPr lvl="1"/>
            <a:endParaRPr lang="en-US" sz="1300" dirty="0"/>
          </a:p>
          <a:p>
            <a:r>
              <a:rPr lang="en-US" sz="2200" dirty="0"/>
              <a:t>Taylor – Sheriff </a:t>
            </a:r>
            <a:r>
              <a:rPr lang="en-US" sz="2200" dirty="0" err="1"/>
              <a:t>Benningfield</a:t>
            </a:r>
            <a:endParaRPr lang="en-US" sz="2200" dirty="0"/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Taylor County ranks 42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 for population.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Taylor County ranks 9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 for unbelted percentage of fatalities.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Taylor County ranks 37</a:t>
            </a:r>
            <a:r>
              <a:rPr lang="en-US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for total collisions.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74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05C74-3C0D-5FEB-965B-324893A3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Round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E9E29-9D55-1995-E414-2E5104A488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F7173-2A8F-D01E-B08A-AE09FCE5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Content Placeholder 6" descr="A map of different colored squares&#10;&#10;Description automatically generated">
            <a:extLst>
              <a:ext uri="{FF2B5EF4-FFF2-40B4-BE49-F238E27FC236}">
                <a16:creationId xmlns:a16="http://schemas.microsoft.com/office/drawing/2014/main" id="{4E105B24-D1E0-7F58-CC8B-6C859BB728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78" y="1549102"/>
            <a:ext cx="9185202" cy="43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32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2A0A-3164-D296-A2F2-66E5B0BA9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Initial </a:t>
            </a:r>
            <a:r>
              <a:rPr lang="en-US" i="1" dirty="0"/>
              <a:t>High Five </a:t>
            </a:r>
            <a:r>
              <a:rPr lang="en-US" dirty="0"/>
              <a:t>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2CC0-E2AB-06FA-C379-A99F251247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FFY2023</a:t>
            </a:r>
          </a:p>
          <a:p>
            <a:pPr lvl="1"/>
            <a:r>
              <a:rPr lang="en-US" dirty="0"/>
              <a:t>NHTSA and PRG looked for states</a:t>
            </a:r>
          </a:p>
          <a:p>
            <a:pPr lvl="2"/>
            <a:r>
              <a:rPr lang="en-US" dirty="0"/>
              <a:t>Large portion of rural roads</a:t>
            </a:r>
          </a:p>
          <a:p>
            <a:pPr lvl="2"/>
            <a:r>
              <a:rPr lang="en-US" dirty="0"/>
              <a:t>Room for improvement in OP</a:t>
            </a:r>
          </a:p>
          <a:p>
            <a:pPr lvl="1"/>
            <a:r>
              <a:rPr lang="en-US" dirty="0"/>
              <a:t>Kentucky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413AC-EA59-F82E-E0DF-CC45FF28BA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each state:</a:t>
            </a:r>
          </a:p>
          <a:p>
            <a:pPr lvl="1"/>
            <a:r>
              <a:rPr lang="en-US" dirty="0"/>
              <a:t>5 Rural Counties (+ 1 control)</a:t>
            </a:r>
          </a:p>
          <a:p>
            <a:pPr lvl="1"/>
            <a:r>
              <a:rPr lang="en-US" dirty="0"/>
              <a:t>OP challenges (if possible)</a:t>
            </a:r>
          </a:p>
          <a:p>
            <a:r>
              <a:rPr lang="en-US" dirty="0"/>
              <a:t>Kentucky</a:t>
            </a:r>
          </a:p>
          <a:p>
            <a:pPr lvl="1"/>
            <a:r>
              <a:rPr lang="en-US" dirty="0"/>
              <a:t>Built dashboard (HSP modified)</a:t>
            </a:r>
          </a:p>
          <a:p>
            <a:pPr lvl="1"/>
            <a:r>
              <a:rPr lang="en-US" dirty="0"/>
              <a:t>Candidates across 4 LEL regions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541AC-7A53-45B3-8AE7-657E1D7E55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901D4-6FBF-2E9F-59F8-FC2C7462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63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3789-9DC2-A008-6B3A-10BADA5F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Initial </a:t>
            </a:r>
            <a:r>
              <a:rPr lang="en-US" i="1" dirty="0"/>
              <a:t>High Five </a:t>
            </a:r>
            <a:r>
              <a:rPr lang="en-US" dirty="0"/>
              <a:t>Pilot States - Kentucky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0D192-046E-B543-27C6-11FD04C506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in Length of Public Road System</a:t>
            </a:r>
          </a:p>
          <a:p>
            <a:r>
              <a:rPr lang="en-US" dirty="0"/>
              <a:t>81% of length of Public Road System is Rural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D57B5-6CB8-F6B7-F41D-A04982BB59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Traffic Volume in Kentucky is approximately 127M/day</a:t>
            </a:r>
          </a:p>
          <a:p>
            <a:pPr lvl="1"/>
            <a:r>
              <a:rPr lang="en-US" dirty="0"/>
              <a:t>54% on Rural Roads</a:t>
            </a:r>
          </a:p>
          <a:p>
            <a:r>
              <a:rPr lang="en-US" dirty="0"/>
              <a:t>Traffic Collisions around 130k/year</a:t>
            </a:r>
          </a:p>
          <a:p>
            <a:pPr lvl="1"/>
            <a:r>
              <a:rPr lang="en-US" dirty="0"/>
              <a:t>52% on Rural Roads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0B0C1-5A78-42E3-3EB5-9F5ED85E31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94063-950C-8F80-9A40-CE0210A6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92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4DDE-C9ED-9248-194A-175300F3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Initial </a:t>
            </a:r>
            <a:r>
              <a:rPr lang="en-US" i="1" dirty="0"/>
              <a:t>High Five </a:t>
            </a:r>
            <a:r>
              <a:rPr lang="en-US" dirty="0"/>
              <a:t>Counties - Dashboard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CFB08-A80D-BDC0-42C3-C972F05B43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70420-4AB2-150B-CBFD-609C1483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495B6-759C-16C9-908E-5E0388F17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76" y="1747847"/>
            <a:ext cx="6734286" cy="3713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1E58A-4769-739B-2AB4-B963D631AB40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548439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9F8D-63B1-8F52-0F39-A4B15546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Initial </a:t>
            </a:r>
            <a:r>
              <a:rPr lang="en-US" i="1" dirty="0"/>
              <a:t>High Five </a:t>
            </a:r>
            <a:r>
              <a:rPr lang="en-US" dirty="0"/>
              <a:t>Counties – Dashboard - Map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7C24E-0A4E-A910-DEBE-3E8B294D2A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6C60C-4223-AB80-A38D-D444EC06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4E94F-9B9D-56A4-23C2-ACA1310C9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65" y="1914158"/>
            <a:ext cx="6604148" cy="3604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BF5DDA-3DA3-42B1-263A-57AC08AFA292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889151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B98C-163D-E09B-3BD7-45809DEF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Initial </a:t>
            </a:r>
            <a:r>
              <a:rPr lang="en-US" i="1" dirty="0"/>
              <a:t>High Five </a:t>
            </a:r>
            <a:r>
              <a:rPr lang="en-US" dirty="0"/>
              <a:t>Counties – Dashboard - Data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74B20-6476-0329-1456-D3CC3D5C69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338DD-1D9A-EB0E-4ACB-1FC38C42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50C7B-BDB5-8D28-557C-EFC28CBBC6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9722"/>
            <a:ext cx="7358231" cy="2139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92030-6AE0-CEA7-BA23-A1B14582FBA1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3749437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B305-2CC4-115A-EC53-C645B5D8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Initial </a:t>
            </a:r>
            <a:r>
              <a:rPr lang="en-US" i="1" dirty="0"/>
              <a:t>High Five </a:t>
            </a:r>
            <a:r>
              <a:rPr lang="en-US" dirty="0"/>
              <a:t>Counties – LEL Regions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4CA50-A862-7A02-9F43-E23F8CB002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B2E81-B9D4-4ECC-93D3-40A0A8DA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EF3A2-12AD-02BB-3714-29EECD3D9F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" y="1833324"/>
            <a:ext cx="7172115" cy="3125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BFA92-69BF-8FE1-B3BC-FE5EC8D2EE76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2062045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25B-C95B-7FED-2128-8699603F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Initial </a:t>
            </a:r>
            <a:r>
              <a:rPr lang="en-US" i="1" dirty="0"/>
              <a:t>High Five </a:t>
            </a:r>
            <a:r>
              <a:rPr lang="en-US" dirty="0"/>
              <a:t>Counties – Rural Counties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3C776-28D0-6FC9-4309-CB7741DD5C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F14A2-5193-8405-F3C2-81903BFC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CBC1F-5F5B-C34C-764B-C6312D68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24" y="1744723"/>
            <a:ext cx="7052663" cy="3182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13A57-88B4-FD52-EB43-C4C5352FBAC0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4254882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6F27-C952-CB6F-3025-0235364F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Year 2 </a:t>
            </a:r>
            <a:r>
              <a:rPr lang="en-US" i="1" dirty="0"/>
              <a:t>High Five </a:t>
            </a:r>
            <a:r>
              <a:rPr lang="en-US" dirty="0"/>
              <a:t>Counties - Dashboard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CAC8A-A20E-BD7F-0BA0-877A0FFCE5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75873-4EA8-97F2-78E7-A572D01C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85CA9-D704-18B5-5084-0EB5E347B6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56" y="1930400"/>
            <a:ext cx="6666858" cy="3695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6D797-425C-1078-BEE3-FE36B12369FC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17100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2CB1-781F-4E35-8BEB-66243286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Rural High 5</a:t>
            </a:r>
          </a:p>
        </p:txBody>
      </p:sp>
      <p:pic>
        <p:nvPicPr>
          <p:cNvPr id="1026" name="Picture 2" descr="Hi5 Blank Logo">
            <a:extLst>
              <a:ext uri="{FF2B5EF4-FFF2-40B4-BE49-F238E27FC236}">
                <a16:creationId xmlns:a16="http://schemas.microsoft.com/office/drawing/2014/main" id="{4048606D-2D6E-40F9-B88E-5CF95B19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649" y="265323"/>
            <a:ext cx="2621974" cy="10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0D1119-117F-4062-A23F-CB54EC5125C3}"/>
              </a:ext>
            </a:extLst>
          </p:cNvPr>
          <p:cNvGraphicFramePr/>
          <p:nvPr/>
        </p:nvGraphicFramePr>
        <p:xfrm>
          <a:off x="719910" y="1346887"/>
          <a:ext cx="7877175" cy="4930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7054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197E42-A55E-FB6B-E49F-CDFF2C65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– RSA tool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85B3E0-89BE-0993-0780-855BB5D511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Road Safety Assessment</a:t>
            </a:r>
          </a:p>
          <a:p>
            <a:pPr lvl="1"/>
            <a:r>
              <a:rPr lang="en-US" dirty="0"/>
              <a:t>Review locations</a:t>
            </a:r>
          </a:p>
          <a:p>
            <a:pPr lvl="1"/>
            <a:r>
              <a:rPr lang="en-US" dirty="0"/>
              <a:t>Find low-cost improvements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DC94F8-105A-4F3C-6312-7B1F97F762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Provide Tool </a:t>
            </a:r>
          </a:p>
          <a:p>
            <a:pPr lvl="1"/>
            <a:r>
              <a:rPr lang="en-US" dirty="0"/>
              <a:t>Let each county review their data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B7907-C108-5405-2FBA-EFF4E55230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BF0A4-A8CE-1350-D4B5-4C9FA57B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C7F66-401F-EC1C-E6D1-EBA524299957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2112874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048B-E329-7CCF-C006-454DCD89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– Grantee Tool Dashboard - Intro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DD42A-DF0B-FFF0-3A8D-F8C1A59D1E2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1FFB7-F6BD-042F-319C-029D82A3D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Choose Their County – Dive Into Their Collision Data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DB5AD-ADED-52BB-69E2-B00C7BCE85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D2500-9D61-A613-7A00-DB5E894A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D02578-9142-0193-5730-1BECB2A322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9600"/>
            <a:ext cx="6347714" cy="3602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0921FF-5D31-3946-822C-4134E2FE1B35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2436707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BF92-9D8F-BB35-BCFF-99379DCE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– Grantee Tool Dashboard – First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A9D0-A0EA-6F04-A090-7E5D8DDFF9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County</a:t>
            </a:r>
          </a:p>
          <a:p>
            <a:r>
              <a:rPr lang="en-US" dirty="0"/>
              <a:t>Calendar Year(s)</a:t>
            </a:r>
          </a:p>
          <a:p>
            <a:r>
              <a:rPr lang="en-US" dirty="0"/>
              <a:t>Collision Severity</a:t>
            </a:r>
          </a:p>
          <a:p>
            <a:pPr lvl="1"/>
            <a:r>
              <a:rPr lang="en-US" dirty="0"/>
              <a:t>KABCO</a:t>
            </a:r>
          </a:p>
          <a:p>
            <a:r>
              <a:rPr lang="en-US" dirty="0"/>
              <a:t>County Resident for Unit 1</a:t>
            </a:r>
          </a:p>
          <a:p>
            <a:r>
              <a:rPr lang="en-US" dirty="0"/>
              <a:t>Land User</a:t>
            </a:r>
          </a:p>
          <a:p>
            <a:r>
              <a:rPr lang="en-US" dirty="0"/>
              <a:t>Parking Lot</a:t>
            </a:r>
          </a:p>
          <a:p>
            <a:r>
              <a:rPr lang="en-US" dirty="0"/>
              <a:t>Updating Total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EA5D2-AE49-2EE7-56B3-39974884C9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F292F-17F9-600C-E4F2-38C43958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E04719-513C-54C0-24D0-9DFAB3A947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369" y="2160588"/>
            <a:ext cx="1178012" cy="37623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46320C-9D60-6400-FC0A-6EDB8301EF02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4046839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CB3C-2193-F633-9B85-9C79D0D6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– Grantee Tool Dashboard – Second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DB679-6B37-99A0-4420-5EE9926AE5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Roadway ID</a:t>
            </a:r>
          </a:p>
          <a:p>
            <a:pPr lvl="1"/>
            <a:r>
              <a:rPr lang="en-US" dirty="0"/>
              <a:t>Count of Collisions</a:t>
            </a:r>
          </a:p>
          <a:p>
            <a:r>
              <a:rPr lang="en-US" dirty="0"/>
              <a:t>Unit Type for U1</a:t>
            </a:r>
          </a:p>
          <a:p>
            <a:pPr lvl="1"/>
            <a:r>
              <a:rPr lang="en-US" dirty="0"/>
              <a:t>searchable</a:t>
            </a:r>
          </a:p>
          <a:p>
            <a:r>
              <a:rPr lang="en-US" dirty="0"/>
              <a:t>Unit Type for U2</a:t>
            </a:r>
          </a:p>
          <a:p>
            <a:pPr lvl="1"/>
            <a:r>
              <a:rPr lang="en-US" dirty="0"/>
              <a:t>Multiple Selections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05D13-465D-AC65-AE53-A5F4418932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FACD6-6460-3B0C-08BF-153DB146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A80DAD9-ADF5-E29D-143F-BECA737D90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96" y="2160588"/>
            <a:ext cx="1684958" cy="37623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84DCEA-F2B9-9140-5ABA-5D4E07237D63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1156764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439A-46E8-0587-5A82-7A304F47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– Grantee Tool Dashboard – Map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F892B-0C37-A231-666D-A735EF727F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1AABB-4260-C8D1-5B65-26EB3B01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DD061-4ABF-21A3-60A4-FECC1AE36D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31" y="1760394"/>
            <a:ext cx="4916245" cy="4189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FCA35-9E9F-6960-0117-E33AADEF6D9E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1141900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3DD2-47EB-413C-9B72-CE9D63FF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– Grantee Tool Dashboard – Environment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23C0F-2465-A9CD-4C81-FF66A95FB1E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29719-B5D3-6F6B-3F76-9EE7CB08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F13F6-B0D0-EAA2-D01F-F374607B8A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55" y="1930401"/>
            <a:ext cx="6465347" cy="3643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25EA4-3A44-D6A5-BF51-57028A595FFF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1025654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868D-845C-78D6-D314-656531F5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– Grantee Tool Dashboard – Human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D9E02-155C-4442-BB4B-0C7DCE395D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D039-89F8-3C5A-99E7-D0E12050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379C1-1653-D767-44C1-4F14C93939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02" y="1855096"/>
            <a:ext cx="6612801" cy="3717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70065F-4096-3912-6E0A-1617D1CBC3EC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2310940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0E71-C099-F0A5-4979-B87202F5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High Five </a:t>
            </a:r>
            <a:r>
              <a:rPr lang="en-US" dirty="0"/>
              <a:t>– Grantee Tool Dashboard – Vehicle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4D6CC-36C3-A9FB-D51B-45CF478D2E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410B3-96E1-3870-14D6-C81EE356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E2A6C-3220-A315-BF17-FC472F891A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28" y="1812575"/>
            <a:ext cx="6634585" cy="3733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2C654A-8C59-5237-C154-571CF15B8861}"/>
              </a:ext>
            </a:extLst>
          </p:cNvPr>
          <p:cNvSpPr txBox="1"/>
          <p:nvPr/>
        </p:nvSpPr>
        <p:spPr>
          <a:xfrm>
            <a:off x="0" y="6488668"/>
            <a:ext cx="4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645506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D94D-67FA-FAFA-1912-A6C92DA7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How did we 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8AF9B-6B1C-D560-2B85-5A1930E2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21176"/>
            <a:ext cx="6347714" cy="4518151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engagement and involvement was robust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our feedback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Hi5 counties, KYTC Executive Management was involved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Unofficially….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6C583-CE41-310A-2207-D837EB108F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9A761-AF06-1719-7252-945A4E93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 descr="A logo with blue and red text&#10;&#10;Description automatically generated">
            <a:extLst>
              <a:ext uri="{FF2B5EF4-FFF2-40B4-BE49-F238E27FC236}">
                <a16:creationId xmlns:a16="http://schemas.microsoft.com/office/drawing/2014/main" id="{A0CD9A8D-3454-9A41-89F3-D294989938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840" y="4676732"/>
            <a:ext cx="2344320" cy="11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9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FB5769-F00A-822E-4492-DC3BF75B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success?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9176-996B-5C05-2A5A-B24F0A5C64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429AA-EB19-AA10-C07F-8408034B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39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1495D-ACF3-023E-E7F9-E5DF8BC60571}"/>
              </a:ext>
            </a:extLst>
          </p:cNvPr>
          <p:cNvSpPr txBox="1"/>
          <p:nvPr/>
        </p:nvSpPr>
        <p:spPr>
          <a:xfrm>
            <a:off x="965772" y="1478337"/>
            <a:ext cx="707654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Executive Management buy-in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NHTSA support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Team effort including partners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Funding </a:t>
            </a:r>
          </a:p>
          <a:p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Long-term thinking…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9129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BF4A88-8940-449E-B3C5-B356BCE4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90144"/>
            <a:ext cx="7900989" cy="965200"/>
          </a:xfrm>
        </p:spPr>
        <p:txBody>
          <a:bodyPr>
            <a:normAutofit/>
          </a:bodyPr>
          <a:lstStyle/>
          <a:p>
            <a:r>
              <a:rPr lang="en-US" sz="3200" dirty="0"/>
              <a:t>Rural Traffic Safety Advisory 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152CE-1203-4C44-BA74-C8A7A474217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599" y="1209040"/>
            <a:ext cx="7877175" cy="48442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Lifeblood of the program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level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available data and influence to recruit counties to participate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organize safety assessments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program materials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to assist in acquiring support of other traffic safety partners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RTSAB represented the following agencies/entities:</a:t>
            </a:r>
          </a:p>
          <a:p>
            <a:pPr lvl="1">
              <a:spcBef>
                <a:spcPts val="600"/>
              </a:spcBef>
              <a:buClr>
                <a:srgbClr val="0183BF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Enforcement (State Patrol, Law Enforcement Liaisons)</a:t>
            </a:r>
          </a:p>
          <a:p>
            <a:pPr lvl="1">
              <a:spcBef>
                <a:spcPts val="600"/>
              </a:spcBef>
              <a:buClr>
                <a:srgbClr val="0183BF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Kentucky Transportation Cabinet and Office of Highway Safety</a:t>
            </a:r>
          </a:p>
          <a:p>
            <a:pPr lvl="1">
              <a:spcBef>
                <a:spcPts val="600"/>
              </a:spcBef>
              <a:buClr>
                <a:srgbClr val="0183BF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Highway Administration</a:t>
            </a:r>
          </a:p>
          <a:p>
            <a:pPr lvl="1">
              <a:spcBef>
                <a:spcPts val="600"/>
              </a:spcBef>
              <a:buClr>
                <a:srgbClr val="0183BF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Kentucky</a:t>
            </a:r>
          </a:p>
        </p:txBody>
      </p:sp>
    </p:spTree>
    <p:extLst>
      <p:ext uri="{BB962C8B-B14F-4D97-AF65-F5344CB8AC3E}">
        <p14:creationId xmlns:p14="http://schemas.microsoft.com/office/powerpoint/2010/main" val="322861329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FB5769-F00A-822E-4492-DC3BF75B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 Version 3.0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9176-996B-5C05-2A5A-B24F0A5C64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Rural </a:t>
            </a:r>
            <a:r>
              <a:rPr lang="en-US" i="1"/>
              <a:t>High Five </a:t>
            </a:r>
            <a:r>
              <a:rPr lang="en-US"/>
              <a:t>Seat Belt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429AA-EB19-AA10-C07F-8408034B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40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F2EC74-4C3B-0BB6-89C7-7503742A7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04" y="1402013"/>
            <a:ext cx="4415508" cy="4415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F1495D-ACF3-023E-E7F9-E5DF8BC60571}"/>
              </a:ext>
            </a:extLst>
          </p:cNvPr>
          <p:cNvSpPr txBox="1"/>
          <p:nvPr/>
        </p:nvSpPr>
        <p:spPr>
          <a:xfrm>
            <a:off x="3112373" y="1891816"/>
            <a:ext cx="102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153448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1A76-6D4F-C6E6-A521-8893382A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5A44E-0A6E-51F7-2A1B-0D7886CA4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04" y="2160591"/>
            <a:ext cx="3381450" cy="376164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 Harding, Traffic Records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KYTC KOHS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Ed.Harding@ky.gov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72EF4-E1CD-0D6D-02F4-FCDF915114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Ryan Fisher, Assistant Director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KYTC KOHS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LawrenceR.Fisher@ky.gov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45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F48B-5CD7-9913-33E3-48082BA45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2635"/>
            <a:ext cx="7772400" cy="1233902"/>
          </a:xfrm>
        </p:spPr>
        <p:txBody>
          <a:bodyPr/>
          <a:lstStyle/>
          <a:p>
            <a:pPr algn="l"/>
            <a:r>
              <a:rPr lang="en-US" dirty="0"/>
              <a:t>THANK YOU!</a:t>
            </a:r>
          </a:p>
        </p:txBody>
      </p:sp>
      <p:pic>
        <p:nvPicPr>
          <p:cNvPr id="4" name="Picture 3" descr="A logo with blue and red text&#10;&#10;Description automatically generated">
            <a:extLst>
              <a:ext uri="{FF2B5EF4-FFF2-40B4-BE49-F238E27FC236}">
                <a16:creationId xmlns:a16="http://schemas.microsoft.com/office/drawing/2014/main" id="{616DB13D-1DE9-F006-5EE5-1094DE5CEA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17" y="2544307"/>
            <a:ext cx="5437395" cy="26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1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40C2E4-C246-9744-5DDE-A64A227B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64913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Program at a Glance</a:t>
            </a:r>
            <a:br>
              <a:rPr lang="en-US" sz="3600" dirty="0">
                <a:solidFill>
                  <a:schemeClr val="accent1"/>
                </a:solidFill>
                <a:latin typeface="+mj-lt"/>
              </a:rPr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5CA41B-22A5-7F75-3C2C-FAA0794CB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58739"/>
            <a:ext cx="3259604" cy="466349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9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  Establish RTSAB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counties for participation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local stakeholders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Query data to present locally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program expectations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program materials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9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RTSAB meets with “High 5” Counties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program expectations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for Roadway Assessment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County-level and multi-disciplinary planning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training necessary for observations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6B965A-CE3E-9843-7468-FC1C38FB1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04" y="1258738"/>
            <a:ext cx="3088110" cy="4663499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9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3: Program Implementation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12-month program period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monthly expectations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and outreach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Roadway Assessments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Seat Belt Observations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2856B8-C761-47BB-8AEF-EC8ED062D379}"/>
              </a:ext>
            </a:extLst>
          </p:cNvPr>
          <p:cNvCxnSpPr/>
          <p:nvPr/>
        </p:nvCxnSpPr>
        <p:spPr>
          <a:xfrm flipV="1">
            <a:off x="4374573" y="1943100"/>
            <a:ext cx="0" cy="10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9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BDFC-FA56-B906-36D6-59C12B8C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621323"/>
          </a:xfrm>
        </p:spPr>
        <p:txBody>
          <a:bodyPr>
            <a:normAutofit fontScale="90000"/>
          </a:bodyPr>
          <a:lstStyle/>
          <a:p>
            <a:r>
              <a:rPr lang="en-US" dirty="0"/>
              <a:t>Kentucky High Five Timeline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29FD53-A38D-24D2-407E-EB411A53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768"/>
            <a:ext cx="9144000" cy="16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C0D7-3793-A821-724F-030BBD9C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First Half</a:t>
            </a:r>
          </a:p>
        </p:txBody>
      </p:sp>
      <p:pic>
        <p:nvPicPr>
          <p:cNvPr id="9" name="Content Placeholder 8" descr="A close-up of a calendar&#10;&#10;AI-generated content may be incorrect.">
            <a:extLst>
              <a:ext uri="{FF2B5EF4-FFF2-40B4-BE49-F238E27FC236}">
                <a16:creationId xmlns:a16="http://schemas.microsoft.com/office/drawing/2014/main" id="{7EFC3F12-6CF4-1086-52A0-19D1964C5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74" y="2434107"/>
            <a:ext cx="7700481" cy="2768981"/>
          </a:xfrm>
        </p:spPr>
      </p:pic>
    </p:spTree>
    <p:extLst>
      <p:ext uri="{BB962C8B-B14F-4D97-AF65-F5344CB8AC3E}">
        <p14:creationId xmlns:p14="http://schemas.microsoft.com/office/powerpoint/2010/main" val="345778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5373D797-5DD6-D473-2F34-CF11E952EE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3932"/>
            <a:ext cx="2683870" cy="3801189"/>
          </a:xfrm>
          <a:prstGeom prst="rect">
            <a:avLst/>
          </a:prstGeom>
        </p:spPr>
      </p:pic>
      <p:pic>
        <p:nvPicPr>
          <p:cNvPr id="8" name="Picture 7" descr="A paper with text and charts&#10;&#10;Description automatically generated">
            <a:extLst>
              <a:ext uri="{FF2B5EF4-FFF2-40B4-BE49-F238E27FC236}">
                <a16:creationId xmlns:a16="http://schemas.microsoft.com/office/drawing/2014/main" id="{8D036BF0-6558-A7E8-8557-4F456212A2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750" y="1596980"/>
            <a:ext cx="2906028" cy="4049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AA805E-EB29-35F1-9E30-E9E256A6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4403"/>
          </a:xfrm>
        </p:spPr>
        <p:txBody>
          <a:bodyPr>
            <a:normAutofit/>
          </a:bodyPr>
          <a:lstStyle/>
          <a:p>
            <a:r>
              <a:rPr lang="en-US" sz="2800" i="1" dirty="0"/>
              <a:t>High Five</a:t>
            </a:r>
            <a:r>
              <a:rPr lang="en-US" sz="2800" dirty="0"/>
              <a:t>: </a:t>
            </a:r>
            <a:r>
              <a:rPr lang="en-US" sz="2800" b="1" u="sng" dirty="0"/>
              <a:t>E</a:t>
            </a:r>
            <a:r>
              <a:rPr lang="en-US" sz="2800" dirty="0"/>
              <a:t>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9694E-0D6C-D0A7-8B6D-25C469B4A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870" y="2279560"/>
            <a:ext cx="3776262" cy="4213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Program requirements: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Participate in Kickoff Event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social media posts per month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 Hi5 at each High School in the county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 Hi5 info cards at roadside stops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Hang Hi5 posters in public spaces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Conduct four (4) other outreach events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324A2-BA85-D78B-6F34-EC01BC8B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8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4702D2-162D-17BD-ECDD-CB429FCE4ED8}"/>
              </a:ext>
            </a:extLst>
          </p:cNvPr>
          <p:cNvSpPr txBox="1">
            <a:spLocks/>
          </p:cNvSpPr>
          <p:nvPr/>
        </p:nvSpPr>
        <p:spPr>
          <a:xfrm>
            <a:off x="628650" y="1189529"/>
            <a:ext cx="7886700" cy="82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CSOs and KSP were encouraged to collaborate to plan Hi5 publicity &amp; outreach events/activities.</a:t>
            </a:r>
          </a:p>
          <a:p>
            <a:pPr marL="0" indent="0">
              <a:buFont typeface="Wingdings 3" charset="2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8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805E-EB29-35F1-9E30-E9E256A6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4403"/>
          </a:xfrm>
        </p:spPr>
        <p:txBody>
          <a:bodyPr>
            <a:normAutofit/>
          </a:bodyPr>
          <a:lstStyle/>
          <a:p>
            <a:r>
              <a:rPr lang="en-US" sz="2800" i="1" dirty="0"/>
              <a:t>High Five</a:t>
            </a:r>
            <a:r>
              <a:rPr lang="en-US" sz="2800" dirty="0"/>
              <a:t>: </a:t>
            </a:r>
            <a:r>
              <a:rPr lang="en-US" sz="2800" b="1" u="sng" dirty="0"/>
              <a:t>E</a:t>
            </a:r>
            <a:r>
              <a:rPr lang="en-US" sz="2800" dirty="0"/>
              <a:t>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9694E-0D6C-D0A7-8B6D-25C469B4A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60613"/>
            <a:ext cx="7369130" cy="4268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High Five CSO could determine the tactical approach to conduct enforcement and special projects and were asked to collaborate with KSP to coordinate efforts.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requirements: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at least two (2) multi-jurisdictional enforcement projects per month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 seat belt citations and/or warnings to violators depending on local policy and officer discretion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Participating law enforcement should hand out informational cards during traffic stops and at any other appropriate times while discussing the disproportionate number of unbelted fatalities on rural roads.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324A2-BA85-D78B-6F34-EC01BC8B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204-28FF-4BD4-A0F5-364CCE4D3F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649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D43B6EC2474B46BBDDD87867093F20" ma:contentTypeVersion="1" ma:contentTypeDescription="Create a new document." ma:contentTypeScope="" ma:versionID="79d80a658bd894f14caf78ae839b3939">
  <xsd:schema xmlns:xsd="http://www.w3.org/2001/XMLSchema" xmlns:xs="http://www.w3.org/2001/XMLSchema" xmlns:p="http://schemas.microsoft.com/office/2006/metadata/properties" xmlns:ns2="9c16dc54-5a24-4afd-a61c-664ec7eab416" targetNamespace="http://schemas.microsoft.com/office/2006/metadata/properties" ma:root="true" ma:fieldsID="cbe3cd24092a393f5b9279d5fa38058f" ns2:_=""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260DA0-D765-4F4F-9370-2B986BDB446B}"/>
</file>

<file path=customXml/itemProps2.xml><?xml version="1.0" encoding="utf-8"?>
<ds:datastoreItem xmlns:ds="http://schemas.openxmlformats.org/officeDocument/2006/customXml" ds:itemID="{8A24D6CD-2DF8-4170-A05B-758371C8AEF6}"/>
</file>

<file path=customXml/itemProps3.xml><?xml version="1.0" encoding="utf-8"?>
<ds:datastoreItem xmlns:ds="http://schemas.openxmlformats.org/officeDocument/2006/customXml" ds:itemID="{0241AFF1-DAEA-4079-8D39-121CBDA25D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8772</TotalTime>
  <Words>1734</Words>
  <Application>Microsoft Office PowerPoint</Application>
  <PresentationFormat>On-screen Show (4:3)</PresentationFormat>
  <Paragraphs>337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Symbol</vt:lpstr>
      <vt:lpstr>Trebuchet MS</vt:lpstr>
      <vt:lpstr>Wingdings</vt:lpstr>
      <vt:lpstr>Wingdings 3</vt:lpstr>
      <vt:lpstr>Facet</vt:lpstr>
      <vt:lpstr>Rural High Five Seat Belt Program</vt:lpstr>
      <vt:lpstr>From Iowa to Kentucky!</vt:lpstr>
      <vt:lpstr>Rural High 5</vt:lpstr>
      <vt:lpstr>Rural Traffic Safety Advisory Board</vt:lpstr>
      <vt:lpstr>Program at a Glance </vt:lpstr>
      <vt:lpstr>Kentucky High Five Timeline</vt:lpstr>
      <vt:lpstr>Timeline – First Half</vt:lpstr>
      <vt:lpstr>High Five: Education</vt:lpstr>
      <vt:lpstr>High Five: Enforcement</vt:lpstr>
      <vt:lpstr>High Five: Engineering</vt:lpstr>
      <vt:lpstr>Grant Funding</vt:lpstr>
      <vt:lpstr>High Five Program RSA Issues List</vt:lpstr>
      <vt:lpstr>High Five Program RSA Issues List (Cont.)</vt:lpstr>
      <vt:lpstr>High Five Program RSA Team Members</vt:lpstr>
      <vt:lpstr>High Five RSA Experience From  Lyon County Sheriff</vt:lpstr>
      <vt:lpstr>High Five Activity – Requirements</vt:lpstr>
      <vt:lpstr>Initial High Five Counties</vt:lpstr>
      <vt:lpstr>Initial High Five County Stats</vt:lpstr>
      <vt:lpstr>High Five Activity – Experience</vt:lpstr>
      <vt:lpstr>Round 2 of High Five Program</vt:lpstr>
      <vt:lpstr>High Five Round 2</vt:lpstr>
      <vt:lpstr>Choosing Initial High Five Counties</vt:lpstr>
      <vt:lpstr>Choosing Initial High Five Pilot States - Kentucky</vt:lpstr>
      <vt:lpstr>Choosing Initial High Five Counties - Dashboard</vt:lpstr>
      <vt:lpstr>Choosing Initial High Five Counties – Dashboard - Map</vt:lpstr>
      <vt:lpstr>Choosing Initial High Five Counties – Dashboard - Data</vt:lpstr>
      <vt:lpstr>Choosing Initial High Five Counties – LEL Regions</vt:lpstr>
      <vt:lpstr>Choosing Initial High Five Counties – Rural Counties</vt:lpstr>
      <vt:lpstr>Choosing Year 2 High Five Counties - Dashboard</vt:lpstr>
      <vt:lpstr>High Five – RSA tool</vt:lpstr>
      <vt:lpstr>High Five – Grantee Tool Dashboard - Intro</vt:lpstr>
      <vt:lpstr>High Five – Grantee Tool Dashboard – First Filters</vt:lpstr>
      <vt:lpstr>High Five – Grantee Tool Dashboard – Second Filters</vt:lpstr>
      <vt:lpstr>High Five – Grantee Tool Dashboard – Map</vt:lpstr>
      <vt:lpstr>High Five – Grantee Tool Dashboard – Environment</vt:lpstr>
      <vt:lpstr>High Five – Grantee Tool Dashboard – Human</vt:lpstr>
      <vt:lpstr>High Five – Grantee Tool Dashboard – Vehicle</vt:lpstr>
      <vt:lpstr>How did we do?</vt:lpstr>
      <vt:lpstr>Why the success?</vt:lpstr>
      <vt:lpstr>What’s Next? Version 3.0</vt:lpstr>
      <vt:lpstr>Questions/Comments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High Five Seat Belt Program Demonstration</dc:title>
  <dc:creator>K. Elliott</dc:creator>
  <cp:lastModifiedBy>Harding, Ed H (KYTC)</cp:lastModifiedBy>
  <cp:revision>164</cp:revision>
  <cp:lastPrinted>2024-05-08T16:27:39Z</cp:lastPrinted>
  <dcterms:created xsi:type="dcterms:W3CDTF">2023-12-06T16:49:33Z</dcterms:created>
  <dcterms:modified xsi:type="dcterms:W3CDTF">2025-04-14T18:32:37Z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0x01010040D43B6EC2474B46BBDDD87867093F20</vt:lpwstr>
  </property>
</Properties>
</file>