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74" r:id="rId3"/>
    <p:sldId id="275" r:id="rId4"/>
    <p:sldId id="265" r:id="rId5"/>
    <p:sldId id="276" r:id="rId6"/>
    <p:sldId id="267" r:id="rId7"/>
    <p:sldId id="269" r:id="rId8"/>
    <p:sldId id="268" r:id="rId9"/>
    <p:sldId id="270" r:id="rId10"/>
    <p:sldId id="271"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78999" autoAdjust="0"/>
  </p:normalViewPr>
  <p:slideViewPr>
    <p:cSldViewPr>
      <p:cViewPr varScale="1">
        <p:scale>
          <a:sx n="59" d="100"/>
          <a:sy n="59" d="100"/>
        </p:scale>
        <p:origin x="1824" y="60"/>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196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F310D49-4B71-4E82-89FE-3773915A85D1}" type="datetimeFigureOut">
              <a:rPr lang="en-US" smtClean="0"/>
              <a:t>9/8/2015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4E2A90EF-FB85-42E8-8BE7-82822CFD44A8}" type="slidenum">
              <a:rPr lang="en-US" smtClean="0"/>
              <a:t>‹#›</a:t>
            </a:fld>
            <a:endParaRPr lang="en-US"/>
          </a:p>
        </p:txBody>
      </p:sp>
    </p:spTree>
    <p:extLst>
      <p:ext uri="{BB962C8B-B14F-4D97-AF65-F5344CB8AC3E}">
        <p14:creationId xmlns:p14="http://schemas.microsoft.com/office/powerpoint/2010/main" val="63671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attending the Section Engineer’s Conference in the Spring, you may already know what</a:t>
            </a:r>
            <a:r>
              <a:rPr lang="en-US" baseline="0" dirty="0" smtClean="0"/>
              <a:t> a </a:t>
            </a:r>
            <a:r>
              <a:rPr lang="en-US" baseline="0" dirty="0" err="1" smtClean="0"/>
              <a:t>PoDI</a:t>
            </a:r>
            <a:r>
              <a:rPr lang="en-US" baseline="0" dirty="0" smtClean="0"/>
              <a:t> is.  My task, is to explain FHWA’s role on a project level.  Our involvement on the project level, is primarily through the </a:t>
            </a:r>
            <a:r>
              <a:rPr lang="en-US" baseline="0" dirty="0" err="1" smtClean="0"/>
              <a:t>PoDI</a:t>
            </a:r>
            <a:r>
              <a:rPr lang="en-US" baseline="0" dirty="0" smtClean="0"/>
              <a:t> program.  </a:t>
            </a:r>
            <a:endParaRPr lang="en-US" dirty="0" smtClean="0"/>
          </a:p>
          <a:p>
            <a:endParaRPr lang="en-US" dirty="0" smtClean="0"/>
          </a:p>
          <a:p>
            <a:r>
              <a:rPr lang="en-US" dirty="0" smtClean="0"/>
              <a:t>By</a:t>
            </a:r>
            <a:r>
              <a:rPr lang="en-US" baseline="0" dirty="0" smtClean="0"/>
              <a:t> the way, I am John Callihan, FHWA Transportation Engineer for Districts 4, 10, and 12.</a:t>
            </a:r>
            <a:endParaRPr lang="en-US" dirty="0" smtClean="0"/>
          </a:p>
          <a:p>
            <a:endParaRPr lang="en-US" dirty="0" smtClean="0"/>
          </a:p>
          <a:p>
            <a:r>
              <a:rPr lang="en-US" dirty="0" smtClean="0"/>
              <a:t>FHWA’s</a:t>
            </a:r>
            <a:r>
              <a:rPr lang="en-US" baseline="0" dirty="0" smtClean="0"/>
              <a:t> history has been largely connected with the building of the Interstate System.  When that massive system was being constructed, FHWA had a very direct role and work closely with State DOTs to insure the design and construction of the system was consistent across the nation.  With the Interstate system more-or-less complete, FHWA’s role has evolved.</a:t>
            </a:r>
          </a:p>
          <a:p>
            <a:endParaRPr lang="en-US" baseline="0" dirty="0" smtClean="0"/>
          </a:p>
          <a:p>
            <a:r>
              <a:rPr lang="en-US" baseline="0" dirty="0" smtClean="0"/>
              <a:t>It might be helpful to remember how the Federal funding of highways works…  It is a Federal-Aid Highway Program.  This means that the States implement the program.  FHWA does not own the roads, not even the interstates.  FHWA does not design, build or maintain the roads.  The States are the owners, planners, designers, builders, maintainers, and operators of the Interstates and all other Federal Aid roadways.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1</a:t>
            </a:fld>
            <a:endParaRPr lang="en-US"/>
          </a:p>
        </p:txBody>
      </p:sp>
    </p:spTree>
    <p:extLst>
      <p:ext uri="{BB962C8B-B14F-4D97-AF65-F5344CB8AC3E}">
        <p14:creationId xmlns:p14="http://schemas.microsoft.com/office/powerpoint/2010/main" val="16919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you know if you</a:t>
            </a:r>
            <a:r>
              <a:rPr lang="en-US" baseline="0" dirty="0" smtClean="0"/>
              <a:t>r project is a </a:t>
            </a:r>
            <a:r>
              <a:rPr lang="en-US" baseline="0" dirty="0" err="1" smtClean="0"/>
              <a:t>PoDI</a:t>
            </a:r>
            <a:r>
              <a:rPr lang="en-US" baseline="0" dirty="0" smtClean="0"/>
              <a:t>?  How do you know what the </a:t>
            </a:r>
            <a:r>
              <a:rPr lang="en-US" baseline="0" dirty="0" err="1" smtClean="0"/>
              <a:t>PoDI</a:t>
            </a:r>
            <a:r>
              <a:rPr lang="en-US" baseline="0" dirty="0" smtClean="0"/>
              <a:t> plans says and how much involvement to expect from FHWA?</a:t>
            </a:r>
          </a:p>
          <a:p>
            <a:r>
              <a:rPr lang="en-US" baseline="0" dirty="0" err="1" smtClean="0"/>
              <a:t>PoDIs</a:t>
            </a:r>
            <a:r>
              <a:rPr lang="en-US" baseline="0" dirty="0" smtClean="0"/>
              <a:t> are identified in </a:t>
            </a:r>
            <a:r>
              <a:rPr lang="en-US" baseline="0" dirty="0" err="1" smtClean="0"/>
              <a:t>SiteManager</a:t>
            </a:r>
            <a:r>
              <a:rPr lang="en-US" baseline="0" dirty="0" smtClean="0"/>
              <a:t>.</a:t>
            </a:r>
          </a:p>
          <a:p>
            <a:r>
              <a:rPr lang="en-US" baseline="0" dirty="0" err="1" smtClean="0"/>
              <a:t>PoDI</a:t>
            </a:r>
            <a:r>
              <a:rPr lang="en-US" baseline="0" dirty="0" smtClean="0"/>
              <a:t> plans can be loaded into </a:t>
            </a:r>
            <a:r>
              <a:rPr lang="en-US" baseline="0" dirty="0" err="1" smtClean="0"/>
              <a:t>ProjectWise</a:t>
            </a:r>
            <a:r>
              <a:rPr lang="en-US" baseline="0" dirty="0" smtClean="0"/>
              <a:t>.</a:t>
            </a:r>
          </a:p>
          <a:p>
            <a:endParaRPr lang="en-US" baseline="0" dirty="0" smtClean="0"/>
          </a:p>
          <a:p>
            <a:r>
              <a:rPr lang="en-US" baseline="0" dirty="0" smtClean="0"/>
              <a:t>My best advice, is ask your FHWA Transportation/Area Engineer.  They can provide you with a list of </a:t>
            </a:r>
            <a:r>
              <a:rPr lang="en-US" baseline="0" dirty="0" err="1" smtClean="0"/>
              <a:t>PoDIs</a:t>
            </a:r>
            <a:r>
              <a:rPr lang="en-US" baseline="0" dirty="0" smtClean="0"/>
              <a:t> for your district and a copy of each </a:t>
            </a:r>
            <a:r>
              <a:rPr lang="en-US" baseline="0" dirty="0" err="1" smtClean="0"/>
              <a:t>PoDI</a:t>
            </a:r>
            <a:r>
              <a:rPr lang="en-US" baseline="0" dirty="0" smtClean="0"/>
              <a:t> project’s specific </a:t>
            </a:r>
            <a:r>
              <a:rPr lang="en-US" baseline="0" dirty="0" err="1" smtClean="0"/>
              <a:t>PoDI</a:t>
            </a:r>
            <a:r>
              <a:rPr lang="en-US" baseline="0" dirty="0" smtClean="0"/>
              <a:t> plan.</a:t>
            </a:r>
          </a:p>
          <a:p>
            <a:endParaRPr lang="en-US" baseline="0" dirty="0" smtClean="0"/>
          </a:p>
          <a:p>
            <a:r>
              <a:rPr lang="en-US" baseline="0" dirty="0" smtClean="0"/>
              <a:t>If there are any questions, I will be hanging around afterwards and would be happy </a:t>
            </a:r>
            <a:r>
              <a:rPr lang="en-US" baseline="0" smtClean="0"/>
              <a:t>to discuss.</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10</a:t>
            </a:fld>
            <a:endParaRPr lang="en-US"/>
          </a:p>
        </p:txBody>
      </p:sp>
    </p:spTree>
    <p:extLst>
      <p:ext uri="{BB962C8B-B14F-4D97-AF65-F5344CB8AC3E}">
        <p14:creationId xmlns:p14="http://schemas.microsoft.com/office/powerpoint/2010/main" val="204998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magnitude of what we, as partners</a:t>
            </a:r>
            <a:r>
              <a:rPr lang="en-US" baseline="0" dirty="0" smtClean="0"/>
              <a:t> do</a:t>
            </a:r>
            <a:r>
              <a:rPr lang="en-US" dirty="0" smtClean="0"/>
              <a:t>.  KYTC lets about $</a:t>
            </a:r>
            <a:r>
              <a:rPr lang="en-US" b="1" i="1" dirty="0" smtClean="0"/>
              <a:t>XXX</a:t>
            </a:r>
            <a:r>
              <a:rPr lang="en-US" dirty="0" smtClean="0"/>
              <a:t> million in projects each year.  Currently there are about </a:t>
            </a:r>
            <a:r>
              <a:rPr lang="en-US" sz="1600" b="1" i="1" dirty="0" smtClean="0"/>
              <a:t>XXX</a:t>
            </a:r>
            <a:r>
              <a:rPr lang="en-US" dirty="0" smtClean="0"/>
              <a:t> active construction contracts in the state.</a:t>
            </a:r>
          </a:p>
          <a:p>
            <a:endParaRPr lang="en-US" dirty="0"/>
          </a:p>
          <a:p>
            <a:r>
              <a:rPr lang="en-US" dirty="0" smtClean="0"/>
              <a:t>Keep in mind, we have 6 engineers on our Project Development Team.  And of those 6, that includes David, who also has responsibilities as Team Leader and Division Realty Officer, and Boday, who is the Division Bridge Engineer.   So really, we are left with 4 engineers who serve as Transportation Engineers, or what we used to call Area Engineers.</a:t>
            </a:r>
          </a:p>
          <a:p>
            <a:endParaRPr lang="en-US" dirty="0"/>
          </a:p>
          <a:p>
            <a:r>
              <a:rPr lang="en-US" dirty="0" smtClean="0"/>
              <a:t>And even of those 4, Duane handles Major Projects, Ryan is our Safety Engineer and does ER, Michael is our Division Design Engineer, and me.</a:t>
            </a:r>
          </a:p>
          <a:p>
            <a:endParaRPr lang="en-US" dirty="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2</a:t>
            </a:fld>
            <a:endParaRPr lang="en-US"/>
          </a:p>
        </p:txBody>
      </p:sp>
    </p:spTree>
    <p:extLst>
      <p:ext uri="{BB962C8B-B14F-4D97-AF65-F5344CB8AC3E}">
        <p14:creationId xmlns:p14="http://schemas.microsoft.com/office/powerpoint/2010/main" val="345086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what we are concerned with are the projects with a Federal “Nexus”.  Either the project involves Federal Funds, or there is a Federal  Action, like an IJS, required.  But look at this map, we still have an overwhelming number of Federal-Aid projects.  About $</a:t>
            </a:r>
            <a:r>
              <a:rPr lang="en-US" b="1" i="1" dirty="0" smtClean="0"/>
              <a:t>XXX</a:t>
            </a:r>
            <a:r>
              <a:rPr lang="en-US" dirty="0" smtClean="0"/>
              <a:t> million each year of Federal Aid projects are let to construction.  This year, there are about </a:t>
            </a:r>
            <a:r>
              <a:rPr lang="en-US" b="1" i="1" dirty="0" smtClean="0"/>
              <a:t>XXX</a:t>
            </a:r>
            <a:r>
              <a:rPr lang="en-US" dirty="0" smtClean="0"/>
              <a:t> in active construction contracts that are Federal-Aid projects.</a:t>
            </a:r>
          </a:p>
          <a:p>
            <a:endParaRPr lang="en-US" dirty="0"/>
          </a:p>
          <a:p>
            <a:r>
              <a:rPr lang="en-US" dirty="0" smtClean="0"/>
              <a:t>So, how should be best use the 4 Transportation Engineers on the Project Development Team to provide oversight for Kentucky’s part of the Federal Aid Highway program?</a:t>
            </a:r>
          </a:p>
          <a:p>
            <a:endParaRPr lang="en-US" dirty="0"/>
          </a:p>
          <a:p>
            <a:r>
              <a:rPr lang="en-US" dirty="0" smtClean="0"/>
              <a:t>Well, this is where the idea of RBS&amp;O or Risk Based Stewardship and Oversight comes in…</a:t>
            </a:r>
          </a:p>
          <a:p>
            <a:endParaRPr lang="en-US" dirty="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3</a:t>
            </a:fld>
            <a:endParaRPr lang="en-US"/>
          </a:p>
        </p:txBody>
      </p:sp>
    </p:spTree>
    <p:extLst>
      <p:ext uri="{BB962C8B-B14F-4D97-AF65-F5344CB8AC3E}">
        <p14:creationId xmlns:p14="http://schemas.microsoft.com/office/powerpoint/2010/main" val="47722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560888"/>
            <a:ext cx="5851525" cy="4583112"/>
          </a:xfrm>
        </p:spPr>
        <p:txBody>
          <a:bodyPr/>
          <a:lstStyle/>
          <a:p>
            <a:r>
              <a:rPr lang="en-US" dirty="0" smtClean="0"/>
              <a:t>The Transportation Cabinet and FHWA’s KY Division have in place a Stewardship and Oversight Agreement.  It basically establishes what KYTC’s responsibilities will be regarding  providing oversight for Federal –Aid projects, and in which critical oversight roles FHWA-KY will be involved.</a:t>
            </a:r>
          </a:p>
          <a:p>
            <a:endParaRPr lang="en-US" dirty="0"/>
          </a:p>
          <a:p>
            <a:r>
              <a:rPr lang="en-US" dirty="0" smtClean="0"/>
              <a:t>Project Stewardship and Oversight is based on an assessment of the risk of various activities.  Under the umbrella of Project Stewardship and Oversight, the KY Division of FHWA  works with KYTC through the various oversight processes shown on this slide.</a:t>
            </a:r>
          </a:p>
          <a:p>
            <a:endParaRPr lang="en-US" dirty="0" smtClean="0"/>
          </a:p>
          <a:p>
            <a:r>
              <a:rPr lang="en-US" dirty="0" smtClean="0"/>
              <a:t>Not shown on the slide is our program level involvement, such as approval of Standard Specs, Standard Drawings, Manuals, and even attendance at meetings like this.</a:t>
            </a:r>
          </a:p>
          <a:p>
            <a:endParaRPr lang="en-US" dirty="0"/>
          </a:p>
          <a:p>
            <a:r>
              <a:rPr lang="en-US" dirty="0" smtClean="0"/>
              <a:t>Naturally, there are some Project Approvals that FHWA will retain and are not delegate to the state – for example, approval of system to system Interchange Modifications, approval of NEPA documents, approval of authorization of funds.</a:t>
            </a:r>
          </a:p>
          <a:p>
            <a:endParaRPr lang="en-US" dirty="0"/>
          </a:p>
          <a:p>
            <a:r>
              <a:rPr lang="en-US" dirty="0" smtClean="0"/>
              <a:t>Through the CAP (Compliance Assessment Program), FHWA HQ identifies about 50 random federal aid projects, that we in the KY Division review to ensure the Cabinet is provide proper oversight.  So in essence, we audit about 50 projects annually.  Once, again, the projects are chosen at random.</a:t>
            </a:r>
          </a:p>
          <a:p>
            <a:endParaRPr lang="en-US" dirty="0"/>
          </a:p>
          <a:p>
            <a:r>
              <a:rPr lang="en-US" dirty="0" smtClean="0"/>
              <a:t>Then final, we have our </a:t>
            </a:r>
            <a:r>
              <a:rPr lang="en-US" dirty="0" err="1" smtClean="0"/>
              <a:t>PoDIs</a:t>
            </a:r>
            <a:r>
              <a:rPr lang="en-US" dirty="0" smtClean="0"/>
              <a:t> and a subset – </a:t>
            </a:r>
            <a:r>
              <a:rPr lang="en-US" dirty="0" err="1" smtClean="0"/>
              <a:t>PoCIs</a:t>
            </a:r>
            <a:r>
              <a:rPr lang="en-US" dirty="0" smtClean="0"/>
              <a:t>.</a:t>
            </a:r>
          </a:p>
          <a:p>
            <a:endParaRPr lang="en-US" dirty="0" smtClean="0"/>
          </a:p>
          <a:p>
            <a:r>
              <a:rPr lang="en-US"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4</a:t>
            </a:fld>
            <a:endParaRPr lang="en-US"/>
          </a:p>
        </p:txBody>
      </p:sp>
    </p:spTree>
    <p:extLst>
      <p:ext uri="{BB962C8B-B14F-4D97-AF65-F5344CB8AC3E}">
        <p14:creationId xmlns:p14="http://schemas.microsoft.com/office/powerpoint/2010/main" val="310548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FHWA Division Offices (There is one in each state)</a:t>
            </a:r>
            <a:r>
              <a:rPr lang="en-US" baseline="0" dirty="0" smtClean="0"/>
              <a:t> do risk assessments to identify Project’s of Division Interest.  The idea is, KYTC has been doing this Federal-Aid thing for a long time, and should have a pretty good handle on how to design and build a Federal-Aid Highway Project.  The map shown is a manageable amount of projects on which our team and KYTC can partner.  The hope is, by focusing our teams efforts, we can add value to your efforts to deliver these projects.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5</a:t>
            </a:fld>
            <a:endParaRPr lang="en-US"/>
          </a:p>
        </p:txBody>
      </p:sp>
    </p:spTree>
    <p:extLst>
      <p:ext uri="{BB962C8B-B14F-4D97-AF65-F5344CB8AC3E}">
        <p14:creationId xmlns:p14="http://schemas.microsoft.com/office/powerpoint/2010/main" val="291101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for Instance</a:t>
            </a:r>
            <a:r>
              <a:rPr lang="en-US" baseline="0" dirty="0" smtClean="0"/>
              <a:t> the I-65 </a:t>
            </a:r>
            <a:r>
              <a:rPr lang="en-US" baseline="0" dirty="0" err="1" smtClean="0"/>
              <a:t>Cooridor</a:t>
            </a:r>
            <a:r>
              <a:rPr lang="en-US" baseline="0" dirty="0" smtClean="0"/>
              <a:t>.</a:t>
            </a:r>
          </a:p>
          <a:p>
            <a:r>
              <a:rPr lang="en-US" dirty="0" smtClean="0"/>
              <a:t>The Risk Assessment for this particular </a:t>
            </a:r>
            <a:r>
              <a:rPr lang="en-US" dirty="0" err="1" smtClean="0"/>
              <a:t>PoDI</a:t>
            </a:r>
            <a:r>
              <a:rPr lang="en-US" baseline="0" dirty="0" smtClean="0"/>
              <a:t> focused:</a:t>
            </a:r>
          </a:p>
          <a:p>
            <a:r>
              <a:rPr lang="en-US" baseline="0" dirty="0" smtClean="0"/>
              <a:t>This is a major freight corridor that has a history of truck crashes.  </a:t>
            </a:r>
          </a:p>
          <a:p>
            <a:r>
              <a:rPr lang="en-US" baseline="0" dirty="0" smtClean="0"/>
              <a:t>The flow of traffic during normal operations and during construction are critical.</a:t>
            </a:r>
          </a:p>
          <a:p>
            <a:r>
              <a:rPr lang="en-US" baseline="0" dirty="0" smtClean="0"/>
              <a:t>The idea of getting in, getting the work done quickly, and getting out, will limit delays to the public and reduce exposure of workers and the public to work zone issues.</a:t>
            </a:r>
          </a:p>
          <a:p>
            <a:endParaRPr lang="en-US" baseline="0" dirty="0" smtClean="0"/>
          </a:p>
          <a:p>
            <a:r>
              <a:rPr lang="en-US" baseline="0" dirty="0" smtClean="0"/>
              <a:t>To mitigate these risks…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6</a:t>
            </a:fld>
            <a:endParaRPr lang="en-US"/>
          </a:p>
        </p:txBody>
      </p:sp>
    </p:spTree>
    <p:extLst>
      <p:ext uri="{BB962C8B-B14F-4D97-AF65-F5344CB8AC3E}">
        <p14:creationId xmlns:p14="http://schemas.microsoft.com/office/powerpoint/2010/main" val="80805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KY Division determined that we could best help KYTC by being involved</a:t>
            </a:r>
            <a:r>
              <a:rPr lang="en-US" baseline="0" dirty="0" smtClean="0"/>
              <a:t> in the tasks shown on this slide.  Note that, if the project were Full-Oversight, additional tasks would have been identified.  For example, in this case, we want to be involved in Final Design, but did not feel that we would add much to the Preliminary design, since our focus for this project is primarily on work zone and traffic operations and the general (timely) administration of the construction contracts..</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7</a:t>
            </a:fld>
            <a:endParaRPr lang="en-US"/>
          </a:p>
        </p:txBody>
      </p:sp>
    </p:spTree>
    <p:extLst>
      <p:ext uri="{BB962C8B-B14F-4D97-AF65-F5344CB8AC3E}">
        <p14:creationId xmlns:p14="http://schemas.microsoft.com/office/powerpoint/2010/main" val="133701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actually </a:t>
            </a:r>
            <a:r>
              <a:rPr lang="en-US" dirty="0" err="1" smtClean="0"/>
              <a:t>PoDI</a:t>
            </a:r>
            <a:r>
              <a:rPr lang="en-US" dirty="0" smtClean="0"/>
              <a:t> plans for each project detail FHWA-KY’s involvement</a:t>
            </a:r>
            <a:r>
              <a:rPr lang="en-US" baseline="0" dirty="0" smtClean="0"/>
              <a:t> in the various phases of the project.  Here you see the Oversight tasks we will conduct for the I-65 Widening </a:t>
            </a:r>
            <a:r>
              <a:rPr lang="en-US" baseline="0" dirty="0" err="1" smtClean="0"/>
              <a:t>PoDI</a:t>
            </a:r>
            <a:r>
              <a:rPr lang="en-US" baseline="0" dirty="0" smtClean="0"/>
              <a:t>.  Everything from Final Design, and PS&amp;E review, to approval of the TMP.</a:t>
            </a:r>
          </a:p>
          <a:p>
            <a:endParaRPr lang="en-US" baseline="0" dirty="0" smtClean="0"/>
          </a:p>
          <a:p>
            <a:r>
              <a:rPr lang="en-US" baseline="0" dirty="0" smtClean="0"/>
              <a:t>CHANGE SLIDE</a:t>
            </a:r>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8</a:t>
            </a:fld>
            <a:endParaRPr lang="en-US"/>
          </a:p>
        </p:txBody>
      </p:sp>
    </p:spTree>
    <p:extLst>
      <p:ext uri="{BB962C8B-B14F-4D97-AF65-F5344CB8AC3E}">
        <p14:creationId xmlns:p14="http://schemas.microsoft.com/office/powerpoint/2010/main" val="358522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segments are under construction, for the I-65 Widening </a:t>
            </a:r>
            <a:r>
              <a:rPr lang="en-US" baseline="0" dirty="0" err="1" smtClean="0"/>
              <a:t>PoDI</a:t>
            </a:r>
            <a:r>
              <a:rPr lang="en-US" baseline="0" dirty="0" smtClean="0"/>
              <a:t>, our intent is to conduct a construction inspection 6 times annually.  Change orders and changes to the TMP are other areas of emphasis.  Finally, we will conduct a Final Inspection and complete a Final Acceptance Report.</a:t>
            </a:r>
          </a:p>
          <a:p>
            <a:endParaRPr lang="en-US" dirty="0" smtClean="0"/>
          </a:p>
          <a:p>
            <a:r>
              <a:rPr lang="en-US" dirty="0" smtClean="0"/>
              <a:t>Please understand,</a:t>
            </a:r>
            <a:r>
              <a:rPr lang="en-US" baseline="0" dirty="0" smtClean="0"/>
              <a:t> this is just a sample of what a </a:t>
            </a:r>
            <a:r>
              <a:rPr lang="en-US" baseline="0" dirty="0" err="1" smtClean="0"/>
              <a:t>PoDI</a:t>
            </a:r>
            <a:r>
              <a:rPr lang="en-US" baseline="0" dirty="0" smtClean="0"/>
              <a:t> plan might involve.  There are some </a:t>
            </a:r>
            <a:r>
              <a:rPr lang="en-US" baseline="0" dirty="0" err="1" smtClean="0"/>
              <a:t>PoDIs</a:t>
            </a:r>
            <a:r>
              <a:rPr lang="en-US" baseline="0" dirty="0" smtClean="0"/>
              <a:t> for which we only want to be involved in the </a:t>
            </a:r>
            <a:r>
              <a:rPr lang="en-US" baseline="0" dirty="0" err="1" smtClean="0"/>
              <a:t>deisgn</a:t>
            </a:r>
            <a:r>
              <a:rPr lang="en-US" baseline="0" dirty="0" smtClean="0"/>
              <a:t> phase, and for others, we might only want to be involved in the construction phases.</a:t>
            </a:r>
          </a:p>
          <a:p>
            <a:endParaRPr lang="en-US" baseline="0" dirty="0" smtClean="0"/>
          </a:p>
          <a:p>
            <a:r>
              <a:rPr lang="en-US" baseline="0" dirty="0" smtClean="0"/>
              <a:t>In general, FHWA’s involvement is dictated by the Risk Assessments.  There are of course exceptions, like the APD or Appalachian Development Highways, US 460 and US 119 in D-12, and the Salyersville Segment of the Mountain Parkway in D-10, that is a TIGER Grant project.  For these projects, congress has basically told FHWA, that we will treat them like Full-Oversight projects.</a:t>
            </a:r>
          </a:p>
          <a:p>
            <a:endParaRPr lang="en-US" baseline="0" dirty="0" smtClean="0"/>
          </a:p>
          <a:p>
            <a:r>
              <a:rPr lang="en-US" baseline="0" dirty="0" smtClean="0"/>
              <a:t>CHANGE SLIDE</a:t>
            </a:r>
          </a:p>
          <a:p>
            <a:endParaRPr lang="en-US" dirty="0"/>
          </a:p>
        </p:txBody>
      </p:sp>
      <p:sp>
        <p:nvSpPr>
          <p:cNvPr id="4" name="Slide Number Placeholder 3"/>
          <p:cNvSpPr>
            <a:spLocks noGrp="1"/>
          </p:cNvSpPr>
          <p:nvPr>
            <p:ph type="sldNum" sz="quarter" idx="10"/>
          </p:nvPr>
        </p:nvSpPr>
        <p:spPr/>
        <p:txBody>
          <a:bodyPr/>
          <a:lstStyle/>
          <a:p>
            <a:fld id="{4E2A90EF-FB85-42E8-8BE7-82822CFD44A8}" type="slidenum">
              <a:rPr lang="en-US" smtClean="0"/>
              <a:t>9</a:t>
            </a:fld>
            <a:endParaRPr lang="en-US"/>
          </a:p>
        </p:txBody>
      </p:sp>
    </p:spTree>
    <p:extLst>
      <p:ext uri="{BB962C8B-B14F-4D97-AF65-F5344CB8AC3E}">
        <p14:creationId xmlns:p14="http://schemas.microsoft.com/office/powerpoint/2010/main" val="350289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209800"/>
            <a:ext cx="7162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1306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665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052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8195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8125"/>
            <a:ext cx="7010400" cy="1362075"/>
          </a:xfrm>
          <a:solidFill>
            <a:schemeClr val="bg1"/>
          </a:solidFill>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0" y="2219325"/>
            <a:ext cx="6934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7"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409912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209800"/>
            <a:ext cx="3657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2209800"/>
            <a:ext cx="3962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38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19199" y="2197438"/>
            <a:ext cx="3451927"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0" y="2959438"/>
            <a:ext cx="3429000" cy="2907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2197438"/>
            <a:ext cx="3355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971800"/>
            <a:ext cx="3355975"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995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013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5"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1166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55837"/>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55837"/>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8"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6345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solidFill>
                  <a:schemeClr val="accent3">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2209800"/>
            <a:ext cx="5486400" cy="2974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791200"/>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964C510D-D580-43A2-9ABD-5D3EEA2F3D97}" type="slidenum">
              <a:rPr lang="en-US" smtClean="0">
                <a:solidFill>
                  <a:prstClr val="white"/>
                </a:solidFill>
              </a:rPr>
              <a:pPr/>
              <a:t>‹#›</a:t>
            </a:fld>
            <a:endParaRPr lang="en-US" dirty="0">
              <a:solidFill>
                <a:prstClr val="white"/>
              </a:solidFill>
            </a:endParaRPr>
          </a:p>
        </p:txBody>
      </p:sp>
      <p:sp>
        <p:nvSpPr>
          <p:cNvPr id="8" name="Title Placeholder 1"/>
          <p:cNvSpPr txBox="1">
            <a:spLocks/>
          </p:cNvSpPr>
          <p:nvPr userDrawn="1"/>
        </p:nvSpPr>
        <p:spPr>
          <a:xfrm>
            <a:off x="1545579" y="76200"/>
            <a:ext cx="714122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103659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5579" y="76200"/>
            <a:ext cx="714122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19200" y="2209800"/>
            <a:ext cx="7162800" cy="4038600"/>
          </a:xfrm>
          <a:prstGeom prst="rect">
            <a:avLst/>
          </a:prstGeom>
          <a:solidFill>
            <a:schemeClr val="bg1"/>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38400" y="6324600"/>
            <a:ext cx="1066800" cy="365125"/>
          </a:xfrm>
          <a:prstGeom prst="rect">
            <a:avLst/>
          </a:prstGeom>
        </p:spPr>
        <p:txBody>
          <a:bodyPr vert="horz" lIns="91440" tIns="45720" rIns="91440" bIns="45720" rtlCol="0" anchor="ctr"/>
          <a:lstStyle>
            <a:lvl1pPr algn="l">
              <a:defRPr sz="1200">
                <a:solidFill>
                  <a:schemeClr val="bg1"/>
                </a:solidFill>
              </a:defRPr>
            </a:lvl1pPr>
          </a:lstStyle>
          <a:p>
            <a:fld id="{163B2977-B28A-4E34-83A7-C212B1FF43A2}" type="datetimeFigureOut">
              <a:rPr lang="en-US" smtClean="0">
                <a:solidFill>
                  <a:prstClr val="white"/>
                </a:solidFill>
              </a:rPr>
              <a:pPr/>
              <a:t>9/8/2015</a:t>
            </a:fld>
            <a:endParaRPr lang="en-US" dirty="0">
              <a:solidFill>
                <a:prstClr val="white"/>
              </a:solidFill>
            </a:endParaRPr>
          </a:p>
        </p:txBody>
      </p:sp>
      <p:sp>
        <p:nvSpPr>
          <p:cNvPr id="5" name="Footer Placeholder 4"/>
          <p:cNvSpPr>
            <a:spLocks noGrp="1"/>
          </p:cNvSpPr>
          <p:nvPr>
            <p:ph type="ftr" sz="quarter" idx="3"/>
          </p:nvPr>
        </p:nvSpPr>
        <p:spPr>
          <a:xfrm>
            <a:off x="3657600" y="6324600"/>
            <a:ext cx="2590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324600" y="6324600"/>
            <a:ext cx="2133600" cy="365125"/>
          </a:xfrm>
          <a:prstGeom prst="rect">
            <a:avLst/>
          </a:prstGeom>
        </p:spPr>
        <p:txBody>
          <a:bodyPr vert="horz" lIns="91440" tIns="45720" rIns="91440" bIns="45720" rtlCol="0" anchor="ctr"/>
          <a:lstStyle>
            <a:lvl1pPr algn="r">
              <a:defRPr sz="1200">
                <a:solidFill>
                  <a:schemeClr val="bg1"/>
                </a:solidFill>
              </a:defRPr>
            </a:lvl1pPr>
          </a:lstStyle>
          <a:p>
            <a:fld id="{964C510D-D580-43A2-9ABD-5D3EEA2F3D9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989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lang="en-US" sz="4400" kern="1200" dirty="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normAutofit/>
          </a:bodyPr>
          <a:lstStyle/>
          <a:p>
            <a:pPr marL="0" indent="0" algn="ctr">
              <a:buNone/>
            </a:pPr>
            <a:r>
              <a:rPr lang="en-US" sz="4400" b="1" u="sng" dirty="0" smtClean="0">
                <a:solidFill>
                  <a:schemeClr val="tx1"/>
                </a:solidFill>
              </a:rPr>
              <a:t>P</a:t>
            </a:r>
            <a:r>
              <a:rPr lang="en-US" sz="4400" dirty="0" smtClean="0">
                <a:solidFill>
                  <a:schemeClr val="tx1"/>
                </a:solidFill>
              </a:rPr>
              <a:t>rojects </a:t>
            </a:r>
            <a:r>
              <a:rPr lang="en-US" sz="4400" b="1" u="sng" dirty="0" smtClean="0">
                <a:solidFill>
                  <a:schemeClr val="tx1"/>
                </a:solidFill>
              </a:rPr>
              <a:t>o</a:t>
            </a:r>
            <a:r>
              <a:rPr lang="en-US" sz="4400" dirty="0" smtClean="0">
                <a:solidFill>
                  <a:schemeClr val="tx1"/>
                </a:solidFill>
              </a:rPr>
              <a:t>f </a:t>
            </a:r>
            <a:r>
              <a:rPr lang="en-US" sz="4400" b="1" u="sng" dirty="0" smtClean="0">
                <a:solidFill>
                  <a:schemeClr val="tx1"/>
                </a:solidFill>
              </a:rPr>
              <a:t>D</a:t>
            </a:r>
            <a:r>
              <a:rPr lang="en-US" sz="4400" dirty="0" smtClean="0">
                <a:solidFill>
                  <a:schemeClr val="tx1"/>
                </a:solidFill>
              </a:rPr>
              <a:t>ivision </a:t>
            </a:r>
            <a:r>
              <a:rPr lang="en-US" sz="4400" b="1" u="sng" dirty="0" smtClean="0">
                <a:solidFill>
                  <a:schemeClr val="tx1"/>
                </a:solidFill>
              </a:rPr>
              <a:t>I</a:t>
            </a:r>
            <a:r>
              <a:rPr lang="en-US" sz="4400" dirty="0" smtClean="0">
                <a:solidFill>
                  <a:schemeClr val="tx1"/>
                </a:solidFill>
              </a:rPr>
              <a:t>nterest</a:t>
            </a:r>
          </a:p>
          <a:p>
            <a:pPr marL="0" indent="0" algn="ctr">
              <a:buNone/>
            </a:pPr>
            <a:endParaRPr lang="en-US" sz="4400" dirty="0">
              <a:solidFill>
                <a:schemeClr val="tx1"/>
              </a:solidFill>
            </a:endParaRPr>
          </a:p>
          <a:p>
            <a:pPr marL="0" indent="0" algn="ctr">
              <a:buNone/>
            </a:pPr>
            <a:r>
              <a:rPr lang="en-US" sz="6600" dirty="0" err="1" smtClean="0">
                <a:solidFill>
                  <a:schemeClr val="tx1"/>
                </a:solidFill>
              </a:rPr>
              <a:t>PoDI</a:t>
            </a:r>
            <a:endParaRPr lang="en-US" sz="6600" dirty="0">
              <a:solidFill>
                <a:schemeClr val="tx1"/>
              </a:solidFill>
            </a:endParaRPr>
          </a:p>
        </p:txBody>
      </p:sp>
      <p:sp>
        <p:nvSpPr>
          <p:cNvPr id="3" name="Title 2"/>
          <p:cNvSpPr>
            <a:spLocks noGrp="1"/>
          </p:cNvSpPr>
          <p:nvPr>
            <p:ph type="title"/>
          </p:nvPr>
        </p:nvSpPr>
        <p:spPr/>
        <p:txBody>
          <a:bodyPr/>
          <a:lstStyle/>
          <a:p>
            <a:r>
              <a:rPr lang="en-US" dirty="0" err="1" smtClean="0"/>
              <a:t>PoDI</a:t>
            </a:r>
            <a:r>
              <a:rPr lang="en-US" dirty="0" smtClean="0"/>
              <a:t> Plans</a:t>
            </a:r>
            <a:endParaRPr lang="en-US" dirty="0"/>
          </a:p>
        </p:txBody>
      </p:sp>
      <p:cxnSp>
        <p:nvCxnSpPr>
          <p:cNvPr id="7" name="Straight Arrow Connector 6"/>
          <p:cNvCxnSpPr/>
          <p:nvPr/>
        </p:nvCxnSpPr>
        <p:spPr>
          <a:xfrm>
            <a:off x="1905000" y="2971800"/>
            <a:ext cx="1981200" cy="1219200"/>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33800" y="2978727"/>
            <a:ext cx="838200" cy="1219200"/>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4419600" y="2978727"/>
            <a:ext cx="533400" cy="1059873"/>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5562600" y="2978727"/>
            <a:ext cx="685800" cy="1059873"/>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155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PoDI</a:t>
            </a:r>
            <a:r>
              <a:rPr lang="en-US" dirty="0" smtClean="0"/>
              <a:t> Information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57400"/>
            <a:ext cx="3267075" cy="18097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495800"/>
            <a:ext cx="33051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2133600"/>
            <a:ext cx="1885950" cy="1885950"/>
          </a:xfrm>
          <a:prstGeom prst="rect">
            <a:avLst/>
          </a:prstGeom>
        </p:spPr>
      </p:pic>
      <p:sp>
        <p:nvSpPr>
          <p:cNvPr id="8" name="TextBox 7"/>
          <p:cNvSpPr txBox="1"/>
          <p:nvPr/>
        </p:nvSpPr>
        <p:spPr>
          <a:xfrm>
            <a:off x="6553200" y="3575961"/>
            <a:ext cx="1143000" cy="307777"/>
          </a:xfrm>
          <a:prstGeom prst="rect">
            <a:avLst/>
          </a:prstGeom>
          <a:noFill/>
        </p:spPr>
        <p:txBody>
          <a:bodyPr wrap="square" rtlCol="0">
            <a:spAutoFit/>
          </a:bodyPr>
          <a:lstStyle/>
          <a:p>
            <a:r>
              <a:rPr lang="en-US" sz="1400" dirty="0" err="1" smtClean="0">
                <a:solidFill>
                  <a:schemeClr val="bg1"/>
                </a:solidFill>
              </a:rPr>
              <a:t>ProjectWise</a:t>
            </a:r>
            <a:endParaRPr lang="en-US" dirty="0">
              <a:solidFill>
                <a:schemeClr val="bg1"/>
              </a:solidFill>
            </a:endParaRPr>
          </a:p>
        </p:txBody>
      </p:sp>
    </p:spTree>
    <p:extLst>
      <p:ext uri="{BB962C8B-B14F-4D97-AF65-F5344CB8AC3E}">
        <p14:creationId xmlns:p14="http://schemas.microsoft.com/office/powerpoint/2010/main" val="51094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SYP Projects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2286000"/>
            <a:ext cx="8854228" cy="3352800"/>
          </a:xfrm>
          <a:ln w="25400">
            <a:solidFill>
              <a:schemeClr val="tx1"/>
            </a:solidFill>
          </a:ln>
        </p:spPr>
      </p:pic>
    </p:spTree>
    <p:extLst>
      <p:ext uri="{BB962C8B-B14F-4D97-AF65-F5344CB8AC3E}">
        <p14:creationId xmlns:p14="http://schemas.microsoft.com/office/powerpoint/2010/main" val="1347071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2256841"/>
            <a:ext cx="8837872" cy="3381959"/>
          </a:xfrm>
          <a:ln w="25400">
            <a:solidFill>
              <a:schemeClr val="dk1"/>
            </a:solidFill>
          </a:ln>
        </p:spPr>
      </p:pic>
      <p:sp>
        <p:nvSpPr>
          <p:cNvPr id="3" name="Title 2"/>
          <p:cNvSpPr>
            <a:spLocks noGrp="1"/>
          </p:cNvSpPr>
          <p:nvPr>
            <p:ph type="title"/>
          </p:nvPr>
        </p:nvSpPr>
        <p:spPr/>
        <p:txBody>
          <a:bodyPr/>
          <a:lstStyle/>
          <a:p>
            <a:r>
              <a:rPr lang="en-US" dirty="0" smtClean="0"/>
              <a:t>All Federal-Aid Projects</a:t>
            </a:r>
            <a:endParaRPr lang="en-US" dirty="0"/>
          </a:p>
        </p:txBody>
      </p:sp>
    </p:spTree>
    <p:extLst>
      <p:ext uri="{BB962C8B-B14F-4D97-AF65-F5344CB8AC3E}">
        <p14:creationId xmlns:p14="http://schemas.microsoft.com/office/powerpoint/2010/main" val="3500123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799" y="2057400"/>
            <a:ext cx="7410457" cy="3505200"/>
          </a:xfrm>
          <a:noFill/>
        </p:spPr>
      </p:pic>
      <p:sp>
        <p:nvSpPr>
          <p:cNvPr id="3" name="Title 2"/>
          <p:cNvSpPr>
            <a:spLocks noGrp="1"/>
          </p:cNvSpPr>
          <p:nvPr>
            <p:ph type="title"/>
          </p:nvPr>
        </p:nvSpPr>
        <p:spPr>
          <a:xfrm>
            <a:off x="1828800" y="0"/>
            <a:ext cx="7141221" cy="1143000"/>
          </a:xfrm>
        </p:spPr>
        <p:txBody>
          <a:bodyPr/>
          <a:lstStyle/>
          <a:p>
            <a:r>
              <a:rPr lang="en-US" dirty="0" smtClean="0"/>
              <a:t>Stewardship and Oversight</a:t>
            </a:r>
            <a:endParaRPr lang="en-US" dirty="0"/>
          </a:p>
        </p:txBody>
      </p:sp>
      <p:sp>
        <p:nvSpPr>
          <p:cNvPr id="5" name="TextBox 4"/>
          <p:cNvSpPr txBox="1"/>
          <p:nvPr/>
        </p:nvSpPr>
        <p:spPr>
          <a:xfrm>
            <a:off x="2452254" y="2667000"/>
            <a:ext cx="4710545" cy="461665"/>
          </a:xfrm>
          <a:prstGeom prst="rect">
            <a:avLst/>
          </a:prstGeom>
          <a:solidFill>
            <a:schemeClr val="bg1">
              <a:lumMod val="65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Project Stewardship and Oversight</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1066801" y="3886200"/>
            <a:ext cx="2355272" cy="830997"/>
          </a:xfrm>
          <a:prstGeom prst="rect">
            <a:avLst/>
          </a:prstGeom>
          <a:solidFill>
            <a:schemeClr val="bg1">
              <a:lumMod val="50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Project Approval Actions</a:t>
            </a:r>
            <a:endParaRPr lang="en-US" sz="2400" b="1" dirty="0">
              <a:effectLst>
                <a:outerShdw blurRad="38100" dist="38100" dir="2700000" algn="tl">
                  <a:srgbClr val="000000">
                    <a:alpha val="43137"/>
                  </a:srgbClr>
                </a:outerShdw>
              </a:effectLst>
            </a:endParaRPr>
          </a:p>
        </p:txBody>
      </p:sp>
      <p:sp>
        <p:nvSpPr>
          <p:cNvPr id="8" name="TextBox 7"/>
          <p:cNvSpPr txBox="1"/>
          <p:nvPr/>
        </p:nvSpPr>
        <p:spPr>
          <a:xfrm>
            <a:off x="2819400" y="5031432"/>
            <a:ext cx="748145" cy="461665"/>
          </a:xfrm>
          <a:prstGeom prst="rect">
            <a:avLst/>
          </a:prstGeom>
          <a:solidFill>
            <a:schemeClr val="bg1">
              <a:lumMod val="50000"/>
            </a:schemeClr>
          </a:solidFill>
          <a:ln>
            <a:solidFill>
              <a:schemeClr val="tx1"/>
            </a:solidFill>
          </a:ln>
        </p:spPr>
        <p:txBody>
          <a:bodyPr wrap="square" rtlCol="0">
            <a:spAutoFit/>
          </a:bodyPr>
          <a:lstStyle/>
          <a:p>
            <a:pPr algn="ctr"/>
            <a:r>
              <a:rPr lang="en-US" sz="2400" b="1" dirty="0" smtClean="0">
                <a:effectLst>
                  <a:outerShdw blurRad="38100" dist="38100" dir="2700000" algn="tl">
                    <a:srgbClr val="000000">
                      <a:alpha val="43137"/>
                    </a:srgbClr>
                  </a:outerShdw>
                </a:effectLst>
              </a:rPr>
              <a:t>CAP</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5905499" y="3886200"/>
            <a:ext cx="1898072" cy="1569660"/>
          </a:xfrm>
          <a:prstGeom prst="rect">
            <a:avLst/>
          </a:prstGeom>
          <a:solidFill>
            <a:schemeClr val="bg1">
              <a:lumMod val="50000"/>
            </a:schemeClr>
          </a:solidFill>
          <a:ln>
            <a:solidFill>
              <a:schemeClr val="tx1"/>
            </a:solidFill>
          </a:ln>
        </p:spPr>
        <p:txBody>
          <a:bodyPr wrap="square" rtlCol="0">
            <a:spAutoFit/>
          </a:bodyPr>
          <a:lstStyle/>
          <a:p>
            <a:pPr algn="ctr"/>
            <a:r>
              <a:rPr lang="en-US" sz="2400" b="1" dirty="0" err="1" smtClean="0">
                <a:effectLst>
                  <a:outerShdw blurRad="38100" dist="38100" dir="2700000" algn="tl">
                    <a:srgbClr val="000000">
                      <a:alpha val="43137"/>
                    </a:srgbClr>
                  </a:outerShdw>
                </a:effectLst>
              </a:rPr>
              <a:t>PoDI</a:t>
            </a:r>
            <a:endParaRPr lang="en-US" sz="2400" b="1" dirty="0" smtClean="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a:p>
            <a:pPr algn="ctr"/>
            <a:endParaRPr lang="en-US" sz="2400" b="1" dirty="0" smtClean="0">
              <a:effectLst>
                <a:outerShdw blurRad="38100" dist="38100" dir="2700000" algn="tl">
                  <a:srgbClr val="000000">
                    <a:alpha val="43137"/>
                  </a:srgbClr>
                </a:outerShdw>
              </a:effectLst>
            </a:endParaRPr>
          </a:p>
          <a:p>
            <a:pPr algn="ctr"/>
            <a:endParaRPr lang="en-US" sz="2400" b="1" dirty="0">
              <a:effectLst>
                <a:outerShdw blurRad="38100" dist="38100" dir="2700000" algn="tl">
                  <a:srgbClr val="000000">
                    <a:alpha val="43137"/>
                  </a:srgbClr>
                </a:outerShdw>
              </a:effectLst>
            </a:endParaRPr>
          </a:p>
        </p:txBody>
      </p:sp>
      <p:sp>
        <p:nvSpPr>
          <p:cNvPr id="9" name="TextBox 8"/>
          <p:cNvSpPr txBox="1"/>
          <p:nvPr/>
        </p:nvSpPr>
        <p:spPr>
          <a:xfrm>
            <a:off x="6591299" y="4800600"/>
            <a:ext cx="1142999" cy="461665"/>
          </a:xfrm>
          <a:prstGeom prst="rect">
            <a:avLst/>
          </a:prstGeom>
          <a:solidFill>
            <a:schemeClr val="bg1">
              <a:lumMod val="50000"/>
            </a:schemeClr>
          </a:solidFill>
          <a:ln>
            <a:solidFill>
              <a:schemeClr val="tx1"/>
            </a:solidFill>
          </a:ln>
        </p:spPr>
        <p:txBody>
          <a:bodyPr wrap="square" rtlCol="0">
            <a:spAutoFit/>
          </a:bodyPr>
          <a:lstStyle/>
          <a:p>
            <a:pPr algn="ctr"/>
            <a:r>
              <a:rPr lang="en-US" sz="2400" b="1" dirty="0" err="1" smtClean="0">
                <a:effectLst>
                  <a:outerShdw blurRad="38100" dist="38100" dir="2700000" algn="tl">
                    <a:srgbClr val="000000">
                      <a:alpha val="43137"/>
                    </a:srgbClr>
                  </a:outerShdw>
                </a:effectLst>
              </a:rPr>
              <a:t>PoCI</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072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706282"/>
            <a:ext cx="7620000" cy="4631765"/>
          </a:xfrm>
          <a:ln w="25400">
            <a:solidFill>
              <a:schemeClr val="dk1"/>
            </a:solidFill>
          </a:ln>
        </p:spPr>
      </p:pic>
      <p:sp>
        <p:nvSpPr>
          <p:cNvPr id="3" name="Title 2"/>
          <p:cNvSpPr>
            <a:spLocks noGrp="1"/>
          </p:cNvSpPr>
          <p:nvPr>
            <p:ph type="title"/>
          </p:nvPr>
        </p:nvSpPr>
        <p:spPr/>
        <p:txBody>
          <a:bodyPr/>
          <a:lstStyle/>
          <a:p>
            <a:r>
              <a:rPr lang="en-US" dirty="0" err="1" smtClean="0"/>
              <a:t>PoDI</a:t>
            </a:r>
            <a:r>
              <a:rPr lang="en-US" dirty="0" smtClean="0"/>
              <a:t> Projects</a:t>
            </a:r>
            <a:endParaRPr lang="en-US" dirty="0"/>
          </a:p>
        </p:txBody>
      </p:sp>
    </p:spTree>
    <p:extLst>
      <p:ext uri="{BB962C8B-B14F-4D97-AF65-F5344CB8AC3E}">
        <p14:creationId xmlns:p14="http://schemas.microsoft.com/office/powerpoint/2010/main" val="160788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Assessment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505200" y="1905000"/>
            <a:ext cx="5181600" cy="4524315"/>
          </a:xfrm>
          <a:prstGeom prst="rect">
            <a:avLst/>
          </a:prstGeom>
          <a:noFill/>
        </p:spPr>
        <p:txBody>
          <a:bodyPr wrap="square" rtlCol="0">
            <a:spAutoFit/>
          </a:bodyPr>
          <a:lstStyle/>
          <a:p>
            <a:r>
              <a:rPr lang="en-US" dirty="0"/>
              <a:t>This is a significant corridor improvement project that affects safety, freight movement, and reliability of I-65.  This project rehabilitates existing lanes and adds additional lanes to I-65 through Barren and Hart counties.  This section of Interstate is heavily travelled and a </a:t>
            </a:r>
            <a:r>
              <a:rPr lang="en-US" b="1" u="sng" dirty="0"/>
              <a:t>major freight corridor</a:t>
            </a:r>
            <a:r>
              <a:rPr lang="en-US" dirty="0"/>
              <a:t>.   The design needs to assure that </a:t>
            </a:r>
            <a:r>
              <a:rPr lang="en-US" b="1" u="sng" dirty="0"/>
              <a:t>Work Zone Traffic Control and Traffic Management</a:t>
            </a:r>
            <a:r>
              <a:rPr lang="en-US" dirty="0"/>
              <a:t> are adequately addressed; otherwise interstate traffic will experience decreased safety and increased delays.  KYTC must properly oversee </a:t>
            </a:r>
            <a:r>
              <a:rPr lang="en-US" b="1" u="sng" dirty="0"/>
              <a:t>project administration to limit delays</a:t>
            </a:r>
            <a:r>
              <a:rPr lang="en-US" dirty="0"/>
              <a:t>.  Construction delays will impact regional freight and commuter traffic. This corridor has a history of </a:t>
            </a:r>
            <a:r>
              <a:rPr lang="en-US" b="1" u="sng" dirty="0"/>
              <a:t>truck crashes</a:t>
            </a:r>
            <a:r>
              <a:rPr lang="en-US" dirty="0"/>
              <a:t>.  Additionally, one construction segment will be selected to address FHWA-KY’s unit risk opportunity to accelerate project delivery.</a:t>
            </a:r>
          </a:p>
        </p:txBody>
      </p:sp>
    </p:spTree>
    <p:extLst>
      <p:ext uri="{BB962C8B-B14F-4D97-AF65-F5344CB8AC3E}">
        <p14:creationId xmlns:p14="http://schemas.microsoft.com/office/powerpoint/2010/main" val="124731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Stewardship and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3139321"/>
          </a:xfrm>
          <a:prstGeom prst="rect">
            <a:avLst/>
          </a:prstGeom>
          <a:noFill/>
        </p:spPr>
        <p:txBody>
          <a:bodyPr wrap="square" rtlCol="0">
            <a:spAutoFit/>
          </a:bodyPr>
          <a:lstStyle/>
          <a:p>
            <a:r>
              <a:rPr lang="en-US" dirty="0">
                <a:solidFill>
                  <a:prstClr val="black"/>
                </a:solidFill>
              </a:rPr>
              <a:t>☒Project Authorization and Project Agreement</a:t>
            </a:r>
          </a:p>
          <a:p>
            <a:r>
              <a:rPr lang="en-US" dirty="0">
                <a:solidFill>
                  <a:prstClr val="black"/>
                </a:solidFill>
              </a:rPr>
              <a:t>☐Project Planning and Programming</a:t>
            </a:r>
          </a:p>
          <a:p>
            <a:r>
              <a:rPr lang="en-US" dirty="0">
                <a:solidFill>
                  <a:prstClr val="black"/>
                </a:solidFill>
              </a:rPr>
              <a:t>☐Project Financing</a:t>
            </a:r>
          </a:p>
          <a:p>
            <a:r>
              <a:rPr lang="en-US" dirty="0">
                <a:solidFill>
                  <a:prstClr val="black"/>
                </a:solidFill>
              </a:rPr>
              <a:t>☐Environmental Clearances/NEPA</a:t>
            </a:r>
          </a:p>
          <a:p>
            <a:r>
              <a:rPr lang="en-US" dirty="0">
                <a:solidFill>
                  <a:prstClr val="black"/>
                </a:solidFill>
              </a:rPr>
              <a:t>☐Preliminary Design</a:t>
            </a:r>
          </a:p>
          <a:p>
            <a:r>
              <a:rPr lang="en-US" dirty="0">
                <a:solidFill>
                  <a:prstClr val="black"/>
                </a:solidFill>
              </a:rPr>
              <a:t>☒Final Design</a:t>
            </a:r>
          </a:p>
          <a:p>
            <a:r>
              <a:rPr lang="en-US" dirty="0">
                <a:solidFill>
                  <a:prstClr val="black"/>
                </a:solidFill>
              </a:rPr>
              <a:t>☒Plan, Specification, &amp; Estimate Development</a:t>
            </a:r>
          </a:p>
          <a:p>
            <a:r>
              <a:rPr lang="en-US" dirty="0">
                <a:solidFill>
                  <a:prstClr val="black"/>
                </a:solidFill>
              </a:rPr>
              <a:t>☒Advertising and Award</a:t>
            </a:r>
          </a:p>
          <a:p>
            <a:r>
              <a:rPr lang="en-US" dirty="0">
                <a:solidFill>
                  <a:prstClr val="black"/>
                </a:solidFill>
              </a:rPr>
              <a:t>☐Innovative Contracting/Design Build</a:t>
            </a:r>
          </a:p>
          <a:p>
            <a:r>
              <a:rPr lang="en-US" dirty="0">
                <a:solidFill>
                  <a:prstClr val="black"/>
                </a:solidFill>
              </a:rPr>
              <a:t>☒Contract Administration</a:t>
            </a:r>
          </a:p>
          <a:p>
            <a:r>
              <a:rPr lang="en-US" dirty="0">
                <a:solidFill>
                  <a:prstClr val="black"/>
                </a:solidFill>
              </a:rPr>
              <a:t>☒Construction Inspection &amp; Quality </a:t>
            </a:r>
          </a:p>
        </p:txBody>
      </p:sp>
    </p:spTree>
    <p:extLst>
      <p:ext uri="{BB962C8B-B14F-4D97-AF65-F5344CB8AC3E}">
        <p14:creationId xmlns:p14="http://schemas.microsoft.com/office/powerpoint/2010/main" val="828206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Design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2640723"/>
          </a:xfrm>
          <a:prstGeom prst="rect">
            <a:avLst/>
          </a:prstGeom>
          <a:noFill/>
        </p:spPr>
        <p:txBody>
          <a:bodyPr wrap="square" rtlCol="0">
            <a:spAutoFit/>
          </a:bodyPr>
          <a:lstStyle/>
          <a:p>
            <a:pPr marL="685800" marR="0" indent="-228600">
              <a:lnSpc>
                <a:spcPct val="115000"/>
              </a:lnSpc>
              <a:spcBef>
                <a:spcPts val="0"/>
              </a:spcBef>
              <a:spcAft>
                <a:spcPts val="0"/>
              </a:spcAft>
            </a:pPr>
            <a:r>
              <a:rPr lang="en-US" b="1" dirty="0">
                <a:ea typeface="Calibri"/>
                <a:cs typeface="Times New Roman"/>
              </a:rPr>
              <a:t>Related to Design:</a:t>
            </a:r>
            <a:endParaRPr lang="en-US" dirty="0">
              <a:ea typeface="Calibri"/>
              <a:cs typeface="Times New Roman"/>
            </a:endParaRPr>
          </a:p>
          <a:p>
            <a:pPr marL="742950" marR="0" lvl="1" indent="-285750">
              <a:lnSpc>
                <a:spcPct val="115000"/>
              </a:lnSpc>
              <a:spcBef>
                <a:spcPts val="0"/>
              </a:spcBef>
              <a:spcAft>
                <a:spcPts val="0"/>
              </a:spcAft>
              <a:buFont typeface="Symbol"/>
              <a:buChar char=""/>
            </a:pPr>
            <a:r>
              <a:rPr lang="en-US" dirty="0" smtClean="0">
                <a:ea typeface="Calibri"/>
                <a:cs typeface="Times New Roman"/>
              </a:rPr>
              <a:t>Attend </a:t>
            </a:r>
            <a:r>
              <a:rPr lang="en-US" dirty="0">
                <a:ea typeface="Calibri"/>
                <a:cs typeface="Times New Roman"/>
              </a:rPr>
              <a:t>review meeting for Final Design to prepare for review of PS&amp;E.</a:t>
            </a:r>
          </a:p>
          <a:p>
            <a:pPr marL="742950" marR="0" lvl="1" indent="-285750">
              <a:lnSpc>
                <a:spcPct val="115000"/>
              </a:lnSpc>
              <a:spcBef>
                <a:spcPts val="0"/>
              </a:spcBef>
              <a:spcAft>
                <a:spcPts val="0"/>
              </a:spcAft>
              <a:buFont typeface="Symbol"/>
              <a:buChar char=""/>
            </a:pPr>
            <a:r>
              <a:rPr lang="en-US" dirty="0" smtClean="0">
                <a:ea typeface="Calibri"/>
                <a:cs typeface="Times New Roman"/>
              </a:rPr>
              <a:t>Approve </a:t>
            </a:r>
            <a:r>
              <a:rPr lang="en-US" dirty="0">
                <a:ea typeface="Calibri"/>
                <a:cs typeface="Times New Roman"/>
              </a:rPr>
              <a:t>Design Exceptions. </a:t>
            </a:r>
          </a:p>
          <a:p>
            <a:pPr marL="742950" marR="0" lvl="1" indent="-285750">
              <a:lnSpc>
                <a:spcPct val="115000"/>
              </a:lnSpc>
              <a:spcBef>
                <a:spcPts val="0"/>
              </a:spcBef>
              <a:spcAft>
                <a:spcPts val="0"/>
              </a:spcAft>
              <a:buFont typeface="Symbol"/>
              <a:buChar char=""/>
            </a:pPr>
            <a:r>
              <a:rPr lang="en-US" dirty="0" smtClean="0">
                <a:ea typeface="Calibri"/>
                <a:cs typeface="Times New Roman"/>
              </a:rPr>
              <a:t>Review </a:t>
            </a:r>
            <a:r>
              <a:rPr lang="en-US" dirty="0">
                <a:ea typeface="Calibri"/>
                <a:cs typeface="Times New Roman"/>
              </a:rPr>
              <a:t>the PS&amp;E package and authorize the project prior to advertisement.</a:t>
            </a:r>
          </a:p>
          <a:p>
            <a:pPr marL="742950" marR="0" lvl="1" indent="-285750">
              <a:lnSpc>
                <a:spcPct val="115000"/>
              </a:lnSpc>
              <a:spcBef>
                <a:spcPts val="0"/>
              </a:spcBef>
              <a:spcAft>
                <a:spcPts val="0"/>
              </a:spcAft>
              <a:buFont typeface="Symbol"/>
              <a:buChar char=""/>
            </a:pPr>
            <a:r>
              <a:rPr lang="en-US" dirty="0" smtClean="0">
                <a:ea typeface="Calibri"/>
                <a:cs typeface="Times New Roman"/>
              </a:rPr>
              <a:t>Review </a:t>
            </a:r>
            <a:r>
              <a:rPr lang="en-US" dirty="0">
                <a:ea typeface="Calibri"/>
                <a:cs typeface="Times New Roman"/>
              </a:rPr>
              <a:t>and Approve the Traffic Management Plan</a:t>
            </a:r>
          </a:p>
        </p:txBody>
      </p:sp>
    </p:spTree>
    <p:extLst>
      <p:ext uri="{BB962C8B-B14F-4D97-AF65-F5344CB8AC3E}">
        <p14:creationId xmlns:p14="http://schemas.microsoft.com/office/powerpoint/2010/main" val="2757819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Construction Oversight</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198487" cy="40386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800" y="1981199"/>
            <a:ext cx="5181600" cy="3416320"/>
          </a:xfrm>
          <a:prstGeom prst="rect">
            <a:avLst/>
          </a:prstGeom>
          <a:noFill/>
        </p:spPr>
        <p:txBody>
          <a:bodyPr wrap="square" rtlCol="0">
            <a:spAutoFit/>
          </a:bodyPr>
          <a:lstStyle/>
          <a:p>
            <a:r>
              <a:rPr lang="en-US" b="1" dirty="0"/>
              <a:t>Related to Construction:</a:t>
            </a:r>
            <a:endParaRPr lang="en-US" dirty="0"/>
          </a:p>
          <a:p>
            <a:pPr marL="285750" lvl="0" indent="-285750">
              <a:buFont typeface="Arial" panose="020B0604020202020204" pitchFamily="34" charset="0"/>
              <a:buChar char="•"/>
            </a:pPr>
            <a:r>
              <a:rPr lang="en-US" dirty="0" smtClean="0"/>
              <a:t>Periodic inspections </a:t>
            </a:r>
            <a:r>
              <a:rPr lang="en-US" dirty="0"/>
              <a:t>related to contract administration (project progress) and Work Zone/Traffic Safety.   Projects in construction will be inspected six (6) times annually.  </a:t>
            </a:r>
          </a:p>
          <a:p>
            <a:pPr marL="285750" lvl="0" indent="-285750">
              <a:buFont typeface="Arial" panose="020B0604020202020204" pitchFamily="34" charset="0"/>
              <a:buChar char="•"/>
            </a:pPr>
            <a:r>
              <a:rPr lang="en-US" dirty="0" smtClean="0"/>
              <a:t>Approve </a:t>
            </a:r>
            <a:r>
              <a:rPr lang="en-US" dirty="0"/>
              <a:t>VECP Proposals, change and extra work orders, and time extensions </a:t>
            </a:r>
            <a:endParaRPr lang="en-US" dirty="0" smtClean="0"/>
          </a:p>
          <a:p>
            <a:pPr marL="285750" lvl="0" indent="-285750">
              <a:buFont typeface="Arial" panose="020B0604020202020204" pitchFamily="34" charset="0"/>
              <a:buChar char="•"/>
            </a:pPr>
            <a:r>
              <a:rPr lang="en-US" dirty="0" smtClean="0"/>
              <a:t>Approve changes </a:t>
            </a:r>
            <a:r>
              <a:rPr lang="en-US" dirty="0"/>
              <a:t>to Traffic Management Plan </a:t>
            </a:r>
            <a:endParaRPr lang="en-US" dirty="0" smtClean="0"/>
          </a:p>
          <a:p>
            <a:pPr marL="285750" lvl="0" indent="-285750">
              <a:buFont typeface="Arial" panose="020B0604020202020204" pitchFamily="34" charset="0"/>
              <a:buChar char="•"/>
            </a:pPr>
            <a:r>
              <a:rPr lang="en-US" dirty="0" smtClean="0">
                <a:effectLst/>
              </a:rPr>
              <a:t>Fina</a:t>
            </a:r>
            <a:r>
              <a:rPr lang="en-US" dirty="0"/>
              <a:t>l</a:t>
            </a:r>
            <a:r>
              <a:rPr lang="en-US" dirty="0" smtClean="0">
                <a:effectLst/>
              </a:rPr>
              <a:t> inspection and complete a final inspection report.</a:t>
            </a:r>
          </a:p>
          <a:p>
            <a:pPr marL="285750" lvl="0" indent="-285750">
              <a:buFont typeface="Arial" panose="020B0604020202020204" pitchFamily="34" charset="0"/>
              <a:buChar char="•"/>
            </a:pPr>
            <a:r>
              <a:rPr lang="en-US" dirty="0" smtClean="0">
                <a:effectLst/>
              </a:rPr>
              <a:t>Final acceptance report.</a:t>
            </a:r>
          </a:p>
          <a:p>
            <a:r>
              <a:rPr lang="en-US" dirty="0" smtClean="0">
                <a:effectLst/>
              </a:rPr>
              <a:t> </a:t>
            </a:r>
            <a:endParaRPr lang="en-US" dirty="0">
              <a:effectLst/>
            </a:endParaRPr>
          </a:p>
        </p:txBody>
      </p:sp>
    </p:spTree>
    <p:extLst>
      <p:ext uri="{BB962C8B-B14F-4D97-AF65-F5344CB8AC3E}">
        <p14:creationId xmlns:p14="http://schemas.microsoft.com/office/powerpoint/2010/main" val="2826600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Y construction career da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8" ma:contentTypeDescription="Create a new document." ma:contentTypeScope="" ma:versionID="ac7a048db13a328c88eb3bd8876552f7">
  <xsd:schema xmlns:xsd="http://www.w3.org/2001/XMLSchema" xmlns:xs="http://www.w3.org/2001/XMLSchema" xmlns:p="http://schemas.microsoft.com/office/2006/metadata/properties" xmlns:ns2="b47a5aad-adfb-4dac-9d3f-47090e67d565" xmlns:ns3="9c16dc54-5a24-4afd-a61c-664ec7eab416" targetNamespace="http://schemas.microsoft.com/office/2006/metadata/properties" ma:root="true" ma:fieldsID="05ef1fb50c3bd5231898c81644cb9619" ns2:_="" ns3:_="">
    <xsd:import namespace="b47a5aad-adfb-4dac-9d3f-47090e67d565"/>
    <xsd:import namespace="9c16dc54-5a24-4afd-a61c-664ec7eab416"/>
    <xsd:element name="properties">
      <xsd:complexType>
        <xsd:sequence>
          <xsd:element name="documentManagement">
            <xsd:complexType>
              <xsd:all>
                <xsd:element ref="ns2:Speakers" minOccurs="0"/>
                <xsd:element ref="ns2:Day" minOccurs="0"/>
                <xsd:element ref="ns2:Year" minOccurs="0"/>
                <xsd:element ref="ns2:Sec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John Callihan</Speakers>
    <Year xmlns="b47a5aad-adfb-4dac-9d3f-47090e67d565">2015</Year>
    <Section xmlns="b47a5aad-adfb-4dac-9d3f-47090e67d565">General</Section>
    <Day xmlns="b47a5aad-adfb-4dac-9d3f-47090e67d565">Tuesday</Day>
  </documentManagement>
</p:properties>
</file>

<file path=customXml/itemProps1.xml><?xml version="1.0" encoding="utf-8"?>
<ds:datastoreItem xmlns:ds="http://schemas.openxmlformats.org/officeDocument/2006/customXml" ds:itemID="{1D2958D4-42F0-4B6D-8BB6-3A945F858232}"/>
</file>

<file path=customXml/itemProps2.xml><?xml version="1.0" encoding="utf-8"?>
<ds:datastoreItem xmlns:ds="http://schemas.openxmlformats.org/officeDocument/2006/customXml" ds:itemID="{6CBC208C-76F3-45D8-802B-E5952E3E4BC5}"/>
</file>

<file path=customXml/itemProps3.xml><?xml version="1.0" encoding="utf-8"?>
<ds:datastoreItem xmlns:ds="http://schemas.openxmlformats.org/officeDocument/2006/customXml" ds:itemID="{62F5856A-384B-4A8E-9117-0E50BA923D7F}"/>
</file>

<file path=docProps/app.xml><?xml version="1.0" encoding="utf-8"?>
<Properties xmlns="http://schemas.openxmlformats.org/officeDocument/2006/extended-properties" xmlns:vt="http://schemas.openxmlformats.org/officeDocument/2006/docPropsVTypes">
  <TotalTime>666</TotalTime>
  <Words>1632</Words>
  <Application>Microsoft Office PowerPoint</Application>
  <PresentationFormat>On-screen Show (4:3)</PresentationFormat>
  <Paragraphs>120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Times New Roman</vt:lpstr>
      <vt:lpstr>KY construction career days</vt:lpstr>
      <vt:lpstr>PoDI Plans</vt:lpstr>
      <vt:lpstr>All SYP Projects</vt:lpstr>
      <vt:lpstr>All Federal-Aid Projects</vt:lpstr>
      <vt:lpstr>Stewardship and Oversight</vt:lpstr>
      <vt:lpstr>PoDI Projects</vt:lpstr>
      <vt:lpstr>Risk Assessment</vt:lpstr>
      <vt:lpstr>Stewardship and Oversight</vt:lpstr>
      <vt:lpstr>Design Oversight</vt:lpstr>
      <vt:lpstr>Construction Oversight</vt:lpstr>
      <vt:lpstr>PoDI Information</vt:lpstr>
    </vt:vector>
  </TitlesOfParts>
  <Company>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Callihan, John (FHWA)</dc:creator>
  <cp:lastModifiedBy>design</cp:lastModifiedBy>
  <cp:revision>33</cp:revision>
  <cp:lastPrinted>2015-02-18T16:30:43Z</cp:lastPrinted>
  <dcterms:created xsi:type="dcterms:W3CDTF">2015-02-17T13:25:39Z</dcterms:created>
  <dcterms:modified xsi:type="dcterms:W3CDTF">2015-09-08T16:26:52Z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