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24"/>
  </p:notesMasterIdLst>
  <p:handoutMasterIdLst>
    <p:handoutMasterId r:id="rId25"/>
  </p:handoutMasterIdLst>
  <p:sldIdLst>
    <p:sldId id="295" r:id="rId3"/>
    <p:sldId id="273" r:id="rId4"/>
    <p:sldId id="280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303" r:id="rId13"/>
    <p:sldId id="300" r:id="rId14"/>
    <p:sldId id="290" r:id="rId15"/>
    <p:sldId id="298" r:id="rId16"/>
    <p:sldId id="299" r:id="rId17"/>
    <p:sldId id="297" r:id="rId18"/>
    <p:sldId id="301" r:id="rId19"/>
    <p:sldId id="302" r:id="rId20"/>
    <p:sldId id="291" r:id="rId21"/>
    <p:sldId id="292" r:id="rId22"/>
    <p:sldId id="293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CC2227-8DD9-4BB6-9E9E-69820FBCDC29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DA2EF0-938F-4011-A163-8DCC1253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40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7/28/2016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8" name="Rectangle 7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7/28/2016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7/28/2016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7/28/2016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t>7/28/2016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All-Electronic Tolling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64" y="4101978"/>
            <a:ext cx="4457700" cy="175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8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Opening a RiverLink Account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0" y="5213579"/>
            <a:ext cx="2331720" cy="9197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up a personal account</a:t>
            </a:r>
          </a:p>
          <a:p>
            <a:pPr lvl="1"/>
            <a:r>
              <a:rPr lang="en-US" dirty="0"/>
              <a:t>Online, RiverLink.com</a:t>
            </a:r>
          </a:p>
          <a:p>
            <a:pPr lvl="1"/>
            <a:r>
              <a:rPr lang="en-US" dirty="0"/>
              <a:t>By phone, 855-RIV-LINK</a:t>
            </a:r>
          </a:p>
          <a:p>
            <a:pPr lvl="1"/>
            <a:r>
              <a:rPr lang="en-US" dirty="0"/>
              <a:t>In person, customer service center</a:t>
            </a:r>
          </a:p>
          <a:p>
            <a:r>
              <a:rPr lang="en-US" dirty="0"/>
              <a:t>Commercial account</a:t>
            </a:r>
          </a:p>
          <a:p>
            <a:pPr lvl="1"/>
            <a:r>
              <a:rPr lang="en-US" dirty="0"/>
              <a:t>Calling 855-RIV-LINK is easiest  </a:t>
            </a:r>
          </a:p>
          <a:p>
            <a:pPr marL="393192" lvl="1" indent="0">
              <a:buNone/>
            </a:pPr>
            <a:r>
              <a:rPr lang="en-US" dirty="0"/>
              <a:t>   and fastest</a:t>
            </a:r>
          </a:p>
          <a:p>
            <a:pPr lvl="1"/>
            <a:r>
              <a:rPr lang="en-US" dirty="0"/>
              <a:t>In person with fleet information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730" y="1940672"/>
            <a:ext cx="4850646" cy="322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5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Information Needed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0" y="5213579"/>
            <a:ext cx="2331720" cy="9197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each vehicle on your account:</a:t>
            </a:r>
          </a:p>
          <a:p>
            <a:pPr lvl="1"/>
            <a:r>
              <a:rPr lang="en-US" dirty="0"/>
              <a:t>Make</a:t>
            </a:r>
          </a:p>
          <a:p>
            <a:pPr lvl="1"/>
            <a:r>
              <a:rPr lang="en-US" dirty="0"/>
              <a:t>Model</a:t>
            </a:r>
          </a:p>
          <a:p>
            <a:pPr lvl="1"/>
            <a:r>
              <a:rPr lang="en-US" dirty="0"/>
              <a:t>Year</a:t>
            </a:r>
          </a:p>
          <a:p>
            <a:pPr lvl="1"/>
            <a:r>
              <a:rPr lang="en-US" dirty="0"/>
              <a:t>Color</a:t>
            </a:r>
          </a:p>
          <a:p>
            <a:pPr lvl="1"/>
            <a:r>
              <a:rPr lang="en-US" dirty="0"/>
              <a:t>License plate number</a:t>
            </a:r>
          </a:p>
          <a:p>
            <a:r>
              <a:rPr lang="en-US" dirty="0"/>
              <a:t>Minimum balance</a:t>
            </a:r>
          </a:p>
          <a:p>
            <a:r>
              <a:rPr lang="en-US" dirty="0"/>
              <a:t>Transponder choice (two options)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730" y="1935619"/>
            <a:ext cx="4850646" cy="323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8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RiverLink</a:t>
            </a:r>
            <a:r>
              <a:rPr lang="en-US" dirty="0"/>
              <a:t> Local Transponder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0" y="5213579"/>
            <a:ext cx="2331720" cy="9197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use only</a:t>
            </a:r>
          </a:p>
          <a:p>
            <a:r>
              <a:rPr lang="en-US" dirty="0"/>
              <a:t>Adheres to the windshield </a:t>
            </a:r>
          </a:p>
          <a:p>
            <a:r>
              <a:rPr lang="en-US" dirty="0"/>
              <a:t>Non-transferable</a:t>
            </a:r>
          </a:p>
          <a:p>
            <a:r>
              <a:rPr lang="en-US" dirty="0"/>
              <a:t>First one is FREE</a:t>
            </a:r>
          </a:p>
          <a:p>
            <a:r>
              <a:rPr lang="en-US" dirty="0"/>
              <a:t>One free/registered vehicle</a:t>
            </a:r>
          </a:p>
          <a:p>
            <a:r>
              <a:rPr lang="en-US" dirty="0"/>
              <a:t>Will receive when setting up account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Owner\Dropbox (C2 Strategic)\C2 Strategic Team Folder\RiverLink\Photos\Office Photos\RiverLink 543-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38" y="2058899"/>
            <a:ext cx="4740606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13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RiverLink</a:t>
            </a:r>
            <a:r>
              <a:rPr lang="en-US" dirty="0"/>
              <a:t> E-</a:t>
            </a:r>
            <a:r>
              <a:rPr lang="en-US" dirty="0" err="1"/>
              <a:t>ZPass</a:t>
            </a:r>
            <a:r>
              <a:rPr lang="en-US" dirty="0"/>
              <a:t> Transponder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0" y="5213579"/>
            <a:ext cx="2331720" cy="9197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Works in all 16 E-</a:t>
            </a:r>
            <a:r>
              <a:rPr lang="en-US" dirty="0" err="1"/>
              <a:t>ZPass</a:t>
            </a:r>
            <a:r>
              <a:rPr lang="en-US" dirty="0"/>
              <a:t> states</a:t>
            </a:r>
          </a:p>
          <a:p>
            <a:r>
              <a:rPr lang="en-US" dirty="0"/>
              <a:t>Mounted to the windshield</a:t>
            </a:r>
          </a:p>
          <a:p>
            <a:r>
              <a:rPr lang="en-US" dirty="0"/>
              <a:t>Portable from vehicle to vehicle</a:t>
            </a:r>
          </a:p>
          <a:p>
            <a:pPr marL="0" indent="0">
              <a:buNone/>
            </a:pPr>
            <a:r>
              <a:rPr lang="en-US" dirty="0"/>
              <a:t>   registered to one account</a:t>
            </a:r>
          </a:p>
          <a:p>
            <a:r>
              <a:rPr lang="en-US" dirty="0"/>
              <a:t>Cost = $15/transponder</a:t>
            </a:r>
          </a:p>
          <a:p>
            <a:r>
              <a:rPr lang="en-US" dirty="0"/>
              <a:t>Will be distributed later this year, </a:t>
            </a:r>
          </a:p>
          <a:p>
            <a:pPr marL="0" indent="0">
              <a:buNone/>
            </a:pPr>
            <a:r>
              <a:rPr lang="en-US" dirty="0"/>
              <a:t>    well in advance of start of tolling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C:\Users\Owner\Dropbox (C2 Strategic)\C2 Strategic Team Folder\RiverLink\Photos\Office Photos\RiverLink 534-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707" y="2058899"/>
            <a:ext cx="4740606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35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0" y="5213579"/>
            <a:ext cx="2331720" cy="919734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45" y="768494"/>
            <a:ext cx="6054437" cy="5364820"/>
          </a:xfrm>
        </p:spPr>
      </p:pic>
    </p:spTree>
    <p:extLst>
      <p:ext uri="{BB962C8B-B14F-4D97-AF65-F5344CB8AC3E}">
        <p14:creationId xmlns:p14="http://schemas.microsoft.com/office/powerpoint/2010/main" val="294344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Personal Account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0" y="5213579"/>
            <a:ext cx="2331720" cy="9197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Minimum balance to open an</a:t>
            </a:r>
          </a:p>
          <a:p>
            <a:pPr marL="0" indent="0">
              <a:buNone/>
            </a:pPr>
            <a:r>
              <a:rPr lang="en-US" dirty="0"/>
              <a:t>   account = $20</a:t>
            </a:r>
          </a:p>
          <a:p>
            <a:r>
              <a:rPr lang="en-US" dirty="0"/>
              <a:t>Up to four vehicles</a:t>
            </a:r>
          </a:p>
          <a:p>
            <a:r>
              <a:rPr lang="en-US" dirty="0"/>
              <a:t>One free </a:t>
            </a:r>
            <a:r>
              <a:rPr lang="en-US" dirty="0" err="1"/>
              <a:t>RiverLink</a:t>
            </a:r>
            <a:r>
              <a:rPr lang="en-US" dirty="0"/>
              <a:t> local </a:t>
            </a:r>
          </a:p>
          <a:p>
            <a:pPr marL="0" indent="0">
              <a:buNone/>
            </a:pPr>
            <a:r>
              <a:rPr lang="en-US" dirty="0"/>
              <a:t>   transponder/vehicle</a:t>
            </a:r>
          </a:p>
          <a:p>
            <a:r>
              <a:rPr lang="en-US" dirty="0"/>
              <a:t>Frequent-user discount available</a:t>
            </a:r>
          </a:p>
          <a:p>
            <a:r>
              <a:rPr lang="en-US" dirty="0"/>
              <a:t>Set up automatic recharge or </a:t>
            </a:r>
          </a:p>
          <a:p>
            <a:pPr marL="0" indent="0">
              <a:buNone/>
            </a:pPr>
            <a:r>
              <a:rPr lang="en-US" dirty="0"/>
              <a:t>   low balance reminder</a:t>
            </a:r>
          </a:p>
        </p:txBody>
      </p:sp>
      <p:pic>
        <p:nvPicPr>
          <p:cNvPr id="3074" name="Picture 2" descr="C:\Users\Owner\Dropbox (C2 Strategic)\C2 Strategic Team Folder\RiverLink\Photos\Office Photos\RiverLink 175-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244" y="2058899"/>
            <a:ext cx="4740932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78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Commercial Account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0" y="5213579"/>
            <a:ext cx="2331720" cy="9197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Minimum balance to open an</a:t>
            </a:r>
          </a:p>
          <a:p>
            <a:pPr marL="0" indent="0">
              <a:buNone/>
            </a:pPr>
            <a:r>
              <a:rPr lang="en-US" dirty="0"/>
              <a:t>   account = $20/vehicle</a:t>
            </a:r>
          </a:p>
          <a:p>
            <a:r>
              <a:rPr lang="en-US" dirty="0"/>
              <a:t>Set up by phone or in person</a:t>
            </a:r>
          </a:p>
          <a:p>
            <a:r>
              <a:rPr lang="en-US" dirty="0"/>
              <a:t>Minimum of five vehicles, no maximum</a:t>
            </a:r>
          </a:p>
          <a:p>
            <a:r>
              <a:rPr lang="en-US" dirty="0"/>
              <a:t>Free </a:t>
            </a:r>
            <a:r>
              <a:rPr lang="en-US" dirty="0" err="1"/>
              <a:t>RiverLink</a:t>
            </a:r>
            <a:r>
              <a:rPr lang="en-US" dirty="0"/>
              <a:t> local transponders</a:t>
            </a:r>
          </a:p>
          <a:p>
            <a:r>
              <a:rPr lang="en-US" dirty="0"/>
              <a:t>Specialized customer service </a:t>
            </a:r>
          </a:p>
          <a:p>
            <a:pPr marL="0" indent="0">
              <a:buNone/>
            </a:pPr>
            <a:r>
              <a:rPr lang="en-US" dirty="0"/>
              <a:t>   representatives</a:t>
            </a:r>
          </a:p>
          <a:p>
            <a:r>
              <a:rPr lang="en-US" dirty="0"/>
              <a:t>No frequent-user discount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272" y="2058899"/>
            <a:ext cx="3202119" cy="315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70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Frequent-User Discount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0" y="5213579"/>
            <a:ext cx="2331720" cy="9197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 crossings in a calendar month</a:t>
            </a:r>
          </a:p>
          <a:p>
            <a:pPr marL="0" indent="0">
              <a:buNone/>
            </a:pPr>
            <a:r>
              <a:rPr lang="en-US" dirty="0"/>
              <a:t>   per transponder</a:t>
            </a:r>
          </a:p>
          <a:p>
            <a:r>
              <a:rPr lang="en-US" dirty="0"/>
              <a:t>Must have </a:t>
            </a:r>
            <a:r>
              <a:rPr lang="en-US" dirty="0" err="1"/>
              <a:t>RiverLink</a:t>
            </a:r>
            <a:r>
              <a:rPr lang="en-US" dirty="0"/>
              <a:t> transponder</a:t>
            </a:r>
          </a:p>
          <a:p>
            <a:r>
              <a:rPr lang="en-US" dirty="0"/>
              <a:t>Discount is automatic</a:t>
            </a:r>
          </a:p>
          <a:p>
            <a:r>
              <a:rPr lang="en-US" dirty="0"/>
              <a:t>Appears as $40 credit on bill</a:t>
            </a:r>
          </a:p>
          <a:p>
            <a:r>
              <a:rPr lang="en-US" dirty="0"/>
              <a:t>Each additional trip that month is $1</a:t>
            </a:r>
          </a:p>
          <a:p>
            <a:r>
              <a:rPr lang="en-US" dirty="0"/>
              <a:t>Only applies to drivers in passenger</a:t>
            </a:r>
          </a:p>
          <a:p>
            <a:pPr marL="0" indent="0">
              <a:buNone/>
            </a:pPr>
            <a:r>
              <a:rPr lang="en-US" dirty="0"/>
              <a:t>   vehicles with personal accounts</a:t>
            </a:r>
          </a:p>
        </p:txBody>
      </p:sp>
      <p:pic>
        <p:nvPicPr>
          <p:cNvPr id="1026" name="Picture 2" descr="http://roysdriverandridereducation.com/wp-content/uploads/2013/09/driving_steeringwheelhan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841" y="2161794"/>
            <a:ext cx="4733195" cy="296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14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Invoices and Fees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0" y="5213579"/>
            <a:ext cx="2331720" cy="9197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Signage will notify drivers of tolls</a:t>
            </a:r>
          </a:p>
          <a:p>
            <a:r>
              <a:rPr lang="en-US" dirty="0"/>
              <a:t>Initial bill is only the amount of tolls,</a:t>
            </a:r>
          </a:p>
          <a:p>
            <a:pPr marL="0" indent="0">
              <a:buNone/>
            </a:pPr>
            <a:r>
              <a:rPr lang="en-US" dirty="0"/>
              <a:t>   no fees</a:t>
            </a:r>
          </a:p>
          <a:p>
            <a:r>
              <a:rPr lang="en-US" dirty="0"/>
              <a:t>Second bill, $5 administrative fee</a:t>
            </a:r>
          </a:p>
          <a:p>
            <a:r>
              <a:rPr lang="en-US" dirty="0"/>
              <a:t>Third bill, $25 violation fee added</a:t>
            </a:r>
          </a:p>
          <a:p>
            <a:r>
              <a:rPr lang="en-US" dirty="0"/>
              <a:t>After 3 months, placed in collection </a:t>
            </a:r>
          </a:p>
          <a:p>
            <a:pPr marL="0" indent="0">
              <a:buNone/>
            </a:pPr>
            <a:r>
              <a:rPr lang="en-US" dirty="0"/>
              <a:t>   status with $30 collection fee</a:t>
            </a:r>
          </a:p>
          <a:p>
            <a:r>
              <a:rPr lang="en-US" dirty="0"/>
              <a:t>Registration hold is possible</a:t>
            </a:r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10" y="2058899"/>
            <a:ext cx="3264177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9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Options for Drivers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0" y="5213579"/>
            <a:ext cx="2331720" cy="9197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Tolled Bridges</a:t>
            </a:r>
          </a:p>
          <a:p>
            <a:pPr lvl="1"/>
            <a:r>
              <a:rPr lang="en-US" dirty="0"/>
              <a:t>Abraham Lincoln Bridge</a:t>
            </a:r>
          </a:p>
          <a:p>
            <a:pPr lvl="1"/>
            <a:r>
              <a:rPr lang="en-US" dirty="0"/>
              <a:t>East End Bridge</a:t>
            </a:r>
          </a:p>
          <a:p>
            <a:pPr lvl="1"/>
            <a:r>
              <a:rPr lang="en-US" dirty="0"/>
              <a:t>Improved Kennedy Bridge</a:t>
            </a:r>
          </a:p>
          <a:p>
            <a:r>
              <a:rPr lang="en-US" dirty="0"/>
              <a:t>Non-Tolled Bridges</a:t>
            </a:r>
          </a:p>
          <a:p>
            <a:pPr lvl="1"/>
            <a:r>
              <a:rPr lang="en-US" dirty="0"/>
              <a:t>Clark Memorial Bridge </a:t>
            </a:r>
          </a:p>
          <a:p>
            <a:pPr lvl="1"/>
            <a:r>
              <a:rPr lang="en-US" dirty="0"/>
              <a:t>Sherman Minton Bridge</a:t>
            </a:r>
          </a:p>
          <a:p>
            <a:r>
              <a:rPr lang="en-US" dirty="0"/>
              <a:t>Non-Tolled Options</a:t>
            </a:r>
          </a:p>
          <a:p>
            <a:pPr lvl="1"/>
            <a:r>
              <a:rPr lang="en-US" dirty="0"/>
              <a:t>TARC</a:t>
            </a:r>
          </a:p>
          <a:p>
            <a:pPr lvl="1"/>
            <a:r>
              <a:rPr lang="en-US" dirty="0"/>
              <a:t>Ticket to Ride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 descr="C:\Users\Owner\Dropbox (C2 Strategic)\C2 Strategic Team Folder\Downtown Crossing\Photos\Lincoln Bridge Photos\Lincoln Bridge 8 ( 1-19-15) Crop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067" y="2058899"/>
            <a:ext cx="4807669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39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project, two bridges</a:t>
            </a:r>
          </a:p>
          <a:p>
            <a:r>
              <a:rPr lang="en-US" dirty="0"/>
              <a:t>$2.3 billion project</a:t>
            </a:r>
          </a:p>
          <a:p>
            <a:r>
              <a:rPr lang="en-US" dirty="0"/>
              <a:t>KY lead on Downtown Crossing</a:t>
            </a:r>
          </a:p>
          <a:p>
            <a:r>
              <a:rPr lang="en-US" dirty="0"/>
              <a:t>IN lead on East End Crossing</a:t>
            </a:r>
          </a:p>
          <a:p>
            <a:r>
              <a:rPr lang="en-US" dirty="0"/>
              <a:t>Substantial completion late this</a:t>
            </a:r>
          </a:p>
          <a:p>
            <a:pPr marL="0" indent="0">
              <a:buNone/>
            </a:pPr>
            <a:r>
              <a:rPr lang="en-US" dirty="0"/>
              <a:t>   year	 </a:t>
            </a:r>
          </a:p>
          <a:p>
            <a:r>
              <a:rPr lang="en-US" dirty="0"/>
              <a:t>Improving safety and mobility</a:t>
            </a:r>
          </a:p>
          <a:p>
            <a:r>
              <a:rPr lang="en-US" dirty="0"/>
              <a:t>Creating new opportunities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Ohio River Bridges Project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0" y="5213579"/>
            <a:ext cx="2331720" cy="919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881" y="1967366"/>
            <a:ext cx="3462770" cy="1947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669" y="3811369"/>
            <a:ext cx="3295517" cy="221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10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0" y="5213579"/>
            <a:ext cx="2331720" cy="9197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up your account</a:t>
            </a:r>
          </a:p>
          <a:p>
            <a:pPr lvl="1"/>
            <a:r>
              <a:rPr lang="en-US" dirty="0"/>
              <a:t>RiverLink.com</a:t>
            </a:r>
          </a:p>
          <a:p>
            <a:pPr lvl="1"/>
            <a:r>
              <a:rPr lang="en-US" dirty="0"/>
              <a:t>855-RIV-LINK</a:t>
            </a:r>
          </a:p>
          <a:p>
            <a:pPr lvl="1"/>
            <a:r>
              <a:rPr lang="en-US" dirty="0"/>
              <a:t>Customer service centers </a:t>
            </a:r>
          </a:p>
          <a:p>
            <a:pPr lvl="2"/>
            <a:r>
              <a:rPr lang="en-US" dirty="0"/>
              <a:t>400 East Main St. (Louisville)</a:t>
            </a:r>
          </a:p>
          <a:p>
            <a:pPr lvl="2"/>
            <a:r>
              <a:rPr lang="en-US" dirty="0"/>
              <a:t>103 Quartermaster Ct. (Jeffersonville)</a:t>
            </a:r>
          </a:p>
          <a:p>
            <a:r>
              <a:rPr lang="en-US" dirty="0"/>
              <a:t>Get your transponder</a:t>
            </a:r>
          </a:p>
          <a:p>
            <a:r>
              <a:rPr lang="en-US" dirty="0"/>
              <a:t>Tolling begins late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74" y="1668009"/>
            <a:ext cx="4727427" cy="354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0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636" y="2352329"/>
            <a:ext cx="6858000" cy="2705100"/>
          </a:xfrm>
        </p:spPr>
      </p:pic>
    </p:spTree>
    <p:extLst>
      <p:ext uri="{BB962C8B-B14F-4D97-AF65-F5344CB8AC3E}">
        <p14:creationId xmlns:p14="http://schemas.microsoft.com/office/powerpoint/2010/main" val="417005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Our Region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0" y="5213579"/>
            <a:ext cx="2331720" cy="91973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Projected economic impact of</a:t>
            </a:r>
          </a:p>
          <a:p>
            <a:pPr marL="0" indent="0">
              <a:buNone/>
            </a:pPr>
            <a:r>
              <a:rPr lang="en-US" dirty="0"/>
              <a:t>   $87 billion over the next 30 years</a:t>
            </a:r>
          </a:p>
          <a:p>
            <a:r>
              <a:rPr lang="en-US" dirty="0"/>
              <a:t>Anticipated 15,000 new jobs</a:t>
            </a:r>
          </a:p>
          <a:p>
            <a:r>
              <a:rPr lang="en-US" dirty="0"/>
              <a:t>Improving economic competiveness</a:t>
            </a:r>
          </a:p>
          <a:p>
            <a:r>
              <a:rPr lang="en-US" dirty="0"/>
              <a:t>Uniting the region</a:t>
            </a:r>
          </a:p>
          <a:p>
            <a:r>
              <a:rPr lang="en-US" dirty="0"/>
              <a:t>Designated by Congress as one</a:t>
            </a:r>
          </a:p>
          <a:p>
            <a:pPr marL="0" indent="0">
              <a:buNone/>
            </a:pPr>
            <a:r>
              <a:rPr lang="en-US" dirty="0"/>
              <a:t>   of 13 projects of national importance</a:t>
            </a:r>
          </a:p>
          <a:p>
            <a:r>
              <a:rPr lang="en-US" dirty="0"/>
              <a:t>Project is not possible without tolling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325" y="2058899"/>
            <a:ext cx="4732020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</a:t>
            </a:r>
            <a:r>
              <a:rPr lang="en-US" dirty="0" err="1"/>
              <a:t>RiverLink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0" y="5213579"/>
            <a:ext cx="2331720" cy="91973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All-electronic tolling</a:t>
            </a:r>
          </a:p>
          <a:p>
            <a:pPr lvl="1"/>
            <a:r>
              <a:rPr lang="en-US" dirty="0"/>
              <a:t>No toll booths</a:t>
            </a:r>
          </a:p>
          <a:p>
            <a:pPr lvl="1"/>
            <a:r>
              <a:rPr lang="en-US" dirty="0"/>
              <a:t>No coin machines</a:t>
            </a:r>
          </a:p>
          <a:p>
            <a:pPr lvl="1"/>
            <a:r>
              <a:rPr lang="en-US" dirty="0"/>
              <a:t>No lines </a:t>
            </a:r>
          </a:p>
          <a:p>
            <a:pPr lvl="1"/>
            <a:r>
              <a:rPr lang="en-US" dirty="0"/>
              <a:t>No stopping</a:t>
            </a:r>
          </a:p>
          <a:p>
            <a:r>
              <a:rPr lang="en-US" dirty="0"/>
              <a:t>Fast, easy, efficient and fair</a:t>
            </a:r>
          </a:p>
          <a:p>
            <a:r>
              <a:rPr lang="en-US" dirty="0"/>
              <a:t>Tolling will start in late 2016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95" y="1937026"/>
            <a:ext cx="3360085" cy="340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9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it Works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0" y="5213579"/>
            <a:ext cx="2331720" cy="9197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Cameras and sensors in place</a:t>
            </a:r>
          </a:p>
          <a:p>
            <a:r>
              <a:rPr lang="en-US" dirty="0"/>
              <a:t>Sensors read transponders, </a:t>
            </a:r>
          </a:p>
          <a:p>
            <a:pPr marL="0" indent="0">
              <a:buNone/>
            </a:pPr>
            <a:r>
              <a:rPr lang="en-US" dirty="0"/>
              <a:t>   tolls deducted from accounts</a:t>
            </a:r>
          </a:p>
          <a:p>
            <a:r>
              <a:rPr lang="en-US" dirty="0"/>
              <a:t>Cameras capture license plates</a:t>
            </a:r>
          </a:p>
          <a:p>
            <a:r>
              <a:rPr lang="en-US" dirty="0"/>
              <a:t>Bills sent to drivers without</a:t>
            </a:r>
          </a:p>
          <a:p>
            <a:pPr marL="0" indent="0">
              <a:buNone/>
            </a:pPr>
            <a:r>
              <a:rPr lang="en-US" dirty="0"/>
              <a:t>   prepaid accounts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287" y="2089379"/>
            <a:ext cx="4770492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8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Much it Costs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0" y="5213579"/>
            <a:ext cx="2331720" cy="919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3" y="1847088"/>
            <a:ext cx="7271915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Transponder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0" y="5213579"/>
            <a:ext cx="2331720" cy="9197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Transponder = lowest toll rates</a:t>
            </a:r>
          </a:p>
          <a:p>
            <a:r>
              <a:rPr lang="en-US" dirty="0"/>
              <a:t>Prepaid account</a:t>
            </a:r>
          </a:p>
          <a:p>
            <a:r>
              <a:rPr lang="en-US" dirty="0"/>
              <a:t>Sensors recognize transponder</a:t>
            </a:r>
          </a:p>
          <a:p>
            <a:r>
              <a:rPr lang="en-US" dirty="0"/>
              <a:t>Appropriate toll deducted from </a:t>
            </a:r>
          </a:p>
          <a:p>
            <a:pPr marL="0" indent="0">
              <a:buNone/>
            </a:pPr>
            <a:r>
              <a:rPr lang="en-US" dirty="0"/>
              <a:t>   prepaid account</a:t>
            </a:r>
          </a:p>
          <a:p>
            <a:r>
              <a:rPr lang="en-US" dirty="0"/>
              <a:t>Offers greatest convenience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 descr="C:\Users\Owner\Dropbox (C2 Strategic)\C2 Strategic Team Folder\RiverLink\Photos\Office Photos\RiverLink 293-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290" y="2058899"/>
            <a:ext cx="4740606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06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Registered Plate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0" y="5213579"/>
            <a:ext cx="2331720" cy="9197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Prepaid account</a:t>
            </a:r>
          </a:p>
          <a:p>
            <a:r>
              <a:rPr lang="en-US" dirty="0"/>
              <a:t>Can open later this year</a:t>
            </a:r>
          </a:p>
          <a:p>
            <a:r>
              <a:rPr lang="en-US" dirty="0"/>
              <a:t>License plate recognized  </a:t>
            </a:r>
          </a:p>
          <a:p>
            <a:r>
              <a:rPr lang="en-US" dirty="0"/>
              <a:t>Toll deducted from account</a:t>
            </a:r>
          </a:p>
          <a:p>
            <a:r>
              <a:rPr lang="en-US" dirty="0"/>
              <a:t>Rates are higher than with a </a:t>
            </a:r>
          </a:p>
          <a:p>
            <a:pPr marL="0" indent="0">
              <a:buNone/>
            </a:pPr>
            <a:r>
              <a:rPr lang="en-US" dirty="0"/>
              <a:t>   transponder</a:t>
            </a:r>
          </a:p>
          <a:p>
            <a:r>
              <a:rPr lang="en-US" dirty="0"/>
              <a:t>Higher administrative costs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59" y="2362871"/>
            <a:ext cx="505869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6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 Prepaid Account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0" y="5213579"/>
            <a:ext cx="2331720" cy="9197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transponder</a:t>
            </a:r>
          </a:p>
          <a:p>
            <a:r>
              <a:rPr lang="en-US" dirty="0"/>
              <a:t>No registered plate</a:t>
            </a:r>
          </a:p>
          <a:p>
            <a:r>
              <a:rPr lang="en-US" dirty="0"/>
              <a:t>License plate photographed on </a:t>
            </a:r>
          </a:p>
          <a:p>
            <a:pPr marL="0" indent="0">
              <a:buNone/>
            </a:pPr>
            <a:r>
              <a:rPr lang="en-US" dirty="0"/>
              <a:t>   each crossing</a:t>
            </a:r>
          </a:p>
          <a:p>
            <a:r>
              <a:rPr lang="en-US" dirty="0"/>
              <a:t>Invoice sent in the mail to </a:t>
            </a:r>
          </a:p>
          <a:p>
            <a:pPr marL="0" indent="0">
              <a:buNone/>
            </a:pPr>
            <a:r>
              <a:rPr lang="en-US" dirty="0"/>
              <a:t>   registered owner</a:t>
            </a:r>
          </a:p>
          <a:p>
            <a:r>
              <a:rPr lang="en-US" dirty="0"/>
              <a:t>Highest rates due to increased</a:t>
            </a:r>
          </a:p>
          <a:p>
            <a:pPr marL="0" indent="0">
              <a:buNone/>
            </a:pPr>
            <a:r>
              <a:rPr lang="en-US" dirty="0"/>
              <a:t>   administrative costs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477" y="2349992"/>
            <a:ext cx="505869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5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RiverLink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002F6C"/>
      </a:accent1>
      <a:accent2>
        <a:srgbClr val="3B8EDE"/>
      </a:accent2>
      <a:accent3>
        <a:srgbClr val="43B02A"/>
      </a:accent3>
      <a:accent4>
        <a:srgbClr val="A3D55F"/>
      </a:accent4>
      <a:accent5>
        <a:srgbClr val="939598"/>
      </a:accent5>
      <a:accent6>
        <a:srgbClr val="C7C8CA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Inset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on brainstorming" id="{C229246F-E851-40FB-8E1D-535DCA6AFD71}" vid="{8D346C02-FE09-4A8E-BC58-EB73E373F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8" ma:contentTypeDescription="Create a new document." ma:contentTypeScope="" ma:versionID="ac7a048db13a328c88eb3bd8876552f7">
  <xsd:schema xmlns:xsd="http://www.w3.org/2001/XMLSchema" xmlns:xs="http://www.w3.org/2001/XMLSchema" xmlns:p="http://schemas.microsoft.com/office/2006/metadata/properties" xmlns:ns2="b47a5aad-adfb-4dac-9d3f-47090e67d565" xmlns:ns3="9c16dc54-5a24-4afd-a61c-664ec7eab416" targetNamespace="http://schemas.microsoft.com/office/2006/metadata/properties" ma:root="true" ma:fieldsID="05ef1fb50c3bd5231898c81644cb9619" ns2:_="" ns3:_="">
    <xsd:import namespace="b47a5aad-adfb-4dac-9d3f-47090e67d565"/>
    <xsd:import namespace="9c16dc54-5a24-4afd-a61c-664ec7eab416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6dc54-5a24-4afd-a61c-664ec7eab41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eakers xmlns="b47a5aad-adfb-4dac-9d3f-47090e67d565">Greg Groves</Speakers>
    <Year xmlns="b47a5aad-adfb-4dac-9d3f-47090e67d565">2016</Year>
    <Section xmlns="b47a5aad-adfb-4dac-9d3f-47090e67d565">Project Highlights</Section>
    <Day xmlns="b47a5aad-adfb-4dac-9d3f-47090e67d565">Wednesday</Day>
  </documentManagement>
</p:properties>
</file>

<file path=customXml/itemProps1.xml><?xml version="1.0" encoding="utf-8"?>
<ds:datastoreItem xmlns:ds="http://schemas.openxmlformats.org/officeDocument/2006/customXml" ds:itemID="{0A60C73D-5664-4880-9659-8E4176F3B969}"/>
</file>

<file path=customXml/itemProps2.xml><?xml version="1.0" encoding="utf-8"?>
<ds:datastoreItem xmlns:ds="http://schemas.openxmlformats.org/officeDocument/2006/customXml" ds:itemID="{9F2F714A-FC6E-4630-BE7E-0547538F1014}"/>
</file>

<file path=customXml/itemProps3.xml><?xml version="1.0" encoding="utf-8"?>
<ds:datastoreItem xmlns:ds="http://schemas.openxmlformats.org/officeDocument/2006/customXml" ds:itemID="{057C6E81-5D73-4155-A30A-EBF12CBB610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575</Words>
  <Application>Microsoft Office PowerPoint</Application>
  <PresentationFormat>Widescreen</PresentationFormat>
  <Paragraphs>152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Century Gothic</vt:lpstr>
      <vt:lpstr>Palatino Linotype</vt:lpstr>
      <vt:lpstr>Wingdings 2</vt:lpstr>
      <vt:lpstr>Presentation on brainstorming</vt:lpstr>
      <vt:lpstr> All-Electronic Tolling</vt:lpstr>
      <vt:lpstr>Ohio River Bridges Project</vt:lpstr>
      <vt:lpstr>Transforming Our Region</vt:lpstr>
      <vt:lpstr>Introducing RiverLink</vt:lpstr>
      <vt:lpstr>How it Works</vt:lpstr>
      <vt:lpstr>How Much it Costs</vt:lpstr>
      <vt:lpstr>Transponder</vt:lpstr>
      <vt:lpstr>Registered Plate</vt:lpstr>
      <vt:lpstr>No Prepaid Account</vt:lpstr>
      <vt:lpstr>Opening a RiverLink Account</vt:lpstr>
      <vt:lpstr>Information Needed</vt:lpstr>
      <vt:lpstr>RiverLink Local Transponder</vt:lpstr>
      <vt:lpstr>RiverLink E-ZPass Transponder</vt:lpstr>
      <vt:lpstr>PowerPoint Presentation</vt:lpstr>
      <vt:lpstr>Personal Account</vt:lpstr>
      <vt:lpstr>Commercial Account</vt:lpstr>
      <vt:lpstr>Frequent-User Discount</vt:lpstr>
      <vt:lpstr>Invoices and Fees</vt:lpstr>
      <vt:lpstr>Options for Drivers</vt:lpstr>
      <vt:lpstr>Next Steps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2015-12-07T14:16:46Z</dcterms:created>
  <dcterms:modified xsi:type="dcterms:W3CDTF">2016-07-28T20:14:22Z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TC034606379991</vt:lpwstr>
  </property>
  <property fmtid="{D5CDD505-2E9C-101B-9397-08002B2CF9AE}" pid="3" name="ContentTypeId">
    <vt:lpwstr>0x0101009E0F30E28F43D84881B1E447717B93F8</vt:lpwstr>
  </property>
</Properties>
</file>