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1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7.xml" ContentType="application/vnd.openxmlformats-officedocument.presentationml.slide+xml"/>
  <Override PartName="/ppt/slides/slide4.xml" ContentType="application/vnd.openxmlformats-officedocument.presentationml.slide+xml"/>
  <Override PartName="/ppt/slides/slide9.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Masters/slideMaster1.xml" ContentType="application/vnd.openxmlformats-officedocument.presentationml.slideMaster+xml"/>
  <Override PartName="/ppt/slideLayouts/slideLayout9.xml" ContentType="application/vnd.openxmlformats-officedocument.presentationml.slideLayout+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slideLayouts/slideLayout6.xml" ContentType="application/vnd.openxmlformats-officedocument.presentationml.slideLayout+xml"/>
  <Override PartName="/ppt/notesSlides/notesSlide11.xml" ContentType="application/vnd.openxmlformats-officedocument.presentationml.notesSlide+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notesSlides/notesSlide9.xml" ContentType="application/vnd.openxmlformats-officedocument.presentationml.notesSlide+xml"/>
  <Override PartName="/ppt/slideLayouts/slideLayout5.xml" ContentType="application/vnd.openxmlformats-officedocument.presentationml.slideLayout+xml"/>
  <Override PartName="/ppt/notesSlides/notesSlide10.xml" ContentType="application/vnd.openxmlformats-officedocument.presentationml.notesSlide+xml"/>
  <Override PartName="/ppt/notesSlides/notesSlide6.xml" ContentType="application/vnd.openxmlformats-officedocument.presentationml.notesSlide+xml"/>
  <Override PartName="/ppt/notesSlides/notesSlide8.xml" ContentType="application/vnd.openxmlformats-officedocument.presentationml.notesSlide+xml"/>
  <Override PartName="/ppt/notesSlides/notesSlide7.xml" ContentType="application/vnd.openxmlformats-officedocument.presentationml.notesSlide+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handoutMasters/handoutMaster1.xml" ContentType="application/vnd.openxmlformats-officedocument.presentationml.handoutMaster+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16"/>
  </p:notesMasterIdLst>
  <p:handoutMasterIdLst>
    <p:handoutMasterId r:id="rId17"/>
  </p:handoutMasterIdLst>
  <p:sldIdLst>
    <p:sldId id="256" r:id="rId2"/>
    <p:sldId id="257" r:id="rId3"/>
    <p:sldId id="258" r:id="rId4"/>
    <p:sldId id="259" r:id="rId5"/>
    <p:sldId id="260" r:id="rId6"/>
    <p:sldId id="261" r:id="rId7"/>
    <p:sldId id="263" r:id="rId8"/>
    <p:sldId id="267" r:id="rId9"/>
    <p:sldId id="270" r:id="rId10"/>
    <p:sldId id="271" r:id="rId11"/>
    <p:sldId id="272" r:id="rId12"/>
    <p:sldId id="262" r:id="rId13"/>
    <p:sldId id="264" r:id="rId14"/>
    <p:sldId id="265" r:id="rId15"/>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594" autoAdjust="0"/>
    <p:restoredTop sz="93836" autoAdjust="0"/>
  </p:normalViewPr>
  <p:slideViewPr>
    <p:cSldViewPr>
      <p:cViewPr varScale="1">
        <p:scale>
          <a:sx n="78" d="100"/>
          <a:sy n="78" d="100"/>
        </p:scale>
        <p:origin x="798" y="90"/>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00"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43649" cy="464839"/>
          </a:xfrm>
          <a:prstGeom prst="rect">
            <a:avLst/>
          </a:prstGeom>
        </p:spPr>
        <p:txBody>
          <a:bodyPr vert="horz" lIns="88276" tIns="44138" rIns="88276" bIns="44138" rtlCol="0"/>
          <a:lstStyle>
            <a:lvl1pPr algn="l">
              <a:defRPr sz="1200"/>
            </a:lvl1pPr>
          </a:lstStyle>
          <a:p>
            <a:endParaRPr lang="en-US"/>
          </a:p>
        </p:txBody>
      </p:sp>
      <p:sp>
        <p:nvSpPr>
          <p:cNvPr id="4" name="Footer Placeholder 3"/>
          <p:cNvSpPr>
            <a:spLocks noGrp="1"/>
          </p:cNvSpPr>
          <p:nvPr>
            <p:ph type="ftr" sz="quarter" idx="2"/>
          </p:nvPr>
        </p:nvSpPr>
        <p:spPr>
          <a:xfrm>
            <a:off x="0" y="8842723"/>
            <a:ext cx="3043649" cy="464839"/>
          </a:xfrm>
          <a:prstGeom prst="rect">
            <a:avLst/>
          </a:prstGeom>
        </p:spPr>
        <p:txBody>
          <a:bodyPr vert="horz" lIns="88276" tIns="44138" rIns="88276" bIns="44138" rtlCol="0" anchor="b"/>
          <a:lstStyle>
            <a:lvl1pPr algn="l">
              <a:defRPr sz="1200"/>
            </a:lvl1pPr>
          </a:lstStyle>
          <a:p>
            <a:endParaRPr lang="en-US"/>
          </a:p>
        </p:txBody>
      </p:sp>
      <p:sp>
        <p:nvSpPr>
          <p:cNvPr id="5" name="Slide Number Placeholder 4"/>
          <p:cNvSpPr>
            <a:spLocks noGrp="1"/>
          </p:cNvSpPr>
          <p:nvPr>
            <p:ph type="sldNum" sz="quarter" idx="3"/>
          </p:nvPr>
        </p:nvSpPr>
        <p:spPr>
          <a:xfrm>
            <a:off x="3977928" y="8842723"/>
            <a:ext cx="3043649" cy="464839"/>
          </a:xfrm>
          <a:prstGeom prst="rect">
            <a:avLst/>
          </a:prstGeom>
        </p:spPr>
        <p:txBody>
          <a:bodyPr vert="horz" lIns="88276" tIns="44138" rIns="88276" bIns="44138" rtlCol="0" anchor="b"/>
          <a:lstStyle>
            <a:lvl1pPr algn="r">
              <a:defRPr sz="1200"/>
            </a:lvl1pPr>
          </a:lstStyle>
          <a:p>
            <a:fld id="{07EC166F-A730-498D-953B-E54649410256}" type="slidenum">
              <a:rPr lang="en-US" smtClean="0"/>
              <a:pPr/>
              <a:t>‹#›</a:t>
            </a:fld>
            <a:endParaRPr lang="en-US"/>
          </a:p>
        </p:txBody>
      </p:sp>
    </p:spTree>
    <p:extLst>
      <p:ext uri="{BB962C8B-B14F-4D97-AF65-F5344CB8AC3E}">
        <p14:creationId xmlns:p14="http://schemas.microsoft.com/office/powerpoint/2010/main" val="2233128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43649" cy="464839"/>
          </a:xfrm>
          <a:prstGeom prst="rect">
            <a:avLst/>
          </a:prstGeom>
        </p:spPr>
        <p:txBody>
          <a:bodyPr vert="horz" lIns="88276" tIns="44138" rIns="88276" bIns="44138" rtlCol="0"/>
          <a:lstStyle>
            <a:lvl1pPr algn="l">
              <a:defRPr sz="1200"/>
            </a:lvl1pPr>
          </a:lstStyle>
          <a:p>
            <a:endParaRPr lang="en-US"/>
          </a:p>
        </p:txBody>
      </p:sp>
      <p:sp>
        <p:nvSpPr>
          <p:cNvPr id="3" name="Date Placeholder 2"/>
          <p:cNvSpPr>
            <a:spLocks noGrp="1"/>
          </p:cNvSpPr>
          <p:nvPr>
            <p:ph type="dt" idx="1"/>
          </p:nvPr>
        </p:nvSpPr>
        <p:spPr>
          <a:xfrm>
            <a:off x="3977928" y="1"/>
            <a:ext cx="3043649" cy="464839"/>
          </a:xfrm>
          <a:prstGeom prst="rect">
            <a:avLst/>
          </a:prstGeom>
        </p:spPr>
        <p:txBody>
          <a:bodyPr vert="horz" lIns="88276" tIns="44138" rIns="88276" bIns="44138" rtlCol="0"/>
          <a:lstStyle>
            <a:lvl1pPr algn="r">
              <a:defRPr sz="1200"/>
            </a:lvl1pPr>
          </a:lstStyle>
          <a:p>
            <a:fld id="{81941E27-4C84-417B-A746-AA25EF66CCA4}" type="datetimeFigureOut">
              <a:rPr lang="en-US" smtClean="0"/>
              <a:pPr/>
              <a:t>8/31/2016</a:t>
            </a:fld>
            <a:endParaRPr lang="en-US"/>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88276" tIns="44138" rIns="88276" bIns="44138" rtlCol="0" anchor="ctr"/>
          <a:lstStyle/>
          <a:p>
            <a:endParaRPr lang="en-US"/>
          </a:p>
        </p:txBody>
      </p:sp>
      <p:sp>
        <p:nvSpPr>
          <p:cNvPr id="5" name="Notes Placeholder 4"/>
          <p:cNvSpPr>
            <a:spLocks noGrp="1"/>
          </p:cNvSpPr>
          <p:nvPr>
            <p:ph type="body" sz="quarter" idx="3"/>
          </p:nvPr>
        </p:nvSpPr>
        <p:spPr>
          <a:xfrm>
            <a:off x="702616" y="4422131"/>
            <a:ext cx="5617870" cy="4188171"/>
          </a:xfrm>
          <a:prstGeom prst="rect">
            <a:avLst/>
          </a:prstGeom>
        </p:spPr>
        <p:txBody>
          <a:bodyPr vert="horz" lIns="88276" tIns="44138" rIns="88276" bIns="44138"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723"/>
            <a:ext cx="3043649" cy="464839"/>
          </a:xfrm>
          <a:prstGeom prst="rect">
            <a:avLst/>
          </a:prstGeom>
        </p:spPr>
        <p:txBody>
          <a:bodyPr vert="horz" lIns="88276" tIns="44138" rIns="88276" bIns="44138" rtlCol="0" anchor="b"/>
          <a:lstStyle>
            <a:lvl1pPr algn="l">
              <a:defRPr sz="1200"/>
            </a:lvl1pPr>
          </a:lstStyle>
          <a:p>
            <a:endParaRPr lang="en-US"/>
          </a:p>
        </p:txBody>
      </p:sp>
      <p:sp>
        <p:nvSpPr>
          <p:cNvPr id="7" name="Slide Number Placeholder 6"/>
          <p:cNvSpPr>
            <a:spLocks noGrp="1"/>
          </p:cNvSpPr>
          <p:nvPr>
            <p:ph type="sldNum" sz="quarter" idx="5"/>
          </p:nvPr>
        </p:nvSpPr>
        <p:spPr>
          <a:xfrm>
            <a:off x="3977928" y="8842723"/>
            <a:ext cx="3043649" cy="464839"/>
          </a:xfrm>
          <a:prstGeom prst="rect">
            <a:avLst/>
          </a:prstGeom>
        </p:spPr>
        <p:txBody>
          <a:bodyPr vert="horz" lIns="88276" tIns="44138" rIns="88276" bIns="44138" rtlCol="0" anchor="b"/>
          <a:lstStyle>
            <a:lvl1pPr algn="r">
              <a:defRPr sz="1200"/>
            </a:lvl1pPr>
          </a:lstStyle>
          <a:p>
            <a:fld id="{8832D1D9-258E-4BBF-A33B-FDF21F8E8844}" type="slidenum">
              <a:rPr lang="en-US" smtClean="0"/>
              <a:pPr/>
              <a:t>‹#›</a:t>
            </a:fld>
            <a:endParaRPr lang="en-US"/>
          </a:p>
        </p:txBody>
      </p:sp>
    </p:spTree>
    <p:extLst>
      <p:ext uri="{BB962C8B-B14F-4D97-AF65-F5344CB8AC3E}">
        <p14:creationId xmlns:p14="http://schemas.microsoft.com/office/powerpoint/2010/main" val="10640594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832D1D9-258E-4BBF-A33B-FDF21F8E8844}" type="slidenum">
              <a:rPr lang="en-US" smtClean="0"/>
              <a:pPr/>
              <a:t>1</a:t>
            </a:fld>
            <a:endParaRPr lang="en-US"/>
          </a:p>
        </p:txBody>
      </p:sp>
    </p:spTree>
    <p:extLst>
      <p:ext uri="{BB962C8B-B14F-4D97-AF65-F5344CB8AC3E}">
        <p14:creationId xmlns:p14="http://schemas.microsoft.com/office/powerpoint/2010/main" val="12503310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832D1D9-258E-4BBF-A33B-FDF21F8E8844}" type="slidenum">
              <a:rPr lang="en-US" smtClean="0"/>
              <a:pPr/>
              <a:t>13</a:t>
            </a:fld>
            <a:endParaRPr lang="en-US"/>
          </a:p>
        </p:txBody>
      </p:sp>
    </p:spTree>
    <p:extLst>
      <p:ext uri="{BB962C8B-B14F-4D97-AF65-F5344CB8AC3E}">
        <p14:creationId xmlns:p14="http://schemas.microsoft.com/office/powerpoint/2010/main" val="3118319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832D1D9-258E-4BBF-A33B-FDF21F8E8844}" type="slidenum">
              <a:rPr lang="en-US" smtClean="0"/>
              <a:pPr/>
              <a:t>14</a:t>
            </a:fld>
            <a:endParaRPr lang="en-US"/>
          </a:p>
        </p:txBody>
      </p:sp>
    </p:spTree>
    <p:extLst>
      <p:ext uri="{BB962C8B-B14F-4D97-AF65-F5344CB8AC3E}">
        <p14:creationId xmlns:p14="http://schemas.microsoft.com/office/powerpoint/2010/main" val="8993651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832D1D9-258E-4BBF-A33B-FDF21F8E8844}" type="slidenum">
              <a:rPr lang="en-US" smtClean="0"/>
              <a:pPr/>
              <a:t>2</a:t>
            </a:fld>
            <a:endParaRPr lang="en-US"/>
          </a:p>
        </p:txBody>
      </p:sp>
    </p:spTree>
    <p:extLst>
      <p:ext uri="{BB962C8B-B14F-4D97-AF65-F5344CB8AC3E}">
        <p14:creationId xmlns:p14="http://schemas.microsoft.com/office/powerpoint/2010/main" val="42241417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832D1D9-258E-4BBF-A33B-FDF21F8E8844}" type="slidenum">
              <a:rPr lang="en-US" smtClean="0"/>
              <a:pPr/>
              <a:t>3</a:t>
            </a:fld>
            <a:endParaRPr lang="en-US"/>
          </a:p>
        </p:txBody>
      </p:sp>
    </p:spTree>
    <p:extLst>
      <p:ext uri="{BB962C8B-B14F-4D97-AF65-F5344CB8AC3E}">
        <p14:creationId xmlns:p14="http://schemas.microsoft.com/office/powerpoint/2010/main" val="34000721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832D1D9-258E-4BBF-A33B-FDF21F8E8844}" type="slidenum">
              <a:rPr lang="en-US" smtClean="0"/>
              <a:pPr/>
              <a:t>4</a:t>
            </a:fld>
            <a:endParaRPr lang="en-US"/>
          </a:p>
        </p:txBody>
      </p:sp>
    </p:spTree>
    <p:extLst>
      <p:ext uri="{BB962C8B-B14F-4D97-AF65-F5344CB8AC3E}">
        <p14:creationId xmlns:p14="http://schemas.microsoft.com/office/powerpoint/2010/main" val="21003041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832D1D9-258E-4BBF-A33B-FDF21F8E8844}" type="slidenum">
              <a:rPr lang="en-US" smtClean="0"/>
              <a:pPr/>
              <a:t>5</a:t>
            </a:fld>
            <a:endParaRPr lang="en-US"/>
          </a:p>
        </p:txBody>
      </p:sp>
    </p:spTree>
    <p:extLst>
      <p:ext uri="{BB962C8B-B14F-4D97-AF65-F5344CB8AC3E}">
        <p14:creationId xmlns:p14="http://schemas.microsoft.com/office/powerpoint/2010/main" val="32126987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832D1D9-258E-4BBF-A33B-FDF21F8E8844}" type="slidenum">
              <a:rPr lang="en-US" smtClean="0"/>
              <a:pPr/>
              <a:t>6</a:t>
            </a:fld>
            <a:endParaRPr lang="en-US"/>
          </a:p>
        </p:txBody>
      </p:sp>
    </p:spTree>
    <p:extLst>
      <p:ext uri="{BB962C8B-B14F-4D97-AF65-F5344CB8AC3E}">
        <p14:creationId xmlns:p14="http://schemas.microsoft.com/office/powerpoint/2010/main" val="23607279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832D1D9-258E-4BBF-A33B-FDF21F8E8844}" type="slidenum">
              <a:rPr lang="en-US" smtClean="0"/>
              <a:pPr/>
              <a:t>7</a:t>
            </a:fld>
            <a:endParaRPr lang="en-US"/>
          </a:p>
        </p:txBody>
      </p:sp>
    </p:spTree>
    <p:extLst>
      <p:ext uri="{BB962C8B-B14F-4D97-AF65-F5344CB8AC3E}">
        <p14:creationId xmlns:p14="http://schemas.microsoft.com/office/powerpoint/2010/main" val="12601477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832D1D9-258E-4BBF-A33B-FDF21F8E8844}" type="slidenum">
              <a:rPr lang="en-US" smtClean="0"/>
              <a:pPr/>
              <a:t>8</a:t>
            </a:fld>
            <a:endParaRPr lang="en-US"/>
          </a:p>
        </p:txBody>
      </p:sp>
    </p:spTree>
    <p:extLst>
      <p:ext uri="{BB962C8B-B14F-4D97-AF65-F5344CB8AC3E}">
        <p14:creationId xmlns:p14="http://schemas.microsoft.com/office/powerpoint/2010/main" val="11251065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832D1D9-258E-4BBF-A33B-FDF21F8E8844}" type="slidenum">
              <a:rPr lang="en-US" smtClean="0"/>
              <a:pPr/>
              <a:t>12</a:t>
            </a:fld>
            <a:endParaRPr lang="en-US"/>
          </a:p>
        </p:txBody>
      </p:sp>
    </p:spTree>
    <p:extLst>
      <p:ext uri="{BB962C8B-B14F-4D97-AF65-F5344CB8AC3E}">
        <p14:creationId xmlns:p14="http://schemas.microsoft.com/office/powerpoint/2010/main" val="21117931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68C7B5C5-C188-4718-B1C9-80F0CE751A1B}" type="datetimeFigureOut">
              <a:rPr lang="en-US" smtClean="0"/>
              <a:pPr/>
              <a:t>8/31/2016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C94944-418E-4FAE-9269-29B27B205530}" type="slidenum">
              <a:rPr lang="en-US" smtClean="0"/>
              <a:pPr/>
              <a:t>‹#›</a:t>
            </a:fld>
            <a:endParaRPr lang="en-US"/>
          </a:p>
        </p:txBody>
      </p:sp>
    </p:spTree>
    <p:extLst>
      <p:ext uri="{BB962C8B-B14F-4D97-AF65-F5344CB8AC3E}">
        <p14:creationId xmlns:p14="http://schemas.microsoft.com/office/powerpoint/2010/main" val="365372548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8C7B5C5-C188-4718-B1C9-80F0CE751A1B}" type="datetimeFigureOut">
              <a:rPr lang="en-US" smtClean="0"/>
              <a:pPr/>
              <a:t>8/31/2016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C94944-418E-4FAE-9269-29B27B205530}" type="slidenum">
              <a:rPr lang="en-US" smtClean="0"/>
              <a:pPr/>
              <a:t>‹#›</a:t>
            </a:fld>
            <a:endParaRPr lang="en-US"/>
          </a:p>
        </p:txBody>
      </p:sp>
    </p:spTree>
    <p:extLst>
      <p:ext uri="{BB962C8B-B14F-4D97-AF65-F5344CB8AC3E}">
        <p14:creationId xmlns:p14="http://schemas.microsoft.com/office/powerpoint/2010/main" val="9801102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8C7B5C5-C188-4718-B1C9-80F0CE751A1B}" type="datetimeFigureOut">
              <a:rPr lang="en-US" smtClean="0"/>
              <a:pPr/>
              <a:t>8/31/2016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C94944-418E-4FAE-9269-29B27B205530}"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2852886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8C7B5C5-C188-4718-B1C9-80F0CE751A1B}" type="datetimeFigureOut">
              <a:rPr lang="en-US" smtClean="0"/>
              <a:pPr/>
              <a:t>8/31/2016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C94944-418E-4FAE-9269-29B27B205530}" type="slidenum">
              <a:rPr lang="en-US" smtClean="0"/>
              <a:pPr/>
              <a:t>‹#›</a:t>
            </a:fld>
            <a:endParaRPr lang="en-US"/>
          </a:p>
        </p:txBody>
      </p:sp>
    </p:spTree>
    <p:extLst>
      <p:ext uri="{BB962C8B-B14F-4D97-AF65-F5344CB8AC3E}">
        <p14:creationId xmlns:p14="http://schemas.microsoft.com/office/powerpoint/2010/main" val="6768112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8C7B5C5-C188-4718-B1C9-80F0CE751A1B}" type="datetimeFigureOut">
              <a:rPr lang="en-US" smtClean="0"/>
              <a:pPr/>
              <a:t>8/31/2016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C94944-418E-4FAE-9269-29B27B205530}"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239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8C7B5C5-C188-4718-B1C9-80F0CE751A1B}" type="datetimeFigureOut">
              <a:rPr lang="en-US" smtClean="0"/>
              <a:pPr/>
              <a:t>8/31/2016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C94944-418E-4FAE-9269-29B27B205530}" type="slidenum">
              <a:rPr lang="en-US" smtClean="0"/>
              <a:pPr/>
              <a:t>‹#›</a:t>
            </a:fld>
            <a:endParaRPr lang="en-US"/>
          </a:p>
        </p:txBody>
      </p:sp>
    </p:spTree>
    <p:extLst>
      <p:ext uri="{BB962C8B-B14F-4D97-AF65-F5344CB8AC3E}">
        <p14:creationId xmlns:p14="http://schemas.microsoft.com/office/powerpoint/2010/main" val="35273572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8C7B5C5-C188-4718-B1C9-80F0CE751A1B}" type="datetimeFigureOut">
              <a:rPr lang="en-US" smtClean="0"/>
              <a:pPr/>
              <a:t>8/31/2016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C94944-418E-4FAE-9269-29B27B205530}" type="slidenum">
              <a:rPr lang="en-US" smtClean="0"/>
              <a:pPr/>
              <a:t>‹#›</a:t>
            </a:fld>
            <a:endParaRPr lang="en-US"/>
          </a:p>
        </p:txBody>
      </p:sp>
    </p:spTree>
    <p:extLst>
      <p:ext uri="{BB962C8B-B14F-4D97-AF65-F5344CB8AC3E}">
        <p14:creationId xmlns:p14="http://schemas.microsoft.com/office/powerpoint/2010/main" val="22972317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8C7B5C5-C188-4718-B1C9-80F0CE751A1B}" type="datetimeFigureOut">
              <a:rPr lang="en-US" smtClean="0"/>
              <a:pPr/>
              <a:t>8/31/2016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C94944-418E-4FAE-9269-29B27B205530}" type="slidenum">
              <a:rPr lang="en-US" smtClean="0"/>
              <a:pPr/>
              <a:t>‹#›</a:t>
            </a:fld>
            <a:endParaRPr lang="en-US"/>
          </a:p>
        </p:txBody>
      </p:sp>
    </p:spTree>
    <p:extLst>
      <p:ext uri="{BB962C8B-B14F-4D97-AF65-F5344CB8AC3E}">
        <p14:creationId xmlns:p14="http://schemas.microsoft.com/office/powerpoint/2010/main" val="20449403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Design Speed</a:t>
            </a:r>
            <a:endParaRPr lang="en-US" dirty="0"/>
          </a:p>
        </p:txBody>
      </p:sp>
      <p:sp>
        <p:nvSpPr>
          <p:cNvPr id="3" name="Content Placeholder 2"/>
          <p:cNvSpPr>
            <a:spLocks noGrp="1"/>
          </p:cNvSpPr>
          <p:nvPr>
            <p:ph idx="1"/>
          </p:nvPr>
        </p:nvSpPr>
        <p:spPr/>
        <p:txBody>
          <a:bodyPr/>
          <a:lstStyle>
            <a:lvl1pPr marL="342900" indent="-342900">
              <a:buClr>
                <a:srgbClr val="7030A0"/>
              </a:buClr>
              <a:buSzPct val="125000"/>
              <a:buFont typeface="Wingdings" panose="05000000000000000000" pitchFamily="2" charset="2"/>
              <a:buChar char="Ø"/>
              <a:defRPr>
                <a:solidFill>
                  <a:schemeClr val="tx2"/>
                </a:solidFill>
              </a:defRPr>
            </a:lvl1pPr>
            <a:lvl2pPr marL="742950" indent="-285750">
              <a:buClr>
                <a:srgbClr val="7030A0"/>
              </a:buClr>
              <a:buSzPct val="100000"/>
              <a:buFont typeface="Wingdings" panose="05000000000000000000" pitchFamily="2" charset="2"/>
              <a:buChar char="¥"/>
              <a:defRPr>
                <a:solidFill>
                  <a:schemeClr val="tx2"/>
                </a:solidFill>
              </a:defRPr>
            </a:lvl2pPr>
            <a:lvl3pPr marL="1143000" indent="-228600">
              <a:buClr>
                <a:srgbClr val="7030A0"/>
              </a:buClr>
              <a:buSzPct val="100000"/>
              <a:buFont typeface="Courier New" panose="02070309020205020404" pitchFamily="49" charset="0"/>
              <a:buChar char="o"/>
              <a:defRPr>
                <a:solidFill>
                  <a:schemeClr val="tx2"/>
                </a:solidFill>
              </a:defRPr>
            </a:lvl3pPr>
          </a:lstStyle>
          <a:p>
            <a:pPr lvl="0"/>
            <a:r>
              <a:rPr lang="en-US" dirty="0" smtClean="0"/>
              <a:t>Click to edit Master text styles</a:t>
            </a:r>
          </a:p>
          <a:p>
            <a:pPr lvl="1"/>
            <a:r>
              <a:rPr lang="en-US" dirty="0" smtClean="0"/>
              <a:t>Second level</a:t>
            </a:r>
          </a:p>
          <a:p>
            <a:pPr lvl="2"/>
            <a:r>
              <a:rPr lang="en-US" dirty="0" smtClean="0"/>
              <a:t>Third level</a:t>
            </a:r>
          </a:p>
        </p:txBody>
      </p:sp>
      <p:sp>
        <p:nvSpPr>
          <p:cNvPr id="4" name="Date Placeholder 3"/>
          <p:cNvSpPr>
            <a:spLocks noGrp="1"/>
          </p:cNvSpPr>
          <p:nvPr>
            <p:ph type="dt" sz="half" idx="10"/>
          </p:nvPr>
        </p:nvSpPr>
        <p:spPr/>
        <p:txBody>
          <a:bodyPr/>
          <a:lstStyle/>
          <a:p>
            <a:fld id="{68C7B5C5-C188-4718-B1C9-80F0CE751A1B}" type="datetimeFigureOut">
              <a:rPr lang="en-US" smtClean="0"/>
              <a:pPr/>
              <a:t>8/31/2016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C94944-418E-4FAE-9269-29B27B205530}" type="slidenum">
              <a:rPr lang="en-US" smtClean="0"/>
              <a:pPr/>
              <a:t>‹#›</a:t>
            </a:fld>
            <a:endParaRPr lang="en-US"/>
          </a:p>
        </p:txBody>
      </p:sp>
    </p:spTree>
    <p:extLst>
      <p:ext uri="{BB962C8B-B14F-4D97-AF65-F5344CB8AC3E}">
        <p14:creationId xmlns:p14="http://schemas.microsoft.com/office/powerpoint/2010/main" val="290422712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8C7B5C5-C188-4718-B1C9-80F0CE751A1B}" type="datetimeFigureOut">
              <a:rPr lang="en-US" smtClean="0"/>
              <a:pPr/>
              <a:t>8/31/2016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C94944-418E-4FAE-9269-29B27B205530}" type="slidenum">
              <a:rPr lang="en-US" smtClean="0"/>
              <a:pPr/>
              <a:t>‹#›</a:t>
            </a:fld>
            <a:endParaRPr lang="en-US"/>
          </a:p>
        </p:txBody>
      </p:sp>
    </p:spTree>
    <p:extLst>
      <p:ext uri="{BB962C8B-B14F-4D97-AF65-F5344CB8AC3E}">
        <p14:creationId xmlns:p14="http://schemas.microsoft.com/office/powerpoint/2010/main" val="140533070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8C7B5C5-C188-4718-B1C9-80F0CE751A1B}" type="datetimeFigureOut">
              <a:rPr lang="en-US" smtClean="0"/>
              <a:pPr/>
              <a:t>8/31/2016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C94944-418E-4FAE-9269-29B27B205530}" type="slidenum">
              <a:rPr lang="en-US" smtClean="0"/>
              <a:pPr/>
              <a:t>‹#›</a:t>
            </a:fld>
            <a:endParaRPr lang="en-US"/>
          </a:p>
        </p:txBody>
      </p:sp>
    </p:spTree>
    <p:extLst>
      <p:ext uri="{BB962C8B-B14F-4D97-AF65-F5344CB8AC3E}">
        <p14:creationId xmlns:p14="http://schemas.microsoft.com/office/powerpoint/2010/main" val="41026301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8C7B5C5-C188-4718-B1C9-80F0CE751A1B}" type="datetimeFigureOut">
              <a:rPr lang="en-US" smtClean="0"/>
              <a:pPr/>
              <a:t>8/31/2016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8C94944-418E-4FAE-9269-29B27B205530}" type="slidenum">
              <a:rPr lang="en-US" smtClean="0"/>
              <a:pPr/>
              <a:t>‹#›</a:t>
            </a:fld>
            <a:endParaRPr lang="en-US"/>
          </a:p>
        </p:txBody>
      </p:sp>
    </p:spTree>
    <p:extLst>
      <p:ext uri="{BB962C8B-B14F-4D97-AF65-F5344CB8AC3E}">
        <p14:creationId xmlns:p14="http://schemas.microsoft.com/office/powerpoint/2010/main" val="4062508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8C7B5C5-C188-4718-B1C9-80F0CE751A1B}" type="datetimeFigureOut">
              <a:rPr lang="en-US" smtClean="0"/>
              <a:pPr/>
              <a:t>8/31/2016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8C94944-418E-4FAE-9269-29B27B205530}" type="slidenum">
              <a:rPr lang="en-US" smtClean="0"/>
              <a:pPr/>
              <a:t>‹#›</a:t>
            </a:fld>
            <a:endParaRPr lang="en-US"/>
          </a:p>
        </p:txBody>
      </p:sp>
    </p:spTree>
    <p:extLst>
      <p:ext uri="{BB962C8B-B14F-4D97-AF65-F5344CB8AC3E}">
        <p14:creationId xmlns:p14="http://schemas.microsoft.com/office/powerpoint/2010/main" val="3459856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C7B5C5-C188-4718-B1C9-80F0CE751A1B}" type="datetimeFigureOut">
              <a:rPr lang="en-US" smtClean="0"/>
              <a:pPr/>
              <a:t>8/31/2016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8C94944-418E-4FAE-9269-29B27B205530}" type="slidenum">
              <a:rPr lang="en-US" smtClean="0"/>
              <a:pPr/>
              <a:t>‹#›</a:t>
            </a:fld>
            <a:endParaRPr lang="en-US"/>
          </a:p>
        </p:txBody>
      </p:sp>
    </p:spTree>
    <p:extLst>
      <p:ext uri="{BB962C8B-B14F-4D97-AF65-F5344CB8AC3E}">
        <p14:creationId xmlns:p14="http://schemas.microsoft.com/office/powerpoint/2010/main" val="40377993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C7B5C5-C188-4718-B1C9-80F0CE751A1B}" type="datetimeFigureOut">
              <a:rPr lang="en-US" smtClean="0"/>
              <a:pPr/>
              <a:t>8/31/2016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C94944-418E-4FAE-9269-29B27B205530}" type="slidenum">
              <a:rPr lang="en-US" smtClean="0"/>
              <a:pPr/>
              <a:t>‹#›</a:t>
            </a:fld>
            <a:endParaRPr lang="en-US"/>
          </a:p>
        </p:txBody>
      </p:sp>
    </p:spTree>
    <p:extLst>
      <p:ext uri="{BB962C8B-B14F-4D97-AF65-F5344CB8AC3E}">
        <p14:creationId xmlns:p14="http://schemas.microsoft.com/office/powerpoint/2010/main" val="17318738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C7B5C5-C188-4718-B1C9-80F0CE751A1B}" type="datetimeFigureOut">
              <a:rPr lang="en-US" smtClean="0"/>
              <a:pPr/>
              <a:t>8/31/2016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C94944-418E-4FAE-9269-29B27B205530}" type="slidenum">
              <a:rPr lang="en-US" smtClean="0"/>
              <a:pPr/>
              <a:t>‹#›</a:t>
            </a:fld>
            <a:endParaRPr lang="en-US"/>
          </a:p>
        </p:txBody>
      </p:sp>
    </p:spTree>
    <p:extLst>
      <p:ext uri="{BB962C8B-B14F-4D97-AF65-F5344CB8AC3E}">
        <p14:creationId xmlns:p14="http://schemas.microsoft.com/office/powerpoint/2010/main" val="33334113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8C7B5C5-C188-4718-B1C9-80F0CE751A1B}" type="datetimeFigureOut">
              <a:rPr lang="en-US" smtClean="0"/>
              <a:pPr/>
              <a:t>8/31/2016</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D8C94944-418E-4FAE-9269-29B27B205530}" type="slidenum">
              <a:rPr lang="en-US" smtClean="0"/>
              <a:pPr/>
              <a:t>‹#›</a:t>
            </a:fld>
            <a:endParaRPr lang="en-US"/>
          </a:p>
        </p:txBody>
      </p:sp>
    </p:spTree>
    <p:extLst>
      <p:ext uri="{BB962C8B-B14F-4D97-AF65-F5344CB8AC3E}">
        <p14:creationId xmlns:p14="http://schemas.microsoft.com/office/powerpoint/2010/main" val="203208365"/>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 id="2147483804" r:id="rId12"/>
    <p:sldLayoutId id="2147483805" r:id="rId13"/>
    <p:sldLayoutId id="2147483806" r:id="rId14"/>
    <p:sldLayoutId id="2147483807" r:id="rId15"/>
    <p:sldLayoutId id="214748380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1" y="2404534"/>
            <a:ext cx="7162800" cy="1646302"/>
          </a:xfrm>
        </p:spPr>
        <p:txBody>
          <a:bodyPr anchor="ctr"/>
          <a:lstStyle/>
          <a:p>
            <a:pPr algn="ctr"/>
            <a:r>
              <a:rPr lang="en-US" dirty="0" smtClean="0"/>
              <a:t>Design Speed</a:t>
            </a:r>
            <a:endParaRPr lang="en-US" dirty="0"/>
          </a:p>
        </p:txBody>
      </p:sp>
      <p:sp>
        <p:nvSpPr>
          <p:cNvPr id="3" name="Subtitle 2"/>
          <p:cNvSpPr>
            <a:spLocks noGrp="1"/>
          </p:cNvSpPr>
          <p:nvPr>
            <p:ph type="subTitle" idx="1"/>
          </p:nvPr>
        </p:nvSpPr>
        <p:spPr>
          <a:xfrm>
            <a:off x="0" y="5943600"/>
            <a:ext cx="9144000" cy="609600"/>
          </a:xfrm>
        </p:spPr>
        <p:txBody>
          <a:bodyPr>
            <a:noAutofit/>
          </a:bodyPr>
          <a:lstStyle/>
          <a:p>
            <a:pPr algn="ctr"/>
            <a:r>
              <a:rPr lang="en-US" sz="3200" dirty="0" smtClean="0">
                <a:solidFill>
                  <a:schemeClr val="tx2"/>
                </a:solidFill>
              </a:rPr>
              <a:t>Bill Gulick PE </a:t>
            </a:r>
            <a:r>
              <a:rPr lang="en-US" sz="2800" dirty="0" smtClean="0">
                <a:solidFill>
                  <a:schemeClr val="tx2"/>
                </a:solidFill>
              </a:rPr>
              <a:t>PLS</a:t>
            </a:r>
            <a:endParaRPr lang="en-US" sz="3200" dirty="0">
              <a:solidFill>
                <a:schemeClr val="tx2"/>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Design Speed</a:t>
            </a:r>
          </a:p>
        </p:txBody>
      </p:sp>
      <p:sp>
        <p:nvSpPr>
          <p:cNvPr id="3" name="Content Placeholder 2"/>
          <p:cNvSpPr>
            <a:spLocks noGrp="1"/>
          </p:cNvSpPr>
          <p:nvPr>
            <p:ph idx="1"/>
          </p:nvPr>
        </p:nvSpPr>
        <p:spPr>
          <a:xfrm>
            <a:off x="602775" y="1600200"/>
            <a:ext cx="7315201" cy="4545010"/>
          </a:xfrm>
        </p:spPr>
        <p:txBody>
          <a:bodyPr>
            <a:normAutofit lnSpcReduction="10000"/>
          </a:bodyPr>
          <a:lstStyle/>
          <a:p>
            <a:pPr marL="0" indent="0">
              <a:buNone/>
            </a:pPr>
            <a:r>
              <a:rPr lang="en-US" sz="1900" dirty="0">
                <a:latin typeface="+mj-lt"/>
              </a:rPr>
              <a:t>2005 AASHTO Design Standards Interstate System</a:t>
            </a:r>
          </a:p>
          <a:p>
            <a:r>
              <a:rPr lang="en-US" sz="1900" dirty="0"/>
              <a:t>Interstates </a:t>
            </a:r>
            <a:r>
              <a:rPr lang="en-US" dirty="0"/>
              <a:t>	</a:t>
            </a:r>
          </a:p>
          <a:p>
            <a:pPr lvl="1"/>
            <a:r>
              <a:rPr lang="en-US" dirty="0"/>
              <a:t>Rural: Page 2</a:t>
            </a:r>
          </a:p>
          <a:p>
            <a:pPr lvl="1"/>
            <a:r>
              <a:rPr lang="en-US" dirty="0"/>
              <a:t>Urban: Page </a:t>
            </a:r>
            <a:r>
              <a:rPr lang="en-US" dirty="0" smtClean="0"/>
              <a:t>2</a:t>
            </a:r>
            <a:br>
              <a:rPr lang="en-US" dirty="0" smtClean="0"/>
            </a:br>
            <a:endParaRPr lang="en-US" dirty="0" smtClean="0"/>
          </a:p>
          <a:p>
            <a:pPr marL="0" indent="0">
              <a:buNone/>
            </a:pPr>
            <a:r>
              <a:rPr lang="en-US" sz="1900" dirty="0" smtClean="0">
                <a:latin typeface="+mj-lt"/>
              </a:rPr>
              <a:t>2016 KYTC Highway Design Manual </a:t>
            </a:r>
          </a:p>
          <a:p>
            <a:r>
              <a:rPr lang="en-US" dirty="0" smtClean="0"/>
              <a:t>Chapter </a:t>
            </a:r>
            <a:r>
              <a:rPr lang="en-US" dirty="0"/>
              <a:t>700 Geometric Design Guidelines:</a:t>
            </a:r>
          </a:p>
          <a:p>
            <a:pPr lvl="1"/>
            <a:r>
              <a:rPr lang="en-US" dirty="0"/>
              <a:t>Exhibit 700-01 COMMON GEOMETRIC PRACTICES RURAL LOCAL ROADS</a:t>
            </a:r>
          </a:p>
          <a:p>
            <a:pPr lvl="1"/>
            <a:r>
              <a:rPr lang="en-US" dirty="0"/>
              <a:t>Exhibit 700-02 COMMON GEOMETRIC PRACTICES RURAL COLLECTOR ROADS</a:t>
            </a:r>
          </a:p>
          <a:p>
            <a:pPr lvl="1"/>
            <a:r>
              <a:rPr lang="en-US" dirty="0"/>
              <a:t>Exhibit 700-03 COMMON GEOMETRIC PRACTICES RURAL ARTERIAL ROADS</a:t>
            </a:r>
          </a:p>
          <a:p>
            <a:pPr lvl="1"/>
            <a:r>
              <a:rPr lang="en-US" dirty="0"/>
              <a:t>Exhibit 700-04 COMMON GEOMETRIC PRACTICES URBAN ROADWAYS</a:t>
            </a:r>
          </a:p>
        </p:txBody>
      </p:sp>
    </p:spTree>
    <p:extLst>
      <p:ext uri="{BB962C8B-B14F-4D97-AF65-F5344CB8AC3E}">
        <p14:creationId xmlns:p14="http://schemas.microsoft.com/office/powerpoint/2010/main" val="2329133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2000" fill="hold"/>
                                        <p:tgtEl>
                                          <p:spTgt spid="3">
                                            <p:txEl>
                                              <p:pRg st="0" end="0"/>
                                            </p:txEl>
                                          </p:spTgt>
                                        </p:tgtEl>
                                        <p:attrNameLst>
                                          <p:attrName>ppt_y</p:attrName>
                                        </p:attrNameLst>
                                      </p:cBhvr>
                                      <p:tavLst>
                                        <p:tav tm="0">
                                          <p:val>
                                            <p:strVal val="0-#ppt_h/2"/>
                                          </p:val>
                                        </p:tav>
                                        <p:tav tm="100000">
                                          <p:val>
                                            <p:strVal val="#ppt_y"/>
                                          </p:val>
                                        </p:tav>
                                      </p:tavLst>
                                    </p:anim>
                                  </p:childTnLst>
                                </p:cTn>
                              </p:par>
                              <p:par>
                                <p:cTn id="9" presetID="2" presetClass="entr" presetSubtype="9"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20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2" dur="2000" fill="hold"/>
                                        <p:tgtEl>
                                          <p:spTgt spid="3">
                                            <p:txEl>
                                              <p:pRg st="1" end="1"/>
                                            </p:txEl>
                                          </p:spTgt>
                                        </p:tgtEl>
                                        <p:attrNameLst>
                                          <p:attrName>ppt_y</p:attrName>
                                        </p:attrNameLst>
                                      </p:cBhvr>
                                      <p:tavLst>
                                        <p:tav tm="0">
                                          <p:val>
                                            <p:strVal val="0-#ppt_h/2"/>
                                          </p:val>
                                        </p:tav>
                                        <p:tav tm="100000">
                                          <p:val>
                                            <p:strVal val="#ppt_y"/>
                                          </p:val>
                                        </p:tav>
                                      </p:tavLst>
                                    </p:anim>
                                  </p:childTnLst>
                                </p:cTn>
                              </p:par>
                              <p:par>
                                <p:cTn id="13" presetID="2" presetClass="entr" presetSubtype="9"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2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6" dur="2000" fill="hold"/>
                                        <p:tgtEl>
                                          <p:spTgt spid="3">
                                            <p:txEl>
                                              <p:pRg st="2" end="2"/>
                                            </p:txEl>
                                          </p:spTgt>
                                        </p:tgtEl>
                                        <p:attrNameLst>
                                          <p:attrName>ppt_y</p:attrName>
                                        </p:attrNameLst>
                                      </p:cBhvr>
                                      <p:tavLst>
                                        <p:tav tm="0">
                                          <p:val>
                                            <p:strVal val="0-#ppt_h/2"/>
                                          </p:val>
                                        </p:tav>
                                        <p:tav tm="100000">
                                          <p:val>
                                            <p:strVal val="#ppt_y"/>
                                          </p:val>
                                        </p:tav>
                                      </p:tavLst>
                                    </p:anim>
                                  </p:childTnLst>
                                </p:cTn>
                              </p:par>
                              <p:par>
                                <p:cTn id="17" presetID="2" presetClass="entr" presetSubtype="9"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20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0" dur="2000" fill="hold"/>
                                        <p:tgtEl>
                                          <p:spTgt spid="3">
                                            <p:txEl>
                                              <p:pRg st="3" end="3"/>
                                            </p:txEl>
                                          </p:spTgt>
                                        </p:tgtEl>
                                        <p:attrNameLst>
                                          <p:attrName>ppt_y</p:attrName>
                                        </p:attrNameLst>
                                      </p:cBhvr>
                                      <p:tavLst>
                                        <p:tav tm="0">
                                          <p:val>
                                            <p:strVal val="0-#ppt_h/2"/>
                                          </p:val>
                                        </p:tav>
                                        <p:tav tm="100000">
                                          <p:val>
                                            <p:strVal val="#ppt_y"/>
                                          </p:val>
                                        </p:tav>
                                      </p:tavLst>
                                    </p:anim>
                                  </p:childTnLst>
                                </p:cTn>
                              </p:par>
                              <p:par>
                                <p:cTn id="21" presetID="2" presetClass="entr" presetSubtype="9"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2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4" dur="2000" fill="hold"/>
                                        <p:tgtEl>
                                          <p:spTgt spid="3">
                                            <p:txEl>
                                              <p:pRg st="4" end="4"/>
                                            </p:txEl>
                                          </p:spTgt>
                                        </p:tgtEl>
                                        <p:attrNameLst>
                                          <p:attrName>ppt_y</p:attrName>
                                        </p:attrNameLst>
                                      </p:cBhvr>
                                      <p:tavLst>
                                        <p:tav tm="0">
                                          <p:val>
                                            <p:strVal val="0-#ppt_h/2"/>
                                          </p:val>
                                        </p:tav>
                                        <p:tav tm="100000">
                                          <p:val>
                                            <p:strVal val="#ppt_y"/>
                                          </p:val>
                                        </p:tav>
                                      </p:tavLst>
                                    </p:anim>
                                  </p:childTnLst>
                                </p:cTn>
                              </p:par>
                              <p:par>
                                <p:cTn id="25" presetID="2" presetClass="entr" presetSubtype="9"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20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28" dur="2000" fill="hold"/>
                                        <p:tgtEl>
                                          <p:spTgt spid="3">
                                            <p:txEl>
                                              <p:pRg st="5" end="5"/>
                                            </p:txEl>
                                          </p:spTgt>
                                        </p:tgtEl>
                                        <p:attrNameLst>
                                          <p:attrName>ppt_y</p:attrName>
                                        </p:attrNameLst>
                                      </p:cBhvr>
                                      <p:tavLst>
                                        <p:tav tm="0">
                                          <p:val>
                                            <p:strVal val="0-#ppt_h/2"/>
                                          </p:val>
                                        </p:tav>
                                        <p:tav tm="100000">
                                          <p:val>
                                            <p:strVal val="#ppt_y"/>
                                          </p:val>
                                        </p:tav>
                                      </p:tavLst>
                                    </p:anim>
                                  </p:childTnLst>
                                </p:cTn>
                              </p:par>
                              <p:par>
                                <p:cTn id="29" presetID="2" presetClass="entr" presetSubtype="9"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20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32" dur="2000" fill="hold"/>
                                        <p:tgtEl>
                                          <p:spTgt spid="3">
                                            <p:txEl>
                                              <p:pRg st="6" end="6"/>
                                            </p:txEl>
                                          </p:spTgt>
                                        </p:tgtEl>
                                        <p:attrNameLst>
                                          <p:attrName>ppt_y</p:attrName>
                                        </p:attrNameLst>
                                      </p:cBhvr>
                                      <p:tavLst>
                                        <p:tav tm="0">
                                          <p:val>
                                            <p:strVal val="0-#ppt_h/2"/>
                                          </p:val>
                                        </p:tav>
                                        <p:tav tm="100000">
                                          <p:val>
                                            <p:strVal val="#ppt_y"/>
                                          </p:val>
                                        </p:tav>
                                      </p:tavLst>
                                    </p:anim>
                                  </p:childTnLst>
                                </p:cTn>
                              </p:par>
                              <p:par>
                                <p:cTn id="33" presetID="2" presetClass="entr" presetSubtype="9" fill="hold"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additive="base">
                                        <p:cTn id="35" dur="20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36" dur="2000" fill="hold"/>
                                        <p:tgtEl>
                                          <p:spTgt spid="3">
                                            <p:txEl>
                                              <p:pRg st="7" end="7"/>
                                            </p:txEl>
                                          </p:spTgt>
                                        </p:tgtEl>
                                        <p:attrNameLst>
                                          <p:attrName>ppt_y</p:attrName>
                                        </p:attrNameLst>
                                      </p:cBhvr>
                                      <p:tavLst>
                                        <p:tav tm="0">
                                          <p:val>
                                            <p:strVal val="0-#ppt_h/2"/>
                                          </p:val>
                                        </p:tav>
                                        <p:tav tm="100000">
                                          <p:val>
                                            <p:strVal val="#ppt_y"/>
                                          </p:val>
                                        </p:tav>
                                      </p:tavLst>
                                    </p:anim>
                                  </p:childTnLst>
                                </p:cTn>
                              </p:par>
                              <p:par>
                                <p:cTn id="37" presetID="2" presetClass="entr" presetSubtype="9" fill="hold" nodeType="with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 calcmode="lin" valueType="num">
                                      <p:cBhvr additive="base">
                                        <p:cTn id="39" dur="2000" fill="hold"/>
                                        <p:tgtEl>
                                          <p:spTgt spid="3">
                                            <p:txEl>
                                              <p:pRg st="8" end="8"/>
                                            </p:txEl>
                                          </p:spTgt>
                                        </p:tgtEl>
                                        <p:attrNameLst>
                                          <p:attrName>ppt_x</p:attrName>
                                        </p:attrNameLst>
                                      </p:cBhvr>
                                      <p:tavLst>
                                        <p:tav tm="0">
                                          <p:val>
                                            <p:strVal val="0-#ppt_w/2"/>
                                          </p:val>
                                        </p:tav>
                                        <p:tav tm="100000">
                                          <p:val>
                                            <p:strVal val="#ppt_x"/>
                                          </p:val>
                                        </p:tav>
                                      </p:tavLst>
                                    </p:anim>
                                    <p:anim calcmode="lin" valueType="num">
                                      <p:cBhvr additive="base">
                                        <p:cTn id="40" dur="2000" fill="hold"/>
                                        <p:tgtEl>
                                          <p:spTgt spid="3">
                                            <p:txEl>
                                              <p:pRg st="8" end="8"/>
                                            </p:txEl>
                                          </p:spTgt>
                                        </p:tgtEl>
                                        <p:attrNameLst>
                                          <p:attrName>ppt_y</p:attrName>
                                        </p:attrNameLst>
                                      </p:cBhvr>
                                      <p:tavLst>
                                        <p:tav tm="0">
                                          <p:val>
                                            <p:strVal val="0-#ppt_h/2"/>
                                          </p:val>
                                        </p:tav>
                                        <p:tav tm="100000">
                                          <p:val>
                                            <p:strVal val="#ppt_y"/>
                                          </p:val>
                                        </p:tav>
                                      </p:tavLst>
                                    </p:anim>
                                  </p:childTnLst>
                                </p:cTn>
                              </p:par>
                              <p:par>
                                <p:cTn id="41" presetID="2" presetClass="entr" presetSubtype="9" fill="hold" nodeType="with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 calcmode="lin" valueType="num">
                                      <p:cBhvr additive="base">
                                        <p:cTn id="43" dur="2000" fill="hold"/>
                                        <p:tgtEl>
                                          <p:spTgt spid="3">
                                            <p:txEl>
                                              <p:pRg st="9" end="9"/>
                                            </p:txEl>
                                          </p:spTgt>
                                        </p:tgtEl>
                                        <p:attrNameLst>
                                          <p:attrName>ppt_x</p:attrName>
                                        </p:attrNameLst>
                                      </p:cBhvr>
                                      <p:tavLst>
                                        <p:tav tm="0">
                                          <p:val>
                                            <p:strVal val="0-#ppt_w/2"/>
                                          </p:val>
                                        </p:tav>
                                        <p:tav tm="100000">
                                          <p:val>
                                            <p:strVal val="#ppt_x"/>
                                          </p:val>
                                        </p:tav>
                                      </p:tavLst>
                                    </p:anim>
                                    <p:anim calcmode="lin" valueType="num">
                                      <p:cBhvr additive="base">
                                        <p:cTn id="44" dur="2000" fill="hold"/>
                                        <p:tgtEl>
                                          <p:spTgt spid="3">
                                            <p:txEl>
                                              <p:pRg st="9" end="9"/>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Design Speed</a:t>
            </a:r>
          </a:p>
        </p:txBody>
      </p:sp>
      <p:sp>
        <p:nvSpPr>
          <p:cNvPr id="3" name="Content Placeholder 2"/>
          <p:cNvSpPr>
            <a:spLocks noGrp="1"/>
          </p:cNvSpPr>
          <p:nvPr>
            <p:ph sz="half" idx="1"/>
          </p:nvPr>
        </p:nvSpPr>
        <p:spPr>
          <a:xfrm>
            <a:off x="609600" y="1447800"/>
            <a:ext cx="3810000" cy="5181600"/>
          </a:xfrm>
        </p:spPr>
        <p:txBody>
          <a:bodyPr>
            <a:normAutofit fontScale="85000" lnSpcReduction="20000"/>
          </a:bodyPr>
          <a:lstStyle/>
          <a:p>
            <a:pPr marL="137160" indent="0">
              <a:spcAft>
                <a:spcPts val="1200"/>
              </a:spcAft>
              <a:buNone/>
            </a:pPr>
            <a:r>
              <a:rPr lang="en-US" sz="2100" dirty="0">
                <a:solidFill>
                  <a:schemeClr val="tx2"/>
                </a:solidFill>
                <a:latin typeface="+mj-lt"/>
              </a:rPr>
              <a:t>FHWA OLD 13 Controlling Criteria (1985</a:t>
            </a:r>
            <a:r>
              <a:rPr lang="en-US" sz="2100" dirty="0" smtClean="0">
                <a:solidFill>
                  <a:schemeClr val="tx2"/>
                </a:solidFill>
                <a:latin typeface="+mj-lt"/>
              </a:rPr>
              <a:t>)</a:t>
            </a:r>
          </a:p>
          <a:p>
            <a:pPr marL="480060">
              <a:buClr>
                <a:srgbClr val="7030A0"/>
              </a:buClr>
              <a:buSzPct val="100000"/>
              <a:buFont typeface="+mj-lt"/>
              <a:buAutoNum type="arabicPeriod"/>
            </a:pPr>
            <a:r>
              <a:rPr lang="en-US" dirty="0" smtClean="0"/>
              <a:t> </a:t>
            </a:r>
            <a:r>
              <a:rPr lang="en-US" sz="1700" dirty="0">
                <a:solidFill>
                  <a:schemeClr val="tx2"/>
                </a:solidFill>
              </a:rPr>
              <a:t>Design Speed</a:t>
            </a:r>
          </a:p>
          <a:p>
            <a:pPr marL="480060">
              <a:buClr>
                <a:srgbClr val="7030A0"/>
              </a:buClr>
              <a:buSzPct val="100000"/>
              <a:buFont typeface="+mj-lt"/>
              <a:buAutoNum type="arabicPeriod"/>
            </a:pPr>
            <a:r>
              <a:rPr lang="en-US" sz="1700" dirty="0" smtClean="0">
                <a:solidFill>
                  <a:schemeClr val="tx2"/>
                </a:solidFill>
              </a:rPr>
              <a:t> </a:t>
            </a:r>
            <a:r>
              <a:rPr lang="en-US" sz="1700" dirty="0">
                <a:solidFill>
                  <a:schemeClr val="tx2"/>
                </a:solidFill>
              </a:rPr>
              <a:t>Lane Width</a:t>
            </a:r>
          </a:p>
          <a:p>
            <a:pPr marL="480060">
              <a:buClr>
                <a:srgbClr val="7030A0"/>
              </a:buClr>
              <a:buSzPct val="100000"/>
              <a:buFont typeface="+mj-lt"/>
              <a:buAutoNum type="arabicPeriod"/>
            </a:pPr>
            <a:r>
              <a:rPr lang="en-US" sz="1700" dirty="0" smtClean="0">
                <a:solidFill>
                  <a:schemeClr val="tx2"/>
                </a:solidFill>
              </a:rPr>
              <a:t> </a:t>
            </a:r>
            <a:r>
              <a:rPr lang="en-US" sz="1700" dirty="0">
                <a:solidFill>
                  <a:schemeClr val="tx2"/>
                </a:solidFill>
              </a:rPr>
              <a:t>Shoulder Width</a:t>
            </a:r>
          </a:p>
          <a:p>
            <a:pPr marL="480060">
              <a:buClr>
                <a:srgbClr val="7030A0"/>
              </a:buClr>
              <a:buSzPct val="100000"/>
              <a:buFont typeface="+mj-lt"/>
              <a:buAutoNum type="arabicPeriod"/>
            </a:pPr>
            <a:r>
              <a:rPr lang="en-US" sz="1700" dirty="0" smtClean="0">
                <a:solidFill>
                  <a:schemeClr val="tx2"/>
                </a:solidFill>
              </a:rPr>
              <a:t> </a:t>
            </a:r>
            <a:r>
              <a:rPr lang="en-US" sz="1700" dirty="0">
                <a:solidFill>
                  <a:schemeClr val="tx2"/>
                </a:solidFill>
              </a:rPr>
              <a:t>Bridge Width</a:t>
            </a:r>
          </a:p>
          <a:p>
            <a:pPr marL="480060">
              <a:buClr>
                <a:srgbClr val="7030A0"/>
              </a:buClr>
              <a:buSzPct val="100000"/>
              <a:buFont typeface="+mj-lt"/>
              <a:buAutoNum type="arabicPeriod"/>
            </a:pPr>
            <a:r>
              <a:rPr lang="en-US" sz="1700" dirty="0" smtClean="0">
                <a:solidFill>
                  <a:schemeClr val="tx2"/>
                </a:solidFill>
              </a:rPr>
              <a:t> </a:t>
            </a:r>
            <a:r>
              <a:rPr lang="en-US" sz="1700" dirty="0">
                <a:solidFill>
                  <a:schemeClr val="tx2"/>
                </a:solidFill>
              </a:rPr>
              <a:t>Structure Capacity</a:t>
            </a:r>
          </a:p>
          <a:p>
            <a:pPr marL="480060">
              <a:buClr>
                <a:srgbClr val="7030A0"/>
              </a:buClr>
              <a:buSzPct val="100000"/>
              <a:buFont typeface="+mj-lt"/>
              <a:buAutoNum type="arabicPeriod"/>
            </a:pPr>
            <a:r>
              <a:rPr lang="en-US" sz="1700" dirty="0" smtClean="0">
                <a:solidFill>
                  <a:schemeClr val="tx2"/>
                </a:solidFill>
              </a:rPr>
              <a:t> </a:t>
            </a:r>
            <a:r>
              <a:rPr lang="en-US" sz="1700" dirty="0">
                <a:solidFill>
                  <a:schemeClr val="tx2"/>
                </a:solidFill>
              </a:rPr>
              <a:t>Horizontal Alignment</a:t>
            </a:r>
          </a:p>
          <a:p>
            <a:pPr marL="480060">
              <a:buClr>
                <a:srgbClr val="7030A0"/>
              </a:buClr>
              <a:buSzPct val="100000"/>
              <a:buFont typeface="+mj-lt"/>
              <a:buAutoNum type="arabicPeriod"/>
            </a:pPr>
            <a:r>
              <a:rPr lang="en-US" sz="1700" dirty="0" smtClean="0">
                <a:solidFill>
                  <a:schemeClr val="tx2"/>
                </a:solidFill>
              </a:rPr>
              <a:t> Vertical </a:t>
            </a:r>
            <a:r>
              <a:rPr lang="en-US" sz="1700" dirty="0">
                <a:solidFill>
                  <a:schemeClr val="tx2"/>
                </a:solidFill>
              </a:rPr>
              <a:t>Alignment</a:t>
            </a:r>
          </a:p>
          <a:p>
            <a:pPr marL="480060">
              <a:buClr>
                <a:srgbClr val="7030A0"/>
              </a:buClr>
              <a:buSzPct val="100000"/>
              <a:buFont typeface="+mj-lt"/>
              <a:buAutoNum type="arabicPeriod"/>
            </a:pPr>
            <a:r>
              <a:rPr lang="en-US" sz="1700" dirty="0" smtClean="0">
                <a:solidFill>
                  <a:schemeClr val="tx2"/>
                </a:solidFill>
              </a:rPr>
              <a:t> </a:t>
            </a:r>
            <a:r>
              <a:rPr lang="en-US" sz="1700" dirty="0">
                <a:solidFill>
                  <a:schemeClr val="tx2"/>
                </a:solidFill>
              </a:rPr>
              <a:t>Grade</a:t>
            </a:r>
          </a:p>
          <a:p>
            <a:pPr marL="480060">
              <a:buClr>
                <a:srgbClr val="7030A0"/>
              </a:buClr>
              <a:buSzPct val="100000"/>
              <a:buFont typeface="+mj-lt"/>
              <a:buAutoNum type="arabicPeriod"/>
            </a:pPr>
            <a:r>
              <a:rPr lang="en-US" sz="1700" dirty="0" smtClean="0">
                <a:solidFill>
                  <a:schemeClr val="tx2"/>
                </a:solidFill>
              </a:rPr>
              <a:t> </a:t>
            </a:r>
            <a:r>
              <a:rPr lang="en-US" sz="1700" dirty="0">
                <a:solidFill>
                  <a:schemeClr val="tx2"/>
                </a:solidFill>
              </a:rPr>
              <a:t>Stopping Sight Distance</a:t>
            </a:r>
          </a:p>
          <a:p>
            <a:pPr marL="480060">
              <a:buClr>
                <a:srgbClr val="7030A0"/>
              </a:buClr>
              <a:buSzPct val="100000"/>
              <a:buFont typeface="+mj-lt"/>
              <a:buAutoNum type="arabicPeriod"/>
            </a:pPr>
            <a:r>
              <a:rPr lang="en-US" sz="1700" dirty="0" smtClean="0">
                <a:solidFill>
                  <a:schemeClr val="tx2"/>
                </a:solidFill>
              </a:rPr>
              <a:t> </a:t>
            </a:r>
            <a:r>
              <a:rPr lang="en-US" sz="1700" dirty="0">
                <a:solidFill>
                  <a:schemeClr val="tx2"/>
                </a:solidFill>
              </a:rPr>
              <a:t>Cross-Slope</a:t>
            </a:r>
          </a:p>
          <a:p>
            <a:pPr marL="480060">
              <a:buClr>
                <a:srgbClr val="7030A0"/>
              </a:buClr>
              <a:buSzPct val="100000"/>
              <a:buFont typeface="+mj-lt"/>
              <a:buAutoNum type="arabicPeriod"/>
            </a:pPr>
            <a:r>
              <a:rPr lang="en-US" sz="1700" dirty="0" smtClean="0">
                <a:solidFill>
                  <a:schemeClr val="tx2"/>
                </a:solidFill>
              </a:rPr>
              <a:t> Superelevaion</a:t>
            </a:r>
          </a:p>
          <a:p>
            <a:pPr marL="480060">
              <a:buClr>
                <a:srgbClr val="7030A0"/>
              </a:buClr>
              <a:buSzPct val="100000"/>
              <a:buFont typeface="+mj-lt"/>
              <a:buAutoNum type="arabicPeriod"/>
            </a:pPr>
            <a:r>
              <a:rPr lang="en-US" sz="1700" dirty="0" smtClean="0">
                <a:solidFill>
                  <a:schemeClr val="tx2"/>
                </a:solidFill>
              </a:rPr>
              <a:t> Vertical Clearance</a:t>
            </a:r>
          </a:p>
          <a:p>
            <a:pPr marL="480060">
              <a:buClr>
                <a:srgbClr val="7030A0"/>
              </a:buClr>
              <a:buSzPct val="100000"/>
              <a:buFont typeface="+mj-lt"/>
              <a:buAutoNum type="arabicPeriod"/>
            </a:pPr>
            <a:r>
              <a:rPr lang="en-US" sz="1700" dirty="0" smtClean="0">
                <a:solidFill>
                  <a:schemeClr val="tx2"/>
                </a:solidFill>
              </a:rPr>
              <a:t> Horizontal Clearance/Lateral Offset</a:t>
            </a:r>
          </a:p>
          <a:p>
            <a:pPr>
              <a:buClr>
                <a:srgbClr val="7030A0"/>
              </a:buClr>
              <a:buSzPct val="100000"/>
              <a:buFont typeface="+mj-lt"/>
              <a:buAutoNum type="arabicPeriod"/>
            </a:pPr>
            <a:endParaRPr lang="en-US" dirty="0"/>
          </a:p>
        </p:txBody>
      </p:sp>
      <p:sp>
        <p:nvSpPr>
          <p:cNvPr id="4" name="Content Placeholder 3"/>
          <p:cNvSpPr>
            <a:spLocks noGrp="1"/>
          </p:cNvSpPr>
          <p:nvPr>
            <p:ph sz="half" idx="2"/>
          </p:nvPr>
        </p:nvSpPr>
        <p:spPr>
          <a:xfrm>
            <a:off x="4572000" y="1447800"/>
            <a:ext cx="3674596" cy="5181600"/>
          </a:xfrm>
        </p:spPr>
        <p:txBody>
          <a:bodyPr>
            <a:normAutofit fontScale="85000" lnSpcReduction="20000"/>
          </a:bodyPr>
          <a:lstStyle/>
          <a:p>
            <a:pPr marL="137160" indent="0">
              <a:spcBef>
                <a:spcPts val="1800"/>
              </a:spcBef>
              <a:spcAft>
                <a:spcPts val="1200"/>
              </a:spcAft>
              <a:buNone/>
            </a:pPr>
            <a:r>
              <a:rPr lang="en-US" sz="2100" dirty="0">
                <a:solidFill>
                  <a:schemeClr val="tx2"/>
                </a:solidFill>
                <a:latin typeface="+mj-lt"/>
              </a:rPr>
              <a:t>FHWA NEW 10–2  (KYTC) Controlling  Criteria (2016)</a:t>
            </a:r>
          </a:p>
          <a:p>
            <a:pPr marL="480060">
              <a:buClr>
                <a:srgbClr val="7030A0"/>
              </a:buClr>
              <a:buSzPct val="100000"/>
              <a:buFont typeface="+mj-lt"/>
              <a:buAutoNum type="arabicPeriod"/>
            </a:pPr>
            <a:r>
              <a:rPr lang="en-US" sz="1700" dirty="0" smtClean="0">
                <a:solidFill>
                  <a:schemeClr val="tx2"/>
                </a:solidFill>
              </a:rPr>
              <a:t>Design </a:t>
            </a:r>
            <a:r>
              <a:rPr lang="en-US" sz="1700" dirty="0">
                <a:solidFill>
                  <a:schemeClr val="tx2"/>
                </a:solidFill>
              </a:rPr>
              <a:t>Speed</a:t>
            </a:r>
          </a:p>
          <a:p>
            <a:pPr marL="480060">
              <a:buClr>
                <a:srgbClr val="7030A0"/>
              </a:buClr>
              <a:buSzPct val="100000"/>
              <a:buFont typeface="+mj-lt"/>
              <a:buAutoNum type="arabicPeriod"/>
            </a:pPr>
            <a:r>
              <a:rPr lang="en-US" sz="1700" dirty="0" smtClean="0">
                <a:solidFill>
                  <a:schemeClr val="tx2"/>
                </a:solidFill>
              </a:rPr>
              <a:t> </a:t>
            </a:r>
            <a:r>
              <a:rPr lang="en-US" sz="1700" dirty="0">
                <a:solidFill>
                  <a:schemeClr val="tx2"/>
                </a:solidFill>
              </a:rPr>
              <a:t>Lane Width</a:t>
            </a:r>
          </a:p>
          <a:p>
            <a:pPr marL="480060">
              <a:buClr>
                <a:srgbClr val="7030A0"/>
              </a:buClr>
              <a:buSzPct val="100000"/>
              <a:buFont typeface="+mj-lt"/>
              <a:buAutoNum type="arabicPeriod"/>
            </a:pPr>
            <a:r>
              <a:rPr lang="en-US" sz="1700" dirty="0" smtClean="0">
                <a:solidFill>
                  <a:schemeClr val="tx2"/>
                </a:solidFill>
              </a:rPr>
              <a:t> </a:t>
            </a:r>
            <a:r>
              <a:rPr lang="en-US" sz="1700" dirty="0">
                <a:solidFill>
                  <a:schemeClr val="tx2"/>
                </a:solidFill>
              </a:rPr>
              <a:t>Shoulder Width</a:t>
            </a:r>
          </a:p>
          <a:p>
            <a:pPr marL="480060">
              <a:buClr>
                <a:srgbClr val="7030A0"/>
              </a:buClr>
              <a:buSzPct val="100000"/>
              <a:buFont typeface="+mj-lt"/>
              <a:buAutoNum type="arabicPeriod"/>
            </a:pPr>
            <a:r>
              <a:rPr lang="en-US" sz="1700" dirty="0" smtClean="0">
                <a:solidFill>
                  <a:schemeClr val="tx2"/>
                </a:solidFill>
              </a:rPr>
              <a:t> </a:t>
            </a:r>
            <a:r>
              <a:rPr lang="en-US" sz="1700" dirty="0">
                <a:solidFill>
                  <a:schemeClr val="tx2"/>
                </a:solidFill>
              </a:rPr>
              <a:t>Horizontal Curve</a:t>
            </a:r>
          </a:p>
          <a:p>
            <a:pPr marL="480060">
              <a:buClr>
                <a:srgbClr val="7030A0"/>
              </a:buClr>
              <a:buSzPct val="100000"/>
              <a:buFont typeface="+mj-lt"/>
              <a:buAutoNum type="arabicPeriod"/>
            </a:pPr>
            <a:r>
              <a:rPr lang="en-US" sz="1700" dirty="0" smtClean="0">
                <a:solidFill>
                  <a:schemeClr val="tx2"/>
                </a:solidFill>
              </a:rPr>
              <a:t> </a:t>
            </a:r>
            <a:r>
              <a:rPr lang="en-US" sz="1700" dirty="0">
                <a:solidFill>
                  <a:schemeClr val="tx2"/>
                </a:solidFill>
              </a:rPr>
              <a:t>Superelevation Rate</a:t>
            </a:r>
          </a:p>
          <a:p>
            <a:pPr marL="480060">
              <a:buClr>
                <a:srgbClr val="7030A0"/>
              </a:buClr>
              <a:buSzPct val="100000"/>
              <a:buFont typeface="+mj-lt"/>
              <a:buAutoNum type="arabicPeriod"/>
            </a:pPr>
            <a:r>
              <a:rPr lang="en-US" sz="1700" dirty="0" smtClean="0">
                <a:solidFill>
                  <a:schemeClr val="tx2"/>
                </a:solidFill>
              </a:rPr>
              <a:t> </a:t>
            </a:r>
            <a:r>
              <a:rPr lang="en-US" sz="1700" dirty="0">
                <a:solidFill>
                  <a:schemeClr val="tx2"/>
                </a:solidFill>
              </a:rPr>
              <a:t>Stopping Sight Distance (SDD)</a:t>
            </a:r>
          </a:p>
          <a:p>
            <a:pPr marL="480060">
              <a:buClr>
                <a:srgbClr val="7030A0"/>
              </a:buClr>
              <a:buSzPct val="100000"/>
              <a:buFont typeface="+mj-lt"/>
              <a:buAutoNum type="arabicPeriod"/>
            </a:pPr>
            <a:r>
              <a:rPr lang="en-US" sz="1700" dirty="0" smtClean="0">
                <a:solidFill>
                  <a:schemeClr val="tx2"/>
                </a:solidFill>
              </a:rPr>
              <a:t> </a:t>
            </a:r>
            <a:r>
              <a:rPr lang="en-US" sz="1700" dirty="0">
                <a:solidFill>
                  <a:schemeClr val="tx2"/>
                </a:solidFill>
              </a:rPr>
              <a:t>Maximum Grade</a:t>
            </a:r>
          </a:p>
          <a:p>
            <a:pPr marL="480060">
              <a:buClr>
                <a:srgbClr val="7030A0"/>
              </a:buClr>
              <a:buSzPct val="100000"/>
              <a:buFont typeface="+mj-lt"/>
              <a:buAutoNum type="arabicPeriod"/>
            </a:pPr>
            <a:r>
              <a:rPr lang="en-US" sz="1700" dirty="0" smtClean="0">
                <a:solidFill>
                  <a:schemeClr val="tx2"/>
                </a:solidFill>
              </a:rPr>
              <a:t> </a:t>
            </a:r>
            <a:r>
              <a:rPr lang="en-US" sz="1700" dirty="0">
                <a:solidFill>
                  <a:schemeClr val="tx2"/>
                </a:solidFill>
              </a:rPr>
              <a:t>Cross-Slope</a:t>
            </a:r>
          </a:p>
          <a:p>
            <a:pPr marL="480060">
              <a:buClr>
                <a:srgbClr val="7030A0"/>
              </a:buClr>
              <a:buSzPct val="100000"/>
              <a:buFont typeface="+mj-lt"/>
              <a:buAutoNum type="arabicPeriod"/>
            </a:pPr>
            <a:r>
              <a:rPr lang="en-US" sz="1700" dirty="0" smtClean="0">
                <a:solidFill>
                  <a:schemeClr val="tx2"/>
                </a:solidFill>
              </a:rPr>
              <a:t> </a:t>
            </a:r>
            <a:r>
              <a:rPr lang="en-US" sz="1700" dirty="0">
                <a:solidFill>
                  <a:schemeClr val="tx2"/>
                </a:solidFill>
              </a:rPr>
              <a:t>Vertical Clearance</a:t>
            </a:r>
          </a:p>
          <a:p>
            <a:pPr marL="480060">
              <a:spcAft>
                <a:spcPts val="1800"/>
              </a:spcAft>
              <a:buClr>
                <a:srgbClr val="7030A0"/>
              </a:buClr>
              <a:buSzPct val="100000"/>
              <a:buFont typeface="+mj-lt"/>
              <a:buAutoNum type="arabicPeriod"/>
            </a:pPr>
            <a:r>
              <a:rPr lang="en-US" sz="1700" dirty="0" smtClean="0">
                <a:solidFill>
                  <a:schemeClr val="tx2"/>
                </a:solidFill>
              </a:rPr>
              <a:t> </a:t>
            </a:r>
            <a:r>
              <a:rPr lang="en-US" sz="1700" dirty="0">
                <a:solidFill>
                  <a:schemeClr val="tx2"/>
                </a:solidFill>
              </a:rPr>
              <a:t>Design Load (Structure Capacity)</a:t>
            </a:r>
          </a:p>
          <a:p>
            <a:pPr marL="137160" indent="0">
              <a:buNone/>
            </a:pPr>
            <a:r>
              <a:rPr lang="en-US" sz="2100" dirty="0">
                <a:solidFill>
                  <a:schemeClr val="tx2"/>
                </a:solidFill>
                <a:latin typeface="+mj-lt"/>
              </a:rPr>
              <a:t>Under 50 mph</a:t>
            </a:r>
          </a:p>
          <a:p>
            <a:pPr marL="480060">
              <a:buClr>
                <a:srgbClr val="7030A0"/>
              </a:buClr>
              <a:buSzPct val="100000"/>
              <a:buFont typeface="+mj-lt"/>
              <a:buAutoNum type="arabicPeriod"/>
            </a:pPr>
            <a:r>
              <a:rPr lang="en-US" dirty="0" smtClean="0">
                <a:solidFill>
                  <a:schemeClr val="tx2"/>
                </a:solidFill>
              </a:rPr>
              <a:t> </a:t>
            </a:r>
            <a:r>
              <a:rPr lang="en-US" dirty="0">
                <a:solidFill>
                  <a:schemeClr val="tx2"/>
                </a:solidFill>
              </a:rPr>
              <a:t>Design Speed</a:t>
            </a:r>
          </a:p>
          <a:p>
            <a:pPr marL="480060">
              <a:buClr>
                <a:srgbClr val="7030A0"/>
              </a:buClr>
              <a:buSzPct val="100000"/>
              <a:buFont typeface="+mj-lt"/>
              <a:buAutoNum type="arabicPeriod"/>
            </a:pPr>
            <a:r>
              <a:rPr lang="en-US" dirty="0" smtClean="0">
                <a:solidFill>
                  <a:schemeClr val="tx2"/>
                </a:solidFill>
              </a:rPr>
              <a:t> </a:t>
            </a:r>
            <a:r>
              <a:rPr lang="en-US" dirty="0">
                <a:solidFill>
                  <a:schemeClr val="tx2"/>
                </a:solidFill>
              </a:rPr>
              <a:t>Design Load (Structure Capacity)</a:t>
            </a:r>
          </a:p>
          <a:p>
            <a:endParaRPr lang="en-US" dirty="0"/>
          </a:p>
        </p:txBody>
      </p:sp>
    </p:spTree>
    <p:extLst>
      <p:ext uri="{BB962C8B-B14F-4D97-AF65-F5344CB8AC3E}">
        <p14:creationId xmlns:p14="http://schemas.microsoft.com/office/powerpoint/2010/main" val="13344675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500"/>
                                        <p:tgtEl>
                                          <p:spTgt spid="3">
                                            <p:txEl>
                                              <p:pRg st="4" end="4"/>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fade">
                                      <p:cBhvr>
                                        <p:cTn id="25" dur="500"/>
                                        <p:tgtEl>
                                          <p:spTgt spid="3">
                                            <p:txEl>
                                              <p:pRg st="6" end="6"/>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fade">
                                      <p:cBhvr>
                                        <p:cTn id="28" dur="500"/>
                                        <p:tgtEl>
                                          <p:spTgt spid="3">
                                            <p:txEl>
                                              <p:pRg st="7" end="7"/>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Effect transition="in" filter="fade">
                                      <p:cBhvr>
                                        <p:cTn id="31" dur="500"/>
                                        <p:tgtEl>
                                          <p:spTgt spid="3">
                                            <p:txEl>
                                              <p:pRg st="8" end="8"/>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3">
                                            <p:txEl>
                                              <p:pRg st="9" end="9"/>
                                            </p:txEl>
                                          </p:spTgt>
                                        </p:tgtEl>
                                        <p:attrNameLst>
                                          <p:attrName>style.visibility</p:attrName>
                                        </p:attrNameLst>
                                      </p:cBhvr>
                                      <p:to>
                                        <p:strVal val="visible"/>
                                      </p:to>
                                    </p:set>
                                    <p:animEffect transition="in" filter="fade">
                                      <p:cBhvr>
                                        <p:cTn id="34" dur="500"/>
                                        <p:tgtEl>
                                          <p:spTgt spid="3">
                                            <p:txEl>
                                              <p:pRg st="9" end="9"/>
                                            </p:txEl>
                                          </p:spTgt>
                                        </p:tgtEl>
                                      </p:cBhvr>
                                    </p:animEffect>
                                  </p:childTnLst>
                                </p:cTn>
                              </p:par>
                              <p:par>
                                <p:cTn id="35" presetID="10" presetClass="entr" presetSubtype="0" fill="hold" nodeType="with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animEffect transition="in" filter="fade">
                                      <p:cBhvr>
                                        <p:cTn id="37" dur="500"/>
                                        <p:tgtEl>
                                          <p:spTgt spid="3">
                                            <p:txEl>
                                              <p:pRg st="10" end="10"/>
                                            </p:txEl>
                                          </p:spTgt>
                                        </p:tgtEl>
                                      </p:cBhvr>
                                    </p:animEffect>
                                  </p:childTnLst>
                                </p:cTn>
                              </p:par>
                              <p:par>
                                <p:cTn id="38" presetID="10" presetClass="entr" presetSubtype="0" fill="hold" nodeType="withEffect">
                                  <p:stCondLst>
                                    <p:cond delay="0"/>
                                  </p:stCondLst>
                                  <p:childTnLst>
                                    <p:set>
                                      <p:cBhvr>
                                        <p:cTn id="39" dur="1" fill="hold">
                                          <p:stCondLst>
                                            <p:cond delay="0"/>
                                          </p:stCondLst>
                                        </p:cTn>
                                        <p:tgtEl>
                                          <p:spTgt spid="3">
                                            <p:txEl>
                                              <p:pRg st="11" end="11"/>
                                            </p:txEl>
                                          </p:spTgt>
                                        </p:tgtEl>
                                        <p:attrNameLst>
                                          <p:attrName>style.visibility</p:attrName>
                                        </p:attrNameLst>
                                      </p:cBhvr>
                                      <p:to>
                                        <p:strVal val="visible"/>
                                      </p:to>
                                    </p:set>
                                    <p:animEffect transition="in" filter="fade">
                                      <p:cBhvr>
                                        <p:cTn id="40" dur="500"/>
                                        <p:tgtEl>
                                          <p:spTgt spid="3">
                                            <p:txEl>
                                              <p:pRg st="11" end="11"/>
                                            </p:txEl>
                                          </p:spTgt>
                                        </p:tgtEl>
                                      </p:cBhvr>
                                    </p:animEffect>
                                  </p:childTnLst>
                                </p:cTn>
                              </p:par>
                              <p:par>
                                <p:cTn id="41" presetID="10" presetClass="entr" presetSubtype="0" fill="hold" nodeType="withEffect">
                                  <p:stCondLst>
                                    <p:cond delay="0"/>
                                  </p:stCondLst>
                                  <p:childTnLst>
                                    <p:set>
                                      <p:cBhvr>
                                        <p:cTn id="42" dur="1" fill="hold">
                                          <p:stCondLst>
                                            <p:cond delay="0"/>
                                          </p:stCondLst>
                                        </p:cTn>
                                        <p:tgtEl>
                                          <p:spTgt spid="3">
                                            <p:txEl>
                                              <p:pRg st="12" end="12"/>
                                            </p:txEl>
                                          </p:spTgt>
                                        </p:tgtEl>
                                        <p:attrNameLst>
                                          <p:attrName>style.visibility</p:attrName>
                                        </p:attrNameLst>
                                      </p:cBhvr>
                                      <p:to>
                                        <p:strVal val="visible"/>
                                      </p:to>
                                    </p:set>
                                    <p:animEffect transition="in" filter="fade">
                                      <p:cBhvr>
                                        <p:cTn id="43" dur="500"/>
                                        <p:tgtEl>
                                          <p:spTgt spid="3">
                                            <p:txEl>
                                              <p:pRg st="12" end="12"/>
                                            </p:txEl>
                                          </p:spTgt>
                                        </p:tgtEl>
                                      </p:cBhvr>
                                    </p:animEffect>
                                  </p:childTnLst>
                                </p:cTn>
                              </p:par>
                              <p:par>
                                <p:cTn id="44" presetID="10" presetClass="entr" presetSubtype="0" fill="hold" nodeType="withEffect">
                                  <p:stCondLst>
                                    <p:cond delay="0"/>
                                  </p:stCondLst>
                                  <p:childTnLst>
                                    <p:set>
                                      <p:cBhvr>
                                        <p:cTn id="45" dur="1" fill="hold">
                                          <p:stCondLst>
                                            <p:cond delay="0"/>
                                          </p:stCondLst>
                                        </p:cTn>
                                        <p:tgtEl>
                                          <p:spTgt spid="3">
                                            <p:txEl>
                                              <p:pRg st="13" end="13"/>
                                            </p:txEl>
                                          </p:spTgt>
                                        </p:tgtEl>
                                        <p:attrNameLst>
                                          <p:attrName>style.visibility</p:attrName>
                                        </p:attrNameLst>
                                      </p:cBhvr>
                                      <p:to>
                                        <p:strVal val="visible"/>
                                      </p:to>
                                    </p:set>
                                    <p:animEffect transition="in" filter="fade">
                                      <p:cBhvr>
                                        <p:cTn id="46" dur="500"/>
                                        <p:tgtEl>
                                          <p:spTgt spid="3">
                                            <p:txEl>
                                              <p:pRg st="13" end="13"/>
                                            </p:txEl>
                                          </p:spTgt>
                                        </p:tgtEl>
                                      </p:cBhvr>
                                    </p:animEffect>
                                  </p:childTnLst>
                                </p:cTn>
                              </p:par>
                              <p:par>
                                <p:cTn id="47" presetID="10" presetClass="entr" presetSubtype="0" fill="hold" nodeType="withEffect">
                                  <p:stCondLst>
                                    <p:cond delay="0"/>
                                  </p:stCondLst>
                                  <p:childTnLst>
                                    <p:set>
                                      <p:cBhvr>
                                        <p:cTn id="48" dur="1" fill="hold">
                                          <p:stCondLst>
                                            <p:cond delay="0"/>
                                          </p:stCondLst>
                                        </p:cTn>
                                        <p:tgtEl>
                                          <p:spTgt spid="4">
                                            <p:txEl>
                                              <p:pRg st="0" end="0"/>
                                            </p:txEl>
                                          </p:spTgt>
                                        </p:tgtEl>
                                        <p:attrNameLst>
                                          <p:attrName>style.visibility</p:attrName>
                                        </p:attrNameLst>
                                      </p:cBhvr>
                                      <p:to>
                                        <p:strVal val="visible"/>
                                      </p:to>
                                    </p:set>
                                    <p:animEffect transition="in" filter="fade">
                                      <p:cBhvr>
                                        <p:cTn id="49" dur="500"/>
                                        <p:tgtEl>
                                          <p:spTgt spid="4">
                                            <p:txEl>
                                              <p:pRg st="0" end="0"/>
                                            </p:txEl>
                                          </p:spTgt>
                                        </p:tgtEl>
                                      </p:cBhvr>
                                    </p:animEffect>
                                  </p:childTnLst>
                                </p:cTn>
                              </p:par>
                              <p:par>
                                <p:cTn id="50" presetID="10" presetClass="entr" presetSubtype="0" fill="hold" nodeType="withEffect">
                                  <p:stCondLst>
                                    <p:cond delay="0"/>
                                  </p:stCondLst>
                                  <p:childTnLst>
                                    <p:set>
                                      <p:cBhvr>
                                        <p:cTn id="51" dur="1" fill="hold">
                                          <p:stCondLst>
                                            <p:cond delay="0"/>
                                          </p:stCondLst>
                                        </p:cTn>
                                        <p:tgtEl>
                                          <p:spTgt spid="4">
                                            <p:txEl>
                                              <p:pRg st="1" end="1"/>
                                            </p:txEl>
                                          </p:spTgt>
                                        </p:tgtEl>
                                        <p:attrNameLst>
                                          <p:attrName>style.visibility</p:attrName>
                                        </p:attrNameLst>
                                      </p:cBhvr>
                                      <p:to>
                                        <p:strVal val="visible"/>
                                      </p:to>
                                    </p:set>
                                    <p:animEffect transition="in" filter="fade">
                                      <p:cBhvr>
                                        <p:cTn id="52" dur="500"/>
                                        <p:tgtEl>
                                          <p:spTgt spid="4">
                                            <p:txEl>
                                              <p:pRg st="1" end="1"/>
                                            </p:txEl>
                                          </p:spTgt>
                                        </p:tgtEl>
                                      </p:cBhvr>
                                    </p:animEffect>
                                  </p:childTnLst>
                                </p:cTn>
                              </p:par>
                              <p:par>
                                <p:cTn id="53" presetID="10" presetClass="entr" presetSubtype="0" fill="hold" nodeType="withEffect">
                                  <p:stCondLst>
                                    <p:cond delay="0"/>
                                  </p:stCondLst>
                                  <p:childTnLst>
                                    <p:set>
                                      <p:cBhvr>
                                        <p:cTn id="54" dur="1" fill="hold">
                                          <p:stCondLst>
                                            <p:cond delay="0"/>
                                          </p:stCondLst>
                                        </p:cTn>
                                        <p:tgtEl>
                                          <p:spTgt spid="4">
                                            <p:txEl>
                                              <p:pRg st="2" end="2"/>
                                            </p:txEl>
                                          </p:spTgt>
                                        </p:tgtEl>
                                        <p:attrNameLst>
                                          <p:attrName>style.visibility</p:attrName>
                                        </p:attrNameLst>
                                      </p:cBhvr>
                                      <p:to>
                                        <p:strVal val="visible"/>
                                      </p:to>
                                    </p:set>
                                    <p:animEffect transition="in" filter="fade">
                                      <p:cBhvr>
                                        <p:cTn id="55" dur="500"/>
                                        <p:tgtEl>
                                          <p:spTgt spid="4">
                                            <p:txEl>
                                              <p:pRg st="2" end="2"/>
                                            </p:txEl>
                                          </p:spTgt>
                                        </p:tgtEl>
                                      </p:cBhvr>
                                    </p:animEffect>
                                  </p:childTnLst>
                                </p:cTn>
                              </p:par>
                              <p:par>
                                <p:cTn id="56" presetID="10" presetClass="entr" presetSubtype="0" fill="hold" nodeType="withEffect">
                                  <p:stCondLst>
                                    <p:cond delay="0"/>
                                  </p:stCondLst>
                                  <p:childTnLst>
                                    <p:set>
                                      <p:cBhvr>
                                        <p:cTn id="57" dur="1" fill="hold">
                                          <p:stCondLst>
                                            <p:cond delay="0"/>
                                          </p:stCondLst>
                                        </p:cTn>
                                        <p:tgtEl>
                                          <p:spTgt spid="4">
                                            <p:txEl>
                                              <p:pRg st="3" end="3"/>
                                            </p:txEl>
                                          </p:spTgt>
                                        </p:tgtEl>
                                        <p:attrNameLst>
                                          <p:attrName>style.visibility</p:attrName>
                                        </p:attrNameLst>
                                      </p:cBhvr>
                                      <p:to>
                                        <p:strVal val="visible"/>
                                      </p:to>
                                    </p:set>
                                    <p:animEffect transition="in" filter="fade">
                                      <p:cBhvr>
                                        <p:cTn id="58" dur="500"/>
                                        <p:tgtEl>
                                          <p:spTgt spid="4">
                                            <p:txEl>
                                              <p:pRg st="3" end="3"/>
                                            </p:txEl>
                                          </p:spTgt>
                                        </p:tgtEl>
                                      </p:cBhvr>
                                    </p:animEffect>
                                  </p:childTnLst>
                                </p:cTn>
                              </p:par>
                              <p:par>
                                <p:cTn id="59" presetID="10" presetClass="entr" presetSubtype="0" fill="hold" nodeType="withEffect">
                                  <p:stCondLst>
                                    <p:cond delay="0"/>
                                  </p:stCondLst>
                                  <p:childTnLst>
                                    <p:set>
                                      <p:cBhvr>
                                        <p:cTn id="60" dur="1" fill="hold">
                                          <p:stCondLst>
                                            <p:cond delay="0"/>
                                          </p:stCondLst>
                                        </p:cTn>
                                        <p:tgtEl>
                                          <p:spTgt spid="4">
                                            <p:txEl>
                                              <p:pRg st="4" end="4"/>
                                            </p:txEl>
                                          </p:spTgt>
                                        </p:tgtEl>
                                        <p:attrNameLst>
                                          <p:attrName>style.visibility</p:attrName>
                                        </p:attrNameLst>
                                      </p:cBhvr>
                                      <p:to>
                                        <p:strVal val="visible"/>
                                      </p:to>
                                    </p:set>
                                    <p:animEffect transition="in" filter="fade">
                                      <p:cBhvr>
                                        <p:cTn id="61" dur="500"/>
                                        <p:tgtEl>
                                          <p:spTgt spid="4">
                                            <p:txEl>
                                              <p:pRg st="4" end="4"/>
                                            </p:txEl>
                                          </p:spTgt>
                                        </p:tgtEl>
                                      </p:cBhvr>
                                    </p:animEffect>
                                  </p:childTnLst>
                                </p:cTn>
                              </p:par>
                              <p:par>
                                <p:cTn id="62" presetID="10" presetClass="entr" presetSubtype="0" fill="hold" nodeType="withEffect">
                                  <p:stCondLst>
                                    <p:cond delay="0"/>
                                  </p:stCondLst>
                                  <p:childTnLst>
                                    <p:set>
                                      <p:cBhvr>
                                        <p:cTn id="63" dur="1" fill="hold">
                                          <p:stCondLst>
                                            <p:cond delay="0"/>
                                          </p:stCondLst>
                                        </p:cTn>
                                        <p:tgtEl>
                                          <p:spTgt spid="4">
                                            <p:txEl>
                                              <p:pRg st="5" end="5"/>
                                            </p:txEl>
                                          </p:spTgt>
                                        </p:tgtEl>
                                        <p:attrNameLst>
                                          <p:attrName>style.visibility</p:attrName>
                                        </p:attrNameLst>
                                      </p:cBhvr>
                                      <p:to>
                                        <p:strVal val="visible"/>
                                      </p:to>
                                    </p:set>
                                    <p:animEffect transition="in" filter="fade">
                                      <p:cBhvr>
                                        <p:cTn id="64" dur="500"/>
                                        <p:tgtEl>
                                          <p:spTgt spid="4">
                                            <p:txEl>
                                              <p:pRg st="5" end="5"/>
                                            </p:txEl>
                                          </p:spTgt>
                                        </p:tgtEl>
                                      </p:cBhvr>
                                    </p:animEffect>
                                  </p:childTnLst>
                                </p:cTn>
                              </p:par>
                              <p:par>
                                <p:cTn id="65" presetID="10" presetClass="entr" presetSubtype="0" fill="hold" nodeType="withEffect">
                                  <p:stCondLst>
                                    <p:cond delay="0"/>
                                  </p:stCondLst>
                                  <p:childTnLst>
                                    <p:set>
                                      <p:cBhvr>
                                        <p:cTn id="66" dur="1" fill="hold">
                                          <p:stCondLst>
                                            <p:cond delay="0"/>
                                          </p:stCondLst>
                                        </p:cTn>
                                        <p:tgtEl>
                                          <p:spTgt spid="4">
                                            <p:txEl>
                                              <p:pRg st="6" end="6"/>
                                            </p:txEl>
                                          </p:spTgt>
                                        </p:tgtEl>
                                        <p:attrNameLst>
                                          <p:attrName>style.visibility</p:attrName>
                                        </p:attrNameLst>
                                      </p:cBhvr>
                                      <p:to>
                                        <p:strVal val="visible"/>
                                      </p:to>
                                    </p:set>
                                    <p:animEffect transition="in" filter="fade">
                                      <p:cBhvr>
                                        <p:cTn id="67" dur="500"/>
                                        <p:tgtEl>
                                          <p:spTgt spid="4">
                                            <p:txEl>
                                              <p:pRg st="6" end="6"/>
                                            </p:txEl>
                                          </p:spTgt>
                                        </p:tgtEl>
                                      </p:cBhvr>
                                    </p:animEffect>
                                  </p:childTnLst>
                                </p:cTn>
                              </p:par>
                              <p:par>
                                <p:cTn id="68" presetID="10" presetClass="entr" presetSubtype="0" fill="hold" nodeType="withEffect">
                                  <p:stCondLst>
                                    <p:cond delay="0"/>
                                  </p:stCondLst>
                                  <p:childTnLst>
                                    <p:set>
                                      <p:cBhvr>
                                        <p:cTn id="69" dur="1" fill="hold">
                                          <p:stCondLst>
                                            <p:cond delay="0"/>
                                          </p:stCondLst>
                                        </p:cTn>
                                        <p:tgtEl>
                                          <p:spTgt spid="4">
                                            <p:txEl>
                                              <p:pRg st="7" end="7"/>
                                            </p:txEl>
                                          </p:spTgt>
                                        </p:tgtEl>
                                        <p:attrNameLst>
                                          <p:attrName>style.visibility</p:attrName>
                                        </p:attrNameLst>
                                      </p:cBhvr>
                                      <p:to>
                                        <p:strVal val="visible"/>
                                      </p:to>
                                    </p:set>
                                    <p:animEffect transition="in" filter="fade">
                                      <p:cBhvr>
                                        <p:cTn id="70" dur="500"/>
                                        <p:tgtEl>
                                          <p:spTgt spid="4">
                                            <p:txEl>
                                              <p:pRg st="7" end="7"/>
                                            </p:txEl>
                                          </p:spTgt>
                                        </p:tgtEl>
                                      </p:cBhvr>
                                    </p:animEffect>
                                  </p:childTnLst>
                                </p:cTn>
                              </p:par>
                              <p:par>
                                <p:cTn id="71" presetID="10" presetClass="entr" presetSubtype="0" fill="hold" nodeType="withEffect">
                                  <p:stCondLst>
                                    <p:cond delay="0"/>
                                  </p:stCondLst>
                                  <p:childTnLst>
                                    <p:set>
                                      <p:cBhvr>
                                        <p:cTn id="72" dur="1" fill="hold">
                                          <p:stCondLst>
                                            <p:cond delay="0"/>
                                          </p:stCondLst>
                                        </p:cTn>
                                        <p:tgtEl>
                                          <p:spTgt spid="4">
                                            <p:txEl>
                                              <p:pRg st="8" end="8"/>
                                            </p:txEl>
                                          </p:spTgt>
                                        </p:tgtEl>
                                        <p:attrNameLst>
                                          <p:attrName>style.visibility</p:attrName>
                                        </p:attrNameLst>
                                      </p:cBhvr>
                                      <p:to>
                                        <p:strVal val="visible"/>
                                      </p:to>
                                    </p:set>
                                    <p:animEffect transition="in" filter="fade">
                                      <p:cBhvr>
                                        <p:cTn id="73" dur="500"/>
                                        <p:tgtEl>
                                          <p:spTgt spid="4">
                                            <p:txEl>
                                              <p:pRg st="8" end="8"/>
                                            </p:txEl>
                                          </p:spTgt>
                                        </p:tgtEl>
                                      </p:cBhvr>
                                    </p:animEffect>
                                  </p:childTnLst>
                                </p:cTn>
                              </p:par>
                              <p:par>
                                <p:cTn id="74" presetID="10" presetClass="entr" presetSubtype="0" fill="hold" nodeType="withEffect">
                                  <p:stCondLst>
                                    <p:cond delay="0"/>
                                  </p:stCondLst>
                                  <p:childTnLst>
                                    <p:set>
                                      <p:cBhvr>
                                        <p:cTn id="75" dur="1" fill="hold">
                                          <p:stCondLst>
                                            <p:cond delay="0"/>
                                          </p:stCondLst>
                                        </p:cTn>
                                        <p:tgtEl>
                                          <p:spTgt spid="4">
                                            <p:txEl>
                                              <p:pRg st="9" end="9"/>
                                            </p:txEl>
                                          </p:spTgt>
                                        </p:tgtEl>
                                        <p:attrNameLst>
                                          <p:attrName>style.visibility</p:attrName>
                                        </p:attrNameLst>
                                      </p:cBhvr>
                                      <p:to>
                                        <p:strVal val="visible"/>
                                      </p:to>
                                    </p:set>
                                    <p:animEffect transition="in" filter="fade">
                                      <p:cBhvr>
                                        <p:cTn id="76" dur="500"/>
                                        <p:tgtEl>
                                          <p:spTgt spid="4">
                                            <p:txEl>
                                              <p:pRg st="9" end="9"/>
                                            </p:txEl>
                                          </p:spTgt>
                                        </p:tgtEl>
                                      </p:cBhvr>
                                    </p:animEffect>
                                  </p:childTnLst>
                                </p:cTn>
                              </p:par>
                              <p:par>
                                <p:cTn id="77" presetID="10" presetClass="entr" presetSubtype="0" fill="hold" nodeType="withEffect">
                                  <p:stCondLst>
                                    <p:cond delay="0"/>
                                  </p:stCondLst>
                                  <p:childTnLst>
                                    <p:set>
                                      <p:cBhvr>
                                        <p:cTn id="78" dur="1" fill="hold">
                                          <p:stCondLst>
                                            <p:cond delay="0"/>
                                          </p:stCondLst>
                                        </p:cTn>
                                        <p:tgtEl>
                                          <p:spTgt spid="4">
                                            <p:txEl>
                                              <p:pRg st="10" end="10"/>
                                            </p:txEl>
                                          </p:spTgt>
                                        </p:tgtEl>
                                        <p:attrNameLst>
                                          <p:attrName>style.visibility</p:attrName>
                                        </p:attrNameLst>
                                      </p:cBhvr>
                                      <p:to>
                                        <p:strVal val="visible"/>
                                      </p:to>
                                    </p:set>
                                    <p:animEffect transition="in" filter="fade">
                                      <p:cBhvr>
                                        <p:cTn id="79" dur="500"/>
                                        <p:tgtEl>
                                          <p:spTgt spid="4">
                                            <p:txEl>
                                              <p:pRg st="10" end="10"/>
                                            </p:txEl>
                                          </p:spTgt>
                                        </p:tgtEl>
                                      </p:cBhvr>
                                    </p:animEffect>
                                  </p:childTnLst>
                                </p:cTn>
                              </p:par>
                              <p:par>
                                <p:cTn id="80" presetID="10" presetClass="entr" presetSubtype="0" fill="hold" nodeType="withEffect">
                                  <p:stCondLst>
                                    <p:cond delay="0"/>
                                  </p:stCondLst>
                                  <p:childTnLst>
                                    <p:set>
                                      <p:cBhvr>
                                        <p:cTn id="81" dur="1" fill="hold">
                                          <p:stCondLst>
                                            <p:cond delay="0"/>
                                          </p:stCondLst>
                                        </p:cTn>
                                        <p:tgtEl>
                                          <p:spTgt spid="4">
                                            <p:txEl>
                                              <p:pRg st="11" end="11"/>
                                            </p:txEl>
                                          </p:spTgt>
                                        </p:tgtEl>
                                        <p:attrNameLst>
                                          <p:attrName>style.visibility</p:attrName>
                                        </p:attrNameLst>
                                      </p:cBhvr>
                                      <p:to>
                                        <p:strVal val="visible"/>
                                      </p:to>
                                    </p:set>
                                    <p:animEffect transition="in" filter="fade">
                                      <p:cBhvr>
                                        <p:cTn id="82" dur="500"/>
                                        <p:tgtEl>
                                          <p:spTgt spid="4">
                                            <p:txEl>
                                              <p:pRg st="11" end="11"/>
                                            </p:txEl>
                                          </p:spTgt>
                                        </p:tgtEl>
                                      </p:cBhvr>
                                    </p:animEffect>
                                  </p:childTnLst>
                                </p:cTn>
                              </p:par>
                              <p:par>
                                <p:cTn id="83" presetID="10" presetClass="entr" presetSubtype="0" fill="hold" nodeType="withEffect">
                                  <p:stCondLst>
                                    <p:cond delay="0"/>
                                  </p:stCondLst>
                                  <p:childTnLst>
                                    <p:set>
                                      <p:cBhvr>
                                        <p:cTn id="84" dur="1" fill="hold">
                                          <p:stCondLst>
                                            <p:cond delay="0"/>
                                          </p:stCondLst>
                                        </p:cTn>
                                        <p:tgtEl>
                                          <p:spTgt spid="4">
                                            <p:txEl>
                                              <p:pRg st="12" end="12"/>
                                            </p:txEl>
                                          </p:spTgt>
                                        </p:tgtEl>
                                        <p:attrNameLst>
                                          <p:attrName>style.visibility</p:attrName>
                                        </p:attrNameLst>
                                      </p:cBhvr>
                                      <p:to>
                                        <p:strVal val="visible"/>
                                      </p:to>
                                    </p:set>
                                    <p:animEffect transition="in" filter="fade">
                                      <p:cBhvr>
                                        <p:cTn id="85" dur="500"/>
                                        <p:tgtEl>
                                          <p:spTgt spid="4">
                                            <p:txEl>
                                              <p:pRg st="12" end="12"/>
                                            </p:txEl>
                                          </p:spTgt>
                                        </p:tgtEl>
                                      </p:cBhvr>
                                    </p:animEffect>
                                  </p:childTnLst>
                                </p:cTn>
                              </p:par>
                              <p:par>
                                <p:cTn id="86" presetID="10" presetClass="entr" presetSubtype="0" fill="hold" nodeType="withEffect">
                                  <p:stCondLst>
                                    <p:cond delay="0"/>
                                  </p:stCondLst>
                                  <p:childTnLst>
                                    <p:set>
                                      <p:cBhvr>
                                        <p:cTn id="87" dur="1" fill="hold">
                                          <p:stCondLst>
                                            <p:cond delay="0"/>
                                          </p:stCondLst>
                                        </p:cTn>
                                        <p:tgtEl>
                                          <p:spTgt spid="4">
                                            <p:txEl>
                                              <p:pRg st="13" end="13"/>
                                            </p:txEl>
                                          </p:spTgt>
                                        </p:tgtEl>
                                        <p:attrNameLst>
                                          <p:attrName>style.visibility</p:attrName>
                                        </p:attrNameLst>
                                      </p:cBhvr>
                                      <p:to>
                                        <p:strVal val="visible"/>
                                      </p:to>
                                    </p:set>
                                    <p:animEffect transition="in" filter="fade">
                                      <p:cBhvr>
                                        <p:cTn id="88" dur="500"/>
                                        <p:tgtEl>
                                          <p:spTgt spid="4">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Speed</a:t>
            </a:r>
            <a:endParaRPr lang="en-US" dirty="0"/>
          </a:p>
        </p:txBody>
      </p:sp>
      <p:sp>
        <p:nvSpPr>
          <p:cNvPr id="3" name="Content Placeholder 2"/>
          <p:cNvSpPr>
            <a:spLocks noGrp="1"/>
          </p:cNvSpPr>
          <p:nvPr>
            <p:ph idx="1"/>
          </p:nvPr>
        </p:nvSpPr>
        <p:spPr/>
        <p:txBody>
          <a:bodyPr/>
          <a:lstStyle/>
          <a:p>
            <a:endParaRPr lang="en-US" dirty="0" smtClean="0"/>
          </a:p>
        </p:txBody>
      </p:sp>
      <p:sp>
        <p:nvSpPr>
          <p:cNvPr id="4" name="Rectangle 3"/>
          <p:cNvSpPr/>
          <p:nvPr/>
        </p:nvSpPr>
        <p:spPr>
          <a:xfrm>
            <a:off x="580029" y="2840487"/>
            <a:ext cx="6347713" cy="3200876"/>
          </a:xfrm>
          <a:prstGeom prst="rect">
            <a:avLst/>
          </a:prstGeom>
          <a:noFill/>
        </p:spPr>
        <p:txBody>
          <a:bodyPr wrap="square" lIns="91440" tIns="45720" rIns="91440" bIns="45720">
            <a:spAutoFit/>
          </a:bodyPr>
          <a:lstStyle/>
          <a:p>
            <a:pPr algn="ctr"/>
            <a:r>
              <a:rPr lang="en-US" sz="5400" dirty="0" smtClean="0">
                <a:ln w="0"/>
                <a:solidFill>
                  <a:schemeClr val="accent1"/>
                </a:solidFill>
                <a:effectLst>
                  <a:outerShdw blurRad="38100" dist="25400" dir="5400000" algn="ctr" rotWithShape="0">
                    <a:srgbClr val="6E747A">
                      <a:alpha val="43000"/>
                    </a:srgbClr>
                  </a:outerShdw>
                </a:effectLst>
              </a:rPr>
              <a:t>THANK</a:t>
            </a:r>
          </a:p>
          <a:p>
            <a:pPr algn="ctr"/>
            <a:r>
              <a:rPr lang="en-US" sz="5400" b="0" cap="none" spc="0" dirty="0" smtClean="0">
                <a:ln w="0"/>
                <a:solidFill>
                  <a:schemeClr val="accent1"/>
                </a:solidFill>
                <a:effectLst>
                  <a:outerShdw blurRad="38100" dist="25400" dir="5400000" algn="ctr" rotWithShape="0">
                    <a:srgbClr val="6E747A">
                      <a:alpha val="43000"/>
                    </a:srgbClr>
                  </a:outerShdw>
                </a:effectLst>
              </a:rPr>
              <a:t>YOU</a:t>
            </a:r>
          </a:p>
          <a:p>
            <a:pPr algn="ctr"/>
            <a:endParaRPr lang="en-US" sz="5400" b="0" cap="none" spc="0" dirty="0" smtClean="0">
              <a:ln w="0"/>
              <a:solidFill>
                <a:schemeClr val="accent1"/>
              </a:solidFill>
              <a:effectLst>
                <a:outerShdw blurRad="38100" dist="25400" dir="5400000" algn="ctr" rotWithShape="0">
                  <a:srgbClr val="6E747A">
                    <a:alpha val="43000"/>
                  </a:srgbClr>
                </a:outerShdw>
              </a:effectLst>
            </a:endParaRPr>
          </a:p>
          <a:p>
            <a:pPr algn="ctr"/>
            <a:r>
              <a:rPr lang="en-US" sz="4000" dirty="0" smtClean="0">
                <a:ln w="0"/>
                <a:solidFill>
                  <a:schemeClr val="accent1"/>
                </a:solidFill>
                <a:effectLst>
                  <a:outerShdw blurRad="38100" dist="25400" dir="5400000" algn="ctr" rotWithShape="0">
                    <a:srgbClr val="6E747A">
                      <a:alpha val="43000"/>
                    </a:srgbClr>
                  </a:outerShdw>
                </a:effectLst>
              </a:rPr>
              <a:t>ANY QUESTIONS??</a:t>
            </a:r>
            <a:endParaRPr lang="en-US" sz="4000" b="0" cap="none" spc="0" dirty="0">
              <a:ln w="0"/>
              <a:solidFill>
                <a:schemeClr val="accent1"/>
              </a:solidFill>
              <a:effectLst>
                <a:outerShdw blurRad="38100" dist="25400" dir="5400000" algn="ctr" rotWithShape="0">
                  <a:srgbClr val="6E747A">
                    <a:alpha val="43000"/>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par>
                          <p:cTn id="8" fill="hold">
                            <p:stCondLst>
                              <p:cond delay="2000"/>
                            </p:stCondLst>
                            <p:childTnLst>
                              <p:par>
                                <p:cTn id="9" presetID="45" presetClass="entr" presetSubtype="0" fill="hold" nodeType="after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Effect transition="in" filter="fade">
                                      <p:cBhvr>
                                        <p:cTn id="11" dur="2000"/>
                                        <p:tgtEl>
                                          <p:spTgt spid="4">
                                            <p:txEl>
                                              <p:pRg st="1" end="1"/>
                                            </p:txEl>
                                          </p:spTgt>
                                        </p:tgtEl>
                                      </p:cBhvr>
                                    </p:animEffect>
                                    <p:anim calcmode="lin" valueType="num">
                                      <p:cBhvr>
                                        <p:cTn id="12" dur="2000" fill="hold"/>
                                        <p:tgtEl>
                                          <p:spTgt spid="4">
                                            <p:txEl>
                                              <p:pRg st="1" end="1"/>
                                            </p:txEl>
                                          </p:spTgt>
                                        </p:tgtEl>
                                        <p:attrNameLst>
                                          <p:attrName>ppt_w</p:attrName>
                                        </p:attrNameLst>
                                      </p:cBhvr>
                                      <p:tavLst>
                                        <p:tav tm="0" fmla="#ppt_w*sin(2.5*pi*$)">
                                          <p:val>
                                            <p:fltVal val="0"/>
                                          </p:val>
                                        </p:tav>
                                        <p:tav tm="100000">
                                          <p:val>
                                            <p:fltVal val="1"/>
                                          </p:val>
                                        </p:tav>
                                      </p:tavLst>
                                    </p:anim>
                                    <p:anim calcmode="lin" valueType="num">
                                      <p:cBhvr>
                                        <p:cTn id="13" dur="2000" fill="hold"/>
                                        <p:tgtEl>
                                          <p:spTgt spid="4">
                                            <p:txEl>
                                              <p:pRg st="1" end="1"/>
                                            </p:txEl>
                                          </p:spTgt>
                                        </p:tgtEl>
                                        <p:attrNameLst>
                                          <p:attrName>ppt_h</p:attrName>
                                        </p:attrNameLst>
                                      </p:cBhvr>
                                      <p:tavLst>
                                        <p:tav tm="0">
                                          <p:val>
                                            <p:strVal val="#ppt_h"/>
                                          </p:val>
                                        </p:tav>
                                        <p:tav tm="100000">
                                          <p:val>
                                            <p:strVal val="#ppt_h"/>
                                          </p:val>
                                        </p:tav>
                                      </p:tavLst>
                                    </p:anim>
                                  </p:childTnLst>
                                </p:cTn>
                              </p:par>
                            </p:childTnLst>
                          </p:cTn>
                        </p:par>
                        <p:par>
                          <p:cTn id="14" fill="hold">
                            <p:stCondLst>
                              <p:cond delay="4000"/>
                            </p:stCondLst>
                            <p:childTnLst>
                              <p:par>
                                <p:cTn id="15" presetID="6" presetClass="emph" presetSubtype="0" autoRev="1" fill="hold" nodeType="afterEffect">
                                  <p:stCondLst>
                                    <p:cond delay="0"/>
                                  </p:stCondLst>
                                  <p:childTnLst>
                                    <p:animScale>
                                      <p:cBhvr>
                                        <p:cTn id="16" dur="2000" fill="hold"/>
                                        <p:tgtEl>
                                          <p:spTgt spid="4">
                                            <p:txEl>
                                              <p:pRg st="3" end="3"/>
                                            </p:tx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a:bodyPr>
          <a:lstStyle/>
          <a:p>
            <a:r>
              <a:rPr lang="en-US" sz="4800" dirty="0" smtClean="0">
                <a:solidFill>
                  <a:srgbClr val="FF0000"/>
                </a:solidFill>
              </a:rPr>
              <a:t>DOT</a:t>
            </a:r>
            <a:endParaRPr lang="en-US" sz="4800" dirty="0">
              <a:solidFill>
                <a:srgbClr val="FF0000"/>
              </a:solidFill>
            </a:endParaRPr>
          </a:p>
        </p:txBody>
      </p:sp>
      <p:pic>
        <p:nvPicPr>
          <p:cNvPr id="1026" name="Picture 2"/>
          <p:cNvPicPr>
            <a:picLocks noGrp="1" noChangeAspect="1" noChangeArrowheads="1"/>
          </p:cNvPicPr>
          <p:nvPr>
            <p:ph idx="1"/>
          </p:nvPr>
        </p:nvPicPr>
        <p:blipFill>
          <a:blip r:embed="rId3" cstate="print"/>
          <a:stretch>
            <a:fillRect/>
          </a:stretch>
        </p:blipFill>
        <p:spPr bwMode="auto">
          <a:xfrm>
            <a:off x="1357908" y="2160588"/>
            <a:ext cx="4851796" cy="3881437"/>
          </a:xfrm>
          <a:prstGeom prst="rect">
            <a:avLst/>
          </a:prstGeom>
          <a:noFill/>
          <a:ln w="9525">
            <a:solidFill>
              <a:srgbClr val="C00000"/>
            </a:solidFill>
            <a:miter lim="800000"/>
            <a:headEnd/>
            <a:tailEnd/>
          </a:ln>
        </p:spPr>
      </p:pic>
      <p:sp>
        <p:nvSpPr>
          <p:cNvPr id="6" name="Oval 5"/>
          <p:cNvSpPr/>
          <p:nvPr/>
        </p:nvSpPr>
        <p:spPr>
          <a:xfrm>
            <a:off x="5257800" y="3962400"/>
            <a:ext cx="2057400" cy="381000"/>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endParaRPr>
          </a:p>
        </p:txBody>
      </p:sp>
      <p:sp>
        <p:nvSpPr>
          <p:cNvPr id="7" name="TextBox 6"/>
          <p:cNvSpPr txBox="1"/>
          <p:nvPr/>
        </p:nvSpPr>
        <p:spPr>
          <a:xfrm>
            <a:off x="5486400" y="5029200"/>
            <a:ext cx="3429000" cy="584775"/>
          </a:xfrm>
          <a:prstGeom prst="rect">
            <a:avLst/>
          </a:prstGeom>
          <a:noFill/>
        </p:spPr>
        <p:txBody>
          <a:bodyPr wrap="square" rtlCol="0">
            <a:spAutoFit/>
          </a:bodyPr>
          <a:lstStyle/>
          <a:p>
            <a:r>
              <a:rPr lang="en-US" sz="1600" dirty="0" smtClean="0">
                <a:solidFill>
                  <a:srgbClr val="00B050"/>
                </a:solidFill>
              </a:rPr>
              <a:t>AASHTO Green Book</a:t>
            </a:r>
          </a:p>
          <a:p>
            <a:r>
              <a:rPr lang="en-US" sz="1600" dirty="0" smtClean="0">
                <a:solidFill>
                  <a:srgbClr val="00B050"/>
                </a:solidFill>
              </a:rPr>
              <a:t>AASHTO Roadside Design Guide</a:t>
            </a:r>
            <a:endParaRPr lang="en-US" sz="1600" dirty="0">
              <a:solidFill>
                <a:srgbClr val="00B050"/>
              </a:solidFill>
            </a:endParaRPr>
          </a:p>
        </p:txBody>
      </p:sp>
      <p:sp>
        <p:nvSpPr>
          <p:cNvPr id="9" name="Flowchart: Alternate Process 8"/>
          <p:cNvSpPr/>
          <p:nvPr/>
        </p:nvSpPr>
        <p:spPr>
          <a:xfrm>
            <a:off x="5486400" y="4953000"/>
            <a:ext cx="3352800" cy="838200"/>
          </a:xfrm>
          <a:prstGeom prst="flowChartAlternateProcess">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Arrow Connector 10"/>
          <p:cNvCxnSpPr/>
          <p:nvPr/>
        </p:nvCxnSpPr>
        <p:spPr>
          <a:xfrm>
            <a:off x="6553200" y="4343400"/>
            <a:ext cx="304800" cy="53340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Design Speed</a:t>
            </a:r>
          </a:p>
        </p:txBody>
      </p:sp>
      <p:sp>
        <p:nvSpPr>
          <p:cNvPr id="3" name="Content Placeholder 2"/>
          <p:cNvSpPr>
            <a:spLocks noGrp="1"/>
          </p:cNvSpPr>
          <p:nvPr>
            <p:ph idx="1"/>
          </p:nvPr>
        </p:nvSpPr>
        <p:spPr/>
        <p:txBody>
          <a:bodyPr>
            <a:normAutofit/>
          </a:bodyPr>
          <a:lstStyle/>
          <a:p>
            <a:pPr>
              <a:buFont typeface="Wingdings" panose="05000000000000000000" pitchFamily="2" charset="2"/>
              <a:buChar char="Ø"/>
            </a:pPr>
            <a:r>
              <a:rPr lang="en-US" dirty="0" smtClean="0"/>
              <a:t>2016 Highway Design Manual:</a:t>
            </a:r>
          </a:p>
          <a:p>
            <a:pPr>
              <a:buFont typeface="Wingdings" panose="05000000000000000000" pitchFamily="2" charset="2"/>
              <a:buChar char="§"/>
            </a:pPr>
            <a:r>
              <a:rPr lang="en-US" dirty="0" smtClean="0"/>
              <a:t>Design </a:t>
            </a:r>
            <a:r>
              <a:rPr lang="en-US" dirty="0"/>
              <a:t>speed is a selected speed used to determine the various geometric features of the roadway. </a:t>
            </a:r>
            <a:endParaRPr lang="en-US" dirty="0" smtClean="0"/>
          </a:p>
          <a:p>
            <a:pPr lvl="1">
              <a:buFont typeface="Wingdings" panose="05000000000000000000" pitchFamily="2" charset="2"/>
              <a:buChar char="§"/>
            </a:pPr>
            <a:r>
              <a:rPr lang="en-US" dirty="0" smtClean="0"/>
              <a:t>The </a:t>
            </a:r>
            <a:r>
              <a:rPr lang="en-US" dirty="0"/>
              <a:t>selected design speed should be a logical one with respect to the anticipated operating speed, topography, the adjacent land use, and the functional classification of the highway. In selecting the design speed, every effort should be made to attain a desired combination of safety, mobility, and efficiency within the constraints of environmental impacts, economics, project scope, aesthetics, and social or political impacts.</a:t>
            </a:r>
          </a:p>
        </p:txBody>
      </p:sp>
    </p:spTree>
    <p:extLst>
      <p:ext uri="{BB962C8B-B14F-4D97-AF65-F5344CB8AC3E}">
        <p14:creationId xmlns:p14="http://schemas.microsoft.com/office/powerpoint/2010/main" val="1390543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Speed, Speed, Speed, Speed</a:t>
            </a:r>
            <a:endParaRPr lang="en-US" dirty="0"/>
          </a:p>
        </p:txBody>
      </p:sp>
      <p:sp>
        <p:nvSpPr>
          <p:cNvPr id="3" name="Content Placeholder 2"/>
          <p:cNvSpPr>
            <a:spLocks noGrp="1"/>
          </p:cNvSpPr>
          <p:nvPr>
            <p:ph idx="1"/>
          </p:nvPr>
        </p:nvSpPr>
        <p:spPr>
          <a:xfrm>
            <a:off x="457200" y="1919514"/>
            <a:ext cx="6934201" cy="4288763"/>
          </a:xfrm>
        </p:spPr>
        <p:txBody>
          <a:bodyPr>
            <a:normAutofit/>
          </a:bodyPr>
          <a:lstStyle/>
          <a:p>
            <a:pPr>
              <a:buClr>
                <a:srgbClr val="7030A0"/>
              </a:buClr>
              <a:buSzPct val="125000"/>
              <a:buFont typeface="Wingdings" panose="05000000000000000000" pitchFamily="2" charset="2"/>
              <a:buChar char="Ø"/>
            </a:pPr>
            <a:r>
              <a:rPr lang="en-US" dirty="0" smtClean="0">
                <a:solidFill>
                  <a:schemeClr val="tx2"/>
                </a:solidFill>
              </a:rPr>
              <a:t>Running Speed</a:t>
            </a:r>
          </a:p>
          <a:p>
            <a:pPr lvl="1">
              <a:buClr>
                <a:srgbClr val="7030A0"/>
              </a:buClr>
              <a:buSzPct val="100000"/>
              <a:buFont typeface="Wingdings" panose="05000000000000000000" pitchFamily="2" charset="2"/>
              <a:buChar char="¥"/>
            </a:pPr>
            <a:r>
              <a:rPr lang="en-US" dirty="0" smtClean="0">
                <a:solidFill>
                  <a:schemeClr val="tx2"/>
                </a:solidFill>
              </a:rPr>
              <a:t>Length / Time   (used in cost analysis etc.)</a:t>
            </a:r>
          </a:p>
          <a:p>
            <a:pPr>
              <a:buClr>
                <a:srgbClr val="7030A0"/>
              </a:buClr>
              <a:buSzPct val="125000"/>
              <a:buFont typeface="Wingdings" panose="05000000000000000000" pitchFamily="2" charset="2"/>
              <a:buChar char="Ø"/>
            </a:pPr>
            <a:r>
              <a:rPr lang="en-US" dirty="0" smtClean="0">
                <a:solidFill>
                  <a:schemeClr val="tx2"/>
                </a:solidFill>
              </a:rPr>
              <a:t>Operating Speed</a:t>
            </a:r>
          </a:p>
          <a:p>
            <a:pPr lvl="1">
              <a:buClr>
                <a:srgbClr val="7030A0"/>
              </a:buClr>
              <a:buSzPct val="100000"/>
              <a:buFont typeface="Wingdings" panose="05000000000000000000" pitchFamily="2" charset="2"/>
              <a:buChar char="¥"/>
            </a:pPr>
            <a:r>
              <a:rPr lang="en-US" dirty="0" smtClean="0">
                <a:solidFill>
                  <a:schemeClr val="tx2"/>
                </a:solidFill>
              </a:rPr>
              <a:t>Observed Speed (speed studies 85</a:t>
            </a:r>
            <a:r>
              <a:rPr lang="en-US" baseline="30000" dirty="0" smtClean="0">
                <a:solidFill>
                  <a:schemeClr val="tx2"/>
                </a:solidFill>
              </a:rPr>
              <a:t>th</a:t>
            </a:r>
            <a:r>
              <a:rPr lang="en-US" dirty="0" smtClean="0">
                <a:solidFill>
                  <a:schemeClr val="tx2"/>
                </a:solidFill>
              </a:rPr>
              <a:t> percentile)</a:t>
            </a:r>
          </a:p>
          <a:p>
            <a:pPr>
              <a:buClr>
                <a:srgbClr val="7030A0"/>
              </a:buClr>
              <a:buSzPct val="125000"/>
              <a:buFont typeface="Wingdings" panose="05000000000000000000" pitchFamily="2" charset="2"/>
              <a:buChar char="Ø"/>
            </a:pPr>
            <a:r>
              <a:rPr lang="en-US" dirty="0" smtClean="0">
                <a:solidFill>
                  <a:schemeClr val="tx2"/>
                </a:solidFill>
              </a:rPr>
              <a:t>Posted Speed</a:t>
            </a:r>
          </a:p>
          <a:p>
            <a:pPr lvl="1">
              <a:buClr>
                <a:srgbClr val="7030A0"/>
              </a:buClr>
              <a:buSzPct val="100000"/>
              <a:buFont typeface="Wingdings" panose="05000000000000000000" pitchFamily="2" charset="2"/>
              <a:buChar char="¥"/>
            </a:pPr>
            <a:r>
              <a:rPr lang="en-US" dirty="0" smtClean="0">
                <a:solidFill>
                  <a:schemeClr val="tx2"/>
                </a:solidFill>
              </a:rPr>
              <a:t>White Sign (speed limit)</a:t>
            </a:r>
          </a:p>
          <a:p>
            <a:pPr>
              <a:buClr>
                <a:srgbClr val="7030A0"/>
              </a:buClr>
              <a:buSzPct val="125000"/>
              <a:buFont typeface="Wingdings" panose="05000000000000000000" pitchFamily="2" charset="2"/>
              <a:buChar char="Ø"/>
            </a:pPr>
            <a:r>
              <a:rPr lang="en-US" dirty="0" smtClean="0">
                <a:solidFill>
                  <a:schemeClr val="tx2"/>
                </a:solidFill>
              </a:rPr>
              <a:t>Design Speed</a:t>
            </a:r>
          </a:p>
          <a:p>
            <a:pPr lvl="1">
              <a:buClr>
                <a:srgbClr val="7030A0"/>
              </a:buClr>
              <a:buSzPct val="100000"/>
              <a:buFont typeface="Wingdings" panose="05000000000000000000" pitchFamily="2" charset="2"/>
              <a:buChar char="¥"/>
            </a:pPr>
            <a:r>
              <a:rPr lang="en-US" dirty="0" smtClean="0">
                <a:solidFill>
                  <a:schemeClr val="tx2"/>
                </a:solidFill>
              </a:rPr>
              <a:t> A selected speed used to determine the geometric features of the highway.  (AASHTO 2011)</a:t>
            </a:r>
          </a:p>
          <a:p>
            <a:pPr>
              <a:buClr>
                <a:srgbClr val="F64420"/>
              </a:buClr>
              <a:buFont typeface="Webdings" panose="05030102010509060703" pitchFamily="18" charset="2"/>
              <a:buChar char=""/>
            </a:pPr>
            <a:endParaRPr lang="en-US" dirty="0" smtClean="0"/>
          </a:p>
          <a:p>
            <a:pPr>
              <a:buClr>
                <a:srgbClr val="F64420"/>
              </a:buClr>
              <a:buFont typeface="Wingdings" panose="05000000000000000000" pitchFamily="2" charset="2"/>
              <a:buChar char=""/>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3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3000" fill="hold"/>
                                        <p:tgtEl>
                                          <p:spTgt spid="3">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30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2" dur="3000" fill="hold"/>
                                        <p:tgtEl>
                                          <p:spTgt spid="3">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8"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3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6" dur="3000" fill="hold"/>
                                        <p:tgtEl>
                                          <p:spTgt spid="3">
                                            <p:txEl>
                                              <p:pRg st="2" end="2"/>
                                            </p:txEl>
                                          </p:spTgt>
                                        </p:tgtEl>
                                        <p:attrNameLst>
                                          <p:attrName>ppt_y</p:attrName>
                                        </p:attrNameLst>
                                      </p:cBhvr>
                                      <p:tavLst>
                                        <p:tav tm="0">
                                          <p:val>
                                            <p:strVal val="#ppt_y"/>
                                          </p:val>
                                        </p:tav>
                                        <p:tav tm="100000">
                                          <p:val>
                                            <p:strVal val="#ppt_y"/>
                                          </p:val>
                                        </p:tav>
                                      </p:tavLst>
                                    </p:anim>
                                  </p:childTnLst>
                                </p:cTn>
                              </p:par>
                              <p:par>
                                <p:cTn id="17" presetID="2" presetClass="entr" presetSubtype="8"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30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0" dur="3000" fill="hold"/>
                                        <p:tgtEl>
                                          <p:spTgt spid="3">
                                            <p:txEl>
                                              <p:pRg st="3" end="3"/>
                                            </p:txEl>
                                          </p:spTgt>
                                        </p:tgtEl>
                                        <p:attrNameLst>
                                          <p:attrName>ppt_y</p:attrName>
                                        </p:attrNameLst>
                                      </p:cBhvr>
                                      <p:tavLst>
                                        <p:tav tm="0">
                                          <p:val>
                                            <p:strVal val="#ppt_y"/>
                                          </p:val>
                                        </p:tav>
                                        <p:tav tm="100000">
                                          <p:val>
                                            <p:strVal val="#ppt_y"/>
                                          </p:val>
                                        </p:tav>
                                      </p:tavLst>
                                    </p:anim>
                                  </p:childTnLst>
                                </p:cTn>
                              </p:par>
                              <p:par>
                                <p:cTn id="21" presetID="2" presetClass="entr" presetSubtype="8"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3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4" dur="3000" fill="hold"/>
                                        <p:tgtEl>
                                          <p:spTgt spid="3">
                                            <p:txEl>
                                              <p:pRg st="4" end="4"/>
                                            </p:txEl>
                                          </p:spTgt>
                                        </p:tgtEl>
                                        <p:attrNameLst>
                                          <p:attrName>ppt_y</p:attrName>
                                        </p:attrNameLst>
                                      </p:cBhvr>
                                      <p:tavLst>
                                        <p:tav tm="0">
                                          <p:val>
                                            <p:strVal val="#ppt_y"/>
                                          </p:val>
                                        </p:tav>
                                        <p:tav tm="100000">
                                          <p:val>
                                            <p:strVal val="#ppt_y"/>
                                          </p:val>
                                        </p:tav>
                                      </p:tavLst>
                                    </p:anim>
                                  </p:childTnLst>
                                </p:cTn>
                              </p:par>
                              <p:par>
                                <p:cTn id="25" presetID="2" presetClass="entr" presetSubtype="8"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30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28" dur="3000" fill="hold"/>
                                        <p:tgtEl>
                                          <p:spTgt spid="3">
                                            <p:txEl>
                                              <p:pRg st="5" end="5"/>
                                            </p:txEl>
                                          </p:spTgt>
                                        </p:tgtEl>
                                        <p:attrNameLst>
                                          <p:attrName>ppt_y</p:attrName>
                                        </p:attrNameLst>
                                      </p:cBhvr>
                                      <p:tavLst>
                                        <p:tav tm="0">
                                          <p:val>
                                            <p:strVal val="#ppt_y"/>
                                          </p:val>
                                        </p:tav>
                                        <p:tav tm="100000">
                                          <p:val>
                                            <p:strVal val="#ppt_y"/>
                                          </p:val>
                                        </p:tav>
                                      </p:tavLst>
                                    </p:anim>
                                  </p:childTnLst>
                                </p:cTn>
                              </p:par>
                              <p:par>
                                <p:cTn id="29" presetID="2" presetClass="entr" presetSubtype="8"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30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32" dur="3000" fill="hold"/>
                                        <p:tgtEl>
                                          <p:spTgt spid="3">
                                            <p:txEl>
                                              <p:pRg st="6" end="6"/>
                                            </p:txEl>
                                          </p:spTgt>
                                        </p:tgtEl>
                                        <p:attrNameLst>
                                          <p:attrName>ppt_y</p:attrName>
                                        </p:attrNameLst>
                                      </p:cBhvr>
                                      <p:tavLst>
                                        <p:tav tm="0">
                                          <p:val>
                                            <p:strVal val="#ppt_y"/>
                                          </p:val>
                                        </p:tav>
                                        <p:tav tm="100000">
                                          <p:val>
                                            <p:strVal val="#ppt_y"/>
                                          </p:val>
                                        </p:tav>
                                      </p:tavLst>
                                    </p:anim>
                                  </p:childTnLst>
                                </p:cTn>
                              </p:par>
                              <p:par>
                                <p:cTn id="33" presetID="2" presetClass="entr" presetSubtype="8" fill="hold"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additive="base">
                                        <p:cTn id="35" dur="30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36" dur="3000" fill="hold"/>
                                        <p:tgtEl>
                                          <p:spTgt spid="3">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8491" y="494600"/>
            <a:ext cx="8229600" cy="1143000"/>
          </a:xfrm>
        </p:spPr>
        <p:txBody>
          <a:bodyPr/>
          <a:lstStyle/>
          <a:p>
            <a:r>
              <a:rPr lang="en-US" dirty="0" smtClean="0"/>
              <a:t>Design Speed</a:t>
            </a:r>
            <a:endParaRPr lang="en-US" dirty="0"/>
          </a:p>
        </p:txBody>
      </p:sp>
      <p:sp>
        <p:nvSpPr>
          <p:cNvPr id="3" name="Content Placeholder 2"/>
          <p:cNvSpPr>
            <a:spLocks noGrp="1"/>
          </p:cNvSpPr>
          <p:nvPr>
            <p:ph idx="1"/>
          </p:nvPr>
        </p:nvSpPr>
        <p:spPr>
          <a:xfrm>
            <a:off x="460254" y="1637600"/>
            <a:ext cx="8229600" cy="4709160"/>
          </a:xfrm>
        </p:spPr>
        <p:txBody>
          <a:bodyPr>
            <a:normAutofit/>
          </a:bodyPr>
          <a:lstStyle/>
          <a:p>
            <a:pPr>
              <a:spcBef>
                <a:spcPts val="1800"/>
              </a:spcBef>
              <a:spcAft>
                <a:spcPts val="1800"/>
              </a:spcAft>
            </a:pPr>
            <a:r>
              <a:rPr lang="en-US" dirty="0" smtClean="0"/>
              <a:t>First Defined in 1936  (by Barnett)</a:t>
            </a:r>
          </a:p>
          <a:p>
            <a:r>
              <a:rPr lang="en-US" dirty="0" smtClean="0"/>
              <a:t>AASHO accepted 1938</a:t>
            </a:r>
          </a:p>
          <a:p>
            <a:pPr lvl="1"/>
            <a:r>
              <a:rPr lang="en-US" dirty="0" smtClean="0"/>
              <a:t>“The maximum uniform speed which probably will be adopted by the faster group of drivers but not, by the small percentage of reckless ones.” </a:t>
            </a:r>
          </a:p>
          <a:p>
            <a:r>
              <a:rPr lang="en-US" dirty="0" smtClean="0"/>
              <a:t>Definition Changed over Time</a:t>
            </a:r>
            <a:endParaRPr lang="en-US" baseline="30000" dirty="0" smtClean="0"/>
          </a:p>
          <a:p>
            <a:pPr lvl="1"/>
            <a:r>
              <a:rPr lang="en-US" dirty="0" smtClean="0"/>
              <a:t> 1936, 1938, 1940, 1941, 1945, 1954, 1973, 1977, 1984, 1988, 1994, 1997, 2004, 2011</a:t>
            </a:r>
          </a:p>
          <a:p>
            <a:r>
              <a:rPr lang="en-US" dirty="0" smtClean="0"/>
              <a:t>AASHTO 1973  (1973 – 1994 </a:t>
            </a:r>
            <a:r>
              <a:rPr lang="en-US" u="sng" dirty="0" smtClean="0"/>
              <a:t>+</a:t>
            </a:r>
            <a:r>
              <a:rPr lang="en-US" dirty="0" smtClean="0"/>
              <a:t> sort of)</a:t>
            </a:r>
          </a:p>
          <a:p>
            <a:pPr lvl="1"/>
            <a:r>
              <a:rPr lang="en-US" dirty="0" smtClean="0"/>
              <a:t>“The maximum safe speed that can be maintained over a specified section of highway when conditions are so favorable that the design features of the highway govern.”</a:t>
            </a:r>
          </a:p>
          <a:p>
            <a:pPr>
              <a:buNone/>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2000"/>
                                        <p:tgtEl>
                                          <p:spTgt spid="3">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2000"/>
                                        <p:tgtEl>
                                          <p:spTgt spid="3">
                                            <p:txEl>
                                              <p:pRg st="1" end="1"/>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2000"/>
                                        <p:tgtEl>
                                          <p:spTgt spid="3">
                                            <p:txEl>
                                              <p:pRg st="2" end="2"/>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down)">
                                      <p:cBhvr>
                                        <p:cTn id="16" dur="2000"/>
                                        <p:tgtEl>
                                          <p:spTgt spid="3">
                                            <p:txEl>
                                              <p:pRg st="3" end="3"/>
                                            </p:txEl>
                                          </p:spTgt>
                                        </p:tgtEl>
                                      </p:cBhvr>
                                    </p:animEffect>
                                  </p:childTnLst>
                                </p:cTn>
                              </p:par>
                              <p:par>
                                <p:cTn id="17" presetID="2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ipe(down)">
                                      <p:cBhvr>
                                        <p:cTn id="19" dur="2000"/>
                                        <p:tgtEl>
                                          <p:spTgt spid="3">
                                            <p:txEl>
                                              <p:pRg st="4" end="4"/>
                                            </p:txEl>
                                          </p:spTgt>
                                        </p:tgtEl>
                                      </p:cBhvr>
                                    </p:animEffect>
                                  </p:childTnLst>
                                </p:cTn>
                              </p:par>
                              <p:par>
                                <p:cTn id="20" presetID="22" presetClass="entr" presetSubtype="4"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ipe(down)">
                                      <p:cBhvr>
                                        <p:cTn id="22" dur="2000"/>
                                        <p:tgtEl>
                                          <p:spTgt spid="3">
                                            <p:txEl>
                                              <p:pRg st="5" end="5"/>
                                            </p:txEl>
                                          </p:spTgt>
                                        </p:tgtEl>
                                      </p:cBhvr>
                                    </p:animEffect>
                                  </p:childTnLst>
                                </p:cTn>
                              </p:par>
                              <p:par>
                                <p:cTn id="23" presetID="22" presetClass="entr" presetSubtype="4"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wipe(down)">
                                      <p:cBhvr>
                                        <p:cTn id="25"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533400"/>
            <a:ext cx="6347713" cy="1320800"/>
          </a:xfrm>
        </p:spPr>
        <p:txBody>
          <a:bodyPr/>
          <a:lstStyle/>
          <a:p>
            <a:r>
              <a:rPr lang="en-US" dirty="0" smtClean="0"/>
              <a:t>Design Speed</a:t>
            </a:r>
            <a:endParaRPr lang="en-US" dirty="0"/>
          </a:p>
        </p:txBody>
      </p:sp>
      <p:sp>
        <p:nvSpPr>
          <p:cNvPr id="3" name="Content Placeholder 2"/>
          <p:cNvSpPr>
            <a:spLocks noGrp="1"/>
          </p:cNvSpPr>
          <p:nvPr>
            <p:ph idx="1"/>
          </p:nvPr>
        </p:nvSpPr>
        <p:spPr>
          <a:xfrm>
            <a:off x="609598" y="1600200"/>
            <a:ext cx="7162801" cy="3880773"/>
          </a:xfrm>
        </p:spPr>
        <p:txBody>
          <a:bodyPr>
            <a:normAutofit/>
          </a:bodyPr>
          <a:lstStyle/>
          <a:p>
            <a:r>
              <a:rPr lang="en-US" dirty="0" smtClean="0">
                <a:latin typeface="+mj-lt"/>
              </a:rPr>
              <a:t>Current definition is the 14</a:t>
            </a:r>
            <a:r>
              <a:rPr lang="en-US" baseline="30000" dirty="0" smtClean="0">
                <a:latin typeface="+mj-lt"/>
              </a:rPr>
              <a:t>th  (I think</a:t>
            </a:r>
            <a:r>
              <a:rPr lang="en-US" sz="1900" baseline="30000" dirty="0" smtClean="0">
                <a:latin typeface="+mj-lt"/>
              </a:rPr>
              <a:t>)</a:t>
            </a:r>
          </a:p>
          <a:p>
            <a:pPr lvl="1"/>
            <a:r>
              <a:rPr lang="en-US" dirty="0" smtClean="0"/>
              <a:t>AASHTO Green Book 2011 “A selected speed used to determine the various geometric design features of the highway.”</a:t>
            </a:r>
          </a:p>
          <a:p>
            <a:pPr>
              <a:spcBef>
                <a:spcPts val="1800"/>
              </a:spcBef>
              <a:spcAft>
                <a:spcPts val="1800"/>
              </a:spcAft>
            </a:pPr>
            <a:r>
              <a:rPr lang="en-US" dirty="0" smtClean="0">
                <a:latin typeface="+mj-lt"/>
              </a:rPr>
              <a:t>14 Words to define and 19 paragraphs advising how to pick a good (appropriate) one.</a:t>
            </a:r>
          </a:p>
          <a:p>
            <a:pPr lvl="1"/>
            <a:r>
              <a:rPr lang="en-US" dirty="0" smtClean="0"/>
              <a:t>Logical</a:t>
            </a:r>
          </a:p>
          <a:p>
            <a:pPr lvl="1"/>
            <a:r>
              <a:rPr lang="en-US" dirty="0" smtClean="0"/>
              <a:t>All feature  related to obtain balance</a:t>
            </a:r>
          </a:p>
          <a:p>
            <a:pPr lvl="1"/>
            <a:r>
              <a:rPr lang="en-US" dirty="0" smtClean="0"/>
              <a:t>Above minimum where feasible</a:t>
            </a:r>
          </a:p>
          <a:p>
            <a:pPr lvl="1"/>
            <a:r>
              <a:rPr lang="en-US" dirty="0" smtClean="0"/>
              <a:t>Meet Driver Expectation (where practical)</a:t>
            </a:r>
          </a:p>
          <a:p>
            <a:pPr lvl="1"/>
            <a:r>
              <a:rPr lang="en-US" dirty="0" smtClean="0"/>
              <a:t>Within constraints of S.E.E.  (social, environmental, economics)</a:t>
            </a:r>
          </a:p>
          <a:p>
            <a:pPr lvl="1"/>
            <a:endParaRPr lang="en-US"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3"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2000" fill="hold"/>
                                        <p:tgtEl>
                                          <p:spTgt spid="3">
                                            <p:txEl>
                                              <p:pRg st="0" end="0"/>
                                            </p:txEl>
                                          </p:spTgt>
                                        </p:tgtEl>
                                        <p:attrNameLst>
                                          <p:attrName>ppt_y</p:attrName>
                                        </p:attrNameLst>
                                      </p:cBhvr>
                                      <p:tavLst>
                                        <p:tav tm="0">
                                          <p:val>
                                            <p:strVal val="0-#ppt_h/2"/>
                                          </p:val>
                                        </p:tav>
                                        <p:tav tm="100000">
                                          <p:val>
                                            <p:strVal val="#ppt_y"/>
                                          </p:val>
                                        </p:tav>
                                      </p:tavLst>
                                    </p:anim>
                                  </p:childTnLst>
                                </p:cTn>
                              </p:par>
                              <p:par>
                                <p:cTn id="9" presetID="2" presetClass="entr" presetSubtype="3"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20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2" dur="2000" fill="hold"/>
                                        <p:tgtEl>
                                          <p:spTgt spid="3">
                                            <p:txEl>
                                              <p:pRg st="1" end="1"/>
                                            </p:txEl>
                                          </p:spTgt>
                                        </p:tgtEl>
                                        <p:attrNameLst>
                                          <p:attrName>ppt_y</p:attrName>
                                        </p:attrNameLst>
                                      </p:cBhvr>
                                      <p:tavLst>
                                        <p:tav tm="0">
                                          <p:val>
                                            <p:strVal val="0-#ppt_h/2"/>
                                          </p:val>
                                        </p:tav>
                                        <p:tav tm="100000">
                                          <p:val>
                                            <p:strVal val="#ppt_y"/>
                                          </p:val>
                                        </p:tav>
                                      </p:tavLst>
                                    </p:anim>
                                  </p:childTnLst>
                                </p:cTn>
                              </p:par>
                              <p:par>
                                <p:cTn id="13" presetID="2" presetClass="entr" presetSubtype="3"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20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16" dur="2000" fill="hold"/>
                                        <p:tgtEl>
                                          <p:spTgt spid="3">
                                            <p:txEl>
                                              <p:pRg st="2" end="2"/>
                                            </p:txEl>
                                          </p:spTgt>
                                        </p:tgtEl>
                                        <p:attrNameLst>
                                          <p:attrName>ppt_y</p:attrName>
                                        </p:attrNameLst>
                                      </p:cBhvr>
                                      <p:tavLst>
                                        <p:tav tm="0">
                                          <p:val>
                                            <p:strVal val="0-#ppt_h/2"/>
                                          </p:val>
                                        </p:tav>
                                        <p:tav tm="100000">
                                          <p:val>
                                            <p:strVal val="#ppt_y"/>
                                          </p:val>
                                        </p:tav>
                                      </p:tavLst>
                                    </p:anim>
                                  </p:childTnLst>
                                </p:cTn>
                              </p:par>
                              <p:par>
                                <p:cTn id="17" presetID="2" presetClass="entr" presetSubtype="3"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20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20" dur="2000" fill="hold"/>
                                        <p:tgtEl>
                                          <p:spTgt spid="3">
                                            <p:txEl>
                                              <p:pRg st="3" end="3"/>
                                            </p:txEl>
                                          </p:spTgt>
                                        </p:tgtEl>
                                        <p:attrNameLst>
                                          <p:attrName>ppt_y</p:attrName>
                                        </p:attrNameLst>
                                      </p:cBhvr>
                                      <p:tavLst>
                                        <p:tav tm="0">
                                          <p:val>
                                            <p:strVal val="0-#ppt_h/2"/>
                                          </p:val>
                                        </p:tav>
                                        <p:tav tm="100000">
                                          <p:val>
                                            <p:strVal val="#ppt_y"/>
                                          </p:val>
                                        </p:tav>
                                      </p:tavLst>
                                    </p:anim>
                                  </p:childTnLst>
                                </p:cTn>
                              </p:par>
                              <p:par>
                                <p:cTn id="21" presetID="2" presetClass="entr" presetSubtype="3"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20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24" dur="2000" fill="hold"/>
                                        <p:tgtEl>
                                          <p:spTgt spid="3">
                                            <p:txEl>
                                              <p:pRg st="4" end="4"/>
                                            </p:txEl>
                                          </p:spTgt>
                                        </p:tgtEl>
                                        <p:attrNameLst>
                                          <p:attrName>ppt_y</p:attrName>
                                        </p:attrNameLst>
                                      </p:cBhvr>
                                      <p:tavLst>
                                        <p:tav tm="0">
                                          <p:val>
                                            <p:strVal val="0-#ppt_h/2"/>
                                          </p:val>
                                        </p:tav>
                                        <p:tav tm="100000">
                                          <p:val>
                                            <p:strVal val="#ppt_y"/>
                                          </p:val>
                                        </p:tav>
                                      </p:tavLst>
                                    </p:anim>
                                  </p:childTnLst>
                                </p:cTn>
                              </p:par>
                              <p:par>
                                <p:cTn id="25" presetID="2" presetClass="entr" presetSubtype="3"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2000" fill="hold"/>
                                        <p:tgtEl>
                                          <p:spTgt spid="3">
                                            <p:txEl>
                                              <p:pRg st="5" end="5"/>
                                            </p:txEl>
                                          </p:spTgt>
                                        </p:tgtEl>
                                        <p:attrNameLst>
                                          <p:attrName>ppt_x</p:attrName>
                                        </p:attrNameLst>
                                      </p:cBhvr>
                                      <p:tavLst>
                                        <p:tav tm="0">
                                          <p:val>
                                            <p:strVal val="1+#ppt_w/2"/>
                                          </p:val>
                                        </p:tav>
                                        <p:tav tm="100000">
                                          <p:val>
                                            <p:strVal val="#ppt_x"/>
                                          </p:val>
                                        </p:tav>
                                      </p:tavLst>
                                    </p:anim>
                                    <p:anim calcmode="lin" valueType="num">
                                      <p:cBhvr additive="base">
                                        <p:cTn id="28" dur="2000" fill="hold"/>
                                        <p:tgtEl>
                                          <p:spTgt spid="3">
                                            <p:txEl>
                                              <p:pRg st="5" end="5"/>
                                            </p:txEl>
                                          </p:spTgt>
                                        </p:tgtEl>
                                        <p:attrNameLst>
                                          <p:attrName>ppt_y</p:attrName>
                                        </p:attrNameLst>
                                      </p:cBhvr>
                                      <p:tavLst>
                                        <p:tav tm="0">
                                          <p:val>
                                            <p:strVal val="0-#ppt_h/2"/>
                                          </p:val>
                                        </p:tav>
                                        <p:tav tm="100000">
                                          <p:val>
                                            <p:strVal val="#ppt_y"/>
                                          </p:val>
                                        </p:tav>
                                      </p:tavLst>
                                    </p:anim>
                                  </p:childTnLst>
                                </p:cTn>
                              </p:par>
                              <p:par>
                                <p:cTn id="29" presetID="2" presetClass="entr" presetSubtype="3"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2000" fill="hold"/>
                                        <p:tgtEl>
                                          <p:spTgt spid="3">
                                            <p:txEl>
                                              <p:pRg st="6" end="6"/>
                                            </p:txEl>
                                          </p:spTgt>
                                        </p:tgtEl>
                                        <p:attrNameLst>
                                          <p:attrName>ppt_x</p:attrName>
                                        </p:attrNameLst>
                                      </p:cBhvr>
                                      <p:tavLst>
                                        <p:tav tm="0">
                                          <p:val>
                                            <p:strVal val="1+#ppt_w/2"/>
                                          </p:val>
                                        </p:tav>
                                        <p:tav tm="100000">
                                          <p:val>
                                            <p:strVal val="#ppt_x"/>
                                          </p:val>
                                        </p:tav>
                                      </p:tavLst>
                                    </p:anim>
                                    <p:anim calcmode="lin" valueType="num">
                                      <p:cBhvr additive="base">
                                        <p:cTn id="32" dur="2000" fill="hold"/>
                                        <p:tgtEl>
                                          <p:spTgt spid="3">
                                            <p:txEl>
                                              <p:pRg st="6" end="6"/>
                                            </p:txEl>
                                          </p:spTgt>
                                        </p:tgtEl>
                                        <p:attrNameLst>
                                          <p:attrName>ppt_y</p:attrName>
                                        </p:attrNameLst>
                                      </p:cBhvr>
                                      <p:tavLst>
                                        <p:tav tm="0">
                                          <p:val>
                                            <p:strVal val="0-#ppt_h/2"/>
                                          </p:val>
                                        </p:tav>
                                        <p:tav tm="100000">
                                          <p:val>
                                            <p:strVal val="#ppt_y"/>
                                          </p:val>
                                        </p:tav>
                                      </p:tavLst>
                                    </p:anim>
                                  </p:childTnLst>
                                </p:cTn>
                              </p:par>
                              <p:par>
                                <p:cTn id="33" presetID="2" presetClass="entr" presetSubtype="3" fill="hold"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additive="base">
                                        <p:cTn id="35" dur="2000" fill="hold"/>
                                        <p:tgtEl>
                                          <p:spTgt spid="3">
                                            <p:txEl>
                                              <p:pRg st="7" end="7"/>
                                            </p:txEl>
                                          </p:spTgt>
                                        </p:tgtEl>
                                        <p:attrNameLst>
                                          <p:attrName>ppt_x</p:attrName>
                                        </p:attrNameLst>
                                      </p:cBhvr>
                                      <p:tavLst>
                                        <p:tav tm="0">
                                          <p:val>
                                            <p:strVal val="1+#ppt_w/2"/>
                                          </p:val>
                                        </p:tav>
                                        <p:tav tm="100000">
                                          <p:val>
                                            <p:strVal val="#ppt_x"/>
                                          </p:val>
                                        </p:tav>
                                      </p:tavLst>
                                    </p:anim>
                                    <p:anim calcmode="lin" valueType="num">
                                      <p:cBhvr additive="base">
                                        <p:cTn id="36" dur="2000" fill="hold"/>
                                        <p:tgtEl>
                                          <p:spTgt spid="3">
                                            <p:txEl>
                                              <p:pRg st="7" end="7"/>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Speed</a:t>
            </a:r>
            <a:endParaRPr lang="en-US" dirty="0"/>
          </a:p>
        </p:txBody>
      </p:sp>
      <p:sp>
        <p:nvSpPr>
          <p:cNvPr id="3" name="Content Placeholder 2"/>
          <p:cNvSpPr>
            <a:spLocks noGrp="1"/>
          </p:cNvSpPr>
          <p:nvPr>
            <p:ph idx="1"/>
          </p:nvPr>
        </p:nvSpPr>
        <p:spPr>
          <a:xfrm>
            <a:off x="640306" y="1600200"/>
            <a:ext cx="6347714" cy="3880773"/>
          </a:xfrm>
        </p:spPr>
        <p:txBody>
          <a:bodyPr>
            <a:normAutofit/>
          </a:bodyPr>
          <a:lstStyle/>
          <a:p>
            <a:r>
              <a:rPr lang="en-US" dirty="0" smtClean="0"/>
              <a:t>More Advice on Design Speed</a:t>
            </a:r>
          </a:p>
          <a:p>
            <a:pPr lvl="1"/>
            <a:r>
              <a:rPr lang="en-US" dirty="0" smtClean="0"/>
              <a:t>On low speed facilities above minimum criteria may encourage higher speeds.</a:t>
            </a:r>
          </a:p>
          <a:p>
            <a:pPr lvl="1"/>
            <a:r>
              <a:rPr lang="en-US" dirty="0" smtClean="0"/>
              <a:t>Higher Design Speeds are Appropriate for Higher Functional Class Roadways</a:t>
            </a:r>
          </a:p>
          <a:p>
            <a:pPr lvl="1"/>
            <a:r>
              <a:rPr lang="en-US" dirty="0" smtClean="0"/>
              <a:t>Design Speed is not particularly relevant in (true &lt; 45mph)Urban Areas. (except for sight distances).</a:t>
            </a:r>
          </a:p>
          <a:p>
            <a:pPr lvl="1"/>
            <a:r>
              <a:rPr lang="en-US" dirty="0" smtClean="0"/>
              <a:t>Critical element in Rural Areas is Horizontal Curves and Superelevation.</a:t>
            </a:r>
          </a:p>
          <a:p>
            <a:pPr lvl="1"/>
            <a:r>
              <a:rPr lang="en-US" dirty="0" smtClean="0"/>
              <a:t>Design Speed should reflect the </a:t>
            </a:r>
            <a:r>
              <a:rPr lang="en-US" b="1" i="1" u="dbl" cap="all" dirty="0" smtClean="0">
                <a:uFill>
                  <a:solidFill>
                    <a:srgbClr val="7030A0"/>
                  </a:solidFill>
                </a:uFill>
              </a:rPr>
              <a:t>desired</a:t>
            </a:r>
            <a:r>
              <a:rPr lang="en-US" dirty="0" smtClean="0"/>
              <a:t> Operating Speed</a:t>
            </a:r>
          </a:p>
          <a:p>
            <a:pPr lvl="1"/>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3000"/>
                                        <p:tgtEl>
                                          <p:spTgt spid="3">
                                            <p:txEl>
                                              <p:pRg st="0" end="0"/>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ircle(in)">
                                      <p:cBhvr>
                                        <p:cTn id="10" dur="3000"/>
                                        <p:tgtEl>
                                          <p:spTgt spid="3">
                                            <p:txEl>
                                              <p:pRg st="1" end="1"/>
                                            </p:txEl>
                                          </p:spTgt>
                                        </p:tgtEl>
                                      </p:cBhvr>
                                    </p:animEffect>
                                  </p:childTnLst>
                                </p:cTn>
                              </p:par>
                              <p:par>
                                <p:cTn id="11" presetID="6" presetClass="entr" presetSubtype="16"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circle(in)">
                                      <p:cBhvr>
                                        <p:cTn id="13" dur="3000"/>
                                        <p:tgtEl>
                                          <p:spTgt spid="3">
                                            <p:txEl>
                                              <p:pRg st="2" end="2"/>
                                            </p:txEl>
                                          </p:spTgt>
                                        </p:tgtEl>
                                      </p:cBhvr>
                                    </p:animEffect>
                                  </p:childTnLst>
                                </p:cTn>
                              </p:par>
                              <p:par>
                                <p:cTn id="14" presetID="6" presetClass="entr" presetSubtype="16"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circle(in)">
                                      <p:cBhvr>
                                        <p:cTn id="16" dur="3000"/>
                                        <p:tgtEl>
                                          <p:spTgt spid="3">
                                            <p:txEl>
                                              <p:pRg st="3" end="3"/>
                                            </p:txEl>
                                          </p:spTgt>
                                        </p:tgtEl>
                                      </p:cBhvr>
                                    </p:animEffect>
                                  </p:childTnLst>
                                </p:cTn>
                              </p:par>
                              <p:par>
                                <p:cTn id="17" presetID="6" presetClass="entr" presetSubtype="16"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circle(in)">
                                      <p:cBhvr>
                                        <p:cTn id="19" dur="3000"/>
                                        <p:tgtEl>
                                          <p:spTgt spid="3">
                                            <p:txEl>
                                              <p:pRg st="4" end="4"/>
                                            </p:txEl>
                                          </p:spTgt>
                                        </p:tgtEl>
                                      </p:cBhvr>
                                    </p:animEffect>
                                  </p:childTnLst>
                                </p:cTn>
                              </p:par>
                              <p:par>
                                <p:cTn id="20" presetID="6" presetClass="entr" presetSubtype="16"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circle(in)">
                                      <p:cBhvr>
                                        <p:cTn id="22" dur="3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Speed</a:t>
            </a:r>
            <a:endParaRPr lang="en-US" dirty="0"/>
          </a:p>
        </p:txBody>
      </p:sp>
      <p:sp>
        <p:nvSpPr>
          <p:cNvPr id="3" name="Content Placeholder 2"/>
          <p:cNvSpPr>
            <a:spLocks noGrp="1"/>
          </p:cNvSpPr>
          <p:nvPr>
            <p:ph idx="1"/>
          </p:nvPr>
        </p:nvSpPr>
        <p:spPr>
          <a:xfrm>
            <a:off x="609599" y="1600200"/>
            <a:ext cx="6347714" cy="3880773"/>
          </a:xfrm>
        </p:spPr>
        <p:txBody>
          <a:bodyPr>
            <a:normAutofit/>
          </a:bodyPr>
          <a:lstStyle/>
          <a:p>
            <a:r>
              <a:rPr lang="en-US" dirty="0" smtClean="0"/>
              <a:t>Other Factors (more advice)</a:t>
            </a:r>
          </a:p>
          <a:p>
            <a:pPr lvl="1"/>
            <a:r>
              <a:rPr lang="en-US" dirty="0" smtClean="0"/>
              <a:t>Posted Speed (PS) good correlation with Operating Speed (OS)</a:t>
            </a:r>
          </a:p>
          <a:p>
            <a:pPr lvl="1"/>
            <a:r>
              <a:rPr lang="en-US" dirty="0" smtClean="0"/>
              <a:t>Design Speed (DS) little correlation with OS</a:t>
            </a:r>
          </a:p>
          <a:p>
            <a:pPr lvl="1"/>
            <a:r>
              <a:rPr lang="en-US" dirty="0" smtClean="0"/>
              <a:t>DS &lt; PS = Lower Speeds (minor correlation)</a:t>
            </a:r>
          </a:p>
          <a:p>
            <a:pPr lvl="1"/>
            <a:r>
              <a:rPr lang="en-US" dirty="0" smtClean="0"/>
              <a:t>DS &gt; PS = Higher Speeds (more correlation)</a:t>
            </a:r>
          </a:p>
          <a:p>
            <a:pPr lvl="1"/>
            <a:r>
              <a:rPr lang="en-US" dirty="0" smtClean="0"/>
              <a:t>Bigger Right Shoulder = Higher Speeds</a:t>
            </a:r>
          </a:p>
          <a:p>
            <a:pPr lvl="1"/>
            <a:r>
              <a:rPr lang="en-US" dirty="0" smtClean="0"/>
              <a:t>Bigger Median = Higher Speeds</a:t>
            </a:r>
          </a:p>
          <a:p>
            <a:pPr lvl="1"/>
            <a:r>
              <a:rPr lang="en-US" dirty="0" smtClean="0"/>
              <a:t>Note lack of the word “safe” in new definition.</a:t>
            </a:r>
          </a:p>
          <a:p>
            <a:pPr lvl="1"/>
            <a:r>
              <a:rPr lang="en-US" dirty="0" smtClean="0"/>
              <a:t>Liability Associated with DS vs. PS over stated.</a:t>
            </a:r>
          </a:p>
          <a:p>
            <a:pPr lvl="1"/>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Effect transition="in" filter="wipe(down)">
                                      <p:cBhvr>
                                        <p:cTn id="23" dur="580">
                                          <p:stCondLst>
                                            <p:cond delay="0"/>
                                          </p:stCondLst>
                                        </p:cTn>
                                        <p:tgtEl>
                                          <p:spTgt spid="3">
                                            <p:txEl>
                                              <p:pRg st="1" end="1"/>
                                            </p:txEl>
                                          </p:spTgt>
                                        </p:tgtEl>
                                      </p:cBhvr>
                                    </p:animEffect>
                                    <p:anim calcmode="lin" valueType="num">
                                      <p:cBhvr>
                                        <p:cTn id="24"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xEl>
                                              <p:pRg st="1" end="1"/>
                                            </p:txEl>
                                          </p:spTgt>
                                        </p:tgtEl>
                                      </p:cBhvr>
                                      <p:to x="100000" y="60000"/>
                                    </p:animScale>
                                    <p:animScale>
                                      <p:cBhvr>
                                        <p:cTn id="30" dur="166" decel="50000">
                                          <p:stCondLst>
                                            <p:cond delay="676"/>
                                          </p:stCondLst>
                                        </p:cTn>
                                        <p:tgtEl>
                                          <p:spTgt spid="3">
                                            <p:txEl>
                                              <p:pRg st="1" end="1"/>
                                            </p:txEl>
                                          </p:spTgt>
                                        </p:tgtEl>
                                      </p:cBhvr>
                                      <p:to x="100000" y="100000"/>
                                    </p:animScale>
                                    <p:animScale>
                                      <p:cBhvr>
                                        <p:cTn id="31" dur="26">
                                          <p:stCondLst>
                                            <p:cond delay="1312"/>
                                          </p:stCondLst>
                                        </p:cTn>
                                        <p:tgtEl>
                                          <p:spTgt spid="3">
                                            <p:txEl>
                                              <p:pRg st="1" end="1"/>
                                            </p:txEl>
                                          </p:spTgt>
                                        </p:tgtEl>
                                      </p:cBhvr>
                                      <p:to x="100000" y="80000"/>
                                    </p:animScale>
                                    <p:animScale>
                                      <p:cBhvr>
                                        <p:cTn id="32" dur="166" decel="50000">
                                          <p:stCondLst>
                                            <p:cond delay="1338"/>
                                          </p:stCondLst>
                                        </p:cTn>
                                        <p:tgtEl>
                                          <p:spTgt spid="3">
                                            <p:txEl>
                                              <p:pRg st="1" end="1"/>
                                            </p:txEl>
                                          </p:spTgt>
                                        </p:tgtEl>
                                      </p:cBhvr>
                                      <p:to x="100000" y="100000"/>
                                    </p:animScale>
                                    <p:animScale>
                                      <p:cBhvr>
                                        <p:cTn id="33" dur="26">
                                          <p:stCondLst>
                                            <p:cond delay="1642"/>
                                          </p:stCondLst>
                                        </p:cTn>
                                        <p:tgtEl>
                                          <p:spTgt spid="3">
                                            <p:txEl>
                                              <p:pRg st="1" end="1"/>
                                            </p:txEl>
                                          </p:spTgt>
                                        </p:tgtEl>
                                      </p:cBhvr>
                                      <p:to x="100000" y="90000"/>
                                    </p:animScale>
                                    <p:animScale>
                                      <p:cBhvr>
                                        <p:cTn id="34" dur="166" decel="50000">
                                          <p:stCondLst>
                                            <p:cond delay="1668"/>
                                          </p:stCondLst>
                                        </p:cTn>
                                        <p:tgtEl>
                                          <p:spTgt spid="3">
                                            <p:txEl>
                                              <p:pRg st="1" end="1"/>
                                            </p:txEl>
                                          </p:spTgt>
                                        </p:tgtEl>
                                      </p:cBhvr>
                                      <p:to x="100000" y="100000"/>
                                    </p:animScale>
                                    <p:animScale>
                                      <p:cBhvr>
                                        <p:cTn id="35" dur="26">
                                          <p:stCondLst>
                                            <p:cond delay="1808"/>
                                          </p:stCondLst>
                                        </p:cTn>
                                        <p:tgtEl>
                                          <p:spTgt spid="3">
                                            <p:txEl>
                                              <p:pRg st="1" end="1"/>
                                            </p:txEl>
                                          </p:spTgt>
                                        </p:tgtEl>
                                      </p:cBhvr>
                                      <p:to x="100000" y="95000"/>
                                    </p:animScale>
                                    <p:animScale>
                                      <p:cBhvr>
                                        <p:cTn id="36" dur="166" decel="50000">
                                          <p:stCondLst>
                                            <p:cond delay="1834"/>
                                          </p:stCondLst>
                                        </p:cTn>
                                        <p:tgtEl>
                                          <p:spTgt spid="3">
                                            <p:txEl>
                                              <p:pRg st="1" end="1"/>
                                            </p:txEl>
                                          </p:spTgt>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3">
                                            <p:txEl>
                                              <p:pRg st="2" end="2"/>
                                            </p:txEl>
                                          </p:spTgt>
                                        </p:tgtEl>
                                        <p:attrNameLst>
                                          <p:attrName>style.visibility</p:attrName>
                                        </p:attrNameLst>
                                      </p:cBhvr>
                                      <p:to>
                                        <p:strVal val="visible"/>
                                      </p:to>
                                    </p:set>
                                    <p:animEffect transition="in" filter="wipe(down)">
                                      <p:cBhvr>
                                        <p:cTn id="39" dur="580">
                                          <p:stCondLst>
                                            <p:cond delay="0"/>
                                          </p:stCondLst>
                                        </p:cTn>
                                        <p:tgtEl>
                                          <p:spTgt spid="3">
                                            <p:txEl>
                                              <p:pRg st="2" end="2"/>
                                            </p:txEl>
                                          </p:spTgt>
                                        </p:tgtEl>
                                      </p:cBhvr>
                                    </p:animEffect>
                                    <p:anim calcmode="lin" valueType="num">
                                      <p:cBhvr>
                                        <p:cTn id="40"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5" dur="26">
                                          <p:stCondLst>
                                            <p:cond delay="650"/>
                                          </p:stCondLst>
                                        </p:cTn>
                                        <p:tgtEl>
                                          <p:spTgt spid="3">
                                            <p:txEl>
                                              <p:pRg st="2" end="2"/>
                                            </p:txEl>
                                          </p:spTgt>
                                        </p:tgtEl>
                                      </p:cBhvr>
                                      <p:to x="100000" y="60000"/>
                                    </p:animScale>
                                    <p:animScale>
                                      <p:cBhvr>
                                        <p:cTn id="46" dur="166" decel="50000">
                                          <p:stCondLst>
                                            <p:cond delay="676"/>
                                          </p:stCondLst>
                                        </p:cTn>
                                        <p:tgtEl>
                                          <p:spTgt spid="3">
                                            <p:txEl>
                                              <p:pRg st="2" end="2"/>
                                            </p:txEl>
                                          </p:spTgt>
                                        </p:tgtEl>
                                      </p:cBhvr>
                                      <p:to x="100000" y="100000"/>
                                    </p:animScale>
                                    <p:animScale>
                                      <p:cBhvr>
                                        <p:cTn id="47" dur="26">
                                          <p:stCondLst>
                                            <p:cond delay="1312"/>
                                          </p:stCondLst>
                                        </p:cTn>
                                        <p:tgtEl>
                                          <p:spTgt spid="3">
                                            <p:txEl>
                                              <p:pRg st="2" end="2"/>
                                            </p:txEl>
                                          </p:spTgt>
                                        </p:tgtEl>
                                      </p:cBhvr>
                                      <p:to x="100000" y="80000"/>
                                    </p:animScale>
                                    <p:animScale>
                                      <p:cBhvr>
                                        <p:cTn id="48" dur="166" decel="50000">
                                          <p:stCondLst>
                                            <p:cond delay="1338"/>
                                          </p:stCondLst>
                                        </p:cTn>
                                        <p:tgtEl>
                                          <p:spTgt spid="3">
                                            <p:txEl>
                                              <p:pRg st="2" end="2"/>
                                            </p:txEl>
                                          </p:spTgt>
                                        </p:tgtEl>
                                      </p:cBhvr>
                                      <p:to x="100000" y="100000"/>
                                    </p:animScale>
                                    <p:animScale>
                                      <p:cBhvr>
                                        <p:cTn id="49" dur="26">
                                          <p:stCondLst>
                                            <p:cond delay="1642"/>
                                          </p:stCondLst>
                                        </p:cTn>
                                        <p:tgtEl>
                                          <p:spTgt spid="3">
                                            <p:txEl>
                                              <p:pRg st="2" end="2"/>
                                            </p:txEl>
                                          </p:spTgt>
                                        </p:tgtEl>
                                      </p:cBhvr>
                                      <p:to x="100000" y="90000"/>
                                    </p:animScale>
                                    <p:animScale>
                                      <p:cBhvr>
                                        <p:cTn id="50" dur="166" decel="50000">
                                          <p:stCondLst>
                                            <p:cond delay="1668"/>
                                          </p:stCondLst>
                                        </p:cTn>
                                        <p:tgtEl>
                                          <p:spTgt spid="3">
                                            <p:txEl>
                                              <p:pRg st="2" end="2"/>
                                            </p:txEl>
                                          </p:spTgt>
                                        </p:tgtEl>
                                      </p:cBhvr>
                                      <p:to x="100000" y="100000"/>
                                    </p:animScale>
                                    <p:animScale>
                                      <p:cBhvr>
                                        <p:cTn id="51" dur="26">
                                          <p:stCondLst>
                                            <p:cond delay="1808"/>
                                          </p:stCondLst>
                                        </p:cTn>
                                        <p:tgtEl>
                                          <p:spTgt spid="3">
                                            <p:txEl>
                                              <p:pRg st="2" end="2"/>
                                            </p:txEl>
                                          </p:spTgt>
                                        </p:tgtEl>
                                      </p:cBhvr>
                                      <p:to x="100000" y="95000"/>
                                    </p:animScale>
                                    <p:animScale>
                                      <p:cBhvr>
                                        <p:cTn id="52" dur="166" decel="50000">
                                          <p:stCondLst>
                                            <p:cond delay="1834"/>
                                          </p:stCondLst>
                                        </p:cTn>
                                        <p:tgtEl>
                                          <p:spTgt spid="3">
                                            <p:txEl>
                                              <p:pRg st="2" end="2"/>
                                            </p:txEl>
                                          </p:spTgt>
                                        </p:tgtEl>
                                      </p:cBhvr>
                                      <p:to x="100000" y="100000"/>
                                    </p:animScale>
                                  </p:childTnLst>
                                </p:cTn>
                              </p:par>
                              <p:par>
                                <p:cTn id="53" presetID="26" presetClass="entr" presetSubtype="0" fill="hold" nodeType="withEffect">
                                  <p:stCondLst>
                                    <p:cond delay="0"/>
                                  </p:stCondLst>
                                  <p:childTnLst>
                                    <p:set>
                                      <p:cBhvr>
                                        <p:cTn id="54" dur="1" fill="hold">
                                          <p:stCondLst>
                                            <p:cond delay="0"/>
                                          </p:stCondLst>
                                        </p:cTn>
                                        <p:tgtEl>
                                          <p:spTgt spid="3">
                                            <p:txEl>
                                              <p:pRg st="3" end="3"/>
                                            </p:txEl>
                                          </p:spTgt>
                                        </p:tgtEl>
                                        <p:attrNameLst>
                                          <p:attrName>style.visibility</p:attrName>
                                        </p:attrNameLst>
                                      </p:cBhvr>
                                      <p:to>
                                        <p:strVal val="visible"/>
                                      </p:to>
                                    </p:set>
                                    <p:animEffect transition="in" filter="wipe(down)">
                                      <p:cBhvr>
                                        <p:cTn id="55" dur="580">
                                          <p:stCondLst>
                                            <p:cond delay="0"/>
                                          </p:stCondLst>
                                        </p:cTn>
                                        <p:tgtEl>
                                          <p:spTgt spid="3">
                                            <p:txEl>
                                              <p:pRg st="3" end="3"/>
                                            </p:txEl>
                                          </p:spTgt>
                                        </p:tgtEl>
                                      </p:cBhvr>
                                    </p:animEffect>
                                    <p:anim calcmode="lin" valueType="num">
                                      <p:cBhvr>
                                        <p:cTn id="56"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1" dur="26">
                                          <p:stCondLst>
                                            <p:cond delay="650"/>
                                          </p:stCondLst>
                                        </p:cTn>
                                        <p:tgtEl>
                                          <p:spTgt spid="3">
                                            <p:txEl>
                                              <p:pRg st="3" end="3"/>
                                            </p:txEl>
                                          </p:spTgt>
                                        </p:tgtEl>
                                      </p:cBhvr>
                                      <p:to x="100000" y="60000"/>
                                    </p:animScale>
                                    <p:animScale>
                                      <p:cBhvr>
                                        <p:cTn id="62" dur="166" decel="50000">
                                          <p:stCondLst>
                                            <p:cond delay="676"/>
                                          </p:stCondLst>
                                        </p:cTn>
                                        <p:tgtEl>
                                          <p:spTgt spid="3">
                                            <p:txEl>
                                              <p:pRg st="3" end="3"/>
                                            </p:txEl>
                                          </p:spTgt>
                                        </p:tgtEl>
                                      </p:cBhvr>
                                      <p:to x="100000" y="100000"/>
                                    </p:animScale>
                                    <p:animScale>
                                      <p:cBhvr>
                                        <p:cTn id="63" dur="26">
                                          <p:stCondLst>
                                            <p:cond delay="1312"/>
                                          </p:stCondLst>
                                        </p:cTn>
                                        <p:tgtEl>
                                          <p:spTgt spid="3">
                                            <p:txEl>
                                              <p:pRg st="3" end="3"/>
                                            </p:txEl>
                                          </p:spTgt>
                                        </p:tgtEl>
                                      </p:cBhvr>
                                      <p:to x="100000" y="80000"/>
                                    </p:animScale>
                                    <p:animScale>
                                      <p:cBhvr>
                                        <p:cTn id="64" dur="166" decel="50000">
                                          <p:stCondLst>
                                            <p:cond delay="1338"/>
                                          </p:stCondLst>
                                        </p:cTn>
                                        <p:tgtEl>
                                          <p:spTgt spid="3">
                                            <p:txEl>
                                              <p:pRg st="3" end="3"/>
                                            </p:txEl>
                                          </p:spTgt>
                                        </p:tgtEl>
                                      </p:cBhvr>
                                      <p:to x="100000" y="100000"/>
                                    </p:animScale>
                                    <p:animScale>
                                      <p:cBhvr>
                                        <p:cTn id="65" dur="26">
                                          <p:stCondLst>
                                            <p:cond delay="1642"/>
                                          </p:stCondLst>
                                        </p:cTn>
                                        <p:tgtEl>
                                          <p:spTgt spid="3">
                                            <p:txEl>
                                              <p:pRg st="3" end="3"/>
                                            </p:txEl>
                                          </p:spTgt>
                                        </p:tgtEl>
                                      </p:cBhvr>
                                      <p:to x="100000" y="90000"/>
                                    </p:animScale>
                                    <p:animScale>
                                      <p:cBhvr>
                                        <p:cTn id="66" dur="166" decel="50000">
                                          <p:stCondLst>
                                            <p:cond delay="1668"/>
                                          </p:stCondLst>
                                        </p:cTn>
                                        <p:tgtEl>
                                          <p:spTgt spid="3">
                                            <p:txEl>
                                              <p:pRg st="3" end="3"/>
                                            </p:txEl>
                                          </p:spTgt>
                                        </p:tgtEl>
                                      </p:cBhvr>
                                      <p:to x="100000" y="100000"/>
                                    </p:animScale>
                                    <p:animScale>
                                      <p:cBhvr>
                                        <p:cTn id="67" dur="26">
                                          <p:stCondLst>
                                            <p:cond delay="1808"/>
                                          </p:stCondLst>
                                        </p:cTn>
                                        <p:tgtEl>
                                          <p:spTgt spid="3">
                                            <p:txEl>
                                              <p:pRg st="3" end="3"/>
                                            </p:txEl>
                                          </p:spTgt>
                                        </p:tgtEl>
                                      </p:cBhvr>
                                      <p:to x="100000" y="95000"/>
                                    </p:animScale>
                                    <p:animScale>
                                      <p:cBhvr>
                                        <p:cTn id="68" dur="166" decel="50000">
                                          <p:stCondLst>
                                            <p:cond delay="1834"/>
                                          </p:stCondLst>
                                        </p:cTn>
                                        <p:tgtEl>
                                          <p:spTgt spid="3">
                                            <p:txEl>
                                              <p:pRg st="3" end="3"/>
                                            </p:txEl>
                                          </p:spTgt>
                                        </p:tgtEl>
                                      </p:cBhvr>
                                      <p:to x="100000" y="100000"/>
                                    </p:animScale>
                                  </p:childTnLst>
                                </p:cTn>
                              </p:par>
                              <p:par>
                                <p:cTn id="69" presetID="26" presetClass="entr" presetSubtype="0" fill="hold" nodeType="withEffect">
                                  <p:stCondLst>
                                    <p:cond delay="0"/>
                                  </p:stCondLst>
                                  <p:childTnLst>
                                    <p:set>
                                      <p:cBhvr>
                                        <p:cTn id="70" dur="1" fill="hold">
                                          <p:stCondLst>
                                            <p:cond delay="0"/>
                                          </p:stCondLst>
                                        </p:cTn>
                                        <p:tgtEl>
                                          <p:spTgt spid="3">
                                            <p:txEl>
                                              <p:pRg st="4" end="4"/>
                                            </p:txEl>
                                          </p:spTgt>
                                        </p:tgtEl>
                                        <p:attrNameLst>
                                          <p:attrName>style.visibility</p:attrName>
                                        </p:attrNameLst>
                                      </p:cBhvr>
                                      <p:to>
                                        <p:strVal val="visible"/>
                                      </p:to>
                                    </p:set>
                                    <p:animEffect transition="in" filter="wipe(down)">
                                      <p:cBhvr>
                                        <p:cTn id="71" dur="580">
                                          <p:stCondLst>
                                            <p:cond delay="0"/>
                                          </p:stCondLst>
                                        </p:cTn>
                                        <p:tgtEl>
                                          <p:spTgt spid="3">
                                            <p:txEl>
                                              <p:pRg st="4" end="4"/>
                                            </p:txEl>
                                          </p:spTgt>
                                        </p:tgtEl>
                                      </p:cBhvr>
                                    </p:animEffect>
                                    <p:anim calcmode="lin" valueType="num">
                                      <p:cBhvr>
                                        <p:cTn id="72"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73"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74"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75"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76"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77" dur="26">
                                          <p:stCondLst>
                                            <p:cond delay="650"/>
                                          </p:stCondLst>
                                        </p:cTn>
                                        <p:tgtEl>
                                          <p:spTgt spid="3">
                                            <p:txEl>
                                              <p:pRg st="4" end="4"/>
                                            </p:txEl>
                                          </p:spTgt>
                                        </p:tgtEl>
                                      </p:cBhvr>
                                      <p:to x="100000" y="60000"/>
                                    </p:animScale>
                                    <p:animScale>
                                      <p:cBhvr>
                                        <p:cTn id="78" dur="166" decel="50000">
                                          <p:stCondLst>
                                            <p:cond delay="676"/>
                                          </p:stCondLst>
                                        </p:cTn>
                                        <p:tgtEl>
                                          <p:spTgt spid="3">
                                            <p:txEl>
                                              <p:pRg st="4" end="4"/>
                                            </p:txEl>
                                          </p:spTgt>
                                        </p:tgtEl>
                                      </p:cBhvr>
                                      <p:to x="100000" y="100000"/>
                                    </p:animScale>
                                    <p:animScale>
                                      <p:cBhvr>
                                        <p:cTn id="79" dur="26">
                                          <p:stCondLst>
                                            <p:cond delay="1312"/>
                                          </p:stCondLst>
                                        </p:cTn>
                                        <p:tgtEl>
                                          <p:spTgt spid="3">
                                            <p:txEl>
                                              <p:pRg st="4" end="4"/>
                                            </p:txEl>
                                          </p:spTgt>
                                        </p:tgtEl>
                                      </p:cBhvr>
                                      <p:to x="100000" y="80000"/>
                                    </p:animScale>
                                    <p:animScale>
                                      <p:cBhvr>
                                        <p:cTn id="80" dur="166" decel="50000">
                                          <p:stCondLst>
                                            <p:cond delay="1338"/>
                                          </p:stCondLst>
                                        </p:cTn>
                                        <p:tgtEl>
                                          <p:spTgt spid="3">
                                            <p:txEl>
                                              <p:pRg st="4" end="4"/>
                                            </p:txEl>
                                          </p:spTgt>
                                        </p:tgtEl>
                                      </p:cBhvr>
                                      <p:to x="100000" y="100000"/>
                                    </p:animScale>
                                    <p:animScale>
                                      <p:cBhvr>
                                        <p:cTn id="81" dur="26">
                                          <p:stCondLst>
                                            <p:cond delay="1642"/>
                                          </p:stCondLst>
                                        </p:cTn>
                                        <p:tgtEl>
                                          <p:spTgt spid="3">
                                            <p:txEl>
                                              <p:pRg st="4" end="4"/>
                                            </p:txEl>
                                          </p:spTgt>
                                        </p:tgtEl>
                                      </p:cBhvr>
                                      <p:to x="100000" y="90000"/>
                                    </p:animScale>
                                    <p:animScale>
                                      <p:cBhvr>
                                        <p:cTn id="82" dur="166" decel="50000">
                                          <p:stCondLst>
                                            <p:cond delay="1668"/>
                                          </p:stCondLst>
                                        </p:cTn>
                                        <p:tgtEl>
                                          <p:spTgt spid="3">
                                            <p:txEl>
                                              <p:pRg st="4" end="4"/>
                                            </p:txEl>
                                          </p:spTgt>
                                        </p:tgtEl>
                                      </p:cBhvr>
                                      <p:to x="100000" y="100000"/>
                                    </p:animScale>
                                    <p:animScale>
                                      <p:cBhvr>
                                        <p:cTn id="83" dur="26">
                                          <p:stCondLst>
                                            <p:cond delay="1808"/>
                                          </p:stCondLst>
                                        </p:cTn>
                                        <p:tgtEl>
                                          <p:spTgt spid="3">
                                            <p:txEl>
                                              <p:pRg st="4" end="4"/>
                                            </p:txEl>
                                          </p:spTgt>
                                        </p:tgtEl>
                                      </p:cBhvr>
                                      <p:to x="100000" y="95000"/>
                                    </p:animScale>
                                    <p:animScale>
                                      <p:cBhvr>
                                        <p:cTn id="84" dur="166" decel="50000">
                                          <p:stCondLst>
                                            <p:cond delay="1834"/>
                                          </p:stCondLst>
                                        </p:cTn>
                                        <p:tgtEl>
                                          <p:spTgt spid="3">
                                            <p:txEl>
                                              <p:pRg st="4" end="4"/>
                                            </p:txEl>
                                          </p:spTgt>
                                        </p:tgtEl>
                                      </p:cBhvr>
                                      <p:to x="100000" y="100000"/>
                                    </p:animScale>
                                  </p:childTnLst>
                                </p:cTn>
                              </p:par>
                              <p:par>
                                <p:cTn id="85" presetID="26" presetClass="entr" presetSubtype="0" fill="hold" nodeType="withEffect">
                                  <p:stCondLst>
                                    <p:cond delay="0"/>
                                  </p:stCondLst>
                                  <p:childTnLst>
                                    <p:set>
                                      <p:cBhvr>
                                        <p:cTn id="86" dur="1" fill="hold">
                                          <p:stCondLst>
                                            <p:cond delay="0"/>
                                          </p:stCondLst>
                                        </p:cTn>
                                        <p:tgtEl>
                                          <p:spTgt spid="3">
                                            <p:txEl>
                                              <p:pRg st="5" end="5"/>
                                            </p:txEl>
                                          </p:spTgt>
                                        </p:tgtEl>
                                        <p:attrNameLst>
                                          <p:attrName>style.visibility</p:attrName>
                                        </p:attrNameLst>
                                      </p:cBhvr>
                                      <p:to>
                                        <p:strVal val="visible"/>
                                      </p:to>
                                    </p:set>
                                    <p:animEffect transition="in" filter="wipe(down)">
                                      <p:cBhvr>
                                        <p:cTn id="87" dur="580">
                                          <p:stCondLst>
                                            <p:cond delay="0"/>
                                          </p:stCondLst>
                                        </p:cTn>
                                        <p:tgtEl>
                                          <p:spTgt spid="3">
                                            <p:txEl>
                                              <p:pRg st="5" end="5"/>
                                            </p:txEl>
                                          </p:spTgt>
                                        </p:tgtEl>
                                      </p:cBhvr>
                                    </p:animEffect>
                                    <p:anim calcmode="lin" valueType="num">
                                      <p:cBhvr>
                                        <p:cTn id="88"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89"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90"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91"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92"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93" dur="26">
                                          <p:stCondLst>
                                            <p:cond delay="650"/>
                                          </p:stCondLst>
                                        </p:cTn>
                                        <p:tgtEl>
                                          <p:spTgt spid="3">
                                            <p:txEl>
                                              <p:pRg st="5" end="5"/>
                                            </p:txEl>
                                          </p:spTgt>
                                        </p:tgtEl>
                                      </p:cBhvr>
                                      <p:to x="100000" y="60000"/>
                                    </p:animScale>
                                    <p:animScale>
                                      <p:cBhvr>
                                        <p:cTn id="94" dur="166" decel="50000">
                                          <p:stCondLst>
                                            <p:cond delay="676"/>
                                          </p:stCondLst>
                                        </p:cTn>
                                        <p:tgtEl>
                                          <p:spTgt spid="3">
                                            <p:txEl>
                                              <p:pRg st="5" end="5"/>
                                            </p:txEl>
                                          </p:spTgt>
                                        </p:tgtEl>
                                      </p:cBhvr>
                                      <p:to x="100000" y="100000"/>
                                    </p:animScale>
                                    <p:animScale>
                                      <p:cBhvr>
                                        <p:cTn id="95" dur="26">
                                          <p:stCondLst>
                                            <p:cond delay="1312"/>
                                          </p:stCondLst>
                                        </p:cTn>
                                        <p:tgtEl>
                                          <p:spTgt spid="3">
                                            <p:txEl>
                                              <p:pRg st="5" end="5"/>
                                            </p:txEl>
                                          </p:spTgt>
                                        </p:tgtEl>
                                      </p:cBhvr>
                                      <p:to x="100000" y="80000"/>
                                    </p:animScale>
                                    <p:animScale>
                                      <p:cBhvr>
                                        <p:cTn id="96" dur="166" decel="50000">
                                          <p:stCondLst>
                                            <p:cond delay="1338"/>
                                          </p:stCondLst>
                                        </p:cTn>
                                        <p:tgtEl>
                                          <p:spTgt spid="3">
                                            <p:txEl>
                                              <p:pRg st="5" end="5"/>
                                            </p:txEl>
                                          </p:spTgt>
                                        </p:tgtEl>
                                      </p:cBhvr>
                                      <p:to x="100000" y="100000"/>
                                    </p:animScale>
                                    <p:animScale>
                                      <p:cBhvr>
                                        <p:cTn id="97" dur="26">
                                          <p:stCondLst>
                                            <p:cond delay="1642"/>
                                          </p:stCondLst>
                                        </p:cTn>
                                        <p:tgtEl>
                                          <p:spTgt spid="3">
                                            <p:txEl>
                                              <p:pRg st="5" end="5"/>
                                            </p:txEl>
                                          </p:spTgt>
                                        </p:tgtEl>
                                      </p:cBhvr>
                                      <p:to x="100000" y="90000"/>
                                    </p:animScale>
                                    <p:animScale>
                                      <p:cBhvr>
                                        <p:cTn id="98" dur="166" decel="50000">
                                          <p:stCondLst>
                                            <p:cond delay="1668"/>
                                          </p:stCondLst>
                                        </p:cTn>
                                        <p:tgtEl>
                                          <p:spTgt spid="3">
                                            <p:txEl>
                                              <p:pRg st="5" end="5"/>
                                            </p:txEl>
                                          </p:spTgt>
                                        </p:tgtEl>
                                      </p:cBhvr>
                                      <p:to x="100000" y="100000"/>
                                    </p:animScale>
                                    <p:animScale>
                                      <p:cBhvr>
                                        <p:cTn id="99" dur="26">
                                          <p:stCondLst>
                                            <p:cond delay="1808"/>
                                          </p:stCondLst>
                                        </p:cTn>
                                        <p:tgtEl>
                                          <p:spTgt spid="3">
                                            <p:txEl>
                                              <p:pRg st="5" end="5"/>
                                            </p:txEl>
                                          </p:spTgt>
                                        </p:tgtEl>
                                      </p:cBhvr>
                                      <p:to x="100000" y="95000"/>
                                    </p:animScale>
                                    <p:animScale>
                                      <p:cBhvr>
                                        <p:cTn id="100" dur="166" decel="50000">
                                          <p:stCondLst>
                                            <p:cond delay="1834"/>
                                          </p:stCondLst>
                                        </p:cTn>
                                        <p:tgtEl>
                                          <p:spTgt spid="3">
                                            <p:txEl>
                                              <p:pRg st="5" end="5"/>
                                            </p:txEl>
                                          </p:spTgt>
                                        </p:tgtEl>
                                      </p:cBhvr>
                                      <p:to x="100000" y="100000"/>
                                    </p:animScale>
                                  </p:childTnLst>
                                </p:cTn>
                              </p:par>
                              <p:par>
                                <p:cTn id="101" presetID="26" presetClass="entr" presetSubtype="0" fill="hold" nodeType="withEffect">
                                  <p:stCondLst>
                                    <p:cond delay="0"/>
                                  </p:stCondLst>
                                  <p:childTnLst>
                                    <p:set>
                                      <p:cBhvr>
                                        <p:cTn id="102" dur="1" fill="hold">
                                          <p:stCondLst>
                                            <p:cond delay="0"/>
                                          </p:stCondLst>
                                        </p:cTn>
                                        <p:tgtEl>
                                          <p:spTgt spid="3">
                                            <p:txEl>
                                              <p:pRg st="6" end="6"/>
                                            </p:txEl>
                                          </p:spTgt>
                                        </p:tgtEl>
                                        <p:attrNameLst>
                                          <p:attrName>style.visibility</p:attrName>
                                        </p:attrNameLst>
                                      </p:cBhvr>
                                      <p:to>
                                        <p:strVal val="visible"/>
                                      </p:to>
                                    </p:set>
                                    <p:animEffect transition="in" filter="wipe(down)">
                                      <p:cBhvr>
                                        <p:cTn id="103" dur="580">
                                          <p:stCondLst>
                                            <p:cond delay="0"/>
                                          </p:stCondLst>
                                        </p:cTn>
                                        <p:tgtEl>
                                          <p:spTgt spid="3">
                                            <p:txEl>
                                              <p:pRg st="6" end="6"/>
                                            </p:txEl>
                                          </p:spTgt>
                                        </p:tgtEl>
                                      </p:cBhvr>
                                    </p:animEffect>
                                    <p:anim calcmode="lin" valueType="num">
                                      <p:cBhvr>
                                        <p:cTn id="104"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105"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106"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107"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108"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109" dur="26">
                                          <p:stCondLst>
                                            <p:cond delay="650"/>
                                          </p:stCondLst>
                                        </p:cTn>
                                        <p:tgtEl>
                                          <p:spTgt spid="3">
                                            <p:txEl>
                                              <p:pRg st="6" end="6"/>
                                            </p:txEl>
                                          </p:spTgt>
                                        </p:tgtEl>
                                      </p:cBhvr>
                                      <p:to x="100000" y="60000"/>
                                    </p:animScale>
                                    <p:animScale>
                                      <p:cBhvr>
                                        <p:cTn id="110" dur="166" decel="50000">
                                          <p:stCondLst>
                                            <p:cond delay="676"/>
                                          </p:stCondLst>
                                        </p:cTn>
                                        <p:tgtEl>
                                          <p:spTgt spid="3">
                                            <p:txEl>
                                              <p:pRg st="6" end="6"/>
                                            </p:txEl>
                                          </p:spTgt>
                                        </p:tgtEl>
                                      </p:cBhvr>
                                      <p:to x="100000" y="100000"/>
                                    </p:animScale>
                                    <p:animScale>
                                      <p:cBhvr>
                                        <p:cTn id="111" dur="26">
                                          <p:stCondLst>
                                            <p:cond delay="1312"/>
                                          </p:stCondLst>
                                        </p:cTn>
                                        <p:tgtEl>
                                          <p:spTgt spid="3">
                                            <p:txEl>
                                              <p:pRg st="6" end="6"/>
                                            </p:txEl>
                                          </p:spTgt>
                                        </p:tgtEl>
                                      </p:cBhvr>
                                      <p:to x="100000" y="80000"/>
                                    </p:animScale>
                                    <p:animScale>
                                      <p:cBhvr>
                                        <p:cTn id="112" dur="166" decel="50000">
                                          <p:stCondLst>
                                            <p:cond delay="1338"/>
                                          </p:stCondLst>
                                        </p:cTn>
                                        <p:tgtEl>
                                          <p:spTgt spid="3">
                                            <p:txEl>
                                              <p:pRg st="6" end="6"/>
                                            </p:txEl>
                                          </p:spTgt>
                                        </p:tgtEl>
                                      </p:cBhvr>
                                      <p:to x="100000" y="100000"/>
                                    </p:animScale>
                                    <p:animScale>
                                      <p:cBhvr>
                                        <p:cTn id="113" dur="26">
                                          <p:stCondLst>
                                            <p:cond delay="1642"/>
                                          </p:stCondLst>
                                        </p:cTn>
                                        <p:tgtEl>
                                          <p:spTgt spid="3">
                                            <p:txEl>
                                              <p:pRg st="6" end="6"/>
                                            </p:txEl>
                                          </p:spTgt>
                                        </p:tgtEl>
                                      </p:cBhvr>
                                      <p:to x="100000" y="90000"/>
                                    </p:animScale>
                                    <p:animScale>
                                      <p:cBhvr>
                                        <p:cTn id="114" dur="166" decel="50000">
                                          <p:stCondLst>
                                            <p:cond delay="1668"/>
                                          </p:stCondLst>
                                        </p:cTn>
                                        <p:tgtEl>
                                          <p:spTgt spid="3">
                                            <p:txEl>
                                              <p:pRg st="6" end="6"/>
                                            </p:txEl>
                                          </p:spTgt>
                                        </p:tgtEl>
                                      </p:cBhvr>
                                      <p:to x="100000" y="100000"/>
                                    </p:animScale>
                                    <p:animScale>
                                      <p:cBhvr>
                                        <p:cTn id="115" dur="26">
                                          <p:stCondLst>
                                            <p:cond delay="1808"/>
                                          </p:stCondLst>
                                        </p:cTn>
                                        <p:tgtEl>
                                          <p:spTgt spid="3">
                                            <p:txEl>
                                              <p:pRg st="6" end="6"/>
                                            </p:txEl>
                                          </p:spTgt>
                                        </p:tgtEl>
                                      </p:cBhvr>
                                      <p:to x="100000" y="95000"/>
                                    </p:animScale>
                                    <p:animScale>
                                      <p:cBhvr>
                                        <p:cTn id="116" dur="166" decel="50000">
                                          <p:stCondLst>
                                            <p:cond delay="1834"/>
                                          </p:stCondLst>
                                        </p:cTn>
                                        <p:tgtEl>
                                          <p:spTgt spid="3">
                                            <p:txEl>
                                              <p:pRg st="6" end="6"/>
                                            </p:txEl>
                                          </p:spTgt>
                                        </p:tgtEl>
                                      </p:cBhvr>
                                      <p:to x="100000" y="100000"/>
                                    </p:animScale>
                                  </p:childTnLst>
                                </p:cTn>
                              </p:par>
                              <p:par>
                                <p:cTn id="117" presetID="26" presetClass="entr" presetSubtype="0" fill="hold" nodeType="withEffect">
                                  <p:stCondLst>
                                    <p:cond delay="0"/>
                                  </p:stCondLst>
                                  <p:childTnLst>
                                    <p:set>
                                      <p:cBhvr>
                                        <p:cTn id="118" dur="1" fill="hold">
                                          <p:stCondLst>
                                            <p:cond delay="0"/>
                                          </p:stCondLst>
                                        </p:cTn>
                                        <p:tgtEl>
                                          <p:spTgt spid="3">
                                            <p:txEl>
                                              <p:pRg st="7" end="7"/>
                                            </p:txEl>
                                          </p:spTgt>
                                        </p:tgtEl>
                                        <p:attrNameLst>
                                          <p:attrName>style.visibility</p:attrName>
                                        </p:attrNameLst>
                                      </p:cBhvr>
                                      <p:to>
                                        <p:strVal val="visible"/>
                                      </p:to>
                                    </p:set>
                                    <p:animEffect transition="in" filter="wipe(down)">
                                      <p:cBhvr>
                                        <p:cTn id="119" dur="580">
                                          <p:stCondLst>
                                            <p:cond delay="0"/>
                                          </p:stCondLst>
                                        </p:cTn>
                                        <p:tgtEl>
                                          <p:spTgt spid="3">
                                            <p:txEl>
                                              <p:pRg st="7" end="7"/>
                                            </p:txEl>
                                          </p:spTgt>
                                        </p:tgtEl>
                                      </p:cBhvr>
                                    </p:animEffect>
                                    <p:anim calcmode="lin" valueType="num">
                                      <p:cBhvr>
                                        <p:cTn id="120" dur="1822" tmFilter="0,0; 0.14,0.36; 0.43,0.73; 0.71,0.91; 1.0,1.0">
                                          <p:stCondLst>
                                            <p:cond delay="0"/>
                                          </p:stCondLst>
                                        </p:cTn>
                                        <p:tgtEl>
                                          <p:spTgt spid="3">
                                            <p:txEl>
                                              <p:pRg st="7" end="7"/>
                                            </p:txEl>
                                          </p:spTgt>
                                        </p:tgtEl>
                                        <p:attrNameLst>
                                          <p:attrName>ppt_x</p:attrName>
                                        </p:attrNameLst>
                                      </p:cBhvr>
                                      <p:tavLst>
                                        <p:tav tm="0">
                                          <p:val>
                                            <p:strVal val="#ppt_x-0.25"/>
                                          </p:val>
                                        </p:tav>
                                        <p:tav tm="100000">
                                          <p:val>
                                            <p:strVal val="#ppt_x"/>
                                          </p:val>
                                        </p:tav>
                                      </p:tavLst>
                                    </p:anim>
                                    <p:anim calcmode="lin" valueType="num">
                                      <p:cBhvr>
                                        <p:cTn id="121" dur="664" tmFilter="0.0,0.0; 0.25,0.07; 0.50,0.2; 0.75,0.467; 1.0,1.0">
                                          <p:stCondLst>
                                            <p:cond delay="0"/>
                                          </p:stCondLst>
                                        </p:cTn>
                                        <p:tgtEl>
                                          <p:spTgt spid="3">
                                            <p:txEl>
                                              <p:pRg st="7" end="7"/>
                                            </p:txEl>
                                          </p:spTgt>
                                        </p:tgtEl>
                                        <p:attrNameLst>
                                          <p:attrName>ppt_y</p:attrName>
                                        </p:attrNameLst>
                                      </p:cBhvr>
                                      <p:tavLst>
                                        <p:tav tm="0" fmla="#ppt_y-sin(pi*$)/3">
                                          <p:val>
                                            <p:fltVal val="0.5"/>
                                          </p:val>
                                        </p:tav>
                                        <p:tav tm="100000">
                                          <p:val>
                                            <p:fltVal val="1"/>
                                          </p:val>
                                        </p:tav>
                                      </p:tavLst>
                                    </p:anim>
                                    <p:anim calcmode="lin" valueType="num">
                                      <p:cBhvr>
                                        <p:cTn id="122" dur="664" tmFilter="0, 0; 0.125,0.2665; 0.25,0.4; 0.375,0.465; 0.5,0.5;  0.625,0.535; 0.75,0.6; 0.875,0.7335; 1,1">
                                          <p:stCondLst>
                                            <p:cond delay="664"/>
                                          </p:stCondLst>
                                        </p:cTn>
                                        <p:tgtEl>
                                          <p:spTgt spid="3">
                                            <p:txEl>
                                              <p:pRg st="7" end="7"/>
                                            </p:txEl>
                                          </p:spTgt>
                                        </p:tgtEl>
                                        <p:attrNameLst>
                                          <p:attrName>ppt_y</p:attrName>
                                        </p:attrNameLst>
                                      </p:cBhvr>
                                      <p:tavLst>
                                        <p:tav tm="0" fmla="#ppt_y-sin(pi*$)/9">
                                          <p:val>
                                            <p:fltVal val="0"/>
                                          </p:val>
                                        </p:tav>
                                        <p:tav tm="100000">
                                          <p:val>
                                            <p:fltVal val="1"/>
                                          </p:val>
                                        </p:tav>
                                      </p:tavLst>
                                    </p:anim>
                                    <p:anim calcmode="lin" valueType="num">
                                      <p:cBhvr>
                                        <p:cTn id="123" dur="332" tmFilter="0, 0; 0.125,0.2665; 0.25,0.4; 0.375,0.465; 0.5,0.5;  0.625,0.535; 0.75,0.6; 0.875,0.7335; 1,1">
                                          <p:stCondLst>
                                            <p:cond delay="1324"/>
                                          </p:stCondLst>
                                        </p:cTn>
                                        <p:tgtEl>
                                          <p:spTgt spid="3">
                                            <p:txEl>
                                              <p:pRg st="7" end="7"/>
                                            </p:txEl>
                                          </p:spTgt>
                                        </p:tgtEl>
                                        <p:attrNameLst>
                                          <p:attrName>ppt_y</p:attrName>
                                        </p:attrNameLst>
                                      </p:cBhvr>
                                      <p:tavLst>
                                        <p:tav tm="0" fmla="#ppt_y-sin(pi*$)/27">
                                          <p:val>
                                            <p:fltVal val="0"/>
                                          </p:val>
                                        </p:tav>
                                        <p:tav tm="100000">
                                          <p:val>
                                            <p:fltVal val="1"/>
                                          </p:val>
                                        </p:tav>
                                      </p:tavLst>
                                    </p:anim>
                                    <p:anim calcmode="lin" valueType="num">
                                      <p:cBhvr>
                                        <p:cTn id="124" dur="164" tmFilter="0, 0; 0.125,0.2665; 0.25,0.4; 0.375,0.465; 0.5,0.5;  0.625,0.535; 0.75,0.6; 0.875,0.7335; 1,1">
                                          <p:stCondLst>
                                            <p:cond delay="1656"/>
                                          </p:stCondLst>
                                        </p:cTn>
                                        <p:tgtEl>
                                          <p:spTgt spid="3">
                                            <p:txEl>
                                              <p:pRg st="7" end="7"/>
                                            </p:txEl>
                                          </p:spTgt>
                                        </p:tgtEl>
                                        <p:attrNameLst>
                                          <p:attrName>ppt_y</p:attrName>
                                        </p:attrNameLst>
                                      </p:cBhvr>
                                      <p:tavLst>
                                        <p:tav tm="0" fmla="#ppt_y-sin(pi*$)/81">
                                          <p:val>
                                            <p:fltVal val="0"/>
                                          </p:val>
                                        </p:tav>
                                        <p:tav tm="100000">
                                          <p:val>
                                            <p:fltVal val="1"/>
                                          </p:val>
                                        </p:tav>
                                      </p:tavLst>
                                    </p:anim>
                                    <p:animScale>
                                      <p:cBhvr>
                                        <p:cTn id="125" dur="26">
                                          <p:stCondLst>
                                            <p:cond delay="650"/>
                                          </p:stCondLst>
                                        </p:cTn>
                                        <p:tgtEl>
                                          <p:spTgt spid="3">
                                            <p:txEl>
                                              <p:pRg st="7" end="7"/>
                                            </p:txEl>
                                          </p:spTgt>
                                        </p:tgtEl>
                                      </p:cBhvr>
                                      <p:to x="100000" y="60000"/>
                                    </p:animScale>
                                    <p:animScale>
                                      <p:cBhvr>
                                        <p:cTn id="126" dur="166" decel="50000">
                                          <p:stCondLst>
                                            <p:cond delay="676"/>
                                          </p:stCondLst>
                                        </p:cTn>
                                        <p:tgtEl>
                                          <p:spTgt spid="3">
                                            <p:txEl>
                                              <p:pRg st="7" end="7"/>
                                            </p:txEl>
                                          </p:spTgt>
                                        </p:tgtEl>
                                      </p:cBhvr>
                                      <p:to x="100000" y="100000"/>
                                    </p:animScale>
                                    <p:animScale>
                                      <p:cBhvr>
                                        <p:cTn id="127" dur="26">
                                          <p:stCondLst>
                                            <p:cond delay="1312"/>
                                          </p:stCondLst>
                                        </p:cTn>
                                        <p:tgtEl>
                                          <p:spTgt spid="3">
                                            <p:txEl>
                                              <p:pRg st="7" end="7"/>
                                            </p:txEl>
                                          </p:spTgt>
                                        </p:tgtEl>
                                      </p:cBhvr>
                                      <p:to x="100000" y="80000"/>
                                    </p:animScale>
                                    <p:animScale>
                                      <p:cBhvr>
                                        <p:cTn id="128" dur="166" decel="50000">
                                          <p:stCondLst>
                                            <p:cond delay="1338"/>
                                          </p:stCondLst>
                                        </p:cTn>
                                        <p:tgtEl>
                                          <p:spTgt spid="3">
                                            <p:txEl>
                                              <p:pRg st="7" end="7"/>
                                            </p:txEl>
                                          </p:spTgt>
                                        </p:tgtEl>
                                      </p:cBhvr>
                                      <p:to x="100000" y="100000"/>
                                    </p:animScale>
                                    <p:animScale>
                                      <p:cBhvr>
                                        <p:cTn id="129" dur="26">
                                          <p:stCondLst>
                                            <p:cond delay="1642"/>
                                          </p:stCondLst>
                                        </p:cTn>
                                        <p:tgtEl>
                                          <p:spTgt spid="3">
                                            <p:txEl>
                                              <p:pRg st="7" end="7"/>
                                            </p:txEl>
                                          </p:spTgt>
                                        </p:tgtEl>
                                      </p:cBhvr>
                                      <p:to x="100000" y="90000"/>
                                    </p:animScale>
                                    <p:animScale>
                                      <p:cBhvr>
                                        <p:cTn id="130" dur="166" decel="50000">
                                          <p:stCondLst>
                                            <p:cond delay="1668"/>
                                          </p:stCondLst>
                                        </p:cTn>
                                        <p:tgtEl>
                                          <p:spTgt spid="3">
                                            <p:txEl>
                                              <p:pRg st="7" end="7"/>
                                            </p:txEl>
                                          </p:spTgt>
                                        </p:tgtEl>
                                      </p:cBhvr>
                                      <p:to x="100000" y="100000"/>
                                    </p:animScale>
                                    <p:animScale>
                                      <p:cBhvr>
                                        <p:cTn id="131" dur="26">
                                          <p:stCondLst>
                                            <p:cond delay="1808"/>
                                          </p:stCondLst>
                                        </p:cTn>
                                        <p:tgtEl>
                                          <p:spTgt spid="3">
                                            <p:txEl>
                                              <p:pRg st="7" end="7"/>
                                            </p:txEl>
                                          </p:spTgt>
                                        </p:tgtEl>
                                      </p:cBhvr>
                                      <p:to x="100000" y="95000"/>
                                    </p:animScale>
                                    <p:animScale>
                                      <p:cBhvr>
                                        <p:cTn id="132" dur="166" decel="50000">
                                          <p:stCondLst>
                                            <p:cond delay="1834"/>
                                          </p:stCondLst>
                                        </p:cTn>
                                        <p:tgtEl>
                                          <p:spTgt spid="3">
                                            <p:txEl>
                                              <p:pRg st="7" end="7"/>
                                            </p:txEl>
                                          </p:spTgt>
                                        </p:tgtEl>
                                      </p:cBhvr>
                                      <p:to x="100000" y="100000"/>
                                    </p:animScale>
                                  </p:childTnLst>
                                </p:cTn>
                              </p:par>
                              <p:par>
                                <p:cTn id="133" presetID="26" presetClass="entr" presetSubtype="0" fill="hold" nodeType="withEffect">
                                  <p:stCondLst>
                                    <p:cond delay="0"/>
                                  </p:stCondLst>
                                  <p:childTnLst>
                                    <p:set>
                                      <p:cBhvr>
                                        <p:cTn id="134" dur="1" fill="hold">
                                          <p:stCondLst>
                                            <p:cond delay="0"/>
                                          </p:stCondLst>
                                        </p:cTn>
                                        <p:tgtEl>
                                          <p:spTgt spid="3">
                                            <p:txEl>
                                              <p:pRg st="8" end="8"/>
                                            </p:txEl>
                                          </p:spTgt>
                                        </p:tgtEl>
                                        <p:attrNameLst>
                                          <p:attrName>style.visibility</p:attrName>
                                        </p:attrNameLst>
                                      </p:cBhvr>
                                      <p:to>
                                        <p:strVal val="visible"/>
                                      </p:to>
                                    </p:set>
                                    <p:animEffect transition="in" filter="wipe(down)">
                                      <p:cBhvr>
                                        <p:cTn id="135" dur="580">
                                          <p:stCondLst>
                                            <p:cond delay="0"/>
                                          </p:stCondLst>
                                        </p:cTn>
                                        <p:tgtEl>
                                          <p:spTgt spid="3">
                                            <p:txEl>
                                              <p:pRg st="8" end="8"/>
                                            </p:txEl>
                                          </p:spTgt>
                                        </p:tgtEl>
                                      </p:cBhvr>
                                    </p:animEffect>
                                    <p:anim calcmode="lin" valueType="num">
                                      <p:cBhvr>
                                        <p:cTn id="136" dur="1822" tmFilter="0,0; 0.14,0.36; 0.43,0.73; 0.71,0.91; 1.0,1.0">
                                          <p:stCondLst>
                                            <p:cond delay="0"/>
                                          </p:stCondLst>
                                        </p:cTn>
                                        <p:tgtEl>
                                          <p:spTgt spid="3">
                                            <p:txEl>
                                              <p:pRg st="8" end="8"/>
                                            </p:txEl>
                                          </p:spTgt>
                                        </p:tgtEl>
                                        <p:attrNameLst>
                                          <p:attrName>ppt_x</p:attrName>
                                        </p:attrNameLst>
                                      </p:cBhvr>
                                      <p:tavLst>
                                        <p:tav tm="0">
                                          <p:val>
                                            <p:strVal val="#ppt_x-0.25"/>
                                          </p:val>
                                        </p:tav>
                                        <p:tav tm="100000">
                                          <p:val>
                                            <p:strVal val="#ppt_x"/>
                                          </p:val>
                                        </p:tav>
                                      </p:tavLst>
                                    </p:anim>
                                    <p:anim calcmode="lin" valueType="num">
                                      <p:cBhvr>
                                        <p:cTn id="137" dur="664" tmFilter="0.0,0.0; 0.25,0.07; 0.50,0.2; 0.75,0.467; 1.0,1.0">
                                          <p:stCondLst>
                                            <p:cond delay="0"/>
                                          </p:stCondLst>
                                        </p:cTn>
                                        <p:tgtEl>
                                          <p:spTgt spid="3">
                                            <p:txEl>
                                              <p:pRg st="8" end="8"/>
                                            </p:txEl>
                                          </p:spTgt>
                                        </p:tgtEl>
                                        <p:attrNameLst>
                                          <p:attrName>ppt_y</p:attrName>
                                        </p:attrNameLst>
                                      </p:cBhvr>
                                      <p:tavLst>
                                        <p:tav tm="0" fmla="#ppt_y-sin(pi*$)/3">
                                          <p:val>
                                            <p:fltVal val="0.5"/>
                                          </p:val>
                                        </p:tav>
                                        <p:tav tm="100000">
                                          <p:val>
                                            <p:fltVal val="1"/>
                                          </p:val>
                                        </p:tav>
                                      </p:tavLst>
                                    </p:anim>
                                    <p:anim calcmode="lin" valueType="num">
                                      <p:cBhvr>
                                        <p:cTn id="138" dur="664" tmFilter="0, 0; 0.125,0.2665; 0.25,0.4; 0.375,0.465; 0.5,0.5;  0.625,0.535; 0.75,0.6; 0.875,0.7335; 1,1">
                                          <p:stCondLst>
                                            <p:cond delay="664"/>
                                          </p:stCondLst>
                                        </p:cTn>
                                        <p:tgtEl>
                                          <p:spTgt spid="3">
                                            <p:txEl>
                                              <p:pRg st="8" end="8"/>
                                            </p:txEl>
                                          </p:spTgt>
                                        </p:tgtEl>
                                        <p:attrNameLst>
                                          <p:attrName>ppt_y</p:attrName>
                                        </p:attrNameLst>
                                      </p:cBhvr>
                                      <p:tavLst>
                                        <p:tav tm="0" fmla="#ppt_y-sin(pi*$)/9">
                                          <p:val>
                                            <p:fltVal val="0"/>
                                          </p:val>
                                        </p:tav>
                                        <p:tav tm="100000">
                                          <p:val>
                                            <p:fltVal val="1"/>
                                          </p:val>
                                        </p:tav>
                                      </p:tavLst>
                                    </p:anim>
                                    <p:anim calcmode="lin" valueType="num">
                                      <p:cBhvr>
                                        <p:cTn id="139" dur="332" tmFilter="0, 0; 0.125,0.2665; 0.25,0.4; 0.375,0.465; 0.5,0.5;  0.625,0.535; 0.75,0.6; 0.875,0.7335; 1,1">
                                          <p:stCondLst>
                                            <p:cond delay="1324"/>
                                          </p:stCondLst>
                                        </p:cTn>
                                        <p:tgtEl>
                                          <p:spTgt spid="3">
                                            <p:txEl>
                                              <p:pRg st="8" end="8"/>
                                            </p:txEl>
                                          </p:spTgt>
                                        </p:tgtEl>
                                        <p:attrNameLst>
                                          <p:attrName>ppt_y</p:attrName>
                                        </p:attrNameLst>
                                      </p:cBhvr>
                                      <p:tavLst>
                                        <p:tav tm="0" fmla="#ppt_y-sin(pi*$)/27">
                                          <p:val>
                                            <p:fltVal val="0"/>
                                          </p:val>
                                        </p:tav>
                                        <p:tav tm="100000">
                                          <p:val>
                                            <p:fltVal val="1"/>
                                          </p:val>
                                        </p:tav>
                                      </p:tavLst>
                                    </p:anim>
                                    <p:anim calcmode="lin" valueType="num">
                                      <p:cBhvr>
                                        <p:cTn id="140" dur="164" tmFilter="0, 0; 0.125,0.2665; 0.25,0.4; 0.375,0.465; 0.5,0.5;  0.625,0.535; 0.75,0.6; 0.875,0.7335; 1,1">
                                          <p:stCondLst>
                                            <p:cond delay="1656"/>
                                          </p:stCondLst>
                                        </p:cTn>
                                        <p:tgtEl>
                                          <p:spTgt spid="3">
                                            <p:txEl>
                                              <p:pRg st="8" end="8"/>
                                            </p:txEl>
                                          </p:spTgt>
                                        </p:tgtEl>
                                        <p:attrNameLst>
                                          <p:attrName>ppt_y</p:attrName>
                                        </p:attrNameLst>
                                      </p:cBhvr>
                                      <p:tavLst>
                                        <p:tav tm="0" fmla="#ppt_y-sin(pi*$)/81">
                                          <p:val>
                                            <p:fltVal val="0"/>
                                          </p:val>
                                        </p:tav>
                                        <p:tav tm="100000">
                                          <p:val>
                                            <p:fltVal val="1"/>
                                          </p:val>
                                        </p:tav>
                                      </p:tavLst>
                                    </p:anim>
                                    <p:animScale>
                                      <p:cBhvr>
                                        <p:cTn id="141" dur="26">
                                          <p:stCondLst>
                                            <p:cond delay="650"/>
                                          </p:stCondLst>
                                        </p:cTn>
                                        <p:tgtEl>
                                          <p:spTgt spid="3">
                                            <p:txEl>
                                              <p:pRg st="8" end="8"/>
                                            </p:txEl>
                                          </p:spTgt>
                                        </p:tgtEl>
                                      </p:cBhvr>
                                      <p:to x="100000" y="60000"/>
                                    </p:animScale>
                                    <p:animScale>
                                      <p:cBhvr>
                                        <p:cTn id="142" dur="166" decel="50000">
                                          <p:stCondLst>
                                            <p:cond delay="676"/>
                                          </p:stCondLst>
                                        </p:cTn>
                                        <p:tgtEl>
                                          <p:spTgt spid="3">
                                            <p:txEl>
                                              <p:pRg st="8" end="8"/>
                                            </p:txEl>
                                          </p:spTgt>
                                        </p:tgtEl>
                                      </p:cBhvr>
                                      <p:to x="100000" y="100000"/>
                                    </p:animScale>
                                    <p:animScale>
                                      <p:cBhvr>
                                        <p:cTn id="143" dur="26">
                                          <p:stCondLst>
                                            <p:cond delay="1312"/>
                                          </p:stCondLst>
                                        </p:cTn>
                                        <p:tgtEl>
                                          <p:spTgt spid="3">
                                            <p:txEl>
                                              <p:pRg st="8" end="8"/>
                                            </p:txEl>
                                          </p:spTgt>
                                        </p:tgtEl>
                                      </p:cBhvr>
                                      <p:to x="100000" y="80000"/>
                                    </p:animScale>
                                    <p:animScale>
                                      <p:cBhvr>
                                        <p:cTn id="144" dur="166" decel="50000">
                                          <p:stCondLst>
                                            <p:cond delay="1338"/>
                                          </p:stCondLst>
                                        </p:cTn>
                                        <p:tgtEl>
                                          <p:spTgt spid="3">
                                            <p:txEl>
                                              <p:pRg st="8" end="8"/>
                                            </p:txEl>
                                          </p:spTgt>
                                        </p:tgtEl>
                                      </p:cBhvr>
                                      <p:to x="100000" y="100000"/>
                                    </p:animScale>
                                    <p:animScale>
                                      <p:cBhvr>
                                        <p:cTn id="145" dur="26">
                                          <p:stCondLst>
                                            <p:cond delay="1642"/>
                                          </p:stCondLst>
                                        </p:cTn>
                                        <p:tgtEl>
                                          <p:spTgt spid="3">
                                            <p:txEl>
                                              <p:pRg st="8" end="8"/>
                                            </p:txEl>
                                          </p:spTgt>
                                        </p:tgtEl>
                                      </p:cBhvr>
                                      <p:to x="100000" y="90000"/>
                                    </p:animScale>
                                    <p:animScale>
                                      <p:cBhvr>
                                        <p:cTn id="146" dur="166" decel="50000">
                                          <p:stCondLst>
                                            <p:cond delay="1668"/>
                                          </p:stCondLst>
                                        </p:cTn>
                                        <p:tgtEl>
                                          <p:spTgt spid="3">
                                            <p:txEl>
                                              <p:pRg st="8" end="8"/>
                                            </p:txEl>
                                          </p:spTgt>
                                        </p:tgtEl>
                                      </p:cBhvr>
                                      <p:to x="100000" y="100000"/>
                                    </p:animScale>
                                    <p:animScale>
                                      <p:cBhvr>
                                        <p:cTn id="147" dur="26">
                                          <p:stCondLst>
                                            <p:cond delay="1808"/>
                                          </p:stCondLst>
                                        </p:cTn>
                                        <p:tgtEl>
                                          <p:spTgt spid="3">
                                            <p:txEl>
                                              <p:pRg st="8" end="8"/>
                                            </p:txEl>
                                          </p:spTgt>
                                        </p:tgtEl>
                                      </p:cBhvr>
                                      <p:to x="100000" y="95000"/>
                                    </p:animScale>
                                    <p:animScale>
                                      <p:cBhvr>
                                        <p:cTn id="148" dur="166" decel="50000">
                                          <p:stCondLst>
                                            <p:cond delay="1834"/>
                                          </p:stCondLst>
                                        </p:cTn>
                                        <p:tgtEl>
                                          <p:spTgt spid="3">
                                            <p:txEl>
                                              <p:pRg st="8" end="8"/>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6660" y="533400"/>
            <a:ext cx="6347713" cy="1320800"/>
          </a:xfrm>
        </p:spPr>
        <p:txBody>
          <a:bodyPr/>
          <a:lstStyle/>
          <a:p>
            <a:r>
              <a:rPr lang="en-US" dirty="0" smtClean="0"/>
              <a:t>Design Speed</a:t>
            </a:r>
            <a:endParaRPr lang="en-US" dirty="0"/>
          </a:p>
        </p:txBody>
      </p:sp>
      <p:sp>
        <p:nvSpPr>
          <p:cNvPr id="3" name="Content Placeholder 2"/>
          <p:cNvSpPr>
            <a:spLocks noGrp="1"/>
          </p:cNvSpPr>
          <p:nvPr>
            <p:ph idx="1"/>
          </p:nvPr>
        </p:nvSpPr>
        <p:spPr>
          <a:xfrm>
            <a:off x="609599" y="1676400"/>
            <a:ext cx="6347714" cy="3880773"/>
          </a:xfrm>
        </p:spPr>
        <p:txBody>
          <a:bodyPr/>
          <a:lstStyle/>
          <a:p>
            <a:pPr>
              <a:spcBef>
                <a:spcPts val="1200"/>
              </a:spcBef>
              <a:spcAft>
                <a:spcPts val="1200"/>
              </a:spcAft>
            </a:pPr>
            <a:r>
              <a:rPr lang="en-US" dirty="0" smtClean="0"/>
              <a:t>KYTC Highway Design Manual (2008 edition)</a:t>
            </a:r>
          </a:p>
          <a:p>
            <a:pPr lvl="1">
              <a:spcBef>
                <a:spcPts val="1600"/>
              </a:spcBef>
              <a:spcAft>
                <a:spcPts val="1600"/>
              </a:spcAft>
            </a:pPr>
            <a:r>
              <a:rPr lang="en-US" dirty="0" smtClean="0"/>
              <a:t>Design Speed is a selected speed used to determine the various geometric features of the roadway.  It is the highest continuous speed at which individual vehicles  can travel with safety upon a highway when weather conditions are favorable, traffic density is low, and the geometric design features of the highway are the governing conditions for safe speed.</a:t>
            </a:r>
          </a:p>
          <a:p>
            <a:pPr lvl="1">
              <a:spcBef>
                <a:spcPts val="1800"/>
              </a:spcBef>
              <a:spcAft>
                <a:spcPts val="1800"/>
              </a:spcAft>
            </a:pPr>
            <a:r>
              <a:rPr lang="en-US" dirty="0" smtClean="0"/>
              <a:t>1970’s again in mid 90’s (not mid 80’s)…. Until 1994</a:t>
            </a:r>
          </a:p>
          <a:p>
            <a:pPr lvl="1"/>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3000"/>
                                        <p:tgtEl>
                                          <p:spTgt spid="3">
                                            <p:txEl>
                                              <p:pRg st="0" end="0"/>
                                            </p:txEl>
                                          </p:spTgt>
                                        </p:tgtEl>
                                      </p:cBhvr>
                                    </p:animEffect>
                                    <p:anim calcmode="lin" valueType="num">
                                      <p:cBhvr>
                                        <p:cTn id="8" dur="3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3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3000"/>
                                        <p:tgtEl>
                                          <p:spTgt spid="3">
                                            <p:txEl>
                                              <p:pRg st="1" end="1"/>
                                            </p:txEl>
                                          </p:spTgt>
                                        </p:tgtEl>
                                      </p:cBhvr>
                                    </p:animEffect>
                                    <p:anim calcmode="lin" valueType="num">
                                      <p:cBhvr>
                                        <p:cTn id="13" dur="3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3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3000"/>
                                        <p:tgtEl>
                                          <p:spTgt spid="3">
                                            <p:txEl>
                                              <p:pRg st="2" end="2"/>
                                            </p:txEl>
                                          </p:spTgt>
                                        </p:tgtEl>
                                      </p:cBhvr>
                                    </p:animEffect>
                                    <p:anim calcmode="lin" valueType="num">
                                      <p:cBhvr>
                                        <p:cTn id="18" dur="3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3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Design Speed</a:t>
            </a:r>
          </a:p>
        </p:txBody>
      </p:sp>
      <p:sp>
        <p:nvSpPr>
          <p:cNvPr id="3" name="Content Placeholder 2"/>
          <p:cNvSpPr>
            <a:spLocks noGrp="1"/>
          </p:cNvSpPr>
          <p:nvPr>
            <p:ph idx="1"/>
          </p:nvPr>
        </p:nvSpPr>
        <p:spPr>
          <a:xfrm>
            <a:off x="457200" y="1417638"/>
            <a:ext cx="8229600" cy="5440362"/>
          </a:xfrm>
        </p:spPr>
        <p:txBody>
          <a:bodyPr>
            <a:normAutofit/>
          </a:bodyPr>
          <a:lstStyle/>
          <a:p>
            <a:r>
              <a:rPr lang="en-US" dirty="0" smtClean="0"/>
              <a:t>DESIGN SPEED </a:t>
            </a:r>
            <a:r>
              <a:rPr lang="en-US" i="1" dirty="0" smtClean="0"/>
              <a:t>Per </a:t>
            </a:r>
            <a:r>
              <a:rPr lang="en-US" i="1" dirty="0"/>
              <a:t>revised NEW DESIGN </a:t>
            </a:r>
            <a:r>
              <a:rPr lang="en-US" i="1" dirty="0" smtClean="0"/>
              <a:t>MANUAL:</a:t>
            </a:r>
            <a:r>
              <a:rPr lang="en-US" dirty="0" smtClean="0"/>
              <a:t> </a:t>
            </a:r>
            <a:r>
              <a:rPr lang="en-US" dirty="0"/>
              <a:t>KYTC </a:t>
            </a:r>
            <a:r>
              <a:rPr lang="en-US" dirty="0" smtClean="0"/>
              <a:t>HD-703</a:t>
            </a:r>
          </a:p>
          <a:p>
            <a:pPr lvl="1">
              <a:spcBef>
                <a:spcPts val="1800"/>
              </a:spcBef>
              <a:spcAft>
                <a:spcPts val="1800"/>
              </a:spcAft>
            </a:pPr>
            <a:r>
              <a:rPr lang="en-US" sz="1700" dirty="0" smtClean="0"/>
              <a:t>Design </a:t>
            </a:r>
            <a:r>
              <a:rPr lang="en-US" sz="1700" dirty="0"/>
              <a:t>speed is a selected speed used to determine the various geometric features of the roadway</a:t>
            </a:r>
            <a:r>
              <a:rPr lang="en-US" sz="1800" dirty="0"/>
              <a:t>. </a:t>
            </a:r>
            <a:endParaRPr lang="en-US" sz="1800" dirty="0" smtClean="0"/>
          </a:p>
          <a:p>
            <a:pPr>
              <a:spcBef>
                <a:spcPts val="1800"/>
              </a:spcBef>
              <a:spcAft>
                <a:spcPts val="1800"/>
              </a:spcAft>
            </a:pPr>
            <a:r>
              <a:rPr lang="en-US" dirty="0" smtClean="0"/>
              <a:t>The </a:t>
            </a:r>
            <a:r>
              <a:rPr lang="en-US" dirty="0"/>
              <a:t>selected design speed should be a logical one with respect to the anticipated operating speed, topography, the adjacent land use, and the functional classification of the highway. In selecting the design speed, every effort should be made to attain a desired combination of safety, mobility, and efficiency within the constraints of environmental impacts, economics, project scope, </a:t>
            </a:r>
            <a:r>
              <a:rPr lang="en-US" dirty="0" smtClean="0"/>
              <a:t>aesthetics</a:t>
            </a:r>
            <a:r>
              <a:rPr lang="en-US" dirty="0"/>
              <a:t>, and social or political impacts</a:t>
            </a:r>
            <a:r>
              <a:rPr lang="en-US" sz="2100" dirty="0" smtClean="0"/>
              <a:t>.  </a:t>
            </a:r>
            <a:r>
              <a:rPr lang="en-US" sz="2100" dirty="0" smtClean="0"/>
              <a:t>       </a:t>
            </a:r>
            <a:endParaRPr lang="en-US" sz="2100" dirty="0" smtClean="0"/>
          </a:p>
          <a:p>
            <a:r>
              <a:rPr lang="en-US" dirty="0" smtClean="0"/>
              <a:t>The </a:t>
            </a:r>
            <a:r>
              <a:rPr lang="en-US" dirty="0"/>
              <a:t>selected design speed should be consistent with the speed that drivers are likely to expect on a given highway facility. For a further discussion of the philosophy of design speed, see AASHTO's “A Policy on Geometric Design of Highways and Streets”.</a:t>
            </a:r>
          </a:p>
          <a:p>
            <a:endParaRPr lang="en-US" sz="2600" dirty="0"/>
          </a:p>
        </p:txBody>
      </p:sp>
    </p:spTree>
    <p:extLst>
      <p:ext uri="{BB962C8B-B14F-4D97-AF65-F5344CB8AC3E}">
        <p14:creationId xmlns:p14="http://schemas.microsoft.com/office/powerpoint/2010/main" val="378630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3" presetClass="entr" presetSubtype="32"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plus(out)">
                                      <p:cBhvr>
                                        <p:cTn id="7" dur="2000"/>
                                        <p:tgtEl>
                                          <p:spTgt spid="3">
                                            <p:txEl>
                                              <p:pRg st="0" end="0"/>
                                            </p:txEl>
                                          </p:spTgt>
                                        </p:tgtEl>
                                      </p:cBhvr>
                                    </p:animEffect>
                                  </p:childTnLst>
                                </p:cTn>
                              </p:par>
                              <p:par>
                                <p:cTn id="8" presetID="13" presetClass="entr" presetSubtype="32"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plus(out)">
                                      <p:cBhvr>
                                        <p:cTn id="10" dur="2000"/>
                                        <p:tgtEl>
                                          <p:spTgt spid="3">
                                            <p:txEl>
                                              <p:pRg st="1" end="1"/>
                                            </p:txEl>
                                          </p:spTgt>
                                        </p:tgtEl>
                                      </p:cBhvr>
                                    </p:animEffect>
                                  </p:childTnLst>
                                </p:cTn>
                              </p:par>
                              <p:par>
                                <p:cTn id="11" presetID="13" presetClass="entr" presetSubtype="32"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plus(out)">
                                      <p:cBhvr>
                                        <p:cTn id="13" dur="2000"/>
                                        <p:tgtEl>
                                          <p:spTgt spid="3">
                                            <p:txEl>
                                              <p:pRg st="2" end="2"/>
                                            </p:txEl>
                                          </p:spTgt>
                                        </p:tgtEl>
                                      </p:cBhvr>
                                    </p:animEffect>
                                  </p:childTnLst>
                                </p:cTn>
                              </p:par>
                              <p:par>
                                <p:cTn id="14" presetID="13" presetClass="entr" presetSubtype="32"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plus(out)">
                                      <p:cBhvr>
                                        <p:cTn id="16"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Design Speed</a:t>
            </a:r>
          </a:p>
        </p:txBody>
      </p:sp>
      <p:sp>
        <p:nvSpPr>
          <p:cNvPr id="3" name="Content Placeholder 2"/>
          <p:cNvSpPr>
            <a:spLocks noGrp="1"/>
          </p:cNvSpPr>
          <p:nvPr>
            <p:ph idx="1"/>
          </p:nvPr>
        </p:nvSpPr>
        <p:spPr>
          <a:xfrm>
            <a:off x="597089" y="1600200"/>
            <a:ext cx="7391402" cy="4468810"/>
          </a:xfrm>
        </p:spPr>
        <p:txBody>
          <a:bodyPr>
            <a:normAutofit fontScale="25000" lnSpcReduction="20000"/>
          </a:bodyPr>
          <a:lstStyle/>
          <a:p>
            <a:pPr marL="0" indent="0">
              <a:lnSpc>
                <a:spcPct val="120000"/>
              </a:lnSpc>
              <a:buNone/>
            </a:pPr>
            <a:r>
              <a:rPr lang="en-US" sz="7200" b="1" dirty="0">
                <a:latin typeface="+mj-lt"/>
              </a:rPr>
              <a:t>2011 AASHTO Green Book Minimum Recommended Design Speeds</a:t>
            </a:r>
          </a:p>
          <a:p>
            <a:pPr>
              <a:lnSpc>
                <a:spcPct val="120000"/>
              </a:lnSpc>
            </a:pPr>
            <a:r>
              <a:rPr lang="en-US" sz="7200" dirty="0"/>
              <a:t>Local Roadways:</a:t>
            </a:r>
          </a:p>
          <a:p>
            <a:pPr lvl="1">
              <a:lnSpc>
                <a:spcPct val="120000"/>
              </a:lnSpc>
            </a:pPr>
            <a:r>
              <a:rPr lang="en-US" sz="6400" dirty="0"/>
              <a:t>Rural Local:  Chapter 5, Section 5.2.1, Table 5-1 (Minimum Design Speed for Local Rural Roads).</a:t>
            </a:r>
          </a:p>
          <a:p>
            <a:pPr lvl="1">
              <a:lnSpc>
                <a:spcPct val="120000"/>
              </a:lnSpc>
            </a:pPr>
            <a:r>
              <a:rPr lang="en-US" sz="6400" dirty="0"/>
              <a:t>Urban Local: Chapter 5, Section </a:t>
            </a:r>
            <a:r>
              <a:rPr lang="en-US" sz="6400" dirty="0" smtClean="0"/>
              <a:t>5.3.1</a:t>
            </a:r>
            <a:endParaRPr lang="en-US" sz="6400" dirty="0"/>
          </a:p>
          <a:p>
            <a:pPr>
              <a:lnSpc>
                <a:spcPct val="120000"/>
              </a:lnSpc>
            </a:pPr>
            <a:r>
              <a:rPr lang="en-US" sz="7200" dirty="0"/>
              <a:t>Collector Roadways:</a:t>
            </a:r>
          </a:p>
          <a:p>
            <a:pPr lvl="1">
              <a:lnSpc>
                <a:spcPct val="120000"/>
              </a:lnSpc>
            </a:pPr>
            <a:r>
              <a:rPr lang="en-US" sz="6400" dirty="0"/>
              <a:t>Rural Collector: Chapter 6, Section 6.2.1, Table 6-1 (Minimum Design Speed for Rural Collectors).</a:t>
            </a:r>
          </a:p>
          <a:p>
            <a:pPr lvl="1">
              <a:lnSpc>
                <a:spcPct val="120000"/>
              </a:lnSpc>
            </a:pPr>
            <a:r>
              <a:rPr lang="en-US" sz="6400" dirty="0"/>
              <a:t>Urban Collector: Chapter 6, Section </a:t>
            </a:r>
            <a:r>
              <a:rPr lang="en-US" sz="6400" dirty="0" smtClean="0"/>
              <a:t>6.3.1</a:t>
            </a:r>
            <a:endParaRPr lang="en-US" sz="6400" dirty="0"/>
          </a:p>
          <a:p>
            <a:pPr>
              <a:lnSpc>
                <a:spcPct val="120000"/>
              </a:lnSpc>
            </a:pPr>
            <a:r>
              <a:rPr lang="en-US" sz="7200" dirty="0"/>
              <a:t>Arterial Roadways:</a:t>
            </a:r>
          </a:p>
          <a:p>
            <a:pPr lvl="1">
              <a:lnSpc>
                <a:spcPct val="120000"/>
              </a:lnSpc>
            </a:pPr>
            <a:r>
              <a:rPr lang="en-US" sz="6200" dirty="0"/>
              <a:t>Rural Arterial: Chapter 7, Section 7.2.2</a:t>
            </a:r>
          </a:p>
          <a:p>
            <a:pPr lvl="1">
              <a:lnSpc>
                <a:spcPct val="120000"/>
              </a:lnSpc>
            </a:pPr>
            <a:r>
              <a:rPr lang="en-US" sz="6200" dirty="0"/>
              <a:t>Urban Arterial: Chapter 7, Section 7.3.2</a:t>
            </a:r>
          </a:p>
          <a:p>
            <a:pPr>
              <a:lnSpc>
                <a:spcPct val="120000"/>
              </a:lnSpc>
            </a:pPr>
            <a:endParaRPr lang="en-US" sz="6400" dirty="0"/>
          </a:p>
          <a:p>
            <a:endParaRPr lang="en-US" dirty="0"/>
          </a:p>
        </p:txBody>
      </p:sp>
    </p:spTree>
    <p:extLst>
      <p:ext uri="{BB962C8B-B14F-4D97-AF65-F5344CB8AC3E}">
        <p14:creationId xmlns:p14="http://schemas.microsoft.com/office/powerpoint/2010/main" val="12511590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2" presetClass="emph" presetSubtype="0" fill="hold" nodeType="withEffect">
                                  <p:stCondLst>
                                    <p:cond delay="0"/>
                                  </p:stCondLst>
                                  <p:childTnLst>
                                    <p:animRot by="120000">
                                      <p:cBhvr>
                                        <p:cTn id="6" dur="100" fill="hold">
                                          <p:stCondLst>
                                            <p:cond delay="0"/>
                                          </p:stCondLst>
                                        </p:cTn>
                                        <p:tgtEl>
                                          <p:spTgt spid="3">
                                            <p:txEl>
                                              <p:pRg st="0" end="0"/>
                                            </p:txEl>
                                          </p:spTgt>
                                        </p:tgtEl>
                                        <p:attrNameLst>
                                          <p:attrName>r</p:attrName>
                                        </p:attrNameLst>
                                      </p:cBhvr>
                                    </p:animRot>
                                    <p:animRot by="-240000">
                                      <p:cBhvr>
                                        <p:cTn id="7" dur="200" fill="hold">
                                          <p:stCondLst>
                                            <p:cond delay="200"/>
                                          </p:stCondLst>
                                        </p:cTn>
                                        <p:tgtEl>
                                          <p:spTgt spid="3">
                                            <p:txEl>
                                              <p:pRg st="0" end="0"/>
                                            </p:txEl>
                                          </p:spTgt>
                                        </p:tgtEl>
                                        <p:attrNameLst>
                                          <p:attrName>r</p:attrName>
                                        </p:attrNameLst>
                                      </p:cBhvr>
                                    </p:animRot>
                                    <p:animRot by="240000">
                                      <p:cBhvr>
                                        <p:cTn id="8" dur="200" fill="hold">
                                          <p:stCondLst>
                                            <p:cond delay="400"/>
                                          </p:stCondLst>
                                        </p:cTn>
                                        <p:tgtEl>
                                          <p:spTgt spid="3">
                                            <p:txEl>
                                              <p:pRg st="0" end="0"/>
                                            </p:txEl>
                                          </p:spTgt>
                                        </p:tgtEl>
                                        <p:attrNameLst>
                                          <p:attrName>r</p:attrName>
                                        </p:attrNameLst>
                                      </p:cBhvr>
                                    </p:animRot>
                                    <p:animRot by="-240000">
                                      <p:cBhvr>
                                        <p:cTn id="9" dur="200" fill="hold">
                                          <p:stCondLst>
                                            <p:cond delay="600"/>
                                          </p:stCondLst>
                                        </p:cTn>
                                        <p:tgtEl>
                                          <p:spTgt spid="3">
                                            <p:txEl>
                                              <p:pRg st="0" end="0"/>
                                            </p:txEl>
                                          </p:spTgt>
                                        </p:tgtEl>
                                        <p:attrNameLst>
                                          <p:attrName>r</p:attrName>
                                        </p:attrNameLst>
                                      </p:cBhvr>
                                    </p:animRot>
                                    <p:animRot by="120000">
                                      <p:cBhvr>
                                        <p:cTn id="10" dur="200" fill="hold">
                                          <p:stCondLst>
                                            <p:cond delay="800"/>
                                          </p:stCondLst>
                                        </p:cTn>
                                        <p:tgtEl>
                                          <p:spTgt spid="3">
                                            <p:txEl>
                                              <p:pRg st="0" end="0"/>
                                            </p:txEl>
                                          </p:spTgt>
                                        </p:tgtEl>
                                        <p:attrNameLst>
                                          <p:attrName>r</p:attrName>
                                        </p:attrNameLst>
                                      </p:cBhvr>
                                    </p:animRot>
                                  </p:childTnLst>
                                </p:cTn>
                              </p:par>
                              <p:par>
                                <p:cTn id="11" presetID="32" presetClass="emph" presetSubtype="0" fill="hold" nodeType="withEffect">
                                  <p:stCondLst>
                                    <p:cond delay="0"/>
                                  </p:stCondLst>
                                  <p:childTnLst>
                                    <p:animRot by="120000">
                                      <p:cBhvr>
                                        <p:cTn id="12" dur="100" fill="hold">
                                          <p:stCondLst>
                                            <p:cond delay="0"/>
                                          </p:stCondLst>
                                        </p:cTn>
                                        <p:tgtEl>
                                          <p:spTgt spid="3">
                                            <p:txEl>
                                              <p:pRg st="1" end="1"/>
                                            </p:txEl>
                                          </p:spTgt>
                                        </p:tgtEl>
                                        <p:attrNameLst>
                                          <p:attrName>r</p:attrName>
                                        </p:attrNameLst>
                                      </p:cBhvr>
                                    </p:animRot>
                                    <p:animRot by="-240000">
                                      <p:cBhvr>
                                        <p:cTn id="13" dur="200" fill="hold">
                                          <p:stCondLst>
                                            <p:cond delay="200"/>
                                          </p:stCondLst>
                                        </p:cTn>
                                        <p:tgtEl>
                                          <p:spTgt spid="3">
                                            <p:txEl>
                                              <p:pRg st="1" end="1"/>
                                            </p:txEl>
                                          </p:spTgt>
                                        </p:tgtEl>
                                        <p:attrNameLst>
                                          <p:attrName>r</p:attrName>
                                        </p:attrNameLst>
                                      </p:cBhvr>
                                    </p:animRot>
                                    <p:animRot by="240000">
                                      <p:cBhvr>
                                        <p:cTn id="14" dur="200" fill="hold">
                                          <p:stCondLst>
                                            <p:cond delay="400"/>
                                          </p:stCondLst>
                                        </p:cTn>
                                        <p:tgtEl>
                                          <p:spTgt spid="3">
                                            <p:txEl>
                                              <p:pRg st="1" end="1"/>
                                            </p:txEl>
                                          </p:spTgt>
                                        </p:tgtEl>
                                        <p:attrNameLst>
                                          <p:attrName>r</p:attrName>
                                        </p:attrNameLst>
                                      </p:cBhvr>
                                    </p:animRot>
                                    <p:animRot by="-240000">
                                      <p:cBhvr>
                                        <p:cTn id="15" dur="200" fill="hold">
                                          <p:stCondLst>
                                            <p:cond delay="600"/>
                                          </p:stCondLst>
                                        </p:cTn>
                                        <p:tgtEl>
                                          <p:spTgt spid="3">
                                            <p:txEl>
                                              <p:pRg st="1" end="1"/>
                                            </p:txEl>
                                          </p:spTgt>
                                        </p:tgtEl>
                                        <p:attrNameLst>
                                          <p:attrName>r</p:attrName>
                                        </p:attrNameLst>
                                      </p:cBhvr>
                                    </p:animRot>
                                    <p:animRot by="120000">
                                      <p:cBhvr>
                                        <p:cTn id="16" dur="200" fill="hold">
                                          <p:stCondLst>
                                            <p:cond delay="800"/>
                                          </p:stCondLst>
                                        </p:cTn>
                                        <p:tgtEl>
                                          <p:spTgt spid="3">
                                            <p:txEl>
                                              <p:pRg st="1" end="1"/>
                                            </p:txEl>
                                          </p:spTgt>
                                        </p:tgtEl>
                                        <p:attrNameLst>
                                          <p:attrName>r</p:attrName>
                                        </p:attrNameLst>
                                      </p:cBhvr>
                                    </p:animRot>
                                  </p:childTnLst>
                                </p:cTn>
                              </p:par>
                              <p:par>
                                <p:cTn id="17" presetID="32" presetClass="emph" presetSubtype="0" fill="hold" nodeType="withEffect">
                                  <p:stCondLst>
                                    <p:cond delay="0"/>
                                  </p:stCondLst>
                                  <p:childTnLst>
                                    <p:animRot by="120000">
                                      <p:cBhvr>
                                        <p:cTn id="18" dur="100" fill="hold">
                                          <p:stCondLst>
                                            <p:cond delay="0"/>
                                          </p:stCondLst>
                                        </p:cTn>
                                        <p:tgtEl>
                                          <p:spTgt spid="3">
                                            <p:txEl>
                                              <p:pRg st="2" end="2"/>
                                            </p:txEl>
                                          </p:spTgt>
                                        </p:tgtEl>
                                        <p:attrNameLst>
                                          <p:attrName>r</p:attrName>
                                        </p:attrNameLst>
                                      </p:cBhvr>
                                    </p:animRot>
                                    <p:animRot by="-240000">
                                      <p:cBhvr>
                                        <p:cTn id="19" dur="200" fill="hold">
                                          <p:stCondLst>
                                            <p:cond delay="200"/>
                                          </p:stCondLst>
                                        </p:cTn>
                                        <p:tgtEl>
                                          <p:spTgt spid="3">
                                            <p:txEl>
                                              <p:pRg st="2" end="2"/>
                                            </p:txEl>
                                          </p:spTgt>
                                        </p:tgtEl>
                                        <p:attrNameLst>
                                          <p:attrName>r</p:attrName>
                                        </p:attrNameLst>
                                      </p:cBhvr>
                                    </p:animRot>
                                    <p:animRot by="240000">
                                      <p:cBhvr>
                                        <p:cTn id="20" dur="200" fill="hold">
                                          <p:stCondLst>
                                            <p:cond delay="400"/>
                                          </p:stCondLst>
                                        </p:cTn>
                                        <p:tgtEl>
                                          <p:spTgt spid="3">
                                            <p:txEl>
                                              <p:pRg st="2" end="2"/>
                                            </p:txEl>
                                          </p:spTgt>
                                        </p:tgtEl>
                                        <p:attrNameLst>
                                          <p:attrName>r</p:attrName>
                                        </p:attrNameLst>
                                      </p:cBhvr>
                                    </p:animRot>
                                    <p:animRot by="-240000">
                                      <p:cBhvr>
                                        <p:cTn id="21" dur="200" fill="hold">
                                          <p:stCondLst>
                                            <p:cond delay="600"/>
                                          </p:stCondLst>
                                        </p:cTn>
                                        <p:tgtEl>
                                          <p:spTgt spid="3">
                                            <p:txEl>
                                              <p:pRg st="2" end="2"/>
                                            </p:txEl>
                                          </p:spTgt>
                                        </p:tgtEl>
                                        <p:attrNameLst>
                                          <p:attrName>r</p:attrName>
                                        </p:attrNameLst>
                                      </p:cBhvr>
                                    </p:animRot>
                                    <p:animRot by="120000">
                                      <p:cBhvr>
                                        <p:cTn id="22" dur="200" fill="hold">
                                          <p:stCondLst>
                                            <p:cond delay="800"/>
                                          </p:stCondLst>
                                        </p:cTn>
                                        <p:tgtEl>
                                          <p:spTgt spid="3">
                                            <p:txEl>
                                              <p:pRg st="2" end="2"/>
                                            </p:txEl>
                                          </p:spTgt>
                                        </p:tgtEl>
                                        <p:attrNameLst>
                                          <p:attrName>r</p:attrName>
                                        </p:attrNameLst>
                                      </p:cBhvr>
                                    </p:animRot>
                                  </p:childTnLst>
                                </p:cTn>
                              </p:par>
                              <p:par>
                                <p:cTn id="23" presetID="32" presetClass="emph" presetSubtype="0" fill="hold" nodeType="withEffect">
                                  <p:stCondLst>
                                    <p:cond delay="0"/>
                                  </p:stCondLst>
                                  <p:childTnLst>
                                    <p:animRot by="120000">
                                      <p:cBhvr>
                                        <p:cTn id="24" dur="100" fill="hold">
                                          <p:stCondLst>
                                            <p:cond delay="0"/>
                                          </p:stCondLst>
                                        </p:cTn>
                                        <p:tgtEl>
                                          <p:spTgt spid="3">
                                            <p:txEl>
                                              <p:pRg st="3" end="3"/>
                                            </p:txEl>
                                          </p:spTgt>
                                        </p:tgtEl>
                                        <p:attrNameLst>
                                          <p:attrName>r</p:attrName>
                                        </p:attrNameLst>
                                      </p:cBhvr>
                                    </p:animRot>
                                    <p:animRot by="-240000">
                                      <p:cBhvr>
                                        <p:cTn id="25" dur="200" fill="hold">
                                          <p:stCondLst>
                                            <p:cond delay="200"/>
                                          </p:stCondLst>
                                        </p:cTn>
                                        <p:tgtEl>
                                          <p:spTgt spid="3">
                                            <p:txEl>
                                              <p:pRg st="3" end="3"/>
                                            </p:txEl>
                                          </p:spTgt>
                                        </p:tgtEl>
                                        <p:attrNameLst>
                                          <p:attrName>r</p:attrName>
                                        </p:attrNameLst>
                                      </p:cBhvr>
                                    </p:animRot>
                                    <p:animRot by="240000">
                                      <p:cBhvr>
                                        <p:cTn id="26" dur="200" fill="hold">
                                          <p:stCondLst>
                                            <p:cond delay="400"/>
                                          </p:stCondLst>
                                        </p:cTn>
                                        <p:tgtEl>
                                          <p:spTgt spid="3">
                                            <p:txEl>
                                              <p:pRg st="3" end="3"/>
                                            </p:txEl>
                                          </p:spTgt>
                                        </p:tgtEl>
                                        <p:attrNameLst>
                                          <p:attrName>r</p:attrName>
                                        </p:attrNameLst>
                                      </p:cBhvr>
                                    </p:animRot>
                                    <p:animRot by="-240000">
                                      <p:cBhvr>
                                        <p:cTn id="27" dur="200" fill="hold">
                                          <p:stCondLst>
                                            <p:cond delay="600"/>
                                          </p:stCondLst>
                                        </p:cTn>
                                        <p:tgtEl>
                                          <p:spTgt spid="3">
                                            <p:txEl>
                                              <p:pRg st="3" end="3"/>
                                            </p:txEl>
                                          </p:spTgt>
                                        </p:tgtEl>
                                        <p:attrNameLst>
                                          <p:attrName>r</p:attrName>
                                        </p:attrNameLst>
                                      </p:cBhvr>
                                    </p:animRot>
                                    <p:animRot by="120000">
                                      <p:cBhvr>
                                        <p:cTn id="28" dur="200" fill="hold">
                                          <p:stCondLst>
                                            <p:cond delay="800"/>
                                          </p:stCondLst>
                                        </p:cTn>
                                        <p:tgtEl>
                                          <p:spTgt spid="3">
                                            <p:txEl>
                                              <p:pRg st="3" end="3"/>
                                            </p:txEl>
                                          </p:spTgt>
                                        </p:tgtEl>
                                        <p:attrNameLst>
                                          <p:attrName>r</p:attrName>
                                        </p:attrNameLst>
                                      </p:cBhvr>
                                    </p:animRot>
                                  </p:childTnLst>
                                </p:cTn>
                              </p:par>
                              <p:par>
                                <p:cTn id="29" presetID="32" presetClass="emph" presetSubtype="0" fill="hold" nodeType="withEffect">
                                  <p:stCondLst>
                                    <p:cond delay="0"/>
                                  </p:stCondLst>
                                  <p:childTnLst>
                                    <p:animRot by="120000">
                                      <p:cBhvr>
                                        <p:cTn id="30" dur="100" fill="hold">
                                          <p:stCondLst>
                                            <p:cond delay="0"/>
                                          </p:stCondLst>
                                        </p:cTn>
                                        <p:tgtEl>
                                          <p:spTgt spid="3">
                                            <p:txEl>
                                              <p:pRg st="4" end="4"/>
                                            </p:txEl>
                                          </p:spTgt>
                                        </p:tgtEl>
                                        <p:attrNameLst>
                                          <p:attrName>r</p:attrName>
                                        </p:attrNameLst>
                                      </p:cBhvr>
                                    </p:animRot>
                                    <p:animRot by="-240000">
                                      <p:cBhvr>
                                        <p:cTn id="31" dur="200" fill="hold">
                                          <p:stCondLst>
                                            <p:cond delay="200"/>
                                          </p:stCondLst>
                                        </p:cTn>
                                        <p:tgtEl>
                                          <p:spTgt spid="3">
                                            <p:txEl>
                                              <p:pRg st="4" end="4"/>
                                            </p:txEl>
                                          </p:spTgt>
                                        </p:tgtEl>
                                        <p:attrNameLst>
                                          <p:attrName>r</p:attrName>
                                        </p:attrNameLst>
                                      </p:cBhvr>
                                    </p:animRot>
                                    <p:animRot by="240000">
                                      <p:cBhvr>
                                        <p:cTn id="32" dur="200" fill="hold">
                                          <p:stCondLst>
                                            <p:cond delay="400"/>
                                          </p:stCondLst>
                                        </p:cTn>
                                        <p:tgtEl>
                                          <p:spTgt spid="3">
                                            <p:txEl>
                                              <p:pRg st="4" end="4"/>
                                            </p:txEl>
                                          </p:spTgt>
                                        </p:tgtEl>
                                        <p:attrNameLst>
                                          <p:attrName>r</p:attrName>
                                        </p:attrNameLst>
                                      </p:cBhvr>
                                    </p:animRot>
                                    <p:animRot by="-240000">
                                      <p:cBhvr>
                                        <p:cTn id="33" dur="200" fill="hold">
                                          <p:stCondLst>
                                            <p:cond delay="600"/>
                                          </p:stCondLst>
                                        </p:cTn>
                                        <p:tgtEl>
                                          <p:spTgt spid="3">
                                            <p:txEl>
                                              <p:pRg st="4" end="4"/>
                                            </p:txEl>
                                          </p:spTgt>
                                        </p:tgtEl>
                                        <p:attrNameLst>
                                          <p:attrName>r</p:attrName>
                                        </p:attrNameLst>
                                      </p:cBhvr>
                                    </p:animRot>
                                    <p:animRot by="120000">
                                      <p:cBhvr>
                                        <p:cTn id="34" dur="200" fill="hold">
                                          <p:stCondLst>
                                            <p:cond delay="800"/>
                                          </p:stCondLst>
                                        </p:cTn>
                                        <p:tgtEl>
                                          <p:spTgt spid="3">
                                            <p:txEl>
                                              <p:pRg st="4" end="4"/>
                                            </p:txEl>
                                          </p:spTgt>
                                        </p:tgtEl>
                                        <p:attrNameLst>
                                          <p:attrName>r</p:attrName>
                                        </p:attrNameLst>
                                      </p:cBhvr>
                                    </p:animRot>
                                  </p:childTnLst>
                                </p:cTn>
                              </p:par>
                              <p:par>
                                <p:cTn id="35" presetID="32" presetClass="emph" presetSubtype="0" fill="hold" nodeType="withEffect">
                                  <p:stCondLst>
                                    <p:cond delay="0"/>
                                  </p:stCondLst>
                                  <p:childTnLst>
                                    <p:animRot by="120000">
                                      <p:cBhvr>
                                        <p:cTn id="36" dur="100" fill="hold">
                                          <p:stCondLst>
                                            <p:cond delay="0"/>
                                          </p:stCondLst>
                                        </p:cTn>
                                        <p:tgtEl>
                                          <p:spTgt spid="3">
                                            <p:txEl>
                                              <p:pRg st="5" end="5"/>
                                            </p:txEl>
                                          </p:spTgt>
                                        </p:tgtEl>
                                        <p:attrNameLst>
                                          <p:attrName>r</p:attrName>
                                        </p:attrNameLst>
                                      </p:cBhvr>
                                    </p:animRot>
                                    <p:animRot by="-240000">
                                      <p:cBhvr>
                                        <p:cTn id="37" dur="200" fill="hold">
                                          <p:stCondLst>
                                            <p:cond delay="200"/>
                                          </p:stCondLst>
                                        </p:cTn>
                                        <p:tgtEl>
                                          <p:spTgt spid="3">
                                            <p:txEl>
                                              <p:pRg st="5" end="5"/>
                                            </p:txEl>
                                          </p:spTgt>
                                        </p:tgtEl>
                                        <p:attrNameLst>
                                          <p:attrName>r</p:attrName>
                                        </p:attrNameLst>
                                      </p:cBhvr>
                                    </p:animRot>
                                    <p:animRot by="240000">
                                      <p:cBhvr>
                                        <p:cTn id="38" dur="200" fill="hold">
                                          <p:stCondLst>
                                            <p:cond delay="400"/>
                                          </p:stCondLst>
                                        </p:cTn>
                                        <p:tgtEl>
                                          <p:spTgt spid="3">
                                            <p:txEl>
                                              <p:pRg st="5" end="5"/>
                                            </p:txEl>
                                          </p:spTgt>
                                        </p:tgtEl>
                                        <p:attrNameLst>
                                          <p:attrName>r</p:attrName>
                                        </p:attrNameLst>
                                      </p:cBhvr>
                                    </p:animRot>
                                    <p:animRot by="-240000">
                                      <p:cBhvr>
                                        <p:cTn id="39" dur="200" fill="hold">
                                          <p:stCondLst>
                                            <p:cond delay="600"/>
                                          </p:stCondLst>
                                        </p:cTn>
                                        <p:tgtEl>
                                          <p:spTgt spid="3">
                                            <p:txEl>
                                              <p:pRg st="5" end="5"/>
                                            </p:txEl>
                                          </p:spTgt>
                                        </p:tgtEl>
                                        <p:attrNameLst>
                                          <p:attrName>r</p:attrName>
                                        </p:attrNameLst>
                                      </p:cBhvr>
                                    </p:animRot>
                                    <p:animRot by="120000">
                                      <p:cBhvr>
                                        <p:cTn id="40" dur="200" fill="hold">
                                          <p:stCondLst>
                                            <p:cond delay="800"/>
                                          </p:stCondLst>
                                        </p:cTn>
                                        <p:tgtEl>
                                          <p:spTgt spid="3">
                                            <p:txEl>
                                              <p:pRg st="5" end="5"/>
                                            </p:txEl>
                                          </p:spTgt>
                                        </p:tgtEl>
                                        <p:attrNameLst>
                                          <p:attrName>r</p:attrName>
                                        </p:attrNameLst>
                                      </p:cBhvr>
                                    </p:animRot>
                                  </p:childTnLst>
                                </p:cTn>
                              </p:par>
                              <p:par>
                                <p:cTn id="41" presetID="32" presetClass="emph" presetSubtype="0" fill="hold" nodeType="withEffect">
                                  <p:stCondLst>
                                    <p:cond delay="0"/>
                                  </p:stCondLst>
                                  <p:childTnLst>
                                    <p:animRot by="120000">
                                      <p:cBhvr>
                                        <p:cTn id="42" dur="100" fill="hold">
                                          <p:stCondLst>
                                            <p:cond delay="0"/>
                                          </p:stCondLst>
                                        </p:cTn>
                                        <p:tgtEl>
                                          <p:spTgt spid="3">
                                            <p:txEl>
                                              <p:pRg st="6" end="6"/>
                                            </p:txEl>
                                          </p:spTgt>
                                        </p:tgtEl>
                                        <p:attrNameLst>
                                          <p:attrName>r</p:attrName>
                                        </p:attrNameLst>
                                      </p:cBhvr>
                                    </p:animRot>
                                    <p:animRot by="-240000">
                                      <p:cBhvr>
                                        <p:cTn id="43" dur="200" fill="hold">
                                          <p:stCondLst>
                                            <p:cond delay="200"/>
                                          </p:stCondLst>
                                        </p:cTn>
                                        <p:tgtEl>
                                          <p:spTgt spid="3">
                                            <p:txEl>
                                              <p:pRg st="6" end="6"/>
                                            </p:txEl>
                                          </p:spTgt>
                                        </p:tgtEl>
                                        <p:attrNameLst>
                                          <p:attrName>r</p:attrName>
                                        </p:attrNameLst>
                                      </p:cBhvr>
                                    </p:animRot>
                                    <p:animRot by="240000">
                                      <p:cBhvr>
                                        <p:cTn id="44" dur="200" fill="hold">
                                          <p:stCondLst>
                                            <p:cond delay="400"/>
                                          </p:stCondLst>
                                        </p:cTn>
                                        <p:tgtEl>
                                          <p:spTgt spid="3">
                                            <p:txEl>
                                              <p:pRg st="6" end="6"/>
                                            </p:txEl>
                                          </p:spTgt>
                                        </p:tgtEl>
                                        <p:attrNameLst>
                                          <p:attrName>r</p:attrName>
                                        </p:attrNameLst>
                                      </p:cBhvr>
                                    </p:animRot>
                                    <p:animRot by="-240000">
                                      <p:cBhvr>
                                        <p:cTn id="45" dur="200" fill="hold">
                                          <p:stCondLst>
                                            <p:cond delay="600"/>
                                          </p:stCondLst>
                                        </p:cTn>
                                        <p:tgtEl>
                                          <p:spTgt spid="3">
                                            <p:txEl>
                                              <p:pRg st="6" end="6"/>
                                            </p:txEl>
                                          </p:spTgt>
                                        </p:tgtEl>
                                        <p:attrNameLst>
                                          <p:attrName>r</p:attrName>
                                        </p:attrNameLst>
                                      </p:cBhvr>
                                    </p:animRot>
                                    <p:animRot by="120000">
                                      <p:cBhvr>
                                        <p:cTn id="46" dur="200" fill="hold">
                                          <p:stCondLst>
                                            <p:cond delay="800"/>
                                          </p:stCondLst>
                                        </p:cTn>
                                        <p:tgtEl>
                                          <p:spTgt spid="3">
                                            <p:txEl>
                                              <p:pRg st="6" end="6"/>
                                            </p:txEl>
                                          </p:spTgt>
                                        </p:tgtEl>
                                        <p:attrNameLst>
                                          <p:attrName>r</p:attrName>
                                        </p:attrNameLst>
                                      </p:cBhvr>
                                    </p:animRot>
                                  </p:childTnLst>
                                </p:cTn>
                              </p:par>
                              <p:par>
                                <p:cTn id="47" presetID="32" presetClass="emph" presetSubtype="0" fill="hold" nodeType="withEffect">
                                  <p:stCondLst>
                                    <p:cond delay="0"/>
                                  </p:stCondLst>
                                  <p:childTnLst>
                                    <p:animRot by="120000">
                                      <p:cBhvr>
                                        <p:cTn id="48" dur="100" fill="hold">
                                          <p:stCondLst>
                                            <p:cond delay="0"/>
                                          </p:stCondLst>
                                        </p:cTn>
                                        <p:tgtEl>
                                          <p:spTgt spid="3">
                                            <p:txEl>
                                              <p:pRg st="7" end="7"/>
                                            </p:txEl>
                                          </p:spTgt>
                                        </p:tgtEl>
                                        <p:attrNameLst>
                                          <p:attrName>r</p:attrName>
                                        </p:attrNameLst>
                                      </p:cBhvr>
                                    </p:animRot>
                                    <p:animRot by="-240000">
                                      <p:cBhvr>
                                        <p:cTn id="49" dur="200" fill="hold">
                                          <p:stCondLst>
                                            <p:cond delay="200"/>
                                          </p:stCondLst>
                                        </p:cTn>
                                        <p:tgtEl>
                                          <p:spTgt spid="3">
                                            <p:txEl>
                                              <p:pRg st="7" end="7"/>
                                            </p:txEl>
                                          </p:spTgt>
                                        </p:tgtEl>
                                        <p:attrNameLst>
                                          <p:attrName>r</p:attrName>
                                        </p:attrNameLst>
                                      </p:cBhvr>
                                    </p:animRot>
                                    <p:animRot by="240000">
                                      <p:cBhvr>
                                        <p:cTn id="50" dur="200" fill="hold">
                                          <p:stCondLst>
                                            <p:cond delay="400"/>
                                          </p:stCondLst>
                                        </p:cTn>
                                        <p:tgtEl>
                                          <p:spTgt spid="3">
                                            <p:txEl>
                                              <p:pRg st="7" end="7"/>
                                            </p:txEl>
                                          </p:spTgt>
                                        </p:tgtEl>
                                        <p:attrNameLst>
                                          <p:attrName>r</p:attrName>
                                        </p:attrNameLst>
                                      </p:cBhvr>
                                    </p:animRot>
                                    <p:animRot by="-240000">
                                      <p:cBhvr>
                                        <p:cTn id="51" dur="200" fill="hold">
                                          <p:stCondLst>
                                            <p:cond delay="600"/>
                                          </p:stCondLst>
                                        </p:cTn>
                                        <p:tgtEl>
                                          <p:spTgt spid="3">
                                            <p:txEl>
                                              <p:pRg st="7" end="7"/>
                                            </p:txEl>
                                          </p:spTgt>
                                        </p:tgtEl>
                                        <p:attrNameLst>
                                          <p:attrName>r</p:attrName>
                                        </p:attrNameLst>
                                      </p:cBhvr>
                                    </p:animRot>
                                    <p:animRot by="120000">
                                      <p:cBhvr>
                                        <p:cTn id="52" dur="200" fill="hold">
                                          <p:stCondLst>
                                            <p:cond delay="800"/>
                                          </p:stCondLst>
                                        </p:cTn>
                                        <p:tgtEl>
                                          <p:spTgt spid="3">
                                            <p:txEl>
                                              <p:pRg st="7" end="7"/>
                                            </p:txEl>
                                          </p:spTgt>
                                        </p:tgtEl>
                                        <p:attrNameLst>
                                          <p:attrName>r</p:attrName>
                                        </p:attrNameLst>
                                      </p:cBhvr>
                                    </p:animRot>
                                  </p:childTnLst>
                                </p:cTn>
                              </p:par>
                              <p:par>
                                <p:cTn id="53" presetID="32" presetClass="emph" presetSubtype="0" fill="hold" nodeType="withEffect">
                                  <p:stCondLst>
                                    <p:cond delay="0"/>
                                  </p:stCondLst>
                                  <p:childTnLst>
                                    <p:animRot by="120000">
                                      <p:cBhvr>
                                        <p:cTn id="54" dur="100" fill="hold">
                                          <p:stCondLst>
                                            <p:cond delay="0"/>
                                          </p:stCondLst>
                                        </p:cTn>
                                        <p:tgtEl>
                                          <p:spTgt spid="3">
                                            <p:txEl>
                                              <p:pRg st="8" end="8"/>
                                            </p:txEl>
                                          </p:spTgt>
                                        </p:tgtEl>
                                        <p:attrNameLst>
                                          <p:attrName>r</p:attrName>
                                        </p:attrNameLst>
                                      </p:cBhvr>
                                    </p:animRot>
                                    <p:animRot by="-240000">
                                      <p:cBhvr>
                                        <p:cTn id="55" dur="200" fill="hold">
                                          <p:stCondLst>
                                            <p:cond delay="200"/>
                                          </p:stCondLst>
                                        </p:cTn>
                                        <p:tgtEl>
                                          <p:spTgt spid="3">
                                            <p:txEl>
                                              <p:pRg st="8" end="8"/>
                                            </p:txEl>
                                          </p:spTgt>
                                        </p:tgtEl>
                                        <p:attrNameLst>
                                          <p:attrName>r</p:attrName>
                                        </p:attrNameLst>
                                      </p:cBhvr>
                                    </p:animRot>
                                    <p:animRot by="240000">
                                      <p:cBhvr>
                                        <p:cTn id="56" dur="200" fill="hold">
                                          <p:stCondLst>
                                            <p:cond delay="400"/>
                                          </p:stCondLst>
                                        </p:cTn>
                                        <p:tgtEl>
                                          <p:spTgt spid="3">
                                            <p:txEl>
                                              <p:pRg st="8" end="8"/>
                                            </p:txEl>
                                          </p:spTgt>
                                        </p:tgtEl>
                                        <p:attrNameLst>
                                          <p:attrName>r</p:attrName>
                                        </p:attrNameLst>
                                      </p:cBhvr>
                                    </p:animRot>
                                    <p:animRot by="-240000">
                                      <p:cBhvr>
                                        <p:cTn id="57" dur="200" fill="hold">
                                          <p:stCondLst>
                                            <p:cond delay="600"/>
                                          </p:stCondLst>
                                        </p:cTn>
                                        <p:tgtEl>
                                          <p:spTgt spid="3">
                                            <p:txEl>
                                              <p:pRg st="8" end="8"/>
                                            </p:txEl>
                                          </p:spTgt>
                                        </p:tgtEl>
                                        <p:attrNameLst>
                                          <p:attrName>r</p:attrName>
                                        </p:attrNameLst>
                                      </p:cBhvr>
                                    </p:animRot>
                                    <p:animRot by="120000">
                                      <p:cBhvr>
                                        <p:cTn id="58" dur="200" fill="hold">
                                          <p:stCondLst>
                                            <p:cond delay="800"/>
                                          </p:stCondLst>
                                        </p:cTn>
                                        <p:tgtEl>
                                          <p:spTgt spid="3">
                                            <p:txEl>
                                              <p:pRg st="8" end="8"/>
                                            </p:txEl>
                                          </p:spTgt>
                                        </p:tgtEl>
                                        <p:attrNameLst>
                                          <p:attrName>r</p:attrName>
                                        </p:attrNameLst>
                                      </p:cBhvr>
                                    </p:animRot>
                                  </p:childTnLst>
                                </p:cTn>
                              </p:par>
                              <p:par>
                                <p:cTn id="59" presetID="32" presetClass="emph" presetSubtype="0" fill="hold" nodeType="withEffect">
                                  <p:stCondLst>
                                    <p:cond delay="0"/>
                                  </p:stCondLst>
                                  <p:childTnLst>
                                    <p:animRot by="120000">
                                      <p:cBhvr>
                                        <p:cTn id="60" dur="100" fill="hold">
                                          <p:stCondLst>
                                            <p:cond delay="0"/>
                                          </p:stCondLst>
                                        </p:cTn>
                                        <p:tgtEl>
                                          <p:spTgt spid="3">
                                            <p:txEl>
                                              <p:pRg st="9" end="9"/>
                                            </p:txEl>
                                          </p:spTgt>
                                        </p:tgtEl>
                                        <p:attrNameLst>
                                          <p:attrName>r</p:attrName>
                                        </p:attrNameLst>
                                      </p:cBhvr>
                                    </p:animRot>
                                    <p:animRot by="-240000">
                                      <p:cBhvr>
                                        <p:cTn id="61" dur="200" fill="hold">
                                          <p:stCondLst>
                                            <p:cond delay="200"/>
                                          </p:stCondLst>
                                        </p:cTn>
                                        <p:tgtEl>
                                          <p:spTgt spid="3">
                                            <p:txEl>
                                              <p:pRg st="9" end="9"/>
                                            </p:txEl>
                                          </p:spTgt>
                                        </p:tgtEl>
                                        <p:attrNameLst>
                                          <p:attrName>r</p:attrName>
                                        </p:attrNameLst>
                                      </p:cBhvr>
                                    </p:animRot>
                                    <p:animRot by="240000">
                                      <p:cBhvr>
                                        <p:cTn id="62" dur="200" fill="hold">
                                          <p:stCondLst>
                                            <p:cond delay="400"/>
                                          </p:stCondLst>
                                        </p:cTn>
                                        <p:tgtEl>
                                          <p:spTgt spid="3">
                                            <p:txEl>
                                              <p:pRg st="9" end="9"/>
                                            </p:txEl>
                                          </p:spTgt>
                                        </p:tgtEl>
                                        <p:attrNameLst>
                                          <p:attrName>r</p:attrName>
                                        </p:attrNameLst>
                                      </p:cBhvr>
                                    </p:animRot>
                                    <p:animRot by="-240000">
                                      <p:cBhvr>
                                        <p:cTn id="63" dur="200" fill="hold">
                                          <p:stCondLst>
                                            <p:cond delay="600"/>
                                          </p:stCondLst>
                                        </p:cTn>
                                        <p:tgtEl>
                                          <p:spTgt spid="3">
                                            <p:txEl>
                                              <p:pRg st="9" end="9"/>
                                            </p:txEl>
                                          </p:spTgt>
                                        </p:tgtEl>
                                        <p:attrNameLst>
                                          <p:attrName>r</p:attrName>
                                        </p:attrNameLst>
                                      </p:cBhvr>
                                    </p:animRot>
                                    <p:animRot by="120000">
                                      <p:cBhvr>
                                        <p:cTn id="64" dur="200" fill="hold">
                                          <p:stCondLst>
                                            <p:cond delay="800"/>
                                          </p:stCondLst>
                                        </p:cTn>
                                        <p:tgtEl>
                                          <p:spTgt spid="3">
                                            <p:txEl>
                                              <p:pRg st="9" end="9"/>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Facet">
  <a:themeElements>
    <a:clrScheme name="Custom 13">
      <a:dk1>
        <a:srgbClr val="063C64"/>
      </a:dk1>
      <a:lt1>
        <a:sysClr val="window" lastClr="FFFFFF"/>
      </a:lt1>
      <a:dk2>
        <a:srgbClr val="021E32"/>
      </a:dk2>
      <a:lt2>
        <a:srgbClr val="B4DCFA"/>
      </a:lt2>
      <a:accent1>
        <a:srgbClr val="3920F6"/>
      </a:accent1>
      <a:accent2>
        <a:srgbClr val="49F359"/>
      </a:accent2>
      <a:accent3>
        <a:srgbClr val="31479F"/>
      </a:accent3>
      <a:accent4>
        <a:srgbClr val="5DCEAF"/>
      </a:accent4>
      <a:accent5>
        <a:srgbClr val="FF8021"/>
      </a:accent5>
      <a:accent6>
        <a:srgbClr val="F14124"/>
      </a:accent6>
      <a:hlink>
        <a:srgbClr val="56C7AA"/>
      </a:hlink>
      <a:folHlink>
        <a:srgbClr val="59A8D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E0F30E28F43D84881B1E447717B93F8" ma:contentTypeVersion="8" ma:contentTypeDescription="Create a new document." ma:contentTypeScope="" ma:versionID="ac7a048db13a328c88eb3bd8876552f7">
  <xsd:schema xmlns:xsd="http://www.w3.org/2001/XMLSchema" xmlns:xs="http://www.w3.org/2001/XMLSchema" xmlns:p="http://schemas.microsoft.com/office/2006/metadata/properties" xmlns:ns2="b47a5aad-adfb-4dac-9d3f-47090e67d565" xmlns:ns3="9c16dc54-5a24-4afd-a61c-664ec7eab416" targetNamespace="http://schemas.microsoft.com/office/2006/metadata/properties" ma:root="true" ma:fieldsID="05ef1fb50c3bd5231898c81644cb9619" ns2:_="" ns3:_="">
    <xsd:import namespace="b47a5aad-adfb-4dac-9d3f-47090e67d565"/>
    <xsd:import namespace="9c16dc54-5a24-4afd-a61c-664ec7eab416"/>
    <xsd:element name="properties">
      <xsd:complexType>
        <xsd:sequence>
          <xsd:element name="documentManagement">
            <xsd:complexType>
              <xsd:all>
                <xsd:element ref="ns2:Speakers" minOccurs="0"/>
                <xsd:element ref="ns2:Day" minOccurs="0"/>
                <xsd:element ref="ns2:Year" minOccurs="0"/>
                <xsd:element ref="ns2:Section"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47a5aad-adfb-4dac-9d3f-47090e67d565" elementFormDefault="qualified">
    <xsd:import namespace="http://schemas.microsoft.com/office/2006/documentManagement/types"/>
    <xsd:import namespace="http://schemas.microsoft.com/office/infopath/2007/PartnerControls"/>
    <xsd:element name="Speakers" ma:index="4" nillable="true" ma:displayName="Speakers" ma:internalName="Speakers" ma:readOnly="false">
      <xsd:simpleType>
        <xsd:restriction base="dms:Note">
          <xsd:maxLength value="255"/>
        </xsd:restriction>
      </xsd:simpleType>
    </xsd:element>
    <xsd:element name="Day" ma:index="5" nillable="true" ma:displayName="Day" ma:internalName="Day" ma:readOnly="false">
      <xsd:simpleType>
        <xsd:restriction base="dms:Text">
          <xsd:maxLength value="255"/>
        </xsd:restriction>
      </xsd:simpleType>
    </xsd:element>
    <xsd:element name="Year" ma:index="6" nillable="true" ma:displayName="Year" ma:internalName="Year" ma:readOnly="false">
      <xsd:simpleType>
        <xsd:restriction base="dms:Text">
          <xsd:maxLength value="255"/>
        </xsd:restriction>
      </xsd:simpleType>
    </xsd:element>
    <xsd:element name="Section" ma:index="7" nillable="true" ma:displayName="Section" ma:internalName="Section" ma:readOnly="false">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c16dc54-5a24-4afd-a61c-664ec7eab416"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8"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peakers xmlns="b47a5aad-adfb-4dac-9d3f-47090e67d565">Bill Gulick</Speakers>
    <Year xmlns="b47a5aad-adfb-4dac-9d3f-47090e67d565">2016</Year>
    <Section xmlns="b47a5aad-adfb-4dac-9d3f-47090e67d565">Design</Section>
    <Day xmlns="b47a5aad-adfb-4dac-9d3f-47090e67d565">Wednesday</Day>
  </documentManagement>
</p:properties>
</file>

<file path=customXml/itemProps1.xml><?xml version="1.0" encoding="utf-8"?>
<ds:datastoreItem xmlns:ds="http://schemas.openxmlformats.org/officeDocument/2006/customXml" ds:itemID="{0C8592F6-51A7-49D3-9198-66C04ECF00D1}"/>
</file>

<file path=customXml/itemProps2.xml><?xml version="1.0" encoding="utf-8"?>
<ds:datastoreItem xmlns:ds="http://schemas.openxmlformats.org/officeDocument/2006/customXml" ds:itemID="{0A8EED57-4704-41BA-977F-64713B3DB979}"/>
</file>

<file path=customXml/itemProps3.xml><?xml version="1.0" encoding="utf-8"?>
<ds:datastoreItem xmlns:ds="http://schemas.openxmlformats.org/officeDocument/2006/customXml" ds:itemID="{35D3F3F6-4223-4F4E-AB26-171A08F547AD}"/>
</file>

<file path=docProps/app.xml><?xml version="1.0" encoding="utf-8"?>
<Properties xmlns="http://schemas.openxmlformats.org/officeDocument/2006/extended-properties" xmlns:vt="http://schemas.openxmlformats.org/officeDocument/2006/docPropsVTypes">
  <Template/>
  <TotalTime>6541</TotalTime>
  <Words>968</Words>
  <Application>Microsoft Office PowerPoint</Application>
  <PresentationFormat>On-screen Show (4:3)</PresentationFormat>
  <Paragraphs>128</Paragraphs>
  <Slides>14</Slides>
  <Notes>11</Notes>
  <HiddenSlides>2</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Courier New</vt:lpstr>
      <vt:lpstr>Trebuchet MS</vt:lpstr>
      <vt:lpstr>Webdings</vt:lpstr>
      <vt:lpstr>Wingdings</vt:lpstr>
      <vt:lpstr>Wingdings 3</vt:lpstr>
      <vt:lpstr>Facet</vt:lpstr>
      <vt:lpstr>Design Speed</vt:lpstr>
      <vt:lpstr>Speed, Speed, Speed, Speed</vt:lpstr>
      <vt:lpstr>Design Speed</vt:lpstr>
      <vt:lpstr>Design Speed</vt:lpstr>
      <vt:lpstr>Design Speed</vt:lpstr>
      <vt:lpstr>Design Speed</vt:lpstr>
      <vt:lpstr>Design Speed</vt:lpstr>
      <vt:lpstr>Design Speed</vt:lpstr>
      <vt:lpstr>Design Speed</vt:lpstr>
      <vt:lpstr>Design Speed</vt:lpstr>
      <vt:lpstr>Design Speed</vt:lpstr>
      <vt:lpstr>Design Speed</vt:lpstr>
      <vt:lpstr>DOT</vt:lpstr>
      <vt:lpstr>Design Speed</vt:lpstr>
    </vt:vector>
  </TitlesOfParts>
  <Company>Commonwealth of Kentucky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Design Speed</dc:title>
  <dc:creator>bill.gulick</dc:creator>
  <cp:lastModifiedBy>Jones, Karen G (KYTC)</cp:lastModifiedBy>
  <cp:revision>94</cp:revision>
  <cp:lastPrinted>2016-08-31T15:10:21Z</cp:lastPrinted>
  <dcterms:created xsi:type="dcterms:W3CDTF">2012-06-19T16:05:29Z</dcterms:created>
  <dcterms:modified xsi:type="dcterms:W3CDTF">2016-08-31T15:46:24Z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0x0101009E0F30E28F43D84881B1E447717B93F8</vt:lpwstr>
  </property>
</Properties>
</file>