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367" r:id="rId6"/>
    <p:sldId id="335" r:id="rId7"/>
    <p:sldId id="360" r:id="rId8"/>
    <p:sldId id="334" r:id="rId9"/>
    <p:sldId id="350" r:id="rId10"/>
    <p:sldId id="261" r:id="rId11"/>
    <p:sldId id="351" r:id="rId12"/>
    <p:sldId id="349" r:id="rId13"/>
    <p:sldId id="344" r:id="rId14"/>
    <p:sldId id="365" r:id="rId15"/>
    <p:sldId id="363" r:id="rId16"/>
    <p:sldId id="364" r:id="rId17"/>
    <p:sldId id="362" r:id="rId18"/>
    <p:sldId id="366" r:id="rId19"/>
    <p:sldId id="345" r:id="rId20"/>
    <p:sldId id="354" r:id="rId21"/>
    <p:sldId id="337" r:id="rId22"/>
    <p:sldId id="352" r:id="rId23"/>
    <p:sldId id="338" r:id="rId24"/>
    <p:sldId id="346" r:id="rId25"/>
    <p:sldId id="353" r:id="rId26"/>
    <p:sldId id="347" r:id="rId27"/>
    <p:sldId id="355" r:id="rId28"/>
    <p:sldId id="359" r:id="rId29"/>
    <p:sldId id="358" r:id="rId30"/>
    <p:sldId id="356" r:id="rId31"/>
    <p:sldId id="357" r:id="rId32"/>
    <p:sldId id="361" r:id="rId33"/>
    <p:sldId id="323" r:id="rId34"/>
    <p:sldId id="32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BDD"/>
    <a:srgbClr val="FFC311"/>
    <a:srgbClr val="F47D21"/>
    <a:srgbClr val="059BD7"/>
    <a:srgbClr val="AAC4D9"/>
    <a:srgbClr val="3B67B2"/>
    <a:srgbClr val="A5ADB0"/>
    <a:srgbClr val="E6E6E6"/>
    <a:srgbClr val="304121"/>
    <a:srgbClr val="FCE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80" autoAdjust="0"/>
    <p:restoredTop sz="81321"/>
  </p:normalViewPr>
  <p:slideViewPr>
    <p:cSldViewPr snapToGrid="0">
      <p:cViewPr varScale="1">
        <p:scale>
          <a:sx n="90" d="100"/>
          <a:sy n="90" d="100"/>
        </p:scale>
        <p:origin x="13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82861B-4980-48E4-8F0E-68B45BCF6E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00C3564-37E1-49CF-89CF-0B9EA5BA423E}">
      <dgm:prSet custT="1"/>
      <dgm:spPr>
        <a:solidFill>
          <a:schemeClr val="accent2">
            <a:lumMod val="75000"/>
          </a:schemeClr>
        </a:solidFill>
      </dgm:spPr>
      <dgm:t>
        <a:bodyPr/>
        <a:lstStyle/>
        <a:p>
          <a:r>
            <a:rPr lang="en-US" sz="3600" b="1" i="0"/>
            <a:t>When to use</a:t>
          </a:r>
          <a:endParaRPr lang="en-US" sz="3600"/>
        </a:p>
      </dgm:t>
    </dgm:pt>
    <dgm:pt modelId="{B0EF3A68-7200-4EB2-83C0-2B24F2C18D07}" type="parTrans" cxnId="{98307ABD-6DC1-467D-84D1-8C95CAB8A9DF}">
      <dgm:prSet/>
      <dgm:spPr/>
      <dgm:t>
        <a:bodyPr/>
        <a:lstStyle/>
        <a:p>
          <a:endParaRPr lang="en-US"/>
        </a:p>
      </dgm:t>
    </dgm:pt>
    <dgm:pt modelId="{E396C263-E4C2-4D4D-B8D0-1F9B17383679}" type="sibTrans" cxnId="{98307ABD-6DC1-467D-84D1-8C95CAB8A9DF}">
      <dgm:prSet/>
      <dgm:spPr/>
      <dgm:t>
        <a:bodyPr/>
        <a:lstStyle/>
        <a:p>
          <a:endParaRPr lang="en-US"/>
        </a:p>
      </dgm:t>
    </dgm:pt>
    <dgm:pt modelId="{28115589-33CB-466D-B208-CA64D931CF17}">
      <dgm:prSet/>
      <dgm:spPr/>
      <dgm:t>
        <a:bodyPr/>
        <a:lstStyle/>
        <a:p>
          <a:r>
            <a:rPr lang="en-US" b="0" i="0"/>
            <a:t>Connecting two roadways that do not have a high left-turn volume.</a:t>
          </a:r>
          <a:endParaRPr lang="en-US"/>
        </a:p>
      </dgm:t>
    </dgm:pt>
    <dgm:pt modelId="{752FE69E-4987-44F1-B8D2-16667ACAD2A1}" type="parTrans" cxnId="{80D26733-4FC0-4457-960C-7A517ABEEDEA}">
      <dgm:prSet/>
      <dgm:spPr/>
      <dgm:t>
        <a:bodyPr/>
        <a:lstStyle/>
        <a:p>
          <a:endParaRPr lang="en-US"/>
        </a:p>
      </dgm:t>
    </dgm:pt>
    <dgm:pt modelId="{09AA03F1-B304-4672-88F7-F27FFEEE60D4}" type="sibTrans" cxnId="{80D26733-4FC0-4457-960C-7A517ABEEDEA}">
      <dgm:prSet/>
      <dgm:spPr/>
      <dgm:t>
        <a:bodyPr/>
        <a:lstStyle/>
        <a:p>
          <a:endParaRPr lang="en-US"/>
        </a:p>
      </dgm:t>
    </dgm:pt>
    <dgm:pt modelId="{D183CADA-875B-4E92-8C58-9BCB159F9EF9}">
      <dgm:prSet/>
      <dgm:spPr/>
      <dgm:t>
        <a:bodyPr/>
        <a:lstStyle/>
        <a:p>
          <a:r>
            <a:rPr lang="en-US" b="0" i="0"/>
            <a:t>Cloverleaf are typically used in</a:t>
          </a:r>
          <a:r>
            <a:rPr lang="en-US" b="1" i="0"/>
            <a:t> rural </a:t>
          </a:r>
          <a:r>
            <a:rPr lang="en-US" b="0" i="0"/>
            <a:t>environments with </a:t>
          </a:r>
          <a:r>
            <a:rPr lang="en-US" b="1" i="0"/>
            <a:t>low traffic </a:t>
          </a:r>
          <a:r>
            <a:rPr lang="en-US" b="0" i="0"/>
            <a:t>volumes &amp; minimal weaving.</a:t>
          </a:r>
          <a:endParaRPr lang="en-US"/>
        </a:p>
      </dgm:t>
    </dgm:pt>
    <dgm:pt modelId="{E6BD2042-9CB0-44AB-9E92-196130C84BD2}" type="parTrans" cxnId="{0E9C47CB-367B-494E-967C-0C9D499909B2}">
      <dgm:prSet/>
      <dgm:spPr/>
      <dgm:t>
        <a:bodyPr/>
        <a:lstStyle/>
        <a:p>
          <a:endParaRPr lang="en-US"/>
        </a:p>
      </dgm:t>
    </dgm:pt>
    <dgm:pt modelId="{4196E68B-5352-4638-974F-6084432D5BA9}" type="sibTrans" cxnId="{0E9C47CB-367B-494E-967C-0C9D499909B2}">
      <dgm:prSet/>
      <dgm:spPr/>
      <dgm:t>
        <a:bodyPr/>
        <a:lstStyle/>
        <a:p>
          <a:endParaRPr lang="en-US"/>
        </a:p>
      </dgm:t>
    </dgm:pt>
    <dgm:pt modelId="{566E351A-83F8-4DAB-8FC5-33D88DD40175}">
      <dgm:prSet custT="1"/>
      <dgm:spPr>
        <a:solidFill>
          <a:schemeClr val="accent2">
            <a:lumMod val="75000"/>
          </a:schemeClr>
        </a:solidFill>
      </dgm:spPr>
      <dgm:t>
        <a:bodyPr/>
        <a:lstStyle/>
        <a:p>
          <a:r>
            <a:rPr lang="en-US" sz="3600" b="1" i="0" dirty="0"/>
            <a:t>When NOT to use</a:t>
          </a:r>
          <a:endParaRPr lang="en-US" sz="3600" dirty="0"/>
        </a:p>
      </dgm:t>
    </dgm:pt>
    <dgm:pt modelId="{74074A3A-EB14-4E16-9866-07E1C67F4842}" type="parTrans" cxnId="{C3E5432F-1CB4-4FA1-922E-5698703E25C3}">
      <dgm:prSet/>
      <dgm:spPr/>
      <dgm:t>
        <a:bodyPr/>
        <a:lstStyle/>
        <a:p>
          <a:endParaRPr lang="en-US"/>
        </a:p>
      </dgm:t>
    </dgm:pt>
    <dgm:pt modelId="{588D53B3-AB44-4413-9287-4E14D85A30B5}" type="sibTrans" cxnId="{C3E5432F-1CB4-4FA1-922E-5698703E25C3}">
      <dgm:prSet/>
      <dgm:spPr/>
      <dgm:t>
        <a:bodyPr/>
        <a:lstStyle/>
        <a:p>
          <a:endParaRPr lang="en-US"/>
        </a:p>
      </dgm:t>
    </dgm:pt>
    <dgm:pt modelId="{9468127E-2F7A-4D60-BA59-F4116BAF9455}">
      <dgm:prSet/>
      <dgm:spPr/>
      <dgm:t>
        <a:bodyPr/>
        <a:lstStyle/>
        <a:p>
          <a:r>
            <a:rPr lang="en-US" b="0" i="0"/>
            <a:t>Should not be used on roadways with high traffic volumes.</a:t>
          </a:r>
          <a:endParaRPr lang="en-US"/>
        </a:p>
      </dgm:t>
    </dgm:pt>
    <dgm:pt modelId="{08F0E822-2412-4475-B2EE-96FB2661A227}" type="parTrans" cxnId="{FEEFE320-D96C-42CA-9458-B227A935482F}">
      <dgm:prSet/>
      <dgm:spPr/>
      <dgm:t>
        <a:bodyPr/>
        <a:lstStyle/>
        <a:p>
          <a:endParaRPr lang="en-US"/>
        </a:p>
      </dgm:t>
    </dgm:pt>
    <dgm:pt modelId="{B9C13421-A0A4-4A0B-B379-1AD986A40B90}" type="sibTrans" cxnId="{FEEFE320-D96C-42CA-9458-B227A935482F}">
      <dgm:prSet/>
      <dgm:spPr/>
      <dgm:t>
        <a:bodyPr/>
        <a:lstStyle/>
        <a:p>
          <a:endParaRPr lang="en-US"/>
        </a:p>
      </dgm:t>
    </dgm:pt>
    <dgm:pt modelId="{E0742053-2672-4462-A446-6797AFA9004B}">
      <dgm:prSet/>
      <dgm:spPr/>
      <dgm:t>
        <a:bodyPr/>
        <a:lstStyle/>
        <a:p>
          <a:r>
            <a:rPr lang="en-US" b="0" i="0"/>
            <a:t>Cloverleaf interchanges should not be used in areas with frequent large vehicle traffic. Some larger vehicles have trouble navigating smaller cloverleaf turns.</a:t>
          </a:r>
          <a:endParaRPr lang="en-US"/>
        </a:p>
      </dgm:t>
    </dgm:pt>
    <dgm:pt modelId="{1EECE4C3-BAF2-4C4A-AA76-C6936248B33C}" type="parTrans" cxnId="{28AF9D16-FC8B-4FDB-9557-F0434C505747}">
      <dgm:prSet/>
      <dgm:spPr/>
      <dgm:t>
        <a:bodyPr/>
        <a:lstStyle/>
        <a:p>
          <a:endParaRPr lang="en-US"/>
        </a:p>
      </dgm:t>
    </dgm:pt>
    <dgm:pt modelId="{1C877BDE-5DB3-49AD-A0CF-9B1378756C10}" type="sibTrans" cxnId="{28AF9D16-FC8B-4FDB-9557-F0434C505747}">
      <dgm:prSet/>
      <dgm:spPr/>
      <dgm:t>
        <a:bodyPr/>
        <a:lstStyle/>
        <a:p>
          <a:endParaRPr lang="en-US"/>
        </a:p>
      </dgm:t>
    </dgm:pt>
    <dgm:pt modelId="{2B2E1625-3203-4B49-8D5A-C4C60761DE51}" type="pres">
      <dgm:prSet presAssocID="{7F82861B-4980-48E4-8F0E-68B45BCF6E3A}" presName="Name0" presStyleCnt="0">
        <dgm:presLayoutVars>
          <dgm:dir/>
          <dgm:animLvl val="lvl"/>
          <dgm:resizeHandles val="exact"/>
        </dgm:presLayoutVars>
      </dgm:prSet>
      <dgm:spPr/>
    </dgm:pt>
    <dgm:pt modelId="{C58487EF-501F-44B7-9557-AADD38DE5454}" type="pres">
      <dgm:prSet presAssocID="{E00C3564-37E1-49CF-89CF-0B9EA5BA423E}" presName="linNode" presStyleCnt="0"/>
      <dgm:spPr/>
    </dgm:pt>
    <dgm:pt modelId="{4D744A13-CCB7-4C9E-8D01-48471BC4B75F}" type="pres">
      <dgm:prSet presAssocID="{E00C3564-37E1-49CF-89CF-0B9EA5BA423E}" presName="parentText" presStyleLbl="node1" presStyleIdx="0" presStyleCnt="2" custScaleX="87404">
        <dgm:presLayoutVars>
          <dgm:chMax val="1"/>
          <dgm:bulletEnabled val="1"/>
        </dgm:presLayoutVars>
      </dgm:prSet>
      <dgm:spPr/>
    </dgm:pt>
    <dgm:pt modelId="{3421AE70-6C38-49CD-8F76-0D7F64DB7F4D}" type="pres">
      <dgm:prSet presAssocID="{E00C3564-37E1-49CF-89CF-0B9EA5BA423E}" presName="descendantText" presStyleLbl="alignAccFollowNode1" presStyleIdx="0" presStyleCnt="2" custScaleX="132401">
        <dgm:presLayoutVars>
          <dgm:bulletEnabled val="1"/>
        </dgm:presLayoutVars>
      </dgm:prSet>
      <dgm:spPr/>
    </dgm:pt>
    <dgm:pt modelId="{EB520338-5283-4E9F-B481-93D9658F0878}" type="pres">
      <dgm:prSet presAssocID="{E396C263-E4C2-4D4D-B8D0-1F9B17383679}" presName="sp" presStyleCnt="0"/>
      <dgm:spPr/>
    </dgm:pt>
    <dgm:pt modelId="{C8A81CCB-9020-4FB2-BCF9-89D5C614634A}" type="pres">
      <dgm:prSet presAssocID="{566E351A-83F8-4DAB-8FC5-33D88DD40175}" presName="linNode" presStyleCnt="0"/>
      <dgm:spPr/>
    </dgm:pt>
    <dgm:pt modelId="{2C868FF6-3BF0-4786-B3D4-172CFDD9E537}" type="pres">
      <dgm:prSet presAssocID="{566E351A-83F8-4DAB-8FC5-33D88DD40175}" presName="parentText" presStyleLbl="node1" presStyleIdx="1" presStyleCnt="2" custScaleX="87404">
        <dgm:presLayoutVars>
          <dgm:chMax val="1"/>
          <dgm:bulletEnabled val="1"/>
        </dgm:presLayoutVars>
      </dgm:prSet>
      <dgm:spPr/>
    </dgm:pt>
    <dgm:pt modelId="{AD7C63F3-F03C-40E4-A7A5-5E89842C4643}" type="pres">
      <dgm:prSet presAssocID="{566E351A-83F8-4DAB-8FC5-33D88DD40175}" presName="descendantText" presStyleLbl="alignAccFollowNode1" presStyleIdx="1" presStyleCnt="2" custScaleX="132401">
        <dgm:presLayoutVars>
          <dgm:bulletEnabled val="1"/>
        </dgm:presLayoutVars>
      </dgm:prSet>
      <dgm:spPr/>
    </dgm:pt>
  </dgm:ptLst>
  <dgm:cxnLst>
    <dgm:cxn modelId="{0CDB5B0B-26E8-4A3E-8161-7559995EF8A1}" type="presOf" srcId="{D183CADA-875B-4E92-8C58-9BCB159F9EF9}" destId="{3421AE70-6C38-49CD-8F76-0D7F64DB7F4D}" srcOrd="0" destOrd="1" presId="urn:microsoft.com/office/officeart/2005/8/layout/vList5"/>
    <dgm:cxn modelId="{28AF9D16-FC8B-4FDB-9557-F0434C505747}" srcId="{566E351A-83F8-4DAB-8FC5-33D88DD40175}" destId="{E0742053-2672-4462-A446-6797AFA9004B}" srcOrd="1" destOrd="0" parTransId="{1EECE4C3-BAF2-4C4A-AA76-C6936248B33C}" sibTransId="{1C877BDE-5DB3-49AD-A0CF-9B1378756C10}"/>
    <dgm:cxn modelId="{FEEFE320-D96C-42CA-9458-B227A935482F}" srcId="{566E351A-83F8-4DAB-8FC5-33D88DD40175}" destId="{9468127E-2F7A-4D60-BA59-F4116BAF9455}" srcOrd="0" destOrd="0" parTransId="{08F0E822-2412-4475-B2EE-96FB2661A227}" sibTransId="{B9C13421-A0A4-4A0B-B379-1AD986A40B90}"/>
    <dgm:cxn modelId="{C3E5432F-1CB4-4FA1-922E-5698703E25C3}" srcId="{7F82861B-4980-48E4-8F0E-68B45BCF6E3A}" destId="{566E351A-83F8-4DAB-8FC5-33D88DD40175}" srcOrd="1" destOrd="0" parTransId="{74074A3A-EB14-4E16-9866-07E1C67F4842}" sibTransId="{588D53B3-AB44-4413-9287-4E14D85A30B5}"/>
    <dgm:cxn modelId="{80D26733-4FC0-4457-960C-7A517ABEEDEA}" srcId="{E00C3564-37E1-49CF-89CF-0B9EA5BA423E}" destId="{28115589-33CB-466D-B208-CA64D931CF17}" srcOrd="0" destOrd="0" parTransId="{752FE69E-4987-44F1-B8D2-16667ACAD2A1}" sibTransId="{09AA03F1-B304-4672-88F7-F27FFEEE60D4}"/>
    <dgm:cxn modelId="{560EC639-8943-4EF7-AD2B-533945C32E29}" type="presOf" srcId="{9468127E-2F7A-4D60-BA59-F4116BAF9455}" destId="{AD7C63F3-F03C-40E4-A7A5-5E89842C4643}" srcOrd="0" destOrd="0" presId="urn:microsoft.com/office/officeart/2005/8/layout/vList5"/>
    <dgm:cxn modelId="{5BE4695E-8C18-4EDA-BF6C-9872326E040B}" type="presOf" srcId="{7F82861B-4980-48E4-8F0E-68B45BCF6E3A}" destId="{2B2E1625-3203-4B49-8D5A-C4C60761DE51}" srcOrd="0" destOrd="0" presId="urn:microsoft.com/office/officeart/2005/8/layout/vList5"/>
    <dgm:cxn modelId="{91392463-B1A9-42BC-BAA1-A563A5B2CEB1}" type="presOf" srcId="{E0742053-2672-4462-A446-6797AFA9004B}" destId="{AD7C63F3-F03C-40E4-A7A5-5E89842C4643}" srcOrd="0" destOrd="1" presId="urn:microsoft.com/office/officeart/2005/8/layout/vList5"/>
    <dgm:cxn modelId="{4AE33D7F-949E-4A32-B8BE-259FBDC998E9}" type="presOf" srcId="{E00C3564-37E1-49CF-89CF-0B9EA5BA423E}" destId="{4D744A13-CCB7-4C9E-8D01-48471BC4B75F}" srcOrd="0" destOrd="0" presId="urn:microsoft.com/office/officeart/2005/8/layout/vList5"/>
    <dgm:cxn modelId="{8404C6AF-4558-4A57-A311-734C62AE4A93}" type="presOf" srcId="{566E351A-83F8-4DAB-8FC5-33D88DD40175}" destId="{2C868FF6-3BF0-4786-B3D4-172CFDD9E537}" srcOrd="0" destOrd="0" presId="urn:microsoft.com/office/officeart/2005/8/layout/vList5"/>
    <dgm:cxn modelId="{98307ABD-6DC1-467D-84D1-8C95CAB8A9DF}" srcId="{7F82861B-4980-48E4-8F0E-68B45BCF6E3A}" destId="{E00C3564-37E1-49CF-89CF-0B9EA5BA423E}" srcOrd="0" destOrd="0" parTransId="{B0EF3A68-7200-4EB2-83C0-2B24F2C18D07}" sibTransId="{E396C263-E4C2-4D4D-B8D0-1F9B17383679}"/>
    <dgm:cxn modelId="{0E9C47CB-367B-494E-967C-0C9D499909B2}" srcId="{E00C3564-37E1-49CF-89CF-0B9EA5BA423E}" destId="{D183CADA-875B-4E92-8C58-9BCB159F9EF9}" srcOrd="1" destOrd="0" parTransId="{E6BD2042-9CB0-44AB-9E92-196130C84BD2}" sibTransId="{4196E68B-5352-4638-974F-6084432D5BA9}"/>
    <dgm:cxn modelId="{458B30F3-5381-4DEB-A51B-D3986C92F567}" type="presOf" srcId="{28115589-33CB-466D-B208-CA64D931CF17}" destId="{3421AE70-6C38-49CD-8F76-0D7F64DB7F4D}" srcOrd="0" destOrd="0" presId="urn:microsoft.com/office/officeart/2005/8/layout/vList5"/>
    <dgm:cxn modelId="{87EF7048-FCDC-4163-9D8D-15A438F27779}" type="presParOf" srcId="{2B2E1625-3203-4B49-8D5A-C4C60761DE51}" destId="{C58487EF-501F-44B7-9557-AADD38DE5454}" srcOrd="0" destOrd="0" presId="urn:microsoft.com/office/officeart/2005/8/layout/vList5"/>
    <dgm:cxn modelId="{E2442193-2EB7-4D1F-87FE-1F0930FD3DF6}" type="presParOf" srcId="{C58487EF-501F-44B7-9557-AADD38DE5454}" destId="{4D744A13-CCB7-4C9E-8D01-48471BC4B75F}" srcOrd="0" destOrd="0" presId="urn:microsoft.com/office/officeart/2005/8/layout/vList5"/>
    <dgm:cxn modelId="{39583D45-715D-421C-A10A-05F8B5EACE50}" type="presParOf" srcId="{C58487EF-501F-44B7-9557-AADD38DE5454}" destId="{3421AE70-6C38-49CD-8F76-0D7F64DB7F4D}" srcOrd="1" destOrd="0" presId="urn:microsoft.com/office/officeart/2005/8/layout/vList5"/>
    <dgm:cxn modelId="{8E25B882-901E-4869-88B5-E3999699E274}" type="presParOf" srcId="{2B2E1625-3203-4B49-8D5A-C4C60761DE51}" destId="{EB520338-5283-4E9F-B481-93D9658F0878}" srcOrd="1" destOrd="0" presId="urn:microsoft.com/office/officeart/2005/8/layout/vList5"/>
    <dgm:cxn modelId="{0777A1B8-ACA3-4018-90B6-9898F960EA25}" type="presParOf" srcId="{2B2E1625-3203-4B49-8D5A-C4C60761DE51}" destId="{C8A81CCB-9020-4FB2-BCF9-89D5C614634A}" srcOrd="2" destOrd="0" presId="urn:microsoft.com/office/officeart/2005/8/layout/vList5"/>
    <dgm:cxn modelId="{04B9E6AA-3A0A-41CF-B1B2-66030D1F3DC6}" type="presParOf" srcId="{C8A81CCB-9020-4FB2-BCF9-89D5C614634A}" destId="{2C868FF6-3BF0-4786-B3D4-172CFDD9E537}" srcOrd="0" destOrd="0" presId="urn:microsoft.com/office/officeart/2005/8/layout/vList5"/>
    <dgm:cxn modelId="{075AC06D-D938-495C-B641-D21679D4A183}" type="presParOf" srcId="{C8A81CCB-9020-4FB2-BCF9-89D5C614634A}" destId="{AD7C63F3-F03C-40E4-A7A5-5E89842C46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280477-1D51-455B-871A-0F69BB0C4F1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7D6BFDD-6970-4E39-BF92-A6C68B2263F2}">
      <dgm:prSet/>
      <dgm:spPr>
        <a:solidFill>
          <a:schemeClr val="accent6">
            <a:lumMod val="75000"/>
          </a:schemeClr>
        </a:solidFill>
      </dgm:spPr>
      <dgm:t>
        <a:bodyPr/>
        <a:lstStyle/>
        <a:p>
          <a:r>
            <a:rPr lang="en-US" b="1" i="0" dirty="0"/>
            <a:t>Efficiency</a:t>
          </a:r>
          <a:endParaRPr lang="en-US" dirty="0"/>
        </a:p>
      </dgm:t>
    </dgm:pt>
    <dgm:pt modelId="{E0C1DE32-7BEE-44A3-83F9-E71178D1488A}" type="parTrans" cxnId="{1F7427C0-2448-4169-A7A3-C87FB310C48E}">
      <dgm:prSet/>
      <dgm:spPr/>
      <dgm:t>
        <a:bodyPr/>
        <a:lstStyle/>
        <a:p>
          <a:endParaRPr lang="en-US"/>
        </a:p>
      </dgm:t>
    </dgm:pt>
    <dgm:pt modelId="{B6EFCBF8-9EFF-437A-8B75-7718C3EA7EFE}" type="sibTrans" cxnId="{1F7427C0-2448-4169-A7A3-C87FB310C48E}">
      <dgm:prSet/>
      <dgm:spPr/>
      <dgm:t>
        <a:bodyPr/>
        <a:lstStyle/>
        <a:p>
          <a:endParaRPr lang="en-US"/>
        </a:p>
      </dgm:t>
    </dgm:pt>
    <dgm:pt modelId="{6EF8B550-9977-432D-B6A7-4B2D5B54B8B1}">
      <dgm:prSet/>
      <dgm:spPr/>
      <dgm:t>
        <a:bodyPr/>
        <a:lstStyle/>
        <a:p>
          <a:r>
            <a:rPr lang="en-US" b="0" i="0"/>
            <a:t>interchanges keep traffic moving and allow for traffic to flow between major roadways and crossroads.</a:t>
          </a:r>
          <a:endParaRPr lang="en-US"/>
        </a:p>
      </dgm:t>
    </dgm:pt>
    <dgm:pt modelId="{D3B95C1B-7D41-4E8B-BC16-C4503BACA2BB}" type="parTrans" cxnId="{5FCA0B88-81C3-453C-ACAE-3862CD4CDDC2}">
      <dgm:prSet/>
      <dgm:spPr/>
      <dgm:t>
        <a:bodyPr/>
        <a:lstStyle/>
        <a:p>
          <a:endParaRPr lang="en-US"/>
        </a:p>
      </dgm:t>
    </dgm:pt>
    <dgm:pt modelId="{977800FC-B7E1-42C6-99F4-6138E9404DB8}" type="sibTrans" cxnId="{5FCA0B88-81C3-453C-ACAE-3862CD4CDDC2}">
      <dgm:prSet/>
      <dgm:spPr/>
      <dgm:t>
        <a:bodyPr/>
        <a:lstStyle/>
        <a:p>
          <a:endParaRPr lang="en-US"/>
        </a:p>
      </dgm:t>
    </dgm:pt>
    <dgm:pt modelId="{5EFB87FF-855D-41DE-93D2-08F2E2AC44F7}">
      <dgm:prSet/>
      <dgm:spPr>
        <a:solidFill>
          <a:schemeClr val="accent6">
            <a:lumMod val="75000"/>
          </a:schemeClr>
        </a:solidFill>
      </dgm:spPr>
      <dgm:t>
        <a:bodyPr/>
        <a:lstStyle/>
        <a:p>
          <a:r>
            <a:rPr lang="en-US" b="1" i="0" dirty="0"/>
            <a:t>Familiarity</a:t>
          </a:r>
          <a:r>
            <a:rPr lang="en-US" b="0" i="0" dirty="0"/>
            <a:t> </a:t>
          </a:r>
          <a:endParaRPr lang="en-US" dirty="0"/>
        </a:p>
      </dgm:t>
    </dgm:pt>
    <dgm:pt modelId="{9301B400-37D4-4B71-94CD-A9BD6257D13D}" type="parTrans" cxnId="{3503EE5B-3605-41BA-ACCF-2C8268B94E1F}">
      <dgm:prSet/>
      <dgm:spPr/>
      <dgm:t>
        <a:bodyPr/>
        <a:lstStyle/>
        <a:p>
          <a:endParaRPr lang="en-US"/>
        </a:p>
      </dgm:t>
    </dgm:pt>
    <dgm:pt modelId="{F60BD004-63DF-4127-8F73-CE406A1A8FFA}" type="sibTrans" cxnId="{3503EE5B-3605-41BA-ACCF-2C8268B94E1F}">
      <dgm:prSet/>
      <dgm:spPr/>
      <dgm:t>
        <a:bodyPr/>
        <a:lstStyle/>
        <a:p>
          <a:endParaRPr lang="en-US"/>
        </a:p>
      </dgm:t>
    </dgm:pt>
    <dgm:pt modelId="{CA4B69E7-91CC-4AA8-92A6-CD4061E089CE}">
      <dgm:prSet/>
      <dgm:spPr/>
      <dgm:t>
        <a:bodyPr/>
        <a:lstStyle/>
        <a:p>
          <a:r>
            <a:rPr lang="en-US" b="0" i="0"/>
            <a:t>cloverleaf and diamond interchanges are the most common type of interchanges, which makes them highly recognizable and increases motorists' level of comfort while driving.  ​</a:t>
          </a:r>
          <a:endParaRPr lang="en-US"/>
        </a:p>
      </dgm:t>
    </dgm:pt>
    <dgm:pt modelId="{5ECCC4CD-24A9-45B9-BF08-3824C84F3665}" type="parTrans" cxnId="{B8F7FD86-F2C9-479C-8095-E90432B955E2}">
      <dgm:prSet/>
      <dgm:spPr/>
      <dgm:t>
        <a:bodyPr/>
        <a:lstStyle/>
        <a:p>
          <a:endParaRPr lang="en-US"/>
        </a:p>
      </dgm:t>
    </dgm:pt>
    <dgm:pt modelId="{2AC4F0AD-50AF-41B1-95D7-867DD3EFD094}" type="sibTrans" cxnId="{B8F7FD86-F2C9-479C-8095-E90432B955E2}">
      <dgm:prSet/>
      <dgm:spPr/>
      <dgm:t>
        <a:bodyPr/>
        <a:lstStyle/>
        <a:p>
          <a:endParaRPr lang="en-US"/>
        </a:p>
      </dgm:t>
    </dgm:pt>
    <dgm:pt modelId="{C0E616AF-74B0-47D5-9430-069E8E6D35F8}" type="pres">
      <dgm:prSet presAssocID="{CE280477-1D51-455B-871A-0F69BB0C4F15}" presName="diagram" presStyleCnt="0">
        <dgm:presLayoutVars>
          <dgm:chPref val="1"/>
          <dgm:dir/>
          <dgm:animOne val="branch"/>
          <dgm:animLvl val="lvl"/>
          <dgm:resizeHandles/>
        </dgm:presLayoutVars>
      </dgm:prSet>
      <dgm:spPr/>
    </dgm:pt>
    <dgm:pt modelId="{77ABFB59-EDBA-4ABA-942A-50D58320268B}" type="pres">
      <dgm:prSet presAssocID="{F7D6BFDD-6970-4E39-BF92-A6C68B2263F2}" presName="root" presStyleCnt="0"/>
      <dgm:spPr/>
    </dgm:pt>
    <dgm:pt modelId="{38202F27-9C35-46C7-9037-5F6DBD773576}" type="pres">
      <dgm:prSet presAssocID="{F7D6BFDD-6970-4E39-BF92-A6C68B2263F2}" presName="rootComposite" presStyleCnt="0"/>
      <dgm:spPr/>
    </dgm:pt>
    <dgm:pt modelId="{44CEC9F9-5FC6-4C44-8AF4-FB2B9EF92BB8}" type="pres">
      <dgm:prSet presAssocID="{F7D6BFDD-6970-4E39-BF92-A6C68B2263F2}" presName="rootText" presStyleLbl="node1" presStyleIdx="0" presStyleCnt="2" custScaleY="61321"/>
      <dgm:spPr/>
    </dgm:pt>
    <dgm:pt modelId="{126E7250-2E9D-4D57-B79D-95596E6484A9}" type="pres">
      <dgm:prSet presAssocID="{F7D6BFDD-6970-4E39-BF92-A6C68B2263F2}" presName="rootConnector" presStyleLbl="node1" presStyleIdx="0" presStyleCnt="2"/>
      <dgm:spPr/>
    </dgm:pt>
    <dgm:pt modelId="{52F59B97-9F7C-46B8-A46B-F2046EAEE349}" type="pres">
      <dgm:prSet presAssocID="{F7D6BFDD-6970-4E39-BF92-A6C68B2263F2}" presName="childShape" presStyleCnt="0"/>
      <dgm:spPr/>
    </dgm:pt>
    <dgm:pt modelId="{AAED16AF-14B8-45F5-9186-8249E36F235C}" type="pres">
      <dgm:prSet presAssocID="{D3B95C1B-7D41-4E8B-BC16-C4503BACA2BB}" presName="Name13" presStyleLbl="parChTrans1D2" presStyleIdx="0" presStyleCnt="2"/>
      <dgm:spPr/>
    </dgm:pt>
    <dgm:pt modelId="{F1B05A91-CE84-4C27-B1DC-9E180ED3A654}" type="pres">
      <dgm:prSet presAssocID="{6EF8B550-9977-432D-B6A7-4B2D5B54B8B1}" presName="childText" presStyleLbl="bgAcc1" presStyleIdx="0" presStyleCnt="2" custScaleX="122705" custScaleY="184366">
        <dgm:presLayoutVars>
          <dgm:bulletEnabled val="1"/>
        </dgm:presLayoutVars>
      </dgm:prSet>
      <dgm:spPr/>
    </dgm:pt>
    <dgm:pt modelId="{AC938D6D-E0B0-4C6A-B463-D89588D6134C}" type="pres">
      <dgm:prSet presAssocID="{5EFB87FF-855D-41DE-93D2-08F2E2AC44F7}" presName="root" presStyleCnt="0"/>
      <dgm:spPr/>
    </dgm:pt>
    <dgm:pt modelId="{40793652-B53A-42EE-9F67-FEBF12BE8BD5}" type="pres">
      <dgm:prSet presAssocID="{5EFB87FF-855D-41DE-93D2-08F2E2AC44F7}" presName="rootComposite" presStyleCnt="0"/>
      <dgm:spPr/>
    </dgm:pt>
    <dgm:pt modelId="{D6906F57-C8CD-4C64-B53B-6E3A9280C487}" type="pres">
      <dgm:prSet presAssocID="{5EFB87FF-855D-41DE-93D2-08F2E2AC44F7}" presName="rootText" presStyleLbl="node1" presStyleIdx="1" presStyleCnt="2" custScaleY="61321"/>
      <dgm:spPr/>
    </dgm:pt>
    <dgm:pt modelId="{BFDC3CA9-D385-45E6-94FF-644C2AF270E8}" type="pres">
      <dgm:prSet presAssocID="{5EFB87FF-855D-41DE-93D2-08F2E2AC44F7}" presName="rootConnector" presStyleLbl="node1" presStyleIdx="1" presStyleCnt="2"/>
      <dgm:spPr/>
    </dgm:pt>
    <dgm:pt modelId="{B8C60266-D71F-4339-8557-B0F228E00F53}" type="pres">
      <dgm:prSet presAssocID="{5EFB87FF-855D-41DE-93D2-08F2E2AC44F7}" presName="childShape" presStyleCnt="0"/>
      <dgm:spPr/>
    </dgm:pt>
    <dgm:pt modelId="{D438F3AB-EB73-4269-BA36-09C602C7296A}" type="pres">
      <dgm:prSet presAssocID="{5ECCC4CD-24A9-45B9-BF08-3824C84F3665}" presName="Name13" presStyleLbl="parChTrans1D2" presStyleIdx="1" presStyleCnt="2"/>
      <dgm:spPr/>
    </dgm:pt>
    <dgm:pt modelId="{DDBE2AE3-5A74-4BAB-8F91-98554E25CF8C}" type="pres">
      <dgm:prSet presAssocID="{CA4B69E7-91CC-4AA8-92A6-CD4061E089CE}" presName="childText" presStyleLbl="bgAcc1" presStyleIdx="1" presStyleCnt="2" custScaleX="122705" custScaleY="184366">
        <dgm:presLayoutVars>
          <dgm:bulletEnabled val="1"/>
        </dgm:presLayoutVars>
      </dgm:prSet>
      <dgm:spPr/>
    </dgm:pt>
  </dgm:ptLst>
  <dgm:cxnLst>
    <dgm:cxn modelId="{BA03EF20-2ACC-4621-81F1-447BB933F620}" type="presOf" srcId="{CE280477-1D51-455B-871A-0F69BB0C4F15}" destId="{C0E616AF-74B0-47D5-9430-069E8E6D35F8}" srcOrd="0" destOrd="0" presId="urn:microsoft.com/office/officeart/2005/8/layout/hierarchy3"/>
    <dgm:cxn modelId="{3503EE5B-3605-41BA-ACCF-2C8268B94E1F}" srcId="{CE280477-1D51-455B-871A-0F69BB0C4F15}" destId="{5EFB87FF-855D-41DE-93D2-08F2E2AC44F7}" srcOrd="1" destOrd="0" parTransId="{9301B400-37D4-4B71-94CD-A9BD6257D13D}" sibTransId="{F60BD004-63DF-4127-8F73-CE406A1A8FFA}"/>
    <dgm:cxn modelId="{A5B9A862-1B80-449E-93DA-489F498D9077}" type="presOf" srcId="{5EFB87FF-855D-41DE-93D2-08F2E2AC44F7}" destId="{BFDC3CA9-D385-45E6-94FF-644C2AF270E8}" srcOrd="1" destOrd="0" presId="urn:microsoft.com/office/officeart/2005/8/layout/hierarchy3"/>
    <dgm:cxn modelId="{13E22245-FF22-4421-BCED-65A1B785CFD5}" type="presOf" srcId="{D3B95C1B-7D41-4E8B-BC16-C4503BACA2BB}" destId="{AAED16AF-14B8-45F5-9186-8249E36F235C}" srcOrd="0" destOrd="0" presId="urn:microsoft.com/office/officeart/2005/8/layout/hierarchy3"/>
    <dgm:cxn modelId="{FE393556-509C-4C52-9A32-66E4D93681ED}" type="presOf" srcId="{F7D6BFDD-6970-4E39-BF92-A6C68B2263F2}" destId="{126E7250-2E9D-4D57-B79D-95596E6484A9}" srcOrd="1" destOrd="0" presId="urn:microsoft.com/office/officeart/2005/8/layout/hierarchy3"/>
    <dgm:cxn modelId="{6180B27A-BDCA-44AB-8EA9-08E92C8BAC0E}" type="presOf" srcId="{F7D6BFDD-6970-4E39-BF92-A6C68B2263F2}" destId="{44CEC9F9-5FC6-4C44-8AF4-FB2B9EF92BB8}" srcOrd="0" destOrd="0" presId="urn:microsoft.com/office/officeart/2005/8/layout/hierarchy3"/>
    <dgm:cxn modelId="{A61E527D-C2B8-41C5-8439-FD398B741403}" type="presOf" srcId="{5ECCC4CD-24A9-45B9-BF08-3824C84F3665}" destId="{D438F3AB-EB73-4269-BA36-09C602C7296A}" srcOrd="0" destOrd="0" presId="urn:microsoft.com/office/officeart/2005/8/layout/hierarchy3"/>
    <dgm:cxn modelId="{76706E81-8E80-4AFF-AB0A-89E9C84D4614}" type="presOf" srcId="{5EFB87FF-855D-41DE-93D2-08F2E2AC44F7}" destId="{D6906F57-C8CD-4C64-B53B-6E3A9280C487}" srcOrd="0" destOrd="0" presId="urn:microsoft.com/office/officeart/2005/8/layout/hierarchy3"/>
    <dgm:cxn modelId="{B8F7FD86-F2C9-479C-8095-E90432B955E2}" srcId="{5EFB87FF-855D-41DE-93D2-08F2E2AC44F7}" destId="{CA4B69E7-91CC-4AA8-92A6-CD4061E089CE}" srcOrd="0" destOrd="0" parTransId="{5ECCC4CD-24A9-45B9-BF08-3824C84F3665}" sibTransId="{2AC4F0AD-50AF-41B1-95D7-867DD3EFD094}"/>
    <dgm:cxn modelId="{5FCA0B88-81C3-453C-ACAE-3862CD4CDDC2}" srcId="{F7D6BFDD-6970-4E39-BF92-A6C68B2263F2}" destId="{6EF8B550-9977-432D-B6A7-4B2D5B54B8B1}" srcOrd="0" destOrd="0" parTransId="{D3B95C1B-7D41-4E8B-BC16-C4503BACA2BB}" sibTransId="{977800FC-B7E1-42C6-99F4-6138E9404DB8}"/>
    <dgm:cxn modelId="{1F7427C0-2448-4169-A7A3-C87FB310C48E}" srcId="{CE280477-1D51-455B-871A-0F69BB0C4F15}" destId="{F7D6BFDD-6970-4E39-BF92-A6C68B2263F2}" srcOrd="0" destOrd="0" parTransId="{E0C1DE32-7BEE-44A3-83F9-E71178D1488A}" sibTransId="{B6EFCBF8-9EFF-437A-8B75-7718C3EA7EFE}"/>
    <dgm:cxn modelId="{D71624C6-68E0-4F5C-B9BD-2CC1FC34F6C6}" type="presOf" srcId="{6EF8B550-9977-432D-B6A7-4B2D5B54B8B1}" destId="{F1B05A91-CE84-4C27-B1DC-9E180ED3A654}" srcOrd="0" destOrd="0" presId="urn:microsoft.com/office/officeart/2005/8/layout/hierarchy3"/>
    <dgm:cxn modelId="{766DBEF9-501B-47E1-812E-195E9A726147}" type="presOf" srcId="{CA4B69E7-91CC-4AA8-92A6-CD4061E089CE}" destId="{DDBE2AE3-5A74-4BAB-8F91-98554E25CF8C}" srcOrd="0" destOrd="0" presId="urn:microsoft.com/office/officeart/2005/8/layout/hierarchy3"/>
    <dgm:cxn modelId="{58448E04-2529-409F-AC0B-EC3F619B59C4}" type="presParOf" srcId="{C0E616AF-74B0-47D5-9430-069E8E6D35F8}" destId="{77ABFB59-EDBA-4ABA-942A-50D58320268B}" srcOrd="0" destOrd="0" presId="urn:microsoft.com/office/officeart/2005/8/layout/hierarchy3"/>
    <dgm:cxn modelId="{DAF5B527-EAE7-47CB-96E1-9E98C14A8733}" type="presParOf" srcId="{77ABFB59-EDBA-4ABA-942A-50D58320268B}" destId="{38202F27-9C35-46C7-9037-5F6DBD773576}" srcOrd="0" destOrd="0" presId="urn:microsoft.com/office/officeart/2005/8/layout/hierarchy3"/>
    <dgm:cxn modelId="{2CC14950-0CE2-4C8D-A98A-59424055EB9E}" type="presParOf" srcId="{38202F27-9C35-46C7-9037-5F6DBD773576}" destId="{44CEC9F9-5FC6-4C44-8AF4-FB2B9EF92BB8}" srcOrd="0" destOrd="0" presId="urn:microsoft.com/office/officeart/2005/8/layout/hierarchy3"/>
    <dgm:cxn modelId="{A8F6D514-E29F-473F-A667-CED5D5DD030E}" type="presParOf" srcId="{38202F27-9C35-46C7-9037-5F6DBD773576}" destId="{126E7250-2E9D-4D57-B79D-95596E6484A9}" srcOrd="1" destOrd="0" presId="urn:microsoft.com/office/officeart/2005/8/layout/hierarchy3"/>
    <dgm:cxn modelId="{8F3B052F-46F9-4F86-8C21-B10EC9645A87}" type="presParOf" srcId="{77ABFB59-EDBA-4ABA-942A-50D58320268B}" destId="{52F59B97-9F7C-46B8-A46B-F2046EAEE349}" srcOrd="1" destOrd="0" presId="urn:microsoft.com/office/officeart/2005/8/layout/hierarchy3"/>
    <dgm:cxn modelId="{5BD9D555-BFE5-49BB-B3F7-34419C16AC2A}" type="presParOf" srcId="{52F59B97-9F7C-46B8-A46B-F2046EAEE349}" destId="{AAED16AF-14B8-45F5-9186-8249E36F235C}" srcOrd="0" destOrd="0" presId="urn:microsoft.com/office/officeart/2005/8/layout/hierarchy3"/>
    <dgm:cxn modelId="{22B7F59A-966F-4485-ABB0-C45D8EAD4317}" type="presParOf" srcId="{52F59B97-9F7C-46B8-A46B-F2046EAEE349}" destId="{F1B05A91-CE84-4C27-B1DC-9E180ED3A654}" srcOrd="1" destOrd="0" presId="urn:microsoft.com/office/officeart/2005/8/layout/hierarchy3"/>
    <dgm:cxn modelId="{BA0C3487-2F6D-42E6-94DE-622AE9BD6D22}" type="presParOf" srcId="{C0E616AF-74B0-47D5-9430-069E8E6D35F8}" destId="{AC938D6D-E0B0-4C6A-B463-D89588D6134C}" srcOrd="1" destOrd="0" presId="urn:microsoft.com/office/officeart/2005/8/layout/hierarchy3"/>
    <dgm:cxn modelId="{2D41B88C-048F-45C8-BA45-14361559EB8E}" type="presParOf" srcId="{AC938D6D-E0B0-4C6A-B463-D89588D6134C}" destId="{40793652-B53A-42EE-9F67-FEBF12BE8BD5}" srcOrd="0" destOrd="0" presId="urn:microsoft.com/office/officeart/2005/8/layout/hierarchy3"/>
    <dgm:cxn modelId="{9CFD4A72-21DB-4753-A4DA-39EB7A875691}" type="presParOf" srcId="{40793652-B53A-42EE-9F67-FEBF12BE8BD5}" destId="{D6906F57-C8CD-4C64-B53B-6E3A9280C487}" srcOrd="0" destOrd="0" presId="urn:microsoft.com/office/officeart/2005/8/layout/hierarchy3"/>
    <dgm:cxn modelId="{9F115C98-E17F-4AA2-A24E-2736B2F91FAB}" type="presParOf" srcId="{40793652-B53A-42EE-9F67-FEBF12BE8BD5}" destId="{BFDC3CA9-D385-45E6-94FF-644C2AF270E8}" srcOrd="1" destOrd="0" presId="urn:microsoft.com/office/officeart/2005/8/layout/hierarchy3"/>
    <dgm:cxn modelId="{FE7B74AC-3DB6-4B17-ADA2-E3907B3D015F}" type="presParOf" srcId="{AC938D6D-E0B0-4C6A-B463-D89588D6134C}" destId="{B8C60266-D71F-4339-8557-B0F228E00F53}" srcOrd="1" destOrd="0" presId="urn:microsoft.com/office/officeart/2005/8/layout/hierarchy3"/>
    <dgm:cxn modelId="{1171327E-BF17-43A7-8C82-8235C189152A}" type="presParOf" srcId="{B8C60266-D71F-4339-8557-B0F228E00F53}" destId="{D438F3AB-EB73-4269-BA36-09C602C7296A}" srcOrd="0" destOrd="0" presId="urn:microsoft.com/office/officeart/2005/8/layout/hierarchy3"/>
    <dgm:cxn modelId="{3ED56102-7514-43E9-89B8-E1E60A8DDD33}" type="presParOf" srcId="{B8C60266-D71F-4339-8557-B0F228E00F53}" destId="{DDBE2AE3-5A74-4BAB-8F91-98554E25CF8C}"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3AAF58-2FC9-440B-955C-6EECC92E5119}"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BE0E7A40-F9C4-47F4-8243-F7CA1898477F}">
      <dgm:prSet/>
      <dgm:spPr/>
      <dgm:t>
        <a:bodyPr/>
        <a:lstStyle/>
        <a:p>
          <a:r>
            <a:rPr lang="en-US" b="0" i="0"/>
            <a:t>​</a:t>
          </a:r>
          <a:r>
            <a:rPr lang="en-US" b="1" i="0"/>
            <a:t>Enhanced safety </a:t>
          </a:r>
          <a:r>
            <a:rPr lang="en-US" b="0" i="0"/>
            <a:t>– vehicles cross paths at only one location.</a:t>
          </a:r>
          <a:endParaRPr lang="en-US"/>
        </a:p>
      </dgm:t>
    </dgm:pt>
    <dgm:pt modelId="{41B3C539-90DA-4F3B-9EDD-E8531784865C}" type="parTrans" cxnId="{E7C626B4-E7FD-4F64-AB13-36DFC746067C}">
      <dgm:prSet/>
      <dgm:spPr/>
      <dgm:t>
        <a:bodyPr/>
        <a:lstStyle/>
        <a:p>
          <a:endParaRPr lang="en-US"/>
        </a:p>
      </dgm:t>
    </dgm:pt>
    <dgm:pt modelId="{698F6F8C-1012-4552-9B2A-4FD6FA5021D5}" type="sibTrans" cxnId="{E7C626B4-E7FD-4F64-AB13-36DFC746067C}">
      <dgm:prSet/>
      <dgm:spPr/>
      <dgm:t>
        <a:bodyPr/>
        <a:lstStyle/>
        <a:p>
          <a:endParaRPr lang="en-US"/>
        </a:p>
      </dgm:t>
    </dgm:pt>
    <dgm:pt modelId="{4273BEF6-8F34-416B-9C7F-926BAAF5EA6F}">
      <dgm:prSet/>
      <dgm:spPr/>
      <dgm:t>
        <a:bodyPr/>
        <a:lstStyle/>
        <a:p>
          <a:r>
            <a:rPr lang="en-US" b="1" i="0"/>
            <a:t>Increased efficiency</a:t>
          </a:r>
          <a:r>
            <a:rPr lang="en-US" b="0" i="0"/>
            <a:t>— traffic signals operate in three phases increasing “green light” time.</a:t>
          </a:r>
          <a:endParaRPr lang="en-US"/>
        </a:p>
      </dgm:t>
    </dgm:pt>
    <dgm:pt modelId="{79F3A477-7826-4C3E-B76F-4758C4C4300E}" type="parTrans" cxnId="{0C952F5B-D6F6-49A6-A80D-C0D5A489E9C9}">
      <dgm:prSet/>
      <dgm:spPr/>
      <dgm:t>
        <a:bodyPr/>
        <a:lstStyle/>
        <a:p>
          <a:endParaRPr lang="en-US"/>
        </a:p>
      </dgm:t>
    </dgm:pt>
    <dgm:pt modelId="{FF8CC43A-3E19-4E6E-9B1B-F08455A91D48}" type="sibTrans" cxnId="{0C952F5B-D6F6-49A6-A80D-C0D5A489E9C9}">
      <dgm:prSet/>
      <dgm:spPr/>
      <dgm:t>
        <a:bodyPr/>
        <a:lstStyle/>
        <a:p>
          <a:endParaRPr lang="en-US"/>
        </a:p>
      </dgm:t>
    </dgm:pt>
    <dgm:pt modelId="{1DA96942-5AF6-41B1-B0B2-FB76EC4689D7}">
      <dgm:prSet/>
      <dgm:spPr/>
      <dgm:t>
        <a:bodyPr/>
        <a:lstStyle/>
        <a:p>
          <a:r>
            <a:rPr lang="en-US" b="1" i="0"/>
            <a:t>Increased capacity </a:t>
          </a:r>
          <a:r>
            <a:rPr lang="en-US" b="0" i="0"/>
            <a:t>– Allows for left turns to occur simultaneously and at higher speeds.</a:t>
          </a:r>
          <a:endParaRPr lang="en-US"/>
        </a:p>
      </dgm:t>
    </dgm:pt>
    <dgm:pt modelId="{94785DAF-36B2-4EC9-882A-C90341313187}" type="parTrans" cxnId="{7F397544-6480-4C30-8282-96DF7EA71A8C}">
      <dgm:prSet/>
      <dgm:spPr/>
      <dgm:t>
        <a:bodyPr/>
        <a:lstStyle/>
        <a:p>
          <a:endParaRPr lang="en-US"/>
        </a:p>
      </dgm:t>
    </dgm:pt>
    <dgm:pt modelId="{5BC46569-28FA-45F9-B61B-49DC387BB99E}" type="sibTrans" cxnId="{7F397544-6480-4C30-8282-96DF7EA71A8C}">
      <dgm:prSet/>
      <dgm:spPr/>
      <dgm:t>
        <a:bodyPr/>
        <a:lstStyle/>
        <a:p>
          <a:endParaRPr lang="en-US"/>
        </a:p>
      </dgm:t>
    </dgm:pt>
    <dgm:pt modelId="{CDA916FE-64AD-48CF-A894-8234AB016880}">
      <dgm:prSet/>
      <dgm:spPr/>
      <dgm:t>
        <a:bodyPr/>
        <a:lstStyle/>
        <a:p>
          <a:r>
            <a:rPr lang="en-US" b="1" i="0"/>
            <a:t>Fewer traffic signals </a:t>
          </a:r>
          <a:r>
            <a:rPr lang="en-US" b="0" i="0"/>
            <a:t>– Channels traffic into one intersection. </a:t>
          </a:r>
          <a:endParaRPr lang="en-US"/>
        </a:p>
      </dgm:t>
    </dgm:pt>
    <dgm:pt modelId="{1F619002-A4F3-4F66-B7DC-149509095D98}" type="parTrans" cxnId="{CE3E813F-9C3F-417D-BFED-2B2C4B0E675D}">
      <dgm:prSet/>
      <dgm:spPr/>
      <dgm:t>
        <a:bodyPr/>
        <a:lstStyle/>
        <a:p>
          <a:endParaRPr lang="en-US"/>
        </a:p>
      </dgm:t>
    </dgm:pt>
    <dgm:pt modelId="{87CD5460-38A4-4855-B628-1389EC55531E}" type="sibTrans" cxnId="{CE3E813F-9C3F-417D-BFED-2B2C4B0E675D}">
      <dgm:prSet/>
      <dgm:spPr/>
      <dgm:t>
        <a:bodyPr/>
        <a:lstStyle/>
        <a:p>
          <a:endParaRPr lang="en-US"/>
        </a:p>
      </dgm:t>
    </dgm:pt>
    <dgm:pt modelId="{AC11CA33-4B34-478C-B05E-4A69CE634B59}">
      <dgm:prSet/>
      <dgm:spPr/>
      <dgm:t>
        <a:bodyPr/>
        <a:lstStyle/>
        <a:p>
          <a:r>
            <a:rPr lang="en-US" b="1" i="0" dirty="0"/>
            <a:t>Reduced right-of-way impacts </a:t>
          </a:r>
          <a:r>
            <a:rPr lang="en-US" b="0" i="0" dirty="0"/>
            <a:t>– Smaller footprint than conventional interchanges, </a:t>
          </a:r>
          <a:endParaRPr lang="en-US" dirty="0"/>
        </a:p>
      </dgm:t>
    </dgm:pt>
    <dgm:pt modelId="{B6159178-98A3-44B4-985F-829EBC9BD343}" type="parTrans" cxnId="{F81376A1-CF44-4E15-B2FA-E95F25934717}">
      <dgm:prSet/>
      <dgm:spPr/>
      <dgm:t>
        <a:bodyPr/>
        <a:lstStyle/>
        <a:p>
          <a:endParaRPr lang="en-US"/>
        </a:p>
      </dgm:t>
    </dgm:pt>
    <dgm:pt modelId="{B558289F-BCD1-484B-9F43-FE1573993860}" type="sibTrans" cxnId="{F81376A1-CF44-4E15-B2FA-E95F25934717}">
      <dgm:prSet/>
      <dgm:spPr/>
      <dgm:t>
        <a:bodyPr/>
        <a:lstStyle/>
        <a:p>
          <a:endParaRPr lang="en-US"/>
        </a:p>
      </dgm:t>
    </dgm:pt>
    <dgm:pt modelId="{95553087-FF43-4FF0-A3B9-E316BDF81CBE}" type="pres">
      <dgm:prSet presAssocID="{0F3AAF58-2FC9-440B-955C-6EECC92E5119}" presName="linear" presStyleCnt="0">
        <dgm:presLayoutVars>
          <dgm:animLvl val="lvl"/>
          <dgm:resizeHandles val="exact"/>
        </dgm:presLayoutVars>
      </dgm:prSet>
      <dgm:spPr/>
    </dgm:pt>
    <dgm:pt modelId="{3245C680-6798-4015-A146-32CD8F5DA99A}" type="pres">
      <dgm:prSet presAssocID="{BE0E7A40-F9C4-47F4-8243-F7CA1898477F}" presName="parentText" presStyleLbl="node1" presStyleIdx="0" presStyleCnt="5">
        <dgm:presLayoutVars>
          <dgm:chMax val="0"/>
          <dgm:bulletEnabled val="1"/>
        </dgm:presLayoutVars>
      </dgm:prSet>
      <dgm:spPr/>
    </dgm:pt>
    <dgm:pt modelId="{09527DD2-5238-406B-887A-1B441A1F9AD1}" type="pres">
      <dgm:prSet presAssocID="{698F6F8C-1012-4552-9B2A-4FD6FA5021D5}" presName="spacer" presStyleCnt="0"/>
      <dgm:spPr/>
    </dgm:pt>
    <dgm:pt modelId="{0D507ABB-C9B4-494A-93D4-3532FE93CFBA}" type="pres">
      <dgm:prSet presAssocID="{4273BEF6-8F34-416B-9C7F-926BAAF5EA6F}" presName="parentText" presStyleLbl="node1" presStyleIdx="1" presStyleCnt="5">
        <dgm:presLayoutVars>
          <dgm:chMax val="0"/>
          <dgm:bulletEnabled val="1"/>
        </dgm:presLayoutVars>
      </dgm:prSet>
      <dgm:spPr/>
    </dgm:pt>
    <dgm:pt modelId="{D9DB5E29-61F1-4FDF-A5C0-69DE006E8C35}" type="pres">
      <dgm:prSet presAssocID="{FF8CC43A-3E19-4E6E-9B1B-F08455A91D48}" presName="spacer" presStyleCnt="0"/>
      <dgm:spPr/>
    </dgm:pt>
    <dgm:pt modelId="{D8A9140F-7913-461A-8712-450D04153885}" type="pres">
      <dgm:prSet presAssocID="{1DA96942-5AF6-41B1-B0B2-FB76EC4689D7}" presName="parentText" presStyleLbl="node1" presStyleIdx="2" presStyleCnt="5">
        <dgm:presLayoutVars>
          <dgm:chMax val="0"/>
          <dgm:bulletEnabled val="1"/>
        </dgm:presLayoutVars>
      </dgm:prSet>
      <dgm:spPr/>
    </dgm:pt>
    <dgm:pt modelId="{AA9811A1-78C1-45E9-9055-2D7B1B3D47F7}" type="pres">
      <dgm:prSet presAssocID="{5BC46569-28FA-45F9-B61B-49DC387BB99E}" presName="spacer" presStyleCnt="0"/>
      <dgm:spPr/>
    </dgm:pt>
    <dgm:pt modelId="{2EFDC611-C7D3-4637-9D36-5A3B0926FF74}" type="pres">
      <dgm:prSet presAssocID="{CDA916FE-64AD-48CF-A894-8234AB016880}" presName="parentText" presStyleLbl="node1" presStyleIdx="3" presStyleCnt="5">
        <dgm:presLayoutVars>
          <dgm:chMax val="0"/>
          <dgm:bulletEnabled val="1"/>
        </dgm:presLayoutVars>
      </dgm:prSet>
      <dgm:spPr/>
    </dgm:pt>
    <dgm:pt modelId="{56DA8847-9EB9-428E-8A85-0A7A00969AB0}" type="pres">
      <dgm:prSet presAssocID="{87CD5460-38A4-4855-B628-1389EC55531E}" presName="spacer" presStyleCnt="0"/>
      <dgm:spPr/>
    </dgm:pt>
    <dgm:pt modelId="{D392669F-C5CD-4FBB-9FD7-43C77AA2AB23}" type="pres">
      <dgm:prSet presAssocID="{AC11CA33-4B34-478C-B05E-4A69CE634B59}" presName="parentText" presStyleLbl="node1" presStyleIdx="4" presStyleCnt="5">
        <dgm:presLayoutVars>
          <dgm:chMax val="0"/>
          <dgm:bulletEnabled val="1"/>
        </dgm:presLayoutVars>
      </dgm:prSet>
      <dgm:spPr/>
    </dgm:pt>
  </dgm:ptLst>
  <dgm:cxnLst>
    <dgm:cxn modelId="{C5BC6916-A5F4-4E78-86F3-ECE63DF86098}" type="presOf" srcId="{1DA96942-5AF6-41B1-B0B2-FB76EC4689D7}" destId="{D8A9140F-7913-461A-8712-450D04153885}" srcOrd="0" destOrd="0" presId="urn:microsoft.com/office/officeart/2005/8/layout/vList2"/>
    <dgm:cxn modelId="{6D10AD25-2C04-4AFA-B055-AE3E5C52EDBE}" type="presOf" srcId="{BE0E7A40-F9C4-47F4-8243-F7CA1898477F}" destId="{3245C680-6798-4015-A146-32CD8F5DA99A}" srcOrd="0" destOrd="0" presId="urn:microsoft.com/office/officeart/2005/8/layout/vList2"/>
    <dgm:cxn modelId="{0127A427-6198-4D06-8F9D-0744E39994B5}" type="presOf" srcId="{0F3AAF58-2FC9-440B-955C-6EECC92E5119}" destId="{95553087-FF43-4FF0-A3B9-E316BDF81CBE}" srcOrd="0" destOrd="0" presId="urn:microsoft.com/office/officeart/2005/8/layout/vList2"/>
    <dgm:cxn modelId="{A057CA28-E287-4D94-9344-B0A1FD2CAAF4}" type="presOf" srcId="{4273BEF6-8F34-416B-9C7F-926BAAF5EA6F}" destId="{0D507ABB-C9B4-494A-93D4-3532FE93CFBA}" srcOrd="0" destOrd="0" presId="urn:microsoft.com/office/officeart/2005/8/layout/vList2"/>
    <dgm:cxn modelId="{CE3E813F-9C3F-417D-BFED-2B2C4B0E675D}" srcId="{0F3AAF58-2FC9-440B-955C-6EECC92E5119}" destId="{CDA916FE-64AD-48CF-A894-8234AB016880}" srcOrd="3" destOrd="0" parTransId="{1F619002-A4F3-4F66-B7DC-149509095D98}" sibTransId="{87CD5460-38A4-4855-B628-1389EC55531E}"/>
    <dgm:cxn modelId="{0C952F5B-D6F6-49A6-A80D-C0D5A489E9C9}" srcId="{0F3AAF58-2FC9-440B-955C-6EECC92E5119}" destId="{4273BEF6-8F34-416B-9C7F-926BAAF5EA6F}" srcOrd="1" destOrd="0" parTransId="{79F3A477-7826-4C3E-B76F-4758C4C4300E}" sibTransId="{FF8CC43A-3E19-4E6E-9B1B-F08455A91D48}"/>
    <dgm:cxn modelId="{7F397544-6480-4C30-8282-96DF7EA71A8C}" srcId="{0F3AAF58-2FC9-440B-955C-6EECC92E5119}" destId="{1DA96942-5AF6-41B1-B0B2-FB76EC4689D7}" srcOrd="2" destOrd="0" parTransId="{94785DAF-36B2-4EC9-882A-C90341313187}" sibTransId="{5BC46569-28FA-45F9-B61B-49DC387BB99E}"/>
    <dgm:cxn modelId="{194B5070-F152-40DF-8BF0-ABB95237E77F}" type="presOf" srcId="{AC11CA33-4B34-478C-B05E-4A69CE634B59}" destId="{D392669F-C5CD-4FBB-9FD7-43C77AA2AB23}" srcOrd="0" destOrd="0" presId="urn:microsoft.com/office/officeart/2005/8/layout/vList2"/>
    <dgm:cxn modelId="{F81376A1-CF44-4E15-B2FA-E95F25934717}" srcId="{0F3AAF58-2FC9-440B-955C-6EECC92E5119}" destId="{AC11CA33-4B34-478C-B05E-4A69CE634B59}" srcOrd="4" destOrd="0" parTransId="{B6159178-98A3-44B4-985F-829EBC9BD343}" sibTransId="{B558289F-BCD1-484B-9F43-FE1573993860}"/>
    <dgm:cxn modelId="{E7C626B4-E7FD-4F64-AB13-36DFC746067C}" srcId="{0F3AAF58-2FC9-440B-955C-6EECC92E5119}" destId="{BE0E7A40-F9C4-47F4-8243-F7CA1898477F}" srcOrd="0" destOrd="0" parTransId="{41B3C539-90DA-4F3B-9EDD-E8531784865C}" sibTransId="{698F6F8C-1012-4552-9B2A-4FD6FA5021D5}"/>
    <dgm:cxn modelId="{9ABB77EE-4AA1-40D4-BFAF-C3AF89395230}" type="presOf" srcId="{CDA916FE-64AD-48CF-A894-8234AB016880}" destId="{2EFDC611-C7D3-4637-9D36-5A3B0926FF74}" srcOrd="0" destOrd="0" presId="urn:microsoft.com/office/officeart/2005/8/layout/vList2"/>
    <dgm:cxn modelId="{1879F452-0AC4-4FD8-97FD-66207D3FACC3}" type="presParOf" srcId="{95553087-FF43-4FF0-A3B9-E316BDF81CBE}" destId="{3245C680-6798-4015-A146-32CD8F5DA99A}" srcOrd="0" destOrd="0" presId="urn:microsoft.com/office/officeart/2005/8/layout/vList2"/>
    <dgm:cxn modelId="{52521282-FF8E-400F-9011-74F32F93DB9D}" type="presParOf" srcId="{95553087-FF43-4FF0-A3B9-E316BDF81CBE}" destId="{09527DD2-5238-406B-887A-1B441A1F9AD1}" srcOrd="1" destOrd="0" presId="urn:microsoft.com/office/officeart/2005/8/layout/vList2"/>
    <dgm:cxn modelId="{35EE6310-83EA-4E19-A742-C59D7DF50BD6}" type="presParOf" srcId="{95553087-FF43-4FF0-A3B9-E316BDF81CBE}" destId="{0D507ABB-C9B4-494A-93D4-3532FE93CFBA}" srcOrd="2" destOrd="0" presId="urn:microsoft.com/office/officeart/2005/8/layout/vList2"/>
    <dgm:cxn modelId="{5619A22E-F972-469C-B3D0-A3CA18C6CD1A}" type="presParOf" srcId="{95553087-FF43-4FF0-A3B9-E316BDF81CBE}" destId="{D9DB5E29-61F1-4FDF-A5C0-69DE006E8C35}" srcOrd="3" destOrd="0" presId="urn:microsoft.com/office/officeart/2005/8/layout/vList2"/>
    <dgm:cxn modelId="{3F3BFCA8-12CC-4160-8AF6-1B70A7FB0E04}" type="presParOf" srcId="{95553087-FF43-4FF0-A3B9-E316BDF81CBE}" destId="{D8A9140F-7913-461A-8712-450D04153885}" srcOrd="4" destOrd="0" presId="urn:microsoft.com/office/officeart/2005/8/layout/vList2"/>
    <dgm:cxn modelId="{FA6F02A0-6D74-43F9-AACD-2094611B6655}" type="presParOf" srcId="{95553087-FF43-4FF0-A3B9-E316BDF81CBE}" destId="{AA9811A1-78C1-45E9-9055-2D7B1B3D47F7}" srcOrd="5" destOrd="0" presId="urn:microsoft.com/office/officeart/2005/8/layout/vList2"/>
    <dgm:cxn modelId="{2CEE62D7-9C4D-444D-87CF-E050682CDFBA}" type="presParOf" srcId="{95553087-FF43-4FF0-A3B9-E316BDF81CBE}" destId="{2EFDC611-C7D3-4637-9D36-5A3B0926FF74}" srcOrd="6" destOrd="0" presId="urn:microsoft.com/office/officeart/2005/8/layout/vList2"/>
    <dgm:cxn modelId="{A5069CAD-892D-4D95-AF76-F09B23D7CE18}" type="presParOf" srcId="{95553087-FF43-4FF0-A3B9-E316BDF81CBE}" destId="{56DA8847-9EB9-428E-8A85-0A7A00969AB0}" srcOrd="7" destOrd="0" presId="urn:microsoft.com/office/officeart/2005/8/layout/vList2"/>
    <dgm:cxn modelId="{2606C571-94EE-430A-AF39-842E6F6765A9}" type="presParOf" srcId="{95553087-FF43-4FF0-A3B9-E316BDF81CBE}" destId="{D392669F-C5CD-4FBB-9FD7-43C77AA2AB2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1DF3CB-BD19-4248-9E85-20580E8327E6}"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8F9EAA2F-804F-421B-8112-2E90F56DEDF6}">
      <dgm:prSet/>
      <dgm:spPr>
        <a:solidFill>
          <a:srgbClr val="00B050"/>
        </a:solidFill>
      </dgm:spPr>
      <dgm:t>
        <a:bodyPr/>
        <a:lstStyle/>
        <a:p>
          <a:r>
            <a:rPr lang="en-US" b="1" i="0"/>
            <a:t>Safety </a:t>
          </a:r>
          <a:endParaRPr lang="en-US"/>
        </a:p>
      </dgm:t>
    </dgm:pt>
    <dgm:pt modelId="{8C799E0D-C811-4FD9-A6D2-FF9EE2A6E2E8}" type="parTrans" cxnId="{E1AD2D48-845F-4C22-A7EF-A0E9BD9F3883}">
      <dgm:prSet/>
      <dgm:spPr/>
      <dgm:t>
        <a:bodyPr/>
        <a:lstStyle/>
        <a:p>
          <a:endParaRPr lang="en-US"/>
        </a:p>
      </dgm:t>
    </dgm:pt>
    <dgm:pt modelId="{C70DF32E-F98C-47FF-B0BD-3ACB868C70AE}" type="sibTrans" cxnId="{E1AD2D48-845F-4C22-A7EF-A0E9BD9F3883}">
      <dgm:prSet/>
      <dgm:spPr/>
      <dgm:t>
        <a:bodyPr/>
        <a:lstStyle/>
        <a:p>
          <a:endParaRPr lang="en-US"/>
        </a:p>
      </dgm:t>
    </dgm:pt>
    <dgm:pt modelId="{1CB4568A-434D-4433-B62A-A02A9DA9DD1E}">
      <dgm:prSet/>
      <dgm:spPr/>
      <dgm:t>
        <a:bodyPr/>
        <a:lstStyle/>
        <a:p>
          <a:r>
            <a:rPr lang="en-US" b="0" i="0"/>
            <a:t>Reduces wrong-way entries to ramps,</a:t>
          </a:r>
          <a:endParaRPr lang="en-US"/>
        </a:p>
      </dgm:t>
    </dgm:pt>
    <dgm:pt modelId="{AD80415D-CA84-4573-9C34-A47BA657FB52}" type="parTrans" cxnId="{734F532D-9FB9-4049-8B89-A15281AEC9A7}">
      <dgm:prSet/>
      <dgm:spPr/>
      <dgm:t>
        <a:bodyPr/>
        <a:lstStyle/>
        <a:p>
          <a:endParaRPr lang="en-US"/>
        </a:p>
      </dgm:t>
    </dgm:pt>
    <dgm:pt modelId="{6F26761A-B6C9-4E27-AC22-96A2C59EAF09}" type="sibTrans" cxnId="{734F532D-9FB9-4049-8B89-A15281AEC9A7}">
      <dgm:prSet/>
      <dgm:spPr/>
      <dgm:t>
        <a:bodyPr/>
        <a:lstStyle/>
        <a:p>
          <a:endParaRPr lang="en-US"/>
        </a:p>
      </dgm:t>
    </dgm:pt>
    <dgm:pt modelId="{7DD5AE4F-4A93-4A18-B2E1-480A978CA516}">
      <dgm:prSet/>
      <dgm:spPr/>
      <dgm:t>
        <a:bodyPr/>
        <a:lstStyle/>
        <a:p>
          <a:r>
            <a:rPr lang="en-US"/>
            <a:t>N</a:t>
          </a:r>
          <a:r>
            <a:rPr lang="en-US" b="0" i="0"/>
            <a:t>umber of times opposing traffic crosses paths </a:t>
          </a:r>
          <a:endParaRPr lang="en-US"/>
        </a:p>
      </dgm:t>
    </dgm:pt>
    <dgm:pt modelId="{F9557E64-5AEB-4CE8-BDE6-8047D100DCC3}" type="parTrans" cxnId="{0BE696FE-D118-45CA-BB6A-C613C2D35E95}">
      <dgm:prSet/>
      <dgm:spPr/>
      <dgm:t>
        <a:bodyPr/>
        <a:lstStyle/>
        <a:p>
          <a:endParaRPr lang="en-US"/>
        </a:p>
      </dgm:t>
    </dgm:pt>
    <dgm:pt modelId="{1E9216D1-E148-4AB3-96FA-1EF45CEE9C64}" type="sibTrans" cxnId="{0BE696FE-D118-45CA-BB6A-C613C2D35E95}">
      <dgm:prSet/>
      <dgm:spPr/>
      <dgm:t>
        <a:bodyPr/>
        <a:lstStyle/>
        <a:p>
          <a:endParaRPr lang="en-US"/>
        </a:p>
      </dgm:t>
    </dgm:pt>
    <dgm:pt modelId="{F08AAA88-8847-47D9-B6CB-A628A299F3D1}">
      <dgm:prSet/>
      <dgm:spPr/>
      <dgm:t>
        <a:bodyPr/>
        <a:lstStyle/>
        <a:p>
          <a:r>
            <a:rPr lang="en-US"/>
            <a:t>P</a:t>
          </a:r>
          <a:r>
            <a:rPr lang="en-US" b="0" i="0"/>
            <a:t>otential number of crash points for vehicles</a:t>
          </a:r>
          <a:endParaRPr lang="en-US"/>
        </a:p>
      </dgm:t>
    </dgm:pt>
    <dgm:pt modelId="{003BD20B-01C4-4CEA-85CE-75DC4B85AC02}" type="parTrans" cxnId="{70E310A9-B737-4B71-9D1C-4E52D5D87996}">
      <dgm:prSet/>
      <dgm:spPr/>
      <dgm:t>
        <a:bodyPr/>
        <a:lstStyle/>
        <a:p>
          <a:endParaRPr lang="en-US"/>
        </a:p>
      </dgm:t>
    </dgm:pt>
    <dgm:pt modelId="{F3D15117-9970-452C-B72C-FCC4C27FB883}" type="sibTrans" cxnId="{70E310A9-B737-4B71-9D1C-4E52D5D87996}">
      <dgm:prSet/>
      <dgm:spPr/>
      <dgm:t>
        <a:bodyPr/>
        <a:lstStyle/>
        <a:p>
          <a:endParaRPr lang="en-US"/>
        </a:p>
      </dgm:t>
    </dgm:pt>
    <dgm:pt modelId="{225F1778-F9E8-43B8-A8AA-6521CA8F8E87}">
      <dgm:prSet/>
      <dgm:spPr/>
      <dgm:t>
        <a:bodyPr/>
        <a:lstStyle/>
        <a:p>
          <a:r>
            <a:rPr lang="en-US"/>
            <a:t>Slows down drivers</a:t>
          </a:r>
        </a:p>
      </dgm:t>
    </dgm:pt>
    <dgm:pt modelId="{BB80A6C5-F788-457A-8CC1-558CDEFA4657}" type="parTrans" cxnId="{3790166E-72FE-4DE3-8FCA-737C4E838681}">
      <dgm:prSet/>
      <dgm:spPr/>
      <dgm:t>
        <a:bodyPr/>
        <a:lstStyle/>
        <a:p>
          <a:endParaRPr lang="en-US"/>
        </a:p>
      </dgm:t>
    </dgm:pt>
    <dgm:pt modelId="{52F46E82-BD3E-4456-8BAF-0464DEE0B3BD}" type="sibTrans" cxnId="{3790166E-72FE-4DE3-8FCA-737C4E838681}">
      <dgm:prSet/>
      <dgm:spPr/>
      <dgm:t>
        <a:bodyPr/>
        <a:lstStyle/>
        <a:p>
          <a:endParaRPr lang="en-US"/>
        </a:p>
      </dgm:t>
    </dgm:pt>
    <dgm:pt modelId="{C098D366-1745-4407-9AFB-4C8E80A8E2B8}">
      <dgm:prSet/>
      <dgm:spPr>
        <a:solidFill>
          <a:srgbClr val="00B050"/>
        </a:solidFill>
      </dgm:spPr>
      <dgm:t>
        <a:bodyPr/>
        <a:lstStyle/>
        <a:p>
          <a:r>
            <a:rPr lang="en-US" b="1" i="0"/>
            <a:t>Efficiency</a:t>
          </a:r>
          <a:endParaRPr lang="en-US"/>
        </a:p>
      </dgm:t>
    </dgm:pt>
    <dgm:pt modelId="{0026D7F4-1AB5-4E2F-AB58-1BC1CFCB2C29}" type="parTrans" cxnId="{D2032E64-118B-4B22-9D6F-D12AA411F9B6}">
      <dgm:prSet/>
      <dgm:spPr/>
      <dgm:t>
        <a:bodyPr/>
        <a:lstStyle/>
        <a:p>
          <a:endParaRPr lang="en-US"/>
        </a:p>
      </dgm:t>
    </dgm:pt>
    <dgm:pt modelId="{CD4C5EBD-234F-4B77-86F5-22BF66B72D80}" type="sibTrans" cxnId="{D2032E64-118B-4B22-9D6F-D12AA411F9B6}">
      <dgm:prSet/>
      <dgm:spPr/>
      <dgm:t>
        <a:bodyPr/>
        <a:lstStyle/>
        <a:p>
          <a:endParaRPr lang="en-US"/>
        </a:p>
      </dgm:t>
    </dgm:pt>
    <dgm:pt modelId="{EEC56315-3156-40B3-A69F-F68AEABA9F5A}">
      <dgm:prSet/>
      <dgm:spPr/>
      <dgm:t>
        <a:bodyPr/>
        <a:lstStyle/>
        <a:p>
          <a:r>
            <a:rPr lang="en-US" b="0" i="0" dirty="0"/>
            <a:t>Fewer traffic signal phases</a:t>
          </a:r>
          <a:endParaRPr lang="en-US" dirty="0"/>
        </a:p>
      </dgm:t>
    </dgm:pt>
    <dgm:pt modelId="{69E8FB58-98B3-4402-9BB4-628416B8B2AF}" type="parTrans" cxnId="{3C9FF96C-2863-4506-AC35-C485724BDDBC}">
      <dgm:prSet/>
      <dgm:spPr/>
      <dgm:t>
        <a:bodyPr/>
        <a:lstStyle/>
        <a:p>
          <a:endParaRPr lang="en-US"/>
        </a:p>
      </dgm:t>
    </dgm:pt>
    <dgm:pt modelId="{7A74FDE1-7C53-4C24-8683-F3B10ADD6C5D}" type="sibTrans" cxnId="{3C9FF96C-2863-4506-AC35-C485724BDDBC}">
      <dgm:prSet/>
      <dgm:spPr/>
      <dgm:t>
        <a:bodyPr/>
        <a:lstStyle/>
        <a:p>
          <a:endParaRPr lang="en-US"/>
        </a:p>
      </dgm:t>
    </dgm:pt>
    <dgm:pt modelId="{43AED20E-B772-4D45-B6F7-B9412B1ACD99}">
      <dgm:prSet/>
      <dgm:spPr/>
      <dgm:t>
        <a:bodyPr/>
        <a:lstStyle/>
        <a:p>
          <a:r>
            <a:rPr lang="en-US" b="0" i="0"/>
            <a:t>Easier access to the highway </a:t>
          </a:r>
          <a:endParaRPr lang="en-US"/>
        </a:p>
      </dgm:t>
    </dgm:pt>
    <dgm:pt modelId="{EF7FBA6F-B08E-4A7E-A7A6-43ED9BAA66C7}" type="parTrans" cxnId="{8FE4ACBA-0C94-4312-A61A-281032F2CD12}">
      <dgm:prSet/>
      <dgm:spPr/>
      <dgm:t>
        <a:bodyPr/>
        <a:lstStyle/>
        <a:p>
          <a:endParaRPr lang="en-US"/>
        </a:p>
      </dgm:t>
    </dgm:pt>
    <dgm:pt modelId="{CC1E5233-DD53-431B-B886-86D06393DE06}" type="sibTrans" cxnId="{8FE4ACBA-0C94-4312-A61A-281032F2CD12}">
      <dgm:prSet/>
      <dgm:spPr/>
      <dgm:t>
        <a:bodyPr/>
        <a:lstStyle/>
        <a:p>
          <a:endParaRPr lang="en-US"/>
        </a:p>
      </dgm:t>
    </dgm:pt>
    <dgm:pt modelId="{35B43E78-24C0-4138-9CA5-8D4F7CF511F9}">
      <dgm:prSet/>
      <dgm:spPr/>
      <dgm:t>
        <a:bodyPr/>
        <a:lstStyle/>
        <a:p>
          <a:r>
            <a:rPr lang="en-US" b="0" i="0"/>
            <a:t>Does not cross opposing traffic</a:t>
          </a:r>
          <a:endParaRPr lang="en-US"/>
        </a:p>
      </dgm:t>
    </dgm:pt>
    <dgm:pt modelId="{52B24838-F1C7-4588-A386-2538667B54F6}" type="parTrans" cxnId="{7F419E96-2B94-4501-9EB3-13BCB6B7B276}">
      <dgm:prSet/>
      <dgm:spPr/>
      <dgm:t>
        <a:bodyPr/>
        <a:lstStyle/>
        <a:p>
          <a:endParaRPr lang="en-US"/>
        </a:p>
      </dgm:t>
    </dgm:pt>
    <dgm:pt modelId="{6758EC4D-FAA2-4C1C-8772-06798BC70AAC}" type="sibTrans" cxnId="{7F419E96-2B94-4501-9EB3-13BCB6B7B276}">
      <dgm:prSet/>
      <dgm:spPr/>
      <dgm:t>
        <a:bodyPr/>
        <a:lstStyle/>
        <a:p>
          <a:endParaRPr lang="en-US"/>
        </a:p>
      </dgm:t>
    </dgm:pt>
    <dgm:pt modelId="{767F283C-8655-4FFA-BB78-BD8307B2BA71}">
      <dgm:prSet/>
      <dgm:spPr>
        <a:solidFill>
          <a:srgbClr val="00B050"/>
        </a:solidFill>
      </dgm:spPr>
      <dgm:t>
        <a:bodyPr/>
        <a:lstStyle/>
        <a:p>
          <a:r>
            <a:rPr lang="en-US" b="1" i="0" dirty="0"/>
            <a:t>Cost effective </a:t>
          </a:r>
          <a:endParaRPr lang="en-US" dirty="0"/>
        </a:p>
      </dgm:t>
    </dgm:pt>
    <dgm:pt modelId="{4B02F4B3-F38C-41A6-9A59-583A084156F0}" type="parTrans" cxnId="{AC00540E-D496-4A3B-8625-97D385CE0D40}">
      <dgm:prSet/>
      <dgm:spPr/>
      <dgm:t>
        <a:bodyPr/>
        <a:lstStyle/>
        <a:p>
          <a:endParaRPr lang="en-US"/>
        </a:p>
      </dgm:t>
    </dgm:pt>
    <dgm:pt modelId="{7985BE97-EEF5-4924-841A-CD4BEDE0FD07}" type="sibTrans" cxnId="{AC00540E-D496-4A3B-8625-97D385CE0D40}">
      <dgm:prSet/>
      <dgm:spPr/>
      <dgm:t>
        <a:bodyPr/>
        <a:lstStyle/>
        <a:p>
          <a:endParaRPr lang="en-US"/>
        </a:p>
      </dgm:t>
    </dgm:pt>
    <dgm:pt modelId="{45549E58-B555-4825-A34B-13F85DDB3D06}">
      <dgm:prSet/>
      <dgm:spPr/>
      <dgm:t>
        <a:bodyPr/>
        <a:lstStyle/>
        <a:p>
          <a:r>
            <a:rPr lang="en-US" b="0" i="0"/>
            <a:t>Can improve traditional interchanges by reconfiguring existing lanes and intersections at a lesser cost.</a:t>
          </a:r>
          <a:r>
            <a:rPr lang="en-US" b="1"/>
            <a:t>    </a:t>
          </a:r>
          <a:endParaRPr lang="en-US"/>
        </a:p>
      </dgm:t>
    </dgm:pt>
    <dgm:pt modelId="{661D2076-E100-4979-82B4-562751A74055}" type="parTrans" cxnId="{64CF54A9-94AC-482A-A104-7A473B16DD9C}">
      <dgm:prSet/>
      <dgm:spPr/>
      <dgm:t>
        <a:bodyPr/>
        <a:lstStyle/>
        <a:p>
          <a:endParaRPr lang="en-US"/>
        </a:p>
      </dgm:t>
    </dgm:pt>
    <dgm:pt modelId="{C6915BD1-CE6F-4D81-B68E-20C4DFFC7955}" type="sibTrans" cxnId="{64CF54A9-94AC-482A-A104-7A473B16DD9C}">
      <dgm:prSet/>
      <dgm:spPr/>
      <dgm:t>
        <a:bodyPr/>
        <a:lstStyle/>
        <a:p>
          <a:endParaRPr lang="en-US"/>
        </a:p>
      </dgm:t>
    </dgm:pt>
    <dgm:pt modelId="{D56899A2-11ED-4B3A-9189-F4CEDC2798F4}" type="pres">
      <dgm:prSet presAssocID="{4B1DF3CB-BD19-4248-9E85-20580E8327E6}" presName="diagram" presStyleCnt="0">
        <dgm:presLayoutVars>
          <dgm:dir/>
          <dgm:animLvl val="lvl"/>
          <dgm:resizeHandles val="exact"/>
        </dgm:presLayoutVars>
      </dgm:prSet>
      <dgm:spPr/>
    </dgm:pt>
    <dgm:pt modelId="{5957F226-A9E3-4804-A92B-656EB67007BB}" type="pres">
      <dgm:prSet presAssocID="{8F9EAA2F-804F-421B-8112-2E90F56DEDF6}" presName="compNode" presStyleCnt="0"/>
      <dgm:spPr/>
    </dgm:pt>
    <dgm:pt modelId="{B669CEE9-58B5-41DC-BB99-22F6B93B617F}" type="pres">
      <dgm:prSet presAssocID="{8F9EAA2F-804F-421B-8112-2E90F56DEDF6}" presName="childRect" presStyleLbl="bgAcc1" presStyleIdx="0" presStyleCnt="3" custScaleX="110912" custScaleY="156499">
        <dgm:presLayoutVars>
          <dgm:bulletEnabled val="1"/>
        </dgm:presLayoutVars>
      </dgm:prSet>
      <dgm:spPr/>
    </dgm:pt>
    <dgm:pt modelId="{0BF82785-99BA-40BD-8B0E-71BFB43AF173}" type="pres">
      <dgm:prSet presAssocID="{8F9EAA2F-804F-421B-8112-2E90F56DEDF6}" presName="parentText" presStyleLbl="node1" presStyleIdx="0" presStyleCnt="0">
        <dgm:presLayoutVars>
          <dgm:chMax val="0"/>
          <dgm:bulletEnabled val="1"/>
        </dgm:presLayoutVars>
      </dgm:prSet>
      <dgm:spPr/>
    </dgm:pt>
    <dgm:pt modelId="{772ECEF2-ADA9-463B-B77A-69B0088134CD}" type="pres">
      <dgm:prSet presAssocID="{8F9EAA2F-804F-421B-8112-2E90F56DEDF6}" presName="parentRect" presStyleLbl="alignNode1" presStyleIdx="0" presStyleCnt="3" custScaleY="112935"/>
      <dgm:spPr/>
    </dgm:pt>
    <dgm:pt modelId="{9C767920-7A4C-448D-8344-EAB211ECD84E}" type="pres">
      <dgm:prSet presAssocID="{8F9EAA2F-804F-421B-8112-2E90F56DEDF6}" presName="adorn" presStyleLbl="fgAccFollowNode1" presStyleIdx="0" presStyleCnt="3"/>
      <dgm:spPr>
        <a:solidFill>
          <a:srgbClr val="FFC311">
            <a:alpha val="90000"/>
          </a:srgbClr>
        </a:solidFill>
        <a:ln>
          <a:noFill/>
        </a:ln>
      </dgm:spPr>
    </dgm:pt>
    <dgm:pt modelId="{2D9243E1-60B3-4D3C-8739-9DA821FC66BC}" type="pres">
      <dgm:prSet presAssocID="{C70DF32E-F98C-47FF-B0BD-3ACB868C70AE}" presName="sibTrans" presStyleLbl="sibTrans2D1" presStyleIdx="0" presStyleCnt="0"/>
      <dgm:spPr/>
    </dgm:pt>
    <dgm:pt modelId="{AEBE1E02-D70C-4D5A-BD78-08197C4251AA}" type="pres">
      <dgm:prSet presAssocID="{C098D366-1745-4407-9AFB-4C8E80A8E2B8}" presName="compNode" presStyleCnt="0"/>
      <dgm:spPr/>
    </dgm:pt>
    <dgm:pt modelId="{AEA06CD2-A87F-43E7-9FB5-01B8DD5DA139}" type="pres">
      <dgm:prSet presAssocID="{C098D366-1745-4407-9AFB-4C8E80A8E2B8}" presName="childRect" presStyleLbl="bgAcc1" presStyleIdx="1" presStyleCnt="3" custScaleX="110912" custScaleY="156499">
        <dgm:presLayoutVars>
          <dgm:bulletEnabled val="1"/>
        </dgm:presLayoutVars>
      </dgm:prSet>
      <dgm:spPr/>
    </dgm:pt>
    <dgm:pt modelId="{594C6A06-A939-49B5-BB10-15F1A5EAE4F2}" type="pres">
      <dgm:prSet presAssocID="{C098D366-1745-4407-9AFB-4C8E80A8E2B8}" presName="parentText" presStyleLbl="node1" presStyleIdx="0" presStyleCnt="0">
        <dgm:presLayoutVars>
          <dgm:chMax val="0"/>
          <dgm:bulletEnabled val="1"/>
        </dgm:presLayoutVars>
      </dgm:prSet>
      <dgm:spPr/>
    </dgm:pt>
    <dgm:pt modelId="{11DED027-6AA6-40B5-8752-C6BEF3235C3B}" type="pres">
      <dgm:prSet presAssocID="{C098D366-1745-4407-9AFB-4C8E80A8E2B8}" presName="parentRect" presStyleLbl="alignNode1" presStyleIdx="1" presStyleCnt="3" custScaleY="112935"/>
      <dgm:spPr/>
    </dgm:pt>
    <dgm:pt modelId="{3411A1BD-21F4-4209-84D2-F8861043C7AB}" type="pres">
      <dgm:prSet presAssocID="{C098D366-1745-4407-9AFB-4C8E80A8E2B8}" presName="adorn" presStyleLbl="fgAccFollowNode1" presStyleIdx="1" presStyleCnt="3"/>
      <dgm:spPr>
        <a:solidFill>
          <a:srgbClr val="FFC311">
            <a:alpha val="90000"/>
          </a:srgbClr>
        </a:solidFill>
        <a:ln>
          <a:noFill/>
        </a:ln>
      </dgm:spPr>
    </dgm:pt>
    <dgm:pt modelId="{95E07A21-9303-459A-BC0D-E6695D707F13}" type="pres">
      <dgm:prSet presAssocID="{CD4C5EBD-234F-4B77-86F5-22BF66B72D80}" presName="sibTrans" presStyleLbl="sibTrans2D1" presStyleIdx="0" presStyleCnt="0"/>
      <dgm:spPr/>
    </dgm:pt>
    <dgm:pt modelId="{2B812C03-2507-49FF-ABAD-FCCC5CDB1C06}" type="pres">
      <dgm:prSet presAssocID="{767F283C-8655-4FFA-BB78-BD8307B2BA71}" presName="compNode" presStyleCnt="0"/>
      <dgm:spPr/>
    </dgm:pt>
    <dgm:pt modelId="{3F9ECD2E-77AE-4027-AD03-50211D535464}" type="pres">
      <dgm:prSet presAssocID="{767F283C-8655-4FFA-BB78-BD8307B2BA71}" presName="childRect" presStyleLbl="bgAcc1" presStyleIdx="2" presStyleCnt="3" custScaleX="110912" custScaleY="156499">
        <dgm:presLayoutVars>
          <dgm:bulletEnabled val="1"/>
        </dgm:presLayoutVars>
      </dgm:prSet>
      <dgm:spPr/>
    </dgm:pt>
    <dgm:pt modelId="{DF427F29-71ED-4349-8F5D-120704A00414}" type="pres">
      <dgm:prSet presAssocID="{767F283C-8655-4FFA-BB78-BD8307B2BA71}" presName="parentText" presStyleLbl="node1" presStyleIdx="0" presStyleCnt="0">
        <dgm:presLayoutVars>
          <dgm:chMax val="0"/>
          <dgm:bulletEnabled val="1"/>
        </dgm:presLayoutVars>
      </dgm:prSet>
      <dgm:spPr/>
    </dgm:pt>
    <dgm:pt modelId="{A2AAC782-A292-4BB8-A0AF-541ED6F22DC7}" type="pres">
      <dgm:prSet presAssocID="{767F283C-8655-4FFA-BB78-BD8307B2BA71}" presName="parentRect" presStyleLbl="alignNode1" presStyleIdx="2" presStyleCnt="3" custScaleY="112935"/>
      <dgm:spPr/>
    </dgm:pt>
    <dgm:pt modelId="{97C34808-4622-41C3-B452-CF7DFA8FBDBC}" type="pres">
      <dgm:prSet presAssocID="{767F283C-8655-4FFA-BB78-BD8307B2BA71}" presName="adorn" presStyleLbl="fgAccFollowNode1" presStyleIdx="2" presStyleCnt="3"/>
      <dgm:spPr>
        <a:solidFill>
          <a:srgbClr val="FFC311">
            <a:alpha val="90000"/>
          </a:srgbClr>
        </a:solidFill>
        <a:ln>
          <a:noFill/>
        </a:ln>
      </dgm:spPr>
    </dgm:pt>
  </dgm:ptLst>
  <dgm:cxnLst>
    <dgm:cxn modelId="{558B8004-5AC9-4B64-9013-06C1838D7DF0}" type="presOf" srcId="{C098D366-1745-4407-9AFB-4C8E80A8E2B8}" destId="{11DED027-6AA6-40B5-8752-C6BEF3235C3B}" srcOrd="1" destOrd="0" presId="urn:microsoft.com/office/officeart/2005/8/layout/bList2"/>
    <dgm:cxn modelId="{AC00540E-D496-4A3B-8625-97D385CE0D40}" srcId="{4B1DF3CB-BD19-4248-9E85-20580E8327E6}" destId="{767F283C-8655-4FFA-BB78-BD8307B2BA71}" srcOrd="2" destOrd="0" parTransId="{4B02F4B3-F38C-41A6-9A59-583A084156F0}" sibTransId="{7985BE97-EEF5-4924-841A-CD4BEDE0FD07}"/>
    <dgm:cxn modelId="{9A132A19-3215-4F4B-9740-148EB752BD6A}" type="presOf" srcId="{C70DF32E-F98C-47FF-B0BD-3ACB868C70AE}" destId="{2D9243E1-60B3-4D3C-8739-9DA821FC66BC}" srcOrd="0" destOrd="0" presId="urn:microsoft.com/office/officeart/2005/8/layout/bList2"/>
    <dgm:cxn modelId="{A8F27724-BEFB-47E1-AA11-0D1E8D1960BF}" type="presOf" srcId="{C098D366-1745-4407-9AFB-4C8E80A8E2B8}" destId="{594C6A06-A939-49B5-BB10-15F1A5EAE4F2}" srcOrd="0" destOrd="0" presId="urn:microsoft.com/office/officeart/2005/8/layout/bList2"/>
    <dgm:cxn modelId="{734F532D-9FB9-4049-8B89-A15281AEC9A7}" srcId="{8F9EAA2F-804F-421B-8112-2E90F56DEDF6}" destId="{1CB4568A-434D-4433-B62A-A02A9DA9DD1E}" srcOrd="0" destOrd="0" parTransId="{AD80415D-CA84-4573-9C34-A47BA657FB52}" sibTransId="{6F26761A-B6C9-4E27-AC22-96A2C59EAF09}"/>
    <dgm:cxn modelId="{95367435-39C4-4415-AF0A-B7B7BEEF3C11}" type="presOf" srcId="{8F9EAA2F-804F-421B-8112-2E90F56DEDF6}" destId="{0BF82785-99BA-40BD-8B0E-71BFB43AF173}" srcOrd="0" destOrd="0" presId="urn:microsoft.com/office/officeart/2005/8/layout/bList2"/>
    <dgm:cxn modelId="{29C15B63-5F58-48D4-BA37-659D36A196C5}" type="presOf" srcId="{7DD5AE4F-4A93-4A18-B2E1-480A978CA516}" destId="{B669CEE9-58B5-41DC-BB99-22F6B93B617F}" srcOrd="0" destOrd="1" presId="urn:microsoft.com/office/officeart/2005/8/layout/bList2"/>
    <dgm:cxn modelId="{D2032E64-118B-4B22-9D6F-D12AA411F9B6}" srcId="{4B1DF3CB-BD19-4248-9E85-20580E8327E6}" destId="{C098D366-1745-4407-9AFB-4C8E80A8E2B8}" srcOrd="1" destOrd="0" parTransId="{0026D7F4-1AB5-4E2F-AB58-1BC1CFCB2C29}" sibTransId="{CD4C5EBD-234F-4B77-86F5-22BF66B72D80}"/>
    <dgm:cxn modelId="{415DE667-080C-4B39-8399-8280EABFE9C8}" type="presOf" srcId="{767F283C-8655-4FFA-BB78-BD8307B2BA71}" destId="{DF427F29-71ED-4349-8F5D-120704A00414}" srcOrd="0" destOrd="0" presId="urn:microsoft.com/office/officeart/2005/8/layout/bList2"/>
    <dgm:cxn modelId="{E1AD2D48-845F-4C22-A7EF-A0E9BD9F3883}" srcId="{4B1DF3CB-BD19-4248-9E85-20580E8327E6}" destId="{8F9EAA2F-804F-421B-8112-2E90F56DEDF6}" srcOrd="0" destOrd="0" parTransId="{8C799E0D-C811-4FD9-A6D2-FF9EE2A6E2E8}" sibTransId="{C70DF32E-F98C-47FF-B0BD-3ACB868C70AE}"/>
    <dgm:cxn modelId="{0F15D64A-B648-4867-8F05-5E2570A023E7}" type="presOf" srcId="{CD4C5EBD-234F-4B77-86F5-22BF66B72D80}" destId="{95E07A21-9303-459A-BC0D-E6695D707F13}" srcOrd="0" destOrd="0" presId="urn:microsoft.com/office/officeart/2005/8/layout/bList2"/>
    <dgm:cxn modelId="{3C9FF96C-2863-4506-AC35-C485724BDDBC}" srcId="{C098D366-1745-4407-9AFB-4C8E80A8E2B8}" destId="{EEC56315-3156-40B3-A69F-F68AEABA9F5A}" srcOrd="0" destOrd="0" parTransId="{69E8FB58-98B3-4402-9BB4-628416B8B2AF}" sibTransId="{7A74FDE1-7C53-4C24-8683-F3B10ADD6C5D}"/>
    <dgm:cxn modelId="{3790166E-72FE-4DE3-8FCA-737C4E838681}" srcId="{8F9EAA2F-804F-421B-8112-2E90F56DEDF6}" destId="{225F1778-F9E8-43B8-A8AA-6521CA8F8E87}" srcOrd="3" destOrd="0" parTransId="{BB80A6C5-F788-457A-8CC1-558CDEFA4657}" sibTransId="{52F46E82-BD3E-4456-8BAF-0464DEE0B3BD}"/>
    <dgm:cxn modelId="{D35B0081-E1B1-4D3C-9D32-44D4969F555D}" type="presOf" srcId="{767F283C-8655-4FFA-BB78-BD8307B2BA71}" destId="{A2AAC782-A292-4BB8-A0AF-541ED6F22DC7}" srcOrd="1" destOrd="0" presId="urn:microsoft.com/office/officeart/2005/8/layout/bList2"/>
    <dgm:cxn modelId="{7F419E96-2B94-4501-9EB3-13BCB6B7B276}" srcId="{C098D366-1745-4407-9AFB-4C8E80A8E2B8}" destId="{35B43E78-24C0-4138-9CA5-8D4F7CF511F9}" srcOrd="2" destOrd="0" parTransId="{52B24838-F1C7-4588-A386-2538667B54F6}" sibTransId="{6758EC4D-FAA2-4C1C-8772-06798BC70AAC}"/>
    <dgm:cxn modelId="{37CA9E96-ABA5-4058-B14E-ADA6225DDAF3}" type="presOf" srcId="{35B43E78-24C0-4138-9CA5-8D4F7CF511F9}" destId="{AEA06CD2-A87F-43E7-9FB5-01B8DD5DA139}" srcOrd="0" destOrd="2" presId="urn:microsoft.com/office/officeart/2005/8/layout/bList2"/>
    <dgm:cxn modelId="{C55DB9A2-DE5D-42AC-A248-2C231B30FC6F}" type="presOf" srcId="{F08AAA88-8847-47D9-B6CB-A628A299F3D1}" destId="{B669CEE9-58B5-41DC-BB99-22F6B93B617F}" srcOrd="0" destOrd="2" presId="urn:microsoft.com/office/officeart/2005/8/layout/bList2"/>
    <dgm:cxn modelId="{70E310A9-B737-4B71-9D1C-4E52D5D87996}" srcId="{8F9EAA2F-804F-421B-8112-2E90F56DEDF6}" destId="{F08AAA88-8847-47D9-B6CB-A628A299F3D1}" srcOrd="2" destOrd="0" parTransId="{003BD20B-01C4-4CEA-85CE-75DC4B85AC02}" sibTransId="{F3D15117-9970-452C-B72C-FCC4C27FB883}"/>
    <dgm:cxn modelId="{849720A9-8D7B-4CD7-B366-D8513B8B0454}" type="presOf" srcId="{43AED20E-B772-4D45-B6F7-B9412B1ACD99}" destId="{AEA06CD2-A87F-43E7-9FB5-01B8DD5DA139}" srcOrd="0" destOrd="1" presId="urn:microsoft.com/office/officeart/2005/8/layout/bList2"/>
    <dgm:cxn modelId="{64CF54A9-94AC-482A-A104-7A473B16DD9C}" srcId="{767F283C-8655-4FFA-BB78-BD8307B2BA71}" destId="{45549E58-B555-4825-A34B-13F85DDB3D06}" srcOrd="0" destOrd="0" parTransId="{661D2076-E100-4979-82B4-562751A74055}" sibTransId="{C6915BD1-CE6F-4D81-B68E-20C4DFFC7955}"/>
    <dgm:cxn modelId="{3BB2EAAA-5460-45C9-BF16-472AC061F64F}" type="presOf" srcId="{225F1778-F9E8-43B8-A8AA-6521CA8F8E87}" destId="{B669CEE9-58B5-41DC-BB99-22F6B93B617F}" srcOrd="0" destOrd="3" presId="urn:microsoft.com/office/officeart/2005/8/layout/bList2"/>
    <dgm:cxn modelId="{FCA4FAAE-9A0A-4C41-9647-A7AD2CFF0D92}" type="presOf" srcId="{4B1DF3CB-BD19-4248-9E85-20580E8327E6}" destId="{D56899A2-11ED-4B3A-9189-F4CEDC2798F4}" srcOrd="0" destOrd="0" presId="urn:microsoft.com/office/officeart/2005/8/layout/bList2"/>
    <dgm:cxn modelId="{D4F2F5B6-DF40-4751-85F4-1A7489E52780}" type="presOf" srcId="{8F9EAA2F-804F-421B-8112-2E90F56DEDF6}" destId="{772ECEF2-ADA9-463B-B77A-69B0088134CD}" srcOrd="1" destOrd="0" presId="urn:microsoft.com/office/officeart/2005/8/layout/bList2"/>
    <dgm:cxn modelId="{8FE4ACBA-0C94-4312-A61A-281032F2CD12}" srcId="{C098D366-1745-4407-9AFB-4C8E80A8E2B8}" destId="{43AED20E-B772-4D45-B6F7-B9412B1ACD99}" srcOrd="1" destOrd="0" parTransId="{EF7FBA6F-B08E-4A7E-A7A6-43ED9BAA66C7}" sibTransId="{CC1E5233-DD53-431B-B886-86D06393DE06}"/>
    <dgm:cxn modelId="{CD7DA4CF-B05D-43C0-8CA4-2920A503607F}" type="presOf" srcId="{1CB4568A-434D-4433-B62A-A02A9DA9DD1E}" destId="{B669CEE9-58B5-41DC-BB99-22F6B93B617F}" srcOrd="0" destOrd="0" presId="urn:microsoft.com/office/officeart/2005/8/layout/bList2"/>
    <dgm:cxn modelId="{ABE59AEE-7C3F-4146-BBEE-2EA10FF0F7F5}" type="presOf" srcId="{EEC56315-3156-40B3-A69F-F68AEABA9F5A}" destId="{AEA06CD2-A87F-43E7-9FB5-01B8DD5DA139}" srcOrd="0" destOrd="0" presId="urn:microsoft.com/office/officeart/2005/8/layout/bList2"/>
    <dgm:cxn modelId="{E7C9F0EE-1525-4F2F-AA70-20F49EF1D7ED}" type="presOf" srcId="{45549E58-B555-4825-A34B-13F85DDB3D06}" destId="{3F9ECD2E-77AE-4027-AD03-50211D535464}" srcOrd="0" destOrd="0" presId="urn:microsoft.com/office/officeart/2005/8/layout/bList2"/>
    <dgm:cxn modelId="{0BE696FE-D118-45CA-BB6A-C613C2D35E95}" srcId="{8F9EAA2F-804F-421B-8112-2E90F56DEDF6}" destId="{7DD5AE4F-4A93-4A18-B2E1-480A978CA516}" srcOrd="1" destOrd="0" parTransId="{F9557E64-5AEB-4CE8-BDE6-8047D100DCC3}" sibTransId="{1E9216D1-E148-4AB3-96FA-1EF45CEE9C64}"/>
    <dgm:cxn modelId="{5EACC9D0-8F91-4C2C-B875-94CEAD956389}" type="presParOf" srcId="{D56899A2-11ED-4B3A-9189-F4CEDC2798F4}" destId="{5957F226-A9E3-4804-A92B-656EB67007BB}" srcOrd="0" destOrd="0" presId="urn:microsoft.com/office/officeart/2005/8/layout/bList2"/>
    <dgm:cxn modelId="{797741D4-6E9B-4F33-8D74-A308F10E7BEB}" type="presParOf" srcId="{5957F226-A9E3-4804-A92B-656EB67007BB}" destId="{B669CEE9-58B5-41DC-BB99-22F6B93B617F}" srcOrd="0" destOrd="0" presId="urn:microsoft.com/office/officeart/2005/8/layout/bList2"/>
    <dgm:cxn modelId="{B32934F9-8F0F-4FB2-88FD-748D8E61E99B}" type="presParOf" srcId="{5957F226-A9E3-4804-A92B-656EB67007BB}" destId="{0BF82785-99BA-40BD-8B0E-71BFB43AF173}" srcOrd="1" destOrd="0" presId="urn:microsoft.com/office/officeart/2005/8/layout/bList2"/>
    <dgm:cxn modelId="{A3077CFC-BB5C-4D9A-8E7D-2354AE3BC4D1}" type="presParOf" srcId="{5957F226-A9E3-4804-A92B-656EB67007BB}" destId="{772ECEF2-ADA9-463B-B77A-69B0088134CD}" srcOrd="2" destOrd="0" presId="urn:microsoft.com/office/officeart/2005/8/layout/bList2"/>
    <dgm:cxn modelId="{EA8F1229-0659-4F75-A436-1C7493EC8E97}" type="presParOf" srcId="{5957F226-A9E3-4804-A92B-656EB67007BB}" destId="{9C767920-7A4C-448D-8344-EAB211ECD84E}" srcOrd="3" destOrd="0" presId="urn:microsoft.com/office/officeart/2005/8/layout/bList2"/>
    <dgm:cxn modelId="{C3876826-CB64-453A-A65D-2BA2BE062942}" type="presParOf" srcId="{D56899A2-11ED-4B3A-9189-F4CEDC2798F4}" destId="{2D9243E1-60B3-4D3C-8739-9DA821FC66BC}" srcOrd="1" destOrd="0" presId="urn:microsoft.com/office/officeart/2005/8/layout/bList2"/>
    <dgm:cxn modelId="{43D1A02D-9C1A-4CF2-9EF3-DA60B3FC08CC}" type="presParOf" srcId="{D56899A2-11ED-4B3A-9189-F4CEDC2798F4}" destId="{AEBE1E02-D70C-4D5A-BD78-08197C4251AA}" srcOrd="2" destOrd="0" presId="urn:microsoft.com/office/officeart/2005/8/layout/bList2"/>
    <dgm:cxn modelId="{31C00492-7F83-4B56-97B4-D675593F6D8C}" type="presParOf" srcId="{AEBE1E02-D70C-4D5A-BD78-08197C4251AA}" destId="{AEA06CD2-A87F-43E7-9FB5-01B8DD5DA139}" srcOrd="0" destOrd="0" presId="urn:microsoft.com/office/officeart/2005/8/layout/bList2"/>
    <dgm:cxn modelId="{7E429738-D7C8-4538-84CD-EB0B446F28A9}" type="presParOf" srcId="{AEBE1E02-D70C-4D5A-BD78-08197C4251AA}" destId="{594C6A06-A939-49B5-BB10-15F1A5EAE4F2}" srcOrd="1" destOrd="0" presId="urn:microsoft.com/office/officeart/2005/8/layout/bList2"/>
    <dgm:cxn modelId="{5BB5829E-BF13-4CA6-B5B5-B76F89E77F56}" type="presParOf" srcId="{AEBE1E02-D70C-4D5A-BD78-08197C4251AA}" destId="{11DED027-6AA6-40B5-8752-C6BEF3235C3B}" srcOrd="2" destOrd="0" presId="urn:microsoft.com/office/officeart/2005/8/layout/bList2"/>
    <dgm:cxn modelId="{012B1592-5559-4AEC-B0E4-D32516909DE7}" type="presParOf" srcId="{AEBE1E02-D70C-4D5A-BD78-08197C4251AA}" destId="{3411A1BD-21F4-4209-84D2-F8861043C7AB}" srcOrd="3" destOrd="0" presId="urn:microsoft.com/office/officeart/2005/8/layout/bList2"/>
    <dgm:cxn modelId="{E934310D-BC06-4EE7-BA69-5B617FC901DF}" type="presParOf" srcId="{D56899A2-11ED-4B3A-9189-F4CEDC2798F4}" destId="{95E07A21-9303-459A-BC0D-E6695D707F13}" srcOrd="3" destOrd="0" presId="urn:microsoft.com/office/officeart/2005/8/layout/bList2"/>
    <dgm:cxn modelId="{D239B73B-ACFF-4E5F-94A3-C299214E3EA9}" type="presParOf" srcId="{D56899A2-11ED-4B3A-9189-F4CEDC2798F4}" destId="{2B812C03-2507-49FF-ABAD-FCCC5CDB1C06}" srcOrd="4" destOrd="0" presId="urn:microsoft.com/office/officeart/2005/8/layout/bList2"/>
    <dgm:cxn modelId="{D8EA817E-93EE-4D05-A025-951C290D09F1}" type="presParOf" srcId="{2B812C03-2507-49FF-ABAD-FCCC5CDB1C06}" destId="{3F9ECD2E-77AE-4027-AD03-50211D535464}" srcOrd="0" destOrd="0" presId="urn:microsoft.com/office/officeart/2005/8/layout/bList2"/>
    <dgm:cxn modelId="{C8FA2747-7467-4321-9350-1A0AF4F0FF5D}" type="presParOf" srcId="{2B812C03-2507-49FF-ABAD-FCCC5CDB1C06}" destId="{DF427F29-71ED-4349-8F5D-120704A00414}" srcOrd="1" destOrd="0" presId="urn:microsoft.com/office/officeart/2005/8/layout/bList2"/>
    <dgm:cxn modelId="{EFFEA8ED-0A01-48C6-B99E-260C8F49AC11}" type="presParOf" srcId="{2B812C03-2507-49FF-ABAD-FCCC5CDB1C06}" destId="{A2AAC782-A292-4BB8-A0AF-541ED6F22DC7}" srcOrd="2" destOrd="0" presId="urn:microsoft.com/office/officeart/2005/8/layout/bList2"/>
    <dgm:cxn modelId="{A438FC1D-7B82-4C4A-AC69-CCBC57BCA968}" type="presParOf" srcId="{2B812C03-2507-49FF-ABAD-FCCC5CDB1C06}" destId="{97C34808-4622-41C3-B452-CF7DFA8FBDB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44A3CB-3BA8-4102-8251-4011119D163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0B541A8-F85D-4D05-8699-737AFE30AA95}">
      <dgm:prSet custT="1"/>
      <dgm:spPr>
        <a:solidFill>
          <a:srgbClr val="00B050"/>
        </a:solidFill>
      </dgm:spPr>
      <dgm:t>
        <a:bodyPr/>
        <a:lstStyle/>
        <a:p>
          <a:r>
            <a:rPr lang="en-US" sz="1600" b="1" i="0" dirty="0"/>
            <a:t>Enhanced safety</a:t>
          </a:r>
          <a:r>
            <a:rPr lang="en-US" sz="1600" b="0" i="0" dirty="0"/>
            <a:t> </a:t>
          </a:r>
          <a:endParaRPr lang="en-US" sz="1600" dirty="0"/>
        </a:p>
      </dgm:t>
    </dgm:pt>
    <dgm:pt modelId="{F265DFED-8FBB-4B71-B3A5-30091963F020}" type="parTrans" cxnId="{0C83920C-6D90-4983-9D31-7C4FA829111F}">
      <dgm:prSet/>
      <dgm:spPr/>
      <dgm:t>
        <a:bodyPr/>
        <a:lstStyle/>
        <a:p>
          <a:endParaRPr lang="en-US"/>
        </a:p>
      </dgm:t>
    </dgm:pt>
    <dgm:pt modelId="{0458C017-3534-418B-848E-9B78A83DFDA5}" type="sibTrans" cxnId="{0C83920C-6D90-4983-9D31-7C4FA829111F}">
      <dgm:prSet/>
      <dgm:spPr/>
      <dgm:t>
        <a:bodyPr/>
        <a:lstStyle/>
        <a:p>
          <a:endParaRPr lang="en-US"/>
        </a:p>
      </dgm:t>
    </dgm:pt>
    <dgm:pt modelId="{50F9E31D-D267-4C4C-8238-0992F43DE52E}">
      <dgm:prSet custT="1"/>
      <dgm:spPr>
        <a:solidFill>
          <a:srgbClr val="00B050"/>
        </a:solidFill>
      </dgm:spPr>
      <dgm:t>
        <a:bodyPr/>
        <a:lstStyle/>
        <a:p>
          <a:r>
            <a:rPr lang="en-US" sz="1600" b="0" i="0" dirty="0"/>
            <a:t>Motorists only focus on one direction of oncoming traffic at a time, making the intersection safer and easier to navigate.</a:t>
          </a:r>
          <a:endParaRPr lang="en-US" sz="1600" dirty="0"/>
        </a:p>
      </dgm:t>
    </dgm:pt>
    <dgm:pt modelId="{F3C91D4F-C248-4978-A88A-E11539273BCB}" type="parTrans" cxnId="{A6C7ED0F-53E3-4CC4-A0EE-A88019812A54}">
      <dgm:prSet/>
      <dgm:spPr/>
      <dgm:t>
        <a:bodyPr/>
        <a:lstStyle/>
        <a:p>
          <a:endParaRPr lang="en-US"/>
        </a:p>
      </dgm:t>
    </dgm:pt>
    <dgm:pt modelId="{89A8ED57-672F-4828-90E2-0430EC5B5892}" type="sibTrans" cxnId="{A6C7ED0F-53E3-4CC4-A0EE-A88019812A54}">
      <dgm:prSet/>
      <dgm:spPr/>
      <dgm:t>
        <a:bodyPr/>
        <a:lstStyle/>
        <a:p>
          <a:endParaRPr lang="en-US"/>
        </a:p>
      </dgm:t>
    </dgm:pt>
    <dgm:pt modelId="{75E981C9-C51F-446D-9ECD-59F4299BF92C}">
      <dgm:prSet custT="1"/>
      <dgm:spPr>
        <a:solidFill>
          <a:srgbClr val="00B050"/>
        </a:solidFill>
      </dgm:spPr>
      <dgm:t>
        <a:bodyPr/>
        <a:lstStyle/>
        <a:p>
          <a:r>
            <a:rPr lang="en-US" sz="1600" b="1" i="0" dirty="0"/>
            <a:t>Increased efficiency</a:t>
          </a:r>
          <a:r>
            <a:rPr lang="en-US" sz="1600" b="0" i="0" dirty="0"/>
            <a:t> </a:t>
          </a:r>
          <a:endParaRPr lang="en-US" sz="1600" dirty="0"/>
        </a:p>
      </dgm:t>
    </dgm:pt>
    <dgm:pt modelId="{50B4622C-7F7A-4E6B-88C5-536DC6FB9B03}" type="parTrans" cxnId="{AE48EDE9-94FE-4EA7-BDAC-7276FE9E182D}">
      <dgm:prSet/>
      <dgm:spPr/>
      <dgm:t>
        <a:bodyPr/>
        <a:lstStyle/>
        <a:p>
          <a:endParaRPr lang="en-US"/>
        </a:p>
      </dgm:t>
    </dgm:pt>
    <dgm:pt modelId="{E2754DCB-1D8C-4633-9555-FA18EF373146}" type="sibTrans" cxnId="{AE48EDE9-94FE-4EA7-BDAC-7276FE9E182D}">
      <dgm:prSet/>
      <dgm:spPr/>
      <dgm:t>
        <a:bodyPr/>
        <a:lstStyle/>
        <a:p>
          <a:endParaRPr lang="en-US"/>
        </a:p>
      </dgm:t>
    </dgm:pt>
    <dgm:pt modelId="{2DFBC062-165E-4CB7-B388-191AFECFDB2D}">
      <dgm:prSet custT="1"/>
      <dgm:spPr>
        <a:solidFill>
          <a:srgbClr val="00B050"/>
        </a:solidFill>
      </dgm:spPr>
      <dgm:t>
        <a:bodyPr/>
        <a:lstStyle/>
        <a:p>
          <a:r>
            <a:rPr lang="en-US" sz="1600" dirty="0"/>
            <a:t>F</a:t>
          </a:r>
          <a:r>
            <a:rPr lang="en-US" sz="1600" b="0" i="0" dirty="0"/>
            <a:t>ewer traffic lights and stops when compared to a standard intersection.</a:t>
          </a:r>
          <a:endParaRPr lang="en-US" sz="1600" dirty="0"/>
        </a:p>
      </dgm:t>
    </dgm:pt>
    <dgm:pt modelId="{D7C9EE1C-E206-4CFE-81C3-4C524AE32449}" type="parTrans" cxnId="{CEE8D03B-C1EF-4E83-A0DE-F0BC1305B85B}">
      <dgm:prSet/>
      <dgm:spPr/>
      <dgm:t>
        <a:bodyPr/>
        <a:lstStyle/>
        <a:p>
          <a:endParaRPr lang="en-US"/>
        </a:p>
      </dgm:t>
    </dgm:pt>
    <dgm:pt modelId="{8DC05A15-E31F-4B38-ADEE-0DFF43CB4567}" type="sibTrans" cxnId="{CEE8D03B-C1EF-4E83-A0DE-F0BC1305B85B}">
      <dgm:prSet/>
      <dgm:spPr/>
      <dgm:t>
        <a:bodyPr/>
        <a:lstStyle/>
        <a:p>
          <a:endParaRPr lang="en-US"/>
        </a:p>
      </dgm:t>
    </dgm:pt>
    <dgm:pt modelId="{C6B0326B-BF44-4725-9002-75598DB2D74A}">
      <dgm:prSet custT="1"/>
      <dgm:spPr>
        <a:solidFill>
          <a:srgbClr val="00B050"/>
        </a:solidFill>
      </dgm:spPr>
      <dgm:t>
        <a:bodyPr/>
        <a:lstStyle/>
        <a:p>
          <a:r>
            <a:rPr lang="en-US" sz="1600" b="1" i="0"/>
            <a:t>More capacity </a:t>
          </a:r>
          <a:endParaRPr lang="en-US" sz="1600"/>
        </a:p>
      </dgm:t>
    </dgm:pt>
    <dgm:pt modelId="{84063074-9432-45CC-B0F5-98EB1905A371}" type="parTrans" cxnId="{DDB9451A-192F-4428-ADE1-AFE98B610E97}">
      <dgm:prSet/>
      <dgm:spPr/>
      <dgm:t>
        <a:bodyPr/>
        <a:lstStyle/>
        <a:p>
          <a:endParaRPr lang="en-US"/>
        </a:p>
      </dgm:t>
    </dgm:pt>
    <dgm:pt modelId="{B277C573-D2C2-4E8B-8A08-35FEF75FA5F5}" type="sibTrans" cxnId="{DDB9451A-192F-4428-ADE1-AFE98B610E97}">
      <dgm:prSet/>
      <dgm:spPr/>
      <dgm:t>
        <a:bodyPr/>
        <a:lstStyle/>
        <a:p>
          <a:endParaRPr lang="en-US"/>
        </a:p>
      </dgm:t>
    </dgm:pt>
    <dgm:pt modelId="{819F4CB9-4E12-4693-8FC6-EF8156171527}">
      <dgm:prSet custT="1"/>
      <dgm:spPr>
        <a:solidFill>
          <a:srgbClr val="00B050"/>
        </a:solidFill>
      </dgm:spPr>
      <dgm:t>
        <a:bodyPr/>
        <a:lstStyle/>
        <a:p>
          <a:r>
            <a:rPr lang="en-US" sz="1600" b="0" i="0" dirty="0"/>
            <a:t>Each direction operates independently by creating two one-way streets to decongest the flow of traffic.</a:t>
          </a:r>
          <a:endParaRPr lang="en-US" sz="1600" dirty="0"/>
        </a:p>
      </dgm:t>
    </dgm:pt>
    <dgm:pt modelId="{697D7DB8-8DA7-4AE6-BBE4-14F5979A99F9}" type="parTrans" cxnId="{C5C25F20-5A05-4535-8524-7A79669ACB5C}">
      <dgm:prSet/>
      <dgm:spPr/>
      <dgm:t>
        <a:bodyPr/>
        <a:lstStyle/>
        <a:p>
          <a:endParaRPr lang="en-US"/>
        </a:p>
      </dgm:t>
    </dgm:pt>
    <dgm:pt modelId="{AE7F30D2-CBD5-41CE-82BD-FE6119FFBD16}" type="sibTrans" cxnId="{C5C25F20-5A05-4535-8524-7A79669ACB5C}">
      <dgm:prSet/>
      <dgm:spPr/>
      <dgm:t>
        <a:bodyPr/>
        <a:lstStyle/>
        <a:p>
          <a:endParaRPr lang="en-US"/>
        </a:p>
      </dgm:t>
    </dgm:pt>
    <dgm:pt modelId="{09DA0A36-D1BD-4E38-8794-F0095F8BBBB0}" type="pres">
      <dgm:prSet presAssocID="{4D44A3CB-3BA8-4102-8251-4011119D1633}" presName="Name0" presStyleCnt="0">
        <dgm:presLayoutVars>
          <dgm:dir/>
          <dgm:resizeHandles val="exact"/>
        </dgm:presLayoutVars>
      </dgm:prSet>
      <dgm:spPr/>
    </dgm:pt>
    <dgm:pt modelId="{849C653B-E14F-4A8E-8284-F00463A36923}" type="pres">
      <dgm:prSet presAssocID="{50B541A8-F85D-4D05-8699-737AFE30AA95}" presName="node" presStyleLbl="node1" presStyleIdx="0" presStyleCnt="3" custScaleX="2000000" custScaleY="122919">
        <dgm:presLayoutVars>
          <dgm:bulletEnabled val="1"/>
        </dgm:presLayoutVars>
      </dgm:prSet>
      <dgm:spPr/>
    </dgm:pt>
    <dgm:pt modelId="{CF3D365E-ED44-403F-A115-D40249DD902B}" type="pres">
      <dgm:prSet presAssocID="{0458C017-3534-418B-848E-9B78A83DFDA5}" presName="sibTrans" presStyleLbl="sibTrans2D1" presStyleIdx="0" presStyleCnt="2"/>
      <dgm:spPr/>
    </dgm:pt>
    <dgm:pt modelId="{CE14FE01-3134-4DD7-B044-5D9EA9D1F224}" type="pres">
      <dgm:prSet presAssocID="{0458C017-3534-418B-848E-9B78A83DFDA5}" presName="connectorText" presStyleLbl="sibTrans2D1" presStyleIdx="0" presStyleCnt="2"/>
      <dgm:spPr/>
    </dgm:pt>
    <dgm:pt modelId="{09C4967D-503A-4DEE-9ECD-3D84EA93C9B3}" type="pres">
      <dgm:prSet presAssocID="{75E981C9-C51F-446D-9ECD-59F4299BF92C}" presName="node" presStyleLbl="node1" presStyleIdx="1" presStyleCnt="3" custScaleX="2000000" custScaleY="122919">
        <dgm:presLayoutVars>
          <dgm:bulletEnabled val="1"/>
        </dgm:presLayoutVars>
      </dgm:prSet>
      <dgm:spPr/>
    </dgm:pt>
    <dgm:pt modelId="{75F852B7-238B-4581-9726-01F0C1EAF227}" type="pres">
      <dgm:prSet presAssocID="{E2754DCB-1D8C-4633-9555-FA18EF373146}" presName="sibTrans" presStyleLbl="sibTrans2D1" presStyleIdx="1" presStyleCnt="2"/>
      <dgm:spPr/>
    </dgm:pt>
    <dgm:pt modelId="{51DEE16F-797A-451F-8681-61FD8D0CE1DC}" type="pres">
      <dgm:prSet presAssocID="{E2754DCB-1D8C-4633-9555-FA18EF373146}" presName="connectorText" presStyleLbl="sibTrans2D1" presStyleIdx="1" presStyleCnt="2"/>
      <dgm:spPr/>
    </dgm:pt>
    <dgm:pt modelId="{7518F194-ED76-4979-A3A9-791A7464B7E6}" type="pres">
      <dgm:prSet presAssocID="{C6B0326B-BF44-4725-9002-75598DB2D74A}" presName="node" presStyleLbl="node1" presStyleIdx="2" presStyleCnt="3" custScaleX="2000000" custScaleY="122919">
        <dgm:presLayoutVars>
          <dgm:bulletEnabled val="1"/>
        </dgm:presLayoutVars>
      </dgm:prSet>
      <dgm:spPr/>
    </dgm:pt>
  </dgm:ptLst>
  <dgm:cxnLst>
    <dgm:cxn modelId="{0C83920C-6D90-4983-9D31-7C4FA829111F}" srcId="{4D44A3CB-3BA8-4102-8251-4011119D1633}" destId="{50B541A8-F85D-4D05-8699-737AFE30AA95}" srcOrd="0" destOrd="0" parTransId="{F265DFED-8FBB-4B71-B3A5-30091963F020}" sibTransId="{0458C017-3534-418B-848E-9B78A83DFDA5}"/>
    <dgm:cxn modelId="{A6C7ED0F-53E3-4CC4-A0EE-A88019812A54}" srcId="{50B541A8-F85D-4D05-8699-737AFE30AA95}" destId="{50F9E31D-D267-4C4C-8238-0992F43DE52E}" srcOrd="0" destOrd="0" parTransId="{F3C91D4F-C248-4978-A88A-E11539273BCB}" sibTransId="{89A8ED57-672F-4828-90E2-0430EC5B5892}"/>
    <dgm:cxn modelId="{DDB9451A-192F-4428-ADE1-AFE98B610E97}" srcId="{4D44A3CB-3BA8-4102-8251-4011119D1633}" destId="{C6B0326B-BF44-4725-9002-75598DB2D74A}" srcOrd="2" destOrd="0" parTransId="{84063074-9432-45CC-B0F5-98EB1905A371}" sibTransId="{B277C573-D2C2-4E8B-8A08-35FEF75FA5F5}"/>
    <dgm:cxn modelId="{C5C25F20-5A05-4535-8524-7A79669ACB5C}" srcId="{C6B0326B-BF44-4725-9002-75598DB2D74A}" destId="{819F4CB9-4E12-4693-8FC6-EF8156171527}" srcOrd="0" destOrd="0" parTransId="{697D7DB8-8DA7-4AE6-BBE4-14F5979A99F9}" sibTransId="{AE7F30D2-CBD5-41CE-82BD-FE6119FFBD16}"/>
    <dgm:cxn modelId="{CEE8D03B-C1EF-4E83-A0DE-F0BC1305B85B}" srcId="{75E981C9-C51F-446D-9ECD-59F4299BF92C}" destId="{2DFBC062-165E-4CB7-B388-191AFECFDB2D}" srcOrd="0" destOrd="0" parTransId="{D7C9EE1C-E206-4CFE-81C3-4C524AE32449}" sibTransId="{8DC05A15-E31F-4B38-ADEE-0DFF43CB4567}"/>
    <dgm:cxn modelId="{CA9FB03C-87B7-4BA7-9AF6-17F6D1F0FA88}" type="presOf" srcId="{E2754DCB-1D8C-4633-9555-FA18EF373146}" destId="{75F852B7-238B-4581-9726-01F0C1EAF227}" srcOrd="0" destOrd="0" presId="urn:microsoft.com/office/officeart/2005/8/layout/process1"/>
    <dgm:cxn modelId="{604E3C61-F8BD-4C93-A629-4BC71CC118FC}" type="presOf" srcId="{50B541A8-F85D-4D05-8699-737AFE30AA95}" destId="{849C653B-E14F-4A8E-8284-F00463A36923}" srcOrd="0" destOrd="0" presId="urn:microsoft.com/office/officeart/2005/8/layout/process1"/>
    <dgm:cxn modelId="{DCC05E64-4CFA-44BD-9926-1A749C4101E1}" type="presOf" srcId="{0458C017-3534-418B-848E-9B78A83DFDA5}" destId="{CE14FE01-3134-4DD7-B044-5D9EA9D1F224}" srcOrd="1" destOrd="0" presId="urn:microsoft.com/office/officeart/2005/8/layout/process1"/>
    <dgm:cxn modelId="{EAEFD44D-CE1E-44FA-8BF0-385C5A13CCA2}" type="presOf" srcId="{2DFBC062-165E-4CB7-B388-191AFECFDB2D}" destId="{09C4967D-503A-4DEE-9ECD-3D84EA93C9B3}" srcOrd="0" destOrd="1" presId="urn:microsoft.com/office/officeart/2005/8/layout/process1"/>
    <dgm:cxn modelId="{9A8CDA70-2777-4D74-83D1-E881D323932E}" type="presOf" srcId="{4D44A3CB-3BA8-4102-8251-4011119D1633}" destId="{09DA0A36-D1BD-4E38-8794-F0095F8BBBB0}" srcOrd="0" destOrd="0" presId="urn:microsoft.com/office/officeart/2005/8/layout/process1"/>
    <dgm:cxn modelId="{6FF3538E-EAC5-4FBD-B75F-94D0EB78B4C9}" type="presOf" srcId="{C6B0326B-BF44-4725-9002-75598DB2D74A}" destId="{7518F194-ED76-4979-A3A9-791A7464B7E6}" srcOrd="0" destOrd="0" presId="urn:microsoft.com/office/officeart/2005/8/layout/process1"/>
    <dgm:cxn modelId="{F6E04C96-3EB4-4077-8191-BB97CDD37F5F}" type="presOf" srcId="{75E981C9-C51F-446D-9ECD-59F4299BF92C}" destId="{09C4967D-503A-4DEE-9ECD-3D84EA93C9B3}" srcOrd="0" destOrd="0" presId="urn:microsoft.com/office/officeart/2005/8/layout/process1"/>
    <dgm:cxn modelId="{A013BBA5-A337-4766-952D-FB51C5824B07}" type="presOf" srcId="{50F9E31D-D267-4C4C-8238-0992F43DE52E}" destId="{849C653B-E14F-4A8E-8284-F00463A36923}" srcOrd="0" destOrd="1" presId="urn:microsoft.com/office/officeart/2005/8/layout/process1"/>
    <dgm:cxn modelId="{0E73EBA5-4834-4E5C-B91D-CE22B8AB34C2}" type="presOf" srcId="{819F4CB9-4E12-4693-8FC6-EF8156171527}" destId="{7518F194-ED76-4979-A3A9-791A7464B7E6}" srcOrd="0" destOrd="1" presId="urn:microsoft.com/office/officeart/2005/8/layout/process1"/>
    <dgm:cxn modelId="{9BD713C8-C565-4D78-81A4-31D90AA84A59}" type="presOf" srcId="{0458C017-3534-418B-848E-9B78A83DFDA5}" destId="{CF3D365E-ED44-403F-A115-D40249DD902B}" srcOrd="0" destOrd="0" presId="urn:microsoft.com/office/officeart/2005/8/layout/process1"/>
    <dgm:cxn modelId="{CA7BBFCA-E9AA-4674-91EC-71794304BB3C}" type="presOf" srcId="{E2754DCB-1D8C-4633-9555-FA18EF373146}" destId="{51DEE16F-797A-451F-8681-61FD8D0CE1DC}" srcOrd="1" destOrd="0" presId="urn:microsoft.com/office/officeart/2005/8/layout/process1"/>
    <dgm:cxn modelId="{AE48EDE9-94FE-4EA7-BDAC-7276FE9E182D}" srcId="{4D44A3CB-3BA8-4102-8251-4011119D1633}" destId="{75E981C9-C51F-446D-9ECD-59F4299BF92C}" srcOrd="1" destOrd="0" parTransId="{50B4622C-7F7A-4E6B-88C5-536DC6FB9B03}" sibTransId="{E2754DCB-1D8C-4633-9555-FA18EF373146}"/>
    <dgm:cxn modelId="{BBDB3448-E253-4926-A623-BC226E74EC1A}" type="presParOf" srcId="{09DA0A36-D1BD-4E38-8794-F0095F8BBBB0}" destId="{849C653B-E14F-4A8E-8284-F00463A36923}" srcOrd="0" destOrd="0" presId="urn:microsoft.com/office/officeart/2005/8/layout/process1"/>
    <dgm:cxn modelId="{2D8D1AE9-47F3-42F7-9F07-1FB84E6B4C32}" type="presParOf" srcId="{09DA0A36-D1BD-4E38-8794-F0095F8BBBB0}" destId="{CF3D365E-ED44-403F-A115-D40249DD902B}" srcOrd="1" destOrd="0" presId="urn:microsoft.com/office/officeart/2005/8/layout/process1"/>
    <dgm:cxn modelId="{505A1990-FB67-432E-9A1F-A9BA6B4A9290}" type="presParOf" srcId="{CF3D365E-ED44-403F-A115-D40249DD902B}" destId="{CE14FE01-3134-4DD7-B044-5D9EA9D1F224}" srcOrd="0" destOrd="0" presId="urn:microsoft.com/office/officeart/2005/8/layout/process1"/>
    <dgm:cxn modelId="{B952CFFB-B013-4B95-B3A1-23F8D3003B01}" type="presParOf" srcId="{09DA0A36-D1BD-4E38-8794-F0095F8BBBB0}" destId="{09C4967D-503A-4DEE-9ECD-3D84EA93C9B3}" srcOrd="2" destOrd="0" presId="urn:microsoft.com/office/officeart/2005/8/layout/process1"/>
    <dgm:cxn modelId="{F6456563-8C9D-430B-BE84-3D8AF46DCFF3}" type="presParOf" srcId="{09DA0A36-D1BD-4E38-8794-F0095F8BBBB0}" destId="{75F852B7-238B-4581-9726-01F0C1EAF227}" srcOrd="3" destOrd="0" presId="urn:microsoft.com/office/officeart/2005/8/layout/process1"/>
    <dgm:cxn modelId="{A4D9E780-AC3C-43F3-BEE3-8B8B49314EC2}" type="presParOf" srcId="{75F852B7-238B-4581-9726-01F0C1EAF227}" destId="{51DEE16F-797A-451F-8681-61FD8D0CE1DC}" srcOrd="0" destOrd="0" presId="urn:microsoft.com/office/officeart/2005/8/layout/process1"/>
    <dgm:cxn modelId="{DF7307A3-E6AE-4A23-B1CE-8300991AD7DE}" type="presParOf" srcId="{09DA0A36-D1BD-4E38-8794-F0095F8BBBB0}" destId="{7518F194-ED76-4979-A3A9-791A7464B7E6}"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1AE70-6C38-49CD-8F76-0D7F64DB7F4D}">
      <dsp:nvSpPr>
        <dsp:cNvPr id="0" name=""/>
        <dsp:cNvSpPr/>
      </dsp:nvSpPr>
      <dsp:spPr>
        <a:xfrm rot="5400000">
          <a:off x="3371206" y="-1263961"/>
          <a:ext cx="1981732" cy="500521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0" i="0" kern="1200"/>
            <a:t>Connecting two roadways that do not have a high left-turn volume.</a:t>
          </a:r>
          <a:endParaRPr lang="en-US" sz="1900" kern="1200"/>
        </a:p>
        <a:p>
          <a:pPr marL="171450" lvl="1" indent="-171450" algn="l" defTabSz="844550">
            <a:lnSpc>
              <a:spcPct val="90000"/>
            </a:lnSpc>
            <a:spcBef>
              <a:spcPct val="0"/>
            </a:spcBef>
            <a:spcAft>
              <a:spcPct val="15000"/>
            </a:spcAft>
            <a:buChar char="•"/>
          </a:pPr>
          <a:r>
            <a:rPr lang="en-US" sz="1900" b="0" i="0" kern="1200"/>
            <a:t>Cloverleaf are typically used in</a:t>
          </a:r>
          <a:r>
            <a:rPr lang="en-US" sz="1900" b="1" i="0" kern="1200"/>
            <a:t> rural </a:t>
          </a:r>
          <a:r>
            <a:rPr lang="en-US" sz="1900" b="0" i="0" kern="1200"/>
            <a:t>environments with </a:t>
          </a:r>
          <a:r>
            <a:rPr lang="en-US" sz="1900" b="1" i="0" kern="1200"/>
            <a:t>low traffic </a:t>
          </a:r>
          <a:r>
            <a:rPr lang="en-US" sz="1900" b="0" i="0" kern="1200"/>
            <a:t>volumes &amp; minimal weaving.</a:t>
          </a:r>
          <a:endParaRPr lang="en-US" sz="1900" kern="1200"/>
        </a:p>
      </dsp:txBody>
      <dsp:txXfrm rot="-5400000">
        <a:off x="1859467" y="344518"/>
        <a:ext cx="4908471" cy="1788252"/>
      </dsp:txXfrm>
    </dsp:sp>
    <dsp:sp modelId="{4D744A13-CCB7-4C9E-8D01-48471BC4B75F}">
      <dsp:nvSpPr>
        <dsp:cNvPr id="0" name=""/>
        <dsp:cNvSpPr/>
      </dsp:nvSpPr>
      <dsp:spPr>
        <a:xfrm>
          <a:off x="870" y="61"/>
          <a:ext cx="1858596" cy="2477165"/>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i="0" kern="1200"/>
            <a:t>When to use</a:t>
          </a:r>
          <a:endParaRPr lang="en-US" sz="3600" kern="1200"/>
        </a:p>
      </dsp:txBody>
      <dsp:txXfrm>
        <a:off x="91599" y="90790"/>
        <a:ext cx="1677138" cy="2295707"/>
      </dsp:txXfrm>
    </dsp:sp>
    <dsp:sp modelId="{AD7C63F3-F03C-40E4-A7A5-5E89842C4643}">
      <dsp:nvSpPr>
        <dsp:cNvPr id="0" name=""/>
        <dsp:cNvSpPr/>
      </dsp:nvSpPr>
      <dsp:spPr>
        <a:xfrm rot="5400000">
          <a:off x="3371206" y="1337062"/>
          <a:ext cx="1981732" cy="500521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0" i="0" kern="1200"/>
            <a:t>Should not be used on roadways with high traffic volumes.</a:t>
          </a:r>
          <a:endParaRPr lang="en-US" sz="1900" kern="1200"/>
        </a:p>
        <a:p>
          <a:pPr marL="171450" lvl="1" indent="-171450" algn="l" defTabSz="844550">
            <a:lnSpc>
              <a:spcPct val="90000"/>
            </a:lnSpc>
            <a:spcBef>
              <a:spcPct val="0"/>
            </a:spcBef>
            <a:spcAft>
              <a:spcPct val="15000"/>
            </a:spcAft>
            <a:buChar char="•"/>
          </a:pPr>
          <a:r>
            <a:rPr lang="en-US" sz="1900" b="0" i="0" kern="1200"/>
            <a:t>Cloverleaf interchanges should not be used in areas with frequent large vehicle traffic. Some larger vehicles have trouble navigating smaller cloverleaf turns.</a:t>
          </a:r>
          <a:endParaRPr lang="en-US" sz="1900" kern="1200"/>
        </a:p>
      </dsp:txBody>
      <dsp:txXfrm rot="-5400000">
        <a:off x="1859467" y="2945541"/>
        <a:ext cx="4908471" cy="1788252"/>
      </dsp:txXfrm>
    </dsp:sp>
    <dsp:sp modelId="{2C868FF6-3BF0-4786-B3D4-172CFDD9E537}">
      <dsp:nvSpPr>
        <dsp:cNvPr id="0" name=""/>
        <dsp:cNvSpPr/>
      </dsp:nvSpPr>
      <dsp:spPr>
        <a:xfrm>
          <a:off x="870" y="2601085"/>
          <a:ext cx="1858596" cy="2477165"/>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i="0" kern="1200" dirty="0"/>
            <a:t>When NOT to use</a:t>
          </a:r>
          <a:endParaRPr lang="en-US" sz="3600" kern="1200" dirty="0"/>
        </a:p>
      </dsp:txBody>
      <dsp:txXfrm>
        <a:off x="91599" y="2691814"/>
        <a:ext cx="1677138" cy="22957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EC9F9-5FC6-4C44-8AF4-FB2B9EF92BB8}">
      <dsp:nvSpPr>
        <dsp:cNvPr id="0" name=""/>
        <dsp:cNvSpPr/>
      </dsp:nvSpPr>
      <dsp:spPr>
        <a:xfrm>
          <a:off x="866" y="588570"/>
          <a:ext cx="2611290" cy="800634"/>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n-US" sz="4100" b="1" i="0" kern="1200" dirty="0"/>
            <a:t>Efficiency</a:t>
          </a:r>
          <a:endParaRPr lang="en-US" sz="4100" kern="1200" dirty="0"/>
        </a:p>
      </dsp:txBody>
      <dsp:txXfrm>
        <a:off x="24316" y="612020"/>
        <a:ext cx="2564390" cy="753734"/>
      </dsp:txXfrm>
    </dsp:sp>
    <dsp:sp modelId="{AAED16AF-14B8-45F5-9186-8249E36F235C}">
      <dsp:nvSpPr>
        <dsp:cNvPr id="0" name=""/>
        <dsp:cNvSpPr/>
      </dsp:nvSpPr>
      <dsp:spPr>
        <a:xfrm>
          <a:off x="261996" y="1389205"/>
          <a:ext cx="261129" cy="1529994"/>
        </a:xfrm>
        <a:custGeom>
          <a:avLst/>
          <a:gdLst/>
          <a:ahLst/>
          <a:cxnLst/>
          <a:rect l="0" t="0" r="0" b="0"/>
          <a:pathLst>
            <a:path>
              <a:moveTo>
                <a:pt x="0" y="0"/>
              </a:moveTo>
              <a:lnTo>
                <a:pt x="0" y="1529994"/>
              </a:lnTo>
              <a:lnTo>
                <a:pt x="261129" y="15299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B05A91-CE84-4C27-B1DC-9E180ED3A654}">
      <dsp:nvSpPr>
        <dsp:cNvPr id="0" name=""/>
        <dsp:cNvSpPr/>
      </dsp:nvSpPr>
      <dsp:spPr>
        <a:xfrm>
          <a:off x="523125" y="1715616"/>
          <a:ext cx="2563347" cy="24071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b="0" i="0" kern="1200"/>
            <a:t>interchanges keep traffic moving and allow for traffic to flow between major roadways and crossroads.</a:t>
          </a:r>
          <a:endParaRPr lang="en-US" sz="1700" kern="1200"/>
        </a:p>
      </dsp:txBody>
      <dsp:txXfrm>
        <a:off x="593628" y="1786119"/>
        <a:ext cx="2422341" cy="2266160"/>
      </dsp:txXfrm>
    </dsp:sp>
    <dsp:sp modelId="{D6906F57-C8CD-4C64-B53B-6E3A9280C487}">
      <dsp:nvSpPr>
        <dsp:cNvPr id="0" name=""/>
        <dsp:cNvSpPr/>
      </dsp:nvSpPr>
      <dsp:spPr>
        <a:xfrm>
          <a:off x="3264980" y="588570"/>
          <a:ext cx="2611290" cy="800634"/>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n-US" sz="4100" b="1" i="0" kern="1200" dirty="0"/>
            <a:t>Familiarity</a:t>
          </a:r>
          <a:r>
            <a:rPr lang="en-US" sz="4100" b="0" i="0" kern="1200" dirty="0"/>
            <a:t> </a:t>
          </a:r>
          <a:endParaRPr lang="en-US" sz="4100" kern="1200" dirty="0"/>
        </a:p>
      </dsp:txBody>
      <dsp:txXfrm>
        <a:off x="3288430" y="612020"/>
        <a:ext cx="2564390" cy="753734"/>
      </dsp:txXfrm>
    </dsp:sp>
    <dsp:sp modelId="{D438F3AB-EB73-4269-BA36-09C602C7296A}">
      <dsp:nvSpPr>
        <dsp:cNvPr id="0" name=""/>
        <dsp:cNvSpPr/>
      </dsp:nvSpPr>
      <dsp:spPr>
        <a:xfrm>
          <a:off x="3526109" y="1389205"/>
          <a:ext cx="261129" cy="1529994"/>
        </a:xfrm>
        <a:custGeom>
          <a:avLst/>
          <a:gdLst/>
          <a:ahLst/>
          <a:cxnLst/>
          <a:rect l="0" t="0" r="0" b="0"/>
          <a:pathLst>
            <a:path>
              <a:moveTo>
                <a:pt x="0" y="0"/>
              </a:moveTo>
              <a:lnTo>
                <a:pt x="0" y="1529994"/>
              </a:lnTo>
              <a:lnTo>
                <a:pt x="261129" y="15299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BE2AE3-5A74-4BAB-8F91-98554E25CF8C}">
      <dsp:nvSpPr>
        <dsp:cNvPr id="0" name=""/>
        <dsp:cNvSpPr/>
      </dsp:nvSpPr>
      <dsp:spPr>
        <a:xfrm>
          <a:off x="3787238" y="1715616"/>
          <a:ext cx="2563347" cy="24071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b="0" i="0" kern="1200"/>
            <a:t>cloverleaf and diamond interchanges are the most common type of interchanges, which makes them highly recognizable and increases motorists' level of comfort while driving.  ​</a:t>
          </a:r>
          <a:endParaRPr lang="en-US" sz="1700" kern="1200"/>
        </a:p>
      </dsp:txBody>
      <dsp:txXfrm>
        <a:off x="3857741" y="1786119"/>
        <a:ext cx="2422341" cy="2266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5C680-6798-4015-A146-32CD8F5DA99A}">
      <dsp:nvSpPr>
        <dsp:cNvPr id="0" name=""/>
        <dsp:cNvSpPr/>
      </dsp:nvSpPr>
      <dsp:spPr>
        <a:xfrm>
          <a:off x="0" y="98229"/>
          <a:ext cx="7184571" cy="75477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a:t>
          </a:r>
          <a:r>
            <a:rPr lang="en-US" sz="1900" b="1" i="0" kern="1200"/>
            <a:t>Enhanced safety </a:t>
          </a:r>
          <a:r>
            <a:rPr lang="en-US" sz="1900" b="0" i="0" kern="1200"/>
            <a:t>– vehicles cross paths at only one location.</a:t>
          </a:r>
          <a:endParaRPr lang="en-US" sz="1900" kern="1200"/>
        </a:p>
      </dsp:txBody>
      <dsp:txXfrm>
        <a:off x="36845" y="135074"/>
        <a:ext cx="7110881" cy="681087"/>
      </dsp:txXfrm>
    </dsp:sp>
    <dsp:sp modelId="{0D507ABB-C9B4-494A-93D4-3532FE93CFBA}">
      <dsp:nvSpPr>
        <dsp:cNvPr id="0" name=""/>
        <dsp:cNvSpPr/>
      </dsp:nvSpPr>
      <dsp:spPr>
        <a:xfrm>
          <a:off x="0" y="907727"/>
          <a:ext cx="7184571" cy="75477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a:t>Increased efficiency</a:t>
          </a:r>
          <a:r>
            <a:rPr lang="en-US" sz="1900" b="0" i="0" kern="1200"/>
            <a:t>— traffic signals operate in three phases increasing “green light” time.</a:t>
          </a:r>
          <a:endParaRPr lang="en-US" sz="1900" kern="1200"/>
        </a:p>
      </dsp:txBody>
      <dsp:txXfrm>
        <a:off x="36845" y="944572"/>
        <a:ext cx="7110881" cy="681087"/>
      </dsp:txXfrm>
    </dsp:sp>
    <dsp:sp modelId="{D8A9140F-7913-461A-8712-450D04153885}">
      <dsp:nvSpPr>
        <dsp:cNvPr id="0" name=""/>
        <dsp:cNvSpPr/>
      </dsp:nvSpPr>
      <dsp:spPr>
        <a:xfrm>
          <a:off x="0" y="1717225"/>
          <a:ext cx="7184571" cy="75477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a:t>Increased capacity </a:t>
          </a:r>
          <a:r>
            <a:rPr lang="en-US" sz="1900" b="0" i="0" kern="1200"/>
            <a:t>– Allows for left turns to occur simultaneously and at higher speeds.</a:t>
          </a:r>
          <a:endParaRPr lang="en-US" sz="1900" kern="1200"/>
        </a:p>
      </dsp:txBody>
      <dsp:txXfrm>
        <a:off x="36845" y="1754070"/>
        <a:ext cx="7110881" cy="681087"/>
      </dsp:txXfrm>
    </dsp:sp>
    <dsp:sp modelId="{2EFDC611-C7D3-4637-9D36-5A3B0926FF74}">
      <dsp:nvSpPr>
        <dsp:cNvPr id="0" name=""/>
        <dsp:cNvSpPr/>
      </dsp:nvSpPr>
      <dsp:spPr>
        <a:xfrm>
          <a:off x="0" y="2526722"/>
          <a:ext cx="7184571" cy="75477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a:t>Fewer traffic signals </a:t>
          </a:r>
          <a:r>
            <a:rPr lang="en-US" sz="1900" b="0" i="0" kern="1200"/>
            <a:t>– Channels traffic into one intersection. </a:t>
          </a:r>
          <a:endParaRPr lang="en-US" sz="1900" kern="1200"/>
        </a:p>
      </dsp:txBody>
      <dsp:txXfrm>
        <a:off x="36845" y="2563567"/>
        <a:ext cx="7110881" cy="681087"/>
      </dsp:txXfrm>
    </dsp:sp>
    <dsp:sp modelId="{D392669F-C5CD-4FBB-9FD7-43C77AA2AB23}">
      <dsp:nvSpPr>
        <dsp:cNvPr id="0" name=""/>
        <dsp:cNvSpPr/>
      </dsp:nvSpPr>
      <dsp:spPr>
        <a:xfrm>
          <a:off x="0" y="3336220"/>
          <a:ext cx="7184571" cy="75477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dirty="0"/>
            <a:t>Reduced right-of-way impacts </a:t>
          </a:r>
          <a:r>
            <a:rPr lang="en-US" sz="1900" b="0" i="0" kern="1200" dirty="0"/>
            <a:t>– Smaller footprint than conventional interchanges, </a:t>
          </a:r>
          <a:endParaRPr lang="en-US" sz="1900" kern="1200" dirty="0"/>
        </a:p>
      </dsp:txBody>
      <dsp:txXfrm>
        <a:off x="36845" y="3373065"/>
        <a:ext cx="7110881" cy="681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9CEE9-58B5-41DC-BB99-22F6B93B617F}">
      <dsp:nvSpPr>
        <dsp:cNvPr id="0" name=""/>
        <dsp:cNvSpPr/>
      </dsp:nvSpPr>
      <dsp:spPr>
        <a:xfrm>
          <a:off x="8383" y="1053683"/>
          <a:ext cx="2568068" cy="270493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b="0" i="0" kern="1200"/>
            <a:t>Reduces wrong-way entries to ramps,</a:t>
          </a:r>
          <a:endParaRPr lang="en-US" sz="1900" kern="1200"/>
        </a:p>
        <a:p>
          <a:pPr marL="171450" lvl="1" indent="-171450" algn="l" defTabSz="844550">
            <a:lnSpc>
              <a:spcPct val="90000"/>
            </a:lnSpc>
            <a:spcBef>
              <a:spcPct val="0"/>
            </a:spcBef>
            <a:spcAft>
              <a:spcPct val="15000"/>
            </a:spcAft>
            <a:buChar char="•"/>
          </a:pPr>
          <a:r>
            <a:rPr lang="en-US" sz="1900" kern="1200"/>
            <a:t>N</a:t>
          </a:r>
          <a:r>
            <a:rPr lang="en-US" sz="1900" b="0" i="0" kern="1200"/>
            <a:t>umber of times opposing traffic crosses paths </a:t>
          </a:r>
          <a:endParaRPr lang="en-US" sz="1900" kern="1200"/>
        </a:p>
        <a:p>
          <a:pPr marL="171450" lvl="1" indent="-171450" algn="l" defTabSz="844550">
            <a:lnSpc>
              <a:spcPct val="90000"/>
            </a:lnSpc>
            <a:spcBef>
              <a:spcPct val="0"/>
            </a:spcBef>
            <a:spcAft>
              <a:spcPct val="15000"/>
            </a:spcAft>
            <a:buChar char="•"/>
          </a:pPr>
          <a:r>
            <a:rPr lang="en-US" sz="1900" kern="1200"/>
            <a:t>P</a:t>
          </a:r>
          <a:r>
            <a:rPr lang="en-US" sz="1900" b="0" i="0" kern="1200"/>
            <a:t>otential number of crash points for vehicles</a:t>
          </a:r>
          <a:endParaRPr lang="en-US" sz="1900" kern="1200"/>
        </a:p>
        <a:p>
          <a:pPr marL="171450" lvl="1" indent="-171450" algn="l" defTabSz="844550">
            <a:lnSpc>
              <a:spcPct val="90000"/>
            </a:lnSpc>
            <a:spcBef>
              <a:spcPct val="0"/>
            </a:spcBef>
            <a:spcAft>
              <a:spcPct val="15000"/>
            </a:spcAft>
            <a:buChar char="•"/>
          </a:pPr>
          <a:r>
            <a:rPr lang="en-US" sz="1900" kern="1200"/>
            <a:t>Slows down drivers</a:t>
          </a:r>
        </a:p>
      </dsp:txBody>
      <dsp:txXfrm>
        <a:off x="68556" y="1113856"/>
        <a:ext cx="2447722" cy="2644764"/>
      </dsp:txXfrm>
    </dsp:sp>
    <dsp:sp modelId="{772ECEF2-ADA9-463B-B77A-69B0088134CD}">
      <dsp:nvSpPr>
        <dsp:cNvPr id="0" name=""/>
        <dsp:cNvSpPr/>
      </dsp:nvSpPr>
      <dsp:spPr>
        <a:xfrm>
          <a:off x="134712" y="3222286"/>
          <a:ext cx="2315410" cy="839349"/>
        </a:xfrm>
        <a:prstGeom prst="rect">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0" rIns="36830" bIns="0" numCol="1" spcCol="1270" anchor="ctr" anchorCtr="0">
          <a:noAutofit/>
        </a:bodyPr>
        <a:lstStyle/>
        <a:p>
          <a:pPr marL="0" lvl="0" indent="0" algn="l" defTabSz="1289050">
            <a:lnSpc>
              <a:spcPct val="90000"/>
            </a:lnSpc>
            <a:spcBef>
              <a:spcPct val="0"/>
            </a:spcBef>
            <a:spcAft>
              <a:spcPct val="35000"/>
            </a:spcAft>
            <a:buNone/>
          </a:pPr>
          <a:r>
            <a:rPr lang="en-US" sz="2900" b="1" i="0" kern="1200"/>
            <a:t>Safety </a:t>
          </a:r>
          <a:endParaRPr lang="en-US" sz="2900" kern="1200"/>
        </a:p>
      </dsp:txBody>
      <dsp:txXfrm>
        <a:off x="134712" y="3222286"/>
        <a:ext cx="1630571" cy="839349"/>
      </dsp:txXfrm>
    </dsp:sp>
    <dsp:sp modelId="{9C767920-7A4C-448D-8344-EAB211ECD84E}">
      <dsp:nvSpPr>
        <dsp:cNvPr id="0" name=""/>
        <dsp:cNvSpPr/>
      </dsp:nvSpPr>
      <dsp:spPr>
        <a:xfrm>
          <a:off x="1830782" y="3388407"/>
          <a:ext cx="810393" cy="810393"/>
        </a:xfrm>
        <a:prstGeom prst="ellipse">
          <a:avLst/>
        </a:prstGeom>
        <a:solidFill>
          <a:srgbClr val="FFC311">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A06CD2-A87F-43E7-9FB5-01B8DD5DA139}">
      <dsp:nvSpPr>
        <dsp:cNvPr id="0" name=""/>
        <dsp:cNvSpPr/>
      </dsp:nvSpPr>
      <dsp:spPr>
        <a:xfrm>
          <a:off x="2841946" y="1053683"/>
          <a:ext cx="2568068" cy="270493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t>Fewer traffic signal phases</a:t>
          </a:r>
          <a:endParaRPr lang="en-US" sz="1900" kern="1200" dirty="0"/>
        </a:p>
        <a:p>
          <a:pPr marL="171450" lvl="1" indent="-171450" algn="l" defTabSz="844550">
            <a:lnSpc>
              <a:spcPct val="90000"/>
            </a:lnSpc>
            <a:spcBef>
              <a:spcPct val="0"/>
            </a:spcBef>
            <a:spcAft>
              <a:spcPct val="15000"/>
            </a:spcAft>
            <a:buChar char="•"/>
          </a:pPr>
          <a:r>
            <a:rPr lang="en-US" sz="1900" b="0" i="0" kern="1200"/>
            <a:t>Easier access to the highway </a:t>
          </a:r>
          <a:endParaRPr lang="en-US" sz="1900" kern="1200"/>
        </a:p>
        <a:p>
          <a:pPr marL="171450" lvl="1" indent="-171450" algn="l" defTabSz="844550">
            <a:lnSpc>
              <a:spcPct val="90000"/>
            </a:lnSpc>
            <a:spcBef>
              <a:spcPct val="0"/>
            </a:spcBef>
            <a:spcAft>
              <a:spcPct val="15000"/>
            </a:spcAft>
            <a:buChar char="•"/>
          </a:pPr>
          <a:r>
            <a:rPr lang="en-US" sz="1900" b="0" i="0" kern="1200"/>
            <a:t>Does not cross opposing traffic</a:t>
          </a:r>
          <a:endParaRPr lang="en-US" sz="1900" kern="1200"/>
        </a:p>
      </dsp:txBody>
      <dsp:txXfrm>
        <a:off x="2902119" y="1113856"/>
        <a:ext cx="2447722" cy="2644764"/>
      </dsp:txXfrm>
    </dsp:sp>
    <dsp:sp modelId="{11DED027-6AA6-40B5-8752-C6BEF3235C3B}">
      <dsp:nvSpPr>
        <dsp:cNvPr id="0" name=""/>
        <dsp:cNvSpPr/>
      </dsp:nvSpPr>
      <dsp:spPr>
        <a:xfrm>
          <a:off x="2968275" y="3222286"/>
          <a:ext cx="2315410" cy="839349"/>
        </a:xfrm>
        <a:prstGeom prst="rect">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0" rIns="36830" bIns="0" numCol="1" spcCol="1270" anchor="ctr" anchorCtr="0">
          <a:noAutofit/>
        </a:bodyPr>
        <a:lstStyle/>
        <a:p>
          <a:pPr marL="0" lvl="0" indent="0" algn="l" defTabSz="1289050">
            <a:lnSpc>
              <a:spcPct val="90000"/>
            </a:lnSpc>
            <a:spcBef>
              <a:spcPct val="0"/>
            </a:spcBef>
            <a:spcAft>
              <a:spcPct val="35000"/>
            </a:spcAft>
            <a:buNone/>
          </a:pPr>
          <a:r>
            <a:rPr lang="en-US" sz="2900" b="1" i="0" kern="1200"/>
            <a:t>Efficiency</a:t>
          </a:r>
          <a:endParaRPr lang="en-US" sz="2900" kern="1200"/>
        </a:p>
      </dsp:txBody>
      <dsp:txXfrm>
        <a:off x="2968275" y="3222286"/>
        <a:ext cx="1630571" cy="839349"/>
      </dsp:txXfrm>
    </dsp:sp>
    <dsp:sp modelId="{3411A1BD-21F4-4209-84D2-F8861043C7AB}">
      <dsp:nvSpPr>
        <dsp:cNvPr id="0" name=""/>
        <dsp:cNvSpPr/>
      </dsp:nvSpPr>
      <dsp:spPr>
        <a:xfrm>
          <a:off x="4664345" y="3388407"/>
          <a:ext cx="810393" cy="810393"/>
        </a:xfrm>
        <a:prstGeom prst="ellipse">
          <a:avLst/>
        </a:prstGeom>
        <a:solidFill>
          <a:srgbClr val="FFC311">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F9ECD2E-77AE-4027-AD03-50211D535464}">
      <dsp:nvSpPr>
        <dsp:cNvPr id="0" name=""/>
        <dsp:cNvSpPr/>
      </dsp:nvSpPr>
      <dsp:spPr>
        <a:xfrm>
          <a:off x="5675509" y="1053683"/>
          <a:ext cx="2568068" cy="270493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b="0" i="0" kern="1200"/>
            <a:t>Can improve traditional interchanges by reconfiguring existing lanes and intersections at a lesser cost.</a:t>
          </a:r>
          <a:r>
            <a:rPr lang="en-US" sz="1900" b="1" kern="1200"/>
            <a:t>    </a:t>
          </a:r>
          <a:endParaRPr lang="en-US" sz="1900" kern="1200"/>
        </a:p>
      </dsp:txBody>
      <dsp:txXfrm>
        <a:off x="5735682" y="1113856"/>
        <a:ext cx="2447722" cy="2644764"/>
      </dsp:txXfrm>
    </dsp:sp>
    <dsp:sp modelId="{A2AAC782-A292-4BB8-A0AF-541ED6F22DC7}">
      <dsp:nvSpPr>
        <dsp:cNvPr id="0" name=""/>
        <dsp:cNvSpPr/>
      </dsp:nvSpPr>
      <dsp:spPr>
        <a:xfrm>
          <a:off x="5801838" y="3222286"/>
          <a:ext cx="2315410" cy="839349"/>
        </a:xfrm>
        <a:prstGeom prst="rect">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0" rIns="36830" bIns="0" numCol="1" spcCol="1270" anchor="ctr" anchorCtr="0">
          <a:noAutofit/>
        </a:bodyPr>
        <a:lstStyle/>
        <a:p>
          <a:pPr marL="0" lvl="0" indent="0" algn="l" defTabSz="1289050">
            <a:lnSpc>
              <a:spcPct val="90000"/>
            </a:lnSpc>
            <a:spcBef>
              <a:spcPct val="0"/>
            </a:spcBef>
            <a:spcAft>
              <a:spcPct val="35000"/>
            </a:spcAft>
            <a:buNone/>
          </a:pPr>
          <a:r>
            <a:rPr lang="en-US" sz="2900" b="1" i="0" kern="1200" dirty="0"/>
            <a:t>Cost effective </a:t>
          </a:r>
          <a:endParaRPr lang="en-US" sz="2900" kern="1200" dirty="0"/>
        </a:p>
      </dsp:txBody>
      <dsp:txXfrm>
        <a:off x="5801838" y="3222286"/>
        <a:ext cx="1630571" cy="839349"/>
      </dsp:txXfrm>
    </dsp:sp>
    <dsp:sp modelId="{97C34808-4622-41C3-B452-CF7DFA8FBDBC}">
      <dsp:nvSpPr>
        <dsp:cNvPr id="0" name=""/>
        <dsp:cNvSpPr/>
      </dsp:nvSpPr>
      <dsp:spPr>
        <a:xfrm>
          <a:off x="7497908" y="3388407"/>
          <a:ext cx="810393" cy="810393"/>
        </a:xfrm>
        <a:prstGeom prst="ellipse">
          <a:avLst/>
        </a:prstGeom>
        <a:solidFill>
          <a:srgbClr val="FFC311">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C653B-E14F-4A8E-8284-F00463A36923}">
      <dsp:nvSpPr>
        <dsp:cNvPr id="0" name=""/>
        <dsp:cNvSpPr/>
      </dsp:nvSpPr>
      <dsp:spPr>
        <a:xfrm>
          <a:off x="10077" y="1633526"/>
          <a:ext cx="2419622" cy="252531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dirty="0"/>
            <a:t>Enhanced safety</a:t>
          </a:r>
          <a:r>
            <a:rPr lang="en-US" sz="1600" b="0" i="0" kern="1200" dirty="0"/>
            <a:t> </a:t>
          </a:r>
          <a:endParaRPr lang="en-US" sz="1600" kern="1200" dirty="0"/>
        </a:p>
        <a:p>
          <a:pPr marL="171450" lvl="1" indent="-171450" algn="l" defTabSz="711200">
            <a:lnSpc>
              <a:spcPct val="90000"/>
            </a:lnSpc>
            <a:spcBef>
              <a:spcPct val="0"/>
            </a:spcBef>
            <a:spcAft>
              <a:spcPct val="15000"/>
            </a:spcAft>
            <a:buChar char="•"/>
          </a:pPr>
          <a:r>
            <a:rPr lang="en-US" sz="1600" b="0" i="0" kern="1200" dirty="0"/>
            <a:t>Motorists only focus on one direction of oncoming traffic at a time, making the intersection safer and easier to navigate.</a:t>
          </a:r>
          <a:endParaRPr lang="en-US" sz="1600" kern="1200" dirty="0"/>
        </a:p>
      </dsp:txBody>
      <dsp:txXfrm>
        <a:off x="80945" y="1704394"/>
        <a:ext cx="2277886" cy="2383579"/>
      </dsp:txXfrm>
    </dsp:sp>
    <dsp:sp modelId="{CF3D365E-ED44-403F-A115-D40249DD902B}">
      <dsp:nvSpPr>
        <dsp:cNvPr id="0" name=""/>
        <dsp:cNvSpPr/>
      </dsp:nvSpPr>
      <dsp:spPr>
        <a:xfrm>
          <a:off x="2441798" y="2881182"/>
          <a:ext cx="25647" cy="300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41798" y="2887183"/>
        <a:ext cx="17953" cy="18001"/>
      </dsp:txXfrm>
    </dsp:sp>
    <dsp:sp modelId="{09C4967D-503A-4DEE-9ECD-3D84EA93C9B3}">
      <dsp:nvSpPr>
        <dsp:cNvPr id="0" name=""/>
        <dsp:cNvSpPr/>
      </dsp:nvSpPr>
      <dsp:spPr>
        <a:xfrm>
          <a:off x="2478092" y="1633526"/>
          <a:ext cx="2419622" cy="252531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dirty="0"/>
            <a:t>Increased efficiency</a:t>
          </a:r>
          <a:r>
            <a:rPr lang="en-US" sz="1600" b="0" i="0" kern="1200" dirty="0"/>
            <a:t> </a:t>
          </a:r>
          <a:endParaRPr lang="en-US" sz="1600" kern="1200" dirty="0"/>
        </a:p>
        <a:p>
          <a:pPr marL="171450" lvl="1" indent="-171450" algn="l" defTabSz="711200">
            <a:lnSpc>
              <a:spcPct val="90000"/>
            </a:lnSpc>
            <a:spcBef>
              <a:spcPct val="0"/>
            </a:spcBef>
            <a:spcAft>
              <a:spcPct val="15000"/>
            </a:spcAft>
            <a:buChar char="•"/>
          </a:pPr>
          <a:r>
            <a:rPr lang="en-US" sz="1600" kern="1200" dirty="0"/>
            <a:t>F</a:t>
          </a:r>
          <a:r>
            <a:rPr lang="en-US" sz="1600" b="0" i="0" kern="1200" dirty="0"/>
            <a:t>ewer traffic lights and stops when compared to a standard intersection.</a:t>
          </a:r>
          <a:endParaRPr lang="en-US" sz="1600" kern="1200" dirty="0"/>
        </a:p>
      </dsp:txBody>
      <dsp:txXfrm>
        <a:off x="2548960" y="1704394"/>
        <a:ext cx="2277886" cy="2383579"/>
      </dsp:txXfrm>
    </dsp:sp>
    <dsp:sp modelId="{75F852B7-238B-4581-9726-01F0C1EAF227}">
      <dsp:nvSpPr>
        <dsp:cNvPr id="0" name=""/>
        <dsp:cNvSpPr/>
      </dsp:nvSpPr>
      <dsp:spPr>
        <a:xfrm>
          <a:off x="4909812" y="2881182"/>
          <a:ext cx="25647" cy="300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09812" y="2887183"/>
        <a:ext cx="17953" cy="18001"/>
      </dsp:txXfrm>
    </dsp:sp>
    <dsp:sp modelId="{7518F194-ED76-4979-A3A9-791A7464B7E6}">
      <dsp:nvSpPr>
        <dsp:cNvPr id="0" name=""/>
        <dsp:cNvSpPr/>
      </dsp:nvSpPr>
      <dsp:spPr>
        <a:xfrm>
          <a:off x="4946107" y="1633526"/>
          <a:ext cx="2419622" cy="252531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t>More capacity </a:t>
          </a:r>
          <a:endParaRPr lang="en-US" sz="1600" kern="1200"/>
        </a:p>
        <a:p>
          <a:pPr marL="171450" lvl="1" indent="-171450" algn="l" defTabSz="711200">
            <a:lnSpc>
              <a:spcPct val="90000"/>
            </a:lnSpc>
            <a:spcBef>
              <a:spcPct val="0"/>
            </a:spcBef>
            <a:spcAft>
              <a:spcPct val="15000"/>
            </a:spcAft>
            <a:buChar char="•"/>
          </a:pPr>
          <a:r>
            <a:rPr lang="en-US" sz="1600" b="0" i="0" kern="1200" dirty="0"/>
            <a:t>Each direction operates independently by creating two one-way streets to decongest the flow of traffic.</a:t>
          </a:r>
          <a:endParaRPr lang="en-US" sz="1600" kern="1200" dirty="0"/>
        </a:p>
      </dsp:txBody>
      <dsp:txXfrm>
        <a:off x="5016975" y="1704394"/>
        <a:ext cx="2277886" cy="238357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0738B-DF27-0B4E-A5D0-F9FD25F668D2}"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96853-A09E-7C4D-AAD7-4098C94C98FF}" type="slidenum">
              <a:rPr lang="en-US" smtClean="0"/>
              <a:t>‹#›</a:t>
            </a:fld>
            <a:endParaRPr lang="en-US"/>
          </a:p>
        </p:txBody>
      </p:sp>
    </p:spTree>
    <p:extLst>
      <p:ext uri="{BB962C8B-B14F-4D97-AF65-F5344CB8AC3E}">
        <p14:creationId xmlns:p14="http://schemas.microsoft.com/office/powerpoint/2010/main" val="235882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dit.transportation.ky.gov/saferoadsolutions/Pages/SPUI.aspx"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dit.transportation.ky.gov/saferoadsolutions/Pages/DoubleCrossoverDiamondInterchange.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You don’t have  to be a genius to be an engineer, but people who become engineers like math, science, and problem solving.</a:t>
            </a:r>
          </a:p>
          <a:p>
            <a:endParaRPr lang="en-US" dirty="0"/>
          </a:p>
        </p:txBody>
      </p:sp>
      <p:sp>
        <p:nvSpPr>
          <p:cNvPr id="4" name="Slide Number Placeholder 3"/>
          <p:cNvSpPr>
            <a:spLocks noGrp="1"/>
          </p:cNvSpPr>
          <p:nvPr>
            <p:ph type="sldNum" sz="quarter" idx="5"/>
          </p:nvPr>
        </p:nvSpPr>
        <p:spPr/>
        <p:txBody>
          <a:bodyPr/>
          <a:lstStyle/>
          <a:p>
            <a:fld id="{0D096853-A09E-7C4D-AAD7-4098C94C98FF}" type="slidenum">
              <a:rPr lang="en-US" smtClean="0"/>
              <a:t>1</a:t>
            </a:fld>
            <a:endParaRPr lang="en-US"/>
          </a:p>
        </p:txBody>
      </p:sp>
    </p:spTree>
    <p:extLst>
      <p:ext uri="{BB962C8B-B14F-4D97-AF65-F5344CB8AC3E}">
        <p14:creationId xmlns:p14="http://schemas.microsoft.com/office/powerpoint/2010/main" val="1466666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dirty="0">
                <a:solidFill>
                  <a:srgbClr val="43AFFF"/>
                </a:solidFill>
                <a:effectLst/>
                <a:latin typeface="Segoe UI" panose="020B0502040204020203" pitchFamily="34" charset="0"/>
              </a:rPr>
              <a:t>Benefits</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​Enhanced safety – vehicles cross paths at only one location within a SPUI, which reduces the risk of potential vehicle crashes as compared to a conventional intersection.</a:t>
            </a:r>
            <a:endParaRPr lang="en-US" sz="28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Increased efficiency— traffic signals at SPUIs operate in three phases as opposed to four phases at conventional interchanges, which increases “green light” times and reduces delays. </a:t>
            </a:r>
            <a:endParaRPr lang="en-US" sz="28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Increased capacity – the SPUI design allows for left turns to occur simultaneously and at higher speeds, which increases the number of vehicles that can travel through the intersection.</a:t>
            </a:r>
            <a:endParaRPr lang="en-US" sz="28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Fewer traffic signals – the SPUI channels traffic into one intersection, as opposed to two intersections like in a conventional interchange. Fewer intersections mean fewer traffic signals, which also means fewer delays for drivers.  </a:t>
            </a:r>
            <a:endParaRPr lang="en-US" sz="28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Reduced right-of-way impacts – SPUIs have a smaller footprint than conventional interchanges, which reduces the impact on the environment and nearby businesses and residences.</a:t>
            </a:r>
            <a:endParaRPr lang="en-US" sz="2800" b="0" i="0" dirty="0">
              <a:solidFill>
                <a:srgbClr val="333333"/>
              </a:solidFill>
              <a:effectLst/>
              <a:latin typeface="Segoe UI" panose="020B0502040204020203"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0D096853-A09E-7C4D-AAD7-4098C94C98FF}" type="slidenum">
              <a:rPr lang="en-US" smtClean="0"/>
              <a:t>11</a:t>
            </a:fld>
            <a:endParaRPr lang="en-US"/>
          </a:p>
        </p:txBody>
      </p:sp>
    </p:spTree>
    <p:extLst>
      <p:ext uri="{BB962C8B-B14F-4D97-AF65-F5344CB8AC3E}">
        <p14:creationId xmlns:p14="http://schemas.microsoft.com/office/powerpoint/2010/main" val="3356389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solidFill>
                  <a:srgbClr val="333333"/>
                </a:solidFill>
                <a:effectLst/>
                <a:latin typeface="Segoe UI" panose="020B0502040204020203" pitchFamily="34" charset="0"/>
              </a:rPr>
              <a:t>In a SPUI, traffic signals at the main intersection guide all left-turning and straight-forward moving vehicles. Vehicles turning right are guided by stop or yield signs, away from the main intersection.     </a:t>
            </a:r>
            <a:endParaRPr lang="en-US" sz="2800"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SPUIs are also known as: </a:t>
            </a:r>
            <a:endParaRPr lang="en-US" sz="28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​Urban Interchanges</a:t>
            </a:r>
            <a:endParaRPr lang="en-US" sz="28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Single Point Interchanges (SPI)</a:t>
            </a:r>
            <a:endParaRPr lang="en-US" sz="28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Single Point Diamond Interchanges (SPDI)</a:t>
            </a:r>
          </a:p>
          <a:p>
            <a:pPr algn="l">
              <a:buFont typeface="Arial" panose="020B0604020202020204" pitchFamily="34" charset="0"/>
              <a:buChar char="•"/>
            </a:pPr>
            <a:endParaRPr lang="en-US" sz="18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4000" b="1" i="0" dirty="0">
                <a:solidFill>
                  <a:srgbClr val="333333"/>
                </a:solidFill>
                <a:effectLst/>
                <a:latin typeface="Segoe UI" panose="020B0502040204020203" pitchFamily="34" charset="0"/>
              </a:rPr>
              <a:t>US 60/KY 4 Intersection</a:t>
            </a:r>
            <a:r>
              <a:rPr lang="en-US" sz="4000" b="0" i="0" dirty="0">
                <a:solidFill>
                  <a:srgbClr val="333333"/>
                </a:solidFill>
                <a:effectLst/>
                <a:latin typeface="Segoe UI" panose="020B0502040204020203" pitchFamily="34" charset="0"/>
              </a:rPr>
              <a:t> </a:t>
            </a:r>
            <a:r>
              <a:rPr lang="en-US" sz="4000" b="0" i="1" dirty="0">
                <a:solidFill>
                  <a:srgbClr val="333333"/>
                </a:solidFill>
                <a:effectLst/>
                <a:latin typeface="Segoe UI" panose="020B0502040204020203" pitchFamily="34" charset="0"/>
              </a:rPr>
              <a:t>in Fayette County</a:t>
            </a:r>
            <a:endParaRPr lang="en-US" sz="2800"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12</a:t>
            </a:fld>
            <a:endParaRPr lang="en-US"/>
          </a:p>
        </p:txBody>
      </p:sp>
    </p:spTree>
    <p:extLst>
      <p:ext uri="{BB962C8B-B14F-4D97-AF65-F5344CB8AC3E}">
        <p14:creationId xmlns:p14="http://schemas.microsoft.com/office/powerpoint/2010/main" val="1272269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dirty="0">
                <a:solidFill>
                  <a:srgbClr val="43AFFF"/>
                </a:solidFill>
                <a:effectLst/>
                <a:latin typeface="Segoe UI" panose="020B0502040204020203" pitchFamily="34" charset="0"/>
              </a:rPr>
              <a:t>When to use a SPUI</a:t>
            </a:r>
            <a:endParaRPr lang="en-US" sz="2800"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A SPUI design is effective for interchange locations with:</a:t>
            </a:r>
            <a:endParaRPr lang="en-US" sz="28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​high left turning traffic volumes </a:t>
            </a:r>
            <a:endParaRPr lang="en-US" sz="28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a need for increased vehicle capacity </a:t>
            </a:r>
            <a:endParaRPr lang="en-US" sz="28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limited space for construction</a:t>
            </a:r>
            <a:endParaRPr lang="en-US" sz="2800" b="0" i="0" dirty="0">
              <a:solidFill>
                <a:srgbClr val="333333"/>
              </a:solidFill>
              <a:effectLst/>
              <a:latin typeface="Segoe UI" panose="020B0502040204020203" pitchFamily="34" charset="0"/>
            </a:endParaRPr>
          </a:p>
          <a:p>
            <a:pPr algn="l"/>
            <a:endParaRPr lang="en-US" sz="1800" b="0" i="0" dirty="0">
              <a:solidFill>
                <a:srgbClr val="333333"/>
              </a:solidFill>
              <a:effectLst/>
              <a:latin typeface="Segoe UI" panose="020B0502040204020203" pitchFamily="34" charset="0"/>
            </a:endParaRPr>
          </a:p>
          <a:p>
            <a:pPr algn="l"/>
            <a:endParaRPr lang="en-US" sz="1800" b="0" i="0" dirty="0">
              <a:solidFill>
                <a:srgbClr val="333333"/>
              </a:solidFill>
              <a:effectLst/>
              <a:latin typeface="Segoe UI" panose="020B0502040204020203" pitchFamily="34" charset="0"/>
            </a:endParaRPr>
          </a:p>
          <a:p>
            <a:pPr algn="l"/>
            <a:r>
              <a:rPr lang="en-US" sz="4000" b="1" i="0" dirty="0">
                <a:solidFill>
                  <a:srgbClr val="333333"/>
                </a:solidFill>
                <a:effectLst/>
                <a:latin typeface="Segoe UI" panose="020B0502040204020203" pitchFamily="34" charset="0"/>
              </a:rPr>
              <a:t>KY 864/I-264 intersection </a:t>
            </a:r>
            <a:r>
              <a:rPr lang="en-US" sz="4000" b="0" i="1" dirty="0">
                <a:solidFill>
                  <a:srgbClr val="333333"/>
                </a:solidFill>
                <a:effectLst/>
                <a:latin typeface="Segoe UI" panose="020B0502040204020203" pitchFamily="34" charset="0"/>
              </a:rPr>
              <a:t>in Jefferson County</a:t>
            </a:r>
            <a:endParaRPr lang="en-US" sz="2800"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13</a:t>
            </a:fld>
            <a:endParaRPr lang="en-US"/>
          </a:p>
        </p:txBody>
      </p:sp>
    </p:spTree>
    <p:extLst>
      <p:ext uri="{BB962C8B-B14F-4D97-AF65-F5344CB8AC3E}">
        <p14:creationId xmlns:p14="http://schemas.microsoft.com/office/powerpoint/2010/main" val="2762761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solidFill>
                  <a:srgbClr val="333333"/>
                </a:solidFill>
                <a:effectLst/>
                <a:latin typeface="Segoe UI" panose="020B0502040204020203" pitchFamily="34" charset="0"/>
              </a:rPr>
              <a:t>​</a:t>
            </a:r>
            <a:r>
              <a:rPr lang="en-US" sz="1800" b="1" i="1" dirty="0">
                <a:solidFill>
                  <a:srgbClr val="333333"/>
                </a:solidFill>
                <a:effectLst/>
                <a:latin typeface="Segoe UI" panose="020B0502040204020203" pitchFamily="34" charset="0"/>
              </a:rPr>
              <a:t>A Double Crossover Diamond (DCD) is an interchange with two signalized intersections, where traffic between the intersections crosses over to the left side of the roadway. As vehicles exit the interchange, they return to the right side of the road.</a:t>
            </a:r>
          </a:p>
          <a:p>
            <a:pPr algn="l"/>
            <a:endParaRPr lang="en-US" sz="1800" b="1" i="1" dirty="0">
              <a:solidFill>
                <a:srgbClr val="333333"/>
              </a:solidFill>
              <a:effectLst/>
              <a:latin typeface="Segoe UI" panose="020B0502040204020203" pitchFamily="34" charset="0"/>
            </a:endParaRPr>
          </a:p>
          <a:p>
            <a:pPr algn="l"/>
            <a:r>
              <a:rPr lang="en-US" sz="1800" b="1" i="0" dirty="0">
                <a:solidFill>
                  <a:srgbClr val="43AFFF"/>
                </a:solidFill>
                <a:effectLst/>
                <a:latin typeface="Segoe UI" panose="020B0502040204020203" pitchFamily="34" charset="0"/>
              </a:rPr>
              <a:t>How to use a DCD</a:t>
            </a:r>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Motorists on the main road turning right within a DCD, merge onto a freeway ramp just like a conventional interchange. Motorists on an exit ramp also turn and merge right like at a conventional interchange.  </a:t>
            </a:r>
          </a:p>
          <a:p>
            <a:pPr algn="l"/>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Motorists on the main road traveling straight or turning left within a DCD, follow lane markings and traffic signals to cross to the left side of the main road.  They can then turn left onto the freeway ramp or cross back over to the right side of the main road to continue to travel straight through the intersection.</a:t>
            </a:r>
          </a:p>
          <a:p>
            <a:pPr algn="l"/>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When turning left from an exit ramp, motorists stay on the left side of the main road and travel through the intersection before moving to the right side of the main road. </a:t>
            </a:r>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Pedestrians will encounter multiple marked crosswalks and can use them to safely navigate the interchange.</a:t>
            </a:r>
          </a:p>
          <a:p>
            <a:pPr algn="l"/>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Cyclists, depending on their level of comfort, may navigate the intersection using designated vehicles and/or pedestrian paths if those are offered.</a:t>
            </a:r>
            <a:endParaRPr lang="en-US" b="0" i="0" dirty="0">
              <a:solidFill>
                <a:srgbClr val="333333"/>
              </a:solidFill>
              <a:effectLst/>
              <a:latin typeface="Segoe UI" panose="020B0502040204020203" pitchFamily="34" charset="0"/>
            </a:endParaRPr>
          </a:p>
          <a:p>
            <a:pPr algn="l"/>
            <a:endParaRPr lang="en-US" sz="1800" b="1" i="1" dirty="0">
              <a:solidFill>
                <a:srgbClr val="333333"/>
              </a:solidFill>
              <a:effectLst/>
              <a:latin typeface="Segoe UI" panose="020B0502040204020203" pitchFamily="34" charset="0"/>
            </a:endParaRPr>
          </a:p>
          <a:p>
            <a:pPr algn="l"/>
            <a:endParaRPr lang="en-US"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14</a:t>
            </a:fld>
            <a:endParaRPr lang="en-US"/>
          </a:p>
        </p:txBody>
      </p:sp>
    </p:spTree>
    <p:extLst>
      <p:ext uri="{BB962C8B-B14F-4D97-AF65-F5344CB8AC3E}">
        <p14:creationId xmlns:p14="http://schemas.microsoft.com/office/powerpoint/2010/main" val="123457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dirty="0">
                <a:solidFill>
                  <a:srgbClr val="43AFFF"/>
                </a:solidFill>
                <a:effectLst/>
                <a:latin typeface="Segoe UI" panose="020B0502040204020203" pitchFamily="34" charset="0"/>
              </a:rPr>
              <a:t>Benefits</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a:t>
            </a:r>
            <a:r>
              <a:rPr lang="en-US" sz="1800" b="1" i="0" dirty="0">
                <a:solidFill>
                  <a:srgbClr val="333333"/>
                </a:solidFill>
                <a:effectLst/>
                <a:latin typeface="Segoe UI" panose="020B0502040204020203" pitchFamily="34" charset="0"/>
              </a:rPr>
              <a:t>Safety </a:t>
            </a:r>
            <a:r>
              <a:rPr lang="en-US" sz="1800" b="0" i="0" dirty="0">
                <a:solidFill>
                  <a:srgbClr val="333333"/>
                </a:solidFill>
                <a:effectLst/>
                <a:latin typeface="Segoe UI" panose="020B0502040204020203" pitchFamily="34" charset="0"/>
              </a:rPr>
              <a:t>— DCDs reduce wrong-way entries to ramps, the number of times opposing traffic crosses paths and the potential number of crash points for vehicles. They also reduce speeds, so if crashes do occur then they are less severe. </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1" i="0" dirty="0">
                <a:solidFill>
                  <a:srgbClr val="333333"/>
                </a:solidFill>
                <a:effectLst/>
                <a:latin typeface="Segoe UI" panose="020B0502040204020203" pitchFamily="34" charset="0"/>
              </a:rPr>
              <a:t>Efficiency</a:t>
            </a:r>
            <a:r>
              <a:rPr lang="en-US" sz="1800" b="0" i="0" dirty="0">
                <a:solidFill>
                  <a:srgbClr val="333333"/>
                </a:solidFill>
                <a:effectLst/>
                <a:latin typeface="Segoe UI" panose="020B0502040204020203" pitchFamily="34" charset="0"/>
              </a:rPr>
              <a:t> — DCDs operate with fewer traffic signal phases, which increases the volume of traffic and decreases delays.  The design also provides motorists with easier access to the highway without having to cross opposing traffic. </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1" i="0" dirty="0">
                <a:solidFill>
                  <a:srgbClr val="333333"/>
                </a:solidFill>
                <a:effectLst/>
                <a:latin typeface="Segoe UI" panose="020B0502040204020203" pitchFamily="34" charset="0"/>
              </a:rPr>
              <a:t>Cost effective </a:t>
            </a:r>
            <a:r>
              <a:rPr lang="en-US" sz="1800" b="0" i="0" dirty="0">
                <a:solidFill>
                  <a:srgbClr val="333333"/>
                </a:solidFill>
                <a:effectLst/>
                <a:latin typeface="Segoe UI" panose="020B0502040204020203" pitchFamily="34" charset="0"/>
              </a:rPr>
              <a:t>– Rather than building new lanes or bridges, a DCD design can improve traditional interchanges by reconfiguring existing lanes and intersections at a lesser cost.</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br>
              <a:rPr lang="en-US" dirty="0"/>
            </a:br>
            <a:endParaRPr lang="en-US" dirty="0"/>
          </a:p>
        </p:txBody>
      </p:sp>
      <p:sp>
        <p:nvSpPr>
          <p:cNvPr id="4" name="Slide Number Placeholder 3"/>
          <p:cNvSpPr>
            <a:spLocks noGrp="1"/>
          </p:cNvSpPr>
          <p:nvPr>
            <p:ph type="sldNum" sz="quarter" idx="5"/>
          </p:nvPr>
        </p:nvSpPr>
        <p:spPr/>
        <p:txBody>
          <a:bodyPr/>
          <a:lstStyle/>
          <a:p>
            <a:fld id="{0D096853-A09E-7C4D-AAD7-4098C94C98FF}" type="slidenum">
              <a:rPr lang="en-US" smtClean="0"/>
              <a:t>15</a:t>
            </a:fld>
            <a:endParaRPr lang="en-US"/>
          </a:p>
        </p:txBody>
      </p:sp>
    </p:spTree>
    <p:extLst>
      <p:ext uri="{BB962C8B-B14F-4D97-AF65-F5344CB8AC3E}">
        <p14:creationId xmlns:p14="http://schemas.microsoft.com/office/powerpoint/2010/main" val="488574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solidFill>
                  <a:srgbClr val="333333"/>
                </a:solidFill>
                <a:effectLst/>
                <a:latin typeface="Segoe UI" panose="020B0502040204020203" pitchFamily="34" charset="0"/>
              </a:rPr>
              <a:t>This design allows for vehicles to turn left onto and off freeway ramps without stopping or crossing opposing lanes of traffic. Right turns on and off freeway ramps occur either before or after the crossover intersections.</a:t>
            </a:r>
            <a:br>
              <a:rPr lang="en-US" sz="2800" b="0" i="0" dirty="0">
                <a:solidFill>
                  <a:srgbClr val="333333"/>
                </a:solidFill>
                <a:effectLst/>
                <a:latin typeface="Segoe UI" panose="020B0502040204020203" pitchFamily="34" charset="0"/>
              </a:rPr>
            </a:br>
            <a:endParaRPr lang="en-US" sz="2800"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A DCD can be either an overpass or underpass depending on need.</a:t>
            </a:r>
          </a:p>
          <a:p>
            <a:pPr algn="l"/>
            <a:endParaRPr lang="en-US" sz="1800"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Clear lane markings and signage at DCDs help safely guide motorists through the interchange, even those who are inexperienced in driving through DCDs.</a:t>
            </a:r>
            <a:br>
              <a:rPr lang="en-US" sz="1800" b="0" i="0" dirty="0">
                <a:solidFill>
                  <a:srgbClr val="333333"/>
                </a:solidFill>
                <a:effectLst/>
                <a:latin typeface="Segoe UI" panose="020B0502040204020203" pitchFamily="34" charset="0"/>
              </a:rPr>
            </a:br>
            <a:br>
              <a:rPr lang="en-US" sz="1800" b="0" i="0" dirty="0">
                <a:solidFill>
                  <a:srgbClr val="333333"/>
                </a:solidFill>
                <a:effectLst/>
                <a:latin typeface="Segoe UI" panose="020B0502040204020203" pitchFamily="34" charset="0"/>
              </a:rPr>
            </a:br>
            <a:r>
              <a:rPr lang="en-US" sz="1800" b="0" i="0" dirty="0">
                <a:solidFill>
                  <a:srgbClr val="333333"/>
                </a:solidFill>
                <a:effectLst/>
                <a:latin typeface="Segoe UI" panose="020B0502040204020203" pitchFamily="34" charset="0"/>
              </a:rPr>
              <a:t>A DCD is also known as:</a:t>
            </a:r>
            <a:endParaRPr lang="en-US" sz="4000"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A Diverging Diamond Interchange (DDI)</a:t>
            </a:r>
          </a:p>
          <a:p>
            <a:pPr algn="l">
              <a:buFont typeface="Arial" panose="020B0604020202020204" pitchFamily="34" charset="0"/>
              <a:buChar char="•"/>
            </a:pPr>
            <a:endParaRPr lang="en-US" sz="1800" b="0" i="0" dirty="0">
              <a:solidFill>
                <a:srgbClr val="333333"/>
              </a:solidFill>
              <a:effectLst/>
              <a:latin typeface="Segoe UI" panose="020B0502040204020203" pitchFamily="34" charset="0"/>
            </a:endParaRPr>
          </a:p>
          <a:p>
            <a:pPr algn="l"/>
            <a:r>
              <a:rPr lang="en-US" sz="1800" b="1" i="0" dirty="0">
                <a:solidFill>
                  <a:srgbClr val="43AFFF"/>
                </a:solidFill>
                <a:effectLst/>
                <a:latin typeface="Segoe UI" panose="020B0502040204020203" pitchFamily="34" charset="0"/>
              </a:rPr>
              <a:t>When to use a DCD</a:t>
            </a:r>
            <a:endParaRPr lang="en-US" sz="5400"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DCDs should be used to reconfigure conventional intersections that have high traffic volumes and crash frequencies and need a cost-effective solution. </a:t>
            </a:r>
            <a:endParaRPr lang="en-US" sz="5400" b="0" i="0" dirty="0">
              <a:solidFill>
                <a:srgbClr val="333333"/>
              </a:solidFill>
              <a:effectLst/>
              <a:latin typeface="Segoe UI" panose="020B0502040204020203" pitchFamily="34" charset="0"/>
            </a:endParaRPr>
          </a:p>
          <a:p>
            <a:pPr algn="l">
              <a:buFont typeface="Arial" panose="020B0604020202020204" pitchFamily="34" charset="0"/>
              <a:buChar char="•"/>
            </a:pPr>
            <a:endParaRPr lang="en-US" sz="4000" b="0" i="0" dirty="0">
              <a:solidFill>
                <a:srgbClr val="333333"/>
              </a:solidFill>
              <a:effectLst/>
              <a:latin typeface="Segoe UI" panose="020B0502040204020203" pitchFamily="34" charset="0"/>
            </a:endParaRPr>
          </a:p>
          <a:p>
            <a:pPr algn="l"/>
            <a:endParaRPr lang="en-US" sz="2800"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16</a:t>
            </a:fld>
            <a:endParaRPr lang="en-US"/>
          </a:p>
        </p:txBody>
      </p:sp>
    </p:spTree>
    <p:extLst>
      <p:ext uri="{BB962C8B-B14F-4D97-AF65-F5344CB8AC3E}">
        <p14:creationId xmlns:p14="http://schemas.microsoft.com/office/powerpoint/2010/main" val="16882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solidFill>
                  <a:srgbClr val="333333"/>
                </a:solidFill>
                <a:effectLst/>
                <a:latin typeface="Segoe UI" panose="020B0502040204020203" pitchFamily="34" charset="0"/>
              </a:rPr>
              <a:t>Play video if there is a good internet connection. </a:t>
            </a:r>
            <a:endParaRPr lang="en-US" sz="2800"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17</a:t>
            </a:fld>
            <a:endParaRPr lang="en-US"/>
          </a:p>
        </p:txBody>
      </p:sp>
    </p:spTree>
    <p:extLst>
      <p:ext uri="{BB962C8B-B14F-4D97-AF65-F5344CB8AC3E}">
        <p14:creationId xmlns:p14="http://schemas.microsoft.com/office/powerpoint/2010/main" val="3510336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egoe UI" panose="020B0502040204020203" pitchFamily="34" charset="0"/>
              </a:rPr>
              <a:t>​​</a:t>
            </a:r>
            <a:r>
              <a:rPr lang="en-US" sz="1800" b="0" i="0" dirty="0">
                <a:solidFill>
                  <a:srgbClr val="43AFFF"/>
                </a:solidFill>
                <a:effectLst/>
                <a:latin typeface="Segoe UI" panose="020B0502040204020203" pitchFamily="34" charset="0"/>
              </a:rPr>
              <a:t>​</a:t>
            </a:r>
            <a:r>
              <a:rPr lang="en-US" sz="1800" b="1" i="0" dirty="0">
                <a:solidFill>
                  <a:srgbClr val="43AFFF"/>
                </a:solidFill>
                <a:effectLst/>
                <a:latin typeface="inherit"/>
              </a:rPr>
              <a:t>CONTINUOUS FLOW</a:t>
            </a:r>
            <a:r>
              <a:rPr lang="en-US" sz="1800" b="1" i="0" dirty="0">
                <a:solidFill>
                  <a:srgbClr val="333333"/>
                </a:solidFill>
                <a:effectLst/>
                <a:latin typeface="Segoe UI" panose="020B0502040204020203" pitchFamily="34" charset="0"/>
              </a:rPr>
              <a:t>​ - </a:t>
            </a:r>
            <a:r>
              <a:rPr lang="en-US" sz="1800" b="1" i="1" dirty="0">
                <a:solidFill>
                  <a:srgbClr val="333333"/>
                </a:solidFill>
                <a:effectLst/>
                <a:latin typeface="Segoe UI" panose="020B0502040204020203" pitchFamily="34" charset="0"/>
              </a:rPr>
              <a:t>A Continuous Flow Intersection (CFI) is an effective design solution to improving traffic safety and flow at high-volume, conventional intersections. It alters the way vehicles turn left on the main road by diverting left-turning traffic into crossover lanes ahead of the main intersection.</a:t>
            </a:r>
          </a:p>
          <a:p>
            <a:pPr algn="l"/>
            <a:endParaRPr lang="en-US" sz="1800" b="1" i="1"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A CFI shifts left-turning traffic to the outside edges of the road, which allows for through traffic to proceed at the same time vehicles are turning left. That means more vehicles can travel through the intersection during a green light.</a:t>
            </a:r>
          </a:p>
          <a:p>
            <a:pPr algn="l"/>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Right-hand turns are a little different, too. They are offset, functioning more like a highway ramp, and exiting cars merge into the flow of traffic.</a:t>
            </a:r>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CFIs can be designed to serve motorists coming from two sides of an intersection or four, if necessary.</a:t>
            </a:r>
          </a:p>
          <a:p>
            <a:pPr algn="l"/>
            <a:endParaRPr lang="en-US" sz="1800" b="0" i="0" dirty="0">
              <a:solidFill>
                <a:srgbClr val="333333"/>
              </a:solidFill>
              <a:effectLst/>
              <a:latin typeface="Segoe UI" panose="020B0502040204020203" pitchFamily="34" charset="0"/>
            </a:endParaRPr>
          </a:p>
          <a:p>
            <a:pPr algn="l"/>
            <a:r>
              <a:rPr lang="en-US" sz="1800" b="1" i="0" dirty="0">
                <a:solidFill>
                  <a:srgbClr val="43AFFF"/>
                </a:solidFill>
                <a:effectLst/>
                <a:latin typeface="Segoe UI" panose="020B0502040204020203" pitchFamily="34" charset="0"/>
              </a:rPr>
              <a:t>How to use a CFI</a:t>
            </a:r>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All vehicle traffic should follow traffic signals and signs.</a:t>
            </a:r>
            <a:endParaRPr lang="en-US" b="0" i="0" dirty="0">
              <a:solidFill>
                <a:srgbClr val="333333"/>
              </a:solidFill>
              <a:effectLst/>
              <a:latin typeface="Segoe UI" panose="020B0502040204020203" pitchFamily="34" charset="0"/>
            </a:endParaRPr>
          </a:p>
          <a:p>
            <a:pPr algn="l"/>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Pedestrians in CFIs should follow crosswalks and directional signage.  Bicyclists may use pedestrian paths or follow the flow of traffic.</a:t>
            </a:r>
            <a:endParaRPr lang="en-US" b="0" i="0" dirty="0">
              <a:solidFill>
                <a:srgbClr val="333333"/>
              </a:solidFill>
              <a:effectLst/>
              <a:latin typeface="Segoe UI" panose="020B0502040204020203" pitchFamily="34" charset="0"/>
            </a:endParaRPr>
          </a:p>
          <a:p>
            <a:pPr algn="l"/>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In a CFI configuration, motorists start their left turn several hundred feet before the intersection; they enter a bay that is protected (often by a landscaped traffic island or concrete barrier) instead of just marked lanes and proceed to the left of oncoming traffic.</a:t>
            </a:r>
            <a:endParaRPr lang="en-US" b="0" i="0" dirty="0">
              <a:solidFill>
                <a:srgbClr val="333333"/>
              </a:solidFill>
              <a:effectLst/>
              <a:latin typeface="Segoe UI" panose="020B0502040204020203" pitchFamily="34" charset="0"/>
            </a:endParaRPr>
          </a:p>
          <a:p>
            <a:pPr algn="l"/>
            <a:endParaRPr lang="en-US" b="0" i="0" dirty="0">
              <a:solidFill>
                <a:srgbClr val="333333"/>
              </a:solidFill>
              <a:effectLst/>
              <a:latin typeface="Segoe UI" panose="020B0502040204020203" pitchFamily="34" charset="0"/>
            </a:endParaRPr>
          </a:p>
          <a:p>
            <a:pPr algn="ctr"/>
            <a:endParaRPr lang="en-US" b="1"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18</a:t>
            </a:fld>
            <a:endParaRPr lang="en-US"/>
          </a:p>
        </p:txBody>
      </p:sp>
    </p:spTree>
    <p:extLst>
      <p:ext uri="{BB962C8B-B14F-4D97-AF65-F5344CB8AC3E}">
        <p14:creationId xmlns:p14="http://schemas.microsoft.com/office/powerpoint/2010/main" val="4054456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solidFill>
                  <a:srgbClr val="333333"/>
                </a:solidFill>
                <a:effectLst/>
                <a:latin typeface="Segoe UI" panose="020B0502040204020203" pitchFamily="34" charset="0"/>
              </a:rPr>
              <a:t>CFIs are also known as:</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Displaced left-turns</a:t>
            </a:r>
          </a:p>
          <a:p>
            <a:pPr algn="l">
              <a:buFont typeface="Arial" panose="020B0604020202020204" pitchFamily="34" charset="0"/>
              <a:buChar char="•"/>
            </a:pPr>
            <a:endParaRPr lang="en-US" sz="1800" b="0" i="0" dirty="0">
              <a:solidFill>
                <a:srgbClr val="333333"/>
              </a:solidFill>
              <a:effectLst/>
              <a:latin typeface="Segoe UI" panose="020B0502040204020203" pitchFamily="34" charset="0"/>
            </a:endParaRPr>
          </a:p>
          <a:p>
            <a:pPr algn="l"/>
            <a:r>
              <a:rPr lang="en-US" sz="1800" b="1" i="0" dirty="0">
                <a:solidFill>
                  <a:srgbClr val="43AFFF"/>
                </a:solidFill>
                <a:effectLst/>
                <a:latin typeface="Segoe UI" panose="020B0502040204020203" pitchFamily="34" charset="0"/>
              </a:rPr>
              <a:t>When to use a CFI</a:t>
            </a:r>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CFIs are effective solutions for intersections with:</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high and increasing traffic volume,</a:t>
            </a:r>
            <a:br>
              <a:rPr lang="en-US" b="0" i="0" dirty="0">
                <a:solidFill>
                  <a:srgbClr val="333333"/>
                </a:solidFill>
                <a:effectLst/>
                <a:latin typeface="Segoe UI" panose="020B0502040204020203" pitchFamily="34" charset="0"/>
              </a:rPr>
            </a:b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an above-average incidence of crashes, and</a:t>
            </a:r>
            <a:br>
              <a:rPr lang="en-US" b="0" i="0" dirty="0">
                <a:solidFill>
                  <a:srgbClr val="333333"/>
                </a:solidFill>
                <a:effectLst/>
                <a:latin typeface="Segoe UI" panose="020B0502040204020203" pitchFamily="34" charset="0"/>
              </a:rPr>
            </a:b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​motorists who must wait through several signal phases to turn.</a:t>
            </a:r>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​CFIs have a large footprint, so they are not good for locations with limited space.  They are also not effective designs for locations with high rates of pedestrian traffic</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endParaRPr lang="en-US" b="0" i="0" dirty="0">
              <a:solidFill>
                <a:srgbClr val="333333"/>
              </a:solidFill>
              <a:effectLst/>
              <a:latin typeface="Segoe UI" panose="020B0502040204020203" pitchFamily="34" charset="0"/>
            </a:endParaRPr>
          </a:p>
          <a:p>
            <a:pPr algn="ctr"/>
            <a:endParaRPr lang="en-US" b="1"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19</a:t>
            </a:fld>
            <a:endParaRPr lang="en-US"/>
          </a:p>
        </p:txBody>
      </p:sp>
    </p:spTree>
    <p:extLst>
      <p:ext uri="{BB962C8B-B14F-4D97-AF65-F5344CB8AC3E}">
        <p14:creationId xmlns:p14="http://schemas.microsoft.com/office/powerpoint/2010/main" val="424514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333333"/>
                </a:solidFill>
                <a:effectLst/>
                <a:latin typeface="Segoe UI" panose="020B0502040204020203" pitchFamily="34" charset="0"/>
              </a:rPr>
              <a:t>Play video if there is a good internet connection. </a:t>
            </a:r>
            <a:endParaRPr lang="en-US" sz="1800"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20</a:t>
            </a:fld>
            <a:endParaRPr lang="en-US"/>
          </a:p>
        </p:txBody>
      </p:sp>
    </p:spTree>
    <p:extLst>
      <p:ext uri="{BB962C8B-B14F-4D97-AF65-F5344CB8AC3E}">
        <p14:creationId xmlns:p14="http://schemas.microsoft.com/office/powerpoint/2010/main" val="149017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a:latin typeface="+mn-lt"/>
              </a:rPr>
              <a:t>FYI - WEBPAGE </a:t>
            </a:r>
            <a:r>
              <a:rPr lang="en-US" altLang="en-US" dirty="0">
                <a:latin typeface="+mn-lt"/>
              </a:rPr>
              <a:t>- https://</a:t>
            </a:r>
            <a:r>
              <a:rPr lang="en-US" altLang="en-US" dirty="0" err="1">
                <a:latin typeface="+mn-lt"/>
              </a:rPr>
              <a:t>transportation.ky.gov</a:t>
            </a:r>
            <a:r>
              <a:rPr lang="en-US" altLang="en-US" dirty="0">
                <a:latin typeface="+mn-lt"/>
              </a:rPr>
              <a:t>/</a:t>
            </a:r>
            <a:r>
              <a:rPr lang="en-US" altLang="en-US" dirty="0" err="1">
                <a:latin typeface="+mn-lt"/>
              </a:rPr>
              <a:t>saferoadsolutions</a:t>
            </a:r>
            <a:r>
              <a:rPr lang="en-US" altLang="en-US" dirty="0">
                <a:latin typeface="+mn-lt"/>
              </a:rPr>
              <a:t>/Pages/</a:t>
            </a:r>
            <a:r>
              <a:rPr lang="en-US" altLang="en-US" dirty="0" err="1">
                <a:latin typeface="+mn-lt"/>
              </a:rPr>
              <a:t>default.aspx</a:t>
            </a:r>
            <a:endParaRPr lang="en-US" altLang="en-US" dirty="0">
              <a:latin typeface="+mn-lt"/>
            </a:endParaRPr>
          </a:p>
          <a:p>
            <a:pPr>
              <a:spcBef>
                <a:spcPct val="50000"/>
              </a:spcBef>
            </a:pPr>
            <a:endParaRPr lang="en-US" altLang="en-US" dirty="0">
              <a:latin typeface="+mn-lt"/>
            </a:endParaRPr>
          </a:p>
          <a:p>
            <a:pPr>
              <a:spcBef>
                <a:spcPct val="50000"/>
              </a:spcBef>
            </a:pPr>
            <a:r>
              <a:rPr lang="en-US" altLang="en-US" dirty="0">
                <a:latin typeface="+mn-lt"/>
              </a:rPr>
              <a:t>Cloverleaf and diamond interchanges are common types of interchanges, making them </a:t>
            </a:r>
            <a:r>
              <a:rPr lang="en-US" altLang="en-US" dirty="0" err="1">
                <a:latin typeface="+mn-lt"/>
              </a:rPr>
              <a:t>hig</a:t>
            </a:r>
            <a:r>
              <a:rPr lang="en-US" altLang="en-US" dirty="0">
                <a:latin typeface="+mn-lt"/>
              </a:rPr>
              <a:t>​</a:t>
            </a:r>
            <a:r>
              <a:rPr lang="en-US" altLang="en-US" dirty="0" err="1">
                <a:latin typeface="+mn-lt"/>
              </a:rPr>
              <a:t>hly</a:t>
            </a:r>
            <a:r>
              <a:rPr lang="en-US" altLang="en-US" dirty="0">
                <a:latin typeface="+mn-lt"/>
              </a:rPr>
              <a:t> recognizable to road users. Both are grade-separated junctions that connect freeways with other roads, with minimal impacts to vehicle speed and movement.​</a:t>
            </a:r>
          </a:p>
          <a:p>
            <a:pPr>
              <a:spcBef>
                <a:spcPct val="50000"/>
              </a:spcBef>
            </a:pPr>
            <a:endParaRPr lang="en-US" altLang="en-US" sz="2000" dirty="0">
              <a:latin typeface="+mn-lt"/>
            </a:endParaRPr>
          </a:p>
          <a:p>
            <a:pPr algn="l">
              <a:spcBef>
                <a:spcPts val="600"/>
              </a:spcBef>
            </a:pPr>
            <a:r>
              <a:rPr lang="en-US" sz="2800" b="1" i="0" dirty="0">
                <a:effectLst/>
                <a:latin typeface="Segoe UI" panose="020B0502040204020203" pitchFamily="34" charset="0"/>
              </a:rPr>
              <a:t>When to use</a:t>
            </a:r>
            <a:endParaRPr lang="en-US" sz="2800" b="0" i="0" dirty="0">
              <a:effectLst/>
              <a:latin typeface="Segoe UI" panose="020B0502040204020203" pitchFamily="34" charset="0"/>
            </a:endParaRPr>
          </a:p>
          <a:p>
            <a:pPr algn="l">
              <a:spcBef>
                <a:spcPts val="600"/>
              </a:spcBef>
              <a:buFont typeface="Arial" panose="020B0604020202020204" pitchFamily="34" charset="0"/>
              <a:buChar char="•"/>
            </a:pPr>
            <a:r>
              <a:rPr lang="en-US" sz="2000" b="0" i="0" dirty="0">
                <a:effectLst/>
                <a:latin typeface="Segoe UI" panose="020B0502040204020203" pitchFamily="34" charset="0"/>
              </a:rPr>
              <a:t> Connecting two roadways that do not have a high left-turn volume.</a:t>
            </a:r>
          </a:p>
          <a:p>
            <a:pPr algn="l">
              <a:spcBef>
                <a:spcPts val="600"/>
              </a:spcBef>
              <a:buFont typeface="Arial" panose="020B0604020202020204" pitchFamily="34" charset="0"/>
              <a:buChar char="•"/>
            </a:pPr>
            <a:r>
              <a:rPr lang="en-US" sz="2000" b="0" i="0" dirty="0">
                <a:effectLst/>
                <a:latin typeface="Segoe UI" panose="020B0502040204020203" pitchFamily="34" charset="0"/>
              </a:rPr>
              <a:t>​Cloverleaf are typically used in</a:t>
            </a:r>
            <a:r>
              <a:rPr lang="en-US" sz="2000" b="1" i="0" dirty="0">
                <a:effectLst/>
                <a:latin typeface="Segoe UI" panose="020B0502040204020203" pitchFamily="34" charset="0"/>
              </a:rPr>
              <a:t> rural </a:t>
            </a:r>
            <a:r>
              <a:rPr lang="en-US" sz="2000" b="0" i="0" dirty="0">
                <a:effectLst/>
                <a:latin typeface="Segoe UI" panose="020B0502040204020203" pitchFamily="34" charset="0"/>
              </a:rPr>
              <a:t>environments with </a:t>
            </a:r>
            <a:r>
              <a:rPr lang="en-US" sz="2000" b="1" i="0" dirty="0">
                <a:effectLst/>
                <a:latin typeface="Segoe UI" panose="020B0502040204020203" pitchFamily="34" charset="0"/>
              </a:rPr>
              <a:t>low traffic </a:t>
            </a:r>
            <a:r>
              <a:rPr lang="en-US" sz="2000" b="0" i="0" dirty="0">
                <a:effectLst/>
                <a:latin typeface="Segoe UI" panose="020B0502040204020203" pitchFamily="34" charset="0"/>
              </a:rPr>
              <a:t>volumes &amp; minimal weaving.</a:t>
            </a:r>
          </a:p>
          <a:p>
            <a:pPr algn="l">
              <a:spcBef>
                <a:spcPts val="600"/>
              </a:spcBef>
            </a:pPr>
            <a:endParaRPr lang="en-US" sz="2000" b="1" i="0" dirty="0">
              <a:effectLst/>
              <a:latin typeface="Segoe UI" panose="020B0502040204020203" pitchFamily="34" charset="0"/>
            </a:endParaRPr>
          </a:p>
          <a:p>
            <a:pPr algn="l">
              <a:spcBef>
                <a:spcPts val="600"/>
              </a:spcBef>
            </a:pPr>
            <a:r>
              <a:rPr lang="en-US" sz="2800" b="1" i="0" dirty="0">
                <a:effectLst/>
                <a:latin typeface="Segoe UI" panose="020B0502040204020203" pitchFamily="34" charset="0"/>
              </a:rPr>
              <a:t>When NOT to use</a:t>
            </a:r>
            <a:endParaRPr lang="en-US" sz="2800" b="0" i="0" dirty="0">
              <a:effectLst/>
              <a:latin typeface="Segoe UI" panose="020B0502040204020203" pitchFamily="34" charset="0"/>
            </a:endParaRPr>
          </a:p>
          <a:p>
            <a:pPr algn="l">
              <a:spcBef>
                <a:spcPts val="600"/>
              </a:spcBef>
              <a:buFont typeface="Arial" panose="020B0604020202020204" pitchFamily="34" charset="0"/>
              <a:buChar char="•"/>
            </a:pPr>
            <a:r>
              <a:rPr lang="en-US" sz="2000" b="0" i="0" dirty="0">
                <a:effectLst/>
                <a:latin typeface="Segoe UI" panose="020B0502040204020203" pitchFamily="34" charset="0"/>
              </a:rPr>
              <a:t>Should not be used on roadways with high traffic volumes.</a:t>
            </a:r>
          </a:p>
          <a:p>
            <a:pPr algn="l">
              <a:spcBef>
                <a:spcPts val="600"/>
              </a:spcBef>
              <a:buFont typeface="Arial" panose="020B0604020202020204" pitchFamily="34" charset="0"/>
              <a:buChar char="•"/>
            </a:pPr>
            <a:r>
              <a:rPr lang="en-US" sz="2000" b="0" i="0" dirty="0">
                <a:effectLst/>
                <a:latin typeface="Segoe UI" panose="020B0502040204020203" pitchFamily="34" charset="0"/>
              </a:rPr>
              <a:t>Cloverleaf interchanges should not be used in areas with frequent large vehicle traffic. Some larger vehicles have trouble navigating smaller cloverleaf turns</a:t>
            </a:r>
            <a:r>
              <a:rPr lang="en-US" sz="1800" b="0" i="0" dirty="0">
                <a:effectLst/>
                <a:latin typeface="Segoe UI" panose="020B0502040204020203" pitchFamily="34" charset="0"/>
              </a:rPr>
              <a:t>.</a:t>
            </a:r>
            <a:endParaRPr lang="en-US" sz="3200" b="0" i="0" dirty="0">
              <a:effectLst/>
              <a:latin typeface="Segoe UI" panose="020B0502040204020203" pitchFamily="34" charset="0"/>
            </a:endParaRPr>
          </a:p>
          <a:p>
            <a:pPr>
              <a:spcBef>
                <a:spcPct val="50000"/>
              </a:spcBef>
            </a:pPr>
            <a:endParaRPr lang="en-US" altLang="en-US" sz="2000" dirty="0">
              <a:latin typeface="+mn-lt"/>
            </a:endParaRPr>
          </a:p>
          <a:p>
            <a:endParaRPr lang="en-US" dirty="0"/>
          </a:p>
        </p:txBody>
      </p:sp>
      <p:sp>
        <p:nvSpPr>
          <p:cNvPr id="4" name="Slide Number Placeholder 3"/>
          <p:cNvSpPr>
            <a:spLocks noGrp="1"/>
          </p:cNvSpPr>
          <p:nvPr>
            <p:ph type="sldNum" sz="quarter" idx="5"/>
          </p:nvPr>
        </p:nvSpPr>
        <p:spPr/>
        <p:txBody>
          <a:bodyPr/>
          <a:lstStyle/>
          <a:p>
            <a:fld id="{0D096853-A09E-7C4D-AAD7-4098C94C98FF}" type="slidenum">
              <a:rPr lang="en-US" smtClean="0"/>
              <a:t>3</a:t>
            </a:fld>
            <a:endParaRPr lang="en-US"/>
          </a:p>
        </p:txBody>
      </p:sp>
    </p:spTree>
    <p:extLst>
      <p:ext uri="{BB962C8B-B14F-4D97-AF65-F5344CB8AC3E}">
        <p14:creationId xmlns:p14="http://schemas.microsoft.com/office/powerpoint/2010/main" val="1847988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1" dirty="0">
                <a:solidFill>
                  <a:srgbClr val="333333"/>
                </a:solidFill>
                <a:effectLst/>
                <a:latin typeface="Segoe UI" panose="020B0502040204020203" pitchFamily="34" charset="0"/>
              </a:rPr>
              <a:t>A roundabout is a one-way circular intersection in which traffic moves counterclockwise around a center island. Roundabouts do not have traffic signals or stop signs, which allows for continuous traffic flow and increased vehicle capacity. </a:t>
            </a:r>
            <a:endParaRPr lang="en-US"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21</a:t>
            </a:fld>
            <a:endParaRPr lang="en-US"/>
          </a:p>
        </p:txBody>
      </p:sp>
    </p:spTree>
    <p:extLst>
      <p:ext uri="{BB962C8B-B14F-4D97-AF65-F5344CB8AC3E}">
        <p14:creationId xmlns:p14="http://schemas.microsoft.com/office/powerpoint/2010/main" val="409931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1" dirty="0">
                <a:solidFill>
                  <a:srgbClr val="333333"/>
                </a:solidFill>
                <a:effectLst/>
                <a:latin typeface="Segoe UI" panose="020B0502040204020203" pitchFamily="34" charset="0"/>
              </a:rPr>
              <a:t>A roundabout is a one-way circular intersection in which traffic moves counterclockwise around a center island. Roundabouts do not have traffic signals or stop signs, which allows for continuous traffic flow and increased vehicle capacity. </a:t>
            </a:r>
            <a:endParaRPr lang="en-US"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22</a:t>
            </a:fld>
            <a:endParaRPr lang="en-US"/>
          </a:p>
        </p:txBody>
      </p:sp>
    </p:spTree>
    <p:extLst>
      <p:ext uri="{BB962C8B-B14F-4D97-AF65-F5344CB8AC3E}">
        <p14:creationId xmlns:p14="http://schemas.microsoft.com/office/powerpoint/2010/main" val="2506002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solidFill>
                  <a:srgbClr val="333333"/>
                </a:solidFill>
                <a:effectLst/>
                <a:latin typeface="Segoe UI" panose="020B0502040204020203" pitchFamily="34" charset="0"/>
              </a:rPr>
              <a:t>Play video if there is a good internet connection. </a:t>
            </a:r>
            <a:endParaRPr lang="en-US" sz="2800"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23</a:t>
            </a:fld>
            <a:endParaRPr lang="en-US"/>
          </a:p>
        </p:txBody>
      </p:sp>
    </p:spTree>
    <p:extLst>
      <p:ext uri="{BB962C8B-B14F-4D97-AF65-F5344CB8AC3E}">
        <p14:creationId xmlns:p14="http://schemas.microsoft.com/office/powerpoint/2010/main" val="3696658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1" dirty="0">
                <a:solidFill>
                  <a:srgbClr val="000000"/>
                </a:solidFill>
                <a:effectLst/>
                <a:latin typeface="Segoe UI" panose="020B0502040204020203" pitchFamily="34" charset="0"/>
              </a:rPr>
              <a:t>A </a:t>
            </a:r>
            <a:r>
              <a:rPr lang="en-US" sz="1800" b="1" i="1" dirty="0">
                <a:solidFill>
                  <a:srgbClr val="222222"/>
                </a:solidFill>
                <a:effectLst/>
                <a:latin typeface="Segoe UI" panose="020B0502040204020203" pitchFamily="34" charset="0"/>
              </a:rPr>
              <a:t>Restricted Crossing U-Turn (RCUT) </a:t>
            </a:r>
            <a:r>
              <a:rPr lang="en-US" sz="1800" b="1" i="1" dirty="0">
                <a:solidFill>
                  <a:srgbClr val="000000"/>
                </a:solidFill>
                <a:effectLst/>
                <a:latin typeface="Segoe UI" panose="020B0502040204020203" pitchFamily="34" charset="0"/>
              </a:rPr>
              <a:t>is a four-lane highway intersection design consisting of one main intersection and two median crossover intersections. </a:t>
            </a:r>
          </a:p>
          <a:p>
            <a:pPr algn="l"/>
            <a:endParaRPr lang="en-US" sz="1800" b="1" i="1" dirty="0">
              <a:solidFill>
                <a:srgbClr val="000000"/>
              </a:solidFill>
              <a:effectLst/>
              <a:latin typeface="Segoe UI" panose="020B0502040204020203" pitchFamily="34" charset="0"/>
            </a:endParaRPr>
          </a:p>
          <a:p>
            <a:pPr algn="l"/>
            <a:r>
              <a:rPr lang="en-US" sz="1800" b="1" i="0" dirty="0">
                <a:solidFill>
                  <a:srgbClr val="43AFFF"/>
                </a:solidFill>
                <a:effectLst/>
                <a:latin typeface="Segoe UI" panose="020B0502040204020203" pitchFamily="34" charset="0"/>
              </a:rPr>
              <a:t>How does an RCUT work?</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300" b="0" i="0" dirty="0">
                <a:solidFill>
                  <a:srgbClr val="333333"/>
                </a:solidFill>
                <a:effectLst/>
                <a:latin typeface="Segoe UI" panose="020B0502040204020203" pitchFamily="34" charset="0"/>
              </a:rPr>
              <a:t>When approaching an RCUT from the main road, drivers can continue straight or make a left/right turn </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300" b="0" i="0" dirty="0">
                <a:solidFill>
                  <a:srgbClr val="333333"/>
                </a:solidFill>
                <a:effectLst/>
                <a:latin typeface="Segoe UI" panose="020B0502040204020203" pitchFamily="34" charset="0"/>
              </a:rPr>
              <a:t>When approaching from side streets, drivers start by making a right turn</a:t>
            </a:r>
            <a:endParaRPr lang="en-US" b="0" i="0" dirty="0">
              <a:solidFill>
                <a:srgbClr val="333333"/>
              </a:solidFill>
              <a:effectLst/>
              <a:latin typeface="Segoe UI" panose="020B0502040204020203" pitchFamily="34" charset="0"/>
            </a:endParaRPr>
          </a:p>
          <a:p>
            <a:pPr marL="742950" lvl="1" indent="-285750" algn="l">
              <a:buFont typeface="Arial" panose="020B0604020202020204" pitchFamily="34" charset="0"/>
              <a:buChar char="•"/>
            </a:pPr>
            <a:r>
              <a:rPr lang="en-US" sz="1300" b="0" i="0" dirty="0">
                <a:solidFill>
                  <a:srgbClr val="333333"/>
                </a:solidFill>
                <a:effectLst/>
                <a:latin typeface="Segoe UI" panose="020B0502040204020203" pitchFamily="34" charset="0"/>
              </a:rPr>
              <a:t>​After turning right, drivers can continue straight or enter the left turn lane to make a U-turn through the median</a:t>
            </a:r>
            <a:endParaRPr lang="en-US" b="0" i="0" dirty="0">
              <a:solidFill>
                <a:srgbClr val="333333"/>
              </a:solidFill>
              <a:effectLst/>
              <a:latin typeface="Segoe UI" panose="020B0502040204020203" pitchFamily="34" charset="0"/>
            </a:endParaRPr>
          </a:p>
          <a:p>
            <a:pPr marL="742950" lvl="1" indent="-285750" algn="l">
              <a:buFont typeface="Arial" panose="020B0604020202020204" pitchFamily="34" charset="0"/>
              <a:buChar char="•"/>
            </a:pPr>
            <a:r>
              <a:rPr lang="en-US" sz="1300" b="0" i="0" dirty="0">
                <a:solidFill>
                  <a:srgbClr val="333333"/>
                </a:solidFill>
                <a:effectLst/>
                <a:latin typeface="Segoe UI" panose="020B0502040204020203" pitchFamily="34" charset="0"/>
              </a:rPr>
              <a:t>After making a U-turn, drivers can complete their desired movement through the intersection</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300" b="0" i="0" dirty="0">
                <a:solidFill>
                  <a:srgbClr val="333333"/>
                </a:solidFill>
                <a:effectLst/>
                <a:latin typeface="Segoe UI" panose="020B0502040204020203" pitchFamily="34" charset="0"/>
              </a:rPr>
              <a:t>​Pedestrians follow crosswalks </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300" b="0" i="0" dirty="0">
                <a:solidFill>
                  <a:srgbClr val="333333"/>
                </a:solidFill>
                <a:effectLst/>
                <a:latin typeface="Segoe UI" panose="020B0502040204020203" pitchFamily="34" charset="0"/>
              </a:rPr>
              <a:t>Bicyclists use pedestrian paths or follow the traffic law</a:t>
            </a:r>
            <a:endParaRPr lang="en-US" b="0" i="0" dirty="0">
              <a:solidFill>
                <a:srgbClr val="333333"/>
              </a:solidFill>
              <a:effectLst/>
              <a:latin typeface="Segoe UI" panose="020B0502040204020203" pitchFamily="34" charset="0"/>
            </a:endParaRPr>
          </a:p>
          <a:p>
            <a:pPr algn="l"/>
            <a:endParaRPr lang="en-US"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24</a:t>
            </a:fld>
            <a:endParaRPr lang="en-US"/>
          </a:p>
        </p:txBody>
      </p:sp>
    </p:spTree>
    <p:extLst>
      <p:ext uri="{BB962C8B-B14F-4D97-AF65-F5344CB8AC3E}">
        <p14:creationId xmlns:p14="http://schemas.microsoft.com/office/powerpoint/2010/main" val="3214956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1" dirty="0">
                <a:solidFill>
                  <a:srgbClr val="000000"/>
                </a:solidFill>
                <a:effectLst/>
                <a:latin typeface="Segoe UI" panose="020B0502040204020203" pitchFamily="34" charset="0"/>
              </a:rPr>
              <a:t>A </a:t>
            </a:r>
            <a:r>
              <a:rPr lang="en-US" sz="1800" b="1" i="1" dirty="0">
                <a:solidFill>
                  <a:srgbClr val="222222"/>
                </a:solidFill>
                <a:effectLst/>
                <a:latin typeface="Segoe UI" panose="020B0502040204020203" pitchFamily="34" charset="0"/>
              </a:rPr>
              <a:t>Restricted Crossing U-Turn (RCUT) </a:t>
            </a:r>
            <a:r>
              <a:rPr lang="en-US" sz="1800" b="1" i="1" dirty="0">
                <a:solidFill>
                  <a:srgbClr val="000000"/>
                </a:solidFill>
                <a:effectLst/>
                <a:latin typeface="Segoe UI" panose="020B0502040204020203" pitchFamily="34" charset="0"/>
              </a:rPr>
              <a:t>is a four-lane highway intersection design consisting of one main intersection and two median crossover intersections. </a:t>
            </a:r>
          </a:p>
          <a:p>
            <a:pPr algn="l"/>
            <a:endParaRPr lang="en-US" sz="1800" b="1" i="1" dirty="0">
              <a:solidFill>
                <a:srgbClr val="000000"/>
              </a:solidFill>
              <a:effectLst/>
              <a:latin typeface="Segoe UI" panose="020B0502040204020203" pitchFamily="34" charset="0"/>
            </a:endParaRPr>
          </a:p>
          <a:p>
            <a:pPr algn="l"/>
            <a:r>
              <a:rPr lang="en-US" sz="1800" b="1" i="1" dirty="0">
                <a:solidFill>
                  <a:srgbClr val="000000"/>
                </a:solidFill>
                <a:effectLst/>
                <a:latin typeface="Segoe UI" panose="020B0502040204020203" pitchFamily="34" charset="0"/>
              </a:rPr>
              <a:t>This one is </a:t>
            </a:r>
            <a:r>
              <a:rPr lang="en-US" sz="2800" b="1" i="0" dirty="0">
                <a:solidFill>
                  <a:srgbClr val="333333"/>
                </a:solidFill>
                <a:effectLst/>
                <a:latin typeface="Segoe UI" panose="020B0502040204020203" pitchFamily="34" charset="0"/>
              </a:rPr>
              <a:t>Ring Road/Bacon Creek Road intersection:</a:t>
            </a:r>
            <a:r>
              <a:rPr lang="en-US" sz="2800" b="0" i="0" dirty="0">
                <a:solidFill>
                  <a:srgbClr val="333333"/>
                </a:solidFill>
                <a:effectLst/>
                <a:latin typeface="Segoe UI" panose="020B0502040204020203" pitchFamily="34" charset="0"/>
              </a:rPr>
              <a:t> </a:t>
            </a:r>
            <a:r>
              <a:rPr lang="en-US" sz="2800" b="0" i="1" dirty="0">
                <a:solidFill>
                  <a:srgbClr val="333333"/>
                </a:solidFill>
                <a:effectLst/>
                <a:latin typeface="Segoe UI" panose="020B0502040204020203" pitchFamily="34" charset="0"/>
              </a:rPr>
              <a:t>Hardin County</a:t>
            </a:r>
            <a:endParaRPr lang="en-US" sz="1800" b="1" i="1" dirty="0">
              <a:solidFill>
                <a:srgbClr val="000000"/>
              </a:solidFill>
              <a:effectLst/>
              <a:latin typeface="Segoe UI" panose="020B0502040204020203" pitchFamily="34" charset="0"/>
            </a:endParaRPr>
          </a:p>
          <a:p>
            <a:pPr algn="l"/>
            <a:endParaRPr lang="en-US" sz="1800" b="1" i="1" dirty="0">
              <a:solidFill>
                <a:srgbClr val="000000"/>
              </a:solidFill>
              <a:effectLst/>
              <a:latin typeface="Segoe UI" panose="020B0502040204020203" pitchFamily="34" charset="0"/>
            </a:endParaRPr>
          </a:p>
          <a:p>
            <a:pPr algn="l"/>
            <a:r>
              <a:rPr lang="en-US" sz="1800" b="1" i="0" dirty="0">
                <a:solidFill>
                  <a:srgbClr val="43AFFF"/>
                </a:solidFill>
                <a:effectLst/>
                <a:latin typeface="Segoe UI" panose="020B0502040204020203" pitchFamily="34" charset="0"/>
              </a:rPr>
              <a:t>When can an RCUT be used? </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300" b="0" i="0" dirty="0">
                <a:solidFill>
                  <a:srgbClr val="333333"/>
                </a:solidFill>
                <a:effectLst/>
                <a:latin typeface="Segoe UI" panose="020B0502040204020203" pitchFamily="34" charset="0"/>
              </a:rPr>
              <a:t>RCUTs are most effective when an intersection has:</a:t>
            </a:r>
            <a:endParaRPr lang="en-US" b="0" i="0" dirty="0">
              <a:solidFill>
                <a:srgbClr val="333333"/>
              </a:solidFill>
              <a:effectLst/>
              <a:latin typeface="Segoe UI" panose="020B0502040204020203" pitchFamily="34" charset="0"/>
            </a:endParaRPr>
          </a:p>
          <a:p>
            <a:pPr marL="742950" lvl="1" indent="-285750" algn="l">
              <a:buFont typeface="Arial" panose="020B0604020202020204" pitchFamily="34" charset="0"/>
              <a:buChar char="•"/>
            </a:pPr>
            <a:r>
              <a:rPr lang="en-US" sz="1300" b="0" i="0" dirty="0">
                <a:solidFill>
                  <a:srgbClr val="333333"/>
                </a:solidFill>
                <a:effectLst/>
                <a:latin typeface="Segoe UI" panose="020B0502040204020203" pitchFamily="34" charset="0"/>
              </a:rPr>
              <a:t>​Median-divided highways</a:t>
            </a:r>
            <a:endParaRPr lang="en-US" b="0" i="0" dirty="0">
              <a:solidFill>
                <a:srgbClr val="333333"/>
              </a:solidFill>
              <a:effectLst/>
              <a:latin typeface="Segoe UI" panose="020B0502040204020203" pitchFamily="34" charset="0"/>
            </a:endParaRPr>
          </a:p>
          <a:p>
            <a:pPr marL="742950" lvl="1" indent="-285750" algn="l">
              <a:buFont typeface="Arial" panose="020B0604020202020204" pitchFamily="34" charset="0"/>
              <a:buChar char="•"/>
            </a:pPr>
            <a:r>
              <a:rPr lang="en-US" sz="1300" b="0" i="0" dirty="0">
                <a:solidFill>
                  <a:srgbClr val="333333"/>
                </a:solidFill>
                <a:effectLst/>
                <a:latin typeface="Segoe UI" panose="020B0502040204020203" pitchFamily="34" charset="0"/>
              </a:rPr>
              <a:t>​Heavy through and left-turn traffic volumes on the main road</a:t>
            </a:r>
            <a:endParaRPr lang="en-US" b="0" i="0" dirty="0">
              <a:solidFill>
                <a:srgbClr val="333333"/>
              </a:solidFill>
              <a:effectLst/>
              <a:latin typeface="Segoe UI" panose="020B0502040204020203" pitchFamily="34" charset="0"/>
            </a:endParaRPr>
          </a:p>
          <a:p>
            <a:pPr marL="742950" lvl="1" indent="-285750" algn="l">
              <a:buFont typeface="Arial" panose="020B0604020202020204" pitchFamily="34" charset="0"/>
              <a:buChar char="•"/>
            </a:pPr>
            <a:r>
              <a:rPr lang="en-US" sz="1300" b="0" i="0" dirty="0">
                <a:solidFill>
                  <a:srgbClr val="333333"/>
                </a:solidFill>
                <a:effectLst/>
                <a:latin typeface="Segoe UI" panose="020B0502040204020203" pitchFamily="34" charset="0"/>
              </a:rPr>
              <a:t>​​Low through and left-turn traffic volumes on side streets</a:t>
            </a:r>
          </a:p>
          <a:p>
            <a:pPr marL="742950" lvl="1" indent="-285750" algn="l">
              <a:buFont typeface="Arial" panose="020B0604020202020204" pitchFamily="34" charset="0"/>
              <a:buChar char="•"/>
            </a:pPr>
            <a:endParaRPr lang="en-US" sz="1300"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25</a:t>
            </a:fld>
            <a:endParaRPr lang="en-US"/>
          </a:p>
        </p:txBody>
      </p:sp>
    </p:spTree>
    <p:extLst>
      <p:ext uri="{BB962C8B-B14F-4D97-AF65-F5344CB8AC3E}">
        <p14:creationId xmlns:p14="http://schemas.microsoft.com/office/powerpoint/2010/main" val="365241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1" dirty="0">
                <a:solidFill>
                  <a:srgbClr val="000000"/>
                </a:solidFill>
                <a:effectLst/>
                <a:latin typeface="Segoe UI" panose="020B0502040204020203" pitchFamily="34" charset="0"/>
              </a:rPr>
              <a:t>Benefits of a RCUT</a:t>
            </a:r>
          </a:p>
          <a:p>
            <a:pPr algn="l"/>
            <a:r>
              <a:rPr lang="en-US" sz="1400" b="1" i="0" dirty="0">
                <a:effectLst/>
                <a:latin typeface="Segoe UI" panose="020B0502040204020203" pitchFamily="34" charset="0"/>
              </a:rPr>
              <a:t>What are the benefits of an RCUT?</a:t>
            </a:r>
            <a:endParaRPr lang="en-US" sz="1400" b="0" i="0" dirty="0">
              <a:effectLst/>
              <a:latin typeface="Segoe UI" panose="020B0502040204020203" pitchFamily="34" charset="0"/>
            </a:endParaRPr>
          </a:p>
          <a:p>
            <a:pPr algn="l">
              <a:spcBef>
                <a:spcPts val="1200"/>
              </a:spcBef>
              <a:buFont typeface="Arial" panose="020B0604020202020204" pitchFamily="34" charset="0"/>
              <a:buChar char="•"/>
            </a:pPr>
            <a:r>
              <a:rPr lang="en-US" sz="1200" b="1" i="0" dirty="0">
                <a:solidFill>
                  <a:srgbClr val="333333"/>
                </a:solidFill>
                <a:effectLst/>
                <a:latin typeface="Segoe UI" panose="020B0502040204020203" pitchFamily="34" charset="0"/>
              </a:rPr>
              <a:t>Enhanced safety</a:t>
            </a:r>
            <a:r>
              <a:rPr lang="en-US" sz="1200" b="0" i="0" dirty="0">
                <a:solidFill>
                  <a:srgbClr val="333333"/>
                </a:solidFill>
                <a:effectLst/>
                <a:latin typeface="Segoe UI" panose="020B0502040204020203" pitchFamily="34" charset="0"/>
              </a:rPr>
              <a:t> – Motorists only focus on one direction of oncoming traffic at a time, making the intersection safer and easier to navigate.</a:t>
            </a:r>
          </a:p>
          <a:p>
            <a:pPr algn="l">
              <a:spcBef>
                <a:spcPts val="1200"/>
              </a:spcBef>
              <a:buFont typeface="Arial" panose="020B0604020202020204" pitchFamily="34" charset="0"/>
              <a:buChar char="•"/>
            </a:pPr>
            <a:r>
              <a:rPr lang="en-US" sz="1200" b="1" i="0" dirty="0">
                <a:solidFill>
                  <a:srgbClr val="333333"/>
                </a:solidFill>
                <a:effectLst/>
                <a:latin typeface="Segoe UI" panose="020B0502040204020203" pitchFamily="34" charset="0"/>
              </a:rPr>
              <a:t>Increased efficiency</a:t>
            </a:r>
            <a:r>
              <a:rPr lang="en-US" sz="1200" b="0" i="0" dirty="0">
                <a:solidFill>
                  <a:srgbClr val="333333"/>
                </a:solidFill>
                <a:effectLst/>
                <a:latin typeface="Segoe UI" panose="020B0502040204020203" pitchFamily="34" charset="0"/>
              </a:rPr>
              <a:t> – The RCUT design has fewer traffic lights and stops when compared to a standard intersection, resulting in shorter wait times for motorists. ​</a:t>
            </a:r>
          </a:p>
          <a:p>
            <a:pPr algn="l">
              <a:spcBef>
                <a:spcPts val="1200"/>
              </a:spcBef>
              <a:buFont typeface="Arial" panose="020B0604020202020204" pitchFamily="34" charset="0"/>
              <a:buChar char="•"/>
            </a:pPr>
            <a:r>
              <a:rPr lang="en-US" sz="1200" b="1" i="0" dirty="0">
                <a:solidFill>
                  <a:srgbClr val="333333"/>
                </a:solidFill>
                <a:effectLst/>
                <a:latin typeface="Segoe UI" panose="020B0502040204020203" pitchFamily="34" charset="0"/>
              </a:rPr>
              <a:t>More capacity </a:t>
            </a:r>
            <a:r>
              <a:rPr lang="en-US" sz="1200" b="0" i="0" dirty="0">
                <a:solidFill>
                  <a:srgbClr val="333333"/>
                </a:solidFill>
                <a:effectLst/>
                <a:latin typeface="Segoe UI" panose="020B0502040204020203" pitchFamily="34" charset="0"/>
              </a:rPr>
              <a:t>– Each direction of an RCUT operates independently by creating two one-way streets to decongest the flow of traffic.</a:t>
            </a:r>
          </a:p>
          <a:p>
            <a:pPr algn="l"/>
            <a:endParaRPr lang="en-US"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26</a:t>
            </a:fld>
            <a:endParaRPr lang="en-US"/>
          </a:p>
        </p:txBody>
      </p:sp>
    </p:spTree>
    <p:extLst>
      <p:ext uri="{BB962C8B-B14F-4D97-AF65-F5344CB8AC3E}">
        <p14:creationId xmlns:p14="http://schemas.microsoft.com/office/powerpoint/2010/main" val="1596024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1" i="0" dirty="0">
                <a:solidFill>
                  <a:srgbClr val="333333"/>
                </a:solidFill>
                <a:effectLst/>
                <a:latin typeface="Segoe UI" panose="020B0502040204020203" pitchFamily="34" charset="0"/>
              </a:rPr>
              <a:t>This one is KY 80/KY 1535:</a:t>
            </a:r>
            <a:r>
              <a:rPr lang="en-US" sz="2800" b="0" i="0" dirty="0">
                <a:solidFill>
                  <a:srgbClr val="333333"/>
                </a:solidFill>
                <a:effectLst/>
                <a:latin typeface="Segoe UI" panose="020B0502040204020203" pitchFamily="34" charset="0"/>
              </a:rPr>
              <a:t> </a:t>
            </a:r>
            <a:r>
              <a:rPr lang="en-US" sz="2800" b="0" i="1" dirty="0">
                <a:solidFill>
                  <a:srgbClr val="333333"/>
                </a:solidFill>
                <a:effectLst/>
                <a:latin typeface="Segoe UI" panose="020B0502040204020203" pitchFamily="34" charset="0"/>
              </a:rPr>
              <a:t>Laurel County</a:t>
            </a:r>
            <a:endParaRPr lang="en-US"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27</a:t>
            </a:fld>
            <a:endParaRPr lang="en-US"/>
          </a:p>
        </p:txBody>
      </p:sp>
    </p:spTree>
    <p:extLst>
      <p:ext uri="{BB962C8B-B14F-4D97-AF65-F5344CB8AC3E}">
        <p14:creationId xmlns:p14="http://schemas.microsoft.com/office/powerpoint/2010/main" val="3742641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solidFill>
                  <a:srgbClr val="333333"/>
                </a:solidFill>
                <a:effectLst/>
                <a:latin typeface="Segoe UI" panose="020B0502040204020203" pitchFamily="34" charset="0"/>
              </a:rPr>
              <a:t>Play video if there is a good internet connection. </a:t>
            </a:r>
            <a:endParaRPr lang="en-US" sz="2800"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28</a:t>
            </a:fld>
            <a:endParaRPr lang="en-US"/>
          </a:p>
        </p:txBody>
      </p:sp>
    </p:spTree>
    <p:extLst>
      <p:ext uri="{BB962C8B-B14F-4D97-AF65-F5344CB8AC3E}">
        <p14:creationId xmlns:p14="http://schemas.microsoft.com/office/powerpoint/2010/main" val="3741593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road configuration has a fact sheet on its webpage. Website has many more road configurations than what is in this presentation plus new ones are in the works.</a:t>
            </a:r>
          </a:p>
        </p:txBody>
      </p:sp>
      <p:sp>
        <p:nvSpPr>
          <p:cNvPr id="4" name="Slide Number Placeholder 3"/>
          <p:cNvSpPr>
            <a:spLocks noGrp="1"/>
          </p:cNvSpPr>
          <p:nvPr>
            <p:ph type="sldNum" sz="quarter" idx="5"/>
          </p:nvPr>
        </p:nvSpPr>
        <p:spPr/>
        <p:txBody>
          <a:bodyPr/>
          <a:lstStyle/>
          <a:p>
            <a:fld id="{0D096853-A09E-7C4D-AAD7-4098C94C98FF}" type="slidenum">
              <a:rPr lang="en-US" smtClean="0"/>
              <a:t>29</a:t>
            </a:fld>
            <a:endParaRPr lang="en-US"/>
          </a:p>
        </p:txBody>
      </p:sp>
    </p:spTree>
    <p:extLst>
      <p:ext uri="{BB962C8B-B14F-4D97-AF65-F5344CB8AC3E}">
        <p14:creationId xmlns:p14="http://schemas.microsoft.com/office/powerpoint/2010/main" val="229846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dirty="0">
                <a:solidFill>
                  <a:srgbClr val="43AFFF"/>
                </a:solidFill>
                <a:effectLst/>
                <a:latin typeface="Segoe UI" panose="020B0502040204020203" pitchFamily="34" charset="0"/>
              </a:rPr>
              <a:t>Benefits</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1" i="0" dirty="0">
                <a:solidFill>
                  <a:srgbClr val="333333"/>
                </a:solidFill>
                <a:effectLst/>
                <a:latin typeface="Segoe UI" panose="020B0502040204020203" pitchFamily="34" charset="0"/>
              </a:rPr>
              <a:t>Efficiency –</a:t>
            </a:r>
            <a:r>
              <a:rPr lang="en-US" sz="1800" b="0" i="0" dirty="0">
                <a:solidFill>
                  <a:srgbClr val="333333"/>
                </a:solidFill>
                <a:effectLst/>
                <a:latin typeface="Segoe UI" panose="020B0502040204020203" pitchFamily="34" charset="0"/>
              </a:rPr>
              <a:t> interchanges keep traffic moving and allow for traffic to flow between major roadways and crossroads.</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1" i="0" dirty="0">
                <a:solidFill>
                  <a:srgbClr val="333333"/>
                </a:solidFill>
                <a:effectLst/>
                <a:latin typeface="Segoe UI" panose="020B0502040204020203" pitchFamily="34" charset="0"/>
              </a:rPr>
              <a:t>Familiarity</a:t>
            </a:r>
            <a:r>
              <a:rPr lang="en-US" sz="1800" b="0" i="0" dirty="0">
                <a:solidFill>
                  <a:srgbClr val="333333"/>
                </a:solidFill>
                <a:effectLst/>
                <a:latin typeface="Segoe UI" panose="020B0502040204020203" pitchFamily="34" charset="0"/>
              </a:rPr>
              <a:t> - cloverleaf and diamond interchanges are the most common type of interchanges, which makes them highly recognizable and increases motorists' level of comfort while driving.  ​</a:t>
            </a:r>
            <a:br>
              <a:rPr lang="en-US" sz="1800" b="0" i="0" dirty="0">
                <a:solidFill>
                  <a:srgbClr val="333333"/>
                </a:solidFill>
                <a:effectLst/>
                <a:latin typeface="Segoe UI" panose="020B0502040204020203" pitchFamily="34" charset="0"/>
              </a:rPr>
            </a:br>
            <a:endParaRPr lang="en-US" b="0" i="0" dirty="0">
              <a:solidFill>
                <a:srgbClr val="333333"/>
              </a:solidFill>
              <a:effectLst/>
              <a:latin typeface="Segoe UI" panose="020B0502040204020203"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0D096853-A09E-7C4D-AAD7-4098C94C98FF}" type="slidenum">
              <a:rPr lang="en-US" smtClean="0"/>
              <a:t>4</a:t>
            </a:fld>
            <a:endParaRPr lang="en-US"/>
          </a:p>
        </p:txBody>
      </p:sp>
    </p:spTree>
    <p:extLst>
      <p:ext uri="{BB962C8B-B14F-4D97-AF65-F5344CB8AC3E}">
        <p14:creationId xmlns:p14="http://schemas.microsoft.com/office/powerpoint/2010/main" val="4287807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sz="1800" b="0" i="0" dirty="0">
                <a:solidFill>
                  <a:srgbClr val="333333"/>
                </a:solidFill>
                <a:effectLst/>
                <a:latin typeface="Segoe UI" panose="020B0502040204020203" pitchFamily="34" charset="0"/>
              </a:rPr>
              <a:t>A</a:t>
            </a:r>
            <a:r>
              <a:rPr lang="en-US" sz="1800" b="1" i="0" dirty="0">
                <a:solidFill>
                  <a:srgbClr val="333333"/>
                </a:solidFill>
                <a:effectLst/>
                <a:latin typeface="Segoe UI" panose="020B0502040204020203" pitchFamily="34" charset="0"/>
              </a:rPr>
              <a:t> cloverleaf interchange</a:t>
            </a:r>
            <a:r>
              <a:rPr lang="en-US" sz="1800" b="0" i="0" dirty="0">
                <a:solidFill>
                  <a:srgbClr val="333333"/>
                </a:solidFill>
                <a:effectLst/>
                <a:latin typeface="Segoe UI" panose="020B0502040204020203" pitchFamily="34" charset="0"/>
              </a:rPr>
              <a:t> is a four-leg interchange that uses loop ramps to accommodate left-turning movements. Interchanges with all four loops are referred to as “full cloverleafs" and all others are referred to as “partial cloverleafs".</a:t>
            </a:r>
          </a:p>
          <a:p>
            <a:pPr>
              <a:spcBef>
                <a:spcPct val="50000"/>
              </a:spcBef>
            </a:pPr>
            <a:endParaRPr lang="en-US" sz="1800" b="0" i="0" dirty="0">
              <a:solidFill>
                <a:srgbClr val="333333"/>
              </a:solidFill>
              <a:effectLst/>
              <a:latin typeface="Segoe UI" panose="020B0502040204020203" pitchFamily="34" charset="0"/>
            </a:endParaRPr>
          </a:p>
          <a:p>
            <a:pPr>
              <a:spcBef>
                <a:spcPct val="50000"/>
              </a:spcBef>
            </a:pPr>
            <a:r>
              <a:rPr lang="en-US" sz="1800" b="0" i="0" dirty="0">
                <a:solidFill>
                  <a:srgbClr val="333333"/>
                </a:solidFill>
                <a:effectLst/>
                <a:latin typeface="Segoe UI" panose="020B0502040204020203" pitchFamily="34" charset="0"/>
              </a:rPr>
              <a:t>Play YouTube video if your connection is good. (</a:t>
            </a:r>
            <a:r>
              <a:rPr lang="en-US" sz="1800" b="0" i="0" dirty="0" err="1">
                <a:solidFill>
                  <a:srgbClr val="333333"/>
                </a:solidFill>
                <a:effectLst/>
                <a:latin typeface="Segoe UI" panose="020B0502040204020203" pitchFamily="34" charset="0"/>
              </a:rPr>
              <a:t>Vdeo</a:t>
            </a:r>
            <a:r>
              <a:rPr lang="en-US" sz="1800" b="0" i="0" dirty="0">
                <a:solidFill>
                  <a:srgbClr val="333333"/>
                </a:solidFill>
                <a:effectLst/>
                <a:latin typeface="Segoe UI" panose="020B0502040204020203" pitchFamily="34" charset="0"/>
              </a:rPr>
              <a:t> on slide #10, if able to use)</a:t>
            </a:r>
            <a:endParaRPr lang="en-US" dirty="0"/>
          </a:p>
        </p:txBody>
      </p:sp>
      <p:sp>
        <p:nvSpPr>
          <p:cNvPr id="4" name="Slide Number Placeholder 3"/>
          <p:cNvSpPr>
            <a:spLocks noGrp="1"/>
          </p:cNvSpPr>
          <p:nvPr>
            <p:ph type="sldNum" sz="quarter" idx="5"/>
          </p:nvPr>
        </p:nvSpPr>
        <p:spPr/>
        <p:txBody>
          <a:bodyPr/>
          <a:lstStyle/>
          <a:p>
            <a:fld id="{0D096853-A09E-7C4D-AAD7-4098C94C98FF}" type="slidenum">
              <a:rPr lang="en-US" smtClean="0"/>
              <a:t>5</a:t>
            </a:fld>
            <a:endParaRPr lang="en-US"/>
          </a:p>
        </p:txBody>
      </p:sp>
    </p:spTree>
    <p:extLst>
      <p:ext uri="{BB962C8B-B14F-4D97-AF65-F5344CB8AC3E}">
        <p14:creationId xmlns:p14="http://schemas.microsoft.com/office/powerpoint/2010/main" val="184347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sz="1800" b="0" i="0" dirty="0">
                <a:solidFill>
                  <a:srgbClr val="333333"/>
                </a:solidFill>
                <a:effectLst/>
                <a:latin typeface="Segoe UI" panose="020B0502040204020203" pitchFamily="34" charset="0"/>
              </a:rPr>
              <a:t>A</a:t>
            </a:r>
            <a:r>
              <a:rPr lang="en-US" sz="1800" b="1" i="0" dirty="0">
                <a:solidFill>
                  <a:srgbClr val="333333"/>
                </a:solidFill>
                <a:effectLst/>
                <a:latin typeface="Segoe UI" panose="020B0502040204020203" pitchFamily="34" charset="0"/>
              </a:rPr>
              <a:t> cloverleaf interchange</a:t>
            </a:r>
            <a:r>
              <a:rPr lang="en-US" sz="1800" b="0" i="0" dirty="0">
                <a:solidFill>
                  <a:srgbClr val="333333"/>
                </a:solidFill>
                <a:effectLst/>
                <a:latin typeface="Segoe UI" panose="020B0502040204020203" pitchFamily="34" charset="0"/>
              </a:rPr>
              <a:t> is a four-leg interchange that uses loop ramps to accommodate left-turning movements. Interchanges with all four loops are referred to as “full cloverleafs" and all others are referred to as “partial cloverleafs".</a:t>
            </a:r>
          </a:p>
          <a:p>
            <a:pPr>
              <a:spcBef>
                <a:spcPct val="50000"/>
              </a:spcBef>
            </a:pPr>
            <a:endParaRPr lang="en-US" sz="1800" b="0" i="0" dirty="0">
              <a:solidFill>
                <a:srgbClr val="333333"/>
              </a:solidFill>
              <a:effectLst/>
              <a:latin typeface="Segoe UI" panose="020B0502040204020203" pitchFamily="34" charset="0"/>
            </a:endParaRPr>
          </a:p>
          <a:p>
            <a:pPr>
              <a:spcBef>
                <a:spcPct val="50000"/>
              </a:spcBef>
            </a:pPr>
            <a:r>
              <a:rPr lang="en-US" sz="1800" b="0" i="0" dirty="0">
                <a:solidFill>
                  <a:srgbClr val="333333"/>
                </a:solidFill>
                <a:effectLst/>
                <a:latin typeface="Segoe UI" panose="020B0502040204020203" pitchFamily="34" charset="0"/>
              </a:rPr>
              <a:t>Play YouTube video if your connection is good. (</a:t>
            </a:r>
            <a:r>
              <a:rPr lang="en-US" sz="1800" b="0" i="0" dirty="0" err="1">
                <a:solidFill>
                  <a:srgbClr val="333333"/>
                </a:solidFill>
                <a:effectLst/>
                <a:latin typeface="Segoe UI" panose="020B0502040204020203" pitchFamily="34" charset="0"/>
              </a:rPr>
              <a:t>Vdeo</a:t>
            </a:r>
            <a:r>
              <a:rPr lang="en-US" sz="1800" b="0" i="0" dirty="0">
                <a:solidFill>
                  <a:srgbClr val="333333"/>
                </a:solidFill>
                <a:effectLst/>
                <a:latin typeface="Segoe UI" panose="020B0502040204020203" pitchFamily="34" charset="0"/>
              </a:rPr>
              <a:t> on slide #10, if able to use)</a:t>
            </a:r>
            <a:endParaRPr lang="en-US" sz="1800" dirty="0"/>
          </a:p>
        </p:txBody>
      </p:sp>
      <p:sp>
        <p:nvSpPr>
          <p:cNvPr id="4" name="Slide Number Placeholder 3"/>
          <p:cNvSpPr>
            <a:spLocks noGrp="1"/>
          </p:cNvSpPr>
          <p:nvPr>
            <p:ph type="sldNum" sz="quarter" idx="5"/>
          </p:nvPr>
        </p:nvSpPr>
        <p:spPr/>
        <p:txBody>
          <a:bodyPr/>
          <a:lstStyle/>
          <a:p>
            <a:fld id="{0D096853-A09E-7C4D-AAD7-4098C94C98FF}" type="slidenum">
              <a:rPr lang="en-US" smtClean="0"/>
              <a:t>6</a:t>
            </a:fld>
            <a:endParaRPr lang="en-US"/>
          </a:p>
        </p:txBody>
      </p:sp>
    </p:spTree>
    <p:extLst>
      <p:ext uri="{BB962C8B-B14F-4D97-AF65-F5344CB8AC3E}">
        <p14:creationId xmlns:p14="http://schemas.microsoft.com/office/powerpoint/2010/main" val="3712978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solidFill>
                  <a:srgbClr val="333333"/>
                </a:solidFill>
                <a:effectLst/>
                <a:latin typeface="Segoe UI" panose="020B0502040204020203" pitchFamily="34" charset="0"/>
              </a:rPr>
              <a:t>A </a:t>
            </a:r>
            <a:r>
              <a:rPr lang="en-US" sz="1800" b="1" i="0" dirty="0">
                <a:solidFill>
                  <a:srgbClr val="333333"/>
                </a:solidFill>
                <a:effectLst/>
                <a:latin typeface="Segoe UI" panose="020B0502040204020203" pitchFamily="34" charset="0"/>
              </a:rPr>
              <a:t>diamond interchange</a:t>
            </a:r>
            <a:r>
              <a:rPr lang="en-US" sz="1800" b="0" i="0" dirty="0">
                <a:solidFill>
                  <a:srgbClr val="333333"/>
                </a:solidFill>
                <a:effectLst/>
                <a:latin typeface="Segoe UI" panose="020B0502040204020203" pitchFamily="34" charset="0"/>
              </a:rPr>
              <a:t> has two intersections, two diagonal entry ramps and two diagonal exit ramps. This interchange will oftentimes have traffic signals to control vehicle flow and safety.  </a:t>
            </a:r>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Variations of the diamond interchange include:</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Tight Urban Diamond Interchange</a:t>
            </a:r>
            <a:endParaRPr lang="en-US" b="0" i="0" dirty="0">
              <a:solidFill>
                <a:srgbClr val="333333"/>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428BCA"/>
                </a:solidFill>
                <a:effectLst/>
                <a:latin typeface="Segoe UI" panose="020B0502040204020203" pitchFamily="34" charset="0"/>
                <a:hlinkClick r:id="rId3"/>
              </a:rPr>
              <a:t>Single Point Urban Interchange</a:t>
            </a:r>
            <a:r>
              <a:rPr lang="en-US" sz="1800" b="0" i="0" u="none" strike="noStrike" dirty="0">
                <a:solidFill>
                  <a:srgbClr val="428BCA"/>
                </a:solidFill>
                <a:effectLst/>
                <a:latin typeface="Segoe UI" panose="020B0502040204020203" pitchFamily="34" charset="0"/>
              </a:rPr>
              <a:t> </a:t>
            </a:r>
            <a:r>
              <a:rPr lang="en-US" sz="1200" b="0" i="0" u="none" strike="noStrike" dirty="0">
                <a:solidFill>
                  <a:srgbClr val="428BCA"/>
                </a:solidFill>
                <a:effectLst/>
                <a:latin typeface="Segoe UI" panose="020B0502040204020203" pitchFamily="34" charset="0"/>
              </a:rPr>
              <a:t>(next set of slides after video)</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u="none" strike="noStrike" dirty="0">
                <a:solidFill>
                  <a:srgbClr val="428BCA"/>
                </a:solidFill>
                <a:effectLst/>
                <a:latin typeface="Segoe UI" panose="020B0502040204020203" pitchFamily="34" charset="0"/>
                <a:hlinkClick r:id="rId4"/>
              </a:rPr>
              <a:t>Double Crossover Diamond Interchange​ </a:t>
            </a:r>
            <a:r>
              <a:rPr lang="en-US" sz="1800" b="0" i="0" u="none" strike="noStrike" dirty="0">
                <a:solidFill>
                  <a:srgbClr val="428BCA"/>
                </a:solidFill>
                <a:effectLst/>
                <a:latin typeface="Segoe UI" panose="020B0502040204020203" pitchFamily="34" charset="0"/>
              </a:rPr>
              <a:t> (next set of slides after single point)</a:t>
            </a:r>
            <a:endParaRPr lang="en-US" b="0" i="0" dirty="0">
              <a:solidFill>
                <a:srgbClr val="333333"/>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0D096853-A09E-7C4D-AAD7-4098C94C98FF}" type="slidenum">
              <a:rPr lang="en-US" smtClean="0"/>
              <a:t>7</a:t>
            </a:fld>
            <a:endParaRPr lang="en-US"/>
          </a:p>
        </p:txBody>
      </p:sp>
    </p:spTree>
    <p:extLst>
      <p:ext uri="{BB962C8B-B14F-4D97-AF65-F5344CB8AC3E}">
        <p14:creationId xmlns:p14="http://schemas.microsoft.com/office/powerpoint/2010/main" val="1329670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diamond exchange. </a:t>
            </a:r>
          </a:p>
        </p:txBody>
      </p:sp>
      <p:sp>
        <p:nvSpPr>
          <p:cNvPr id="4" name="Slide Number Placeholder 3"/>
          <p:cNvSpPr>
            <a:spLocks noGrp="1"/>
          </p:cNvSpPr>
          <p:nvPr>
            <p:ph type="sldNum" sz="quarter" idx="5"/>
          </p:nvPr>
        </p:nvSpPr>
        <p:spPr/>
        <p:txBody>
          <a:bodyPr/>
          <a:lstStyle/>
          <a:p>
            <a:fld id="{0D096853-A09E-7C4D-AAD7-4098C94C98FF}" type="slidenum">
              <a:rPr lang="en-US" smtClean="0"/>
              <a:t>8</a:t>
            </a:fld>
            <a:endParaRPr lang="en-US"/>
          </a:p>
        </p:txBody>
      </p:sp>
    </p:spTree>
    <p:extLst>
      <p:ext uri="{BB962C8B-B14F-4D97-AF65-F5344CB8AC3E}">
        <p14:creationId xmlns:p14="http://schemas.microsoft.com/office/powerpoint/2010/main" val="4166488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solidFill>
                  <a:srgbClr val="333333"/>
                </a:solidFill>
                <a:effectLst/>
                <a:latin typeface="Segoe UI" panose="020B0502040204020203" pitchFamily="34" charset="0"/>
              </a:rPr>
              <a:t>Play video if there is a good internet connection. </a:t>
            </a:r>
            <a:endParaRPr lang="en-US" sz="2800"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9</a:t>
            </a:fld>
            <a:endParaRPr lang="en-US"/>
          </a:p>
        </p:txBody>
      </p:sp>
    </p:spTree>
    <p:extLst>
      <p:ext uri="{BB962C8B-B14F-4D97-AF65-F5344CB8AC3E}">
        <p14:creationId xmlns:p14="http://schemas.microsoft.com/office/powerpoint/2010/main" val="481482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1" dirty="0">
                <a:solidFill>
                  <a:srgbClr val="333333"/>
                </a:solidFill>
                <a:effectLst/>
                <a:latin typeface="Segoe UI" panose="020B0502040204020203" pitchFamily="34" charset="0"/>
              </a:rPr>
              <a:t>A Single-Point Urban Interchange (SPUI) is a grade-separated highway interchange where a single signalized intersection controls traffic flow. </a:t>
            </a:r>
          </a:p>
          <a:p>
            <a:pPr algn="l"/>
            <a:r>
              <a:rPr lang="en-US" sz="1800" b="0" i="0" dirty="0">
                <a:solidFill>
                  <a:srgbClr val="333333"/>
                </a:solidFill>
                <a:effectLst/>
                <a:latin typeface="Segoe UI" panose="020B0502040204020203" pitchFamily="34" charset="0"/>
              </a:rPr>
              <a:t>The design allows for left-turning vehicles coming from opposing directions to turn simultaneously, without crossing paths. This enhances safety by reducing the number of places where vehicles cross paths and improves efficiency by allowing more vehicles to drive through the intersection during a signal cycle.  </a:t>
            </a:r>
            <a:br>
              <a:rPr lang="en-US" sz="1800" b="0" i="0" dirty="0">
                <a:solidFill>
                  <a:srgbClr val="333333"/>
                </a:solidFill>
                <a:effectLst/>
                <a:latin typeface="Segoe UI" panose="020B0502040204020203" pitchFamily="34" charset="0"/>
              </a:rPr>
            </a:br>
            <a:endParaRPr lang="en-US"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The SPUI (pronounced SPOO-EE) can be designed as an overpass or an underpass. It consists of:</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​one signalized intersection,</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a main road, and </a:t>
            </a:r>
            <a:endParaRPr lang="en-US" b="0" i="0" dirty="0">
              <a:solidFill>
                <a:srgbClr val="333333"/>
              </a:solidFill>
              <a:effectLst/>
              <a:latin typeface="Segoe UI" panose="020B0502040204020203" pitchFamily="34" charset="0"/>
            </a:endParaRPr>
          </a:p>
          <a:p>
            <a:pPr algn="l">
              <a:buFont typeface="Arial" panose="020B0604020202020204" pitchFamily="34" charset="0"/>
              <a:buChar char="•"/>
            </a:pPr>
            <a:r>
              <a:rPr lang="en-US" sz="1800" b="0" i="0" dirty="0">
                <a:solidFill>
                  <a:srgbClr val="333333"/>
                </a:solidFill>
                <a:effectLst/>
                <a:latin typeface="Segoe UI" panose="020B0502040204020203" pitchFamily="34" charset="0"/>
              </a:rPr>
              <a:t>four freeway ramps that all begin or end at the single, signalized intersection.  </a:t>
            </a:r>
          </a:p>
          <a:p>
            <a:pPr algn="l">
              <a:buFont typeface="Arial" panose="020B0604020202020204" pitchFamily="34" charset="0"/>
              <a:buChar char="•"/>
            </a:pPr>
            <a:endParaRPr lang="en-US" sz="1800" b="0" i="0" dirty="0">
              <a:solidFill>
                <a:srgbClr val="333333"/>
              </a:solidFill>
              <a:effectLst/>
              <a:latin typeface="Segoe UI" panose="020B0502040204020203" pitchFamily="34" charset="0"/>
            </a:endParaRPr>
          </a:p>
          <a:p>
            <a:pPr algn="l"/>
            <a:r>
              <a:rPr lang="en-US" sz="1800" b="1" i="0" dirty="0">
                <a:solidFill>
                  <a:srgbClr val="43AFFF"/>
                </a:solidFill>
                <a:effectLst/>
                <a:latin typeface="Segoe UI" panose="020B0502040204020203" pitchFamily="34" charset="0"/>
              </a:rPr>
              <a:t>How to use a SPUI </a:t>
            </a:r>
            <a:endParaRPr lang="en-US" sz="2800"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All vehicle traffic within a SPUI should follow traffic signals and signs. </a:t>
            </a:r>
            <a:endParaRPr lang="en-US" sz="2800" b="0" i="0" dirty="0">
              <a:solidFill>
                <a:srgbClr val="333333"/>
              </a:solidFill>
              <a:effectLst/>
              <a:latin typeface="Segoe UI" panose="020B0502040204020203" pitchFamily="34" charset="0"/>
            </a:endParaRPr>
          </a:p>
          <a:p>
            <a:pPr algn="l"/>
            <a:endParaRPr lang="en-US" sz="2800"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Pedestrians in SPUIs should follow crosswalks and bicyclists may use pedestrian paths or follow the flow of traffic. </a:t>
            </a:r>
            <a:br>
              <a:rPr lang="en-US" sz="1800" b="0" i="0" dirty="0">
                <a:solidFill>
                  <a:srgbClr val="333333"/>
                </a:solidFill>
                <a:effectLst/>
                <a:latin typeface="Segoe UI" panose="020B0502040204020203" pitchFamily="34" charset="0"/>
              </a:rPr>
            </a:br>
            <a:endParaRPr lang="en-US" sz="2800" b="0" i="0" dirty="0">
              <a:solidFill>
                <a:srgbClr val="333333"/>
              </a:solidFill>
              <a:effectLst/>
              <a:latin typeface="Segoe UI" panose="020B0502040204020203" pitchFamily="34" charset="0"/>
            </a:endParaRPr>
          </a:p>
          <a:p>
            <a:pPr algn="l"/>
            <a:r>
              <a:rPr lang="en-US" sz="1800" b="0" i="0" dirty="0">
                <a:solidFill>
                  <a:srgbClr val="333333"/>
                </a:solidFill>
                <a:effectLst/>
                <a:latin typeface="Segoe UI" panose="020B0502040204020203" pitchFamily="34" charset="0"/>
              </a:rPr>
              <a:t>In a SPUI, traffic signals at the main intersection control the flow of traffic for all left-turning and straight-forward moving vehicles. Yield or stop signs guide all right-turning vehicles.</a:t>
            </a:r>
          </a:p>
          <a:p>
            <a:pPr algn="l"/>
            <a:endParaRPr lang="en-US"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D096853-A09E-7C4D-AAD7-4098C94C98FF}" type="slidenum">
              <a:rPr lang="en-US" smtClean="0"/>
              <a:t>10</a:t>
            </a:fld>
            <a:endParaRPr lang="en-US"/>
          </a:p>
        </p:txBody>
      </p:sp>
    </p:spTree>
    <p:extLst>
      <p:ext uri="{BB962C8B-B14F-4D97-AF65-F5344CB8AC3E}">
        <p14:creationId xmlns:p14="http://schemas.microsoft.com/office/powerpoint/2010/main" val="290848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C1EAC1-A655-4EB4-BADE-E5C43BDA6C47}"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CEC84-9393-405B-AE10-8E56DC0E40F3}" type="slidenum">
              <a:rPr lang="en-US" smtClean="0"/>
              <a:t>‹#›</a:t>
            </a:fld>
            <a:endParaRPr lang="en-US"/>
          </a:p>
        </p:txBody>
      </p:sp>
    </p:spTree>
    <p:extLst>
      <p:ext uri="{BB962C8B-B14F-4D97-AF65-F5344CB8AC3E}">
        <p14:creationId xmlns:p14="http://schemas.microsoft.com/office/powerpoint/2010/main" val="391123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C1EAC1-A655-4EB4-BADE-E5C43BDA6C47}"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CEC84-9393-405B-AE10-8E56DC0E40F3}" type="slidenum">
              <a:rPr lang="en-US" smtClean="0"/>
              <a:t>‹#›</a:t>
            </a:fld>
            <a:endParaRPr lang="en-US"/>
          </a:p>
        </p:txBody>
      </p:sp>
    </p:spTree>
    <p:extLst>
      <p:ext uri="{BB962C8B-B14F-4D97-AF65-F5344CB8AC3E}">
        <p14:creationId xmlns:p14="http://schemas.microsoft.com/office/powerpoint/2010/main" val="428285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C1EAC1-A655-4EB4-BADE-E5C43BDA6C47}"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CEC84-9393-405B-AE10-8E56DC0E40F3}" type="slidenum">
              <a:rPr lang="en-US" smtClean="0"/>
              <a:t>‹#›</a:t>
            </a:fld>
            <a:endParaRPr lang="en-US"/>
          </a:p>
        </p:txBody>
      </p:sp>
    </p:spTree>
    <p:extLst>
      <p:ext uri="{BB962C8B-B14F-4D97-AF65-F5344CB8AC3E}">
        <p14:creationId xmlns:p14="http://schemas.microsoft.com/office/powerpoint/2010/main" val="99326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C1EAC1-A655-4EB4-BADE-E5C43BDA6C47}"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CEC84-9393-405B-AE10-8E56DC0E40F3}" type="slidenum">
              <a:rPr lang="en-US" smtClean="0"/>
              <a:t>‹#›</a:t>
            </a:fld>
            <a:endParaRPr lang="en-US"/>
          </a:p>
        </p:txBody>
      </p:sp>
    </p:spTree>
    <p:extLst>
      <p:ext uri="{BB962C8B-B14F-4D97-AF65-F5344CB8AC3E}">
        <p14:creationId xmlns:p14="http://schemas.microsoft.com/office/powerpoint/2010/main" val="1185808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C1EAC1-A655-4EB4-BADE-E5C43BDA6C47}"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CEC84-9393-405B-AE10-8E56DC0E40F3}" type="slidenum">
              <a:rPr lang="en-US" smtClean="0"/>
              <a:t>‹#›</a:t>
            </a:fld>
            <a:endParaRPr lang="en-US"/>
          </a:p>
        </p:txBody>
      </p:sp>
    </p:spTree>
    <p:extLst>
      <p:ext uri="{BB962C8B-B14F-4D97-AF65-F5344CB8AC3E}">
        <p14:creationId xmlns:p14="http://schemas.microsoft.com/office/powerpoint/2010/main" val="6390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C1EAC1-A655-4EB4-BADE-E5C43BDA6C47}"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CCEC84-9393-405B-AE10-8E56DC0E40F3}" type="slidenum">
              <a:rPr lang="en-US" smtClean="0"/>
              <a:t>‹#›</a:t>
            </a:fld>
            <a:endParaRPr lang="en-US"/>
          </a:p>
        </p:txBody>
      </p:sp>
    </p:spTree>
    <p:extLst>
      <p:ext uri="{BB962C8B-B14F-4D97-AF65-F5344CB8AC3E}">
        <p14:creationId xmlns:p14="http://schemas.microsoft.com/office/powerpoint/2010/main" val="3299649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C1EAC1-A655-4EB4-BADE-E5C43BDA6C47}" type="datetimeFigureOut">
              <a:rPr lang="en-US" smtClean="0"/>
              <a:t>6/16/2025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CCEC84-9393-405B-AE10-8E56DC0E40F3}" type="slidenum">
              <a:rPr lang="en-US" smtClean="0"/>
              <a:t>‹#›</a:t>
            </a:fld>
            <a:endParaRPr lang="en-US"/>
          </a:p>
        </p:txBody>
      </p:sp>
    </p:spTree>
    <p:extLst>
      <p:ext uri="{BB962C8B-B14F-4D97-AF65-F5344CB8AC3E}">
        <p14:creationId xmlns:p14="http://schemas.microsoft.com/office/powerpoint/2010/main" val="218270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C1EAC1-A655-4EB4-BADE-E5C43BDA6C47}" type="datetimeFigureOut">
              <a:rPr lang="en-US" smtClean="0"/>
              <a:t>6/16/2025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CCEC84-9393-405B-AE10-8E56DC0E40F3}" type="slidenum">
              <a:rPr lang="en-US" smtClean="0"/>
              <a:t>‹#›</a:t>
            </a:fld>
            <a:endParaRPr lang="en-US"/>
          </a:p>
        </p:txBody>
      </p:sp>
    </p:spTree>
    <p:extLst>
      <p:ext uri="{BB962C8B-B14F-4D97-AF65-F5344CB8AC3E}">
        <p14:creationId xmlns:p14="http://schemas.microsoft.com/office/powerpoint/2010/main" val="1323266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1EAC1-A655-4EB4-BADE-E5C43BDA6C47}" type="datetimeFigureOut">
              <a:rPr lang="en-US" smtClean="0"/>
              <a:t>6/16/2025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CCEC84-9393-405B-AE10-8E56DC0E40F3}" type="slidenum">
              <a:rPr lang="en-US" smtClean="0"/>
              <a:t>‹#›</a:t>
            </a:fld>
            <a:endParaRPr lang="en-US"/>
          </a:p>
        </p:txBody>
      </p:sp>
    </p:spTree>
    <p:extLst>
      <p:ext uri="{BB962C8B-B14F-4D97-AF65-F5344CB8AC3E}">
        <p14:creationId xmlns:p14="http://schemas.microsoft.com/office/powerpoint/2010/main" val="4182182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C1EAC1-A655-4EB4-BADE-E5C43BDA6C47}"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CCEC84-9393-405B-AE10-8E56DC0E40F3}" type="slidenum">
              <a:rPr lang="en-US" smtClean="0"/>
              <a:t>‹#›</a:t>
            </a:fld>
            <a:endParaRPr lang="en-US"/>
          </a:p>
        </p:txBody>
      </p:sp>
    </p:spTree>
    <p:extLst>
      <p:ext uri="{BB962C8B-B14F-4D97-AF65-F5344CB8AC3E}">
        <p14:creationId xmlns:p14="http://schemas.microsoft.com/office/powerpoint/2010/main" val="3355882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C1EAC1-A655-4EB4-BADE-E5C43BDA6C47}"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CCEC84-9393-405B-AE10-8E56DC0E40F3}" type="slidenum">
              <a:rPr lang="en-US" smtClean="0"/>
              <a:t>‹#›</a:t>
            </a:fld>
            <a:endParaRPr lang="en-US"/>
          </a:p>
        </p:txBody>
      </p:sp>
    </p:spTree>
    <p:extLst>
      <p:ext uri="{BB962C8B-B14F-4D97-AF65-F5344CB8AC3E}">
        <p14:creationId xmlns:p14="http://schemas.microsoft.com/office/powerpoint/2010/main" val="3219574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3800" y="365125"/>
            <a:ext cx="6350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03800" y="1825625"/>
            <a:ext cx="63500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1EAC1-A655-4EB4-BADE-E5C43BDA6C47}" type="datetimeFigureOut">
              <a:rPr lang="en-US" smtClean="0"/>
              <a:t>6/16/2025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CCEC84-9393-405B-AE10-8E56DC0E40F3}" type="slidenum">
              <a:rPr lang="en-US" smtClean="0"/>
              <a:t>‹#›</a:t>
            </a:fld>
            <a:endParaRPr lang="en-US"/>
          </a:p>
        </p:txBody>
      </p:sp>
      <p:sp>
        <p:nvSpPr>
          <p:cNvPr id="7" name="TextBox 6">
            <a:extLst>
              <a:ext uri="{FF2B5EF4-FFF2-40B4-BE49-F238E27FC236}">
                <a16:creationId xmlns:a16="http://schemas.microsoft.com/office/drawing/2014/main" id="{B9F051DA-D7AA-94E3-FEF1-81E235814900}"/>
              </a:ext>
            </a:extLst>
          </p:cNvPr>
          <p:cNvSpPr txBox="1"/>
          <p:nvPr userDrawn="1"/>
        </p:nvSpPr>
        <p:spPr>
          <a:xfrm>
            <a:off x="5161280" y="172720"/>
            <a:ext cx="184731" cy="369332"/>
          </a:xfrm>
          <a:prstGeom prst="rect">
            <a:avLst/>
          </a:prstGeom>
          <a:blipFill>
            <a:blip r:embed="rId13"/>
            <a:stretch>
              <a:fillRect/>
            </a:stretch>
          </a:blipFill>
        </p:spPr>
        <p:txBody>
          <a:bodyPr wrap="none" rtlCol="0">
            <a:spAutoFit/>
          </a:bodyPr>
          <a:lstStyle/>
          <a:p>
            <a:endParaRPr lang="en-US" dirty="0"/>
          </a:p>
        </p:txBody>
      </p:sp>
    </p:spTree>
    <p:extLst>
      <p:ext uri="{BB962C8B-B14F-4D97-AF65-F5344CB8AC3E}">
        <p14:creationId xmlns:p14="http://schemas.microsoft.com/office/powerpoint/2010/main" val="4179279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hyperlink" Target="https://youtu.be/Guli7vidtlc?si=huIznhP8257S1vZx"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hyperlink" Target="https://youtu.be/Guli7vidtlc?si=huIznhP8257S1vZ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hyperlink" Target="https://youtu.be/Guli7vidtlc?si=huIznhP8257S1vZx"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hyperlink" Target="https://youtu.be/D1RyCyvWUzI?si=y1Jk-hz6DzHsZTZK"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D1RyCyvWUzI?si=y1Jk-hz6DzHsZTZK"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5.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www.youtube.com/embed/D1RyCyvWUzI?feature=oembed"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hyperlink" Target="https://youtu.be/jUQsLBiwnPw?si=jp2YomXeYhi2Bh8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hyperlink" Target="https://youtu.be/jUQsLBiwnPw?si=jp2YomXeYhi2Bh8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jUQsLBiwnPw?feature=oembed"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hyperlink" Target="https://youtu.be/LHTHZrGh5as?si=w9xBCaqw788u-ea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hyperlink" Target="https://youtu.be/LHTHZrGh5as?si=w9xBCaqw788u-ea2"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https://www.youtube.com/embed/LHTHZrGh5as?feature=oembed"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hyperlink" Target="https://youtu.be/Bc5gQ9hn0Fk?si=GnID0VPwWom6X2kO"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Bc5gQ9hn0Fk?si=GnID0VPwWom6X2kO"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5.jpe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hyperlink" Target="https://youtu.be/Bc5gQ9hn0Fk?si=GnID0VPwWom6X2kO" TargetMode="External"/><Relationship Id="rId7" Type="http://schemas.openxmlformats.org/officeDocument/2006/relationships/diagramLayout" Target="../diagrams/layout5.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5.jpeg"/><Relationship Id="rId10" Type="http://schemas.microsoft.com/office/2007/relationships/diagramDrawing" Target="../diagrams/drawing5.xml"/><Relationship Id="rId4" Type="http://schemas.openxmlformats.org/officeDocument/2006/relationships/image" Target="../media/image9.png"/><Relationship Id="rId9" Type="http://schemas.openxmlformats.org/officeDocument/2006/relationships/diagramColors" Target="../diagrams/colors5.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Bc5gQ9hn0Fk?si=GnID0VPwWom6X2kO"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5.jpe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https://www.youtube.com/embed/Bc5gQ9hn0Fk?feature=oembed" TargetMode="Externa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KYTC.KEEN@ky.gov"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7.jpeg"/><Relationship Id="rId4" Type="http://schemas.openxmlformats.org/officeDocument/2006/relationships/diagramLayout" Target="../diagrams/layout2.xml"/><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youtu.be/PUWaJFRmaKs?si=3GjJ0JfjTVgXQWv0"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hyperlink" Target="https://youtu.be/PUWaJFRmaKs?si=tdiKTFe67ZTseqm5"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5.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PUWaJFRmaKs?si=tdiKTFe67ZTseqm5"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5.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youtu.be/PUWaJFRmaKs?si=tdiKTFe67ZTseqm5"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5.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PUWaJFRmaKs?feature=oembed"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0481" y="64003"/>
            <a:ext cx="2442634" cy="2210118"/>
          </a:xfrm>
          <a:prstGeom prst="rect">
            <a:avLst/>
          </a:prstGeom>
        </p:spPr>
      </p:pic>
      <p:sp>
        <p:nvSpPr>
          <p:cNvPr id="8" name="TextBox 7"/>
          <p:cNvSpPr txBox="1"/>
          <p:nvPr/>
        </p:nvSpPr>
        <p:spPr>
          <a:xfrm>
            <a:off x="5540991" y="5377218"/>
            <a:ext cx="6154828" cy="1200329"/>
          </a:xfrm>
          <a:prstGeom prst="rect">
            <a:avLst/>
          </a:prstGeom>
          <a:noFill/>
        </p:spPr>
        <p:txBody>
          <a:bodyPr wrap="square" rtlCol="0">
            <a:spAutoFit/>
          </a:bodyPr>
          <a:lstStyle/>
          <a:p>
            <a:pPr algn="r"/>
            <a:r>
              <a:rPr lang="en-US" sz="2400" b="1" dirty="0"/>
              <a:t>Presentation by:</a:t>
            </a:r>
          </a:p>
          <a:p>
            <a:pPr algn="r"/>
            <a:endParaRPr lang="en-US" sz="2400" b="1" dirty="0"/>
          </a:p>
          <a:p>
            <a:pPr algn="r"/>
            <a:r>
              <a:rPr lang="en-US" sz="2400" b="1" dirty="0"/>
              <a:t>On</a:t>
            </a:r>
          </a:p>
        </p:txBody>
      </p:sp>
      <p:sp>
        <p:nvSpPr>
          <p:cNvPr id="6" name="Title 1">
            <a:extLst>
              <a:ext uri="{FF2B5EF4-FFF2-40B4-BE49-F238E27FC236}">
                <a16:creationId xmlns:a16="http://schemas.microsoft.com/office/drawing/2014/main" id="{1747EF41-92BD-6115-F667-F57559D72D8B}"/>
              </a:ext>
            </a:extLst>
          </p:cNvPr>
          <p:cNvSpPr>
            <a:spLocks noGrp="1"/>
          </p:cNvSpPr>
          <p:nvPr>
            <p:ph type="ctrTitle"/>
          </p:nvPr>
        </p:nvSpPr>
        <p:spPr>
          <a:xfrm>
            <a:off x="4067033" y="2390504"/>
            <a:ext cx="7628786" cy="3791932"/>
          </a:xfrm>
        </p:spPr>
        <p:txBody>
          <a:bodyPr anchor="t">
            <a:normAutofit/>
          </a:bodyPr>
          <a:lstStyle/>
          <a:p>
            <a:pPr algn="r">
              <a:lnSpc>
                <a:spcPts val="9160"/>
              </a:lnSpc>
            </a:pPr>
            <a:r>
              <a:rPr lang="en-US" sz="8800" b="1" dirty="0" err="1">
                <a:latin typeface="+mn-lt"/>
              </a:rPr>
              <a:t>SAFERoad</a:t>
            </a:r>
            <a:r>
              <a:rPr lang="en-US" sz="8800" b="1" dirty="0">
                <a:latin typeface="+mn-lt"/>
              </a:rPr>
              <a:t> </a:t>
            </a:r>
            <a:br>
              <a:rPr lang="en-US" sz="8800" b="1" dirty="0">
                <a:latin typeface="+mn-lt"/>
              </a:rPr>
            </a:br>
            <a:r>
              <a:rPr lang="en-US" sz="8800" b="1" dirty="0">
                <a:latin typeface="+mn-lt"/>
              </a:rPr>
              <a:t>Solutions</a:t>
            </a:r>
            <a:br>
              <a:rPr lang="en-US" sz="8800" b="1" dirty="0">
                <a:latin typeface="+mn-lt"/>
              </a:rPr>
            </a:br>
            <a:endParaRPr lang="en-US" sz="8800" b="1" dirty="0">
              <a:latin typeface="+mn-lt"/>
            </a:endParaRPr>
          </a:p>
        </p:txBody>
      </p:sp>
      <p:sp>
        <p:nvSpPr>
          <p:cNvPr id="9" name="TextBox 8">
            <a:extLst>
              <a:ext uri="{FF2B5EF4-FFF2-40B4-BE49-F238E27FC236}">
                <a16:creationId xmlns:a16="http://schemas.microsoft.com/office/drawing/2014/main" id="{2A0537FB-587B-B11E-F863-7A16917149DA}"/>
              </a:ext>
            </a:extLst>
          </p:cNvPr>
          <p:cNvSpPr txBox="1"/>
          <p:nvPr/>
        </p:nvSpPr>
        <p:spPr>
          <a:xfrm>
            <a:off x="5554327" y="4669332"/>
            <a:ext cx="6141492" cy="707886"/>
          </a:xfrm>
          <a:prstGeom prst="rect">
            <a:avLst/>
          </a:prstGeom>
          <a:noFill/>
        </p:spPr>
        <p:txBody>
          <a:bodyPr wrap="square">
            <a:spAutoFit/>
          </a:bodyPr>
          <a:lstStyle/>
          <a:p>
            <a:pPr algn="r"/>
            <a:r>
              <a:rPr lang="en-US" sz="4000" b="0" i="0" u="none" strike="noStrike" dirty="0">
                <a:solidFill>
                  <a:srgbClr val="212121"/>
                </a:solidFill>
                <a:effectLst/>
                <a:latin typeface="Calibri" panose="020F0502020204030204" pitchFamily="34" charset="0"/>
              </a:rPr>
              <a:t>A guide to roadway designs</a:t>
            </a:r>
            <a:endParaRPr lang="en-US" sz="4000" dirty="0"/>
          </a:p>
        </p:txBody>
      </p:sp>
    </p:spTree>
    <p:extLst>
      <p:ext uri="{BB962C8B-B14F-4D97-AF65-F5344CB8AC3E}">
        <p14:creationId xmlns:p14="http://schemas.microsoft.com/office/powerpoint/2010/main" val="2814893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8CEDA6-DDE3-69AB-8521-E9243CF42323}"/>
              </a:ext>
            </a:extLst>
          </p:cNvPr>
          <p:cNvSpPr/>
          <p:nvPr/>
        </p:nvSpPr>
        <p:spPr>
          <a:xfrm>
            <a:off x="2563595" y="1262743"/>
            <a:ext cx="9628406" cy="559525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1D2BDC96-214B-5E3B-F50E-F5A2CD47E096}"/>
              </a:ext>
            </a:extLst>
          </p:cNvPr>
          <p:cNvSpPr/>
          <p:nvPr/>
        </p:nvSpPr>
        <p:spPr>
          <a:xfrm>
            <a:off x="404949" y="168228"/>
            <a:ext cx="1229923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​​SINGLE-POINT URBAN INTERCHANGE</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A20938-9389-C15B-0445-6A11C4CBBD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21316" y="1248573"/>
            <a:ext cx="7712962" cy="5609427"/>
          </a:xfrm>
          <a:prstGeom prst="rect">
            <a:avLst/>
          </a:prstGeom>
        </p:spPr>
      </p:pic>
      <p:pic>
        <p:nvPicPr>
          <p:cNvPr id="6" name="Picture 5" descr="A yellow sign with black text&#10;&#10;Description automatically generated">
            <a:hlinkClick r:id="rId4"/>
            <a:extLst>
              <a:ext uri="{FF2B5EF4-FFF2-40B4-BE49-F238E27FC236}">
                <a16:creationId xmlns:a16="http://schemas.microsoft.com/office/drawing/2014/main" id="{06FAC1C9-265E-6C87-3ED8-18F393B03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8" name="Picture 7" descr="A qr code with a logo&#10;&#10;Description automatically generated">
            <a:extLst>
              <a:ext uri="{FF2B5EF4-FFF2-40B4-BE49-F238E27FC236}">
                <a16:creationId xmlns:a16="http://schemas.microsoft.com/office/drawing/2014/main" id="{87DF5399-54FB-A14D-0C39-DE7F2A210F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347" y="4162612"/>
            <a:ext cx="1792163" cy="1763488"/>
          </a:xfrm>
          <a:prstGeom prst="rect">
            <a:avLst/>
          </a:prstGeom>
        </p:spPr>
      </p:pic>
    </p:spTree>
    <p:extLst>
      <p:ext uri="{BB962C8B-B14F-4D97-AF65-F5344CB8AC3E}">
        <p14:creationId xmlns:p14="http://schemas.microsoft.com/office/powerpoint/2010/main" val="429122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85EFBE2-4E5A-993C-0E02-987BFFB2B7CC}"/>
              </a:ext>
            </a:extLst>
          </p:cNvPr>
          <p:cNvSpPr/>
          <p:nvPr/>
        </p:nvSpPr>
        <p:spPr>
          <a:xfrm>
            <a:off x="1335314" y="194571"/>
            <a:ext cx="1129049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4000" b="1" i="0" dirty="0">
                <a:solidFill>
                  <a:schemeClr val="tx1"/>
                </a:solidFill>
                <a:effectLst/>
                <a:latin typeface="Segoe UI" panose="020B0502040204020203" pitchFamily="34" charset="0"/>
              </a:rPr>
              <a:t>​​SINGLE-POINT URBAN INTERCHANGE</a:t>
            </a:r>
          </a:p>
        </p:txBody>
      </p:sp>
      <p:sp>
        <p:nvSpPr>
          <p:cNvPr id="7" name="Rectangle 6">
            <a:extLst>
              <a:ext uri="{FF2B5EF4-FFF2-40B4-BE49-F238E27FC236}">
                <a16:creationId xmlns:a16="http://schemas.microsoft.com/office/drawing/2014/main" id="{721FEC9E-3DF8-3D01-2CE4-56234517B6F2}"/>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4C7FBB-7A59-61D5-29D7-5CE59C8AFE18}"/>
              </a:ext>
            </a:extLst>
          </p:cNvPr>
          <p:cNvSpPr/>
          <p:nvPr/>
        </p:nvSpPr>
        <p:spPr>
          <a:xfrm>
            <a:off x="2322286" y="1309522"/>
            <a:ext cx="9869714" cy="535390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a:extLst>
              <a:ext uri="{FF2B5EF4-FFF2-40B4-BE49-F238E27FC236}">
                <a16:creationId xmlns:a16="http://schemas.microsoft.com/office/drawing/2014/main" id="{64C05F5A-DB48-2822-6B5D-B1030A3EFD00}"/>
              </a:ext>
            </a:extLst>
          </p:cNvPr>
          <p:cNvGraphicFramePr/>
          <p:nvPr>
            <p:extLst>
              <p:ext uri="{D42A27DB-BD31-4B8C-83A1-F6EECF244321}">
                <p14:modId xmlns:p14="http://schemas.microsoft.com/office/powerpoint/2010/main" val="2012383468"/>
              </p:ext>
            </p:extLst>
          </p:nvPr>
        </p:nvGraphicFramePr>
        <p:xfrm>
          <a:off x="3171372" y="2169042"/>
          <a:ext cx="7184571" cy="4189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qr code with a logo&#10;&#10;Description automatically generated">
            <a:extLst>
              <a:ext uri="{FF2B5EF4-FFF2-40B4-BE49-F238E27FC236}">
                <a16:creationId xmlns:a16="http://schemas.microsoft.com/office/drawing/2014/main" id="{B5F008DB-AA4D-1A49-EA4B-00FB48672C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792" y="4899941"/>
            <a:ext cx="1792163" cy="1763488"/>
          </a:xfrm>
          <a:prstGeom prst="rect">
            <a:avLst/>
          </a:prstGeom>
        </p:spPr>
      </p:pic>
      <p:sp>
        <p:nvSpPr>
          <p:cNvPr id="11" name="TextBox 10">
            <a:extLst>
              <a:ext uri="{FF2B5EF4-FFF2-40B4-BE49-F238E27FC236}">
                <a16:creationId xmlns:a16="http://schemas.microsoft.com/office/drawing/2014/main" id="{FACEB292-05D3-8D7A-9540-EEEBBC0289C4}"/>
              </a:ext>
            </a:extLst>
          </p:cNvPr>
          <p:cNvSpPr txBox="1"/>
          <p:nvPr/>
        </p:nvSpPr>
        <p:spPr>
          <a:xfrm>
            <a:off x="3146648" y="1575211"/>
            <a:ext cx="2740330"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Benefits</a:t>
            </a:r>
          </a:p>
        </p:txBody>
      </p:sp>
    </p:spTree>
    <p:extLst>
      <p:ext uri="{BB962C8B-B14F-4D97-AF65-F5344CB8AC3E}">
        <p14:creationId xmlns:p14="http://schemas.microsoft.com/office/powerpoint/2010/main" val="2224742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8CEDA6-DDE3-69AB-8521-E9243CF42323}"/>
              </a:ext>
            </a:extLst>
          </p:cNvPr>
          <p:cNvSpPr/>
          <p:nvPr/>
        </p:nvSpPr>
        <p:spPr>
          <a:xfrm>
            <a:off x="2394859" y="1262743"/>
            <a:ext cx="9797142" cy="559525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1D2BDC96-214B-5E3B-F50E-F5A2CD47E096}"/>
              </a:ext>
            </a:extLst>
          </p:cNvPr>
          <p:cNvSpPr/>
          <p:nvPr/>
        </p:nvSpPr>
        <p:spPr>
          <a:xfrm>
            <a:off x="404949" y="168228"/>
            <a:ext cx="1229923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​​SINGLE-POINT URBAN INTERCHANGE</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A20938-9389-C15B-0445-6A11C4CBBD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57888" y="1546002"/>
            <a:ext cx="9434109" cy="5311998"/>
          </a:xfrm>
          <a:prstGeom prst="rect">
            <a:avLst/>
          </a:prstGeom>
        </p:spPr>
      </p:pic>
      <p:pic>
        <p:nvPicPr>
          <p:cNvPr id="6" name="Picture 5" descr="A yellow sign with black text&#10;&#10;Description automatically generated">
            <a:hlinkClick r:id="rId4"/>
            <a:extLst>
              <a:ext uri="{FF2B5EF4-FFF2-40B4-BE49-F238E27FC236}">
                <a16:creationId xmlns:a16="http://schemas.microsoft.com/office/drawing/2014/main" id="{06FAC1C9-265E-6C87-3ED8-18F393B03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8" name="Picture 7" descr="A qr code with a logo&#10;&#10;Description automatically generated">
            <a:extLst>
              <a:ext uri="{FF2B5EF4-FFF2-40B4-BE49-F238E27FC236}">
                <a16:creationId xmlns:a16="http://schemas.microsoft.com/office/drawing/2014/main" id="{87DF5399-54FB-A14D-0C39-DE7F2A210F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833" y="4162612"/>
            <a:ext cx="1792163" cy="1763488"/>
          </a:xfrm>
          <a:prstGeom prst="rect">
            <a:avLst/>
          </a:prstGeom>
        </p:spPr>
      </p:pic>
    </p:spTree>
    <p:extLst>
      <p:ext uri="{BB962C8B-B14F-4D97-AF65-F5344CB8AC3E}">
        <p14:creationId xmlns:p14="http://schemas.microsoft.com/office/powerpoint/2010/main" val="3896187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8CEDA6-DDE3-69AB-8521-E9243CF42323}"/>
              </a:ext>
            </a:extLst>
          </p:cNvPr>
          <p:cNvSpPr/>
          <p:nvPr/>
        </p:nvSpPr>
        <p:spPr>
          <a:xfrm>
            <a:off x="2394859" y="1262743"/>
            <a:ext cx="9797142" cy="559525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1D2BDC96-214B-5E3B-F50E-F5A2CD47E096}"/>
              </a:ext>
            </a:extLst>
          </p:cNvPr>
          <p:cNvSpPr/>
          <p:nvPr/>
        </p:nvSpPr>
        <p:spPr>
          <a:xfrm>
            <a:off x="404949" y="168228"/>
            <a:ext cx="1229923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​​SINGLE-POINT URBAN INTERCHANGE</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A20938-9389-C15B-0445-6A11C4CBBD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98084" y="1528609"/>
            <a:ext cx="9502894" cy="4959277"/>
          </a:xfrm>
          <a:prstGeom prst="rect">
            <a:avLst/>
          </a:prstGeom>
        </p:spPr>
      </p:pic>
      <p:pic>
        <p:nvPicPr>
          <p:cNvPr id="6" name="Picture 5" descr="A yellow sign with black text&#10;&#10;Description automatically generated">
            <a:hlinkClick r:id="rId4"/>
            <a:extLst>
              <a:ext uri="{FF2B5EF4-FFF2-40B4-BE49-F238E27FC236}">
                <a16:creationId xmlns:a16="http://schemas.microsoft.com/office/drawing/2014/main" id="{06FAC1C9-265E-6C87-3ED8-18F393B03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8" name="Picture 7" descr="A qr code with a logo&#10;&#10;Description automatically generated">
            <a:extLst>
              <a:ext uri="{FF2B5EF4-FFF2-40B4-BE49-F238E27FC236}">
                <a16:creationId xmlns:a16="http://schemas.microsoft.com/office/drawing/2014/main" id="{87DF5399-54FB-A14D-0C39-DE7F2A210F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833" y="4162612"/>
            <a:ext cx="1792163" cy="1763488"/>
          </a:xfrm>
          <a:prstGeom prst="rect">
            <a:avLst/>
          </a:prstGeom>
        </p:spPr>
      </p:pic>
    </p:spTree>
    <p:extLst>
      <p:ext uri="{BB962C8B-B14F-4D97-AF65-F5344CB8AC3E}">
        <p14:creationId xmlns:p14="http://schemas.microsoft.com/office/powerpoint/2010/main" val="2443208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8CEDA6-DDE3-69AB-8521-E9243CF42323}"/>
              </a:ext>
            </a:extLst>
          </p:cNvPr>
          <p:cNvSpPr/>
          <p:nvPr/>
        </p:nvSpPr>
        <p:spPr>
          <a:xfrm>
            <a:off x="2394859" y="1262743"/>
            <a:ext cx="9797142" cy="559525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1D2BDC96-214B-5E3B-F50E-F5A2CD47E096}"/>
              </a:ext>
            </a:extLst>
          </p:cNvPr>
          <p:cNvSpPr/>
          <p:nvPr/>
        </p:nvSpPr>
        <p:spPr>
          <a:xfrm>
            <a:off x="404949" y="168228"/>
            <a:ext cx="1229923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​DOUBLE CROSSOVER DIAMOND INTERCHANGE</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oad with arrows&#10;&#10;Description automatically generated">
            <a:extLst>
              <a:ext uri="{FF2B5EF4-FFF2-40B4-BE49-F238E27FC236}">
                <a16:creationId xmlns:a16="http://schemas.microsoft.com/office/drawing/2014/main" id="{1BA20938-9389-C15B-0445-6A11C4CBBD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1608132"/>
            <a:ext cx="9797142" cy="4898571"/>
          </a:xfrm>
          <a:prstGeom prst="rect">
            <a:avLst/>
          </a:prstGeom>
        </p:spPr>
      </p:pic>
      <p:pic>
        <p:nvPicPr>
          <p:cNvPr id="6" name="Picture 5" descr="A yellow sign with black text&#10;&#10;Description automatically generated">
            <a:hlinkClick r:id="rId4"/>
            <a:extLst>
              <a:ext uri="{FF2B5EF4-FFF2-40B4-BE49-F238E27FC236}">
                <a16:creationId xmlns:a16="http://schemas.microsoft.com/office/drawing/2014/main" id="{06FAC1C9-265E-6C87-3ED8-18F393B03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8" name="Picture 7" descr="A qr code with a logo&#10;&#10;Description automatically generated">
            <a:extLst>
              <a:ext uri="{FF2B5EF4-FFF2-40B4-BE49-F238E27FC236}">
                <a16:creationId xmlns:a16="http://schemas.microsoft.com/office/drawing/2014/main" id="{87DF5399-54FB-A14D-0C39-DE7F2A210F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833" y="4162612"/>
            <a:ext cx="1792163" cy="1763488"/>
          </a:xfrm>
          <a:prstGeom prst="rect">
            <a:avLst/>
          </a:prstGeom>
        </p:spPr>
      </p:pic>
    </p:spTree>
    <p:extLst>
      <p:ext uri="{BB962C8B-B14F-4D97-AF65-F5344CB8AC3E}">
        <p14:creationId xmlns:p14="http://schemas.microsoft.com/office/powerpoint/2010/main" val="2110459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85EFBE2-4E5A-993C-0E02-987BFFB2B7CC}"/>
              </a:ext>
            </a:extLst>
          </p:cNvPr>
          <p:cNvSpPr/>
          <p:nvPr/>
        </p:nvSpPr>
        <p:spPr>
          <a:xfrm>
            <a:off x="566057" y="194571"/>
            <a:ext cx="12059749"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​DOUBLE CROSSOVER DIAMOND INTERCHANGE</a:t>
            </a:r>
          </a:p>
        </p:txBody>
      </p:sp>
      <p:sp>
        <p:nvSpPr>
          <p:cNvPr id="7" name="Rectangle 6">
            <a:extLst>
              <a:ext uri="{FF2B5EF4-FFF2-40B4-BE49-F238E27FC236}">
                <a16:creationId xmlns:a16="http://schemas.microsoft.com/office/drawing/2014/main" id="{721FEC9E-3DF8-3D01-2CE4-56234517B6F2}"/>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4C7FBB-7A59-61D5-29D7-5CE59C8AFE18}"/>
              </a:ext>
            </a:extLst>
          </p:cNvPr>
          <p:cNvSpPr/>
          <p:nvPr/>
        </p:nvSpPr>
        <p:spPr>
          <a:xfrm>
            <a:off x="2322286" y="1309522"/>
            <a:ext cx="9869714" cy="535390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8B276F54-EFED-1AE7-F9D8-E2E05732DA77}"/>
              </a:ext>
            </a:extLst>
          </p:cNvPr>
          <p:cNvGraphicFramePr/>
          <p:nvPr>
            <p:extLst>
              <p:ext uri="{D42A27DB-BD31-4B8C-83A1-F6EECF244321}">
                <p14:modId xmlns:p14="http://schemas.microsoft.com/office/powerpoint/2010/main" val="2148914925"/>
              </p:ext>
            </p:extLst>
          </p:nvPr>
        </p:nvGraphicFramePr>
        <p:xfrm>
          <a:off x="2978502" y="1549169"/>
          <a:ext cx="8316686" cy="5252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qr code with a logo&#10;&#10;Description automatically generated">
            <a:extLst>
              <a:ext uri="{FF2B5EF4-FFF2-40B4-BE49-F238E27FC236}">
                <a16:creationId xmlns:a16="http://schemas.microsoft.com/office/drawing/2014/main" id="{B5F008DB-AA4D-1A49-EA4B-00FB48672C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792" y="4899941"/>
            <a:ext cx="1792163" cy="1763488"/>
          </a:xfrm>
          <a:prstGeom prst="rect">
            <a:avLst/>
          </a:prstGeom>
        </p:spPr>
      </p:pic>
      <p:sp>
        <p:nvSpPr>
          <p:cNvPr id="9" name="TextBox 8">
            <a:extLst>
              <a:ext uri="{FF2B5EF4-FFF2-40B4-BE49-F238E27FC236}">
                <a16:creationId xmlns:a16="http://schemas.microsoft.com/office/drawing/2014/main" id="{5C46C912-60B8-AFA1-E004-FFBA64594FA9}"/>
              </a:ext>
            </a:extLst>
          </p:cNvPr>
          <p:cNvSpPr txBox="1"/>
          <p:nvPr/>
        </p:nvSpPr>
        <p:spPr>
          <a:xfrm>
            <a:off x="2931886" y="1733107"/>
            <a:ext cx="3164114"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Benefits</a:t>
            </a:r>
          </a:p>
        </p:txBody>
      </p:sp>
    </p:spTree>
    <p:extLst>
      <p:ext uri="{BB962C8B-B14F-4D97-AF65-F5344CB8AC3E}">
        <p14:creationId xmlns:p14="http://schemas.microsoft.com/office/powerpoint/2010/main" val="2553203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D2BDC96-214B-5E3B-F50E-F5A2CD47E096}"/>
              </a:ext>
            </a:extLst>
          </p:cNvPr>
          <p:cNvSpPr/>
          <p:nvPr/>
        </p:nvSpPr>
        <p:spPr>
          <a:xfrm>
            <a:off x="404949" y="168228"/>
            <a:ext cx="1229923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​DOUBLE CROSSOVER DIAMOND INTERCHANGE</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yellow sign with black text&#10;&#10;Description automatically generated">
            <a:hlinkClick r:id="rId3"/>
            <a:extLst>
              <a:ext uri="{FF2B5EF4-FFF2-40B4-BE49-F238E27FC236}">
                <a16:creationId xmlns:a16="http://schemas.microsoft.com/office/drawing/2014/main" id="{398720FE-7C4C-18AD-7CA1-779DFF764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17" y="5993776"/>
            <a:ext cx="2270548" cy="709546"/>
          </a:xfrm>
          <a:prstGeom prst="rect">
            <a:avLst/>
          </a:prstGeom>
        </p:spPr>
      </p:pic>
      <p:pic>
        <p:nvPicPr>
          <p:cNvPr id="6" name="Picture 5" descr="A qr code with a logo&#10;&#10;Description automatically generated">
            <a:extLst>
              <a:ext uri="{FF2B5EF4-FFF2-40B4-BE49-F238E27FC236}">
                <a16:creationId xmlns:a16="http://schemas.microsoft.com/office/drawing/2014/main" id="{10A7A8E7-E0D4-25CD-8BE4-629BCF4FF0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403" y="4162612"/>
            <a:ext cx="1792163" cy="1763488"/>
          </a:xfrm>
          <a:prstGeom prst="rect">
            <a:avLst/>
          </a:prstGeom>
        </p:spPr>
      </p:pic>
      <p:pic>
        <p:nvPicPr>
          <p:cNvPr id="8" name="Picture 7" descr="An aerial view of a road intersection&#10;&#10;Description automatically generated">
            <a:extLst>
              <a:ext uri="{FF2B5EF4-FFF2-40B4-BE49-F238E27FC236}">
                <a16:creationId xmlns:a16="http://schemas.microsoft.com/office/drawing/2014/main" id="{1A6277D4-EA8C-D773-545D-27DCC600BA97}"/>
              </a:ext>
            </a:extLst>
          </p:cNvPr>
          <p:cNvPicPr>
            <a:picLocks noChangeAspect="1"/>
          </p:cNvPicPr>
          <p:nvPr/>
        </p:nvPicPr>
        <p:blipFill rotWithShape="1">
          <a:blip r:embed="rId6">
            <a:extLst>
              <a:ext uri="{28A0092B-C50C-407E-A947-70E740481C1C}">
                <a14:useLocalDpi xmlns:a14="http://schemas.microsoft.com/office/drawing/2010/main" val="0"/>
              </a:ext>
            </a:extLst>
          </a:blip>
          <a:srcRect l="1237"/>
          <a:stretch/>
        </p:blipFill>
        <p:spPr>
          <a:xfrm>
            <a:off x="2563594" y="1088609"/>
            <a:ext cx="9628405" cy="5470280"/>
          </a:xfrm>
          <a:prstGeom prst="rect">
            <a:avLst/>
          </a:prstGeom>
        </p:spPr>
      </p:pic>
    </p:spTree>
    <p:extLst>
      <p:ext uri="{BB962C8B-B14F-4D97-AF65-F5344CB8AC3E}">
        <p14:creationId xmlns:p14="http://schemas.microsoft.com/office/powerpoint/2010/main" val="227175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D2BDC96-214B-5E3B-F50E-F5A2CD47E096}"/>
              </a:ext>
            </a:extLst>
          </p:cNvPr>
          <p:cNvSpPr/>
          <p:nvPr/>
        </p:nvSpPr>
        <p:spPr>
          <a:xfrm>
            <a:off x="404949" y="168228"/>
            <a:ext cx="1229923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200" b="1" i="0" dirty="0">
                <a:solidFill>
                  <a:schemeClr val="tx1"/>
                </a:solidFill>
                <a:effectLst/>
                <a:latin typeface="Segoe UI" panose="020B0502040204020203" pitchFamily="34" charset="0"/>
              </a:rPr>
              <a:t>​DOUBLE CROSSOVER DIAMOND INTERCHANGE - Video</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KYTC SAFERoads - Double Crossover Diamond">
            <a:hlinkClick r:id="" action="ppaction://media"/>
            <a:extLst>
              <a:ext uri="{FF2B5EF4-FFF2-40B4-BE49-F238E27FC236}">
                <a16:creationId xmlns:a16="http://schemas.microsoft.com/office/drawing/2014/main" id="{34078C8A-F417-9987-E787-983F16EB118F}"/>
              </a:ext>
            </a:extLst>
          </p:cNvPr>
          <p:cNvPicPr>
            <a:picLocks noRot="1" noChangeAspect="1"/>
          </p:cNvPicPr>
          <p:nvPr>
            <a:videoFile r:link="rId1"/>
          </p:nvPr>
        </p:nvPicPr>
        <p:blipFill>
          <a:blip r:embed="rId4"/>
          <a:stretch>
            <a:fillRect/>
          </a:stretch>
        </p:blipFill>
        <p:spPr>
          <a:xfrm>
            <a:off x="1164771" y="1088608"/>
            <a:ext cx="10211314" cy="5769392"/>
          </a:xfrm>
          <a:prstGeom prst="rect">
            <a:avLst/>
          </a:prstGeom>
        </p:spPr>
      </p:pic>
    </p:spTree>
    <p:extLst>
      <p:ext uri="{BB962C8B-B14F-4D97-AF65-F5344CB8AC3E}">
        <p14:creationId xmlns:p14="http://schemas.microsoft.com/office/powerpoint/2010/main" val="34191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road with different directions&#10;&#10;Description automatically generated with medium confidence">
            <a:extLst>
              <a:ext uri="{FF2B5EF4-FFF2-40B4-BE49-F238E27FC236}">
                <a16:creationId xmlns:a16="http://schemas.microsoft.com/office/drawing/2014/main" id="{2C5FBFEA-8AD3-244B-C68C-FF03076D32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99" t="8133" r="2256" b="10177"/>
          <a:stretch/>
        </p:blipFill>
        <p:spPr>
          <a:xfrm>
            <a:off x="2543179" y="899568"/>
            <a:ext cx="9605556" cy="5958432"/>
          </a:xfrm>
          <a:prstGeom prst="rect">
            <a:avLst/>
          </a:prstGeom>
        </p:spPr>
      </p:pic>
      <p:pic>
        <p:nvPicPr>
          <p:cNvPr id="2" name="Picture 1" descr="A yellow sign with black text&#10;&#10;Description automatically generated">
            <a:hlinkClick r:id="rId4"/>
            <a:extLst>
              <a:ext uri="{FF2B5EF4-FFF2-40B4-BE49-F238E27FC236}">
                <a16:creationId xmlns:a16="http://schemas.microsoft.com/office/drawing/2014/main" id="{660A46A4-97A9-6935-C439-F75B68A4F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sp>
        <p:nvSpPr>
          <p:cNvPr id="3" name="Rounded Rectangle 2">
            <a:extLst>
              <a:ext uri="{FF2B5EF4-FFF2-40B4-BE49-F238E27FC236}">
                <a16:creationId xmlns:a16="http://schemas.microsoft.com/office/drawing/2014/main" id="{1D2BDC96-214B-5E3B-F50E-F5A2CD47E096}"/>
              </a:ext>
            </a:extLst>
          </p:cNvPr>
          <p:cNvSpPr/>
          <p:nvPr/>
        </p:nvSpPr>
        <p:spPr>
          <a:xfrm>
            <a:off x="496388" y="263597"/>
            <a:ext cx="12155541" cy="1064264"/>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4800" b="1" dirty="0">
                <a:solidFill>
                  <a:schemeClr val="tx1"/>
                </a:solidFill>
              </a:rPr>
              <a:t>CONTINUOUS FLOW INTERSECTION (CFI)</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with a logo&#10;&#10;Description automatically generated">
            <a:extLst>
              <a:ext uri="{FF2B5EF4-FFF2-40B4-BE49-F238E27FC236}">
                <a16:creationId xmlns:a16="http://schemas.microsoft.com/office/drawing/2014/main" id="{B66C2D0E-5F2F-A9F7-1390-F5577D7A20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403" y="4162612"/>
            <a:ext cx="1792163" cy="1763488"/>
          </a:xfrm>
          <a:prstGeom prst="rect">
            <a:avLst/>
          </a:prstGeom>
        </p:spPr>
      </p:pic>
    </p:spTree>
    <p:extLst>
      <p:ext uri="{BB962C8B-B14F-4D97-AF65-F5344CB8AC3E}">
        <p14:creationId xmlns:p14="http://schemas.microsoft.com/office/powerpoint/2010/main" val="3776842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city&#10;&#10;Description automatically generated">
            <a:extLst>
              <a:ext uri="{FF2B5EF4-FFF2-40B4-BE49-F238E27FC236}">
                <a16:creationId xmlns:a16="http://schemas.microsoft.com/office/drawing/2014/main" id="{40788EBF-735F-EF5A-36B5-EDF2A67F11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54" t="41525" r="10312"/>
          <a:stretch/>
        </p:blipFill>
        <p:spPr>
          <a:xfrm>
            <a:off x="2902857" y="1138985"/>
            <a:ext cx="9289143" cy="5719015"/>
          </a:xfrm>
          <a:prstGeom prst="rect">
            <a:avLst/>
          </a:prstGeom>
        </p:spPr>
      </p:pic>
      <p:sp>
        <p:nvSpPr>
          <p:cNvPr id="3" name="Rounded Rectangle 2">
            <a:extLst>
              <a:ext uri="{FF2B5EF4-FFF2-40B4-BE49-F238E27FC236}">
                <a16:creationId xmlns:a16="http://schemas.microsoft.com/office/drawing/2014/main" id="{1D2BDC96-214B-5E3B-F50E-F5A2CD47E096}"/>
              </a:ext>
            </a:extLst>
          </p:cNvPr>
          <p:cNvSpPr/>
          <p:nvPr/>
        </p:nvSpPr>
        <p:spPr>
          <a:xfrm>
            <a:off x="496388" y="263597"/>
            <a:ext cx="12155541" cy="1064264"/>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4800" b="1" dirty="0">
                <a:solidFill>
                  <a:schemeClr val="tx1"/>
                </a:solidFill>
              </a:rPr>
              <a:t>CONTINUOUS FLOW INTERSECTION (CFI)</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yellow sign with black text&#10;&#10;Description automatically generated">
            <a:hlinkClick r:id="rId4"/>
            <a:extLst>
              <a:ext uri="{FF2B5EF4-FFF2-40B4-BE49-F238E27FC236}">
                <a16:creationId xmlns:a16="http://schemas.microsoft.com/office/drawing/2014/main" id="{390E0CC8-19D4-6307-4839-DB479F345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6" name="Picture 5" descr="A qr code with a logo&#10;&#10;Description automatically generated">
            <a:extLst>
              <a:ext uri="{FF2B5EF4-FFF2-40B4-BE49-F238E27FC236}">
                <a16:creationId xmlns:a16="http://schemas.microsoft.com/office/drawing/2014/main" id="{ADE7C348-2F55-73F3-8F76-9D2AFA850E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403" y="4162612"/>
            <a:ext cx="1792163" cy="1763488"/>
          </a:xfrm>
          <a:prstGeom prst="rect">
            <a:avLst/>
          </a:prstGeom>
        </p:spPr>
      </p:pic>
    </p:spTree>
    <p:extLst>
      <p:ext uri="{BB962C8B-B14F-4D97-AF65-F5344CB8AC3E}">
        <p14:creationId xmlns:p14="http://schemas.microsoft.com/office/powerpoint/2010/main" val="2035712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B2B52-7F33-A526-7C52-E44782A46170}"/>
              </a:ext>
            </a:extLst>
          </p:cNvPr>
          <p:cNvSpPr/>
          <p:nvPr/>
        </p:nvSpPr>
        <p:spPr>
          <a:xfrm>
            <a:off x="3635829" y="4846680"/>
            <a:ext cx="8729043" cy="1484228"/>
          </a:xfrm>
          <a:prstGeom prst="rect">
            <a:avLst/>
          </a:prstGeom>
          <a:solidFill>
            <a:srgbClr val="FFC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D476678-5346-F380-3BDC-9895F59B32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6539" y="492143"/>
            <a:ext cx="4812658" cy="4354537"/>
          </a:xfrm>
          <a:prstGeom prst="rect">
            <a:avLst/>
          </a:prstGeom>
        </p:spPr>
      </p:pic>
      <p:sp>
        <p:nvSpPr>
          <p:cNvPr id="4" name="Title 1">
            <a:extLst>
              <a:ext uri="{FF2B5EF4-FFF2-40B4-BE49-F238E27FC236}">
                <a16:creationId xmlns:a16="http://schemas.microsoft.com/office/drawing/2014/main" id="{94951263-237E-AC08-8952-E154C1071C82}"/>
              </a:ext>
            </a:extLst>
          </p:cNvPr>
          <p:cNvSpPr txBox="1">
            <a:spLocks/>
          </p:cNvSpPr>
          <p:nvPr/>
        </p:nvSpPr>
        <p:spPr>
          <a:xfrm>
            <a:off x="6187438" y="5152102"/>
            <a:ext cx="5462593" cy="184030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z="2800" b="1" dirty="0">
                <a:latin typeface="+mn-lt"/>
                <a:ea typeface="Times New Roman" panose="02020603050405020304" pitchFamily="18" charset="0"/>
                <a:cs typeface="Calibri Light" panose="020F0302020204030204" pitchFamily="34" charset="0"/>
              </a:rPr>
              <a:t>An education initiative by the Kentucky Transportation Cabinet</a:t>
            </a:r>
          </a:p>
        </p:txBody>
      </p:sp>
      <p:pic>
        <p:nvPicPr>
          <p:cNvPr id="5" name="Picture 4" descr="A picture containing text, font, graphics, screenshot&#10;&#10;Description automatically generated">
            <a:extLst>
              <a:ext uri="{FF2B5EF4-FFF2-40B4-BE49-F238E27FC236}">
                <a16:creationId xmlns:a16="http://schemas.microsoft.com/office/drawing/2014/main" id="{252BE073-B3C3-D4E3-D279-171FC5521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339" y="4895808"/>
            <a:ext cx="2540000" cy="1435100"/>
          </a:xfrm>
          <a:prstGeom prst="rect">
            <a:avLst/>
          </a:prstGeom>
        </p:spPr>
      </p:pic>
      <p:pic>
        <p:nvPicPr>
          <p:cNvPr id="6" name="Picture 5" descr="A qr code with a few squares&#10;&#10;Description automatically generated">
            <a:extLst>
              <a:ext uri="{FF2B5EF4-FFF2-40B4-BE49-F238E27FC236}">
                <a16:creationId xmlns:a16="http://schemas.microsoft.com/office/drawing/2014/main" id="{B0D1965E-893C-9609-DF64-AF367D989A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803" y="3743864"/>
            <a:ext cx="2613026" cy="2587044"/>
          </a:xfrm>
          <a:prstGeom prst="rect">
            <a:avLst/>
          </a:prstGeom>
        </p:spPr>
      </p:pic>
    </p:spTree>
    <p:extLst>
      <p:ext uri="{BB962C8B-B14F-4D97-AF65-F5344CB8AC3E}">
        <p14:creationId xmlns:p14="http://schemas.microsoft.com/office/powerpoint/2010/main" val="127705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886E73-73E5-0BD4-406E-C72DDE94634E}"/>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nline Media 7" descr="KYTC SAFERoads - Continuous Flow Intersection">
            <a:hlinkClick r:id="" action="ppaction://media"/>
            <a:extLst>
              <a:ext uri="{FF2B5EF4-FFF2-40B4-BE49-F238E27FC236}">
                <a16:creationId xmlns:a16="http://schemas.microsoft.com/office/drawing/2014/main" id="{22F4399D-FCBF-2738-A30F-E90A5DC09D14}"/>
              </a:ext>
            </a:extLst>
          </p:cNvPr>
          <p:cNvPicPr>
            <a:picLocks noRot="1" noChangeAspect="1"/>
          </p:cNvPicPr>
          <p:nvPr>
            <a:videoFile r:link="rId1"/>
          </p:nvPr>
        </p:nvPicPr>
        <p:blipFill>
          <a:blip r:embed="rId4"/>
          <a:stretch>
            <a:fillRect/>
          </a:stretch>
        </p:blipFill>
        <p:spPr>
          <a:xfrm>
            <a:off x="928914" y="895024"/>
            <a:ext cx="10553941" cy="5962976"/>
          </a:xfrm>
          <a:prstGeom prst="rect">
            <a:avLst/>
          </a:prstGeom>
        </p:spPr>
      </p:pic>
      <p:sp>
        <p:nvSpPr>
          <p:cNvPr id="3" name="Rounded Rectangle 2">
            <a:extLst>
              <a:ext uri="{FF2B5EF4-FFF2-40B4-BE49-F238E27FC236}">
                <a16:creationId xmlns:a16="http://schemas.microsoft.com/office/drawing/2014/main" id="{1D2BDC96-214B-5E3B-F50E-F5A2CD47E096}"/>
              </a:ext>
            </a:extLst>
          </p:cNvPr>
          <p:cNvSpPr/>
          <p:nvPr/>
        </p:nvSpPr>
        <p:spPr>
          <a:xfrm>
            <a:off x="8273143" y="263597"/>
            <a:ext cx="4378786" cy="1064264"/>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4800" b="1" dirty="0">
                <a:solidFill>
                  <a:schemeClr val="tx1"/>
                </a:solidFill>
              </a:rPr>
              <a:t>CFI Video</a:t>
            </a:r>
          </a:p>
        </p:txBody>
      </p:sp>
      <p:sp>
        <p:nvSpPr>
          <p:cNvPr id="5" name="Rectangle 4">
            <a:extLst>
              <a:ext uri="{FF2B5EF4-FFF2-40B4-BE49-F238E27FC236}">
                <a16:creationId xmlns:a16="http://schemas.microsoft.com/office/drawing/2014/main" id="{FE06525F-5566-9BD1-97C7-5F861BFC6355}"/>
              </a:ext>
            </a:extLst>
          </p:cNvPr>
          <p:cNvSpPr/>
          <p:nvPr/>
        </p:nvSpPr>
        <p:spPr>
          <a:xfrm>
            <a:off x="12117165"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1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8CEDA6-DDE3-69AB-8521-E9243CF42323}"/>
              </a:ext>
            </a:extLst>
          </p:cNvPr>
          <p:cNvSpPr/>
          <p:nvPr/>
        </p:nvSpPr>
        <p:spPr>
          <a:xfrm>
            <a:off x="2757714" y="705400"/>
            <a:ext cx="9434286" cy="6152600"/>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roundabout&#10;&#10;Description automatically generated">
            <a:extLst>
              <a:ext uri="{FF2B5EF4-FFF2-40B4-BE49-F238E27FC236}">
                <a16:creationId xmlns:a16="http://schemas.microsoft.com/office/drawing/2014/main" id="{404A48BE-162D-9C1F-78D9-F4C27FE88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591" y="705400"/>
            <a:ext cx="8459826" cy="6152600"/>
          </a:xfrm>
          <a:prstGeom prst="rect">
            <a:avLst/>
          </a:prstGeom>
        </p:spPr>
      </p:pic>
      <p:sp>
        <p:nvSpPr>
          <p:cNvPr id="3" name="Rounded Rectangle 2">
            <a:extLst>
              <a:ext uri="{FF2B5EF4-FFF2-40B4-BE49-F238E27FC236}">
                <a16:creationId xmlns:a16="http://schemas.microsoft.com/office/drawing/2014/main" id="{1D2BDC96-214B-5E3B-F50E-F5A2CD47E096}"/>
              </a:ext>
            </a:extLst>
          </p:cNvPr>
          <p:cNvSpPr/>
          <p:nvPr/>
        </p:nvSpPr>
        <p:spPr>
          <a:xfrm>
            <a:off x="7707085" y="168228"/>
            <a:ext cx="4997095"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ROUNDABOUT</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yellow sign with black text&#10;&#10;Description automatically generated">
            <a:hlinkClick r:id="rId4"/>
            <a:extLst>
              <a:ext uri="{FF2B5EF4-FFF2-40B4-BE49-F238E27FC236}">
                <a16:creationId xmlns:a16="http://schemas.microsoft.com/office/drawing/2014/main" id="{1A159626-89EC-D38A-D15B-5F4618B415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7" name="Picture 6" descr="A qr code with a logo&#10;&#10;Description automatically generated">
            <a:extLst>
              <a:ext uri="{FF2B5EF4-FFF2-40B4-BE49-F238E27FC236}">
                <a16:creationId xmlns:a16="http://schemas.microsoft.com/office/drawing/2014/main" id="{0CF535C7-EE91-7C8D-34C2-7A741E40A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347" y="4162612"/>
            <a:ext cx="1792163" cy="1763488"/>
          </a:xfrm>
          <a:prstGeom prst="rect">
            <a:avLst/>
          </a:prstGeom>
        </p:spPr>
      </p:pic>
    </p:spTree>
    <p:extLst>
      <p:ext uri="{BB962C8B-B14F-4D97-AF65-F5344CB8AC3E}">
        <p14:creationId xmlns:p14="http://schemas.microsoft.com/office/powerpoint/2010/main" val="127252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D2BDC96-214B-5E3B-F50E-F5A2CD47E096}"/>
              </a:ext>
            </a:extLst>
          </p:cNvPr>
          <p:cNvSpPr/>
          <p:nvPr/>
        </p:nvSpPr>
        <p:spPr>
          <a:xfrm>
            <a:off x="7707085" y="168228"/>
            <a:ext cx="4997095"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ROUNDABOUT</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about with a circular object in the middle&#10;&#10;Description automatically generated">
            <a:extLst>
              <a:ext uri="{FF2B5EF4-FFF2-40B4-BE49-F238E27FC236}">
                <a16:creationId xmlns:a16="http://schemas.microsoft.com/office/drawing/2014/main" id="{FC3BEF3F-EDEB-6D84-5A40-4886248E9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2885" y="1480457"/>
            <a:ext cx="9559115" cy="5377543"/>
          </a:xfrm>
          <a:prstGeom prst="rect">
            <a:avLst/>
          </a:prstGeom>
        </p:spPr>
      </p:pic>
      <p:pic>
        <p:nvPicPr>
          <p:cNvPr id="6" name="Picture 5" descr="A yellow sign with black text&#10;&#10;Description automatically generated">
            <a:hlinkClick r:id="rId4"/>
            <a:extLst>
              <a:ext uri="{FF2B5EF4-FFF2-40B4-BE49-F238E27FC236}">
                <a16:creationId xmlns:a16="http://schemas.microsoft.com/office/drawing/2014/main" id="{3129DC2A-C7A6-118A-8164-7CE9B89EFC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7" name="Picture 6" descr="A qr code with a logo&#10;&#10;Description automatically generated">
            <a:extLst>
              <a:ext uri="{FF2B5EF4-FFF2-40B4-BE49-F238E27FC236}">
                <a16:creationId xmlns:a16="http://schemas.microsoft.com/office/drawing/2014/main" id="{4102E12A-1AE9-CEF1-A166-A3553B6FBE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403" y="4162612"/>
            <a:ext cx="1792163" cy="1763488"/>
          </a:xfrm>
          <a:prstGeom prst="rect">
            <a:avLst/>
          </a:prstGeom>
        </p:spPr>
      </p:pic>
    </p:spTree>
    <p:extLst>
      <p:ext uri="{BB962C8B-B14F-4D97-AF65-F5344CB8AC3E}">
        <p14:creationId xmlns:p14="http://schemas.microsoft.com/office/powerpoint/2010/main" val="1518432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D2BDC96-214B-5E3B-F50E-F5A2CD47E096}"/>
              </a:ext>
            </a:extLst>
          </p:cNvPr>
          <p:cNvSpPr/>
          <p:nvPr/>
        </p:nvSpPr>
        <p:spPr>
          <a:xfrm>
            <a:off x="6095999" y="168228"/>
            <a:ext cx="6608181"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ROUNDABOUT - Video</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5" descr="KYTC SAFERoads - Roundabouts">
            <a:hlinkClick r:id="" action="ppaction://media"/>
            <a:extLst>
              <a:ext uri="{FF2B5EF4-FFF2-40B4-BE49-F238E27FC236}">
                <a16:creationId xmlns:a16="http://schemas.microsoft.com/office/drawing/2014/main" id="{EE1DB0BB-3096-815C-D74C-81EA213CBC84}"/>
              </a:ext>
            </a:extLst>
          </p:cNvPr>
          <p:cNvPicPr>
            <a:picLocks noRot="1" noChangeAspect="1"/>
          </p:cNvPicPr>
          <p:nvPr>
            <a:videoFile r:link="rId1"/>
          </p:nvPr>
        </p:nvPicPr>
        <p:blipFill>
          <a:blip r:embed="rId4"/>
          <a:stretch>
            <a:fillRect/>
          </a:stretch>
        </p:blipFill>
        <p:spPr>
          <a:xfrm>
            <a:off x="994229" y="1075973"/>
            <a:ext cx="10167257" cy="5744501"/>
          </a:xfrm>
          <a:prstGeom prst="rect">
            <a:avLst/>
          </a:prstGeom>
        </p:spPr>
      </p:pic>
    </p:spTree>
    <p:extLst>
      <p:ext uri="{BB962C8B-B14F-4D97-AF65-F5344CB8AC3E}">
        <p14:creationId xmlns:p14="http://schemas.microsoft.com/office/powerpoint/2010/main" val="41834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8CEDA6-DDE3-69AB-8521-E9243CF42323}"/>
              </a:ext>
            </a:extLst>
          </p:cNvPr>
          <p:cNvSpPr/>
          <p:nvPr/>
        </p:nvSpPr>
        <p:spPr>
          <a:xfrm>
            <a:off x="2394859" y="1115621"/>
            <a:ext cx="9797141" cy="5742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1D2BDC96-214B-5E3B-F50E-F5A2CD47E096}"/>
              </a:ext>
            </a:extLst>
          </p:cNvPr>
          <p:cNvSpPr/>
          <p:nvPr/>
        </p:nvSpPr>
        <p:spPr>
          <a:xfrm>
            <a:off x="404949" y="168228"/>
            <a:ext cx="1229923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​​​​RESTRICTED CROSSING U-TURN (RCUT)</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A20938-9389-C15B-0445-6A11C4CBBD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45323" y="1115620"/>
            <a:ext cx="7895771" cy="5742380"/>
          </a:xfrm>
          <a:prstGeom prst="rect">
            <a:avLst/>
          </a:prstGeom>
        </p:spPr>
      </p:pic>
      <p:pic>
        <p:nvPicPr>
          <p:cNvPr id="6" name="Picture 5" descr="A yellow sign with black text&#10;&#10;Description automatically generated">
            <a:hlinkClick r:id="rId4"/>
            <a:extLst>
              <a:ext uri="{FF2B5EF4-FFF2-40B4-BE49-F238E27FC236}">
                <a16:creationId xmlns:a16="http://schemas.microsoft.com/office/drawing/2014/main" id="{06FAC1C9-265E-6C87-3ED8-18F393B03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8" name="Picture 7" descr="A qr code with a logo&#10;&#10;Description automatically generated">
            <a:extLst>
              <a:ext uri="{FF2B5EF4-FFF2-40B4-BE49-F238E27FC236}">
                <a16:creationId xmlns:a16="http://schemas.microsoft.com/office/drawing/2014/main" id="{87DF5399-54FB-A14D-0C39-DE7F2A210F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403" y="4162612"/>
            <a:ext cx="1792163" cy="1763488"/>
          </a:xfrm>
          <a:prstGeom prst="rect">
            <a:avLst/>
          </a:prstGeom>
        </p:spPr>
      </p:pic>
    </p:spTree>
    <p:extLst>
      <p:ext uri="{BB962C8B-B14F-4D97-AF65-F5344CB8AC3E}">
        <p14:creationId xmlns:p14="http://schemas.microsoft.com/office/powerpoint/2010/main" val="446118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8CEDA6-DDE3-69AB-8521-E9243CF42323}"/>
              </a:ext>
            </a:extLst>
          </p:cNvPr>
          <p:cNvSpPr/>
          <p:nvPr/>
        </p:nvSpPr>
        <p:spPr>
          <a:xfrm>
            <a:off x="2557329" y="1088609"/>
            <a:ext cx="9634671" cy="5769392"/>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1D2BDC96-214B-5E3B-F50E-F5A2CD47E096}"/>
              </a:ext>
            </a:extLst>
          </p:cNvPr>
          <p:cNvSpPr/>
          <p:nvPr/>
        </p:nvSpPr>
        <p:spPr>
          <a:xfrm>
            <a:off x="404949" y="168228"/>
            <a:ext cx="1229923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​​​​RESTRICTED CROSSING U-TURN (RCUT)</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yellow sign with black text&#10;&#10;Description automatically generated">
            <a:hlinkClick r:id="rId3"/>
            <a:extLst>
              <a:ext uri="{FF2B5EF4-FFF2-40B4-BE49-F238E27FC236}">
                <a16:creationId xmlns:a16="http://schemas.microsoft.com/office/drawing/2014/main" id="{06FAC1C9-265E-6C87-3ED8-18F393B03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8" name="Picture 7" descr="A qr code with a logo&#10;&#10;Description automatically generated">
            <a:extLst>
              <a:ext uri="{FF2B5EF4-FFF2-40B4-BE49-F238E27FC236}">
                <a16:creationId xmlns:a16="http://schemas.microsoft.com/office/drawing/2014/main" id="{87DF5399-54FB-A14D-0C39-DE7F2A210F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403" y="4162612"/>
            <a:ext cx="1792163" cy="1763488"/>
          </a:xfrm>
          <a:prstGeom prst="rect">
            <a:avLst/>
          </a:prstGeom>
        </p:spPr>
      </p:pic>
      <p:pic>
        <p:nvPicPr>
          <p:cNvPr id="4" name="Picture 3">
            <a:extLst>
              <a:ext uri="{FF2B5EF4-FFF2-40B4-BE49-F238E27FC236}">
                <a16:creationId xmlns:a16="http://schemas.microsoft.com/office/drawing/2014/main" id="{5FFEAC7C-EAB7-A8F5-5812-0CEC37880846}"/>
              </a:ext>
            </a:extLst>
          </p:cNvPr>
          <p:cNvPicPr>
            <a:picLocks noChangeAspect="1"/>
          </p:cNvPicPr>
          <p:nvPr/>
        </p:nvPicPr>
        <p:blipFill>
          <a:blip r:embed="rId6" cstate="print">
            <a:extLst>
              <a:ext uri="{28A0092B-C50C-407E-A947-70E740481C1C}">
                <a14:useLocalDpi xmlns:a14="http://schemas.microsoft.com/office/drawing/2010/main" val="0"/>
              </a:ext>
            </a:extLst>
          </a:blip>
          <a:srcRect l="6510" r="6510"/>
          <a:stretch/>
        </p:blipFill>
        <p:spPr>
          <a:xfrm>
            <a:off x="2557330" y="1363719"/>
            <a:ext cx="9656258" cy="5138682"/>
          </a:xfrm>
          <a:prstGeom prst="rect">
            <a:avLst/>
          </a:prstGeom>
        </p:spPr>
      </p:pic>
    </p:spTree>
    <p:extLst>
      <p:ext uri="{BB962C8B-B14F-4D97-AF65-F5344CB8AC3E}">
        <p14:creationId xmlns:p14="http://schemas.microsoft.com/office/powerpoint/2010/main" val="1452613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8CEDA6-DDE3-69AB-8521-E9243CF42323}"/>
              </a:ext>
            </a:extLst>
          </p:cNvPr>
          <p:cNvSpPr/>
          <p:nvPr/>
        </p:nvSpPr>
        <p:spPr>
          <a:xfrm>
            <a:off x="3712940" y="1262743"/>
            <a:ext cx="8333748" cy="559525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1D2BDC96-214B-5E3B-F50E-F5A2CD47E096}"/>
              </a:ext>
            </a:extLst>
          </p:cNvPr>
          <p:cNvSpPr/>
          <p:nvPr/>
        </p:nvSpPr>
        <p:spPr>
          <a:xfrm>
            <a:off x="404949" y="168228"/>
            <a:ext cx="1229923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​​​​RESTRICTED CROSSING U-TURN (RCUT)</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yellow sign with black text&#10;&#10;Description automatically generated">
            <a:hlinkClick r:id="rId3"/>
            <a:extLst>
              <a:ext uri="{FF2B5EF4-FFF2-40B4-BE49-F238E27FC236}">
                <a16:creationId xmlns:a16="http://schemas.microsoft.com/office/drawing/2014/main" id="{06FAC1C9-265E-6C87-3ED8-18F393B03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17" y="5993776"/>
            <a:ext cx="2270548" cy="709546"/>
          </a:xfrm>
          <a:prstGeom prst="rect">
            <a:avLst/>
          </a:prstGeom>
        </p:spPr>
      </p:pic>
      <p:pic>
        <p:nvPicPr>
          <p:cNvPr id="8" name="Picture 7" descr="A qr code with a logo&#10;&#10;Description automatically generated">
            <a:extLst>
              <a:ext uri="{FF2B5EF4-FFF2-40B4-BE49-F238E27FC236}">
                <a16:creationId xmlns:a16="http://schemas.microsoft.com/office/drawing/2014/main" id="{87DF5399-54FB-A14D-0C39-DE7F2A210F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403" y="4162612"/>
            <a:ext cx="1792163" cy="1763488"/>
          </a:xfrm>
          <a:prstGeom prst="rect">
            <a:avLst/>
          </a:prstGeom>
        </p:spPr>
      </p:pic>
      <p:graphicFrame>
        <p:nvGraphicFramePr>
          <p:cNvPr id="4" name="Diagram 3">
            <a:extLst>
              <a:ext uri="{FF2B5EF4-FFF2-40B4-BE49-F238E27FC236}">
                <a16:creationId xmlns:a16="http://schemas.microsoft.com/office/drawing/2014/main" id="{BF0A65E1-C2F5-019D-4FEC-F91085BC1C6E}"/>
              </a:ext>
            </a:extLst>
          </p:cNvPr>
          <p:cNvGraphicFramePr/>
          <p:nvPr>
            <p:extLst>
              <p:ext uri="{D42A27DB-BD31-4B8C-83A1-F6EECF244321}">
                <p14:modId xmlns:p14="http://schemas.microsoft.com/office/powerpoint/2010/main" val="1303130277"/>
              </p:ext>
            </p:extLst>
          </p:nvPr>
        </p:nvGraphicFramePr>
        <p:xfrm>
          <a:off x="4191910" y="1373977"/>
          <a:ext cx="7375807" cy="57923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CB716880-B8A5-BD0E-1DD5-D92B71CF0105}"/>
              </a:ext>
            </a:extLst>
          </p:cNvPr>
          <p:cNvSpPr txBox="1"/>
          <p:nvPr/>
        </p:nvSpPr>
        <p:spPr>
          <a:xfrm>
            <a:off x="4046598" y="2032870"/>
            <a:ext cx="6400800" cy="493148"/>
          </a:xfrm>
          <a:prstGeom prst="rect">
            <a:avLst/>
          </a:prstGeom>
          <a:noFill/>
        </p:spPr>
        <p:txBody>
          <a:bodyPr wrap="square">
            <a:spAutoFit/>
          </a:bodyPr>
          <a:lstStyle/>
          <a:p>
            <a:pPr algn="l">
              <a:lnSpc>
                <a:spcPts val="2880"/>
              </a:lnSpc>
              <a:spcBef>
                <a:spcPts val="1800"/>
              </a:spcBef>
            </a:pPr>
            <a:r>
              <a:rPr lang="en-US" sz="3600" b="1" i="0" dirty="0">
                <a:effectLst>
                  <a:outerShdw blurRad="38100" dist="38100" dir="2700000" algn="tl">
                    <a:srgbClr val="000000">
                      <a:alpha val="43137"/>
                    </a:srgbClr>
                  </a:outerShdw>
                </a:effectLst>
              </a:rPr>
              <a:t>Benefits</a:t>
            </a:r>
            <a:endParaRPr lang="en-US" sz="3600" b="0" i="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2316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8CEDA6-DDE3-69AB-8521-E9243CF42323}"/>
              </a:ext>
            </a:extLst>
          </p:cNvPr>
          <p:cNvSpPr/>
          <p:nvPr/>
        </p:nvSpPr>
        <p:spPr>
          <a:xfrm>
            <a:off x="2557329" y="1088609"/>
            <a:ext cx="9634671" cy="5769392"/>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1D2BDC96-214B-5E3B-F50E-F5A2CD47E096}"/>
              </a:ext>
            </a:extLst>
          </p:cNvPr>
          <p:cNvSpPr/>
          <p:nvPr/>
        </p:nvSpPr>
        <p:spPr>
          <a:xfrm>
            <a:off x="404949" y="168228"/>
            <a:ext cx="1229923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​​​​RESTRICTED CROSSING U-TURN (RCUT)</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yellow sign with black text&#10;&#10;Description automatically generated">
            <a:hlinkClick r:id="rId3"/>
            <a:extLst>
              <a:ext uri="{FF2B5EF4-FFF2-40B4-BE49-F238E27FC236}">
                <a16:creationId xmlns:a16="http://schemas.microsoft.com/office/drawing/2014/main" id="{06FAC1C9-265E-6C87-3ED8-18F393B03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8" name="Picture 7" descr="A qr code with a logo&#10;&#10;Description automatically generated">
            <a:extLst>
              <a:ext uri="{FF2B5EF4-FFF2-40B4-BE49-F238E27FC236}">
                <a16:creationId xmlns:a16="http://schemas.microsoft.com/office/drawing/2014/main" id="{87DF5399-54FB-A14D-0C39-DE7F2A210F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861" y="4162612"/>
            <a:ext cx="1792163" cy="1763488"/>
          </a:xfrm>
          <a:prstGeom prst="rect">
            <a:avLst/>
          </a:prstGeom>
        </p:spPr>
      </p:pic>
      <p:pic>
        <p:nvPicPr>
          <p:cNvPr id="4" name="Picture 3" descr="A high angle view of a highway&#10;&#10;Description automatically generated">
            <a:extLst>
              <a:ext uri="{FF2B5EF4-FFF2-40B4-BE49-F238E27FC236}">
                <a16:creationId xmlns:a16="http://schemas.microsoft.com/office/drawing/2014/main" id="{5FFEAC7C-EAB7-A8F5-5812-0CEC378808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89" r="6332"/>
          <a:stretch/>
        </p:blipFill>
        <p:spPr>
          <a:xfrm>
            <a:off x="2557330" y="1363719"/>
            <a:ext cx="9656258" cy="5138682"/>
          </a:xfrm>
          <a:prstGeom prst="rect">
            <a:avLst/>
          </a:prstGeom>
        </p:spPr>
      </p:pic>
    </p:spTree>
    <p:extLst>
      <p:ext uri="{BB962C8B-B14F-4D97-AF65-F5344CB8AC3E}">
        <p14:creationId xmlns:p14="http://schemas.microsoft.com/office/powerpoint/2010/main" val="187644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D2BDC96-214B-5E3B-F50E-F5A2CD47E096}"/>
              </a:ext>
            </a:extLst>
          </p:cNvPr>
          <p:cNvSpPr/>
          <p:nvPr/>
        </p:nvSpPr>
        <p:spPr>
          <a:xfrm>
            <a:off x="404949" y="168228"/>
            <a:ext cx="12299232"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lnSpc>
                <a:spcPct val="110000"/>
              </a:lnSpc>
            </a:pPr>
            <a:r>
              <a:rPr lang="en-US" sz="3600" b="1" i="0" dirty="0">
                <a:solidFill>
                  <a:schemeClr val="tx1"/>
                </a:solidFill>
                <a:effectLst/>
                <a:latin typeface="Segoe UI" panose="020B0502040204020203" pitchFamily="34" charset="0"/>
              </a:rPr>
              <a:t>​​​​RESTRICTED CROSSING U-TURN (RCUT) - Video</a:t>
            </a:r>
          </a:p>
        </p:txBody>
      </p:sp>
      <p:sp>
        <p:nvSpPr>
          <p:cNvPr id="11" name="Rectangle 10">
            <a:extLst>
              <a:ext uri="{FF2B5EF4-FFF2-40B4-BE49-F238E27FC236}">
                <a16:creationId xmlns:a16="http://schemas.microsoft.com/office/drawing/2014/main" id="{93886E73-73E5-0BD4-406E-C72DDE94634E}"/>
              </a:ext>
            </a:extLst>
          </p:cNvPr>
          <p:cNvSpPr/>
          <p:nvPr/>
        </p:nvSpPr>
        <p:spPr>
          <a:xfrm>
            <a:off x="12192000" y="168228"/>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KYTC SAFERoads - RCUT">
            <a:hlinkClick r:id="" action="ppaction://media"/>
            <a:extLst>
              <a:ext uri="{FF2B5EF4-FFF2-40B4-BE49-F238E27FC236}">
                <a16:creationId xmlns:a16="http://schemas.microsoft.com/office/drawing/2014/main" id="{5F3BC501-645C-C12B-5283-E5047E3EA4D0}"/>
              </a:ext>
            </a:extLst>
          </p:cNvPr>
          <p:cNvPicPr>
            <a:picLocks noRot="1" noChangeAspect="1"/>
          </p:cNvPicPr>
          <p:nvPr>
            <a:videoFile r:link="rId1"/>
          </p:nvPr>
        </p:nvPicPr>
        <p:blipFill>
          <a:blip r:embed="rId4"/>
          <a:stretch>
            <a:fillRect/>
          </a:stretch>
        </p:blipFill>
        <p:spPr>
          <a:xfrm>
            <a:off x="919663" y="1088608"/>
            <a:ext cx="10352674" cy="5849261"/>
          </a:xfrm>
          <a:prstGeom prst="rect">
            <a:avLst/>
          </a:prstGeom>
        </p:spPr>
      </p:pic>
    </p:spTree>
    <p:extLst>
      <p:ext uri="{BB962C8B-B14F-4D97-AF65-F5344CB8AC3E}">
        <p14:creationId xmlns:p14="http://schemas.microsoft.com/office/powerpoint/2010/main" val="15127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35C4-9956-55D2-EFE6-D0FED521A787}"/>
              </a:ext>
            </a:extLst>
          </p:cNvPr>
          <p:cNvSpPr>
            <a:spLocks noGrp="1"/>
          </p:cNvSpPr>
          <p:nvPr>
            <p:ph type="title"/>
          </p:nvPr>
        </p:nvSpPr>
        <p:spPr>
          <a:xfrm>
            <a:off x="5711370" y="1462642"/>
            <a:ext cx="6241144" cy="2444705"/>
          </a:xfrm>
        </p:spPr>
        <p:txBody>
          <a:bodyPr>
            <a:normAutofit fontScale="90000"/>
          </a:bodyPr>
          <a:lstStyle/>
          <a:p>
            <a:pPr algn="ctr"/>
            <a:r>
              <a:rPr lang="en-US" b="1" dirty="0">
                <a:latin typeface="+mn-lt"/>
              </a:rPr>
              <a:t>Download Fact Sheets for each road configuration at</a:t>
            </a:r>
            <a:br>
              <a:rPr lang="en-US" b="1" dirty="0">
                <a:latin typeface="+mn-lt"/>
              </a:rPr>
            </a:br>
            <a:r>
              <a:rPr lang="en-US" sz="3100" b="1" dirty="0" err="1">
                <a:latin typeface="+mn-lt"/>
              </a:rPr>
              <a:t>transportation.ky.gov</a:t>
            </a:r>
            <a:r>
              <a:rPr lang="en-US" sz="3100" b="1" dirty="0">
                <a:latin typeface="+mn-lt"/>
              </a:rPr>
              <a:t>/</a:t>
            </a:r>
            <a:r>
              <a:rPr lang="en-US" sz="3100" b="1" dirty="0" err="1">
                <a:latin typeface="+mn-lt"/>
              </a:rPr>
              <a:t>saferoadsolutions</a:t>
            </a:r>
            <a:br>
              <a:rPr lang="en-US" sz="4000" b="1" dirty="0">
                <a:latin typeface="+mn-lt"/>
              </a:rPr>
            </a:br>
            <a:endParaRPr lang="en-US" b="1" dirty="0">
              <a:latin typeface="+mn-lt"/>
            </a:endParaRPr>
          </a:p>
        </p:txBody>
      </p:sp>
      <p:pic>
        <p:nvPicPr>
          <p:cNvPr id="4" name="Picture 3" descr="A qr code with a logo&#10;&#10;Description automatically generated">
            <a:extLst>
              <a:ext uri="{FF2B5EF4-FFF2-40B4-BE49-F238E27FC236}">
                <a16:creationId xmlns:a16="http://schemas.microsoft.com/office/drawing/2014/main" id="{7FC253F1-8C67-3433-AE81-F5BDEEB0F2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8742" y="3429000"/>
            <a:ext cx="2946401" cy="2899258"/>
          </a:xfrm>
          <a:prstGeom prst="rect">
            <a:avLst/>
          </a:prstGeom>
        </p:spPr>
      </p:pic>
      <p:pic>
        <p:nvPicPr>
          <p:cNvPr id="6" name="Picture 5" descr="A group of brochures with text&#10;&#10;Description automatically generated">
            <a:extLst>
              <a:ext uri="{FF2B5EF4-FFF2-40B4-BE49-F238E27FC236}">
                <a16:creationId xmlns:a16="http://schemas.microsoft.com/office/drawing/2014/main" id="{91642C0D-EE37-87DA-13AE-C919FE437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56" y="213432"/>
            <a:ext cx="5450116" cy="6431136"/>
          </a:xfrm>
          <a:prstGeom prst="rect">
            <a:avLst/>
          </a:prstGeom>
        </p:spPr>
      </p:pic>
    </p:spTree>
    <p:extLst>
      <p:ext uri="{BB962C8B-B14F-4D97-AF65-F5344CB8AC3E}">
        <p14:creationId xmlns:p14="http://schemas.microsoft.com/office/powerpoint/2010/main" val="174643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85EFBE2-4E5A-993C-0E02-987BFFB2B7CC}"/>
              </a:ext>
            </a:extLst>
          </p:cNvPr>
          <p:cNvSpPr/>
          <p:nvPr/>
        </p:nvSpPr>
        <p:spPr>
          <a:xfrm>
            <a:off x="2338035" y="194571"/>
            <a:ext cx="10287771"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ctr"/>
            <a:r>
              <a:rPr lang="en-US" sz="4000" b="1" dirty="0">
                <a:solidFill>
                  <a:schemeClr val="tx1"/>
                </a:solidFill>
              </a:rPr>
              <a:t>INTERCHANGES – Cloverleaf &amp; Diamond</a:t>
            </a:r>
          </a:p>
        </p:txBody>
      </p:sp>
      <p:sp>
        <p:nvSpPr>
          <p:cNvPr id="7" name="Rectangle 6">
            <a:extLst>
              <a:ext uri="{FF2B5EF4-FFF2-40B4-BE49-F238E27FC236}">
                <a16:creationId xmlns:a16="http://schemas.microsoft.com/office/drawing/2014/main" id="{721FEC9E-3DF8-3D01-2CE4-56234517B6F2}"/>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4C7FBB-7A59-61D5-29D7-5CE59C8AFE18}"/>
              </a:ext>
            </a:extLst>
          </p:cNvPr>
          <p:cNvSpPr/>
          <p:nvPr/>
        </p:nvSpPr>
        <p:spPr>
          <a:xfrm>
            <a:off x="2057955" y="1309522"/>
            <a:ext cx="10134045" cy="535390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a:extLst>
              <a:ext uri="{FF2B5EF4-FFF2-40B4-BE49-F238E27FC236}">
                <a16:creationId xmlns:a16="http://schemas.microsoft.com/office/drawing/2014/main" id="{1472A20E-9D34-73A7-BC75-2822D22A6760}"/>
              </a:ext>
            </a:extLst>
          </p:cNvPr>
          <p:cNvGraphicFramePr/>
          <p:nvPr>
            <p:extLst>
              <p:ext uri="{D42A27DB-BD31-4B8C-83A1-F6EECF244321}">
                <p14:modId xmlns:p14="http://schemas.microsoft.com/office/powerpoint/2010/main" val="1480202632"/>
              </p:ext>
            </p:extLst>
          </p:nvPr>
        </p:nvGraphicFramePr>
        <p:xfrm>
          <a:off x="5014873" y="1497734"/>
          <a:ext cx="6865549"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qr code with a logo&#10;&#10;Description automatically generated">
            <a:extLst>
              <a:ext uri="{FF2B5EF4-FFF2-40B4-BE49-F238E27FC236}">
                <a16:creationId xmlns:a16="http://schemas.microsoft.com/office/drawing/2014/main" id="{B5F008DB-AA4D-1A49-EA4B-00FB48672C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626" y="4899941"/>
            <a:ext cx="1792163" cy="1763488"/>
          </a:xfrm>
          <a:prstGeom prst="rect">
            <a:avLst/>
          </a:prstGeom>
        </p:spPr>
      </p:pic>
      <p:sp>
        <p:nvSpPr>
          <p:cNvPr id="9" name="Rectangle 8">
            <a:extLst>
              <a:ext uri="{FF2B5EF4-FFF2-40B4-BE49-F238E27FC236}">
                <a16:creationId xmlns:a16="http://schemas.microsoft.com/office/drawing/2014/main" id="{29FA58BC-C18E-A4C3-2D3F-8644A67742C5}"/>
              </a:ext>
            </a:extLst>
          </p:cNvPr>
          <p:cNvSpPr/>
          <p:nvPr/>
        </p:nvSpPr>
        <p:spPr>
          <a:xfrm>
            <a:off x="2095764" y="1620845"/>
            <a:ext cx="2786943" cy="4832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road with arrows&#10;&#10;Description automatically generated">
            <a:extLst>
              <a:ext uri="{FF2B5EF4-FFF2-40B4-BE49-F238E27FC236}">
                <a16:creationId xmlns:a16="http://schemas.microsoft.com/office/drawing/2014/main" id="{D0B28A87-FE5F-DA83-9A06-67B0F95543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6952" b="19047"/>
          <a:stretch/>
        </p:blipFill>
        <p:spPr>
          <a:xfrm>
            <a:off x="2127262" y="1997762"/>
            <a:ext cx="2755445" cy="1763486"/>
          </a:xfrm>
          <a:prstGeom prst="rect">
            <a:avLst/>
          </a:prstGeom>
        </p:spPr>
      </p:pic>
      <p:pic>
        <p:nvPicPr>
          <p:cNvPr id="5" name="Picture 4" descr="A road with many roads&#10;&#10;Description automatically generated with medium confidence">
            <a:extLst>
              <a:ext uri="{FF2B5EF4-FFF2-40B4-BE49-F238E27FC236}">
                <a16:creationId xmlns:a16="http://schemas.microsoft.com/office/drawing/2014/main" id="{B0547363-D387-6FAC-DD71-4DA35F34F4C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518" b="18846"/>
          <a:stretch/>
        </p:blipFill>
        <p:spPr>
          <a:xfrm>
            <a:off x="2111513" y="4225349"/>
            <a:ext cx="2771194" cy="1763487"/>
          </a:xfrm>
          <a:prstGeom prst="rect">
            <a:avLst/>
          </a:prstGeom>
        </p:spPr>
      </p:pic>
    </p:spTree>
    <p:extLst>
      <p:ext uri="{BB962C8B-B14F-4D97-AF65-F5344CB8AC3E}">
        <p14:creationId xmlns:p14="http://schemas.microsoft.com/office/powerpoint/2010/main" val="366904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704877" y="2582155"/>
            <a:ext cx="8398393" cy="220756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r"/>
            <a:r>
              <a:rPr lang="en-US" sz="9600" b="1" dirty="0">
                <a:solidFill>
                  <a:schemeClr val="tx1"/>
                </a:solidFill>
              </a:rPr>
              <a:t>Questions?</a:t>
            </a:r>
          </a:p>
        </p:txBody>
      </p:sp>
    </p:spTree>
    <p:extLst>
      <p:ext uri="{BB962C8B-B14F-4D97-AF65-F5344CB8AC3E}">
        <p14:creationId xmlns:p14="http://schemas.microsoft.com/office/powerpoint/2010/main" val="3463401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6539" y="492143"/>
            <a:ext cx="4812658" cy="4354537"/>
          </a:xfrm>
          <a:prstGeom prst="rect">
            <a:avLst/>
          </a:prstGeom>
        </p:spPr>
      </p:pic>
      <p:sp>
        <p:nvSpPr>
          <p:cNvPr id="2" name="TextBox 1"/>
          <p:cNvSpPr txBox="1"/>
          <p:nvPr/>
        </p:nvSpPr>
        <p:spPr>
          <a:xfrm>
            <a:off x="6663559" y="4846680"/>
            <a:ext cx="4403835" cy="1384995"/>
          </a:xfrm>
          <a:prstGeom prst="rect">
            <a:avLst/>
          </a:prstGeom>
          <a:noFill/>
        </p:spPr>
        <p:txBody>
          <a:bodyPr wrap="square" rtlCol="0">
            <a:spAutoFit/>
          </a:bodyPr>
          <a:lstStyle/>
          <a:p>
            <a:pPr algn="ctr"/>
            <a:r>
              <a:rPr lang="en-US" sz="3600" b="1" dirty="0">
                <a:hlinkClick r:id="rId3"/>
              </a:rPr>
              <a:t>KYTC.KEEN@ky.gov</a:t>
            </a:r>
            <a:endParaRPr lang="en-US" sz="3600" b="1" dirty="0"/>
          </a:p>
          <a:p>
            <a:pPr algn="ctr"/>
            <a:r>
              <a:rPr lang="en-US" sz="2400" b="1" dirty="0"/>
              <a:t>transportation.ky.gov/Education/Pages/KEEN.aspx</a:t>
            </a:r>
          </a:p>
        </p:txBody>
      </p:sp>
      <p:pic>
        <p:nvPicPr>
          <p:cNvPr id="8" name="Picture 7" descr="A qr code with a few squares&#10;&#10;Description automatically generated">
            <a:extLst>
              <a:ext uri="{FF2B5EF4-FFF2-40B4-BE49-F238E27FC236}">
                <a16:creationId xmlns:a16="http://schemas.microsoft.com/office/drawing/2014/main" id="{B5AC40A5-67C5-867A-66B7-BC8940C42A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3434714"/>
            <a:ext cx="2900136" cy="2881722"/>
          </a:xfrm>
          <a:prstGeom prst="rect">
            <a:avLst/>
          </a:prstGeom>
        </p:spPr>
      </p:pic>
      <p:pic>
        <p:nvPicPr>
          <p:cNvPr id="3" name="Picture 2" descr="A blue and yellow logo&#10;&#10;Description automatically generated">
            <a:extLst>
              <a:ext uri="{FF2B5EF4-FFF2-40B4-BE49-F238E27FC236}">
                <a16:creationId xmlns:a16="http://schemas.microsoft.com/office/drawing/2014/main" id="{A58B47AD-0AB0-C84A-BB2C-98DBD7491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985" y="5205660"/>
            <a:ext cx="1955592" cy="1110776"/>
          </a:xfrm>
          <a:prstGeom prst="rect">
            <a:avLst/>
          </a:prstGeom>
        </p:spPr>
      </p:pic>
    </p:spTree>
    <p:extLst>
      <p:ext uri="{BB962C8B-B14F-4D97-AF65-F5344CB8AC3E}">
        <p14:creationId xmlns:p14="http://schemas.microsoft.com/office/powerpoint/2010/main" val="143329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85EFBE2-4E5A-993C-0E02-987BFFB2B7CC}"/>
              </a:ext>
            </a:extLst>
          </p:cNvPr>
          <p:cNvSpPr/>
          <p:nvPr/>
        </p:nvSpPr>
        <p:spPr>
          <a:xfrm>
            <a:off x="7210698" y="194571"/>
            <a:ext cx="5415108"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ctr"/>
            <a:r>
              <a:rPr lang="en-US" sz="4800" b="1" dirty="0">
                <a:solidFill>
                  <a:schemeClr val="tx1"/>
                </a:solidFill>
              </a:rPr>
              <a:t>INTERCHANGES</a:t>
            </a:r>
          </a:p>
        </p:txBody>
      </p:sp>
      <p:sp>
        <p:nvSpPr>
          <p:cNvPr id="7" name="Rectangle 6">
            <a:extLst>
              <a:ext uri="{FF2B5EF4-FFF2-40B4-BE49-F238E27FC236}">
                <a16:creationId xmlns:a16="http://schemas.microsoft.com/office/drawing/2014/main" id="{721FEC9E-3DF8-3D01-2CE4-56234517B6F2}"/>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4C7FBB-7A59-61D5-29D7-5CE59C8AFE18}"/>
              </a:ext>
            </a:extLst>
          </p:cNvPr>
          <p:cNvSpPr/>
          <p:nvPr/>
        </p:nvSpPr>
        <p:spPr>
          <a:xfrm>
            <a:off x="2322286" y="1309522"/>
            <a:ext cx="9869714" cy="535390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5C7322FA-2788-64E7-E462-86E7D0D16575}"/>
              </a:ext>
            </a:extLst>
          </p:cNvPr>
          <p:cNvGraphicFramePr/>
          <p:nvPr>
            <p:extLst>
              <p:ext uri="{D42A27DB-BD31-4B8C-83A1-F6EECF244321}">
                <p14:modId xmlns:p14="http://schemas.microsoft.com/office/powerpoint/2010/main" val="3993450870"/>
              </p:ext>
            </p:extLst>
          </p:nvPr>
        </p:nvGraphicFramePr>
        <p:xfrm>
          <a:off x="5230947" y="2049361"/>
          <a:ext cx="6351453" cy="4711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qr code with a logo&#10;&#10;Description automatically generated">
            <a:extLst>
              <a:ext uri="{FF2B5EF4-FFF2-40B4-BE49-F238E27FC236}">
                <a16:creationId xmlns:a16="http://schemas.microsoft.com/office/drawing/2014/main" id="{B5F008DB-AA4D-1A49-EA4B-00FB48672C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792" y="4899941"/>
            <a:ext cx="1792163" cy="1763488"/>
          </a:xfrm>
          <a:prstGeom prst="rect">
            <a:avLst/>
          </a:prstGeom>
        </p:spPr>
      </p:pic>
      <p:sp>
        <p:nvSpPr>
          <p:cNvPr id="9" name="Rectangle 8">
            <a:extLst>
              <a:ext uri="{FF2B5EF4-FFF2-40B4-BE49-F238E27FC236}">
                <a16:creationId xmlns:a16="http://schemas.microsoft.com/office/drawing/2014/main" id="{AFEB1159-A775-492F-A872-02807E59BD6C}"/>
              </a:ext>
            </a:extLst>
          </p:cNvPr>
          <p:cNvSpPr/>
          <p:nvPr/>
        </p:nvSpPr>
        <p:spPr>
          <a:xfrm>
            <a:off x="2322286" y="1620843"/>
            <a:ext cx="2786943" cy="4832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diagram of a road with arrows&#10;&#10;Description automatically generated">
            <a:extLst>
              <a:ext uri="{FF2B5EF4-FFF2-40B4-BE49-F238E27FC236}">
                <a16:creationId xmlns:a16="http://schemas.microsoft.com/office/drawing/2014/main" id="{70A261C1-B611-3E34-1F00-86E3FC82B28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6952" b="19047"/>
          <a:stretch/>
        </p:blipFill>
        <p:spPr>
          <a:xfrm>
            <a:off x="2322286" y="1961951"/>
            <a:ext cx="2755445" cy="1763486"/>
          </a:xfrm>
          <a:prstGeom prst="rect">
            <a:avLst/>
          </a:prstGeom>
        </p:spPr>
      </p:pic>
      <p:pic>
        <p:nvPicPr>
          <p:cNvPr id="11" name="Picture 10" descr="A road with many roads&#10;&#10;Description automatically generated with medium confidence">
            <a:extLst>
              <a:ext uri="{FF2B5EF4-FFF2-40B4-BE49-F238E27FC236}">
                <a16:creationId xmlns:a16="http://schemas.microsoft.com/office/drawing/2014/main" id="{156548A2-8E31-74F9-4D03-62A3EB958A1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518" b="18846"/>
          <a:stretch/>
        </p:blipFill>
        <p:spPr>
          <a:xfrm>
            <a:off x="2338035" y="4232010"/>
            <a:ext cx="2771194" cy="1763487"/>
          </a:xfrm>
          <a:prstGeom prst="rect">
            <a:avLst/>
          </a:prstGeom>
        </p:spPr>
      </p:pic>
      <p:sp>
        <p:nvSpPr>
          <p:cNvPr id="5" name="TextBox 4">
            <a:extLst>
              <a:ext uri="{FF2B5EF4-FFF2-40B4-BE49-F238E27FC236}">
                <a16:creationId xmlns:a16="http://schemas.microsoft.com/office/drawing/2014/main" id="{A7CBC1EE-9393-7096-98BE-C79ADBD1A7C1}"/>
              </a:ext>
            </a:extLst>
          </p:cNvPr>
          <p:cNvSpPr txBox="1"/>
          <p:nvPr/>
        </p:nvSpPr>
        <p:spPr>
          <a:xfrm>
            <a:off x="5373560" y="1726195"/>
            <a:ext cx="2286000"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Benefits</a:t>
            </a:r>
          </a:p>
        </p:txBody>
      </p:sp>
    </p:spTree>
    <p:extLst>
      <p:ext uri="{BB962C8B-B14F-4D97-AF65-F5344CB8AC3E}">
        <p14:creationId xmlns:p14="http://schemas.microsoft.com/office/powerpoint/2010/main" val="614053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85EFBE2-4E5A-993C-0E02-987BFFB2B7CC}"/>
              </a:ext>
            </a:extLst>
          </p:cNvPr>
          <p:cNvSpPr/>
          <p:nvPr/>
        </p:nvSpPr>
        <p:spPr>
          <a:xfrm>
            <a:off x="3997236" y="361014"/>
            <a:ext cx="8798388"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ctr"/>
            <a:r>
              <a:rPr lang="en-US" sz="4800" b="1" dirty="0">
                <a:solidFill>
                  <a:schemeClr val="tx1"/>
                </a:solidFill>
              </a:rPr>
              <a:t>INTERCHANGES - Cloverleaf</a:t>
            </a:r>
          </a:p>
        </p:txBody>
      </p:sp>
      <p:sp>
        <p:nvSpPr>
          <p:cNvPr id="7" name="Rectangle 6">
            <a:extLst>
              <a:ext uri="{FF2B5EF4-FFF2-40B4-BE49-F238E27FC236}">
                <a16:creationId xmlns:a16="http://schemas.microsoft.com/office/drawing/2014/main" id="{721FEC9E-3DF8-3D01-2CE4-56234517B6F2}"/>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iagram of a road with arrows&#10;&#10;Description automatically generated">
            <a:extLst>
              <a:ext uri="{FF2B5EF4-FFF2-40B4-BE49-F238E27FC236}">
                <a16:creationId xmlns:a16="http://schemas.microsoft.com/office/drawing/2014/main" id="{E640719A-4451-AE1A-1AF5-8204C2A0A4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952" b="19047"/>
          <a:stretch/>
        </p:blipFill>
        <p:spPr>
          <a:xfrm>
            <a:off x="2563595" y="1281394"/>
            <a:ext cx="8798388" cy="5630971"/>
          </a:xfrm>
          <a:prstGeom prst="rect">
            <a:avLst/>
          </a:prstGeom>
        </p:spPr>
      </p:pic>
      <p:pic>
        <p:nvPicPr>
          <p:cNvPr id="3" name="Picture 2" descr="A qr code with a logo&#10;&#10;Description automatically generated">
            <a:extLst>
              <a:ext uri="{FF2B5EF4-FFF2-40B4-BE49-F238E27FC236}">
                <a16:creationId xmlns:a16="http://schemas.microsoft.com/office/drawing/2014/main" id="{FB07E9C1-29F7-14C3-7F8D-8F83150B8F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833" y="4162612"/>
            <a:ext cx="1792163" cy="1763488"/>
          </a:xfrm>
          <a:prstGeom prst="rect">
            <a:avLst/>
          </a:prstGeom>
        </p:spPr>
      </p:pic>
      <p:pic>
        <p:nvPicPr>
          <p:cNvPr id="4" name="Picture 3" descr="A yellow sign with black text&#10;&#10;Description automatically generated">
            <a:hlinkClick r:id="rId5"/>
            <a:extLst>
              <a:ext uri="{FF2B5EF4-FFF2-40B4-BE49-F238E27FC236}">
                <a16:creationId xmlns:a16="http://schemas.microsoft.com/office/drawing/2014/main" id="{4F9810D7-8903-2C34-D079-8F6378727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spTree>
    <p:extLst>
      <p:ext uri="{BB962C8B-B14F-4D97-AF65-F5344CB8AC3E}">
        <p14:creationId xmlns:p14="http://schemas.microsoft.com/office/powerpoint/2010/main" val="3915409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sign with black text&#10;&#10;Description automatically generated">
            <a:hlinkClick r:id="rId3"/>
            <a:extLst>
              <a:ext uri="{FF2B5EF4-FFF2-40B4-BE49-F238E27FC236}">
                <a16:creationId xmlns:a16="http://schemas.microsoft.com/office/drawing/2014/main" id="{4F9810D7-8903-2C34-D079-8F6378727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2" name="Picture 1" descr="A qr code with a logo&#10;&#10;Description automatically generated">
            <a:extLst>
              <a:ext uri="{FF2B5EF4-FFF2-40B4-BE49-F238E27FC236}">
                <a16:creationId xmlns:a16="http://schemas.microsoft.com/office/drawing/2014/main" id="{7E6847EA-9F15-E3AF-C693-9FC814D564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833" y="4162612"/>
            <a:ext cx="1792163" cy="1763488"/>
          </a:xfrm>
          <a:prstGeom prst="rect">
            <a:avLst/>
          </a:prstGeom>
        </p:spPr>
      </p:pic>
      <p:sp>
        <p:nvSpPr>
          <p:cNvPr id="6" name="Rounded Rectangle 5">
            <a:extLst>
              <a:ext uri="{FF2B5EF4-FFF2-40B4-BE49-F238E27FC236}">
                <a16:creationId xmlns:a16="http://schemas.microsoft.com/office/drawing/2014/main" id="{F85EFBE2-4E5A-993C-0E02-987BFFB2B7CC}"/>
              </a:ext>
            </a:extLst>
          </p:cNvPr>
          <p:cNvSpPr/>
          <p:nvPr/>
        </p:nvSpPr>
        <p:spPr>
          <a:xfrm>
            <a:off x="3997236" y="230388"/>
            <a:ext cx="8798388"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ctr"/>
            <a:r>
              <a:rPr lang="en-US" sz="4800" b="1" dirty="0">
                <a:solidFill>
                  <a:schemeClr val="tx1"/>
                </a:solidFill>
              </a:rPr>
              <a:t>INTERCHANGES - Cloverleaf</a:t>
            </a:r>
          </a:p>
        </p:txBody>
      </p:sp>
      <p:sp>
        <p:nvSpPr>
          <p:cNvPr id="7" name="Rectangle 6">
            <a:extLst>
              <a:ext uri="{FF2B5EF4-FFF2-40B4-BE49-F238E27FC236}">
                <a16:creationId xmlns:a16="http://schemas.microsoft.com/office/drawing/2014/main" id="{721FEC9E-3DF8-3D01-2CE4-56234517B6F2}"/>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A81FED-81C8-AD68-C666-B72A78A91CD1}"/>
              </a:ext>
            </a:extLst>
          </p:cNvPr>
          <p:cNvSpPr/>
          <p:nvPr/>
        </p:nvSpPr>
        <p:spPr>
          <a:xfrm>
            <a:off x="2394858" y="1262743"/>
            <a:ext cx="9797142" cy="559525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n aerial view of a road&#10;&#10;Description automatically generated">
            <a:extLst>
              <a:ext uri="{FF2B5EF4-FFF2-40B4-BE49-F238E27FC236}">
                <a16:creationId xmlns:a16="http://schemas.microsoft.com/office/drawing/2014/main" id="{21E985A1-CFDA-1325-49C1-4504F9D475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666" b="20572"/>
          <a:stretch/>
        </p:blipFill>
        <p:spPr>
          <a:xfrm>
            <a:off x="2770058" y="1488575"/>
            <a:ext cx="9421942" cy="5348074"/>
          </a:xfrm>
          <a:prstGeom prst="rect">
            <a:avLst/>
          </a:prstGeom>
        </p:spPr>
      </p:pic>
    </p:spTree>
    <p:extLst>
      <p:ext uri="{BB962C8B-B14F-4D97-AF65-F5344CB8AC3E}">
        <p14:creationId xmlns:p14="http://schemas.microsoft.com/office/powerpoint/2010/main" val="3131515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ign with black text&#10;&#10;Description automatically generated">
            <a:hlinkClick r:id="rId3"/>
            <a:extLst>
              <a:ext uri="{FF2B5EF4-FFF2-40B4-BE49-F238E27FC236}">
                <a16:creationId xmlns:a16="http://schemas.microsoft.com/office/drawing/2014/main" id="{955DAD4C-D0C9-D7C7-A5ED-8FA13AB32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4" name="Picture 3" descr="A qr code with a logo&#10;&#10;Description automatically generated">
            <a:extLst>
              <a:ext uri="{FF2B5EF4-FFF2-40B4-BE49-F238E27FC236}">
                <a16:creationId xmlns:a16="http://schemas.microsoft.com/office/drawing/2014/main" id="{666F7648-A129-EDB0-AA23-6F8A21BA6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833" y="4162612"/>
            <a:ext cx="1792163" cy="1763488"/>
          </a:xfrm>
          <a:prstGeom prst="rect">
            <a:avLst/>
          </a:prstGeom>
        </p:spPr>
      </p:pic>
      <p:sp>
        <p:nvSpPr>
          <p:cNvPr id="6" name="Rounded Rectangle 5">
            <a:extLst>
              <a:ext uri="{FF2B5EF4-FFF2-40B4-BE49-F238E27FC236}">
                <a16:creationId xmlns:a16="http://schemas.microsoft.com/office/drawing/2014/main" id="{F85EFBE2-4E5A-993C-0E02-987BFFB2B7CC}"/>
              </a:ext>
            </a:extLst>
          </p:cNvPr>
          <p:cNvSpPr/>
          <p:nvPr/>
        </p:nvSpPr>
        <p:spPr>
          <a:xfrm>
            <a:off x="4023360" y="269576"/>
            <a:ext cx="8537131"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ctr"/>
            <a:r>
              <a:rPr lang="en-US" sz="4800" b="1" dirty="0">
                <a:solidFill>
                  <a:schemeClr val="tx1"/>
                </a:solidFill>
              </a:rPr>
              <a:t>INTERCHANGES - Diamond</a:t>
            </a:r>
          </a:p>
        </p:txBody>
      </p:sp>
      <p:sp>
        <p:nvSpPr>
          <p:cNvPr id="7" name="Rectangle 6">
            <a:extLst>
              <a:ext uri="{FF2B5EF4-FFF2-40B4-BE49-F238E27FC236}">
                <a16:creationId xmlns:a16="http://schemas.microsoft.com/office/drawing/2014/main" id="{721FEC9E-3DF8-3D01-2CE4-56234517B6F2}"/>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7B5D1E-D1ED-AD3F-5F78-D09C05975376}"/>
              </a:ext>
            </a:extLst>
          </p:cNvPr>
          <p:cNvSpPr/>
          <p:nvPr/>
        </p:nvSpPr>
        <p:spPr>
          <a:xfrm>
            <a:off x="2394858" y="1299136"/>
            <a:ext cx="9797142" cy="559525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oad with many roads&#10;&#10;Description automatically generated with medium confidence">
            <a:extLst>
              <a:ext uri="{FF2B5EF4-FFF2-40B4-BE49-F238E27FC236}">
                <a16:creationId xmlns:a16="http://schemas.microsoft.com/office/drawing/2014/main" id="{B435A635-716C-D2BD-6D71-8DC1669BD7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518" b="26037"/>
          <a:stretch/>
        </p:blipFill>
        <p:spPr>
          <a:xfrm>
            <a:off x="2737593" y="1483339"/>
            <a:ext cx="9260115" cy="5226849"/>
          </a:xfrm>
          <a:prstGeom prst="rect">
            <a:avLst/>
          </a:prstGeom>
        </p:spPr>
      </p:pic>
    </p:spTree>
    <p:extLst>
      <p:ext uri="{BB962C8B-B14F-4D97-AF65-F5344CB8AC3E}">
        <p14:creationId xmlns:p14="http://schemas.microsoft.com/office/powerpoint/2010/main" val="1717250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ign with black text&#10;&#10;Description automatically generated">
            <a:hlinkClick r:id="rId3"/>
            <a:extLst>
              <a:ext uri="{FF2B5EF4-FFF2-40B4-BE49-F238E27FC236}">
                <a16:creationId xmlns:a16="http://schemas.microsoft.com/office/drawing/2014/main" id="{955DAD4C-D0C9-D7C7-A5ED-8FA13AB32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47" y="5993776"/>
            <a:ext cx="2270548" cy="709546"/>
          </a:xfrm>
          <a:prstGeom prst="rect">
            <a:avLst/>
          </a:prstGeom>
        </p:spPr>
      </p:pic>
      <p:pic>
        <p:nvPicPr>
          <p:cNvPr id="4" name="Picture 3" descr="A qr code with a logo&#10;&#10;Description automatically generated">
            <a:extLst>
              <a:ext uri="{FF2B5EF4-FFF2-40B4-BE49-F238E27FC236}">
                <a16:creationId xmlns:a16="http://schemas.microsoft.com/office/drawing/2014/main" id="{666F7648-A129-EDB0-AA23-6F8A21BA6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347" y="4162612"/>
            <a:ext cx="1792163" cy="1763488"/>
          </a:xfrm>
          <a:prstGeom prst="rect">
            <a:avLst/>
          </a:prstGeom>
        </p:spPr>
      </p:pic>
      <p:sp>
        <p:nvSpPr>
          <p:cNvPr id="2" name="Rounded Rectangle 1">
            <a:extLst>
              <a:ext uri="{FF2B5EF4-FFF2-40B4-BE49-F238E27FC236}">
                <a16:creationId xmlns:a16="http://schemas.microsoft.com/office/drawing/2014/main" id="{ADA7B77A-026F-F6DE-B0AE-851817E18D45}"/>
              </a:ext>
            </a:extLst>
          </p:cNvPr>
          <p:cNvSpPr/>
          <p:nvPr/>
        </p:nvSpPr>
        <p:spPr>
          <a:xfrm>
            <a:off x="4023360" y="269576"/>
            <a:ext cx="8537131"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ctr"/>
            <a:r>
              <a:rPr lang="en-US" sz="4800" b="1" dirty="0">
                <a:solidFill>
                  <a:schemeClr val="tx1"/>
                </a:solidFill>
              </a:rPr>
              <a:t>INTERCHANGES - Diamond</a:t>
            </a:r>
          </a:p>
        </p:txBody>
      </p:sp>
      <p:sp>
        <p:nvSpPr>
          <p:cNvPr id="5" name="Rectangle 4">
            <a:extLst>
              <a:ext uri="{FF2B5EF4-FFF2-40B4-BE49-F238E27FC236}">
                <a16:creationId xmlns:a16="http://schemas.microsoft.com/office/drawing/2014/main" id="{D7DB0DFA-6540-97FE-6EF5-A2B2201209F4}"/>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4C19C4-909C-762B-4199-95CF613F1636}"/>
              </a:ext>
            </a:extLst>
          </p:cNvPr>
          <p:cNvSpPr/>
          <p:nvPr/>
        </p:nvSpPr>
        <p:spPr>
          <a:xfrm>
            <a:off x="2394858" y="1262743"/>
            <a:ext cx="9797142" cy="5595257"/>
          </a:xfrm>
          <a:prstGeom prst="rect">
            <a:avLst/>
          </a:prstGeom>
          <a:solidFill>
            <a:srgbClr val="FFC3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n aerial view of a road&#10;&#10;Description automatically generated">
            <a:extLst>
              <a:ext uri="{FF2B5EF4-FFF2-40B4-BE49-F238E27FC236}">
                <a16:creationId xmlns:a16="http://schemas.microsoft.com/office/drawing/2014/main" id="{39C69886-9799-6450-D9AB-B7D81D253F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4" t="21517" b="21653"/>
          <a:stretch/>
        </p:blipFill>
        <p:spPr>
          <a:xfrm>
            <a:off x="2757887" y="1463449"/>
            <a:ext cx="9434113" cy="5394551"/>
          </a:xfrm>
          <a:prstGeom prst="rect">
            <a:avLst/>
          </a:prstGeom>
        </p:spPr>
      </p:pic>
    </p:spTree>
    <p:extLst>
      <p:ext uri="{BB962C8B-B14F-4D97-AF65-F5344CB8AC3E}">
        <p14:creationId xmlns:p14="http://schemas.microsoft.com/office/powerpoint/2010/main" val="1132553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KYTC SAFERoads - Cloverleaf &amp; Diamond">
            <a:hlinkClick r:id="" action="ppaction://media"/>
            <a:extLst>
              <a:ext uri="{FF2B5EF4-FFF2-40B4-BE49-F238E27FC236}">
                <a16:creationId xmlns:a16="http://schemas.microsoft.com/office/drawing/2014/main" id="{B3CAAD9C-25CB-E8D6-1719-BC2707CA4BA4}"/>
              </a:ext>
            </a:extLst>
          </p:cNvPr>
          <p:cNvPicPr>
            <a:picLocks noRot="1" noChangeAspect="1"/>
          </p:cNvPicPr>
          <p:nvPr>
            <a:videoFile r:link="rId1"/>
          </p:nvPr>
        </p:nvPicPr>
        <p:blipFill>
          <a:blip r:embed="rId4"/>
          <a:stretch>
            <a:fillRect/>
          </a:stretch>
        </p:blipFill>
        <p:spPr>
          <a:xfrm>
            <a:off x="1086394" y="1197145"/>
            <a:ext cx="10019212" cy="5660855"/>
          </a:xfrm>
          <a:prstGeom prst="rect">
            <a:avLst/>
          </a:prstGeom>
        </p:spPr>
      </p:pic>
      <p:sp>
        <p:nvSpPr>
          <p:cNvPr id="6" name="Rounded Rectangle 5">
            <a:extLst>
              <a:ext uri="{FF2B5EF4-FFF2-40B4-BE49-F238E27FC236}">
                <a16:creationId xmlns:a16="http://schemas.microsoft.com/office/drawing/2014/main" id="{F85EFBE2-4E5A-993C-0E02-987BFFB2B7CC}"/>
              </a:ext>
            </a:extLst>
          </p:cNvPr>
          <p:cNvSpPr/>
          <p:nvPr/>
        </p:nvSpPr>
        <p:spPr>
          <a:xfrm>
            <a:off x="3108960" y="361014"/>
            <a:ext cx="9686664" cy="920380"/>
          </a:xfrm>
          <a:prstGeom prst="roundRect">
            <a:avLst>
              <a:gd name="adj" fmla="val 50000"/>
            </a:avLst>
          </a:prstGeom>
          <a:solidFill>
            <a:srgbClr val="FFC3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05840" rtlCol="0" anchor="ctr"/>
          <a:lstStyle/>
          <a:p>
            <a:pPr algn="ctr"/>
            <a:r>
              <a:rPr lang="en-US" sz="4800" b="1" dirty="0">
                <a:solidFill>
                  <a:schemeClr val="tx1"/>
                </a:solidFill>
              </a:rPr>
              <a:t>Cloverleaf &amp; Diamond VIDEO</a:t>
            </a:r>
          </a:p>
        </p:txBody>
      </p:sp>
      <p:sp>
        <p:nvSpPr>
          <p:cNvPr id="7" name="Rectangle 6">
            <a:extLst>
              <a:ext uri="{FF2B5EF4-FFF2-40B4-BE49-F238E27FC236}">
                <a16:creationId xmlns:a16="http://schemas.microsoft.com/office/drawing/2014/main" id="{721FEC9E-3DF8-3D01-2CE4-56234517B6F2}"/>
              </a:ext>
            </a:extLst>
          </p:cNvPr>
          <p:cNvSpPr/>
          <p:nvPr/>
        </p:nvSpPr>
        <p:spPr>
          <a:xfrm>
            <a:off x="12192000" y="0"/>
            <a:ext cx="6096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77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70E1563C977445AF23DF50934C3453" ma:contentTypeVersion="1" ma:contentTypeDescription="Create a new document." ma:contentTypeScope="" ma:versionID="af5050aae98e34a1cd44ee7d668efe8a">
  <xsd:schema xmlns:xsd="http://www.w3.org/2001/XMLSchema" xmlns:xs="http://www.w3.org/2001/XMLSchema" xmlns:p="http://schemas.microsoft.com/office/2006/metadata/properties" xmlns:ns2="9c16dc54-5a24-4afd-a61c-664ec7eab416" targetNamespace="http://schemas.microsoft.com/office/2006/metadata/properties" ma:root="true" ma:fieldsID="cbe3cd24092a393f5b9279d5fa38058f" ns2:_="">
    <xsd:import namespace="9c16dc54-5a24-4afd-a61c-664ec7eab41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16dc54-5a24-4afd-a61c-664ec7eab41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3CD1A3-819D-4AD6-8736-FE596ADB33D2}">
  <ds:schemaRefs>
    <ds:schemaRef ds:uri="http://schemas.microsoft.com/office/2006/metadata/properties"/>
    <ds:schemaRef ds:uri="http://schemas.microsoft.com/office/infopath/2007/PartnerControls"/>
    <ds:schemaRef ds:uri="b585d4a6-b779-4c6a-a640-9404d825218c"/>
    <ds:schemaRef ds:uri="http://schemas.microsoft.com/sharepoint/v3"/>
  </ds:schemaRefs>
</ds:datastoreItem>
</file>

<file path=customXml/itemProps2.xml><?xml version="1.0" encoding="utf-8"?>
<ds:datastoreItem xmlns:ds="http://schemas.openxmlformats.org/officeDocument/2006/customXml" ds:itemID="{9B3E9479-D98C-4A50-9CF1-A524C86341C5}"/>
</file>

<file path=customXml/itemProps3.xml><?xml version="1.0" encoding="utf-8"?>
<ds:datastoreItem xmlns:ds="http://schemas.openxmlformats.org/officeDocument/2006/customXml" ds:itemID="{D31D265F-7CDD-406B-9F5C-990300F145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3466</TotalTime>
  <Words>2569</Words>
  <Application>Microsoft Office PowerPoint</Application>
  <PresentationFormat>Widescreen</PresentationFormat>
  <Paragraphs>240</Paragraphs>
  <Slides>31</Slides>
  <Notes>28</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inherit</vt:lpstr>
      <vt:lpstr>Segoe UI</vt:lpstr>
      <vt:lpstr>Office Theme</vt:lpstr>
      <vt:lpstr>SAFERoad  Solutions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Download Fact Sheets for each road configuration at transportation.ky.gov/saferoadsolutions </vt:lpstr>
      <vt:lpstr>PowerPoint Presentation</vt:lpstr>
      <vt:lpstr>PowerPoint Presentation</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House, Izzy G (KYTC)</dc:creator>
  <cp:lastModifiedBy>Rangali, Ganesh (KYTC)</cp:lastModifiedBy>
  <cp:revision>73</cp:revision>
  <dcterms:created xsi:type="dcterms:W3CDTF">2020-10-13T15:48:02Z</dcterms:created>
  <dcterms:modified xsi:type="dcterms:W3CDTF">2025-06-16T14:12:55Z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0x0101006270E1563C977445AF23DF50934C3453</vt:lpwstr>
  </property>
</Properties>
</file>