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7" r:id="rId14"/>
    <p:sldId id="315" r:id="rId15"/>
    <p:sldId id="30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BDD"/>
    <a:srgbClr val="FFC311"/>
    <a:srgbClr val="059BD7"/>
    <a:srgbClr val="AAC4D9"/>
    <a:srgbClr val="3B67B2"/>
    <a:srgbClr val="A5ADB0"/>
    <a:srgbClr val="E6E6E6"/>
    <a:srgbClr val="304121"/>
    <a:srgbClr val="FCEC00"/>
    <a:srgbClr val="F4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 autoAdjust="0"/>
    <p:restoredTop sz="87651" autoAdjust="0"/>
  </p:normalViewPr>
  <p:slideViewPr>
    <p:cSldViewPr snapToGrid="0">
      <p:cViewPr varScale="1">
        <p:scale>
          <a:sx n="71" d="100"/>
          <a:sy n="71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B5D06-F79B-4250-A014-A9A383F11F22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91BE55-574A-4DD7-AAA4-E492F0C776E0}">
      <dgm:prSet/>
      <dgm:spPr/>
      <dgm:t>
        <a:bodyPr/>
        <a:lstStyle/>
        <a:p>
          <a:r>
            <a:rPr lang="en-US"/>
            <a:t>Study of how air moves around things.</a:t>
          </a:r>
        </a:p>
      </dgm:t>
    </dgm:pt>
    <dgm:pt modelId="{DF2C0866-65AF-4E30-AD5A-419FCB9095B6}" type="parTrans" cxnId="{55D6C37F-ABE3-409A-836D-EE547F2D6CA2}">
      <dgm:prSet/>
      <dgm:spPr/>
      <dgm:t>
        <a:bodyPr/>
        <a:lstStyle/>
        <a:p>
          <a:endParaRPr lang="en-US"/>
        </a:p>
      </dgm:t>
    </dgm:pt>
    <dgm:pt modelId="{ED21AEDA-82CF-464C-9521-1B64C5162FC6}" type="sibTrans" cxnId="{55D6C37F-ABE3-409A-836D-EE547F2D6CA2}">
      <dgm:prSet/>
      <dgm:spPr/>
      <dgm:t>
        <a:bodyPr/>
        <a:lstStyle/>
        <a:p>
          <a:endParaRPr lang="en-US"/>
        </a:p>
      </dgm:t>
    </dgm:pt>
    <dgm:pt modelId="{B4F69122-811B-41FC-A35B-B5D7EF04F9DF}">
      <dgm:prSet/>
      <dgm:spPr/>
      <dgm:t>
        <a:bodyPr/>
        <a:lstStyle/>
        <a:p>
          <a:r>
            <a:rPr lang="en-US"/>
            <a:t>It helps flying, driving and sports </a:t>
          </a:r>
        </a:p>
      </dgm:t>
    </dgm:pt>
    <dgm:pt modelId="{2EC3B69B-200F-46DF-8905-CA016E14121A}" type="parTrans" cxnId="{E876D5D2-50DC-45A6-9F7F-021CDBFC9D32}">
      <dgm:prSet/>
      <dgm:spPr/>
      <dgm:t>
        <a:bodyPr/>
        <a:lstStyle/>
        <a:p>
          <a:endParaRPr lang="en-US"/>
        </a:p>
      </dgm:t>
    </dgm:pt>
    <dgm:pt modelId="{609FD090-E3A7-42F1-9B45-00EC08189AA1}" type="sibTrans" cxnId="{E876D5D2-50DC-45A6-9F7F-021CDBFC9D32}">
      <dgm:prSet/>
      <dgm:spPr/>
      <dgm:t>
        <a:bodyPr/>
        <a:lstStyle/>
        <a:p>
          <a:endParaRPr lang="en-US"/>
        </a:p>
      </dgm:t>
    </dgm:pt>
    <dgm:pt modelId="{8DE58867-17CA-493E-8A18-848B7390686B}" type="pres">
      <dgm:prSet presAssocID="{FC5B5D06-F79B-4250-A014-A9A383F11F22}" presName="Name0" presStyleCnt="0">
        <dgm:presLayoutVars>
          <dgm:dir/>
          <dgm:resizeHandles val="exact"/>
        </dgm:presLayoutVars>
      </dgm:prSet>
      <dgm:spPr/>
    </dgm:pt>
    <dgm:pt modelId="{56DEF4CC-7D63-4508-B85B-201BB8EF9DFF}" type="pres">
      <dgm:prSet presAssocID="{B191BE55-574A-4DD7-AAA4-E492F0C776E0}" presName="Name5" presStyleLbl="vennNode1" presStyleIdx="0" presStyleCnt="2">
        <dgm:presLayoutVars>
          <dgm:bulletEnabled val="1"/>
        </dgm:presLayoutVars>
      </dgm:prSet>
      <dgm:spPr/>
    </dgm:pt>
    <dgm:pt modelId="{F15F2E41-2251-405F-9989-78253EE01C44}" type="pres">
      <dgm:prSet presAssocID="{ED21AEDA-82CF-464C-9521-1B64C5162FC6}" presName="space" presStyleCnt="0"/>
      <dgm:spPr/>
    </dgm:pt>
    <dgm:pt modelId="{9A3F32E6-4365-48E5-817E-24C2AEDD9D92}" type="pres">
      <dgm:prSet presAssocID="{B4F69122-811B-41FC-A35B-B5D7EF04F9DF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E9361A7C-0320-4E9A-BDEE-1FD16D6AB9FA}" type="presOf" srcId="{B4F69122-811B-41FC-A35B-B5D7EF04F9DF}" destId="{9A3F32E6-4365-48E5-817E-24C2AEDD9D92}" srcOrd="0" destOrd="0" presId="urn:microsoft.com/office/officeart/2005/8/layout/venn3"/>
    <dgm:cxn modelId="{55D6C37F-ABE3-409A-836D-EE547F2D6CA2}" srcId="{FC5B5D06-F79B-4250-A014-A9A383F11F22}" destId="{B191BE55-574A-4DD7-AAA4-E492F0C776E0}" srcOrd="0" destOrd="0" parTransId="{DF2C0866-65AF-4E30-AD5A-419FCB9095B6}" sibTransId="{ED21AEDA-82CF-464C-9521-1B64C5162FC6}"/>
    <dgm:cxn modelId="{E876D5D2-50DC-45A6-9F7F-021CDBFC9D32}" srcId="{FC5B5D06-F79B-4250-A014-A9A383F11F22}" destId="{B4F69122-811B-41FC-A35B-B5D7EF04F9DF}" srcOrd="1" destOrd="0" parTransId="{2EC3B69B-200F-46DF-8905-CA016E14121A}" sibTransId="{609FD090-E3A7-42F1-9B45-00EC08189AA1}"/>
    <dgm:cxn modelId="{2D4A27F0-4ED3-4309-9655-A8099CBD48C3}" type="presOf" srcId="{B191BE55-574A-4DD7-AAA4-E492F0C776E0}" destId="{56DEF4CC-7D63-4508-B85B-201BB8EF9DFF}" srcOrd="0" destOrd="0" presId="urn:microsoft.com/office/officeart/2005/8/layout/venn3"/>
    <dgm:cxn modelId="{ECE660F5-B93E-409F-8B19-BF9E27D5CCEC}" type="presOf" srcId="{FC5B5D06-F79B-4250-A014-A9A383F11F22}" destId="{8DE58867-17CA-493E-8A18-848B7390686B}" srcOrd="0" destOrd="0" presId="urn:microsoft.com/office/officeart/2005/8/layout/venn3"/>
    <dgm:cxn modelId="{B65D609A-F104-4E7D-9AAD-D4C53D1F58A7}" type="presParOf" srcId="{8DE58867-17CA-493E-8A18-848B7390686B}" destId="{56DEF4CC-7D63-4508-B85B-201BB8EF9DFF}" srcOrd="0" destOrd="0" presId="urn:microsoft.com/office/officeart/2005/8/layout/venn3"/>
    <dgm:cxn modelId="{38C0A0CF-8EEC-4A80-A746-D635B641BDFF}" type="presParOf" srcId="{8DE58867-17CA-493E-8A18-848B7390686B}" destId="{F15F2E41-2251-405F-9989-78253EE01C44}" srcOrd="1" destOrd="0" presId="urn:microsoft.com/office/officeart/2005/8/layout/venn3"/>
    <dgm:cxn modelId="{D158B419-C376-463B-BFDC-BB7155AF9283}" type="presParOf" srcId="{8DE58867-17CA-493E-8A18-848B7390686B}" destId="{9A3F32E6-4365-48E5-817E-24C2AEDD9D9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0A980-F47B-4B77-AC9B-AED8A8A51B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E65AE-B560-4E53-A70B-F9AC46480EE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600" dirty="0"/>
        </a:p>
        <a:p>
          <a:endParaRPr lang="en-US" sz="1600" dirty="0"/>
        </a:p>
        <a:p>
          <a:r>
            <a:rPr lang="en-US" sz="1600" dirty="0"/>
            <a:t>Identify and define the problem</a:t>
          </a:r>
        </a:p>
      </dgm:t>
    </dgm:pt>
    <dgm:pt modelId="{9D2F77D4-CFF3-4427-B315-F89F5E52DE98}" type="parTrans" cxnId="{C7CA5B4A-6891-4400-BE77-9E61F41F0ADF}">
      <dgm:prSet/>
      <dgm:spPr/>
      <dgm:t>
        <a:bodyPr/>
        <a:lstStyle/>
        <a:p>
          <a:endParaRPr lang="en-US"/>
        </a:p>
      </dgm:t>
    </dgm:pt>
    <dgm:pt modelId="{D4327505-72E0-4E3B-BE8A-FC3120BE561C}" type="sibTrans" cxnId="{C7CA5B4A-6891-4400-BE77-9E61F41F0ADF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02144C1-5BF6-43B2-81E3-D5BDA1E2869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800" dirty="0"/>
        </a:p>
        <a:p>
          <a:endParaRPr lang="en-US" sz="1800" dirty="0"/>
        </a:p>
        <a:p>
          <a:r>
            <a:rPr lang="en-US" sz="1800" dirty="0"/>
            <a:t>Analyze the problem</a:t>
          </a:r>
        </a:p>
      </dgm:t>
    </dgm:pt>
    <dgm:pt modelId="{FFE8C555-0E33-4AB9-A3DF-8B0E68075E89}" type="parTrans" cxnId="{CB5615EA-CF19-4A63-9391-DA13B53DB76C}">
      <dgm:prSet/>
      <dgm:spPr/>
      <dgm:t>
        <a:bodyPr/>
        <a:lstStyle/>
        <a:p>
          <a:endParaRPr lang="en-US"/>
        </a:p>
      </dgm:t>
    </dgm:pt>
    <dgm:pt modelId="{91BDD3DE-FEB7-4228-A8F0-74A87FD08E25}" type="sibTrans" cxnId="{CB5615EA-CF19-4A63-9391-DA13B53DB76C}">
      <dgm:prSet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24797D19-F00C-4577-A935-D8E4F554606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800" dirty="0"/>
        </a:p>
        <a:p>
          <a:endParaRPr lang="en-US" sz="1800" dirty="0"/>
        </a:p>
        <a:p>
          <a:r>
            <a:rPr lang="en-US" sz="1800" dirty="0"/>
            <a:t>Design and propose solutions</a:t>
          </a:r>
        </a:p>
      </dgm:t>
    </dgm:pt>
    <dgm:pt modelId="{2E75E7AB-A64F-4F6D-9BF8-3E825C6107B2}" type="parTrans" cxnId="{1D732819-177E-4896-9A40-A7593F644428}">
      <dgm:prSet/>
      <dgm:spPr/>
      <dgm:t>
        <a:bodyPr/>
        <a:lstStyle/>
        <a:p>
          <a:endParaRPr lang="en-US"/>
        </a:p>
      </dgm:t>
    </dgm:pt>
    <dgm:pt modelId="{22A24E92-D363-416F-9632-9579EE6BF9AE}" type="sibTrans" cxnId="{1D732819-177E-4896-9A40-A7593F64442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A12E363-97D8-4C8C-9CD2-EB0007B49A07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en-US" sz="1800" dirty="0"/>
        </a:p>
        <a:p>
          <a:endParaRPr lang="en-US" sz="1800" dirty="0"/>
        </a:p>
        <a:p>
          <a:r>
            <a:rPr lang="en-US" sz="1800" dirty="0"/>
            <a:t>Refine your proposal</a:t>
          </a:r>
        </a:p>
      </dgm:t>
    </dgm:pt>
    <dgm:pt modelId="{76E4C0D7-23F5-44CC-976F-DD2DF636D566}" type="parTrans" cxnId="{A3DB081B-42F0-4B43-B72F-9FB21D03DB97}">
      <dgm:prSet/>
      <dgm:spPr/>
      <dgm:t>
        <a:bodyPr/>
        <a:lstStyle/>
        <a:p>
          <a:endParaRPr lang="en-US"/>
        </a:p>
      </dgm:t>
    </dgm:pt>
    <dgm:pt modelId="{DF155293-E68E-47D4-AA9D-6A5C74EE46E5}" type="sibTrans" cxnId="{A3DB081B-42F0-4B43-B72F-9FB21D03DB9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7173157-603D-43D1-AC17-243141001F01}">
      <dgm:prSet phldrT="[Text]" custT="1"/>
      <dgm:spPr/>
      <dgm:t>
        <a:bodyPr/>
        <a:lstStyle/>
        <a:p>
          <a:endParaRPr lang="en-US" sz="1800" dirty="0"/>
        </a:p>
        <a:p>
          <a:endParaRPr lang="en-US" sz="1800" dirty="0"/>
        </a:p>
        <a:p>
          <a:r>
            <a:rPr lang="en-US" sz="1800" dirty="0"/>
            <a:t>solution to your initial  problem</a:t>
          </a:r>
        </a:p>
      </dgm:t>
    </dgm:pt>
    <dgm:pt modelId="{46CC17E4-7C83-4B90-8C82-B4BDF7C8B8A8}" type="parTrans" cxnId="{9CF7DF2F-14AB-4DFC-A25C-D6D3946BA6F2}">
      <dgm:prSet/>
      <dgm:spPr/>
      <dgm:t>
        <a:bodyPr/>
        <a:lstStyle/>
        <a:p>
          <a:endParaRPr lang="en-US"/>
        </a:p>
      </dgm:t>
    </dgm:pt>
    <dgm:pt modelId="{46A615A6-11FC-43D1-84A5-8A40659A4854}" type="sibTrans" cxnId="{9CF7DF2F-14AB-4DFC-A25C-D6D3946BA6F2}">
      <dgm:prSet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69673FED-F8E7-41CE-A94A-40276E717619}" type="pres">
      <dgm:prSet presAssocID="{5040A980-F47B-4B77-AC9B-AED8A8A51B56}" presName="cycle" presStyleCnt="0">
        <dgm:presLayoutVars>
          <dgm:dir/>
          <dgm:resizeHandles val="exact"/>
        </dgm:presLayoutVars>
      </dgm:prSet>
      <dgm:spPr/>
    </dgm:pt>
    <dgm:pt modelId="{04F4C5DA-7ED4-4E5A-9591-B6DC7C547BA9}" type="pres">
      <dgm:prSet presAssocID="{031E65AE-B560-4E53-A70B-F9AC46480EED}" presName="node" presStyleLbl="node1" presStyleIdx="0" presStyleCnt="5">
        <dgm:presLayoutVars>
          <dgm:bulletEnabled val="1"/>
        </dgm:presLayoutVars>
      </dgm:prSet>
      <dgm:spPr/>
    </dgm:pt>
    <dgm:pt modelId="{D680FC21-484D-4A33-B96A-F63A370F9D76}" type="pres">
      <dgm:prSet presAssocID="{D4327505-72E0-4E3B-BE8A-FC3120BE561C}" presName="sibTrans" presStyleLbl="sibTrans2D1" presStyleIdx="0" presStyleCnt="5"/>
      <dgm:spPr/>
    </dgm:pt>
    <dgm:pt modelId="{3B0CF2A7-7C07-426F-B41D-3D5D00586B20}" type="pres">
      <dgm:prSet presAssocID="{D4327505-72E0-4E3B-BE8A-FC3120BE561C}" presName="connectorText" presStyleLbl="sibTrans2D1" presStyleIdx="0" presStyleCnt="5"/>
      <dgm:spPr/>
    </dgm:pt>
    <dgm:pt modelId="{99A867DA-C809-48C5-BF9B-4B0FDFB2AD09}" type="pres">
      <dgm:prSet presAssocID="{302144C1-5BF6-43B2-81E3-D5BDA1E28690}" presName="node" presStyleLbl="node1" presStyleIdx="1" presStyleCnt="5" custRadScaleRad="107994" custRadScaleInc="4473">
        <dgm:presLayoutVars>
          <dgm:bulletEnabled val="1"/>
        </dgm:presLayoutVars>
      </dgm:prSet>
      <dgm:spPr/>
    </dgm:pt>
    <dgm:pt modelId="{2606E4A7-C5B7-4322-A14A-213702A4CC04}" type="pres">
      <dgm:prSet presAssocID="{91BDD3DE-FEB7-4228-A8F0-74A87FD08E25}" presName="sibTrans" presStyleLbl="sibTrans2D1" presStyleIdx="1" presStyleCnt="5"/>
      <dgm:spPr/>
    </dgm:pt>
    <dgm:pt modelId="{A56BCE3F-E512-449F-B2DE-77485A646F69}" type="pres">
      <dgm:prSet presAssocID="{91BDD3DE-FEB7-4228-A8F0-74A87FD08E25}" presName="connectorText" presStyleLbl="sibTrans2D1" presStyleIdx="1" presStyleCnt="5"/>
      <dgm:spPr/>
    </dgm:pt>
    <dgm:pt modelId="{95EC9CEB-6943-4B3E-8115-73B4C1FEAEA2}" type="pres">
      <dgm:prSet presAssocID="{24797D19-F00C-4577-A935-D8E4F554606E}" presName="node" presStyleLbl="node1" presStyleIdx="2" presStyleCnt="5" custRadScaleRad="104966" custRadScaleInc="-6298">
        <dgm:presLayoutVars>
          <dgm:bulletEnabled val="1"/>
        </dgm:presLayoutVars>
      </dgm:prSet>
      <dgm:spPr/>
    </dgm:pt>
    <dgm:pt modelId="{3BD4618E-987A-48AC-81EE-9800AD3E84C8}" type="pres">
      <dgm:prSet presAssocID="{22A24E92-D363-416F-9632-9579EE6BF9AE}" presName="sibTrans" presStyleLbl="sibTrans2D1" presStyleIdx="2" presStyleCnt="5"/>
      <dgm:spPr/>
    </dgm:pt>
    <dgm:pt modelId="{E2F7FD18-5AB2-462E-882A-4606559CAB27}" type="pres">
      <dgm:prSet presAssocID="{22A24E92-D363-416F-9632-9579EE6BF9AE}" presName="connectorText" presStyleLbl="sibTrans2D1" presStyleIdx="2" presStyleCnt="5"/>
      <dgm:spPr/>
    </dgm:pt>
    <dgm:pt modelId="{817CF68F-9699-4EC6-AF2E-F08F2750717D}" type="pres">
      <dgm:prSet presAssocID="{7A12E363-97D8-4C8C-9CD2-EB0007B49A07}" presName="node" presStyleLbl="node1" presStyleIdx="3" presStyleCnt="5">
        <dgm:presLayoutVars>
          <dgm:bulletEnabled val="1"/>
        </dgm:presLayoutVars>
      </dgm:prSet>
      <dgm:spPr/>
    </dgm:pt>
    <dgm:pt modelId="{147A7B46-9D3D-4B82-B46C-18E740C3D3CC}" type="pres">
      <dgm:prSet presAssocID="{DF155293-E68E-47D4-AA9D-6A5C74EE46E5}" presName="sibTrans" presStyleLbl="sibTrans2D1" presStyleIdx="3" presStyleCnt="5"/>
      <dgm:spPr/>
    </dgm:pt>
    <dgm:pt modelId="{43B8C3D5-6503-47EA-98CC-4275F87D1D38}" type="pres">
      <dgm:prSet presAssocID="{DF155293-E68E-47D4-AA9D-6A5C74EE46E5}" presName="connectorText" presStyleLbl="sibTrans2D1" presStyleIdx="3" presStyleCnt="5"/>
      <dgm:spPr/>
    </dgm:pt>
    <dgm:pt modelId="{6B3A8CBF-2F97-4D43-9978-A3E627F04FA4}" type="pres">
      <dgm:prSet presAssocID="{67173157-603D-43D1-AC17-243141001F01}" presName="node" presStyleLbl="node1" presStyleIdx="4" presStyleCnt="5">
        <dgm:presLayoutVars>
          <dgm:bulletEnabled val="1"/>
        </dgm:presLayoutVars>
      </dgm:prSet>
      <dgm:spPr/>
    </dgm:pt>
    <dgm:pt modelId="{BD3B3A51-E3D4-4039-AC37-186224BAFB53}" type="pres">
      <dgm:prSet presAssocID="{46A615A6-11FC-43D1-84A5-8A40659A4854}" presName="sibTrans" presStyleLbl="sibTrans2D1" presStyleIdx="4" presStyleCnt="5" custAng="18100690" custLinFactX="100000" custLinFactNeighborX="171590" custLinFactNeighborY="76948"/>
      <dgm:spPr/>
    </dgm:pt>
    <dgm:pt modelId="{2C91F8CD-B6FA-4374-9DD8-25987766EB21}" type="pres">
      <dgm:prSet presAssocID="{46A615A6-11FC-43D1-84A5-8A40659A4854}" presName="connectorText" presStyleLbl="sibTrans2D1" presStyleIdx="4" presStyleCnt="5"/>
      <dgm:spPr/>
    </dgm:pt>
  </dgm:ptLst>
  <dgm:cxnLst>
    <dgm:cxn modelId="{0F03DD0D-22FD-451E-A4D7-5DCEA1032791}" type="presOf" srcId="{D4327505-72E0-4E3B-BE8A-FC3120BE561C}" destId="{3B0CF2A7-7C07-426F-B41D-3D5D00586B20}" srcOrd="1" destOrd="0" presId="urn:microsoft.com/office/officeart/2005/8/layout/cycle2"/>
    <dgm:cxn modelId="{38B85D13-861B-4148-8351-62EF9E2AB0F8}" type="presOf" srcId="{5040A980-F47B-4B77-AC9B-AED8A8A51B56}" destId="{69673FED-F8E7-41CE-A94A-40276E717619}" srcOrd="0" destOrd="0" presId="urn:microsoft.com/office/officeart/2005/8/layout/cycle2"/>
    <dgm:cxn modelId="{5A96E017-3E20-4DE5-8AFA-9F143C79483B}" type="presOf" srcId="{91BDD3DE-FEB7-4228-A8F0-74A87FD08E25}" destId="{2606E4A7-C5B7-4322-A14A-213702A4CC04}" srcOrd="0" destOrd="0" presId="urn:microsoft.com/office/officeart/2005/8/layout/cycle2"/>
    <dgm:cxn modelId="{1D732819-177E-4896-9A40-A7593F644428}" srcId="{5040A980-F47B-4B77-AC9B-AED8A8A51B56}" destId="{24797D19-F00C-4577-A935-D8E4F554606E}" srcOrd="2" destOrd="0" parTransId="{2E75E7AB-A64F-4F6D-9BF8-3E825C6107B2}" sibTransId="{22A24E92-D363-416F-9632-9579EE6BF9AE}"/>
    <dgm:cxn modelId="{A3DB081B-42F0-4B43-B72F-9FB21D03DB97}" srcId="{5040A980-F47B-4B77-AC9B-AED8A8A51B56}" destId="{7A12E363-97D8-4C8C-9CD2-EB0007B49A07}" srcOrd="3" destOrd="0" parTransId="{76E4C0D7-23F5-44CC-976F-DD2DF636D566}" sibTransId="{DF155293-E68E-47D4-AA9D-6A5C74EE46E5}"/>
    <dgm:cxn modelId="{D7A34424-D978-4D41-8036-EE4C1204CBCE}" type="presOf" srcId="{22A24E92-D363-416F-9632-9579EE6BF9AE}" destId="{E2F7FD18-5AB2-462E-882A-4606559CAB27}" srcOrd="1" destOrd="0" presId="urn:microsoft.com/office/officeart/2005/8/layout/cycle2"/>
    <dgm:cxn modelId="{9CF7DF2F-14AB-4DFC-A25C-D6D3946BA6F2}" srcId="{5040A980-F47B-4B77-AC9B-AED8A8A51B56}" destId="{67173157-603D-43D1-AC17-243141001F01}" srcOrd="4" destOrd="0" parTransId="{46CC17E4-7C83-4B90-8C82-B4BDF7C8B8A8}" sibTransId="{46A615A6-11FC-43D1-84A5-8A40659A4854}"/>
    <dgm:cxn modelId="{58A0383A-5DDB-4FC0-8F32-C9AA87F648E7}" type="presOf" srcId="{24797D19-F00C-4577-A935-D8E4F554606E}" destId="{95EC9CEB-6943-4B3E-8115-73B4C1FEAEA2}" srcOrd="0" destOrd="0" presId="urn:microsoft.com/office/officeart/2005/8/layout/cycle2"/>
    <dgm:cxn modelId="{C7CA5B4A-6891-4400-BE77-9E61F41F0ADF}" srcId="{5040A980-F47B-4B77-AC9B-AED8A8A51B56}" destId="{031E65AE-B560-4E53-A70B-F9AC46480EED}" srcOrd="0" destOrd="0" parTransId="{9D2F77D4-CFF3-4427-B315-F89F5E52DE98}" sibTransId="{D4327505-72E0-4E3B-BE8A-FC3120BE561C}"/>
    <dgm:cxn modelId="{A9980053-E29E-48F0-9FC3-C1520483DA59}" type="presOf" srcId="{031E65AE-B560-4E53-A70B-F9AC46480EED}" destId="{04F4C5DA-7ED4-4E5A-9591-B6DC7C547BA9}" srcOrd="0" destOrd="0" presId="urn:microsoft.com/office/officeart/2005/8/layout/cycle2"/>
    <dgm:cxn modelId="{856CE254-36BA-4426-96DF-F9F7E6B7739A}" type="presOf" srcId="{DF155293-E68E-47D4-AA9D-6A5C74EE46E5}" destId="{147A7B46-9D3D-4B82-B46C-18E740C3D3CC}" srcOrd="0" destOrd="0" presId="urn:microsoft.com/office/officeart/2005/8/layout/cycle2"/>
    <dgm:cxn modelId="{12146577-C385-4EF7-A190-B1D0CD06D1ED}" type="presOf" srcId="{46A615A6-11FC-43D1-84A5-8A40659A4854}" destId="{2C91F8CD-B6FA-4374-9DD8-25987766EB21}" srcOrd="1" destOrd="0" presId="urn:microsoft.com/office/officeart/2005/8/layout/cycle2"/>
    <dgm:cxn modelId="{5BF7F988-CC19-4FD2-8C4F-54FED576A61D}" type="presOf" srcId="{67173157-603D-43D1-AC17-243141001F01}" destId="{6B3A8CBF-2F97-4D43-9978-A3E627F04FA4}" srcOrd="0" destOrd="0" presId="urn:microsoft.com/office/officeart/2005/8/layout/cycle2"/>
    <dgm:cxn modelId="{83DC0CC2-E646-40E0-BC39-D304D5B36CC7}" type="presOf" srcId="{91BDD3DE-FEB7-4228-A8F0-74A87FD08E25}" destId="{A56BCE3F-E512-449F-B2DE-77485A646F69}" srcOrd="1" destOrd="0" presId="urn:microsoft.com/office/officeart/2005/8/layout/cycle2"/>
    <dgm:cxn modelId="{213DD9CC-CDE9-4442-8DC5-6EB652B1CF5E}" type="presOf" srcId="{46A615A6-11FC-43D1-84A5-8A40659A4854}" destId="{BD3B3A51-E3D4-4039-AC37-186224BAFB53}" srcOrd="0" destOrd="0" presId="urn:microsoft.com/office/officeart/2005/8/layout/cycle2"/>
    <dgm:cxn modelId="{9DB109D3-E418-4B6B-8749-A7B73011B9DE}" type="presOf" srcId="{302144C1-5BF6-43B2-81E3-D5BDA1E28690}" destId="{99A867DA-C809-48C5-BF9B-4B0FDFB2AD09}" srcOrd="0" destOrd="0" presId="urn:microsoft.com/office/officeart/2005/8/layout/cycle2"/>
    <dgm:cxn modelId="{7856F3E7-ED32-4573-8B52-3C57A85ED75B}" type="presOf" srcId="{7A12E363-97D8-4C8C-9CD2-EB0007B49A07}" destId="{817CF68F-9699-4EC6-AF2E-F08F2750717D}" srcOrd="0" destOrd="0" presId="urn:microsoft.com/office/officeart/2005/8/layout/cycle2"/>
    <dgm:cxn modelId="{38AE0FE8-4E3F-413C-B7B4-884C038BCCAB}" type="presOf" srcId="{22A24E92-D363-416F-9632-9579EE6BF9AE}" destId="{3BD4618E-987A-48AC-81EE-9800AD3E84C8}" srcOrd="0" destOrd="0" presId="urn:microsoft.com/office/officeart/2005/8/layout/cycle2"/>
    <dgm:cxn modelId="{CB5615EA-CF19-4A63-9391-DA13B53DB76C}" srcId="{5040A980-F47B-4B77-AC9B-AED8A8A51B56}" destId="{302144C1-5BF6-43B2-81E3-D5BDA1E28690}" srcOrd="1" destOrd="0" parTransId="{FFE8C555-0E33-4AB9-A3DF-8B0E68075E89}" sibTransId="{91BDD3DE-FEB7-4228-A8F0-74A87FD08E25}"/>
    <dgm:cxn modelId="{7BD5D8EE-0086-4447-866C-60ABCD256A37}" type="presOf" srcId="{D4327505-72E0-4E3B-BE8A-FC3120BE561C}" destId="{D680FC21-484D-4A33-B96A-F63A370F9D76}" srcOrd="0" destOrd="0" presId="urn:microsoft.com/office/officeart/2005/8/layout/cycle2"/>
    <dgm:cxn modelId="{6C0AE6FE-A318-4D9D-AC5C-4FEED8728948}" type="presOf" srcId="{DF155293-E68E-47D4-AA9D-6A5C74EE46E5}" destId="{43B8C3D5-6503-47EA-98CC-4275F87D1D38}" srcOrd="1" destOrd="0" presId="urn:microsoft.com/office/officeart/2005/8/layout/cycle2"/>
    <dgm:cxn modelId="{47ACBE4B-6144-4E9D-B35A-6E1BAFBC9AD3}" type="presParOf" srcId="{69673FED-F8E7-41CE-A94A-40276E717619}" destId="{04F4C5DA-7ED4-4E5A-9591-B6DC7C547BA9}" srcOrd="0" destOrd="0" presId="urn:microsoft.com/office/officeart/2005/8/layout/cycle2"/>
    <dgm:cxn modelId="{1D83A596-C39D-4AA3-A271-0FEF180EC2CA}" type="presParOf" srcId="{69673FED-F8E7-41CE-A94A-40276E717619}" destId="{D680FC21-484D-4A33-B96A-F63A370F9D76}" srcOrd="1" destOrd="0" presId="urn:microsoft.com/office/officeart/2005/8/layout/cycle2"/>
    <dgm:cxn modelId="{12F06DE3-838B-4721-9356-A5E378259B4A}" type="presParOf" srcId="{D680FC21-484D-4A33-B96A-F63A370F9D76}" destId="{3B0CF2A7-7C07-426F-B41D-3D5D00586B20}" srcOrd="0" destOrd="0" presId="urn:microsoft.com/office/officeart/2005/8/layout/cycle2"/>
    <dgm:cxn modelId="{368FD43D-8EE5-42DC-9BBD-A5B356E6A920}" type="presParOf" srcId="{69673FED-F8E7-41CE-A94A-40276E717619}" destId="{99A867DA-C809-48C5-BF9B-4B0FDFB2AD09}" srcOrd="2" destOrd="0" presId="urn:microsoft.com/office/officeart/2005/8/layout/cycle2"/>
    <dgm:cxn modelId="{38AC3406-C1DE-414B-9ED7-94C5690E54BA}" type="presParOf" srcId="{69673FED-F8E7-41CE-A94A-40276E717619}" destId="{2606E4A7-C5B7-4322-A14A-213702A4CC04}" srcOrd="3" destOrd="0" presId="urn:microsoft.com/office/officeart/2005/8/layout/cycle2"/>
    <dgm:cxn modelId="{CF7EDD54-154E-4B4C-B697-07EC658D63B7}" type="presParOf" srcId="{2606E4A7-C5B7-4322-A14A-213702A4CC04}" destId="{A56BCE3F-E512-449F-B2DE-77485A646F69}" srcOrd="0" destOrd="0" presId="urn:microsoft.com/office/officeart/2005/8/layout/cycle2"/>
    <dgm:cxn modelId="{588EFAEC-F716-41F4-8D3C-0EA8FBAC6457}" type="presParOf" srcId="{69673FED-F8E7-41CE-A94A-40276E717619}" destId="{95EC9CEB-6943-4B3E-8115-73B4C1FEAEA2}" srcOrd="4" destOrd="0" presId="urn:microsoft.com/office/officeart/2005/8/layout/cycle2"/>
    <dgm:cxn modelId="{FD7FE628-7A9E-4DF6-B805-1EBAE31A52B6}" type="presParOf" srcId="{69673FED-F8E7-41CE-A94A-40276E717619}" destId="{3BD4618E-987A-48AC-81EE-9800AD3E84C8}" srcOrd="5" destOrd="0" presId="urn:microsoft.com/office/officeart/2005/8/layout/cycle2"/>
    <dgm:cxn modelId="{2A273321-995B-4952-A61D-47AA44BCE21E}" type="presParOf" srcId="{3BD4618E-987A-48AC-81EE-9800AD3E84C8}" destId="{E2F7FD18-5AB2-462E-882A-4606559CAB27}" srcOrd="0" destOrd="0" presId="urn:microsoft.com/office/officeart/2005/8/layout/cycle2"/>
    <dgm:cxn modelId="{F1782879-5DBD-400D-B17E-2EDBBA83ACE0}" type="presParOf" srcId="{69673FED-F8E7-41CE-A94A-40276E717619}" destId="{817CF68F-9699-4EC6-AF2E-F08F2750717D}" srcOrd="6" destOrd="0" presId="urn:microsoft.com/office/officeart/2005/8/layout/cycle2"/>
    <dgm:cxn modelId="{7D6D8CD3-2AAD-4C36-A999-AB2EF5020E1F}" type="presParOf" srcId="{69673FED-F8E7-41CE-A94A-40276E717619}" destId="{147A7B46-9D3D-4B82-B46C-18E740C3D3CC}" srcOrd="7" destOrd="0" presId="urn:microsoft.com/office/officeart/2005/8/layout/cycle2"/>
    <dgm:cxn modelId="{FF6BDB70-FFDD-4328-B6CC-60A4114B1889}" type="presParOf" srcId="{147A7B46-9D3D-4B82-B46C-18E740C3D3CC}" destId="{43B8C3D5-6503-47EA-98CC-4275F87D1D38}" srcOrd="0" destOrd="0" presId="urn:microsoft.com/office/officeart/2005/8/layout/cycle2"/>
    <dgm:cxn modelId="{9949BBE6-1AB1-4BE5-94EE-AEF6D25D407E}" type="presParOf" srcId="{69673FED-F8E7-41CE-A94A-40276E717619}" destId="{6B3A8CBF-2F97-4D43-9978-A3E627F04FA4}" srcOrd="8" destOrd="0" presId="urn:microsoft.com/office/officeart/2005/8/layout/cycle2"/>
    <dgm:cxn modelId="{CFD5A8E8-6352-45B1-A2C2-18ECD6A5153F}" type="presParOf" srcId="{69673FED-F8E7-41CE-A94A-40276E717619}" destId="{BD3B3A51-E3D4-4039-AC37-186224BAFB53}" srcOrd="9" destOrd="0" presId="urn:microsoft.com/office/officeart/2005/8/layout/cycle2"/>
    <dgm:cxn modelId="{7A6639C6-9715-41B6-B364-CDC8BDF87752}" type="presParOf" srcId="{BD3B3A51-E3D4-4039-AC37-186224BAFB53}" destId="{2C91F8CD-B6FA-4374-9DD8-25987766EB2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EF4CC-7D63-4508-B85B-201BB8EF9DFF}">
      <dsp:nvSpPr>
        <dsp:cNvPr id="0" name=""/>
        <dsp:cNvSpPr/>
      </dsp:nvSpPr>
      <dsp:spPr>
        <a:xfrm>
          <a:off x="3560" y="51699"/>
          <a:ext cx="2527657" cy="25276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105" tIns="30480" rIns="13910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Study of how air moves around things.</a:t>
          </a:r>
        </a:p>
      </dsp:txBody>
      <dsp:txXfrm>
        <a:off x="373727" y="421866"/>
        <a:ext cx="1787323" cy="1787323"/>
      </dsp:txXfrm>
    </dsp:sp>
    <dsp:sp modelId="{9A3F32E6-4365-48E5-817E-24C2AEDD9D92}">
      <dsp:nvSpPr>
        <dsp:cNvPr id="0" name=""/>
        <dsp:cNvSpPr/>
      </dsp:nvSpPr>
      <dsp:spPr>
        <a:xfrm>
          <a:off x="2025686" y="51699"/>
          <a:ext cx="2527657" cy="25276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9105" tIns="30480" rIns="13910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helps flying, driving and sports </a:t>
          </a:r>
        </a:p>
      </dsp:txBody>
      <dsp:txXfrm>
        <a:off x="2395853" y="421866"/>
        <a:ext cx="1787323" cy="178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4C5DA-7ED4-4E5A-9591-B6DC7C547BA9}">
      <dsp:nvSpPr>
        <dsp:cNvPr id="0" name=""/>
        <dsp:cNvSpPr/>
      </dsp:nvSpPr>
      <dsp:spPr>
        <a:xfrm>
          <a:off x="3376933" y="1993"/>
          <a:ext cx="1800196" cy="18001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and define the problem</a:t>
          </a:r>
        </a:p>
      </dsp:txBody>
      <dsp:txXfrm>
        <a:off x="3640566" y="265626"/>
        <a:ext cx="1272930" cy="1272930"/>
      </dsp:txXfrm>
    </dsp:sp>
    <dsp:sp modelId="{D680FC21-484D-4A33-B96A-F63A370F9D76}">
      <dsp:nvSpPr>
        <dsp:cNvPr id="0" name=""/>
        <dsp:cNvSpPr/>
      </dsp:nvSpPr>
      <dsp:spPr>
        <a:xfrm rot="2031880">
          <a:off x="5172047" y="1389541"/>
          <a:ext cx="568064" cy="60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186502" y="1463572"/>
        <a:ext cx="397645" cy="364540"/>
      </dsp:txXfrm>
    </dsp:sp>
    <dsp:sp modelId="{99A867DA-C809-48C5-BF9B-4B0FDFB2AD09}">
      <dsp:nvSpPr>
        <dsp:cNvPr id="0" name=""/>
        <dsp:cNvSpPr/>
      </dsp:nvSpPr>
      <dsp:spPr>
        <a:xfrm>
          <a:off x="5761729" y="1602376"/>
          <a:ext cx="1800196" cy="180019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Analyze the problem</a:t>
          </a:r>
        </a:p>
      </dsp:txBody>
      <dsp:txXfrm>
        <a:off x="6025362" y="1866009"/>
        <a:ext cx="1272930" cy="1272930"/>
      </dsp:txXfrm>
    </dsp:sp>
    <dsp:sp modelId="{2606E4A7-C5B7-4322-A14A-213702A4CC04}">
      <dsp:nvSpPr>
        <dsp:cNvPr id="0" name=""/>
        <dsp:cNvSpPr/>
      </dsp:nvSpPr>
      <dsp:spPr>
        <a:xfrm rot="6546004">
          <a:off x="5979661" y="3468527"/>
          <a:ext cx="484887" cy="60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 rot="10800000">
        <a:off x="6076194" y="3521311"/>
        <a:ext cx="339421" cy="364540"/>
      </dsp:txXfrm>
    </dsp:sp>
    <dsp:sp modelId="{95EC9CEB-6943-4B3E-8115-73B4C1FEAEA2}">
      <dsp:nvSpPr>
        <dsp:cNvPr id="0" name=""/>
        <dsp:cNvSpPr/>
      </dsp:nvSpPr>
      <dsp:spPr>
        <a:xfrm>
          <a:off x="4873304" y="4167984"/>
          <a:ext cx="1800196" cy="180019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and propose solutions</a:t>
          </a:r>
        </a:p>
      </dsp:txBody>
      <dsp:txXfrm>
        <a:off x="5136937" y="4431617"/>
        <a:ext cx="1272930" cy="1272930"/>
      </dsp:txXfrm>
    </dsp:sp>
    <dsp:sp modelId="{3BD4618E-987A-48AC-81EE-9800AD3E84C8}">
      <dsp:nvSpPr>
        <dsp:cNvPr id="0" name=""/>
        <dsp:cNvSpPr/>
      </dsp:nvSpPr>
      <dsp:spPr>
        <a:xfrm rot="10802406">
          <a:off x="4086449" y="4763313"/>
          <a:ext cx="556043" cy="60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253262" y="4884884"/>
        <a:ext cx="389230" cy="364540"/>
      </dsp:txXfrm>
    </dsp:sp>
    <dsp:sp modelId="{817CF68F-9699-4EC6-AF2E-F08F2750717D}">
      <dsp:nvSpPr>
        <dsp:cNvPr id="0" name=""/>
        <dsp:cNvSpPr/>
      </dsp:nvSpPr>
      <dsp:spPr>
        <a:xfrm>
          <a:off x="2023969" y="4165990"/>
          <a:ext cx="1800196" cy="1800196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Refine your proposal</a:t>
          </a:r>
        </a:p>
      </dsp:txBody>
      <dsp:txXfrm>
        <a:off x="2287602" y="4429623"/>
        <a:ext cx="1272930" cy="1272930"/>
      </dsp:txXfrm>
    </dsp:sp>
    <dsp:sp modelId="{147A7B46-9D3D-4B82-B46C-18E740C3D3CC}">
      <dsp:nvSpPr>
        <dsp:cNvPr id="0" name=""/>
        <dsp:cNvSpPr/>
      </dsp:nvSpPr>
      <dsp:spPr>
        <a:xfrm rot="15120000">
          <a:off x="2270157" y="3488481"/>
          <a:ext cx="480038" cy="60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2364413" y="3678475"/>
        <a:ext cx="336027" cy="364540"/>
      </dsp:txXfrm>
    </dsp:sp>
    <dsp:sp modelId="{6B3A8CBF-2F97-4D43-9978-A3E627F04FA4}">
      <dsp:nvSpPr>
        <dsp:cNvPr id="0" name=""/>
        <dsp:cNvSpPr/>
      </dsp:nvSpPr>
      <dsp:spPr>
        <a:xfrm>
          <a:off x="1187791" y="1592499"/>
          <a:ext cx="1800196" cy="1800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solution to your initial  problem</a:t>
          </a:r>
        </a:p>
      </dsp:txBody>
      <dsp:txXfrm>
        <a:off x="1451424" y="1856132"/>
        <a:ext cx="1272930" cy="1272930"/>
      </dsp:txXfrm>
    </dsp:sp>
    <dsp:sp modelId="{BD3B3A51-E3D4-4039-AC37-186224BAFB53}">
      <dsp:nvSpPr>
        <dsp:cNvPr id="0" name=""/>
        <dsp:cNvSpPr/>
      </dsp:nvSpPr>
      <dsp:spPr>
        <a:xfrm rot="15940690">
          <a:off x="4235186" y="1869057"/>
          <a:ext cx="480038" cy="60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4312618" y="2062371"/>
        <a:ext cx="336027" cy="3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C8AAC-F625-4665-8627-2E75688E5C0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BC05-A782-4C8B-8101-4BB217FD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It helps Airplanes fly smoothly</a:t>
            </a:r>
          </a:p>
          <a:p>
            <a:endParaRPr lang="en-US" b="1" dirty="0"/>
          </a:p>
          <a:p>
            <a:r>
              <a:rPr lang="en-US" b="1" dirty="0"/>
              <a:t>It makes Cars go faster and save fuel</a:t>
            </a:r>
          </a:p>
          <a:p>
            <a:endParaRPr lang="en-US" b="1" dirty="0"/>
          </a:p>
          <a:p>
            <a:r>
              <a:rPr lang="en-US" b="1" dirty="0"/>
              <a:t>It lets Balls curve in sports</a:t>
            </a:r>
          </a:p>
          <a:p>
            <a:endParaRPr lang="en-US" b="1" dirty="0"/>
          </a:p>
          <a:p>
            <a:r>
              <a:rPr lang="en-US" b="1" dirty="0"/>
              <a:t>It helps rockets Launch into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2BC05-A782-4C8B-8101-4BB217FD1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Similar to Plane, Every object has to deal with four forces. </a:t>
            </a:r>
          </a:p>
          <a:p>
            <a:endParaRPr lang="en-US" b="1" dirty="0"/>
          </a:p>
          <a:p>
            <a:r>
              <a:rPr lang="en-US" b="1" dirty="0"/>
              <a:t>Lift – pushes it up, fighting gravity</a:t>
            </a:r>
          </a:p>
          <a:p>
            <a:endParaRPr lang="en-US" b="1" dirty="0"/>
          </a:p>
          <a:p>
            <a:r>
              <a:rPr lang="en-US" b="1" dirty="0"/>
              <a:t>Weight (gravity) – pulls it down</a:t>
            </a:r>
          </a:p>
          <a:p>
            <a:endParaRPr lang="en-US" b="1" dirty="0"/>
          </a:p>
          <a:p>
            <a:r>
              <a:rPr lang="en-US" b="1" dirty="0"/>
              <a:t>Thrust is the power that moves it forward – like a car engine</a:t>
            </a:r>
          </a:p>
          <a:p>
            <a:endParaRPr lang="en-US" b="1" dirty="0"/>
          </a:p>
          <a:p>
            <a:r>
              <a:rPr lang="en-US" b="1" dirty="0"/>
              <a:t>Drag – air resistance that tries to slow it down</a:t>
            </a:r>
          </a:p>
          <a:p>
            <a:endParaRPr lang="en-US" b="1" dirty="0"/>
          </a:p>
          <a:p>
            <a:r>
              <a:rPr lang="en-US" b="1" dirty="0"/>
              <a:t>All forces must balance for a plane to fly properly, similar to cars, balls, rockets..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2BC05-A782-4C8B-8101-4BB217FD1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Why did this happen if bridge wasn’t moving?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/>
              <a:t>Air moves around the bridges too. If they are not designed to handle it, things can go very wrong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2BC05-A782-4C8B-8101-4BB217FD1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n-US" dirty="0"/>
              <a:t>In general this is a flow chart of the steps engineers follow in solving problems.</a:t>
            </a:r>
          </a:p>
          <a:p>
            <a:pPr marL="228600" indent="-228600" eaLnBrk="1" hangingPunct="1"/>
            <a:endParaRPr lang="en-US" dirty="0"/>
          </a:p>
          <a:p>
            <a:pPr marL="228600" indent="-228600" eaLnBrk="1" hangingPunct="1">
              <a:buFontTx/>
              <a:buAutoNum type="arabicParenR"/>
            </a:pPr>
            <a:r>
              <a:rPr lang="en-US" dirty="0"/>
              <a:t>First, you identify and define your problem</a:t>
            </a:r>
          </a:p>
          <a:p>
            <a:pPr marL="228600" indent="-228600" eaLnBrk="1" hangingPunct="1">
              <a:buFontTx/>
              <a:buAutoNum type="arabicParenR"/>
            </a:pPr>
            <a:endParaRPr lang="en-US" dirty="0"/>
          </a:p>
          <a:p>
            <a:pPr marL="228600" indent="-228600" eaLnBrk="1" hangingPunct="1">
              <a:buFontTx/>
              <a:buAutoNum type="arabicParenR" startAt="2"/>
            </a:pPr>
            <a:r>
              <a:rPr lang="en-US" dirty="0"/>
              <a:t>Second, you analyze the problem</a:t>
            </a:r>
          </a:p>
          <a:p>
            <a:pPr marL="228600" indent="-228600" eaLnBrk="1" hangingPunct="1">
              <a:buFontTx/>
              <a:buAutoNum type="arabicParenR" startAt="2"/>
            </a:pPr>
            <a:endParaRPr lang="en-US" dirty="0"/>
          </a:p>
          <a:p>
            <a:pPr marL="228600" indent="-228600" eaLnBrk="1" hangingPunct="1">
              <a:buFontTx/>
              <a:buAutoNum type="arabicParenR" startAt="3"/>
            </a:pPr>
            <a:r>
              <a:rPr lang="en-US" dirty="0"/>
              <a:t>Third you design and propose solutions</a:t>
            </a:r>
          </a:p>
          <a:p>
            <a:pPr marL="228600" indent="-228600" eaLnBrk="1" hangingPunct="1">
              <a:buFontTx/>
              <a:buAutoNum type="arabicParenR" startAt="3"/>
            </a:pPr>
            <a:endParaRPr lang="en-US" dirty="0"/>
          </a:p>
          <a:p>
            <a:pPr marL="228600" indent="-228600" eaLnBrk="1" hangingPunct="1">
              <a:buFontTx/>
              <a:buAutoNum type="arabicParenR" startAt="4"/>
            </a:pPr>
            <a:r>
              <a:rPr lang="en-US" dirty="0"/>
              <a:t>Forth you refine your proposal</a:t>
            </a:r>
          </a:p>
          <a:p>
            <a:pPr marL="228600" indent="-228600" eaLnBrk="1" hangingPunct="1">
              <a:buFontTx/>
              <a:buAutoNum type="arabicParenR" startAt="4"/>
            </a:pPr>
            <a:endParaRPr lang="en-US" dirty="0"/>
          </a:p>
          <a:p>
            <a:pPr marL="228600" indent="-228600" eaLnBrk="1" hangingPunct="1"/>
            <a:r>
              <a:rPr lang="en-US" dirty="0"/>
              <a:t>5)  And after going through this process you have hopefully found a solution to your initial  problem.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2BC05-A782-4C8B-8101-4BB217FD1D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disaster happened because a large ship hit the support pillar during a storm with very low visibility. The engineers hadn’t expected that a ship this size could drift off course in such a bad weather , and there were no barriers or early warning systems in place to stop it.</a:t>
            </a:r>
          </a:p>
          <a:p>
            <a:r>
              <a:rPr lang="en-US" dirty="0"/>
              <a:t>Because of this, a whole section collapsed and several cars fell into the bay.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Question To Students</a:t>
            </a:r>
          </a:p>
          <a:p>
            <a:r>
              <a:rPr lang="en-US" dirty="0"/>
              <a:t>Imagine you’re an engineer. You are working on this bridge.. And once stormy morning  a cargo ship crashes into a support.</a:t>
            </a:r>
          </a:p>
          <a:p>
            <a:endParaRPr lang="en-US" dirty="0"/>
          </a:p>
          <a:p>
            <a:r>
              <a:rPr lang="en-US" dirty="0"/>
              <a:t>Part of the bridge collapses. People were driving over it just minutes before.</a:t>
            </a:r>
          </a:p>
          <a:p>
            <a:endParaRPr lang="en-US" dirty="0"/>
          </a:p>
          <a:p>
            <a:r>
              <a:rPr lang="en-US" dirty="0"/>
              <a:t>What went wrong? How do you prevent in the future?</a:t>
            </a:r>
          </a:p>
          <a:p>
            <a:endParaRPr lang="en-US" dirty="0"/>
          </a:p>
          <a:p>
            <a:r>
              <a:rPr lang="en-US" dirty="0"/>
              <a:t>Let’s think like engineers- what would you do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2BC05-A782-4C8B-8101-4BB217FD1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EAC1-A655-4EB4-BADE-E5C43BDA6C4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13378-3418-D7DF-5923-B7C0C3CA934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20138" t="6878"/>
          <a:stretch/>
        </p:blipFill>
        <p:spPr>
          <a:xfrm>
            <a:off x="0" y="-1"/>
            <a:ext cx="5451894" cy="4575205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8FDAFE2-24FE-AB46-62D3-E1E2D0A12FD4}"/>
              </a:ext>
            </a:extLst>
          </p:cNvPr>
          <p:cNvSpPr/>
          <p:nvPr userDrawn="1"/>
        </p:nvSpPr>
        <p:spPr>
          <a:xfrm>
            <a:off x="0" y="1"/>
            <a:ext cx="5451894" cy="4575204"/>
          </a:xfrm>
          <a:prstGeom prst="triangle">
            <a:avLst>
              <a:gd name="adj" fmla="val 100000"/>
            </a:avLst>
          </a:prstGeom>
          <a:solidFill>
            <a:srgbClr val="DAD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YTC.KEEN@ky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wernationtv.com/post/ford-mustang-200-mph-wind-tunne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popsci.com/article/technology/aerodynamics-world-cup-soccer-ball-gifs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black-bugatti-chiron-vehicle-car-sports-car-super-car-road-wallpaper-tqioa/download/1920x1080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ik.com/premium-photo/girl-hitting-soccer-ball_1153853.htm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s://www.goodfreephotos.com/sky-and-clouds/sunset-from-the-plane.jpg.php" TargetMode="External"/><Relationship Id="rId4" Type="http://schemas.openxmlformats.org/officeDocument/2006/relationships/hyperlink" Target="https://mungfali.com/explore.php?q=Animated%20Rocket%20Launch" TargetMode="Externa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dreamstime.com/plane-white-background-side-view-horizontal-position-beautiful-image13046355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63" y="3032679"/>
            <a:ext cx="7192056" cy="1038990"/>
          </a:xfrm>
        </p:spPr>
        <p:txBody>
          <a:bodyPr anchor="t">
            <a:normAutofit/>
          </a:bodyPr>
          <a:lstStyle/>
          <a:p>
            <a:pPr algn="r"/>
            <a:r>
              <a:rPr lang="en-US" sz="6600" b="1" dirty="0">
                <a:latin typeface="+mn-lt"/>
              </a:rPr>
              <a:t>AERODYNAMICS</a:t>
            </a:r>
            <a:endParaRPr lang="en-US" sz="6600" b="1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1" y="64003"/>
            <a:ext cx="2442634" cy="2210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0991" y="4895843"/>
            <a:ext cx="6154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Presentation by: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On Month Day 2025</a:t>
            </a:r>
          </a:p>
        </p:txBody>
      </p:sp>
    </p:spTree>
    <p:extLst>
      <p:ext uri="{BB962C8B-B14F-4D97-AF65-F5344CB8AC3E}">
        <p14:creationId xmlns:p14="http://schemas.microsoft.com/office/powerpoint/2010/main" val="28148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48E14-F63B-EE9F-B23E-1128A2F5436B}"/>
              </a:ext>
            </a:extLst>
          </p:cNvPr>
          <p:cNvSpPr txBox="1"/>
          <p:nvPr/>
        </p:nvSpPr>
        <p:spPr>
          <a:xfrm>
            <a:off x="5984341" y="192856"/>
            <a:ext cx="54453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Paper Plane Challenge</a:t>
            </a:r>
          </a:p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Test Aerodynamics!</a:t>
            </a:r>
          </a:p>
        </p:txBody>
      </p:sp>
      <p:pic>
        <p:nvPicPr>
          <p:cNvPr id="1026" name="Picture 2" descr="KYTC Maintenance Work Scheduled in ...">
            <a:extLst>
              <a:ext uri="{FF2B5EF4-FFF2-40B4-BE49-F238E27FC236}">
                <a16:creationId xmlns:a16="http://schemas.microsoft.com/office/drawing/2014/main" id="{8F9E49DB-6364-AF90-1F07-D6A7743D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76" y="3060690"/>
            <a:ext cx="4425320" cy="22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0119D3D-9419-13AE-5C11-4EA25D4EDF72}"/>
              </a:ext>
            </a:extLst>
          </p:cNvPr>
          <p:cNvGrpSpPr/>
          <p:nvPr/>
        </p:nvGrpSpPr>
        <p:grpSpPr>
          <a:xfrm>
            <a:off x="3586150" y="1580442"/>
            <a:ext cx="8512086" cy="5167901"/>
            <a:chOff x="-4360" y="0"/>
            <a:chExt cx="9194540" cy="6870700"/>
          </a:xfrm>
        </p:grpSpPr>
        <p:pic>
          <p:nvPicPr>
            <p:cNvPr id="17" name="Picture 16" descr="202-paper-airplane-models.jpg">
              <a:extLst>
                <a:ext uri="{FF2B5EF4-FFF2-40B4-BE49-F238E27FC236}">
                  <a16:creationId xmlns:a16="http://schemas.microsoft.com/office/drawing/2014/main" id="{8E46DD6F-5D52-440E-3F7C-265B38C34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6000"/>
              <a:ext cx="2222500" cy="22225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4570F9F-2905-4195-12CB-ED6C30A5130A}"/>
                </a:ext>
              </a:extLst>
            </p:cNvPr>
            <p:cNvGrpSpPr/>
            <p:nvPr/>
          </p:nvGrpSpPr>
          <p:grpSpPr>
            <a:xfrm>
              <a:off x="-4360" y="0"/>
              <a:ext cx="9194540" cy="6870700"/>
              <a:chOff x="-4360" y="0"/>
              <a:chExt cx="9194540" cy="6870700"/>
            </a:xfrm>
          </p:grpSpPr>
          <p:pic>
            <p:nvPicPr>
              <p:cNvPr id="19" name="Picture 18" descr="302-paper-airplane-design.jpg">
                <a:extLst>
                  <a:ext uri="{FF2B5EF4-FFF2-40B4-BE49-F238E27FC236}">
                    <a16:creationId xmlns:a16="http://schemas.microsoft.com/office/drawing/2014/main" id="{3882C772-E1C2-0450-06F2-B9284D27D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4360" y="0"/>
                <a:ext cx="2221992" cy="2221992"/>
              </a:xfrm>
              <a:prstGeom prst="rect">
                <a:avLst/>
              </a:prstGeom>
            </p:spPr>
          </p:pic>
          <p:pic>
            <p:nvPicPr>
              <p:cNvPr id="20" name="Picture 19" descr="902-free-paper-airplanes.jpg">
                <a:extLst>
                  <a:ext uri="{FF2B5EF4-FFF2-40B4-BE49-F238E27FC236}">
                    <a16:creationId xmlns:a16="http://schemas.microsoft.com/office/drawing/2014/main" id="{FE008464-E31F-B6FC-2EFA-BA324CF47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98224" y="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1" name="Picture 20" descr="501-paper-airplane-design.jpg">
                <a:extLst>
                  <a:ext uri="{FF2B5EF4-FFF2-40B4-BE49-F238E27FC236}">
                    <a16:creationId xmlns:a16="http://schemas.microsoft.com/office/drawing/2014/main" id="{107D8387-A4A4-6A53-45DA-9CFE920EF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06184" y="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2" name="Picture 21" descr="02-best-paper-airplane.jpg">
                <a:extLst>
                  <a:ext uri="{FF2B5EF4-FFF2-40B4-BE49-F238E27FC236}">
                    <a16:creationId xmlns:a16="http://schemas.microsoft.com/office/drawing/2014/main" id="{89F36D5A-F0BB-8868-87CB-194EAB64A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26368" y="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3" name="Picture 22" descr="802-how-to-fold-paper-airplanes.jpg">
                <a:extLst>
                  <a:ext uri="{FF2B5EF4-FFF2-40B4-BE49-F238E27FC236}">
                    <a16:creationId xmlns:a16="http://schemas.microsoft.com/office/drawing/2014/main" id="{692CF585-3136-7A88-A1F7-6CCDE06F9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67680" y="231775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4" name="Picture 23" descr="99-02-paper-airplane-plan.jpg">
                <a:extLst>
                  <a:ext uri="{FF2B5EF4-FFF2-40B4-BE49-F238E27FC236}">
                    <a16:creationId xmlns:a16="http://schemas.microsoft.com/office/drawing/2014/main" id="{D3F495CE-0808-41E7-36A1-42ED33E2E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0" y="463550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5" name="Picture 24" descr="402-paper-airplane-designs.jpg">
                <a:extLst>
                  <a:ext uri="{FF2B5EF4-FFF2-40B4-BE49-F238E27FC236}">
                    <a16:creationId xmlns:a16="http://schemas.microsoft.com/office/drawing/2014/main" id="{9A7F9718-5D0F-09DB-9B8E-F76715DE4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324576" y="4627668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6" name="Picture 25" descr="702-how-to-make-paper-airplains.jpg">
                <a:extLst>
                  <a:ext uri="{FF2B5EF4-FFF2-40B4-BE49-F238E27FC236}">
                    <a16:creationId xmlns:a16="http://schemas.microsoft.com/office/drawing/2014/main" id="{E9DC15FC-8700-6831-12F3-366963FC4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627668" y="4635500"/>
                <a:ext cx="2222500" cy="2222500"/>
              </a:xfrm>
              <a:prstGeom prst="rect">
                <a:avLst/>
              </a:prstGeom>
            </p:spPr>
          </p:pic>
          <p:pic>
            <p:nvPicPr>
              <p:cNvPr id="27" name="Picture 26" descr="602-paper-helocoptor-plans.jpg">
                <a:extLst>
                  <a:ext uri="{FF2B5EF4-FFF2-40B4-BE49-F238E27FC236}">
                    <a16:creationId xmlns:a16="http://schemas.microsoft.com/office/drawing/2014/main" id="{A8D283F6-6D64-9029-6E21-36E1252FF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921500" y="4648200"/>
                <a:ext cx="2222500" cy="22225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214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odium Template Stock Illustrations ...">
            <a:extLst>
              <a:ext uri="{FF2B5EF4-FFF2-40B4-BE49-F238E27FC236}">
                <a16:creationId xmlns:a16="http://schemas.microsoft.com/office/drawing/2014/main" id="{8DC2C8DC-3950-7154-049B-0F12F18D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33" y="1848465"/>
            <a:ext cx="4729316" cy="4090219"/>
          </a:xfrm>
          <a:prstGeom prst="rect">
            <a:avLst/>
          </a:prstGeom>
          <a:ln>
            <a:noFill/>
          </a:ln>
          <a:effectLst>
            <a:outerShdw blurRad="50800" dist="50800" dir="19500000" sx="181000" sy="181000" algn="ctr" rotWithShape="0">
              <a:srgbClr val="000000">
                <a:alpha val="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Trophy with solid fill">
            <a:extLst>
              <a:ext uri="{FF2B5EF4-FFF2-40B4-BE49-F238E27FC236}">
                <a16:creationId xmlns:a16="http://schemas.microsoft.com/office/drawing/2014/main" id="{3A063E7C-CD2E-CBC4-953C-D3A23C7F1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4091" y="334542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BF741-7868-F0C0-D1EB-6235531093F6}"/>
              </a:ext>
            </a:extLst>
          </p:cNvPr>
          <p:cNvSpPr txBox="1"/>
          <p:nvPr/>
        </p:nvSpPr>
        <p:spPr>
          <a:xfrm>
            <a:off x="4291781" y="122626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Winner ?</a:t>
            </a:r>
          </a:p>
        </p:txBody>
      </p:sp>
    </p:spTree>
    <p:extLst>
      <p:ext uri="{BB962C8B-B14F-4D97-AF65-F5344CB8AC3E}">
        <p14:creationId xmlns:p14="http://schemas.microsoft.com/office/powerpoint/2010/main" val="340325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3303" y="3065206"/>
            <a:ext cx="7718324" cy="1703439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8000" b="1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917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39" y="492143"/>
            <a:ext cx="4812658" cy="4354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3559" y="4846680"/>
            <a:ext cx="4403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3"/>
              </a:rPr>
              <a:t>KYTC.KEEN@ky.gov</a:t>
            </a:r>
            <a:endParaRPr lang="en-US" sz="3600" b="1" dirty="0"/>
          </a:p>
          <a:p>
            <a:pPr algn="ctr"/>
            <a:r>
              <a:rPr lang="en-US" sz="2400" b="1" dirty="0"/>
              <a:t>transportation.ky.gov/Education/Pages/KEEN.aspx</a:t>
            </a:r>
          </a:p>
        </p:txBody>
      </p:sp>
    </p:spTree>
    <p:extLst>
      <p:ext uri="{BB962C8B-B14F-4D97-AF65-F5344CB8AC3E}">
        <p14:creationId xmlns:p14="http://schemas.microsoft.com/office/powerpoint/2010/main" val="139959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29" y="4846680"/>
            <a:ext cx="8729043" cy="1484228"/>
          </a:xfrm>
          <a:prstGeom prst="rect">
            <a:avLst/>
          </a:prstGeom>
          <a:solidFill>
            <a:srgbClr val="FFC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39" y="492143"/>
            <a:ext cx="4812658" cy="43545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87438" y="5152102"/>
            <a:ext cx="5462593" cy="184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An education initiative by the Kentucky Transportation Cabinet</a:t>
            </a:r>
          </a:p>
        </p:txBody>
      </p:sp>
      <p:pic>
        <p:nvPicPr>
          <p:cNvPr id="3" name="Picture 2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2D0FDA54-28EE-5799-C70F-4BEC4A8FC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9" y="4895808"/>
            <a:ext cx="2540000" cy="1435100"/>
          </a:xfrm>
          <a:prstGeom prst="rect">
            <a:avLst/>
          </a:prstGeom>
        </p:spPr>
      </p:pic>
      <p:pic>
        <p:nvPicPr>
          <p:cNvPr id="2" name="Picture 1" descr="A qr code with a few squares&#10;&#10;Description automatically generated">
            <a:extLst>
              <a:ext uri="{FF2B5EF4-FFF2-40B4-BE49-F238E27FC236}">
                <a16:creationId xmlns:a16="http://schemas.microsoft.com/office/drawing/2014/main" id="{B212A738-6E69-5D75-4A9B-193018C2B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3" y="3743864"/>
            <a:ext cx="2613026" cy="25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D7F05E-A69F-B611-F3A1-D9F192641D97}"/>
              </a:ext>
            </a:extLst>
          </p:cNvPr>
          <p:cNvSpPr txBox="1"/>
          <p:nvPr/>
        </p:nvSpPr>
        <p:spPr>
          <a:xfrm>
            <a:off x="5764602" y="337232"/>
            <a:ext cx="6094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Makes Things Fly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69C8C-C73B-B5BD-6678-B1A93D8A3DD6}"/>
              </a:ext>
            </a:extLst>
          </p:cNvPr>
          <p:cNvSpPr txBox="1"/>
          <p:nvPr/>
        </p:nvSpPr>
        <p:spPr>
          <a:xfrm>
            <a:off x="5669712" y="110667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An Introduction to Aerodynamics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447F175-D544-E5BC-D7F6-106A9ADA1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583334"/>
              </p:ext>
            </p:extLst>
          </p:nvPr>
        </p:nvGraphicFramePr>
        <p:xfrm>
          <a:off x="1112808" y="3571336"/>
          <a:ext cx="4556904" cy="263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FF83B09-F7FA-CA85-FB1D-33778B5F19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86662" y="2392294"/>
            <a:ext cx="4685015" cy="3436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26483-C1B5-D95B-D9B9-A65E9A2AF6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86662" y="2392294"/>
            <a:ext cx="4869951" cy="34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AI-generated content may be incorrect.">
            <a:extLst>
              <a:ext uri="{FF2B5EF4-FFF2-40B4-BE49-F238E27FC236}">
                <a16:creationId xmlns:a16="http://schemas.microsoft.com/office/drawing/2014/main" id="{7E58DD9B-43E9-511E-ECF0-601C97BB7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907" r="6756" b="-1"/>
          <a:stretch>
            <a:fillRect/>
          </a:stretch>
        </p:blipFill>
        <p:spPr>
          <a:xfrm>
            <a:off x="4513694" y="3971357"/>
            <a:ext cx="2693387" cy="2659213"/>
          </a:xfrm>
          <a:prstGeom prst="rect">
            <a:avLst/>
          </a:prstGeom>
        </p:spPr>
      </p:pic>
      <p:pic>
        <p:nvPicPr>
          <p:cNvPr id="9" name="Picture 8" descr="A person kicking a ball&#10;&#10;AI-generated content may be incorrect.">
            <a:extLst>
              <a:ext uri="{FF2B5EF4-FFF2-40B4-BE49-F238E27FC236}">
                <a16:creationId xmlns:a16="http://schemas.microsoft.com/office/drawing/2014/main" id="{8EF841D8-2275-A3AC-DDAE-809F18824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5" r="39272"/>
          <a:stretch>
            <a:fillRect/>
          </a:stretch>
        </p:blipFill>
        <p:spPr>
          <a:xfrm>
            <a:off x="5392351" y="773207"/>
            <a:ext cx="2697435" cy="2967125"/>
          </a:xfrm>
          <a:prstGeom prst="rect">
            <a:avLst/>
          </a:prstGeom>
        </p:spPr>
      </p:pic>
      <p:pic>
        <p:nvPicPr>
          <p:cNvPr id="10" name="Picture 9" descr="A picture containing car&#10;&#10;AI-generated content may be incorrect.">
            <a:extLst>
              <a:ext uri="{FF2B5EF4-FFF2-40B4-BE49-F238E27FC236}">
                <a16:creationId xmlns:a16="http://schemas.microsoft.com/office/drawing/2014/main" id="{D14129E9-01EE-0568-7BF7-E44CECBAF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1241" r="37452" b="10698"/>
          <a:stretch/>
        </p:blipFill>
        <p:spPr>
          <a:xfrm>
            <a:off x="8368892" y="3290279"/>
            <a:ext cx="3162156" cy="3095864"/>
          </a:xfrm>
          <a:prstGeom prst="rect">
            <a:avLst/>
          </a:prstGeom>
        </p:spPr>
      </p:pic>
      <p:pic>
        <p:nvPicPr>
          <p:cNvPr id="11" name="Picture 10" descr="An airplane flying in the sky&#10;&#10;AI-generated content may be incorrect.">
            <a:extLst>
              <a:ext uri="{FF2B5EF4-FFF2-40B4-BE49-F238E27FC236}">
                <a16:creationId xmlns:a16="http://schemas.microsoft.com/office/drawing/2014/main" id="{A375930F-DEEE-192E-601D-F1553ADA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275" r="1" b="1"/>
          <a:stretch>
            <a:fillRect/>
          </a:stretch>
        </p:blipFill>
        <p:spPr>
          <a:xfrm>
            <a:off x="8515541" y="93295"/>
            <a:ext cx="3396540" cy="26408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BBCFFC-959D-CEF9-9DB3-A9C03060EDB7}"/>
              </a:ext>
            </a:extLst>
          </p:cNvPr>
          <p:cNvSpPr txBox="1"/>
          <p:nvPr/>
        </p:nvSpPr>
        <p:spPr>
          <a:xfrm>
            <a:off x="91811" y="4756200"/>
            <a:ext cx="429040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Why </a:t>
            </a:r>
            <a:r>
              <a:rPr lang="en-US" sz="3600" b="1" u="sng" kern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Is Aerodynamics Important ?</a:t>
            </a:r>
            <a:endParaRPr lang="en-US" sz="3600" b="1" u="sng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30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ky, plane, aircraft&#10;&#10;AI-generated content may be incorrect.">
            <a:extLst>
              <a:ext uri="{FF2B5EF4-FFF2-40B4-BE49-F238E27FC236}">
                <a16:creationId xmlns:a16="http://schemas.microsoft.com/office/drawing/2014/main" id="{91FEF3AD-CD2E-22E6-2BAE-EFAA07F9B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337" b="9064"/>
          <a:stretch/>
        </p:blipFill>
        <p:spPr>
          <a:xfrm>
            <a:off x="3279545" y="2141178"/>
            <a:ext cx="6928514" cy="3839253"/>
          </a:xfrm>
          <a:prstGeom prst="rect">
            <a:avLst/>
          </a:prstGeom>
        </p:spPr>
      </p:pic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753E9B02-C21B-E2F1-7BE6-29CD9F271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478556" y="257568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BB03D2-CC7D-EF8E-9DBD-5836FE2A0658}"/>
              </a:ext>
            </a:extLst>
          </p:cNvPr>
          <p:cNvSpPr txBox="1"/>
          <p:nvPr/>
        </p:nvSpPr>
        <p:spPr>
          <a:xfrm>
            <a:off x="5437518" y="2141178"/>
            <a:ext cx="295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Lift</a:t>
            </a: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7B2C1F4C-5F49-B5FA-B2C3-EDB4A7F76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134022">
            <a:off x="6588100" y="4341713"/>
            <a:ext cx="914400" cy="914400"/>
          </a:xfrm>
          <a:prstGeom prst="rect">
            <a:avLst/>
          </a:prstGeom>
        </p:spPr>
      </p:pic>
      <p:pic>
        <p:nvPicPr>
          <p:cNvPr id="6" name="Graphic 5" descr="Arrow: Straight with solid fill">
            <a:extLst>
              <a:ext uri="{FF2B5EF4-FFF2-40B4-BE49-F238E27FC236}">
                <a16:creationId xmlns:a16="http://schemas.microsoft.com/office/drawing/2014/main" id="{09602E9D-340E-CDD2-CAEF-546398678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8809">
            <a:off x="2885153" y="3411342"/>
            <a:ext cx="914400" cy="914400"/>
          </a:xfrm>
          <a:prstGeom prst="rect">
            <a:avLst/>
          </a:prstGeom>
        </p:spPr>
      </p:pic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484DF76C-0389-2783-F859-150D2E4A2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727300">
            <a:off x="10025159" y="357021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2778A-99C4-4961-D4D1-DEB3DCE9DCCF}"/>
              </a:ext>
            </a:extLst>
          </p:cNvPr>
          <p:cNvSpPr txBox="1"/>
          <p:nvPr/>
        </p:nvSpPr>
        <p:spPr>
          <a:xfrm rot="30104">
            <a:off x="6481088" y="5271254"/>
            <a:ext cx="147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6CE18-0B5B-52BB-57B2-E074C972F97C}"/>
              </a:ext>
            </a:extLst>
          </p:cNvPr>
          <p:cNvSpPr txBox="1"/>
          <p:nvPr/>
        </p:nvSpPr>
        <p:spPr>
          <a:xfrm rot="21521009">
            <a:off x="1901594" y="3576155"/>
            <a:ext cx="106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Drag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5DC84-A7FD-EEE5-B79D-28AE1CF2FCB7}"/>
              </a:ext>
            </a:extLst>
          </p:cNvPr>
          <p:cNvSpPr txBox="1"/>
          <p:nvPr/>
        </p:nvSpPr>
        <p:spPr>
          <a:xfrm rot="148028">
            <a:off x="10822962" y="3735024"/>
            <a:ext cx="146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Thrust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1F798-19BA-C19F-31B6-B5E71459B15E}"/>
              </a:ext>
            </a:extLst>
          </p:cNvPr>
          <p:cNvSpPr txBox="1"/>
          <p:nvPr/>
        </p:nvSpPr>
        <p:spPr>
          <a:xfrm>
            <a:off x="5061597" y="530085"/>
            <a:ext cx="6232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4 Forces </a:t>
            </a:r>
            <a:r>
              <a:rPr lang="en-US" sz="3600" b="1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3600" b="1" u="sng" cap="none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hat </a:t>
            </a:r>
            <a:r>
              <a:rPr lang="en-US" sz="3600" b="1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600" b="1" u="sng" cap="none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akes Things Fly</a:t>
            </a:r>
          </a:p>
        </p:txBody>
      </p:sp>
    </p:spTree>
    <p:extLst>
      <p:ext uri="{BB962C8B-B14F-4D97-AF65-F5344CB8AC3E}">
        <p14:creationId xmlns:p14="http://schemas.microsoft.com/office/powerpoint/2010/main" val="6254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coma Bridge Stock Photos, Pictures &amp; Royalty-Free Images - iStock">
            <a:extLst>
              <a:ext uri="{FF2B5EF4-FFF2-40B4-BE49-F238E27FC236}">
                <a16:creationId xmlns:a16="http://schemas.microsoft.com/office/drawing/2014/main" id="{6CCF2740-CEEF-6FC1-9AE8-8A5FCD06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8" y="1091206"/>
            <a:ext cx="10648703" cy="511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AF258-0864-4BAB-F84F-610F1AD52229}"/>
              </a:ext>
            </a:extLst>
          </p:cNvPr>
          <p:cNvSpPr txBox="1"/>
          <p:nvPr/>
        </p:nvSpPr>
        <p:spPr>
          <a:xfrm>
            <a:off x="4886632" y="284384"/>
            <a:ext cx="7216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Bridges Need Aerodynamics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5B4A6-23F2-189A-CCE4-C61A1978E6B9}"/>
              </a:ext>
            </a:extLst>
          </p:cNvPr>
          <p:cNvSpPr txBox="1"/>
          <p:nvPr/>
        </p:nvSpPr>
        <p:spPr>
          <a:xfrm>
            <a:off x="3239728" y="6275134"/>
            <a:ext cx="854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The first Tacoma Narrows Bridge opened to traffic on July 1, 1940. </a:t>
            </a:r>
          </a:p>
        </p:txBody>
      </p:sp>
    </p:spTree>
    <p:extLst>
      <p:ext uri="{BB962C8B-B14F-4D97-AF65-F5344CB8AC3E}">
        <p14:creationId xmlns:p14="http://schemas.microsoft.com/office/powerpoint/2010/main" val="33655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coma Narrows Bridge falling">
            <a:extLst>
              <a:ext uri="{FF2B5EF4-FFF2-40B4-BE49-F238E27FC236}">
                <a16:creationId xmlns:a16="http://schemas.microsoft.com/office/drawing/2014/main" id="{9E8BEAB1-FE2A-EC1A-A85F-645846B6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71" y="812348"/>
            <a:ext cx="10874367" cy="49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FC9BE-37B7-F79D-6533-C9881831BE00}"/>
              </a:ext>
            </a:extLst>
          </p:cNvPr>
          <p:cNvSpPr txBox="1"/>
          <p:nvPr/>
        </p:nvSpPr>
        <p:spPr>
          <a:xfrm>
            <a:off x="1927122" y="5899183"/>
            <a:ext cx="8593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Its main span collapsed into the Tacoma Narrows four months later on November 7, 1940, at 11:00 AM </a:t>
            </a:r>
          </a:p>
        </p:txBody>
      </p:sp>
    </p:spTree>
    <p:extLst>
      <p:ext uri="{BB962C8B-B14F-4D97-AF65-F5344CB8AC3E}">
        <p14:creationId xmlns:p14="http://schemas.microsoft.com/office/powerpoint/2010/main" val="40156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20E92D-67C9-D572-30FD-D2E188510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304793"/>
              </p:ext>
            </p:extLst>
          </p:nvPr>
        </p:nvGraphicFramePr>
        <p:xfrm>
          <a:off x="3116827" y="501445"/>
          <a:ext cx="8554064" cy="596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FF6BEBCF-0BDE-AAAD-B7EC-03A5717F0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6797" y="587311"/>
            <a:ext cx="854123" cy="854467"/>
          </a:xfrm>
          <a:prstGeom prst="rect">
            <a:avLst/>
          </a:prstGeom>
        </p:spPr>
      </p:pic>
      <p:pic>
        <p:nvPicPr>
          <p:cNvPr id="5" name="Graphic 4" descr="A lightbulb">
            <a:extLst>
              <a:ext uri="{FF2B5EF4-FFF2-40B4-BE49-F238E27FC236}">
                <a16:creationId xmlns:a16="http://schemas.microsoft.com/office/drawing/2014/main" id="{4059AE7B-27C9-B4EF-2468-833801797A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3731" y="4794231"/>
            <a:ext cx="1092983" cy="854467"/>
          </a:xfrm>
          <a:prstGeom prst="rect">
            <a:avLst/>
          </a:prstGeom>
        </p:spPr>
      </p:pic>
      <p:pic>
        <p:nvPicPr>
          <p:cNvPr id="6" name="Graphic 5" descr="Tools with solid fill">
            <a:extLst>
              <a:ext uri="{FF2B5EF4-FFF2-40B4-BE49-F238E27FC236}">
                <a16:creationId xmlns:a16="http://schemas.microsoft.com/office/drawing/2014/main" id="{0A5FABB5-6533-6C31-C4F5-1F6902B9D9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56233" y="4886271"/>
            <a:ext cx="679533" cy="670389"/>
          </a:xfrm>
          <a:prstGeom prst="rect">
            <a:avLst/>
          </a:prstGeom>
        </p:spPr>
      </p:pic>
      <p:pic>
        <p:nvPicPr>
          <p:cNvPr id="7" name="Graphic 6" descr="Bar chart with solid fill">
            <a:extLst>
              <a:ext uri="{FF2B5EF4-FFF2-40B4-BE49-F238E27FC236}">
                <a16:creationId xmlns:a16="http://schemas.microsoft.com/office/drawing/2014/main" id="{ECDA8403-7381-ACF5-BC91-601D117134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5619" y="2366535"/>
            <a:ext cx="914032" cy="740596"/>
          </a:xfrm>
          <a:prstGeom prst="rect">
            <a:avLst/>
          </a:prstGeom>
        </p:spPr>
      </p:pic>
      <p:pic>
        <p:nvPicPr>
          <p:cNvPr id="8" name="Graphic 7" descr="Presentation with pie chart with solid fill">
            <a:extLst>
              <a:ext uri="{FF2B5EF4-FFF2-40B4-BE49-F238E27FC236}">
                <a16:creationId xmlns:a16="http://schemas.microsoft.com/office/drawing/2014/main" id="{E1D1A230-A87C-69B5-A321-4586861267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99970" y="2401639"/>
            <a:ext cx="782233" cy="6703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F54C018-A350-FBF5-63BE-5A71BAD382FE}"/>
              </a:ext>
            </a:extLst>
          </p:cNvPr>
          <p:cNvSpPr/>
          <p:nvPr/>
        </p:nvSpPr>
        <p:spPr>
          <a:xfrm>
            <a:off x="6740146" y="3009852"/>
            <a:ext cx="1793494" cy="13775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47F3E-FED2-08ED-B3C3-E69A4743A1E0}"/>
              </a:ext>
            </a:extLst>
          </p:cNvPr>
          <p:cNvSpPr txBox="1"/>
          <p:nvPr/>
        </p:nvSpPr>
        <p:spPr>
          <a:xfrm>
            <a:off x="7108237" y="3734326"/>
            <a:ext cx="100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Fail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Graphic 10" descr="Modern architecture with solid fill">
            <a:extLst>
              <a:ext uri="{FF2B5EF4-FFF2-40B4-BE49-F238E27FC236}">
                <a16:creationId xmlns:a16="http://schemas.microsoft.com/office/drawing/2014/main" id="{38FFB635-1F49-D161-F433-5AE3995C73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88463" y="3283219"/>
            <a:ext cx="648723" cy="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4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99C2A-61EF-0D88-FC75-3A9E6D93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91" y="2128850"/>
            <a:ext cx="4098212" cy="4089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C4773-A6EF-EA45-44C9-C5A83645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975" y="2128849"/>
            <a:ext cx="4299146" cy="4089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C2895-AED0-EA27-6661-2BDB2CAD4B74}"/>
              </a:ext>
            </a:extLst>
          </p:cNvPr>
          <p:cNvSpPr txBox="1"/>
          <p:nvPr/>
        </p:nvSpPr>
        <p:spPr>
          <a:xfrm>
            <a:off x="2776895" y="6372077"/>
            <a:ext cx="22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Before the Disaster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C70D1-F621-0F2A-21AA-25E25F0E57A2}"/>
              </a:ext>
            </a:extLst>
          </p:cNvPr>
          <p:cNvSpPr txBox="1"/>
          <p:nvPr/>
        </p:nvSpPr>
        <p:spPr>
          <a:xfrm>
            <a:off x="8479052" y="6372077"/>
            <a:ext cx="20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After The Disaster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C3DAD-C387-826B-FC7E-499AD49C46F4}"/>
              </a:ext>
            </a:extLst>
          </p:cNvPr>
          <p:cNvSpPr txBox="1"/>
          <p:nvPr/>
        </p:nvSpPr>
        <p:spPr>
          <a:xfrm>
            <a:off x="5391061" y="224312"/>
            <a:ext cx="5729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were there.. What would you Do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9ACC4-7479-E061-9688-67071BCA7705}"/>
              </a:ext>
            </a:extLst>
          </p:cNvPr>
          <p:cNvSpPr txBox="1"/>
          <p:nvPr/>
        </p:nvSpPr>
        <p:spPr>
          <a:xfrm>
            <a:off x="5057757" y="1332532"/>
            <a:ext cx="627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Sunshine Skyway Bridge (Florida , 1980)</a:t>
            </a:r>
          </a:p>
        </p:txBody>
      </p:sp>
    </p:spTree>
    <p:extLst>
      <p:ext uri="{BB962C8B-B14F-4D97-AF65-F5344CB8AC3E}">
        <p14:creationId xmlns:p14="http://schemas.microsoft.com/office/powerpoint/2010/main" val="49778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E1563C977445AF23DF50934C3453" ma:contentTypeVersion="1" ma:contentTypeDescription="Create a new document." ma:contentTypeScope="" ma:versionID="af5050aae98e34a1cd44ee7d668efe8a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A2889-8493-45A5-BAA0-330815A1FE81}"/>
</file>

<file path=customXml/itemProps2.xml><?xml version="1.0" encoding="utf-8"?>
<ds:datastoreItem xmlns:ds="http://schemas.openxmlformats.org/officeDocument/2006/customXml" ds:itemID="{1EDC6AF2-65FD-4E46-8EC8-4AE4F6FCE3F4}">
  <ds:schemaRefs>
    <ds:schemaRef ds:uri="http://schemas.microsoft.com/office/2006/metadata/properties"/>
    <ds:schemaRef ds:uri="http://schemas.microsoft.com/office/infopath/2007/PartnerControls"/>
    <ds:schemaRef ds:uri="b585d4a6-b779-4c6a-a640-9404d825218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3AE743B-89FF-4E76-8FA1-69C983AE9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496</Words>
  <Application>Microsoft Office PowerPoint</Application>
  <PresentationFormat>Widescreen</PresentationFormat>
  <Paragraphs>93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Wingdings</vt:lpstr>
      <vt:lpstr>Office Theme</vt:lpstr>
      <vt:lpstr>AERODYNAMICS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House, Izzy G (KYTC)</dc:creator>
  <cp:lastModifiedBy>Rangali, Ganesh (KYTC)</cp:lastModifiedBy>
  <cp:revision>55</cp:revision>
  <dcterms:created xsi:type="dcterms:W3CDTF">2020-10-13T15:48:02Z</dcterms:created>
  <dcterms:modified xsi:type="dcterms:W3CDTF">2025-06-10T18:48:18Z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0x0101006270E1563C977445AF23DF50934C3453</vt:lpwstr>
  </property>
</Properties>
</file>