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33" r:id="rId10"/>
    <p:sldId id="330" r:id="rId11"/>
    <p:sldId id="331" r:id="rId12"/>
    <p:sldId id="325" r:id="rId13"/>
    <p:sldId id="327" r:id="rId14"/>
    <p:sldId id="326" r:id="rId15"/>
    <p:sldId id="328" r:id="rId16"/>
    <p:sldId id="329" r:id="rId17"/>
    <p:sldId id="323" r:id="rId18"/>
    <p:sldId id="32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E0F8"/>
    <a:srgbClr val="F47D21"/>
    <a:srgbClr val="DADBDD"/>
    <a:srgbClr val="FFC311"/>
    <a:srgbClr val="059BD7"/>
    <a:srgbClr val="AAC4D9"/>
    <a:srgbClr val="3B67B2"/>
    <a:srgbClr val="A5ADB0"/>
    <a:srgbClr val="E6E6E6"/>
    <a:srgbClr val="304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1293"/>
  </p:normalViewPr>
  <p:slideViewPr>
    <p:cSldViewPr snapToGrid="0">
      <p:cViewPr varScale="1">
        <p:scale>
          <a:sx n="98" d="100"/>
          <a:sy n="98" d="100"/>
        </p:scale>
        <p:origin x="1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738B-DF27-0B4E-A5D0-F9FD25F668D2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96853-A09E-7C4D-AAD7-4098C94C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2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You don’t have  to be a genius to be an engineer, but people who become engineers like math, science, and problem solving.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43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86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51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8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49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30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57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You don’t have  to be a genius to be an engineer, but people who become engineers like math, science, and problem solving.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3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 altLang="en-US" dirty="0"/>
              <a:t>In general this is a flow chart of the steps engineers follow in solving problems.</a:t>
            </a:r>
          </a:p>
          <a:p>
            <a:pPr marL="228600" indent="-228600"/>
            <a:endParaRPr lang="en-US" altLang="en-US" dirty="0"/>
          </a:p>
          <a:p>
            <a:pPr marL="228600" indent="-228600">
              <a:buFontTx/>
              <a:buAutoNum type="arabicParenR"/>
            </a:pPr>
            <a:r>
              <a:rPr lang="en-US" altLang="en-US" dirty="0"/>
              <a:t>First, you identify and define your problem</a:t>
            </a:r>
          </a:p>
          <a:p>
            <a:pPr marL="228600" indent="-228600">
              <a:buFontTx/>
              <a:buAutoNum type="arabicParenR"/>
            </a:pPr>
            <a:endParaRPr lang="en-US" altLang="en-US" dirty="0"/>
          </a:p>
          <a:p>
            <a:pPr marL="228600" indent="-228600">
              <a:buFontTx/>
              <a:buAutoNum type="arabicParenR" startAt="2"/>
            </a:pPr>
            <a:r>
              <a:rPr lang="en-US" altLang="en-US" dirty="0"/>
              <a:t>Second, you analyze the problem</a:t>
            </a:r>
          </a:p>
          <a:p>
            <a:pPr marL="228600" indent="-228600">
              <a:buFontTx/>
              <a:buAutoNum type="arabicParenR" startAt="2"/>
            </a:pPr>
            <a:endParaRPr lang="en-US" altLang="en-US" dirty="0"/>
          </a:p>
          <a:p>
            <a:pPr marL="228600" indent="-228600">
              <a:buFontTx/>
              <a:buAutoNum type="arabicParenR" startAt="3"/>
            </a:pPr>
            <a:r>
              <a:rPr lang="en-US" altLang="en-US" dirty="0"/>
              <a:t>Third you design and propose solutions</a:t>
            </a:r>
          </a:p>
          <a:p>
            <a:pPr marL="228600" indent="-228600">
              <a:buFontTx/>
              <a:buAutoNum type="arabicParenR" startAt="3"/>
            </a:pPr>
            <a:endParaRPr lang="en-US" altLang="en-US" dirty="0"/>
          </a:p>
          <a:p>
            <a:pPr marL="228600" indent="-228600">
              <a:buFontTx/>
              <a:buAutoNum type="arabicParenR" startAt="4"/>
            </a:pPr>
            <a:r>
              <a:rPr lang="en-US" altLang="en-US" dirty="0"/>
              <a:t>Forth you refine your proposal</a:t>
            </a:r>
          </a:p>
          <a:p>
            <a:pPr marL="228600" indent="-228600">
              <a:buFontTx/>
              <a:buAutoNum type="arabicParenR" startAt="4"/>
            </a:pPr>
            <a:endParaRPr lang="en-US" altLang="en-US" dirty="0"/>
          </a:p>
          <a:p>
            <a:pPr marL="228600" indent="-228600"/>
            <a:r>
              <a:rPr lang="en-US" altLang="en-US" dirty="0"/>
              <a:t>5)  And after going through this process you have hopefully found a solution to your initial  problem.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68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dirty="0"/>
              <a:t>Who</a:t>
            </a:r>
            <a:r>
              <a:rPr lang="en-US" altLang="en-US" baseline="0" dirty="0"/>
              <a:t> doesn’t like math? Or Doesn’t think they are good at math? Or even sits in this class everyday thinking “When will I ever need to use this in life?</a:t>
            </a:r>
          </a:p>
          <a:p>
            <a:pPr marL="171450" indent="-171450">
              <a:buFontTx/>
              <a:buChar char="-"/>
            </a:pPr>
            <a:endParaRPr lang="en-US" altLang="en-US" baseline="0" dirty="0"/>
          </a:p>
          <a:p>
            <a:pPr marL="171450" indent="-171450">
              <a:buFontTx/>
              <a:buChar char="-"/>
            </a:pPr>
            <a:r>
              <a:rPr lang="en-US" altLang="en-US" baseline="0" dirty="0"/>
              <a:t>All of you use math everyday, including geometry, most people have no idea.</a:t>
            </a:r>
          </a:p>
          <a:p>
            <a:pPr marL="0" indent="0">
              <a:buFontTx/>
              <a:buNone/>
            </a:pPr>
            <a:endParaRPr lang="en-US" altLang="en-US" baseline="0" dirty="0"/>
          </a:p>
          <a:p>
            <a:pPr marL="171450" indent="-171450">
              <a:buFontTx/>
              <a:buChar char="-"/>
            </a:pPr>
            <a:r>
              <a:rPr lang="en-US" altLang="en-US" baseline="0" dirty="0"/>
              <a:t>Things from walking up the stairs in your house or your porch to driving a car and almost everything in between requires math. ***Talk about doing calcs in head to know how far to step, tie into geometry (Shape of legs, balance)***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96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41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improve safety.</a:t>
            </a:r>
          </a:p>
          <a:p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Promote lower speeds and traffic calming.</a:t>
            </a:r>
          </a:p>
          <a:p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Reduce conflict points.</a:t>
            </a:r>
          </a:p>
          <a:p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Lead to improved operational performance.</a:t>
            </a:r>
          </a:p>
          <a:p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Meet a wide range of traffic conditions because they are. versatile in size, shape, and design.</a:t>
            </a:r>
          </a:p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1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Truss Bridge.</a:t>
            </a:r>
            <a:r>
              <a:rPr lang="en-US" baseline="0" dirty="0"/>
              <a:t> </a:t>
            </a:r>
          </a:p>
          <a:p>
            <a:r>
              <a:rPr lang="en-US" baseline="0" dirty="0"/>
              <a:t>Triangles running the full span of the bridge. We use triangles because they are the strongest shape. When weight is placed anywhere on them, it is evenly distributed to all 3 sides.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59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Truss Bridge.</a:t>
            </a:r>
            <a:r>
              <a:rPr lang="en-US" baseline="0" dirty="0"/>
              <a:t> </a:t>
            </a:r>
          </a:p>
          <a:p>
            <a:r>
              <a:rPr lang="en-US" baseline="0" dirty="0"/>
              <a:t>Triangles running the full span of the bridge. We use triangles because they are the strongest shape. When weight is placed anywhere on them, it is evenly distributed to all 3 sides.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44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Monotype Sorts" pitchFamily="2" charset="2"/>
              <a:buNone/>
            </a:pPr>
            <a:r>
              <a:rPr lang="en-US" altLang="en-US" sz="1200" dirty="0"/>
              <a:t>Early engineers accomplished some great feats.  The Egyptian pyramids are truly  an astonishing work of engineering skill.</a:t>
            </a:r>
          </a:p>
          <a:p>
            <a:pPr algn="l">
              <a:buFont typeface="Monotype Sorts" pitchFamily="2" charset="2"/>
              <a:buNone/>
            </a:pPr>
            <a:r>
              <a:rPr lang="en-US" altLang="en-US" sz="1200" dirty="0"/>
              <a:t>For more than four thousand years they were the tallest buildings in the world.  The sides are oriented to the</a:t>
            </a:r>
          </a:p>
          <a:p>
            <a:pPr algn="l">
              <a:buFont typeface="Monotype Sorts" pitchFamily="2" charset="2"/>
              <a:buNone/>
            </a:pPr>
            <a:r>
              <a:rPr lang="en-US" altLang="en-US" sz="1200" dirty="0"/>
              <a:t>four cardinal points of the compass, with the four sides of the base</a:t>
            </a:r>
          </a:p>
          <a:p>
            <a:pPr algn="l">
              <a:buFont typeface="Monotype Sorts" pitchFamily="2" charset="2"/>
              <a:buNone/>
            </a:pPr>
            <a:r>
              <a:rPr lang="en-US" altLang="en-US" sz="1200" dirty="0"/>
              <a:t>being as much as 755 feet.  They rose at an angle of more than 51</a:t>
            </a:r>
          </a:p>
          <a:p>
            <a:pPr algn="l">
              <a:buFont typeface="Monotype Sorts" pitchFamily="2" charset="2"/>
              <a:buNone/>
            </a:pPr>
            <a:r>
              <a:rPr lang="en-US" altLang="en-US" sz="1200" dirty="0"/>
              <a:t>degrees to an original height of 481 feet.  They were constructed</a:t>
            </a:r>
          </a:p>
          <a:p>
            <a:pPr algn="l">
              <a:buFont typeface="Monotype Sorts" pitchFamily="2" charset="2"/>
              <a:buNone/>
            </a:pPr>
            <a:r>
              <a:rPr lang="en-US" altLang="en-US" sz="1200" dirty="0"/>
              <a:t>using more than 2,300,000 stones weighing as much as 2.5 tons (5,000 </a:t>
            </a:r>
            <a:r>
              <a:rPr lang="en-US" altLang="en-US" sz="1200" dirty="0" err="1"/>
              <a:t>lbs</a:t>
            </a:r>
            <a:r>
              <a:rPr lang="en-US" altLang="en-US" sz="1200" dirty="0"/>
              <a:t>)</a:t>
            </a:r>
          </a:p>
          <a:p>
            <a:pPr algn="l">
              <a:buFont typeface="Monotype Sorts" pitchFamily="2" charset="2"/>
              <a:buNone/>
            </a:pPr>
            <a:r>
              <a:rPr lang="en-US" altLang="en-US" sz="1200" dirty="0"/>
              <a:t>each.  Even in today’s world, that would be quite an accomplishment.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4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37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6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0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4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0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6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8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8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74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KYTC.KEEN@ky.go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Relationship Id="rId9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3763" y="2390504"/>
            <a:ext cx="7192056" cy="3791932"/>
          </a:xfrm>
        </p:spPr>
        <p:txBody>
          <a:bodyPr anchor="t">
            <a:normAutofit/>
          </a:bodyPr>
          <a:lstStyle/>
          <a:p>
            <a:pPr algn="r"/>
            <a:r>
              <a:rPr lang="en-US" sz="8800" b="1" dirty="0">
                <a:latin typeface="+mn-lt"/>
              </a:rPr>
              <a:t>GEOMETRY IN</a:t>
            </a:r>
            <a:br>
              <a:rPr lang="en-US" sz="8800" b="1" dirty="0">
                <a:latin typeface="+mn-lt"/>
              </a:rPr>
            </a:br>
            <a:r>
              <a:rPr lang="en-US" sz="8800" b="1" dirty="0">
                <a:latin typeface="+mn-lt"/>
              </a:rPr>
              <a:t>ENGINEERING: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81" y="64003"/>
            <a:ext cx="2442634" cy="22101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40991" y="5377218"/>
            <a:ext cx="6154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Presentation by:</a:t>
            </a:r>
          </a:p>
          <a:p>
            <a:pPr algn="r"/>
            <a:endParaRPr lang="en-US" sz="2400" b="1" dirty="0"/>
          </a:p>
          <a:p>
            <a:pPr algn="r"/>
            <a:r>
              <a:rPr lang="en-US" sz="2400" b="1" dirty="0"/>
              <a:t>On Month Day 2023</a:t>
            </a:r>
          </a:p>
        </p:txBody>
      </p:sp>
    </p:spTree>
    <p:extLst>
      <p:ext uri="{BB962C8B-B14F-4D97-AF65-F5344CB8AC3E}">
        <p14:creationId xmlns:p14="http://schemas.microsoft.com/office/powerpoint/2010/main" val="742699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3DE756-1C7C-6258-C667-974BD87B1B21}"/>
              </a:ext>
            </a:extLst>
          </p:cNvPr>
          <p:cNvSpPr txBox="1"/>
          <p:nvPr/>
        </p:nvSpPr>
        <p:spPr>
          <a:xfrm>
            <a:off x="6261100" y="1208116"/>
            <a:ext cx="5342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/>
              <a:t>PYRAMIDS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67A394-138C-B457-E18C-9DFB2771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789" y="297180"/>
            <a:ext cx="1191985" cy="11222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17C33D-14C8-FEF1-8E71-21A7ABDB2600}"/>
              </a:ext>
            </a:extLst>
          </p:cNvPr>
          <p:cNvSpPr/>
          <p:nvPr/>
        </p:nvSpPr>
        <p:spPr>
          <a:xfrm>
            <a:off x="-156299" y="2521603"/>
            <a:ext cx="6417399" cy="4171950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7F083D-9B81-E66D-CEF4-4A0065B3FD32}"/>
              </a:ext>
            </a:extLst>
          </p:cNvPr>
          <p:cNvSpPr txBox="1">
            <a:spLocks noChangeArrowheads="1"/>
          </p:cNvSpPr>
          <p:nvPr/>
        </p:nvSpPr>
        <p:spPr>
          <a:xfrm>
            <a:off x="6218371" y="2490407"/>
            <a:ext cx="5686696" cy="3584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The Great Pyramid of Giza is the oldest of the Seven Wonders of the Ancient World that still standing.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Estimated </a:t>
            </a:r>
            <a:r>
              <a:rPr lang="en-US" sz="1800" b="1" dirty="0"/>
              <a:t>20 years </a:t>
            </a:r>
            <a:r>
              <a:rPr lang="en-US" sz="1800" dirty="0"/>
              <a:t>to build by </a:t>
            </a:r>
            <a:r>
              <a:rPr lang="en-US" sz="1800" b="1" dirty="0"/>
              <a:t>20,000 to 30,000 people</a:t>
            </a:r>
            <a:r>
              <a:rPr lang="en-US" sz="1800" dirty="0"/>
              <a:t>.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Angled more than </a:t>
            </a:r>
            <a:r>
              <a:rPr lang="en-US" altLang="en-US" sz="1800" b="1" dirty="0"/>
              <a:t>51 degrees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b="1" dirty="0"/>
              <a:t>481 feet tall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Perimeter of the base (four sides) = </a:t>
            </a:r>
            <a:r>
              <a:rPr lang="en-US" altLang="en-US" sz="1800" b="1" dirty="0"/>
              <a:t>756 feet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Each stone weighs </a:t>
            </a:r>
            <a:r>
              <a:rPr lang="en-US" altLang="en-US" sz="1800" b="1" dirty="0"/>
              <a:t>2.5 (5,000 </a:t>
            </a:r>
            <a:r>
              <a:rPr lang="en-US" altLang="en-US" sz="1800" b="1" dirty="0" err="1"/>
              <a:t>lbs</a:t>
            </a:r>
            <a:r>
              <a:rPr lang="en-US" altLang="en-US" sz="1800" b="1" dirty="0"/>
              <a:t>) to 15 U.S. tons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Around </a:t>
            </a:r>
            <a:r>
              <a:rPr lang="en-US" altLang="en-US" sz="1800" b="1" dirty="0"/>
              <a:t>2.3 million stone blocks </a:t>
            </a:r>
            <a:endParaRPr lang="en-US" altLang="en-US" sz="1800" dirty="0"/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A </a:t>
            </a:r>
            <a:r>
              <a:rPr lang="en-US" altLang="en-US" sz="1800" b="1" dirty="0"/>
              <a:t>total mass of 6.5 million U.S. tons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3D5A45-DB5D-1562-C715-10F3BE8C3DF9}"/>
              </a:ext>
            </a:extLst>
          </p:cNvPr>
          <p:cNvSpPr/>
          <p:nvPr/>
        </p:nvSpPr>
        <p:spPr>
          <a:xfrm>
            <a:off x="5186410" y="6012997"/>
            <a:ext cx="6417399" cy="54782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F39F3FE-F153-237C-5DC2-A5BCB3E20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567" y="5939681"/>
            <a:ext cx="4453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 dirty="0">
                <a:solidFill>
                  <a:schemeClr val="bg1"/>
                </a:solidFill>
                <a:latin typeface="+mn-lt"/>
              </a:rPr>
              <a:t>How did they do that?</a:t>
            </a:r>
          </a:p>
        </p:txBody>
      </p:sp>
      <p:pic>
        <p:nvPicPr>
          <p:cNvPr id="9" name="Picture 8" descr="A group of pyramids in a desert&#10;&#10;Description automatically generated">
            <a:extLst>
              <a:ext uri="{FF2B5EF4-FFF2-40B4-BE49-F238E27FC236}">
                <a16:creationId xmlns:a16="http://schemas.microsoft.com/office/drawing/2014/main" id="{8C1A84B7-BDD8-E2F7-235F-0E99BD6AC9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r="14584" b="19916"/>
          <a:stretch/>
        </p:blipFill>
        <p:spPr>
          <a:xfrm>
            <a:off x="131168" y="2975881"/>
            <a:ext cx="5842463" cy="35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-Math">
            <a:extLst>
              <a:ext uri="{FF2B5EF4-FFF2-40B4-BE49-F238E27FC236}">
                <a16:creationId xmlns:a16="http://schemas.microsoft.com/office/drawing/2014/main" id="{92E8E743-55DC-37DE-6337-CCAD9A69F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1" t="42775" r="32353" b="41541"/>
          <a:stretch>
            <a:fillRect/>
          </a:stretch>
        </p:blipFill>
        <p:spPr bwMode="auto">
          <a:xfrm>
            <a:off x="7964340" y="3056501"/>
            <a:ext cx="3734337" cy="210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-Math">
            <a:extLst>
              <a:ext uri="{FF2B5EF4-FFF2-40B4-BE49-F238E27FC236}">
                <a16:creationId xmlns:a16="http://schemas.microsoft.com/office/drawing/2014/main" id="{B404875B-5A41-66D5-9B07-B7A17D078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t="59171" r="6863" b="21581"/>
          <a:stretch>
            <a:fillRect/>
          </a:stretch>
        </p:blipFill>
        <p:spPr bwMode="auto">
          <a:xfrm>
            <a:off x="197712" y="3484560"/>
            <a:ext cx="7525078" cy="307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-Math">
            <a:extLst>
              <a:ext uri="{FF2B5EF4-FFF2-40B4-BE49-F238E27FC236}">
                <a16:creationId xmlns:a16="http://schemas.microsoft.com/office/drawing/2014/main" id="{9F22A3CD-AF36-9C59-AC93-1E733DACA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8419" r="15689" b="11600"/>
          <a:stretch>
            <a:fillRect/>
          </a:stretch>
        </p:blipFill>
        <p:spPr bwMode="auto">
          <a:xfrm>
            <a:off x="8001806" y="5298604"/>
            <a:ext cx="2524432" cy="126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118CB35A-C0F9-B000-B0B6-8E07BCF4C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6238" y="5575769"/>
            <a:ext cx="1338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dirty="0"/>
              <a:t>3,244</a:t>
            </a:r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9A7C8-9212-C59A-B56F-F595CC808584}"/>
              </a:ext>
            </a:extLst>
          </p:cNvPr>
          <p:cNvSpPr txBox="1"/>
          <p:nvPr/>
        </p:nvSpPr>
        <p:spPr>
          <a:xfrm>
            <a:off x="6522357" y="1208116"/>
            <a:ext cx="5342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/>
              <a:t>PYRAMIDS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97461E-1AA7-7EA1-8CA7-D0E076058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3789" y="297180"/>
            <a:ext cx="1191985" cy="1122278"/>
          </a:xfrm>
          <a:prstGeom prst="rect">
            <a:avLst/>
          </a:prstGeom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3D77ACB1-7E22-C5AA-9452-2E367E4CC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359498"/>
            <a:ext cx="56039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 Egyptian Number System</a:t>
            </a:r>
          </a:p>
        </p:txBody>
      </p:sp>
      <p:pic>
        <p:nvPicPr>
          <p:cNvPr id="5" name="Picture 4" descr="E-Math">
            <a:extLst>
              <a:ext uri="{FF2B5EF4-FFF2-40B4-BE49-F238E27FC236}">
                <a16:creationId xmlns:a16="http://schemas.microsoft.com/office/drawing/2014/main" id="{85857B81-04B0-89AB-C4E0-9A14AA560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0" t="10693" r="45099" b="85030"/>
          <a:stretch>
            <a:fillRect/>
          </a:stretch>
        </p:blipFill>
        <p:spPr bwMode="auto">
          <a:xfrm>
            <a:off x="197712" y="2628442"/>
            <a:ext cx="4280590" cy="85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99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1D6CD5C9-8DD6-01C3-760E-8177D9263E1A}"/>
              </a:ext>
            </a:extLst>
          </p:cNvPr>
          <p:cNvSpPr txBox="1">
            <a:spLocks noChangeArrowheads="1"/>
          </p:cNvSpPr>
          <p:nvPr/>
        </p:nvSpPr>
        <p:spPr>
          <a:xfrm>
            <a:off x="4950823" y="1990452"/>
            <a:ext cx="8178800" cy="4171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Monotype Sorts" pitchFamily="2" charset="2"/>
              <a:buNone/>
            </a:pPr>
            <a:r>
              <a:rPr lang="en-US" altLang="en-US"/>
              <a:t>  </a:t>
            </a:r>
          </a:p>
          <a:p>
            <a:pPr lvl="1">
              <a:buFont typeface="Monotype Sorts" pitchFamily="2" charset="2"/>
              <a:buNone/>
            </a:pPr>
            <a:endParaRPr lang="en-US" altLang="en-US"/>
          </a:p>
          <a:p>
            <a:pPr lvl="1">
              <a:buFont typeface="Monotype Sorts" pitchFamily="2" charset="2"/>
              <a:buNone/>
            </a:pPr>
            <a:r>
              <a:rPr lang="en-US" altLang="en-US"/>
              <a:t>Coordinates</a:t>
            </a:r>
          </a:p>
          <a:p>
            <a:pPr lvl="1">
              <a:buFont typeface="Monotype Sorts" pitchFamily="2" charset="2"/>
              <a:buNone/>
            </a:pPr>
            <a:r>
              <a:rPr lang="en-US" altLang="en-US"/>
              <a:t>A Mathematical</a:t>
            </a:r>
          </a:p>
          <a:p>
            <a:pPr lvl="1">
              <a:buFont typeface="Monotype Sorts" pitchFamily="2" charset="2"/>
              <a:buNone/>
            </a:pPr>
            <a:r>
              <a:rPr lang="en-US" altLang="en-US"/>
              <a:t>    Mapping</a:t>
            </a:r>
          </a:p>
          <a:p>
            <a:pPr lvl="1">
              <a:buFont typeface="Monotype Sorts" pitchFamily="2" charset="2"/>
              <a:buNone/>
            </a:pPr>
            <a:r>
              <a:rPr lang="en-US" altLang="en-US"/>
              <a:t>    System</a:t>
            </a:r>
          </a:p>
          <a:p>
            <a:pPr lvl="1">
              <a:buFont typeface="Monotype Sorts" pitchFamily="2" charset="2"/>
              <a:buNone/>
            </a:pPr>
            <a:endParaRPr lang="en-US" altLang="en-US"/>
          </a:p>
          <a:p>
            <a:pPr lvl="1">
              <a:buFont typeface="Monotype Sorts" pitchFamily="2" charset="2"/>
              <a:buNone/>
            </a:pPr>
            <a:endParaRPr lang="en-US" altLang="en-US" dirty="0"/>
          </a:p>
        </p:txBody>
      </p:sp>
      <p:pic>
        <p:nvPicPr>
          <p:cNvPr id="5" name="Picture 4" descr="Point in XY System">
            <a:extLst>
              <a:ext uri="{FF2B5EF4-FFF2-40B4-BE49-F238E27FC236}">
                <a16:creationId xmlns:a16="http://schemas.microsoft.com/office/drawing/2014/main" id="{7F13F37B-B2B1-4D13-6372-CC0C62295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0693" r="42157" b="47244"/>
          <a:stretch>
            <a:fillRect/>
          </a:stretch>
        </p:blipFill>
        <p:spPr bwMode="auto">
          <a:xfrm>
            <a:off x="6544491" y="19500"/>
            <a:ext cx="5216072" cy="654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F768B2-551A-B9F8-6897-F619FC4A22E6}"/>
              </a:ext>
            </a:extLst>
          </p:cNvPr>
          <p:cNvSpPr txBox="1"/>
          <p:nvPr/>
        </p:nvSpPr>
        <p:spPr>
          <a:xfrm>
            <a:off x="2976155" y="3894802"/>
            <a:ext cx="5342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/>
              <a:t>COORDINATES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616D4A52-5BC0-6EE3-73DB-303CE070C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124" y="4849681"/>
            <a:ext cx="680974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A Mathematical Mapping System</a:t>
            </a:r>
          </a:p>
          <a:p>
            <a:pPr algn="r">
              <a:spcBef>
                <a:spcPct val="50000"/>
              </a:spcBef>
            </a:pPr>
            <a:endParaRPr lang="en-US" alt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048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BA7792-1DD0-BB93-DD6C-9A4066CFCBE0}"/>
              </a:ext>
            </a:extLst>
          </p:cNvPr>
          <p:cNvSpPr txBox="1"/>
          <p:nvPr/>
        </p:nvSpPr>
        <p:spPr>
          <a:xfrm>
            <a:off x="6096001" y="168418"/>
            <a:ext cx="5703752" cy="173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/>
              <a:t>3-D</a:t>
            </a:r>
          </a:p>
          <a:p>
            <a:pPr algn="r">
              <a:lnSpc>
                <a:spcPts val="2560"/>
              </a:lnSpc>
            </a:pPr>
            <a:r>
              <a:rPr lang="en-US" sz="4800" b="1" dirty="0"/>
              <a:t>COORDINATE SYSTEM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73952E9F-6382-F1C3-1759-4CEFA30C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0013" y="1807503"/>
            <a:ext cx="68097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Three-Dimensional Cartesian Coordinate Systems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25C0AC-CB2D-0AAA-3598-E9CFAB269F1F}"/>
              </a:ext>
            </a:extLst>
          </p:cNvPr>
          <p:cNvGrpSpPr/>
          <p:nvPr/>
        </p:nvGrpSpPr>
        <p:grpSpPr>
          <a:xfrm>
            <a:off x="6871064" y="3042185"/>
            <a:ext cx="4928690" cy="3571702"/>
            <a:chOff x="6095999" y="3135397"/>
            <a:chExt cx="4785361" cy="346783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56C688-D1FE-652F-D32D-140B6AACBEEC}"/>
                </a:ext>
              </a:extLst>
            </p:cNvPr>
            <p:cNvSpPr/>
            <p:nvPr/>
          </p:nvSpPr>
          <p:spPr>
            <a:xfrm>
              <a:off x="6095999" y="3136486"/>
              <a:ext cx="4785361" cy="3466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XYZ Coords">
              <a:extLst>
                <a:ext uri="{FF2B5EF4-FFF2-40B4-BE49-F238E27FC236}">
                  <a16:creationId xmlns:a16="http://schemas.microsoft.com/office/drawing/2014/main" id="{4E88C935-C4AF-A4CE-89C9-128B387AE3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43" t="12639" r="38235" b="60230"/>
            <a:stretch/>
          </p:blipFill>
          <p:spPr bwMode="auto">
            <a:xfrm>
              <a:off x="6095999" y="3137574"/>
              <a:ext cx="4014651" cy="3465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XYZ Coords">
              <a:extLst>
                <a:ext uri="{FF2B5EF4-FFF2-40B4-BE49-F238E27FC236}">
                  <a16:creationId xmlns:a16="http://schemas.microsoft.com/office/drawing/2014/main" id="{FDC02686-7FCB-C243-10CE-2C6458FA87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5" t="41992" r="41412" b="52536"/>
            <a:stretch/>
          </p:blipFill>
          <p:spPr bwMode="auto">
            <a:xfrm>
              <a:off x="8293316" y="3135397"/>
              <a:ext cx="2563913" cy="42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841BF50-2C65-5B6D-2216-48760B67F2DF}"/>
              </a:ext>
            </a:extLst>
          </p:cNvPr>
          <p:cNvSpPr/>
          <p:nvPr/>
        </p:nvSpPr>
        <p:spPr>
          <a:xfrm>
            <a:off x="-1" y="2690949"/>
            <a:ext cx="6710391" cy="4167051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vered Bridge-1">
            <a:extLst>
              <a:ext uri="{FF2B5EF4-FFF2-40B4-BE49-F238E27FC236}">
                <a16:creationId xmlns:a16="http://schemas.microsoft.com/office/drawing/2014/main" id="{0DFC52E6-F4E7-87C1-C3D0-EC9FF7F6D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2" y="3042185"/>
            <a:ext cx="6479019" cy="3569460"/>
          </a:xfrm>
          <a:prstGeom prst="rect">
            <a:avLst/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20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02D141-932E-E2BA-134C-E4E64BC8B1CB}"/>
              </a:ext>
            </a:extLst>
          </p:cNvPr>
          <p:cNvSpPr/>
          <p:nvPr/>
        </p:nvSpPr>
        <p:spPr>
          <a:xfrm>
            <a:off x="0" y="1018903"/>
            <a:ext cx="7349636" cy="5839097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DAE7D3B-2E8E-E980-C8D3-54E92BBBEA2F}"/>
              </a:ext>
            </a:extLst>
          </p:cNvPr>
          <p:cNvSpPr txBox="1">
            <a:spLocks noChangeArrowheads="1"/>
          </p:cNvSpPr>
          <p:nvPr/>
        </p:nvSpPr>
        <p:spPr>
          <a:xfrm>
            <a:off x="7493062" y="2204552"/>
            <a:ext cx="4655791" cy="2651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b="1" dirty="0"/>
              <a:t>Roadways and Sidewalks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b="1" dirty="0"/>
              <a:t>Bridges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b="1" dirty="0"/>
              <a:t>Prestressed Concrete “I” Beams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b="1" dirty="0"/>
              <a:t>Steel Girder Beams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b="1" dirty="0"/>
              <a:t>Railroads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50AC294-BCA4-18E8-4BA8-D3D74B484C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871471"/>
              </p:ext>
            </p:extLst>
          </p:nvPr>
        </p:nvGraphicFramePr>
        <p:xfrm>
          <a:off x="3774001" y="1424570"/>
          <a:ext cx="3536182" cy="2334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8533333" imgH="5638095" progId="MS_ClipArt_Gallery.2">
                  <p:embed/>
                </p:oleObj>
              </mc:Choice>
              <mc:Fallback>
                <p:oleObj name="Clip" r:id="rId3" imgW="8533333" imgH="5638095" progId="MS_ClipArt_Gallery.2">
                  <p:embed/>
                  <p:pic>
                    <p:nvPicPr>
                      <p:cNvPr id="2355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4001" y="1424570"/>
                        <a:ext cx="3536182" cy="23347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2DB24E5-D6B4-874E-4992-7FCC2F05CD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252330"/>
              </p:ext>
            </p:extLst>
          </p:nvPr>
        </p:nvGraphicFramePr>
        <p:xfrm>
          <a:off x="3751567" y="3923777"/>
          <a:ext cx="3536182" cy="2335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8533333" imgH="5638095" progId="MS_ClipArt_Gallery.2">
                  <p:embed/>
                </p:oleObj>
              </mc:Choice>
              <mc:Fallback>
                <p:oleObj name="Clip" r:id="rId5" imgW="8533333" imgH="5638095" progId="MS_ClipArt_Gallery.2">
                  <p:embed/>
                  <p:pic>
                    <p:nvPicPr>
                      <p:cNvPr id="2355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1567" y="3923777"/>
                        <a:ext cx="3536182" cy="2335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0" descr="RR">
            <a:extLst>
              <a:ext uri="{FF2B5EF4-FFF2-40B4-BE49-F238E27FC236}">
                <a16:creationId xmlns:a16="http://schemas.microsoft.com/office/drawing/2014/main" id="{7214F739-5E15-1713-D47A-9E7D0C32C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0" t="28772" r="7668" b="47252"/>
          <a:stretch>
            <a:fillRect/>
          </a:stretch>
        </p:blipFill>
        <p:spPr bwMode="auto">
          <a:xfrm>
            <a:off x="166522" y="1424571"/>
            <a:ext cx="3480653" cy="48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100_0028">
            <a:extLst>
              <a:ext uri="{FF2B5EF4-FFF2-40B4-BE49-F238E27FC236}">
                <a16:creationId xmlns:a16="http://schemas.microsoft.com/office/drawing/2014/main" id="{1462675D-1894-681B-3761-3E6D001F5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558" y="4603326"/>
            <a:ext cx="2190869" cy="164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100_0002">
            <a:extLst>
              <a:ext uri="{FF2B5EF4-FFF2-40B4-BE49-F238E27FC236}">
                <a16:creationId xmlns:a16="http://schemas.microsoft.com/office/drawing/2014/main" id="{A9D8C981-9777-73B3-18E9-1D6156708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62" y="4615658"/>
            <a:ext cx="2190869" cy="164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E65CCA-A484-3BF7-5252-B9C833DD4DB0}"/>
              </a:ext>
            </a:extLst>
          </p:cNvPr>
          <p:cNvSpPr txBox="1"/>
          <p:nvPr/>
        </p:nvSpPr>
        <p:spPr>
          <a:xfrm>
            <a:off x="7493062" y="599190"/>
            <a:ext cx="4323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PARALLEL LINES </a:t>
            </a:r>
          </a:p>
          <a:p>
            <a:r>
              <a:rPr lang="en-US" sz="4800" b="1" dirty="0"/>
              <a:t>in Engineering</a:t>
            </a:r>
          </a:p>
        </p:txBody>
      </p:sp>
    </p:spTree>
    <p:extLst>
      <p:ext uri="{BB962C8B-B14F-4D97-AF65-F5344CB8AC3E}">
        <p14:creationId xmlns:p14="http://schemas.microsoft.com/office/powerpoint/2010/main" val="17034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63460F-DA4C-60DF-1960-16B8E94625F6}"/>
              </a:ext>
            </a:extLst>
          </p:cNvPr>
          <p:cNvSpPr/>
          <p:nvPr/>
        </p:nvSpPr>
        <p:spPr>
          <a:xfrm>
            <a:off x="-1" y="509451"/>
            <a:ext cx="8281851" cy="6348549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7B5FE-6A78-AE1C-0FEA-0535207769F4}"/>
              </a:ext>
            </a:extLst>
          </p:cNvPr>
          <p:cNvSpPr txBox="1">
            <a:spLocks/>
          </p:cNvSpPr>
          <p:nvPr/>
        </p:nvSpPr>
        <p:spPr>
          <a:xfrm>
            <a:off x="8469449" y="2137408"/>
            <a:ext cx="3722551" cy="41719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Careers with heavy emphasis on geometry.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Engineer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Construction Worker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Pilot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Math Teacher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Interior Designer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Plumber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Fashion Designer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Game Developer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Surveyor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Architect</a:t>
            </a:r>
          </a:p>
        </p:txBody>
      </p:sp>
      <p:pic>
        <p:nvPicPr>
          <p:cNvPr id="5" name="Picture 2" descr="50 Modern Kitchen Designs That Use Unconventional Geometry">
            <a:extLst>
              <a:ext uri="{FF2B5EF4-FFF2-40B4-BE49-F238E27FC236}">
                <a16:creationId xmlns:a16="http://schemas.microsoft.com/office/drawing/2014/main" id="{FF8610BC-94E9-D44C-ED02-E1A105DD4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5" y="3969894"/>
            <a:ext cx="4866725" cy="253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lumbing Projects | Portland OR &amp; Vancouver WA | Journeyman Plumbers">
            <a:extLst>
              <a:ext uri="{FF2B5EF4-FFF2-40B4-BE49-F238E27FC236}">
                <a16:creationId xmlns:a16="http://schemas.microsoft.com/office/drawing/2014/main" id="{870A01C8-4844-9C57-1A23-DEE5E040E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5" y="883739"/>
            <a:ext cx="4866725" cy="291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ED2011-90F6-28C2-A039-9C4507A675F7}"/>
              </a:ext>
            </a:extLst>
          </p:cNvPr>
          <p:cNvSpPr txBox="1"/>
          <p:nvPr/>
        </p:nvSpPr>
        <p:spPr>
          <a:xfrm>
            <a:off x="6261100" y="893635"/>
            <a:ext cx="5342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/>
              <a:t>CAREERS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B69EF1-80AE-3E15-67AD-6B1EA0DAA6FA}"/>
              </a:ext>
            </a:extLst>
          </p:cNvPr>
          <p:cNvSpPr/>
          <p:nvPr/>
        </p:nvSpPr>
        <p:spPr>
          <a:xfrm>
            <a:off x="5499463" y="893635"/>
            <a:ext cx="2547257" cy="56116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n airplane on a grass field&#10;&#10;Description automatically generated">
            <a:extLst>
              <a:ext uri="{FF2B5EF4-FFF2-40B4-BE49-F238E27FC236}">
                <a16:creationId xmlns:a16="http://schemas.microsoft.com/office/drawing/2014/main" id="{56665163-957D-3E34-4636-EDCC59DF0D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920" r="44443"/>
          <a:stretch/>
        </p:blipFill>
        <p:spPr>
          <a:xfrm>
            <a:off x="5394960" y="893635"/>
            <a:ext cx="2651760" cy="561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60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6A1774-C6FE-506F-D7AF-65DBD64508BE}"/>
              </a:ext>
            </a:extLst>
          </p:cNvPr>
          <p:cNvSpPr/>
          <p:nvPr/>
        </p:nvSpPr>
        <p:spPr>
          <a:xfrm>
            <a:off x="-1" y="-1"/>
            <a:ext cx="7994469" cy="6858001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CD7BE-A798-5A1D-9A0A-C995141FDCC5}"/>
              </a:ext>
            </a:extLst>
          </p:cNvPr>
          <p:cNvSpPr txBox="1">
            <a:spLocks/>
          </p:cNvSpPr>
          <p:nvPr/>
        </p:nvSpPr>
        <p:spPr>
          <a:xfrm>
            <a:off x="8114214" y="441540"/>
            <a:ext cx="3381101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b="1" dirty="0"/>
              <a:t>Geometry is everywhere around you</a:t>
            </a: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Sports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Food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Cars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Wrapping Presents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Concerts</a:t>
            </a:r>
          </a:p>
          <a:p>
            <a:pPr algn="l"/>
            <a:endParaRPr lang="en-US" sz="2000" dirty="0"/>
          </a:p>
        </p:txBody>
      </p:sp>
      <p:pic>
        <p:nvPicPr>
          <p:cNvPr id="5" name="Picture 2" descr="Black Bean and Corn Salsa - 5 Minute Appetizer with Tostitos Scoops">
            <a:extLst>
              <a:ext uri="{FF2B5EF4-FFF2-40B4-BE49-F238E27FC236}">
                <a16:creationId xmlns:a16="http://schemas.microsoft.com/office/drawing/2014/main" id="{8DEB5425-00F7-630F-2DE1-871FC3A44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14" y="301233"/>
            <a:ext cx="3508721" cy="263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lating 101: Contrast and Balance in Food Presentation | Johnson &amp; Wales  University">
            <a:extLst>
              <a:ext uri="{FF2B5EF4-FFF2-40B4-BE49-F238E27FC236}">
                <a16:creationId xmlns:a16="http://schemas.microsoft.com/office/drawing/2014/main" id="{41149283-363F-F3CC-A263-ABBF97167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1" y="4598829"/>
            <a:ext cx="3143655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sla Cybertruck – Futuristic Geometric Shaped, Electric Pickup Truck -  Tuvie Design">
            <a:extLst>
              <a:ext uri="{FF2B5EF4-FFF2-40B4-BE49-F238E27FC236}">
                <a16:creationId xmlns:a16="http://schemas.microsoft.com/office/drawing/2014/main" id="{0311EC15-6CBD-6C17-1266-E171ED245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8" y="293172"/>
            <a:ext cx="3162518" cy="205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PBILevelPlayingField20102">
            <a:extLst>
              <a:ext uri="{FF2B5EF4-FFF2-40B4-BE49-F238E27FC236}">
                <a16:creationId xmlns:a16="http://schemas.microsoft.com/office/drawing/2014/main" id="{AD2C539E-BDAD-540D-A13E-72C487564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06" y="2530474"/>
            <a:ext cx="3208610" cy="19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GLP Helps 311 to Another Massive 311 Day Party Success in Las Vegas">
            <a:extLst>
              <a:ext uri="{FF2B5EF4-FFF2-40B4-BE49-F238E27FC236}">
                <a16:creationId xmlns:a16="http://schemas.microsoft.com/office/drawing/2014/main" id="{6B48868A-EA14-035F-FC48-3852FC32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884" y="3145914"/>
            <a:ext cx="3525348" cy="34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6234EC-8C9A-8BE8-011E-4019A9BBE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873" y="5280536"/>
            <a:ext cx="5830026" cy="135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70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33904" y="1885469"/>
            <a:ext cx="8398393" cy="3390724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8000" b="1" dirty="0">
                <a:solidFill>
                  <a:schemeClr val="tx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63401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16" y="948381"/>
            <a:ext cx="4505638" cy="40767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82016" y="4846680"/>
            <a:ext cx="44038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hlinkClick r:id="rId3"/>
              </a:rPr>
              <a:t>KYTC.KEEN@ky.gov</a:t>
            </a:r>
            <a:endParaRPr lang="en-US" sz="3600" b="1" dirty="0"/>
          </a:p>
          <a:p>
            <a:pPr algn="ctr"/>
            <a:r>
              <a:rPr lang="en-US" sz="2400" b="1" dirty="0"/>
              <a:t>WEBSITE: </a:t>
            </a:r>
            <a:r>
              <a:rPr lang="en-US" sz="2400" b="1" dirty="0" err="1"/>
              <a:t>transportation.ky.gov</a:t>
            </a:r>
            <a:r>
              <a:rPr lang="en-US" sz="2400" b="1" dirty="0"/>
              <a:t>/Education/Pages/KEEN.aspx</a:t>
            </a:r>
          </a:p>
        </p:txBody>
      </p:sp>
      <p:pic>
        <p:nvPicPr>
          <p:cNvPr id="8" name="Picture 7" descr="A qr code with a few squares&#10;&#10;Description automatically generated">
            <a:extLst>
              <a:ext uri="{FF2B5EF4-FFF2-40B4-BE49-F238E27FC236}">
                <a16:creationId xmlns:a16="http://schemas.microsoft.com/office/drawing/2014/main" id="{254A7D51-D725-D739-98D5-9D458C47B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94" y="3449242"/>
            <a:ext cx="3171902" cy="315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90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53528" y="4846680"/>
            <a:ext cx="6611344" cy="1484228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871" y="492143"/>
            <a:ext cx="4812658" cy="435453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0" y="5111005"/>
            <a:ext cx="5784350" cy="18403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3200" b="1" dirty="0"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An education initiative by the Kentucky Transportation Cabinet</a:t>
            </a:r>
          </a:p>
        </p:txBody>
      </p:sp>
      <p:pic>
        <p:nvPicPr>
          <p:cNvPr id="2" name="Picture 1" descr="A qr code with a few squares&#10;&#10;Description automatically generated">
            <a:extLst>
              <a:ext uri="{FF2B5EF4-FFF2-40B4-BE49-F238E27FC236}">
                <a16:creationId xmlns:a16="http://schemas.microsoft.com/office/drawing/2014/main" id="{CDD02EFA-F600-549C-B7F6-E12279149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626" y="3179145"/>
            <a:ext cx="3171902" cy="315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36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E685F-23A0-5CF1-C4CA-6384BB30030F}"/>
              </a:ext>
            </a:extLst>
          </p:cNvPr>
          <p:cNvSpPr txBox="1"/>
          <p:nvPr/>
        </p:nvSpPr>
        <p:spPr>
          <a:xfrm>
            <a:off x="5598560" y="1706413"/>
            <a:ext cx="71097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Engineers are</a:t>
            </a:r>
          </a:p>
          <a:p>
            <a:r>
              <a:rPr lang="en-US" sz="4400" b="1" dirty="0"/>
              <a:t>PROBLEM</a:t>
            </a:r>
            <a:r>
              <a:rPr lang="en-US" sz="4000" b="1" dirty="0"/>
              <a:t> SOLVERS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998A4406-C2EA-2ADF-9D22-54E9CA54E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560" y="3337575"/>
            <a:ext cx="53237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algn="l"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dirty="0">
                <a:latin typeface="+mn-lt"/>
              </a:rPr>
              <a:t>Use technology to solve problems</a:t>
            </a:r>
            <a:endParaRPr lang="en-US" altLang="en-US" sz="1600" dirty="0">
              <a:latin typeface="+mn-lt"/>
            </a:endParaRPr>
          </a:p>
          <a:p>
            <a:pPr marL="342900" indent="-342900" algn="l"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dirty="0">
                <a:latin typeface="+mn-lt"/>
              </a:rPr>
              <a:t>Rely on creativity and academic skills</a:t>
            </a:r>
          </a:p>
          <a:p>
            <a:pPr marL="342900" indent="-342900" algn="l"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dirty="0">
                <a:latin typeface="+mn-lt"/>
              </a:rPr>
              <a:t>Use math, science, and computers</a:t>
            </a:r>
            <a:endParaRPr lang="en-US" altLang="en-US" sz="2000" dirty="0">
              <a:latin typeface="+mn-lt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70A5E916-9FB3-2576-A864-E74CCC3F1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560" y="5193586"/>
            <a:ext cx="583315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Even though the tasks can be different from each other, engineers use common methods to solve their problems. </a:t>
            </a:r>
            <a:endParaRPr lang="en-US" altLang="en-US" sz="32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46063-C6ED-7ADB-4949-1306799CA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077" y="464085"/>
            <a:ext cx="2154422" cy="220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1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B179592-719F-961D-E89A-A046D12AAF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433"/>
          <a:stretch/>
        </p:blipFill>
        <p:spPr>
          <a:xfrm>
            <a:off x="8202451" y="956270"/>
            <a:ext cx="4287566" cy="58881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C83C32F-493D-2A3C-586A-379FD92D6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730" y="1679846"/>
            <a:ext cx="6486270" cy="516461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01637E1-B2ED-1C78-635E-7348A3D1C9E6}"/>
              </a:ext>
            </a:extLst>
          </p:cNvPr>
          <p:cNvSpPr/>
          <p:nvPr/>
        </p:nvSpPr>
        <p:spPr>
          <a:xfrm>
            <a:off x="5414814" y="301391"/>
            <a:ext cx="7382315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3600" b="1" dirty="0">
                <a:solidFill>
                  <a:schemeClr val="tx1"/>
                </a:solidFill>
              </a:rPr>
              <a:t>THE ENGINEERING PROCESS: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D3D379-7FBB-2128-9B99-BD934FAAD730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15E788-001A-674D-0CC1-965D185AC08E}"/>
              </a:ext>
            </a:extLst>
          </p:cNvPr>
          <p:cNvSpPr txBox="1"/>
          <p:nvPr/>
        </p:nvSpPr>
        <p:spPr>
          <a:xfrm>
            <a:off x="2236134" y="5717955"/>
            <a:ext cx="20785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60"/>
              </a:lnSpc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Identify and </a:t>
            </a:r>
          </a:p>
          <a:p>
            <a:pPr algn="ctr">
              <a:lnSpc>
                <a:spcPts val="1960"/>
              </a:lnSpc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define a problem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1B8E87-1A97-DD6A-705C-86C2A513A655}"/>
              </a:ext>
            </a:extLst>
          </p:cNvPr>
          <p:cNvSpPr txBox="1"/>
          <p:nvPr/>
        </p:nvSpPr>
        <p:spPr>
          <a:xfrm>
            <a:off x="3315985" y="4551994"/>
            <a:ext cx="207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Analyze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the problem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1FE698-1788-9CD4-E512-5479A52FD01C}"/>
              </a:ext>
            </a:extLst>
          </p:cNvPr>
          <p:cNvSpPr txBox="1"/>
          <p:nvPr/>
        </p:nvSpPr>
        <p:spPr>
          <a:xfrm>
            <a:off x="4314647" y="3288462"/>
            <a:ext cx="192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Propose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solutions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D4E138-DEC2-DCAE-6F39-11629F86AE93}"/>
              </a:ext>
            </a:extLst>
          </p:cNvPr>
          <p:cNvSpPr txBox="1"/>
          <p:nvPr/>
        </p:nvSpPr>
        <p:spPr>
          <a:xfrm>
            <a:off x="5328000" y="1919895"/>
            <a:ext cx="2313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Select &amp; Design 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Preferred solution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2F0C1A-922F-9A8D-807B-EB6766508945}"/>
              </a:ext>
            </a:extLst>
          </p:cNvPr>
          <p:cNvSpPr txBox="1"/>
          <p:nvPr/>
        </p:nvSpPr>
        <p:spPr>
          <a:xfrm>
            <a:off x="9321872" y="2070100"/>
            <a:ext cx="2134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SOLVE THE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PROBLEM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6965953D-53E8-01EB-D5FD-081A80A0C482}"/>
              </a:ext>
            </a:extLst>
          </p:cNvPr>
          <p:cNvSpPr/>
          <p:nvPr/>
        </p:nvSpPr>
        <p:spPr>
          <a:xfrm>
            <a:off x="8565789" y="2041348"/>
            <a:ext cx="889000" cy="676902"/>
          </a:xfrm>
          <a:prstGeom prst="rightArrow">
            <a:avLst/>
          </a:prstGeom>
          <a:gradFill>
            <a:gsLst>
              <a:gs pos="0">
                <a:srgbClr val="F47D21"/>
              </a:gs>
              <a:gs pos="99000">
                <a:schemeClr val="accent1">
                  <a:lumMod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38B8404-53B5-9E93-62F7-95776A128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213" y="1956324"/>
            <a:ext cx="1000229" cy="8802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5092D73-8184-7BAF-7AD9-5C16C2DFE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651" y="4905937"/>
            <a:ext cx="584200" cy="2794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F194F3D-2EEC-1AE4-F69D-3DBC6EF011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4812" y="4237669"/>
            <a:ext cx="419100" cy="6286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B1D3614-99B7-130C-7AE2-CED3B23667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241" y="5815525"/>
            <a:ext cx="695144" cy="8110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F1EF485-9F99-34CE-60E5-870203E6B8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2857" y="2958803"/>
            <a:ext cx="463550" cy="63797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C83D463-91F3-160F-C2EF-1D1F76A750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7155" y="3520180"/>
            <a:ext cx="357043" cy="53467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C559022-D6F1-4838-81BB-859F9352DA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9430" y="3529963"/>
            <a:ext cx="357043" cy="5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7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E685F-23A0-5CF1-C4CA-6384BB30030F}"/>
              </a:ext>
            </a:extLst>
          </p:cNvPr>
          <p:cNvSpPr txBox="1"/>
          <p:nvPr/>
        </p:nvSpPr>
        <p:spPr>
          <a:xfrm>
            <a:off x="6261100" y="893635"/>
            <a:ext cx="5342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/>
              <a:t>M A T H !!!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70A5E916-9FB3-2576-A864-E74CCC3F1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069" y="2060356"/>
            <a:ext cx="68097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b="1" dirty="0">
                <a:latin typeface="+mn-lt"/>
              </a:rPr>
              <a:t> Geometry in Engineering &amp; in the Real World   </a:t>
            </a:r>
          </a:p>
          <a:p>
            <a:pPr algn="r">
              <a:spcBef>
                <a:spcPct val="50000"/>
              </a:spcBef>
            </a:pPr>
            <a:endParaRPr lang="en-US" altLang="en-US" sz="2000" dirty="0">
              <a:latin typeface="+mn-lt"/>
            </a:endParaRPr>
          </a:p>
        </p:txBody>
      </p:sp>
      <p:pic>
        <p:nvPicPr>
          <p:cNvPr id="7" name="Picture 10" descr="Sunshine Skyway bridge">
            <a:extLst>
              <a:ext uri="{FF2B5EF4-FFF2-40B4-BE49-F238E27FC236}">
                <a16:creationId xmlns:a16="http://schemas.microsoft.com/office/drawing/2014/main" id="{BE9D3700-2355-E9D2-D884-FF5D02DD4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63" y="2795451"/>
            <a:ext cx="5514765" cy="37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F36EF6-9E8B-FF11-237C-AA9808F22950}"/>
              </a:ext>
            </a:extLst>
          </p:cNvPr>
          <p:cNvSpPr/>
          <p:nvPr/>
        </p:nvSpPr>
        <p:spPr>
          <a:xfrm>
            <a:off x="0" y="2573383"/>
            <a:ext cx="6078245" cy="4127863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7" descr="American Concrete Institute—advancing concrete knowledge since 1904.">
            <a:extLst>
              <a:ext uri="{FF2B5EF4-FFF2-40B4-BE49-F238E27FC236}">
                <a16:creationId xmlns:a16="http://schemas.microsoft.com/office/drawing/2014/main" id="{3D237F2C-19E6-D1A4-30BE-99310307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795451"/>
            <a:ext cx="5625062" cy="37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54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51FE97-C58B-0530-F49D-9CC6EB43DDF4}"/>
              </a:ext>
            </a:extLst>
          </p:cNvPr>
          <p:cNvSpPr txBox="1"/>
          <p:nvPr/>
        </p:nvSpPr>
        <p:spPr>
          <a:xfrm>
            <a:off x="6404793" y="353925"/>
            <a:ext cx="5342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/>
              <a:t>Geometry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927326-745C-5D87-F1BD-ABEBC3E40A6C}"/>
              </a:ext>
            </a:extLst>
          </p:cNvPr>
          <p:cNvSpPr/>
          <p:nvPr/>
        </p:nvSpPr>
        <p:spPr>
          <a:xfrm>
            <a:off x="130628" y="470263"/>
            <a:ext cx="5615899" cy="6387737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metal bridge with blue beams&#10;&#10;Description automatically generated">
            <a:extLst>
              <a:ext uri="{FF2B5EF4-FFF2-40B4-BE49-F238E27FC236}">
                <a16:creationId xmlns:a16="http://schemas.microsoft.com/office/drawing/2014/main" id="{01AC7DA6-A6E5-ECD1-B65C-DA255A43BE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75"/>
          <a:stretch/>
        </p:blipFill>
        <p:spPr>
          <a:xfrm>
            <a:off x="420418" y="3755572"/>
            <a:ext cx="5050512" cy="2811548"/>
          </a:xfrm>
          <a:prstGeom prst="rect">
            <a:avLst/>
          </a:prstGeom>
        </p:spPr>
      </p:pic>
      <p:pic>
        <p:nvPicPr>
          <p:cNvPr id="18" name="Picture 17" descr="A person and person in yellow vests pointing at a bridge&#10;&#10;Description automatically generated">
            <a:extLst>
              <a:ext uri="{FF2B5EF4-FFF2-40B4-BE49-F238E27FC236}">
                <a16:creationId xmlns:a16="http://schemas.microsoft.com/office/drawing/2014/main" id="{6AA4DB1F-5CA4-A91B-D700-8F785200EC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b="34622"/>
          <a:stretch/>
        </p:blipFill>
        <p:spPr>
          <a:xfrm>
            <a:off x="393164" y="653144"/>
            <a:ext cx="5077766" cy="2965267"/>
          </a:xfrm>
          <a:prstGeom prst="rect">
            <a:avLst/>
          </a:prstGeom>
        </p:spPr>
      </p:pic>
      <p:pic>
        <p:nvPicPr>
          <p:cNvPr id="20" name="Picture 19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F2217DBB-16B7-A6CD-7FB5-E9BA3C7E9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67" y="3243278"/>
            <a:ext cx="5884535" cy="3310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765EE3-B434-52AA-D8A9-9D6D2E5DB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221" y="2013926"/>
            <a:ext cx="5830026" cy="1359818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B4F55F06-53F7-FBF2-BABF-EA13451A5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762" y="1455331"/>
            <a:ext cx="68097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 The Mathematical Study of Shapes</a:t>
            </a:r>
            <a:endParaRPr lang="en-US" alt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300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B7FE46-7582-ECF8-69A4-DFB7E5F44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281" y="131561"/>
            <a:ext cx="1042851" cy="1042851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2ABFBF51-6633-4FCB-2432-2B91501DEA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E405B6-DFA8-F57C-07D0-2AF3BA7843B5}"/>
              </a:ext>
            </a:extLst>
          </p:cNvPr>
          <p:cNvSpPr/>
          <p:nvPr/>
        </p:nvSpPr>
        <p:spPr>
          <a:xfrm>
            <a:off x="0" y="0"/>
            <a:ext cx="7981406" cy="6858001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diagram of a roundabout&#10;&#10;Description automatically generated">
            <a:extLst>
              <a:ext uri="{FF2B5EF4-FFF2-40B4-BE49-F238E27FC236}">
                <a16:creationId xmlns:a16="http://schemas.microsoft.com/office/drawing/2014/main" id="{3F70FA47-FF2D-D047-F441-40BD879A1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" y="1"/>
            <a:ext cx="942975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090714-80B9-45E7-A584-19901F34D10E}"/>
              </a:ext>
            </a:extLst>
          </p:cNvPr>
          <p:cNvSpPr txBox="1"/>
          <p:nvPr/>
        </p:nvSpPr>
        <p:spPr>
          <a:xfrm>
            <a:off x="6548483" y="1040575"/>
            <a:ext cx="5342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/>
              <a:t>CIRCLES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E4754172-E5B5-C56E-2442-1DF1A7ED4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1452" y="2067821"/>
            <a:ext cx="68097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3200" b="1" dirty="0">
                <a:latin typeface="+mn-lt"/>
              </a:rPr>
              <a:t> Circles in Engineering</a:t>
            </a:r>
          </a:p>
          <a:p>
            <a:pPr algn="r"/>
            <a:r>
              <a:rPr lang="en-US" altLang="en-US" sz="3200" b="1" dirty="0">
                <a:latin typeface="+mn-lt"/>
              </a:rPr>
              <a:t>Roundabouts</a:t>
            </a:r>
            <a:endParaRPr lang="en-US" alt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000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AACB97A2-0E9B-8320-F045-69B3537D5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7437" r="132" b="31166"/>
          <a:stretch/>
        </p:blipFill>
        <p:spPr bwMode="auto">
          <a:xfrm>
            <a:off x="0" y="3317967"/>
            <a:ext cx="12191999" cy="420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7C028-37CE-DA33-E865-617DA2B0A43B}"/>
              </a:ext>
            </a:extLst>
          </p:cNvPr>
          <p:cNvSpPr txBox="1"/>
          <p:nvPr/>
        </p:nvSpPr>
        <p:spPr>
          <a:xfrm>
            <a:off x="6261100" y="1328447"/>
            <a:ext cx="5342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/>
              <a:t>TRIANGLES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3AECCBA1-4D40-24A1-A5DF-569170ECD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560874"/>
            <a:ext cx="74890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 Triangles in Engineering - Roundabouts</a:t>
            </a:r>
            <a:endParaRPr lang="en-US" altLang="en-US" b="1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D5425D-D845-D19B-E26C-516C9C40E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3789" y="297180"/>
            <a:ext cx="1191985" cy="11222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42F4B-473B-232F-4098-EB17511B179B}"/>
              </a:ext>
            </a:extLst>
          </p:cNvPr>
          <p:cNvSpPr txBox="1">
            <a:spLocks/>
          </p:cNvSpPr>
          <p:nvPr/>
        </p:nvSpPr>
        <p:spPr>
          <a:xfrm>
            <a:off x="-370113" y="3578650"/>
            <a:ext cx="4659085" cy="9748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chemeClr val="bg1"/>
                </a:solidFill>
              </a:rPr>
              <a:t>PURPLE PEOPLE BRIDGE – 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Newport, KY - Cincinnati, OH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2,670 ft pedestrian only built in 1872</a:t>
            </a:r>
          </a:p>
        </p:txBody>
      </p:sp>
    </p:spTree>
    <p:extLst>
      <p:ext uri="{BB962C8B-B14F-4D97-AF65-F5344CB8AC3E}">
        <p14:creationId xmlns:p14="http://schemas.microsoft.com/office/powerpoint/2010/main" val="26305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F7C028-37CE-DA33-E865-617DA2B0A43B}"/>
              </a:ext>
            </a:extLst>
          </p:cNvPr>
          <p:cNvSpPr txBox="1"/>
          <p:nvPr/>
        </p:nvSpPr>
        <p:spPr>
          <a:xfrm>
            <a:off x="6522357" y="1328447"/>
            <a:ext cx="5342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/>
              <a:t>TRIANGLES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3AECCBA1-4D40-24A1-A5DF-569170ECD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057" y="2359498"/>
            <a:ext cx="74890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 Triangles in Engineering - Roundabouts</a:t>
            </a:r>
            <a:endParaRPr lang="en-US" altLang="en-US" b="1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D5425D-D845-D19B-E26C-516C9C40E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5046" y="297180"/>
            <a:ext cx="1191985" cy="1122278"/>
          </a:xfrm>
          <a:prstGeom prst="rect">
            <a:avLst/>
          </a:prstGeom>
        </p:spPr>
      </p:pic>
      <p:pic>
        <p:nvPicPr>
          <p:cNvPr id="12" name="Picture 11" descr="A long shot of a bridge&#10;&#10;Description automatically generated">
            <a:extLst>
              <a:ext uri="{FF2B5EF4-FFF2-40B4-BE49-F238E27FC236}">
                <a16:creationId xmlns:a16="http://schemas.microsoft.com/office/drawing/2014/main" id="{2A646B46-70F7-CEA5-A0DC-B1D9AB1E2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30" y="3016721"/>
            <a:ext cx="6481173" cy="36456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409980-5569-76A8-27F0-3B6F3BD7E9BE}"/>
              </a:ext>
            </a:extLst>
          </p:cNvPr>
          <p:cNvSpPr/>
          <p:nvPr/>
        </p:nvSpPr>
        <p:spPr>
          <a:xfrm>
            <a:off x="0" y="-1"/>
            <a:ext cx="5146766" cy="6858001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climbing a bridge&#10;&#10;Description automatically generated">
            <a:extLst>
              <a:ext uri="{FF2B5EF4-FFF2-40B4-BE49-F238E27FC236}">
                <a16:creationId xmlns:a16="http://schemas.microsoft.com/office/drawing/2014/main" id="{3F35DE9B-2B6A-0C64-FA4D-51E7A338AF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1"/>
          <a:stretch/>
        </p:blipFill>
        <p:spPr>
          <a:xfrm>
            <a:off x="446497" y="276820"/>
            <a:ext cx="4358097" cy="638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1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70E1563C977445AF23DF50934C3453" ma:contentTypeVersion="1" ma:contentTypeDescription="Create a new document." ma:contentTypeScope="" ma:versionID="af5050aae98e34a1cd44ee7d668efe8a">
  <xsd:schema xmlns:xsd="http://www.w3.org/2001/XMLSchema" xmlns:xs="http://www.w3.org/2001/XMLSchema" xmlns:p="http://schemas.microsoft.com/office/2006/metadata/properties" xmlns:ns2="9c16dc54-5a24-4afd-a61c-664ec7eab416" targetNamespace="http://schemas.microsoft.com/office/2006/metadata/properties" ma:root="true" ma:fieldsID="cbe3cd24092a393f5b9279d5fa38058f" ns2:_=""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1F5C99-95A5-4477-B04F-B3F09B8B08CA}"/>
</file>

<file path=customXml/itemProps2.xml><?xml version="1.0" encoding="utf-8"?>
<ds:datastoreItem xmlns:ds="http://schemas.openxmlformats.org/officeDocument/2006/customXml" ds:itemID="{422A2DF6-1839-46B0-A7EC-B0DB656B0708}"/>
</file>

<file path=customXml/itemProps3.xml><?xml version="1.0" encoding="utf-8"?>
<ds:datastoreItem xmlns:ds="http://schemas.openxmlformats.org/officeDocument/2006/customXml" ds:itemID="{14867BB4-B6A7-4CE9-950C-3C2EE7AFBBCE}"/>
</file>

<file path=docProps/app.xml><?xml version="1.0" encoding="utf-8"?>
<Properties xmlns="http://schemas.openxmlformats.org/officeDocument/2006/extended-properties" xmlns:vt="http://schemas.openxmlformats.org/officeDocument/2006/docPropsVTypes">
  <TotalTime>8265</TotalTime>
  <Words>788</Words>
  <Application>Microsoft Macintosh PowerPoint</Application>
  <PresentationFormat>Widescreen</PresentationFormat>
  <Paragraphs>137</Paragraphs>
  <Slides>18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Monotype Sorts</vt:lpstr>
      <vt:lpstr>Times New Roman</vt:lpstr>
      <vt:lpstr>Wingdings</vt:lpstr>
      <vt:lpstr>Office Theme</vt:lpstr>
      <vt:lpstr>Clip</vt:lpstr>
      <vt:lpstr>GEOMETRY IN ENGINEERING: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House, Izzy G (KYTC)</dc:creator>
  <cp:lastModifiedBy>House, Izzy G (KYTC)</cp:lastModifiedBy>
  <cp:revision>64</cp:revision>
  <dcterms:created xsi:type="dcterms:W3CDTF">2020-10-13T15:48:02Z</dcterms:created>
  <dcterms:modified xsi:type="dcterms:W3CDTF">2023-08-08T14:48:21Z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0x0101006270E1563C977445AF23DF50934C3453</vt:lpwstr>
  </property>
</Properties>
</file>