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9" r:id="rId5"/>
  </p:sldMasterIdLst>
  <p:notesMasterIdLst>
    <p:notesMasterId r:id="rId40"/>
  </p:notesMasterIdLst>
  <p:handoutMasterIdLst>
    <p:handoutMasterId r:id="rId41"/>
  </p:handoutMasterIdLst>
  <p:sldIdLst>
    <p:sldId id="256" r:id="rId6"/>
    <p:sldId id="298" r:id="rId7"/>
    <p:sldId id="299" r:id="rId8"/>
    <p:sldId id="300" r:id="rId9"/>
    <p:sldId id="301" r:id="rId10"/>
    <p:sldId id="302" r:id="rId11"/>
    <p:sldId id="303" r:id="rId12"/>
    <p:sldId id="305" r:id="rId13"/>
    <p:sldId id="306" r:id="rId14"/>
    <p:sldId id="268" r:id="rId15"/>
    <p:sldId id="271" r:id="rId16"/>
    <p:sldId id="295" r:id="rId17"/>
    <p:sldId id="272" r:id="rId18"/>
    <p:sldId id="273" r:id="rId19"/>
    <p:sldId id="279" r:id="rId20"/>
    <p:sldId id="292" r:id="rId21"/>
    <p:sldId id="307" r:id="rId22"/>
    <p:sldId id="289" r:id="rId23"/>
    <p:sldId id="290" r:id="rId24"/>
    <p:sldId id="285" r:id="rId25"/>
    <p:sldId id="284" r:id="rId26"/>
    <p:sldId id="276" r:id="rId27"/>
    <p:sldId id="293" r:id="rId28"/>
    <p:sldId id="294" r:id="rId29"/>
    <p:sldId id="283" r:id="rId30"/>
    <p:sldId id="282" r:id="rId31"/>
    <p:sldId id="281" r:id="rId32"/>
    <p:sldId id="277" r:id="rId33"/>
    <p:sldId id="288" r:id="rId34"/>
    <p:sldId id="296" r:id="rId35"/>
    <p:sldId id="309" r:id="rId36"/>
    <p:sldId id="310" r:id="rId37"/>
    <p:sldId id="308" r:id="rId38"/>
    <p:sldId id="297" r:id="rId39"/>
  </p:sldIdLst>
  <p:sldSz cx="9144000" cy="6858000" type="screen4x3"/>
  <p:notesSz cx="6858000" cy="922655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F46"/>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59" autoAdjust="0"/>
  </p:normalViewPr>
  <p:slideViewPr>
    <p:cSldViewPr>
      <p:cViewPr varScale="1">
        <p:scale>
          <a:sx n="82" d="100"/>
          <a:sy n="82" d="100"/>
        </p:scale>
        <p:origin x="111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p>
        </p:txBody>
      </p:sp>
      <p:sp>
        <p:nvSpPr>
          <p:cNvPr id="52227" name="Rectangle 3"/>
          <p:cNvSpPr>
            <a:spLocks noGrp="1" noChangeArrowheads="1"/>
          </p:cNvSpPr>
          <p:nvPr>
            <p:ph type="dt" sz="quarter" idx="1"/>
          </p:nvPr>
        </p:nvSpPr>
        <p:spPr bwMode="auto">
          <a:xfrm>
            <a:off x="3884613"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endParaRPr lang="en-US"/>
          </a:p>
        </p:txBody>
      </p:sp>
      <p:sp>
        <p:nvSpPr>
          <p:cNvPr id="52228" name="Rectangle 4"/>
          <p:cNvSpPr>
            <a:spLocks noGrp="1" noChangeArrowheads="1"/>
          </p:cNvSpPr>
          <p:nvPr>
            <p:ph type="ftr" sz="quarter" idx="2"/>
          </p:nvPr>
        </p:nvSpPr>
        <p:spPr bwMode="auto">
          <a:xfrm>
            <a:off x="0" y="8763000"/>
            <a:ext cx="29718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p>
        </p:txBody>
      </p:sp>
      <p:sp>
        <p:nvSpPr>
          <p:cNvPr id="52229" name="Rectangle 5"/>
          <p:cNvSpPr>
            <a:spLocks noGrp="1" noChangeArrowheads="1"/>
          </p:cNvSpPr>
          <p:nvPr>
            <p:ph type="sldNum" sz="quarter" idx="3"/>
          </p:nvPr>
        </p:nvSpPr>
        <p:spPr bwMode="auto">
          <a:xfrm>
            <a:off x="3884613" y="8763000"/>
            <a:ext cx="29718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E6CBFC1-4FAA-4FE2-98D2-953716EB659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61963"/>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AF4F8CB-52CC-42B8-B42E-9201E99D7ED1}" type="datetimeFigureOut">
              <a:rPr lang="en-US"/>
              <a:pPr>
                <a:defRPr/>
              </a:pPr>
              <a:t>5/2/2022</a:t>
            </a:fld>
            <a:endParaRPr lang="en-US"/>
          </a:p>
        </p:txBody>
      </p:sp>
      <p:sp>
        <p:nvSpPr>
          <p:cNvPr id="4" name="Slide Image Placeholder 3"/>
          <p:cNvSpPr>
            <a:spLocks noGrp="1" noRot="1" noChangeAspect="1"/>
          </p:cNvSpPr>
          <p:nvPr>
            <p:ph type="sldImg" idx="2"/>
          </p:nvPr>
        </p:nvSpPr>
        <p:spPr>
          <a:xfrm>
            <a:off x="1123950" y="692150"/>
            <a:ext cx="4610100" cy="345916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83088"/>
            <a:ext cx="5486400" cy="4151312"/>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63000"/>
            <a:ext cx="2971800" cy="46196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763000"/>
            <a:ext cx="2971800" cy="46196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FC1125A-E7D6-4271-992B-34F480C04F8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AF8BE003-52D9-4D68-9A89-9CD22C8E93DB}" type="slidenum">
              <a:rPr lang="en-US" altLang="en-US" smtClean="0">
                <a:latin typeface="Times New Roman" panose="02020603050405020304" pitchFamily="18" charset="0"/>
              </a:rPr>
              <a:pPr/>
              <a:t>2</a:t>
            </a:fld>
            <a:endParaRPr lang="en-US" altLang="en-US" smtClean="0">
              <a:latin typeface="Times New Roman" panose="02020603050405020304" pitchFamily="18" charset="0"/>
            </a:endParaRPr>
          </a:p>
        </p:txBody>
      </p:sp>
      <p:sp>
        <p:nvSpPr>
          <p:cNvPr id="1024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  Paintings:  </a:t>
            </a:r>
            <a:r>
              <a:rPr lang="en-US" altLang="en-US" i="1" smtClean="0"/>
              <a:t>Manifest Destiny</a:t>
            </a:r>
            <a:r>
              <a:rPr lang="en-US" altLang="en-US" smtClean="0"/>
              <a:t> by John Gast &amp; </a:t>
            </a:r>
            <a:r>
              <a:rPr lang="en-US" altLang="en-US" i="1" smtClean="0"/>
              <a:t>Boone Leading the Settlers</a:t>
            </a:r>
            <a:r>
              <a:rPr lang="en-US" altLang="en-US" smtClean="0"/>
              <a:t> by George Caleb Bingham.</a:t>
            </a:r>
          </a:p>
          <a:p>
            <a:pPr eaLnBrk="1" hangingPunct="1">
              <a:spcBef>
                <a:spcPct val="0"/>
              </a:spcBef>
            </a:pPr>
            <a:r>
              <a:rPr lang="en-US" altLang="en-US" smtClean="0"/>
              <a:t>At the end of the 18</a:t>
            </a:r>
            <a:r>
              <a:rPr lang="en-US" altLang="en-US" baseline="30000" smtClean="0"/>
              <a:t>th</a:t>
            </a:r>
            <a:r>
              <a:rPr lang="en-US" altLang="en-US" smtClean="0"/>
              <a:t> Century, America was a new nation with immigrants arriving  daily from around the world.</a:t>
            </a:r>
          </a:p>
          <a:p>
            <a:pPr eaLnBrk="1" hangingPunct="1">
              <a:spcBef>
                <a:spcPct val="0"/>
              </a:spcBef>
            </a:pPr>
            <a:r>
              <a:rPr lang="en-US" altLang="en-US" smtClean="0"/>
              <a:t>The expansion and settlement of this new nation took a long time because everything had to be constructed by hand and horse power.</a:t>
            </a:r>
          </a:p>
          <a:p>
            <a:pPr eaLnBrk="1" hangingPunct="1">
              <a:spcBef>
                <a:spcPct val="0"/>
              </a:spcBef>
            </a:pPr>
            <a:r>
              <a:rPr lang="en-US" altLang="en-US" smtClean="0"/>
              <a:t>With the excitement of exploration and the desire for new lands, people looked for the easiest and fastest routes for getting to the country’s ever-changing frontier.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On July 7, 1919, The convoy set out from the Zero Milestone, which was located on the Ellipse in front of the White House.</a:t>
            </a:r>
            <a:r>
              <a:rPr lang="en-US" altLang="en-US" smtClean="0">
                <a:solidFill>
                  <a:srgbClr val="FFFFFF"/>
                </a:solidFill>
              </a:rPr>
              <a:t> </a:t>
            </a:r>
            <a:endParaRPr lang="en-US" altLang="en-US" smtClean="0"/>
          </a:p>
        </p:txBody>
      </p:sp>
      <p:sp>
        <p:nvSpPr>
          <p:cNvPr id="2867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FCB869F-4F22-472E-8499-AC6EC0E9BC23}" type="slidenum">
              <a:rPr lang="en-US" altLang="en-US" smtClean="0">
                <a:latin typeface="Calibri" panose="020F0502020204030204" pitchFamily="34" charset="0"/>
              </a:rPr>
              <a:pPr/>
              <a:t>11</a:t>
            </a:fld>
            <a:endParaRPr lang="en-US" altLang="en-US" smtClean="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Carl Fisher proposed an improved, hard-surfaced road that would stretch almost 3400 miles from New York to San Francisco, over the shortest practical route. The Lincoln Highway Association was created in 1913 to promote the road using private and corporate donations.</a:t>
            </a:r>
            <a:r>
              <a:rPr lang="en-US" altLang="en-US" smtClean="0">
                <a:solidFill>
                  <a:srgbClr val="FFFFFF"/>
                </a:solidFill>
              </a:rPr>
              <a:t> </a:t>
            </a:r>
            <a:endParaRPr lang="en-US" altLang="en-US" smtClean="0"/>
          </a:p>
        </p:txBody>
      </p:sp>
      <p:sp>
        <p:nvSpPr>
          <p:cNvPr id="307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60E6B64-13BB-460B-AB4F-195078EC11B1}" type="slidenum">
              <a:rPr lang="en-US" altLang="en-US" smtClean="0">
                <a:latin typeface="Calibri" panose="020F0502020204030204" pitchFamily="34" charset="0"/>
              </a:rPr>
              <a:pPr/>
              <a:t>12</a:t>
            </a:fld>
            <a:endParaRPr lang="en-US" altLang="en-US" smtClean="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buFont typeface="Monotype Sorts" pitchFamily="2" charset="2"/>
              <a:buNone/>
            </a:pPr>
            <a:r>
              <a:rPr lang="en-US" altLang="en-US" b="1" i="1" smtClean="0">
                <a:solidFill>
                  <a:srgbClr val="FFFFFF"/>
                </a:solidFill>
              </a:rPr>
              <a:t>“Nothing of the sort had ever been attempted”</a:t>
            </a:r>
            <a:r>
              <a:rPr lang="en-US" altLang="en-US" b="1" smtClean="0">
                <a:solidFill>
                  <a:srgbClr val="FFFFFF"/>
                </a:solidFill>
              </a:rPr>
              <a:t> excitedly proclaimed Eisenhower as the convoy headed west.</a:t>
            </a:r>
          </a:p>
          <a:p>
            <a:pPr>
              <a:lnSpc>
                <a:spcPct val="80000"/>
              </a:lnSpc>
              <a:buFont typeface="Monotype Sorts" pitchFamily="2" charset="2"/>
              <a:buNone/>
            </a:pPr>
            <a:r>
              <a:rPr lang="en-US" altLang="en-US" b="1" smtClean="0">
                <a:solidFill>
                  <a:srgbClr val="FFFFFF"/>
                </a:solidFill>
              </a:rPr>
              <a:t>The convoy would travel 3251 miles. Half that distance was over dirt roads, wagon trails, desert sand, and mountain passes. </a:t>
            </a:r>
          </a:p>
          <a:p>
            <a:endParaRPr lang="en-US" altLang="en-US" smtClean="0"/>
          </a:p>
        </p:txBody>
      </p:sp>
      <p:sp>
        <p:nvSpPr>
          <p:cNvPr id="327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50403458-64E0-4077-83C1-2CCFC5314E80}" type="slidenum">
              <a:rPr lang="en-US" altLang="en-US" smtClean="0">
                <a:latin typeface="Calibri" panose="020F0502020204030204" pitchFamily="34" charset="0"/>
              </a:rPr>
              <a:pPr/>
              <a:t>13</a:t>
            </a:fld>
            <a:endParaRPr lang="en-US" altLang="en-US" smtClean="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For 62 days, the convoy experienced heat, mud, breakdowns and accidents, and bridgeless river crossings.  Where bridges did exist, the heavy military vehicles often broke through the bridge decks. </a:t>
            </a:r>
            <a:endParaRPr lang="en-US" altLang="en-US" smtClean="0"/>
          </a:p>
        </p:txBody>
      </p:sp>
      <p:sp>
        <p:nvSpPr>
          <p:cNvPr id="348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F3397CD-579C-413D-8E1D-0AA2D47C3997}" type="slidenum">
              <a:rPr lang="en-US" altLang="en-US" smtClean="0">
                <a:latin typeface="Calibri" panose="020F0502020204030204" pitchFamily="34" charset="0"/>
              </a:rPr>
              <a:pPr/>
              <a:t>14</a:t>
            </a:fld>
            <a:endParaRPr lang="en-US" altLang="en-US" smtClean="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As the convoy passed through 350 communities in 11 states, they were greeted with dances, picnics, and more speeches.  At several stops, the convoy’s film crew would show a movie of their travels so far.  People across the nation followed the progress of the convoy and a strong interest grew for better roads</a:t>
            </a:r>
            <a:r>
              <a:rPr lang="en-US" altLang="en-US" smtClean="0"/>
              <a:t>. </a:t>
            </a:r>
          </a:p>
        </p:txBody>
      </p:sp>
      <p:sp>
        <p:nvSpPr>
          <p:cNvPr id="368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7237E1E4-E1D0-44AE-8E6C-0077F42F14A3}" type="slidenum">
              <a:rPr lang="en-US" altLang="en-US" smtClean="0">
                <a:latin typeface="Calibri" panose="020F0502020204030204" pitchFamily="34" charset="0"/>
              </a:rPr>
              <a:pPr/>
              <a:t>15</a:t>
            </a:fld>
            <a:endParaRPr lang="en-US" altLang="en-US" smtClean="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In 1939, the General Motors Pavilion at the New York World's Fair unveiled "Futurama,".  Designed by  Norman Bel Geddes, Futurama depicted the vision of American transportation in 1960. Futurama consisted of a scale-model America, including a "City of Tomorrow" and a network of interconnecting fourteen-lane superhighways. Thousands of model cars traveled ceaselessly around this streamlined system. </a:t>
            </a:r>
            <a:endParaRPr lang="en-US" altLang="en-US" smtClean="0"/>
          </a:p>
        </p:txBody>
      </p:sp>
      <p:sp>
        <p:nvSpPr>
          <p:cNvPr id="389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EF61827D-6807-46C0-A6FB-5D642C252F82}" type="slidenum">
              <a:rPr lang="en-US" altLang="en-US" smtClean="0">
                <a:latin typeface="Calibri" panose="020F0502020204030204" pitchFamily="34" charset="0"/>
              </a:rPr>
              <a:pPr/>
              <a:t>16</a:t>
            </a:fld>
            <a:endParaRPr lang="en-US" altLang="en-US" smtClean="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i="1" smtClean="0">
                <a:solidFill>
                  <a:srgbClr val="FFFFFF"/>
                </a:solidFill>
              </a:rPr>
              <a:t>Norman Bel Geddes said:</a:t>
            </a:r>
          </a:p>
          <a:p>
            <a:pPr>
              <a:spcBef>
                <a:spcPct val="0"/>
              </a:spcBef>
            </a:pPr>
            <a:r>
              <a:rPr lang="en-US" altLang="en-US" b="1" smtClean="0">
                <a:solidFill>
                  <a:srgbClr val="FFFFFF"/>
                </a:solidFill>
              </a:rPr>
              <a:t> "We are too much inclined to believe, because things have long been done a certain way that is the best way to do them. Following old grooves of thought is one method of playing safe. But it deprives one of initiative and takes too long. It sacrifices the value of the element of surprise. At times, the only thing to do is to cut loose and do the unexpected! It takes more even than imagination to be progressive. It takes vision and courage.</a:t>
            </a:r>
            <a:r>
              <a:rPr lang="en-US" altLang="en-US" b="1" i="1" smtClean="0">
                <a:solidFill>
                  <a:srgbClr val="FFFFFF"/>
                </a:solidFill>
              </a:rPr>
              <a:t> " </a:t>
            </a:r>
          </a:p>
          <a:p>
            <a:pPr>
              <a:spcBef>
                <a:spcPct val="0"/>
              </a:spcBef>
            </a:pPr>
            <a:r>
              <a:rPr lang="en-US" altLang="en-US" b="1" smtClean="0">
                <a:solidFill>
                  <a:srgbClr val="FFFFFF"/>
                </a:solidFill>
              </a:rPr>
              <a:t>                                                                                   </a:t>
            </a:r>
            <a:endParaRPr lang="en-US" altLang="en-US" smtClean="0"/>
          </a:p>
        </p:txBody>
      </p:sp>
      <p:sp>
        <p:nvSpPr>
          <p:cNvPr id="409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04ABDFE0-D9B9-44F6-A085-4755EB741EF2}" type="slidenum">
              <a:rPr lang="en-US" altLang="en-US" smtClean="0">
                <a:latin typeface="Calibri" panose="020F0502020204030204" pitchFamily="34" charset="0"/>
              </a:rPr>
              <a:pPr/>
              <a:t>17</a:t>
            </a:fld>
            <a:endParaRPr lang="en-US" altLang="en-US" smtClean="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In the 1940’s, the United States found itself involved in World War II.  Eisenhower had become a general and led the invasion of Nazi Germany.  His opinion of better roads for our country was reinforced by his experience along the German highways called Autobahns.</a:t>
            </a:r>
          </a:p>
          <a:p>
            <a:endParaRPr lang="en-US" altLang="en-US" smtClean="0"/>
          </a:p>
        </p:txBody>
      </p:sp>
      <p:sp>
        <p:nvSpPr>
          <p:cNvPr id="430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C2A6AC59-99B3-43F1-8000-462F087A17F2}" type="slidenum">
              <a:rPr lang="en-US" altLang="en-US" smtClean="0">
                <a:latin typeface="Calibri" panose="020F0502020204030204" pitchFamily="34" charset="0"/>
              </a:rPr>
              <a:pPr/>
              <a:t>18</a:t>
            </a:fld>
            <a:endParaRPr lang="en-US" altLang="en-US" smtClean="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Built in the 1930’s, the Autobahns were a system of four lane highways with no intersections, so traffic could run without stopping. With lightning speed, American troops sped along the Autobahns deep into Germany, putting the German army on the run. </a:t>
            </a:r>
          </a:p>
          <a:p>
            <a:pPr>
              <a:spcBef>
                <a:spcPct val="0"/>
              </a:spcBef>
            </a:pPr>
            <a:r>
              <a:rPr lang="en-US" altLang="en-US" b="1" i="1" smtClean="0">
                <a:solidFill>
                  <a:srgbClr val="FFFFFF"/>
                </a:solidFill>
              </a:rPr>
              <a:t>General Dwight D. Eisenhower</a:t>
            </a:r>
            <a:r>
              <a:rPr lang="en-US" altLang="en-US" sz="1600" smtClean="0"/>
              <a:t> said:</a:t>
            </a:r>
          </a:p>
          <a:p>
            <a:pPr>
              <a:spcBef>
                <a:spcPct val="0"/>
              </a:spcBef>
            </a:pPr>
            <a:r>
              <a:rPr lang="en-US" altLang="en-US" b="1" smtClean="0">
                <a:solidFill>
                  <a:srgbClr val="FFFFFF"/>
                </a:solidFill>
              </a:rPr>
              <a:t>“That old convoy had started me thinking about good, two-lane highways, but Germany had made me see the wisdom of broader ribbons across the land.”</a:t>
            </a:r>
            <a:r>
              <a:rPr lang="en-US" altLang="en-US" b="1" i="1" smtClean="0">
                <a:solidFill>
                  <a:srgbClr val="FFFFFF"/>
                </a:solidFill>
              </a:rPr>
              <a:t>	      </a:t>
            </a:r>
          </a:p>
          <a:p>
            <a:pPr>
              <a:spcBef>
                <a:spcPct val="0"/>
              </a:spcBef>
            </a:pPr>
            <a:r>
              <a:rPr lang="en-US" altLang="en-US" b="1" i="1" smtClean="0">
                <a:solidFill>
                  <a:srgbClr val="FFFFFF"/>
                </a:solidFill>
              </a:rPr>
              <a:t> </a:t>
            </a:r>
            <a:endParaRPr lang="en-US" altLang="en-US" b="1" smtClean="0">
              <a:solidFill>
                <a:srgbClr val="FFFFFF"/>
              </a:solidFill>
            </a:endParaRPr>
          </a:p>
          <a:p>
            <a:endParaRPr lang="en-US" altLang="en-US" smtClean="0"/>
          </a:p>
        </p:txBody>
      </p:sp>
      <p:sp>
        <p:nvSpPr>
          <p:cNvPr id="450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0537DBCF-BDEB-4A30-B9D9-1DBEB4AB0EE6}" type="slidenum">
              <a:rPr lang="en-US" altLang="en-US" smtClean="0">
                <a:latin typeface="Calibri" panose="020F0502020204030204" pitchFamily="34" charset="0"/>
              </a:rPr>
              <a:pPr/>
              <a:t>19</a:t>
            </a:fld>
            <a:endParaRPr lang="en-US" altLang="en-US" smtClean="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buClr>
                <a:schemeClr val="tx1"/>
              </a:buClr>
              <a:buFont typeface="Monotype Sorts" pitchFamily="2" charset="2"/>
              <a:buNone/>
            </a:pPr>
            <a:r>
              <a:rPr lang="en-US" altLang="en-US" smtClean="0"/>
              <a:t> </a:t>
            </a:r>
            <a:r>
              <a:rPr lang="en-US" altLang="en-US" b="1" smtClean="0">
                <a:solidFill>
                  <a:srgbClr val="FFFFFF"/>
                </a:solidFill>
              </a:rPr>
              <a:t>On June 29, 1956, President Eisenhower signed the Federal Aid Highway Act that created the National System of Interstate and Defense Highways. </a:t>
            </a:r>
          </a:p>
          <a:p>
            <a:pPr>
              <a:lnSpc>
                <a:spcPct val="80000"/>
              </a:lnSpc>
              <a:buClr>
                <a:schemeClr val="tx1"/>
              </a:buClr>
              <a:buFont typeface="Monotype Sorts" pitchFamily="2" charset="2"/>
              <a:buNone/>
            </a:pPr>
            <a:r>
              <a:rPr lang="en-US" altLang="en-US" b="1" smtClean="0">
                <a:solidFill>
                  <a:srgbClr val="FFFFFF"/>
                </a:solidFill>
              </a:rPr>
              <a:t>     These roadways would have at least two 12 ft wide lanes in each direction and be designed to handle traffic speeds from 50 mph to 70 mph.  The system would have no intersections, traffic signals, or rail crossings.  Motorists would enter and exit the highways on ramps at interchanges.  The money to pay for these new highways would come from fuel taxes and fees for motor vehicles.</a:t>
            </a:r>
            <a:endParaRPr lang="en-US" altLang="en-US" smtClean="0"/>
          </a:p>
        </p:txBody>
      </p:sp>
      <p:sp>
        <p:nvSpPr>
          <p:cNvPr id="4710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F8365510-A7BD-4DA4-8126-16A1BA2E7C6B}" type="slidenum">
              <a:rPr lang="en-US" altLang="en-US" smtClean="0">
                <a:latin typeface="Calibri" panose="020F0502020204030204" pitchFamily="34" charset="0"/>
              </a:rPr>
              <a:pPr/>
              <a:t>20</a:t>
            </a:fld>
            <a:endParaRPr lang="en-US" altLang="en-US" smtClean="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7B5537A2-1DE1-48B2-BBE7-7172DC8D1275}" type="slidenum">
              <a:rPr lang="en-US" altLang="en-US" smtClean="0">
                <a:latin typeface="Times New Roman" panose="02020603050405020304" pitchFamily="18" charset="0"/>
              </a:rPr>
              <a:pPr/>
              <a:t>3</a:t>
            </a:fld>
            <a:endParaRPr lang="en-US" altLang="en-US" smtClean="0">
              <a:latin typeface="Times New Roman" panose="02020603050405020304" pitchFamily="18" charset="0"/>
            </a:endParaRPr>
          </a:p>
        </p:txBody>
      </p:sp>
      <p:sp>
        <p:nvSpPr>
          <p:cNvPr id="1229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Flatboat paintings by George Caleb Bingham.  </a:t>
            </a:r>
          </a:p>
          <a:p>
            <a:pPr eaLnBrk="1" hangingPunct="1">
              <a:spcBef>
                <a:spcPct val="0"/>
              </a:spcBef>
            </a:pPr>
            <a:r>
              <a:rPr lang="en-US" altLang="en-US" smtClean="0"/>
              <a:t>In the early years of  America, roads were primitive, and railroads didn’t exist yet, so settlers turned to the rivers, first “ribbons of the new nation”</a:t>
            </a:r>
            <a:br>
              <a:rPr lang="en-US" altLang="en-US" smtClean="0"/>
            </a:br>
            <a:r>
              <a:rPr lang="en-US" altLang="en-US" smtClean="0"/>
              <a:t>for transportation, tying together early American communities. </a:t>
            </a:r>
          </a:p>
          <a:p>
            <a:pPr eaLnBrk="1" hangingPunct="1">
              <a:spcBef>
                <a:spcPct val="0"/>
              </a:spcBef>
            </a:pPr>
            <a:r>
              <a:rPr lang="en-US" altLang="en-US" smtClean="0"/>
              <a:t>Canoes were used for getting themselves and goods from one place to another. </a:t>
            </a:r>
          </a:p>
          <a:p>
            <a:pPr eaLnBrk="1" hangingPunct="1">
              <a:spcBef>
                <a:spcPct val="0"/>
              </a:spcBef>
            </a:pPr>
            <a:r>
              <a:rPr lang="en-US" altLang="en-US" smtClean="0"/>
              <a:t>As the desire for transporting more goods increased, flatboats and then keelboats became commonplace. Boats moved easiest down the river with the current, so the majority of shipping was one-way.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The Pennsylvania Turnpike, sections of Interstates 44 and 70 in Missouri, and a section of Interstate 70 in Kansas all lay claim to being the first. </a:t>
            </a:r>
            <a:endParaRPr lang="en-US" altLang="en-US" smtClean="0"/>
          </a:p>
        </p:txBody>
      </p:sp>
      <p:sp>
        <p:nvSpPr>
          <p:cNvPr id="4915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4CD6FA3-E243-4726-9900-DC73AAECB49B}" type="slidenum">
              <a:rPr lang="en-US" altLang="en-US" smtClean="0">
                <a:latin typeface="Calibri" panose="020F0502020204030204" pitchFamily="34" charset="0"/>
              </a:rPr>
              <a:pPr/>
              <a:t>21</a:t>
            </a:fld>
            <a:endParaRPr lang="en-US" altLang="en-US" smtClean="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Over 46,000 miles of interstate highways spread across the United States and includes over 55,000 bridges, and over 14,000 interchanges. The only state without the benefit of an interstate highway is Alaska. Currently, interstate highways represent 1% of the nation’s total road mileage, but carries 20% of the nation’s traffic. </a:t>
            </a:r>
            <a:endParaRPr lang="en-US" altLang="en-US" smtClean="0"/>
          </a:p>
        </p:txBody>
      </p:sp>
      <p:sp>
        <p:nvSpPr>
          <p:cNvPr id="5120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AF2F79B-4DE8-4374-A1C3-74D524EBA31F}" type="slidenum">
              <a:rPr lang="en-US" altLang="en-US" smtClean="0">
                <a:latin typeface="Calibri" panose="020F0502020204030204" pitchFamily="34" charset="0"/>
              </a:rPr>
              <a:pPr/>
              <a:t>22</a:t>
            </a:fld>
            <a:endParaRPr lang="en-US" altLang="en-US" smtClean="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solidFill>
                  <a:srgbClr val="FFFFFF"/>
                </a:solidFill>
              </a:rPr>
              <a:t>East-west interstate route numbers end in an even number.  The longest Interstate is I-90, which runs from Boston to Seattle, a distance of 3,081 miles.</a:t>
            </a:r>
            <a:r>
              <a:rPr lang="en-US" altLang="en-US" dirty="0" smtClean="0"/>
              <a:t> </a:t>
            </a:r>
          </a:p>
          <a:p>
            <a:r>
              <a:rPr lang="en-US" altLang="en-US" b="1" smtClean="0">
                <a:solidFill>
                  <a:srgbClr val="FFFFFF"/>
                </a:solidFill>
              </a:rPr>
              <a:t> North-south routes end in an odd number. </a:t>
            </a:r>
            <a:r>
              <a:rPr lang="en-US" altLang="en-US" b="1" dirty="0" smtClean="0">
                <a:solidFill>
                  <a:srgbClr val="FFFFFF"/>
                </a:solidFill>
              </a:rPr>
              <a:t>I-95, which runs from Miami, Florida, to Houlton, Maine, a distance of 1,919.74 miles, is the longest north-south route and passes through 16 states including Washington, D.C. </a:t>
            </a:r>
            <a:endParaRPr lang="en-US" altLang="en-US" dirty="0" smtClean="0"/>
          </a:p>
        </p:txBody>
      </p:sp>
      <p:sp>
        <p:nvSpPr>
          <p:cNvPr id="5325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491A1E7A-9FA2-4970-A9D3-14969B12093E}" type="slidenum">
              <a:rPr lang="en-US" altLang="en-US" smtClean="0">
                <a:latin typeface="Calibri" panose="020F0502020204030204" pitchFamily="34" charset="0"/>
              </a:rPr>
              <a:pPr/>
              <a:t>23</a:t>
            </a:fld>
            <a:endParaRPr lang="en-US" altLang="en-US" smtClean="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The State with Most Interstate Miles:  Texas, 17 routes, totaling 3,233.45 miles</a:t>
            </a:r>
          </a:p>
          <a:p>
            <a:r>
              <a:rPr lang="en-US" altLang="en-US" b="1" smtClean="0">
                <a:solidFill>
                  <a:srgbClr val="FFFFFF"/>
                </a:solidFill>
              </a:rPr>
              <a:t> The State with Most Interstate Routes: New York, 1,674.73 miles, 29 routes </a:t>
            </a:r>
            <a:endParaRPr lang="en-US" altLang="en-US" smtClean="0"/>
          </a:p>
        </p:txBody>
      </p:sp>
      <p:sp>
        <p:nvSpPr>
          <p:cNvPr id="5530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C4F8700-DF39-48F2-9381-265F945AB4B3}" type="slidenum">
              <a:rPr lang="en-US" altLang="en-US" smtClean="0">
                <a:latin typeface="Calibri" panose="020F0502020204030204" pitchFamily="34" charset="0"/>
              </a:rPr>
              <a:pPr/>
              <a:t>24</a:t>
            </a:fld>
            <a:endParaRPr lang="en-US" altLang="en-US" smtClean="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The shortest interstate route is I-878 in New York City, which is just seven-tenths of a mile long. That's 3,696 feet. </a:t>
            </a:r>
            <a:endParaRPr lang="en-US" altLang="en-US" smtClean="0"/>
          </a:p>
        </p:txBody>
      </p:sp>
      <p:sp>
        <p:nvSpPr>
          <p:cNvPr id="573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CFE6828E-47DB-4DA7-ABDD-484FC214DBCE}" type="slidenum">
              <a:rPr lang="en-US" altLang="en-US" smtClean="0">
                <a:latin typeface="Calibri" panose="020F0502020204030204" pitchFamily="34" charset="0"/>
              </a:rPr>
              <a:pPr/>
              <a:t>25</a:t>
            </a:fld>
            <a:endParaRPr lang="en-US" altLang="en-US" smtClean="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If the first digit of a three-digit interstate route number is odd, it is a spur into a city. If it is even, the route goes around a city.</a:t>
            </a:r>
            <a:endParaRPr lang="en-US" altLang="en-US" smtClean="0"/>
          </a:p>
        </p:txBody>
      </p:sp>
      <p:sp>
        <p:nvSpPr>
          <p:cNvPr id="593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3151E46F-3A70-4958-9FDD-DBF096E24382}" type="slidenum">
              <a:rPr lang="en-US" altLang="en-US" smtClean="0">
                <a:latin typeface="Calibri" panose="020F0502020204030204" pitchFamily="34" charset="0"/>
              </a:rPr>
              <a:pPr/>
              <a:t>26</a:t>
            </a:fld>
            <a:endParaRPr lang="en-US" altLang="en-US" smtClean="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FFFFFF"/>
                </a:solidFill>
              </a:rPr>
              <a:t> </a:t>
            </a:r>
            <a:r>
              <a:rPr lang="en-US" altLang="en-US" b="1" smtClean="0">
                <a:solidFill>
                  <a:srgbClr val="FFFFFF"/>
                </a:solidFill>
              </a:rPr>
              <a:t>On I-70, the Eisenhower Memorial Tunnel in Colorado is the longest tunnel built as part of the interstate highway system and at 11,012 feet (east) and 11,158 feet (west) above sea level is the highest elevation along the system. </a:t>
            </a:r>
            <a:endParaRPr lang="en-US" altLang="en-US" smtClean="0"/>
          </a:p>
        </p:txBody>
      </p:sp>
      <p:sp>
        <p:nvSpPr>
          <p:cNvPr id="614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0A1BBE5-0F22-4F83-B0A5-AD32A00EE641}" type="slidenum">
              <a:rPr lang="en-US" altLang="en-US" smtClean="0">
                <a:latin typeface="Calibri" panose="020F0502020204030204" pitchFamily="34" charset="0"/>
              </a:rPr>
              <a:pPr/>
              <a:t>27</a:t>
            </a:fld>
            <a:endParaRPr lang="en-US" altLang="en-US" smtClean="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FFFFFF"/>
                </a:solidFill>
              </a:rPr>
              <a:t> </a:t>
            </a:r>
            <a:r>
              <a:rPr lang="en-US" altLang="en-US" b="1" smtClean="0">
                <a:solidFill>
                  <a:srgbClr val="FFFFFF"/>
                </a:solidFill>
              </a:rPr>
              <a:t>The interstate segment with lowest elevation is located on Interstate 8, El Centro, California, 52 feet below sea level. </a:t>
            </a:r>
            <a:endParaRPr lang="en-US" altLang="en-US" smtClean="0"/>
          </a:p>
        </p:txBody>
      </p:sp>
      <p:sp>
        <p:nvSpPr>
          <p:cNvPr id="634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A38D3F5-F7BE-4EE1-A7E3-E5D54CAB1E07}" type="slidenum">
              <a:rPr lang="en-US" altLang="en-US" smtClean="0">
                <a:latin typeface="Calibri" panose="020F0502020204030204" pitchFamily="34" charset="0"/>
              </a:rPr>
              <a:pPr/>
              <a:t>28</a:t>
            </a:fld>
            <a:endParaRPr lang="en-US" altLang="en-US" smtClean="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FFFFFF"/>
                </a:solidFill>
              </a:rPr>
              <a:t> </a:t>
            </a:r>
            <a:r>
              <a:rPr lang="en-US" altLang="en-US" b="1" smtClean="0">
                <a:solidFill>
                  <a:srgbClr val="FFFFFF"/>
                </a:solidFill>
              </a:rPr>
              <a:t>The longest suspension bridge in the nation (the Verrazano-Narrows Bridge) is located on I-278 in New York City, a span of 4260 feet, built in 1964. The Mackinac Bridge on I-75 (3800 feet---built in 1957) and the George Washington Bridge on I-95 (3500 feet---built in 1931) are the 3rd and 4th longest suspension bridges in the nation.</a:t>
            </a:r>
            <a:r>
              <a:rPr lang="en-US" altLang="en-US" smtClean="0">
                <a:solidFill>
                  <a:srgbClr val="FFFFFF"/>
                </a:solidFill>
              </a:rPr>
              <a:t> </a:t>
            </a:r>
            <a:endParaRPr lang="en-US" altLang="en-US" smtClean="0"/>
          </a:p>
        </p:txBody>
      </p:sp>
      <p:sp>
        <p:nvSpPr>
          <p:cNvPr id="655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9EACEA4D-43E2-4E89-AD54-19CECEB059D3}" type="slidenum">
              <a:rPr lang="en-US" altLang="en-US" smtClean="0">
                <a:latin typeface="Calibri" panose="020F0502020204030204" pitchFamily="34" charset="0"/>
              </a:rPr>
              <a:pPr/>
              <a:t>29</a:t>
            </a:fld>
            <a:endParaRPr lang="en-US" altLang="en-US" smtClean="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lnSpc>
                <a:spcPct val="80000"/>
              </a:lnSpc>
              <a:buClr>
                <a:srgbClr val="FFFFFF"/>
              </a:buClr>
              <a:buFontTx/>
              <a:buChar char="•"/>
            </a:pPr>
            <a:r>
              <a:rPr lang="en-US" altLang="en-US" b="1" smtClean="0">
                <a:solidFill>
                  <a:srgbClr val="FFFFFF"/>
                </a:solidFill>
              </a:rPr>
              <a:t>Total System Mileage—772 miles</a:t>
            </a:r>
          </a:p>
          <a:p>
            <a:pPr lvl="1">
              <a:lnSpc>
                <a:spcPct val="80000"/>
              </a:lnSpc>
              <a:buClr>
                <a:srgbClr val="FFFFFF"/>
              </a:buClr>
              <a:buFontTx/>
              <a:buChar char="•"/>
            </a:pPr>
            <a:r>
              <a:rPr lang="en-US" altLang="en-US" b="1" smtClean="0">
                <a:solidFill>
                  <a:srgbClr val="FFFFFF"/>
                </a:solidFill>
              </a:rPr>
              <a:t>Routes: I-24, I-64, I-65, I-71, I-75, I-264, I-265, I-275, I-471</a:t>
            </a:r>
          </a:p>
          <a:p>
            <a:pPr lvl="1">
              <a:lnSpc>
                <a:spcPct val="80000"/>
              </a:lnSpc>
              <a:buClr>
                <a:srgbClr val="FFFFFF"/>
              </a:buClr>
              <a:buFontTx/>
              <a:buChar char="•"/>
            </a:pPr>
            <a:r>
              <a:rPr lang="en-US" altLang="en-US" b="1" smtClean="0">
                <a:solidFill>
                  <a:srgbClr val="FFFFFF"/>
                </a:solidFill>
              </a:rPr>
              <a:t>The Longest  Route: I-75 (191.77 miles)</a:t>
            </a:r>
          </a:p>
          <a:p>
            <a:pPr lvl="1">
              <a:lnSpc>
                <a:spcPct val="80000"/>
              </a:lnSpc>
              <a:buClr>
                <a:srgbClr val="FFFFFF"/>
              </a:buClr>
              <a:buFontTx/>
              <a:buChar char="•"/>
            </a:pPr>
            <a:r>
              <a:rPr lang="en-US" altLang="en-US" b="1" smtClean="0">
                <a:solidFill>
                  <a:srgbClr val="FFFFFF"/>
                </a:solidFill>
              </a:rPr>
              <a:t>The Longest East/West Route: I-64 (191.50 miles)</a:t>
            </a:r>
          </a:p>
          <a:p>
            <a:pPr lvl="1">
              <a:lnSpc>
                <a:spcPct val="80000"/>
              </a:lnSpc>
              <a:buClr>
                <a:srgbClr val="FFFFFF"/>
              </a:buClr>
              <a:buFontTx/>
              <a:buChar char="•"/>
            </a:pPr>
            <a:r>
              <a:rPr lang="en-US" altLang="en-US" b="1" smtClean="0">
                <a:solidFill>
                  <a:srgbClr val="FFFFFF"/>
                </a:solidFill>
              </a:rPr>
              <a:t>The Shortest Route: I-471 (5.01 miles)</a:t>
            </a:r>
          </a:p>
          <a:p>
            <a:pPr lvl="1">
              <a:lnSpc>
                <a:spcPct val="80000"/>
              </a:lnSpc>
              <a:buClr>
                <a:srgbClr val="FFFFFF"/>
              </a:buClr>
              <a:buFontTx/>
              <a:buChar char="•"/>
            </a:pPr>
            <a:r>
              <a:rPr lang="en-US" altLang="en-US" b="1" smtClean="0">
                <a:solidFill>
                  <a:srgbClr val="FFFFFF"/>
                </a:solidFill>
              </a:rPr>
              <a:t>I-264 (Watterson Expwy) &amp; I-65 (KY Turnpike) from Elizabethtown to Louisville are the oldest sections of Interstate; The Waterson was built in 1948. KY Turnpike started  construction in 1955. </a:t>
            </a:r>
          </a:p>
          <a:p>
            <a:pPr lvl="1">
              <a:lnSpc>
                <a:spcPct val="80000"/>
              </a:lnSpc>
              <a:buClr>
                <a:srgbClr val="FFFFFF"/>
              </a:buClr>
              <a:buFontTx/>
              <a:buChar char="•"/>
            </a:pPr>
            <a:r>
              <a:rPr lang="en-US" altLang="en-US" b="1" smtClean="0">
                <a:solidFill>
                  <a:srgbClr val="FFFFFF"/>
                </a:solidFill>
              </a:rPr>
              <a:t>I-71 was the first completed route, in 1969.  I-65 &amp; I-75 were completed in 1970, then I-64 in the early 70’s.  I-24 was completed in 1980.</a:t>
            </a:r>
          </a:p>
          <a:p>
            <a:pPr lvl="1">
              <a:lnSpc>
                <a:spcPct val="80000"/>
              </a:lnSpc>
              <a:buClr>
                <a:srgbClr val="FFFFFF"/>
              </a:buClr>
              <a:buFontTx/>
              <a:buChar char="•"/>
            </a:pPr>
            <a:r>
              <a:rPr lang="en-US" altLang="en-US" b="1" smtClean="0">
                <a:solidFill>
                  <a:srgbClr val="FFFFFF"/>
                </a:solidFill>
              </a:rPr>
              <a:t>The Longest Bridge: On I-24 over the Ohio River, 5634 feet long.</a:t>
            </a:r>
          </a:p>
          <a:p>
            <a:pPr lvl="1">
              <a:lnSpc>
                <a:spcPct val="80000"/>
              </a:lnSpc>
              <a:buClr>
                <a:srgbClr val="FFFFFF"/>
              </a:buClr>
              <a:buFontTx/>
              <a:buChar char="•"/>
            </a:pPr>
            <a:r>
              <a:rPr lang="en-US" altLang="en-US" b="1" smtClean="0">
                <a:solidFill>
                  <a:srgbClr val="FFFFFF"/>
                </a:solidFill>
              </a:rPr>
              <a:t>Highest Traffic Volume: I-65 near the Louisville Airport—over 200,000 vehicles per day</a:t>
            </a:r>
          </a:p>
          <a:p>
            <a:endParaRPr lang="en-US" altLang="en-US" smtClean="0"/>
          </a:p>
        </p:txBody>
      </p:sp>
      <p:sp>
        <p:nvSpPr>
          <p:cNvPr id="6758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3C7A7095-D721-4B9F-8DA6-0BE4AFE96C39}" type="slidenum">
              <a:rPr lang="en-US" altLang="en-US" smtClean="0">
                <a:latin typeface="Calibri" panose="020F0502020204030204" pitchFamily="34" charset="0"/>
              </a:rPr>
              <a:pPr/>
              <a:t>30</a:t>
            </a:fld>
            <a:endParaRPr lang="en-US" altLang="en-US" smtClean="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9B335464-0D81-4477-848A-FE36420D094C}" type="slidenum">
              <a:rPr lang="en-US" altLang="en-US" smtClean="0">
                <a:latin typeface="Times New Roman" panose="02020603050405020304" pitchFamily="18" charset="0"/>
              </a:rPr>
              <a:pPr/>
              <a:t>4</a:t>
            </a:fld>
            <a:endParaRPr lang="en-US" altLang="en-US" smtClean="0">
              <a:latin typeface="Times New Roman" panose="02020603050405020304" pitchFamily="18" charset="0"/>
            </a:endParaRPr>
          </a:p>
        </p:txBody>
      </p:sp>
      <p:sp>
        <p:nvSpPr>
          <p:cNvPr id="1433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 1787, a new invention, the steamboat, made shipping on the rivers a dream for the future and even a more profitable enterprise.</a:t>
            </a:r>
          </a:p>
          <a:p>
            <a:pPr eaLnBrk="1" hangingPunct="1">
              <a:spcBef>
                <a:spcPct val="0"/>
              </a:spcBef>
            </a:pPr>
            <a:r>
              <a:rPr lang="en-US" altLang="en-US" smtClean="0"/>
              <a:t>For the first time, shipping along rivers could be done both up and down the river with ease.</a:t>
            </a:r>
          </a:p>
          <a:p>
            <a:pPr eaLnBrk="1" hangingPunct="1">
              <a:spcBef>
                <a:spcPct val="0"/>
              </a:spcBef>
            </a:pPr>
            <a:r>
              <a:rPr lang="en-US" altLang="en-US" smtClean="0"/>
              <a:t>Using steam for power and paddlewheels for propulsion, the steam packet boat became the method used all over the country—anywhere a river flowed—for moving people and goods.</a:t>
            </a:r>
          </a:p>
          <a:p>
            <a:pPr eaLnBrk="1" hangingPunct="1">
              <a:spcBef>
                <a:spcPct val="0"/>
              </a:spcBef>
            </a:pPr>
            <a:r>
              <a:rPr lang="en-US" altLang="en-US" smtClean="0"/>
              <a:t>For nearly a century, packet boats were the force behind the development of the nation, and there were thousands of these vessels navigating the waterways.</a:t>
            </a:r>
          </a:p>
          <a:p>
            <a:pPr eaLnBrk="1" hangingPunct="1">
              <a:spcBef>
                <a:spcPct val="0"/>
              </a:spcBef>
            </a:pPr>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lnSpc>
                <a:spcPct val="80000"/>
              </a:lnSpc>
              <a:buClr>
                <a:srgbClr val="FFFFFF"/>
              </a:buClr>
              <a:buFontTx/>
              <a:buChar char="•"/>
            </a:pPr>
            <a:r>
              <a:rPr lang="en-US" altLang="en-US" b="1" smtClean="0">
                <a:solidFill>
                  <a:srgbClr val="FFFFFF"/>
                </a:solidFill>
              </a:rPr>
              <a:t>Total System Mileage—772 miles</a:t>
            </a:r>
          </a:p>
          <a:p>
            <a:pPr lvl="1">
              <a:lnSpc>
                <a:spcPct val="80000"/>
              </a:lnSpc>
              <a:buClr>
                <a:srgbClr val="FFFFFF"/>
              </a:buClr>
              <a:buFontTx/>
              <a:buChar char="•"/>
            </a:pPr>
            <a:r>
              <a:rPr lang="en-US" altLang="en-US" b="1" smtClean="0">
                <a:solidFill>
                  <a:srgbClr val="FFFFFF"/>
                </a:solidFill>
              </a:rPr>
              <a:t>Routes: I-24, I-64, I-65, I-71, I-75, I-264, I-265, I-275, I-471</a:t>
            </a:r>
          </a:p>
          <a:p>
            <a:pPr lvl="1">
              <a:lnSpc>
                <a:spcPct val="80000"/>
              </a:lnSpc>
              <a:buClr>
                <a:srgbClr val="FFFFFF"/>
              </a:buClr>
              <a:buFontTx/>
              <a:buChar char="•"/>
            </a:pPr>
            <a:r>
              <a:rPr lang="en-US" altLang="en-US" b="1" smtClean="0">
                <a:solidFill>
                  <a:srgbClr val="FFFFFF"/>
                </a:solidFill>
              </a:rPr>
              <a:t>The Longest  Route: I-75 (191.77 miles)</a:t>
            </a:r>
          </a:p>
          <a:p>
            <a:pPr lvl="1">
              <a:lnSpc>
                <a:spcPct val="80000"/>
              </a:lnSpc>
              <a:buClr>
                <a:srgbClr val="FFFFFF"/>
              </a:buClr>
              <a:buFontTx/>
              <a:buChar char="•"/>
            </a:pPr>
            <a:r>
              <a:rPr lang="en-US" altLang="en-US" b="1" smtClean="0">
                <a:solidFill>
                  <a:srgbClr val="FFFFFF"/>
                </a:solidFill>
              </a:rPr>
              <a:t>The Longest East/West Route: I-64 (191.50 miles)</a:t>
            </a:r>
          </a:p>
          <a:p>
            <a:pPr lvl="1">
              <a:lnSpc>
                <a:spcPct val="80000"/>
              </a:lnSpc>
              <a:buClr>
                <a:srgbClr val="FFFFFF"/>
              </a:buClr>
              <a:buFontTx/>
              <a:buChar char="•"/>
            </a:pPr>
            <a:r>
              <a:rPr lang="en-US" altLang="en-US" b="1" smtClean="0">
                <a:solidFill>
                  <a:srgbClr val="FFFFFF"/>
                </a:solidFill>
              </a:rPr>
              <a:t>The Shortest Route: I-471 (5.01 miles)</a:t>
            </a:r>
          </a:p>
          <a:p>
            <a:pPr lvl="1">
              <a:lnSpc>
                <a:spcPct val="80000"/>
              </a:lnSpc>
              <a:buClr>
                <a:srgbClr val="FFFFFF"/>
              </a:buClr>
              <a:buFontTx/>
              <a:buChar char="•"/>
            </a:pPr>
            <a:r>
              <a:rPr lang="en-US" altLang="en-US" b="1" smtClean="0">
                <a:solidFill>
                  <a:srgbClr val="FFFFFF"/>
                </a:solidFill>
              </a:rPr>
              <a:t>I-264 (Watterson Expwy) &amp; I-65 (KY Turnpike) from Elizabethtown to Louisville are the oldest sections of Interstate; The Waterson was built in 1948. KY Turnpike started  construction in 1955. </a:t>
            </a:r>
          </a:p>
          <a:p>
            <a:pPr lvl="1">
              <a:lnSpc>
                <a:spcPct val="80000"/>
              </a:lnSpc>
              <a:buClr>
                <a:srgbClr val="FFFFFF"/>
              </a:buClr>
              <a:buFontTx/>
              <a:buChar char="•"/>
            </a:pPr>
            <a:r>
              <a:rPr lang="en-US" altLang="en-US" b="1" smtClean="0">
                <a:solidFill>
                  <a:srgbClr val="FFFFFF"/>
                </a:solidFill>
              </a:rPr>
              <a:t>I-71 was the first completed route, in 1969.  I-65 &amp; I-75 were completed in 1970, then I-64 in the early 70’s.  I-24 was completed in 1980.</a:t>
            </a:r>
          </a:p>
          <a:p>
            <a:pPr lvl="1">
              <a:lnSpc>
                <a:spcPct val="80000"/>
              </a:lnSpc>
              <a:buClr>
                <a:srgbClr val="FFFFFF"/>
              </a:buClr>
              <a:buFontTx/>
              <a:buChar char="•"/>
            </a:pPr>
            <a:r>
              <a:rPr lang="en-US" altLang="en-US" b="1" smtClean="0">
                <a:solidFill>
                  <a:srgbClr val="FFFFFF"/>
                </a:solidFill>
              </a:rPr>
              <a:t>The Longest Bridge: On I-24 over the Ohio River, 5634 feet long.</a:t>
            </a:r>
          </a:p>
          <a:p>
            <a:pPr lvl="1">
              <a:lnSpc>
                <a:spcPct val="80000"/>
              </a:lnSpc>
              <a:buClr>
                <a:srgbClr val="FFFFFF"/>
              </a:buClr>
              <a:buFontTx/>
              <a:buChar char="•"/>
            </a:pPr>
            <a:r>
              <a:rPr lang="en-US" altLang="en-US" b="1" smtClean="0">
                <a:solidFill>
                  <a:srgbClr val="FFFFFF"/>
                </a:solidFill>
              </a:rPr>
              <a:t>Highest Traffic Volume: I-65 near the Louisville Airport—over 200,000 vehicles per day</a:t>
            </a:r>
          </a:p>
          <a:p>
            <a:endParaRPr lang="en-US" altLang="en-US" smtClean="0"/>
          </a:p>
        </p:txBody>
      </p:sp>
      <p:sp>
        <p:nvSpPr>
          <p:cNvPr id="696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077369A7-7B1A-4E09-AA07-4AF21F1D6F8B}" type="slidenum">
              <a:rPr lang="en-US" altLang="en-US" smtClean="0">
                <a:latin typeface="Calibri" panose="020F0502020204030204" pitchFamily="34" charset="0"/>
              </a:rPr>
              <a:pPr/>
              <a:t>31</a:t>
            </a:fld>
            <a:endParaRPr lang="en-US" altLang="en-US" smtClean="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lnSpc>
                <a:spcPct val="80000"/>
              </a:lnSpc>
              <a:buClr>
                <a:srgbClr val="FFFFFF"/>
              </a:buClr>
              <a:buFontTx/>
              <a:buChar char="•"/>
            </a:pPr>
            <a:r>
              <a:rPr lang="en-US" altLang="en-US" b="1" smtClean="0">
                <a:solidFill>
                  <a:srgbClr val="FFFFFF"/>
                </a:solidFill>
              </a:rPr>
              <a:t>Total System Mileage—772 miles</a:t>
            </a:r>
          </a:p>
          <a:p>
            <a:pPr lvl="1">
              <a:lnSpc>
                <a:spcPct val="80000"/>
              </a:lnSpc>
              <a:buClr>
                <a:srgbClr val="FFFFFF"/>
              </a:buClr>
              <a:buFontTx/>
              <a:buChar char="•"/>
            </a:pPr>
            <a:r>
              <a:rPr lang="en-US" altLang="en-US" b="1" smtClean="0">
                <a:solidFill>
                  <a:srgbClr val="FFFFFF"/>
                </a:solidFill>
              </a:rPr>
              <a:t>Routes: I-24, I-64, I-65, I-71, I-75, I-264, I-265, I-275, I-471</a:t>
            </a:r>
          </a:p>
          <a:p>
            <a:pPr lvl="1">
              <a:lnSpc>
                <a:spcPct val="80000"/>
              </a:lnSpc>
              <a:buClr>
                <a:srgbClr val="FFFFFF"/>
              </a:buClr>
              <a:buFontTx/>
              <a:buChar char="•"/>
            </a:pPr>
            <a:r>
              <a:rPr lang="en-US" altLang="en-US" b="1" smtClean="0">
                <a:solidFill>
                  <a:srgbClr val="FFFFFF"/>
                </a:solidFill>
              </a:rPr>
              <a:t>The Longest  Route: I-75 (191.77 miles)</a:t>
            </a:r>
          </a:p>
          <a:p>
            <a:pPr lvl="1">
              <a:lnSpc>
                <a:spcPct val="80000"/>
              </a:lnSpc>
              <a:buClr>
                <a:srgbClr val="FFFFFF"/>
              </a:buClr>
              <a:buFontTx/>
              <a:buChar char="•"/>
            </a:pPr>
            <a:r>
              <a:rPr lang="en-US" altLang="en-US" b="1" smtClean="0">
                <a:solidFill>
                  <a:srgbClr val="FFFFFF"/>
                </a:solidFill>
              </a:rPr>
              <a:t>The Longest East/West Route: I-64 (191.50 miles)</a:t>
            </a:r>
          </a:p>
          <a:p>
            <a:pPr lvl="1">
              <a:lnSpc>
                <a:spcPct val="80000"/>
              </a:lnSpc>
              <a:buClr>
                <a:srgbClr val="FFFFFF"/>
              </a:buClr>
              <a:buFontTx/>
              <a:buChar char="•"/>
            </a:pPr>
            <a:r>
              <a:rPr lang="en-US" altLang="en-US" b="1" smtClean="0">
                <a:solidFill>
                  <a:srgbClr val="FFFFFF"/>
                </a:solidFill>
              </a:rPr>
              <a:t>The Shortest Route: I-471 (5.01 miles)</a:t>
            </a:r>
          </a:p>
          <a:p>
            <a:pPr lvl="1">
              <a:lnSpc>
                <a:spcPct val="80000"/>
              </a:lnSpc>
              <a:buClr>
                <a:srgbClr val="FFFFFF"/>
              </a:buClr>
              <a:buFontTx/>
              <a:buChar char="•"/>
            </a:pPr>
            <a:r>
              <a:rPr lang="en-US" altLang="en-US" b="1" smtClean="0">
                <a:solidFill>
                  <a:srgbClr val="FFFFFF"/>
                </a:solidFill>
              </a:rPr>
              <a:t>I-264 (Watterson Expwy) &amp; I-65 (KY Turnpike) from Elizabethtown to Louisville are the oldest sections of Interstate; The Waterson was built in 1948. KY Turnpike started  construction in 1955. </a:t>
            </a:r>
          </a:p>
          <a:p>
            <a:pPr lvl="1">
              <a:lnSpc>
                <a:spcPct val="80000"/>
              </a:lnSpc>
              <a:buClr>
                <a:srgbClr val="FFFFFF"/>
              </a:buClr>
              <a:buFontTx/>
              <a:buChar char="•"/>
            </a:pPr>
            <a:r>
              <a:rPr lang="en-US" altLang="en-US" b="1" smtClean="0">
                <a:solidFill>
                  <a:srgbClr val="FFFFFF"/>
                </a:solidFill>
              </a:rPr>
              <a:t>I-71 was the first completed route, in 1969.  I-65 &amp; I-75 were completed in 1970, then I-64 in the early 70’s.  I-24 was completed in 1980.</a:t>
            </a:r>
          </a:p>
          <a:p>
            <a:pPr lvl="1">
              <a:lnSpc>
                <a:spcPct val="80000"/>
              </a:lnSpc>
              <a:buClr>
                <a:srgbClr val="FFFFFF"/>
              </a:buClr>
              <a:buFontTx/>
              <a:buChar char="•"/>
            </a:pPr>
            <a:r>
              <a:rPr lang="en-US" altLang="en-US" b="1" smtClean="0">
                <a:solidFill>
                  <a:srgbClr val="FFFFFF"/>
                </a:solidFill>
              </a:rPr>
              <a:t>The Longest Bridge: On I-24 over the Ohio River, 5634 feet long.</a:t>
            </a:r>
          </a:p>
          <a:p>
            <a:pPr lvl="1">
              <a:lnSpc>
                <a:spcPct val="80000"/>
              </a:lnSpc>
              <a:buClr>
                <a:srgbClr val="FFFFFF"/>
              </a:buClr>
              <a:buFontTx/>
              <a:buChar char="•"/>
            </a:pPr>
            <a:r>
              <a:rPr lang="en-US" altLang="en-US" b="1" smtClean="0">
                <a:solidFill>
                  <a:srgbClr val="FFFFFF"/>
                </a:solidFill>
              </a:rPr>
              <a:t>Highest Traffic Volume: I-65 near the Louisville Airport—over 200,000 vehicles per day</a:t>
            </a:r>
          </a:p>
          <a:p>
            <a:endParaRPr lang="en-US" altLang="en-US" smtClean="0"/>
          </a:p>
        </p:txBody>
      </p:sp>
      <p:sp>
        <p:nvSpPr>
          <p:cNvPr id="716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A7991DDA-BB68-4340-B939-EF839A2CF45F}" type="slidenum">
              <a:rPr lang="en-US" altLang="en-US" smtClean="0">
                <a:latin typeface="Calibri" panose="020F0502020204030204" pitchFamily="34" charset="0"/>
              </a:rPr>
              <a:pPr/>
              <a:t>32</a:t>
            </a:fld>
            <a:endParaRPr lang="en-US" altLang="en-US" smtClean="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lnSpc>
                <a:spcPct val="80000"/>
              </a:lnSpc>
              <a:buClr>
                <a:srgbClr val="FFFFFF"/>
              </a:buClr>
              <a:buFontTx/>
              <a:buChar char="•"/>
            </a:pPr>
            <a:r>
              <a:rPr lang="en-US" altLang="en-US" b="1" smtClean="0">
                <a:solidFill>
                  <a:srgbClr val="FFFFFF"/>
                </a:solidFill>
              </a:rPr>
              <a:t>Total System Mileage—772 miles</a:t>
            </a:r>
          </a:p>
          <a:p>
            <a:pPr lvl="1">
              <a:lnSpc>
                <a:spcPct val="80000"/>
              </a:lnSpc>
              <a:buClr>
                <a:srgbClr val="FFFFFF"/>
              </a:buClr>
              <a:buFontTx/>
              <a:buChar char="•"/>
            </a:pPr>
            <a:r>
              <a:rPr lang="en-US" altLang="en-US" b="1" smtClean="0">
                <a:solidFill>
                  <a:srgbClr val="FFFFFF"/>
                </a:solidFill>
              </a:rPr>
              <a:t>Routes: I-24, I-64, I-65, I-71, I-75, I-264, I-265, I-275, I-471</a:t>
            </a:r>
          </a:p>
          <a:p>
            <a:pPr lvl="1">
              <a:lnSpc>
                <a:spcPct val="80000"/>
              </a:lnSpc>
              <a:buClr>
                <a:srgbClr val="FFFFFF"/>
              </a:buClr>
              <a:buFontTx/>
              <a:buChar char="•"/>
            </a:pPr>
            <a:r>
              <a:rPr lang="en-US" altLang="en-US" b="1" smtClean="0">
                <a:solidFill>
                  <a:srgbClr val="FFFFFF"/>
                </a:solidFill>
              </a:rPr>
              <a:t>The Longest  Route: I-75 (191.77 miles)</a:t>
            </a:r>
          </a:p>
          <a:p>
            <a:pPr lvl="1">
              <a:lnSpc>
                <a:spcPct val="80000"/>
              </a:lnSpc>
              <a:buClr>
                <a:srgbClr val="FFFFFF"/>
              </a:buClr>
              <a:buFontTx/>
              <a:buChar char="•"/>
            </a:pPr>
            <a:r>
              <a:rPr lang="en-US" altLang="en-US" b="1" smtClean="0">
                <a:solidFill>
                  <a:srgbClr val="FFFFFF"/>
                </a:solidFill>
              </a:rPr>
              <a:t>The Longest East/West Route: I-64 (191.50 miles)</a:t>
            </a:r>
          </a:p>
          <a:p>
            <a:pPr lvl="1">
              <a:lnSpc>
                <a:spcPct val="80000"/>
              </a:lnSpc>
              <a:buClr>
                <a:srgbClr val="FFFFFF"/>
              </a:buClr>
              <a:buFontTx/>
              <a:buChar char="•"/>
            </a:pPr>
            <a:r>
              <a:rPr lang="en-US" altLang="en-US" b="1" smtClean="0">
                <a:solidFill>
                  <a:srgbClr val="FFFFFF"/>
                </a:solidFill>
              </a:rPr>
              <a:t>The Shortest Route: I-471 (5.01 miles)</a:t>
            </a:r>
          </a:p>
          <a:p>
            <a:pPr lvl="1">
              <a:lnSpc>
                <a:spcPct val="80000"/>
              </a:lnSpc>
              <a:buClr>
                <a:srgbClr val="FFFFFF"/>
              </a:buClr>
              <a:buFontTx/>
              <a:buChar char="•"/>
            </a:pPr>
            <a:r>
              <a:rPr lang="en-US" altLang="en-US" b="1" smtClean="0">
                <a:solidFill>
                  <a:srgbClr val="FFFFFF"/>
                </a:solidFill>
              </a:rPr>
              <a:t>I-264 (Watterson Expwy) &amp; I-65 (KY Turnpike) from Elizabethtown to Louisville are the oldest sections of Interstate; The Waterson was built in 1948. KY Turnpike started  construction in 1955. </a:t>
            </a:r>
          </a:p>
          <a:p>
            <a:pPr lvl="1">
              <a:lnSpc>
                <a:spcPct val="80000"/>
              </a:lnSpc>
              <a:buClr>
                <a:srgbClr val="FFFFFF"/>
              </a:buClr>
              <a:buFontTx/>
              <a:buChar char="•"/>
            </a:pPr>
            <a:r>
              <a:rPr lang="en-US" altLang="en-US" b="1" smtClean="0">
                <a:solidFill>
                  <a:srgbClr val="FFFFFF"/>
                </a:solidFill>
              </a:rPr>
              <a:t>I-71 was the first completed route, in 1969.  I-65 &amp; I-75 were completed in 1970, then I-64 in the early 70’s.  I-24 was completed in 1980.</a:t>
            </a:r>
          </a:p>
          <a:p>
            <a:pPr lvl="1">
              <a:lnSpc>
                <a:spcPct val="80000"/>
              </a:lnSpc>
              <a:buClr>
                <a:srgbClr val="FFFFFF"/>
              </a:buClr>
              <a:buFontTx/>
              <a:buChar char="•"/>
            </a:pPr>
            <a:r>
              <a:rPr lang="en-US" altLang="en-US" b="1" smtClean="0">
                <a:solidFill>
                  <a:srgbClr val="FFFFFF"/>
                </a:solidFill>
              </a:rPr>
              <a:t>The Longest Bridge: On I-24 over the Ohio River, 5634 feet long.</a:t>
            </a:r>
          </a:p>
          <a:p>
            <a:pPr lvl="1">
              <a:lnSpc>
                <a:spcPct val="80000"/>
              </a:lnSpc>
              <a:buClr>
                <a:srgbClr val="FFFFFF"/>
              </a:buClr>
              <a:buFontTx/>
              <a:buChar char="•"/>
            </a:pPr>
            <a:r>
              <a:rPr lang="en-US" altLang="en-US" b="1" smtClean="0">
                <a:solidFill>
                  <a:srgbClr val="FFFFFF"/>
                </a:solidFill>
              </a:rPr>
              <a:t>Highest Traffic Volume: I-65 near the Louisville Airport—over 200,000 vehicles per day</a:t>
            </a:r>
          </a:p>
          <a:p>
            <a:endParaRPr lang="en-US" altLang="en-US" smtClean="0"/>
          </a:p>
        </p:txBody>
      </p:sp>
      <p:sp>
        <p:nvSpPr>
          <p:cNvPr id="7373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CAB11ED2-C48E-4504-9325-797CE269D1C6}" type="slidenum">
              <a:rPr lang="en-US" altLang="en-US" smtClean="0">
                <a:latin typeface="Calibri" panose="020F0502020204030204" pitchFamily="34" charset="0"/>
              </a:rPr>
              <a:pPr/>
              <a:t>33</a:t>
            </a:fld>
            <a:endParaRPr lang="en-US" altLang="en-US" smtClean="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smtClean="0">
                <a:solidFill>
                  <a:srgbClr val="FFFFFF"/>
                </a:solidFill>
              </a:rPr>
              <a:t>We’ll wrap with a quote from the visionary of the ribbons across our land:</a:t>
            </a:r>
          </a:p>
          <a:p>
            <a:r>
              <a:rPr lang="en-US" altLang="en-US" i="1" smtClean="0">
                <a:solidFill>
                  <a:srgbClr val="FFFFFF"/>
                </a:solidFill>
              </a:rPr>
              <a:t>President Dwight D. Eisenhower said:</a:t>
            </a:r>
          </a:p>
          <a:p>
            <a:r>
              <a:rPr lang="en-US" altLang="en-US" i="1" smtClean="0">
                <a:solidFill>
                  <a:srgbClr val="FFFFFF"/>
                </a:solidFill>
              </a:rPr>
              <a:t>"</a:t>
            </a:r>
            <a:r>
              <a:rPr lang="en-US" altLang="en-US" b="1" smtClean="0">
                <a:solidFill>
                  <a:srgbClr val="FFFFFF"/>
                </a:solidFill>
              </a:rPr>
              <a:t>Together, the united forces of our communication and transportation systems are dynamic elements in the very name we bear -- United States. Without them, we would be a mere alliance of many separate parts."</a:t>
            </a:r>
            <a:r>
              <a:rPr lang="en-US" altLang="en-US" b="1" i="1" smtClean="0">
                <a:solidFill>
                  <a:srgbClr val="FFFFFF"/>
                </a:solidFill>
              </a:rPr>
              <a:t> –</a:t>
            </a:r>
            <a:r>
              <a:rPr lang="en-US" altLang="en-US" i="1" smtClean="0">
                <a:solidFill>
                  <a:srgbClr val="FFFFFF"/>
                </a:solidFill>
              </a:rPr>
              <a:t> </a:t>
            </a:r>
            <a:br>
              <a:rPr lang="en-US" altLang="en-US" i="1" smtClean="0">
                <a:solidFill>
                  <a:srgbClr val="FFFFFF"/>
                </a:solidFill>
              </a:rPr>
            </a:br>
            <a:r>
              <a:rPr lang="en-US" altLang="en-US" i="1" smtClean="0">
                <a:solidFill>
                  <a:srgbClr val="FFFFFF"/>
                </a:solidFill>
              </a:rPr>
              <a:t/>
            </a:r>
            <a:br>
              <a:rPr lang="en-US" altLang="en-US" i="1" smtClean="0">
                <a:solidFill>
                  <a:srgbClr val="FFFFFF"/>
                </a:solidFill>
              </a:rPr>
            </a:br>
            <a:endParaRPr lang="en-US" altLang="en-US" smtClean="0"/>
          </a:p>
        </p:txBody>
      </p:sp>
      <p:sp>
        <p:nvSpPr>
          <p:cNvPr id="757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7A4400D-F1A4-4131-AC0D-85939D029314}" type="slidenum">
              <a:rPr lang="en-US" altLang="en-US" smtClean="0">
                <a:latin typeface="Calibri" panose="020F0502020204030204" pitchFamily="34" charset="0"/>
              </a:rPr>
              <a:pPr/>
              <a:t>34</a:t>
            </a:fld>
            <a:endParaRPr lang="en-US" altLang="en-US" smtClean="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0596C697-48C6-477F-82C7-955C89BD114F}" type="slidenum">
              <a:rPr lang="en-US" altLang="en-US" smtClean="0">
                <a:latin typeface="Times New Roman" panose="02020603050405020304" pitchFamily="18" charset="0"/>
              </a:rPr>
              <a:pPr/>
              <a:t>5</a:t>
            </a:fld>
            <a:endParaRPr lang="en-US" altLang="en-US" smtClean="0">
              <a:latin typeface="Times New Roman" panose="02020603050405020304" pitchFamily="18" charset="0"/>
            </a:endParaRPr>
          </a:p>
        </p:txBody>
      </p:sp>
      <p:sp>
        <p:nvSpPr>
          <p:cNvPr id="1638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As the railroad came into its own, and better roads (called turnpikes) were being built, the demand for river transportation changed.</a:t>
            </a:r>
          </a:p>
          <a:p>
            <a:pPr eaLnBrk="1" hangingPunct="1">
              <a:spcBef>
                <a:spcPct val="0"/>
              </a:spcBef>
            </a:pPr>
            <a:r>
              <a:rPr lang="en-US" altLang="en-US" smtClean="0"/>
              <a:t>By the late 1920s, towboats were rapidly taking over the major heavy-load shipping contracts.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49F12D8-B933-4908-8418-498DE3A90FF3}" type="slidenum">
              <a:rPr lang="en-US" altLang="en-US" smtClean="0">
                <a:latin typeface="Times New Roman" panose="02020603050405020304" pitchFamily="18" charset="0"/>
              </a:rPr>
              <a:pPr/>
              <a:t>6</a:t>
            </a:fld>
            <a:endParaRPr lang="en-US" altLang="en-US" smtClean="0">
              <a:latin typeface="Times New Roman" panose="02020603050405020304" pitchFamily="18" charset="0"/>
            </a:endParaRPr>
          </a:p>
        </p:txBody>
      </p:sp>
      <p:sp>
        <p:nvSpPr>
          <p:cNvPr id="1843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And with the building of better roadways, as the trucking industry began to flourish the packet industry declined.</a:t>
            </a:r>
          </a:p>
          <a:p>
            <a:pPr eaLnBrk="1" hangingPunct="1">
              <a:spcBef>
                <a:spcPct val="0"/>
              </a:spcBef>
            </a:pPr>
            <a:r>
              <a:rPr lang="en-US" altLang="en-US" smtClean="0"/>
              <a:t>Within a few decades, most of the steam packet trade was gone, and remaining boats were converted to excursion work.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9E259734-89DD-46BE-8CA6-587CB7E841B0}" type="slidenum">
              <a:rPr lang="en-US" altLang="en-US" smtClean="0">
                <a:latin typeface="Times New Roman" panose="02020603050405020304" pitchFamily="18" charset="0"/>
              </a:rPr>
              <a:pPr/>
              <a:t>7</a:t>
            </a:fld>
            <a:endParaRPr lang="en-US" altLang="en-US" smtClean="0">
              <a:latin typeface="Times New Roman" panose="02020603050405020304" pitchFamily="18" charset="0"/>
            </a:endParaRPr>
          </a:p>
        </p:txBody>
      </p:sp>
      <p:sp>
        <p:nvSpPr>
          <p:cNvPr id="2048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a:t>
            </a:r>
            <a:r>
              <a:rPr lang="en-US" altLang="en-US" i="1" smtClean="0"/>
              <a:t>Belle of Louisville</a:t>
            </a:r>
            <a:r>
              <a:rPr lang="en-US" altLang="en-US" smtClean="0"/>
              <a:t>, built in 1914, is one of those boats. In fact, today she is the last river steamboat operating in the US that was built as a packet boat.</a:t>
            </a:r>
          </a:p>
          <a:p>
            <a:pPr eaLnBrk="1" hangingPunct="1">
              <a:spcBef>
                <a:spcPct val="0"/>
              </a:spcBef>
            </a:pPr>
            <a:r>
              <a:rPr lang="en-US" altLang="en-US" smtClean="0"/>
              <a:t>Christened the </a:t>
            </a:r>
            <a:r>
              <a:rPr lang="en-US" altLang="en-US" i="1" smtClean="0"/>
              <a:t>Idlewild</a:t>
            </a:r>
            <a:r>
              <a:rPr lang="en-US" altLang="en-US" smtClean="0"/>
              <a:t>, she served first as a ferry and day packet, and was outfitted for later excursion work. It insured her future, since she was built near the end of the steamboat era.</a:t>
            </a:r>
          </a:p>
          <a:p>
            <a:pPr eaLnBrk="1" hangingPunct="1">
              <a:spcBef>
                <a:spcPct val="0"/>
              </a:spcBef>
            </a:pPr>
            <a:r>
              <a:rPr lang="en-US" altLang="en-US" smtClean="0"/>
              <a:t>By the early 1930s, the </a:t>
            </a:r>
            <a:r>
              <a:rPr lang="en-US" altLang="en-US" i="1" smtClean="0"/>
              <a:t>Idlewild</a:t>
            </a:r>
            <a:r>
              <a:rPr lang="en-US" altLang="en-US" smtClean="0"/>
              <a:t> had become an excursion vessel. For the next three decades she continually changed to accommodate a “tramp’s” life. </a:t>
            </a:r>
          </a:p>
          <a:p>
            <a:pPr eaLnBrk="1" hangingPunct="1">
              <a:spcBef>
                <a:spcPct val="0"/>
              </a:spcBef>
            </a:pPr>
            <a:r>
              <a:rPr lang="en-US" altLang="en-US" smtClean="0"/>
              <a:t>In 1948, her name was changed to the </a:t>
            </a:r>
            <a:r>
              <a:rPr lang="en-US" altLang="en-US" i="1" smtClean="0"/>
              <a:t>Avalon</a:t>
            </a:r>
            <a:r>
              <a:rPr lang="en-US" altLang="en-US" smtClean="0"/>
              <a:t>, and in the next 13 years she became the most widely-traveled river steamer for her size in US history.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160C31D-C346-4BBA-90F3-2A5EE85F158C}" type="slidenum">
              <a:rPr lang="en-US" altLang="en-US" smtClean="0">
                <a:latin typeface="Times New Roman" panose="02020603050405020304" pitchFamily="18" charset="0"/>
              </a:rPr>
              <a:pPr/>
              <a:t>8</a:t>
            </a:fld>
            <a:endParaRPr lang="en-US" altLang="en-US" smtClean="0">
              <a:latin typeface="Times New Roman" panose="02020603050405020304" pitchFamily="18" charset="0"/>
            </a:endParaRPr>
          </a:p>
        </p:txBody>
      </p:sp>
      <p:sp>
        <p:nvSpPr>
          <p:cNvPr id="2253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Over 100 years of operation – an unequaled feat in our country’s river steamboat history – she is truly a legendary lady and a Louisville icon. </a:t>
            </a:r>
          </a:p>
          <a:p>
            <a:pPr eaLnBrk="1" hangingPunct="1">
              <a:spcBef>
                <a:spcPct val="0"/>
              </a:spcBef>
            </a:pPr>
            <a:r>
              <a:rPr lang="en-US" altLang="en-US" smtClean="0"/>
              <a:t>The </a:t>
            </a:r>
            <a:r>
              <a:rPr lang="en-US" altLang="en-US" i="1" smtClean="0"/>
              <a:t>Belle</a:t>
            </a:r>
            <a:r>
              <a:rPr lang="en-US" altLang="en-US" smtClean="0"/>
              <a:t> is a constant reminder of the time when rivers were the highways of America.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FFFFFF"/>
                </a:solidFill>
                <a:latin typeface="Arial" panose="020B0604020202020204" pitchFamily="34" charset="0"/>
              </a:rPr>
              <a:t>Then came the advent of vehicular travel.  Goods were needed to be easily transported across the country overland.  People wanted to be able to travel from state to state more efficiently.  These needs fostered the ribbons of concrete: Our interstate highway system.  </a:t>
            </a:r>
            <a:endParaRPr lang="en-US" altLang="en-US" smtClean="0"/>
          </a:p>
        </p:txBody>
      </p:sp>
      <p:sp>
        <p:nvSpPr>
          <p:cNvPr id="245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DA006C77-A846-442D-9813-BE0F663807BB}" type="slidenum">
              <a:rPr lang="en-US" altLang="en-US" smtClean="0">
                <a:latin typeface="Calibri" panose="020F0502020204030204" pitchFamily="34" charset="0"/>
              </a:rPr>
              <a:pPr/>
              <a:t>9</a:t>
            </a:fld>
            <a:endParaRPr lang="en-US" altLang="en-US" smtClean="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solidFill>
                  <a:srgbClr val="FFFFFF"/>
                </a:solidFill>
              </a:rPr>
              <a:t> After World War I, a young army officer by the name of Dwight D. Eisenhower was looking for his next big assignment.  Partly to learn, but mostly for the adventure, Eisenhower volunteered to travel with the first Transcontinental Motor Convoy from Washington, D. C. to San Francisco, California. </a:t>
            </a:r>
            <a:endParaRPr lang="en-US" altLang="en-US" smtClean="0"/>
          </a:p>
        </p:txBody>
      </p:sp>
      <p:sp>
        <p:nvSpPr>
          <p:cNvPr id="2662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EDA858C6-8483-4F57-A32A-639202AD8C0F}" type="slidenum">
              <a:rPr lang="en-US" altLang="en-US" smtClean="0">
                <a:latin typeface="Calibri" panose="020F0502020204030204" pitchFamily="34" charset="0"/>
              </a:rPr>
              <a:pPr/>
              <a:t>10</a:t>
            </a:fld>
            <a:endParaRPr lang="en-US" altLang="en-US" smtClean="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D60072-1826-4D28-8D79-3D9FA0A64806}" type="slidenum">
              <a:rPr lang="en-US" altLang="en-US"/>
              <a:pPr>
                <a:defRPr/>
              </a:pPr>
              <a:t>‹#›</a:t>
            </a:fld>
            <a:endParaRPr lang="en-US" altLang="en-US"/>
          </a:p>
        </p:txBody>
      </p:sp>
    </p:spTree>
    <p:extLst>
      <p:ext uri="{BB962C8B-B14F-4D97-AF65-F5344CB8AC3E}">
        <p14:creationId xmlns:p14="http://schemas.microsoft.com/office/powerpoint/2010/main" val="4220037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7677" y="5284990"/>
            <a:ext cx="7413007" cy="81707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a:xfrm>
            <a:off x="917575" y="6181725"/>
            <a:ext cx="5337175"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8A8FCD1-3EDB-46C4-ACA9-CB46448645EC}" type="slidenum">
              <a:rPr lang="en-US" altLang="en-US"/>
              <a:pPr>
                <a:defRPr/>
              </a:pPr>
              <a:t>‹#›</a:t>
            </a:fld>
            <a:endParaRPr lang="en-US" altLang="en-US"/>
          </a:p>
        </p:txBody>
      </p:sp>
    </p:spTree>
    <p:extLst>
      <p:ext uri="{BB962C8B-B14F-4D97-AF65-F5344CB8AC3E}">
        <p14:creationId xmlns:p14="http://schemas.microsoft.com/office/powerpoint/2010/main" val="744056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F138FA-9929-4C88-B9BE-C6528AC186FC}" type="slidenum">
              <a:rPr lang="en-US" altLang="en-US"/>
              <a:pPr>
                <a:defRPr/>
              </a:pPr>
              <a:t>‹#›</a:t>
            </a:fld>
            <a:endParaRPr lang="en-US" altLang="en-US"/>
          </a:p>
        </p:txBody>
      </p:sp>
    </p:spTree>
    <p:extLst>
      <p:ext uri="{BB962C8B-B14F-4D97-AF65-F5344CB8AC3E}">
        <p14:creationId xmlns:p14="http://schemas.microsoft.com/office/powerpoint/2010/main" val="2987577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584200" y="860425"/>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solidFill>
                  <a:schemeClr val="accent1"/>
                </a:solidFill>
                <a:latin typeface="+mn-lt"/>
              </a:rPr>
              <a:t>“</a:t>
            </a:r>
          </a:p>
        </p:txBody>
      </p:sp>
      <p:sp>
        <p:nvSpPr>
          <p:cNvPr id="6" name="TextBox 5"/>
          <p:cNvSpPr txBox="1"/>
          <p:nvPr/>
        </p:nvSpPr>
        <p:spPr>
          <a:xfrm>
            <a:off x="7888288" y="2986088"/>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solidFill>
                  <a:schemeClr val="accent1"/>
                </a:solidFill>
                <a:latin typeface="+mn-lt"/>
              </a:rPr>
              <a:t>”</a:t>
            </a:r>
          </a:p>
        </p:txBody>
      </p:sp>
      <p:sp>
        <p:nvSpPr>
          <p:cNvPr id="2" name="Title 1"/>
          <p:cNvSpPr>
            <a:spLocks noGrp="1"/>
          </p:cNvSpPr>
          <p:nvPr>
            <p:ph type="title"/>
          </p:nvPr>
        </p:nvSpPr>
        <p:spPr>
          <a:xfrm>
            <a:off x="1084942" y="596018"/>
            <a:ext cx="6974115" cy="3044079"/>
          </a:xfrm>
        </p:spPr>
        <p:txBody>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8347" y="4641206"/>
            <a:ext cx="7511473" cy="1447800"/>
          </a:xfrm>
        </p:spPr>
        <p:txBody>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BAD2A68F-A807-4701-998B-BE7BE9449660}" type="slidenum">
              <a:rPr lang="en-US" altLang="en-US"/>
              <a:pPr>
                <a:defRPr/>
              </a:pPr>
              <a:t>‹#›</a:t>
            </a:fld>
            <a:endParaRPr lang="en-US" altLang="en-US"/>
          </a:p>
        </p:txBody>
      </p:sp>
    </p:spTree>
    <p:extLst>
      <p:ext uri="{BB962C8B-B14F-4D97-AF65-F5344CB8AC3E}">
        <p14:creationId xmlns:p14="http://schemas.microsoft.com/office/powerpoint/2010/main" val="455572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4A4319-6207-49EC-8C01-B0900CED4B39}" type="slidenum">
              <a:rPr lang="en-US" altLang="en-US"/>
              <a:pPr>
                <a:defRPr/>
              </a:pPr>
              <a:t>‹#›</a:t>
            </a:fld>
            <a:endParaRPr lang="en-US" altLang="en-US"/>
          </a:p>
        </p:txBody>
      </p:sp>
    </p:spTree>
    <p:extLst>
      <p:ext uri="{BB962C8B-B14F-4D97-AF65-F5344CB8AC3E}">
        <p14:creationId xmlns:p14="http://schemas.microsoft.com/office/powerpoint/2010/main" val="4202633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p:nvPr/>
        </p:nvSpPr>
        <p:spPr>
          <a:xfrm>
            <a:off x="584200" y="754063"/>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solidFill>
                  <a:schemeClr val="accent1"/>
                </a:solidFill>
                <a:latin typeface="+mn-lt"/>
              </a:rPr>
              <a:t>“</a:t>
            </a:r>
          </a:p>
        </p:txBody>
      </p:sp>
      <p:sp>
        <p:nvSpPr>
          <p:cNvPr id="6" name="TextBox 5"/>
          <p:cNvSpPr txBox="1"/>
          <p:nvPr/>
        </p:nvSpPr>
        <p:spPr>
          <a:xfrm>
            <a:off x="7888288" y="2879725"/>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solidFill>
                  <a:schemeClr val="accent1"/>
                </a:solidFill>
                <a:latin typeface="+mn-lt"/>
              </a:rPr>
              <a:t>”</a:t>
            </a:r>
          </a:p>
        </p:txBody>
      </p:sp>
      <p:sp>
        <p:nvSpPr>
          <p:cNvPr id="2" name="Title 1"/>
          <p:cNvSpPr>
            <a:spLocks noGrp="1"/>
          </p:cNvSpPr>
          <p:nvPr>
            <p:ph type="title"/>
          </p:nvPr>
        </p:nvSpPr>
        <p:spPr>
          <a:xfrm>
            <a:off x="1084942" y="596018"/>
            <a:ext cx="6974115" cy="2844369"/>
          </a:xfrm>
        </p:spPr>
        <p:txBody>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anchor="b"/>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lvl="0"/>
            <a:r>
              <a:rPr lang="en-US"/>
              <a:t>Click to edit Master text styles</a:t>
            </a:r>
          </a:p>
        </p:txBody>
      </p:sp>
      <p:sp>
        <p:nvSpPr>
          <p:cNvPr id="3" name="Text Placeholder 2"/>
          <p:cNvSpPr>
            <a:spLocks noGrp="1"/>
          </p:cNvSpPr>
          <p:nvPr>
            <p:ph type="body" idx="1"/>
          </p:nvPr>
        </p:nvSpPr>
        <p:spPr>
          <a:xfrm>
            <a:off x="818347" y="4939862"/>
            <a:ext cx="7512338" cy="1162198"/>
          </a:xfrm>
        </p:spPr>
        <p:txBody>
          <a:bodyPr anchor="t"/>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433F493B-F583-4D29-873B-3C7C2EDEE9F1}" type="slidenum">
              <a:rPr lang="en-US" altLang="en-US"/>
              <a:pPr>
                <a:defRPr/>
              </a:pPr>
              <a:t>‹#›</a:t>
            </a:fld>
            <a:endParaRPr lang="en-US" altLang="en-US"/>
          </a:p>
        </p:txBody>
      </p:sp>
    </p:spTree>
    <p:extLst>
      <p:ext uri="{BB962C8B-B14F-4D97-AF65-F5344CB8AC3E}">
        <p14:creationId xmlns:p14="http://schemas.microsoft.com/office/powerpoint/2010/main" val="18326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a:lstStyle>
            <a:lvl1pPr>
              <a:defRPr lang="en-US" sz="2800"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anchor="b"/>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lvl="0"/>
            <a:r>
              <a:rPr lang="en-US"/>
              <a:t>Click to edit Master text styles</a:t>
            </a:r>
          </a:p>
        </p:txBody>
      </p:sp>
      <p:sp>
        <p:nvSpPr>
          <p:cNvPr id="3" name="Text Placeholder 2"/>
          <p:cNvSpPr>
            <a:spLocks noGrp="1"/>
          </p:cNvSpPr>
          <p:nvPr>
            <p:ph type="body" idx="1"/>
          </p:nvPr>
        </p:nvSpPr>
        <p:spPr>
          <a:xfrm>
            <a:off x="818347" y="4732224"/>
            <a:ext cx="7511472" cy="1369836"/>
          </a:xfrm>
        </p:spPr>
        <p:txBody>
          <a:bodyPr anchor="t"/>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9068980B-94DE-4EB3-BE18-3081CFA38A5D}" type="slidenum">
              <a:rPr lang="en-US" altLang="en-US"/>
              <a:pPr>
                <a:defRPr/>
              </a:pPr>
              <a:t>‹#›</a:t>
            </a:fld>
            <a:endParaRPr lang="en-US" altLang="en-US"/>
          </a:p>
        </p:txBody>
      </p:sp>
    </p:spTree>
    <p:extLst>
      <p:ext uri="{BB962C8B-B14F-4D97-AF65-F5344CB8AC3E}">
        <p14:creationId xmlns:p14="http://schemas.microsoft.com/office/powerpoint/2010/main" val="407839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BF50E8-97BD-41FB-B312-C9674D3ABE05}" type="slidenum">
              <a:rPr lang="en-US" altLang="en-US"/>
              <a:pPr>
                <a:defRPr/>
              </a:pPr>
              <a:t>‹#›</a:t>
            </a:fld>
            <a:endParaRPr lang="en-US" altLang="en-US"/>
          </a:p>
        </p:txBody>
      </p:sp>
    </p:spTree>
    <p:extLst>
      <p:ext uri="{BB962C8B-B14F-4D97-AF65-F5344CB8AC3E}">
        <p14:creationId xmlns:p14="http://schemas.microsoft.com/office/powerpoint/2010/main" val="350508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ECE624-5148-451E-A401-9CAEB120D4FB}" type="slidenum">
              <a:rPr lang="en-US" altLang="en-US"/>
              <a:pPr>
                <a:defRPr/>
              </a:pPr>
              <a:t>‹#›</a:t>
            </a:fld>
            <a:endParaRPr lang="en-US" altLang="en-US"/>
          </a:p>
        </p:txBody>
      </p:sp>
    </p:spTree>
    <p:extLst>
      <p:ext uri="{BB962C8B-B14F-4D97-AF65-F5344CB8AC3E}">
        <p14:creationId xmlns:p14="http://schemas.microsoft.com/office/powerpoint/2010/main" val="763483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C6C320-C5BF-46F1-921C-3EA8836DA3D1}" type="slidenum">
              <a:rPr lang="en-US" altLang="en-US"/>
              <a:pPr>
                <a:defRPr/>
              </a:pPr>
              <a:t>‹#›</a:t>
            </a:fld>
            <a:endParaRPr lang="en-US" altLang="en-US"/>
          </a:p>
        </p:txBody>
      </p:sp>
    </p:spTree>
    <p:extLst>
      <p:ext uri="{BB962C8B-B14F-4D97-AF65-F5344CB8AC3E}">
        <p14:creationId xmlns:p14="http://schemas.microsoft.com/office/powerpoint/2010/main" val="3335378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081BF8-41D3-4667-91D5-FD6D3650E5D7}" type="slidenum">
              <a:rPr lang="en-US" altLang="en-US"/>
              <a:pPr>
                <a:defRPr/>
              </a:pPr>
              <a:t>‹#›</a:t>
            </a:fld>
            <a:endParaRPr lang="en-US" altLang="en-US"/>
          </a:p>
        </p:txBody>
      </p:sp>
    </p:spTree>
    <p:extLst>
      <p:ext uri="{BB962C8B-B14F-4D97-AF65-F5344CB8AC3E}">
        <p14:creationId xmlns:p14="http://schemas.microsoft.com/office/powerpoint/2010/main" val="158813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5A2CC5-B8FF-4346-B825-79B67492798A}" type="slidenum">
              <a:rPr lang="en-US" altLang="en-US"/>
              <a:pPr>
                <a:defRPr/>
              </a:pPr>
              <a:t>‹#›</a:t>
            </a:fld>
            <a:endParaRPr lang="en-US" altLang="en-US"/>
          </a:p>
        </p:txBody>
      </p:sp>
    </p:spTree>
    <p:extLst>
      <p:ext uri="{BB962C8B-B14F-4D97-AF65-F5344CB8AC3E}">
        <p14:creationId xmlns:p14="http://schemas.microsoft.com/office/powerpoint/2010/main" val="2657117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8347" y="2786027"/>
            <a:ext cx="3685073" cy="3316033"/>
          </a:xfrm>
        </p:spPr>
        <p:txBody>
          <a:bodyPr anchor="t"/>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5" y="2786027"/>
            <a:ext cx="3701520" cy="3316033"/>
          </a:xfrm>
        </p:spPr>
        <p:txBody>
          <a:bodyPr anchor="t"/>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39FAD2A-C735-48C4-9148-61D47F7C1DAF}" type="slidenum">
              <a:rPr lang="en-US" altLang="en-US"/>
              <a:pPr>
                <a:defRPr/>
              </a:pPr>
              <a:t>‹#›</a:t>
            </a:fld>
            <a:endParaRPr lang="en-US" altLang="en-US"/>
          </a:p>
        </p:txBody>
      </p:sp>
    </p:spTree>
    <p:extLst>
      <p:ext uri="{BB962C8B-B14F-4D97-AF65-F5344CB8AC3E}">
        <p14:creationId xmlns:p14="http://schemas.microsoft.com/office/powerpoint/2010/main" val="139650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3F8D119-2255-4BB6-8EA3-485F29F0DA09}" type="slidenum">
              <a:rPr lang="en-US" altLang="en-US"/>
              <a:pPr>
                <a:defRPr/>
              </a:pPr>
              <a:t>‹#›</a:t>
            </a:fld>
            <a:endParaRPr lang="en-US" altLang="en-US"/>
          </a:p>
        </p:txBody>
      </p:sp>
    </p:spTree>
    <p:extLst>
      <p:ext uri="{BB962C8B-B14F-4D97-AF65-F5344CB8AC3E}">
        <p14:creationId xmlns:p14="http://schemas.microsoft.com/office/powerpoint/2010/main" val="3681413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63CEC9C-C662-427C-9899-AF3EEF205C1A}" type="slidenum">
              <a:rPr lang="en-US" altLang="en-US"/>
              <a:pPr>
                <a:defRPr/>
              </a:pPr>
              <a:t>‹#›</a:t>
            </a:fld>
            <a:endParaRPr lang="en-US" altLang="en-US"/>
          </a:p>
        </p:txBody>
      </p:sp>
    </p:spTree>
    <p:extLst>
      <p:ext uri="{BB962C8B-B14F-4D97-AF65-F5344CB8AC3E}">
        <p14:creationId xmlns:p14="http://schemas.microsoft.com/office/powerpoint/2010/main" val="3342908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198D5C-D091-4966-A38B-80571BA927A5}" type="slidenum">
              <a:rPr lang="en-US" altLang="en-US"/>
              <a:pPr>
                <a:defRPr/>
              </a:pPr>
              <a:t>‹#›</a:t>
            </a:fld>
            <a:endParaRPr lang="en-US" altLang="en-US"/>
          </a:p>
        </p:txBody>
      </p:sp>
    </p:spTree>
    <p:extLst>
      <p:ext uri="{BB962C8B-B14F-4D97-AF65-F5344CB8AC3E}">
        <p14:creationId xmlns:p14="http://schemas.microsoft.com/office/powerpoint/2010/main" val="3969429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17318" y="3269869"/>
            <a:ext cx="4423803" cy="18288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24375" y="6181725"/>
            <a:ext cx="717550" cy="365125"/>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817563" y="6181725"/>
            <a:ext cx="3706812"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024813" y="6181725"/>
            <a:ext cx="304800" cy="328613"/>
          </a:xfrm>
        </p:spPr>
        <p:txBody>
          <a:bodyPr/>
          <a:lstStyle>
            <a:lvl1pPr>
              <a:defRPr/>
            </a:lvl1pPr>
          </a:lstStyle>
          <a:p>
            <a:pPr>
              <a:defRPr/>
            </a:pPr>
            <a:fld id="{7ED2B7B2-0754-4553-B500-3D6CC1AA3BFD}" type="slidenum">
              <a:rPr lang="en-US" altLang="en-US"/>
              <a:pPr>
                <a:defRPr/>
              </a:pPr>
              <a:t>‹#›</a:t>
            </a:fld>
            <a:endParaRPr lang="en-US" altLang="en-US"/>
          </a:p>
        </p:txBody>
      </p:sp>
    </p:spTree>
    <p:extLst>
      <p:ext uri="{BB962C8B-B14F-4D97-AF65-F5344CB8AC3E}">
        <p14:creationId xmlns:p14="http://schemas.microsoft.com/office/powerpoint/2010/main" val="152931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563" y="595313"/>
            <a:ext cx="7512050" cy="13128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563" y="2060575"/>
            <a:ext cx="7512050" cy="404177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613" y="6178550"/>
            <a:ext cx="1287462" cy="365125"/>
          </a:xfrm>
          <a:prstGeom prst="rect">
            <a:avLst/>
          </a:prstGeom>
        </p:spPr>
        <p:txBody>
          <a:bodyPr vert="horz" lIns="91440" tIns="45720" rIns="91440" bIns="45720" rtlCol="0" anchor="ctr"/>
          <a:lstStyle>
            <a:lvl1pPr algn="r" eaLnBrk="1" fontAlgn="auto" hangingPunct="1">
              <a:spcBef>
                <a:spcPts val="0"/>
              </a:spcBef>
              <a:spcAft>
                <a:spcPts val="0"/>
              </a:spcAft>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endParaRPr lang="en-US"/>
          </a:p>
        </p:txBody>
      </p:sp>
      <p:sp>
        <p:nvSpPr>
          <p:cNvPr id="5" name="Footer Placeholder 4"/>
          <p:cNvSpPr>
            <a:spLocks noGrp="1"/>
          </p:cNvSpPr>
          <p:nvPr>
            <p:ph type="ftr" sz="quarter" idx="3"/>
          </p:nvPr>
        </p:nvSpPr>
        <p:spPr>
          <a:xfrm>
            <a:off x="817563" y="6178550"/>
            <a:ext cx="5624512" cy="365125"/>
          </a:xfrm>
          <a:prstGeom prst="rect">
            <a:avLst/>
          </a:prstGeom>
        </p:spPr>
        <p:txBody>
          <a:bodyPr vert="horz" lIns="91440" tIns="45720" rIns="91440" bIns="45720" rtlCol="0" anchor="ctr"/>
          <a:lstStyle>
            <a:lvl1pPr algn="l" eaLnBrk="1" fontAlgn="auto" hangingPunct="1">
              <a:spcBef>
                <a:spcPts val="0"/>
              </a:spcBef>
              <a:spcAft>
                <a:spcPts val="0"/>
              </a:spcAft>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endParaRPr lang="en-US"/>
          </a:p>
        </p:txBody>
      </p:sp>
      <p:sp>
        <p:nvSpPr>
          <p:cNvPr id="6" name="Slide Number Placeholder 5"/>
          <p:cNvSpPr>
            <a:spLocks noGrp="1"/>
          </p:cNvSpPr>
          <p:nvPr>
            <p:ph type="sldNum" sz="quarter" idx="4"/>
          </p:nvPr>
        </p:nvSpPr>
        <p:spPr>
          <a:xfrm>
            <a:off x="7916863" y="6178550"/>
            <a:ext cx="41433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b="1">
                <a:solidFill>
                  <a:srgbClr val="BFBFBF"/>
                </a:solidFill>
                <a:effectLst>
                  <a:outerShdw blurRad="38100" dist="38100" dir="2700000" algn="tl">
                    <a:srgbClr val="FFFFFF"/>
                  </a:outerShdw>
                </a:effectLst>
              </a:defRPr>
            </a:lvl1pPr>
          </a:lstStyle>
          <a:p>
            <a:pPr>
              <a:defRPr/>
            </a:pPr>
            <a:fld id="{0C93D202-D7DE-4A52-8563-53BC94D8AE52}"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7" r:id="rId9"/>
    <p:sldLayoutId id="2147483788" r:id="rId10"/>
    <p:sldLayoutId id="2147483782" r:id="rId11"/>
    <p:sldLayoutId id="2147483789" r:id="rId12"/>
    <p:sldLayoutId id="2147483783" r:id="rId13"/>
    <p:sldLayoutId id="2147483790" r:id="rId14"/>
    <p:sldLayoutId id="2147483784" r:id="rId15"/>
    <p:sldLayoutId id="2147483785" r:id="rId16"/>
    <p:sldLayoutId id="2147483786" r:id="rId17"/>
  </p:sldLayoutIdLst>
  <p:txStyles>
    <p:titleStyle>
      <a:lvl1pPr algn="l" defTabSz="457200" rtl="0" eaLnBrk="0" fontAlgn="base" hangingPunct="0">
        <a:spcBef>
          <a:spcPct val="0"/>
        </a:spcBef>
        <a:spcAft>
          <a:spcPct val="0"/>
        </a:spcAft>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algn="l" defTabSz="457200" rtl="0" eaLnBrk="0" fontAlgn="base" hangingPunct="0">
        <a:spcBef>
          <a:spcPct val="0"/>
        </a:spcBef>
        <a:spcAft>
          <a:spcPct val="0"/>
        </a:spcAft>
        <a:defRPr sz="2800">
          <a:solidFill>
            <a:schemeClr val="tx1"/>
          </a:solidFill>
          <a:latin typeface="Century Gothic" panose="020B0502020202020204" pitchFamily="34" charset="0"/>
        </a:defRPr>
      </a:lvl2pPr>
      <a:lvl3pPr algn="l" defTabSz="457200" rtl="0" eaLnBrk="0" fontAlgn="base" hangingPunct="0">
        <a:spcBef>
          <a:spcPct val="0"/>
        </a:spcBef>
        <a:spcAft>
          <a:spcPct val="0"/>
        </a:spcAft>
        <a:defRPr sz="2800">
          <a:solidFill>
            <a:schemeClr val="tx1"/>
          </a:solidFill>
          <a:latin typeface="Century Gothic" panose="020B0502020202020204" pitchFamily="34" charset="0"/>
        </a:defRPr>
      </a:lvl3pPr>
      <a:lvl4pPr algn="l" defTabSz="457200" rtl="0" eaLnBrk="0" fontAlgn="base" hangingPunct="0">
        <a:spcBef>
          <a:spcPct val="0"/>
        </a:spcBef>
        <a:spcAft>
          <a:spcPct val="0"/>
        </a:spcAft>
        <a:defRPr sz="2800">
          <a:solidFill>
            <a:schemeClr val="tx1"/>
          </a:solidFill>
          <a:latin typeface="Century Gothic" panose="020B0502020202020204" pitchFamily="34" charset="0"/>
        </a:defRPr>
      </a:lvl4pPr>
      <a:lvl5pPr algn="l" defTabSz="457200" rtl="0" eaLnBrk="0" fontAlgn="base" hangingPunct="0">
        <a:spcBef>
          <a:spcPct val="0"/>
        </a:spcBef>
        <a:spcAft>
          <a:spcPct val="0"/>
        </a:spcAft>
        <a:defRPr sz="28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130000"/>
        <a:buFont typeface="Arial" panose="020B0604020202020204" pitchFamily="34" charset="0"/>
        <a:buChar char="•"/>
        <a:defRPr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0" fontAlgn="base" hangingPunct="0">
        <a:spcBef>
          <a:spcPct val="20000"/>
        </a:spcBef>
        <a:spcAft>
          <a:spcPts val="600"/>
        </a:spcAft>
        <a:buClr>
          <a:schemeClr val="tx1"/>
        </a:buClr>
        <a:buSzPct val="130000"/>
        <a:buFont typeface="Arial" panose="020B0604020202020204" pitchFamily="34" charset="0"/>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0" fontAlgn="base" hangingPunct="0">
        <a:spcBef>
          <a:spcPct val="20000"/>
        </a:spcBef>
        <a:spcAft>
          <a:spcPts val="600"/>
        </a:spcAft>
        <a:buClr>
          <a:schemeClr val="tx1"/>
        </a:buClr>
        <a:buSzPct val="130000"/>
        <a:buFont typeface="Arial" panose="020B0604020202020204" pitchFamily="34" charset="0"/>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0" fontAlgn="base" hangingPunct="0">
        <a:spcBef>
          <a:spcPct val="20000"/>
        </a:spcBef>
        <a:spcAft>
          <a:spcPts val="600"/>
        </a:spcAft>
        <a:buClr>
          <a:schemeClr val="tx1"/>
        </a:buClr>
        <a:buSzPct val="130000"/>
        <a:buFont typeface="Arial" panose="020B0604020202020204" pitchFamily="34" charset="0"/>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0" fontAlgn="base" hangingPunct="0">
        <a:spcBef>
          <a:spcPct val="20000"/>
        </a:spcBef>
        <a:spcAft>
          <a:spcPts val="600"/>
        </a:spcAft>
        <a:buClr>
          <a:schemeClr val="tx1"/>
        </a:buClr>
        <a:buSzPct val="130000"/>
        <a:buFont typeface="Arial" panose="020B0604020202020204" pitchFamily="34" charset="0"/>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www.fhwa.dot.gov/infrastructure/images/zero04l.jpg" TargetMode="Externa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www.lhtp.com/detail.asp?PRODUCT_ID=s-ws142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americanhistory.si.edu/onthemove/collection/image_301.html" TargetMode="External"/><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americanhistory.si.edu/onthemove/collection/image_1474.html" TargetMode="External"/><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www.museum.state.il.us/RiverWeb/harvesting/archives/images/?RollID=roll9&amp;FrameID=cs08_450"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766763"/>
            <a:ext cx="8534400" cy="3200400"/>
          </a:xfrm>
        </p:spPr>
        <p:txBody>
          <a:bodyPr>
            <a:normAutofit fontScale="90000"/>
          </a:bodyPr>
          <a:lstStyle/>
          <a:p>
            <a:pPr algn="r" eaLnBrk="1" fontAlgn="auto" hangingPunct="1">
              <a:spcAft>
                <a:spcPts val="0"/>
              </a:spcAft>
              <a:defRPr/>
            </a:pPr>
            <a:r>
              <a:rPr lang="en-US" altLang="en-US" sz="8900" b="1" i="1" dirty="0" smtClean="0">
                <a:solidFill>
                  <a:srgbClr val="FFFFFF"/>
                </a:solidFill>
              </a:rPr>
              <a:t>RIBBONS</a:t>
            </a:r>
            <a:r>
              <a:rPr lang="en-US" altLang="en-US" sz="4800" b="1" i="1" dirty="0" smtClean="0">
                <a:solidFill>
                  <a:srgbClr val="FFFFFF"/>
                </a:solidFill>
              </a:rPr>
              <a:t/>
            </a:r>
            <a:br>
              <a:rPr lang="en-US" altLang="en-US" sz="4800" b="1" i="1" dirty="0" smtClean="0">
                <a:solidFill>
                  <a:srgbClr val="FFFFFF"/>
                </a:solidFill>
              </a:rPr>
            </a:br>
            <a:r>
              <a:rPr lang="en-US" altLang="en-US" sz="5300" b="1" i="1" dirty="0" smtClean="0">
                <a:solidFill>
                  <a:srgbClr val="FFFFFF"/>
                </a:solidFill>
              </a:rPr>
              <a:t>ACROSS </a:t>
            </a:r>
            <a:r>
              <a:rPr lang="en-US" altLang="en-US" sz="5300" b="1" i="1" dirty="0">
                <a:solidFill>
                  <a:srgbClr val="FFFFFF"/>
                </a:solidFill>
              </a:rPr>
              <a:t>THE LAND</a:t>
            </a:r>
            <a:r>
              <a:rPr lang="en-US" altLang="en-US" b="1" i="1" dirty="0">
                <a:solidFill>
                  <a:srgbClr val="FFFFFF"/>
                </a:solidFill>
              </a:rPr>
              <a:t/>
            </a:r>
            <a:br>
              <a:rPr lang="en-US" altLang="en-US" b="1" i="1" dirty="0">
                <a:solidFill>
                  <a:srgbClr val="FFFFFF"/>
                </a:solidFill>
              </a:rPr>
            </a:br>
            <a:r>
              <a:rPr lang="en-US" altLang="en-US" sz="1000" b="1" i="1" dirty="0">
                <a:solidFill>
                  <a:srgbClr val="FFFFFF"/>
                </a:solidFill>
              </a:rPr>
              <a:t/>
            </a:r>
            <a:br>
              <a:rPr lang="en-US" altLang="en-US" sz="1000" b="1" i="1" dirty="0">
                <a:solidFill>
                  <a:srgbClr val="FFFFFF"/>
                </a:solidFill>
              </a:rPr>
            </a:br>
            <a:r>
              <a:rPr lang="en-US" altLang="en-US" sz="1000" b="1" i="1" dirty="0">
                <a:solidFill>
                  <a:srgbClr val="FFFFFF"/>
                </a:solidFill>
              </a:rPr>
              <a:t/>
            </a:r>
            <a:br>
              <a:rPr lang="en-US" altLang="en-US" sz="1000" b="1" i="1" dirty="0">
                <a:solidFill>
                  <a:srgbClr val="FFFFFF"/>
                </a:solidFill>
              </a:rPr>
            </a:br>
            <a:r>
              <a:rPr lang="en-US" altLang="en-US" sz="4000" dirty="0">
                <a:solidFill>
                  <a:srgbClr val="FFFFFF"/>
                </a:solidFill>
                <a:latin typeface="Arial" panose="020B0604020202020204" pitchFamily="34" charset="0"/>
                <a:cs typeface="Arial" panose="020B0604020202020204" pitchFamily="34" charset="0"/>
              </a:rPr>
              <a:t>THE STORY OF THE</a:t>
            </a:r>
            <a:br>
              <a:rPr lang="en-US" altLang="en-US" sz="4000" dirty="0">
                <a:solidFill>
                  <a:srgbClr val="FFFFFF"/>
                </a:solidFill>
                <a:latin typeface="Arial" panose="020B0604020202020204" pitchFamily="34" charset="0"/>
                <a:cs typeface="Arial" panose="020B0604020202020204" pitchFamily="34" charset="0"/>
              </a:rPr>
            </a:br>
            <a:r>
              <a:rPr lang="en-US" altLang="en-US" sz="4000" dirty="0">
                <a:solidFill>
                  <a:srgbClr val="FFFFFF"/>
                </a:solidFill>
                <a:latin typeface="Arial" panose="020B0604020202020204" pitchFamily="34" charset="0"/>
                <a:cs typeface="Arial" panose="020B0604020202020204" pitchFamily="34" charset="0"/>
              </a:rPr>
              <a:t> INTERSTATE HIGHWAY </a:t>
            </a:r>
            <a:r>
              <a:rPr lang="en-US" altLang="en-US" sz="4000" dirty="0" smtClean="0">
                <a:solidFill>
                  <a:srgbClr val="FFFFFF"/>
                </a:solidFill>
                <a:latin typeface="Arial" panose="020B0604020202020204" pitchFamily="34" charset="0"/>
                <a:cs typeface="Arial" panose="020B0604020202020204" pitchFamily="34" charset="0"/>
              </a:rPr>
              <a:t>SYSTEM</a:t>
            </a:r>
            <a:r>
              <a:rPr lang="en-US" altLang="en-US" dirty="0">
                <a:solidFill>
                  <a:srgbClr val="FFFFFF"/>
                </a:solidFill>
                <a:latin typeface="Arial" panose="020B0604020202020204" pitchFamily="34" charset="0"/>
                <a:cs typeface="Arial" panose="020B0604020202020204" pitchFamily="34" charset="0"/>
              </a:rPr>
              <a:t/>
            </a:r>
            <a:br>
              <a:rPr lang="en-US" altLang="en-US" dirty="0">
                <a:solidFill>
                  <a:srgbClr val="FFFFFF"/>
                </a:solidFill>
                <a:latin typeface="Arial" panose="020B0604020202020204" pitchFamily="34" charset="0"/>
                <a:cs typeface="Arial" panose="020B0604020202020204" pitchFamily="34" charset="0"/>
              </a:rPr>
            </a:br>
            <a:endParaRPr lang="en-US" altLang="en-US" dirty="0">
              <a:solidFill>
                <a:srgbClr val="FFFFFF"/>
              </a:solidFill>
              <a:latin typeface="Arial" panose="020B0604020202020204" pitchFamily="34" charset="0"/>
              <a:cs typeface="Arial" panose="020B0604020202020204" pitchFamily="34" charset="0"/>
            </a:endParaRPr>
          </a:p>
        </p:txBody>
      </p:sp>
      <p:sp>
        <p:nvSpPr>
          <p:cNvPr id="6" name="Rectangle 5"/>
          <p:cNvSpPr/>
          <p:nvPr/>
        </p:nvSpPr>
        <p:spPr>
          <a:xfrm>
            <a:off x="0" y="5105400"/>
            <a:ext cx="9144000" cy="10668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6" name="TextBox 2"/>
          <p:cNvSpPr txBox="1">
            <a:spLocks noChangeArrowheads="1"/>
          </p:cNvSpPr>
          <p:nvPr/>
        </p:nvSpPr>
        <p:spPr bwMode="auto">
          <a:xfrm>
            <a:off x="1790700" y="5268913"/>
            <a:ext cx="5562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a:solidFill>
                  <a:srgbClr val="FFFFFF"/>
                </a:solidFill>
                <a:latin typeface="Arial" panose="020B0604020202020204" pitchFamily="34" charset="0"/>
                <a:cs typeface="Arial" panose="020B0604020202020204" pitchFamily="34" charset="0"/>
              </a:rPr>
              <a:t>Authored by JEFF MOORE, AICP</a:t>
            </a:r>
            <a:br>
              <a:rPr lang="en-US" altLang="en-US">
                <a:solidFill>
                  <a:srgbClr val="FFFFFF"/>
                </a:solidFill>
                <a:latin typeface="Arial" panose="020B0604020202020204" pitchFamily="34" charset="0"/>
                <a:cs typeface="Arial" panose="020B0604020202020204" pitchFamily="34" charset="0"/>
              </a:rPr>
            </a:br>
            <a:r>
              <a:rPr lang="en-US" altLang="en-US" sz="2400">
                <a:solidFill>
                  <a:srgbClr val="FFFFFF"/>
                </a:solidFill>
                <a:latin typeface="Arial" panose="020B0604020202020204" pitchFamily="34" charset="0"/>
                <a:cs typeface="Arial" panose="020B0604020202020204" pitchFamily="34" charset="0"/>
              </a:rPr>
              <a:t>Presented by Jennifer McCleve</a:t>
            </a:r>
            <a:endParaRPr lang="en-US" altLang="en-US" sz="2400">
              <a:latin typeface="Arial" panose="020B0604020202020204" pitchFamily="34" charset="0"/>
              <a:cs typeface="Arial" panose="020B0604020202020204" pitchFamily="34" charset="0"/>
            </a:endParaRPr>
          </a:p>
        </p:txBody>
      </p:sp>
      <p:pic>
        <p:nvPicPr>
          <p:cNvPr id="8197" name="Picture 1"/>
          <p:cNvPicPr>
            <a:picLocks noChangeAspect="1"/>
          </p:cNvPicPr>
          <p:nvPr/>
        </p:nvPicPr>
        <p:blipFill>
          <a:blip r:embed="rId2">
            <a:extLst>
              <a:ext uri="{28A0092B-C50C-407E-A947-70E740481C1C}">
                <a14:useLocalDpi xmlns:a14="http://schemas.microsoft.com/office/drawing/2010/main" val="0"/>
              </a:ext>
            </a:extLst>
          </a:blip>
          <a:srcRect b="20000"/>
          <a:stretch>
            <a:fillRect/>
          </a:stretch>
        </p:blipFill>
        <p:spPr bwMode="auto">
          <a:xfrm>
            <a:off x="7162800" y="3967163"/>
            <a:ext cx="1676400"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map"/>
          <p:cNvPicPr>
            <a:picLocks noChangeAspect="1" noChangeArrowheads="1"/>
          </p:cNvPicPr>
          <p:nvPr/>
        </p:nvPicPr>
        <p:blipFill>
          <a:blip r:embed="rId3">
            <a:extLst>
              <a:ext uri="{28A0092B-C50C-407E-A947-70E740481C1C}">
                <a14:useLocalDpi xmlns:a14="http://schemas.microsoft.com/office/drawing/2010/main" val="0"/>
              </a:ext>
            </a:extLst>
          </a:blip>
          <a:srcRect l="4742" t="3278" r="16167" b="4918"/>
          <a:stretch>
            <a:fillRect/>
          </a:stretch>
        </p:blipFill>
        <p:spPr bwMode="auto">
          <a:xfrm>
            <a:off x="1143000" y="2362200"/>
            <a:ext cx="698500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0"/>
            <a:ext cx="6985000" cy="23622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06" name="Rectangle 3"/>
          <p:cNvSpPr>
            <a:spLocks noGrp="1" noChangeArrowheads="1"/>
          </p:cNvSpPr>
          <p:nvPr>
            <p:ph idx="1"/>
          </p:nvPr>
        </p:nvSpPr>
        <p:spPr>
          <a:xfrm>
            <a:off x="1384300" y="419100"/>
            <a:ext cx="6502400" cy="800100"/>
          </a:xfrm>
        </p:spPr>
        <p:txBody>
          <a:bodyPr/>
          <a:lstStyle/>
          <a:p>
            <a:pPr algn="ctr" eaLnBrk="1" fontAlgn="auto" hangingPunct="1">
              <a:lnSpc>
                <a:spcPct val="80000"/>
              </a:lnSpc>
              <a:buFont typeface="Monotype Sorts" pitchFamily="2" charset="2"/>
              <a:buNone/>
              <a:defRPr/>
            </a:pPr>
            <a:r>
              <a:rPr lang="en-US" altLang="en-US" sz="4400" b="1" dirty="0">
                <a:solidFill>
                  <a:srgbClr val="FFFFFF"/>
                </a:solidFill>
                <a:latin typeface="Arial" panose="020B0604020202020204" pitchFamily="34" charset="0"/>
                <a:cs typeface="Arial" panose="020B0604020202020204" pitchFamily="34" charset="0"/>
              </a:rPr>
              <a:t>1919: A </a:t>
            </a:r>
            <a:r>
              <a:rPr lang="en-US" altLang="en-US" sz="4400" b="1" dirty="0" smtClean="0">
                <a:solidFill>
                  <a:srgbClr val="FFFFFF"/>
                </a:solidFill>
                <a:latin typeface="Arial" panose="020B0604020202020204" pitchFamily="34" charset="0"/>
                <a:cs typeface="Arial" panose="020B0604020202020204" pitchFamily="34" charset="0"/>
              </a:rPr>
              <a:t>new adventure</a:t>
            </a:r>
          </a:p>
        </p:txBody>
      </p:sp>
      <p:sp>
        <p:nvSpPr>
          <p:cNvPr id="25605" name="TextBox 1"/>
          <p:cNvSpPr txBox="1">
            <a:spLocks noChangeArrowheads="1"/>
          </p:cNvSpPr>
          <p:nvPr/>
        </p:nvSpPr>
        <p:spPr bwMode="auto">
          <a:xfrm>
            <a:off x="1384300" y="1219200"/>
            <a:ext cx="650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b="1">
                <a:latin typeface="Arial" panose="020B0604020202020204" pitchFamily="34" charset="0"/>
                <a:cs typeface="Arial" panose="020B0604020202020204" pitchFamily="34" charset="0"/>
              </a:rPr>
              <a:t>Dwight D. Eisenhower volunteered to travel with the first Transcontinental Motor Convoy from Washington, D. C. to San Francisco, California.</a:t>
            </a:r>
          </a:p>
        </p:txBody>
      </p:sp>
    </p:spTree>
  </p:cSld>
  <p:clrMapOvr>
    <a:masterClrMapping/>
  </p:clrMapOvr>
  <p:transition spd="med">
    <p:wipe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70-520-1"/>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t="10281" r="2536"/>
          <a:stretch>
            <a:fillRect/>
          </a:stretch>
        </p:blipFill>
        <p:spPr bwMode="auto">
          <a:xfrm>
            <a:off x="5740400" y="1397000"/>
            <a:ext cx="2984500" cy="2346325"/>
          </a:xfrm>
          <a:noFill/>
          <a:extLst>
            <a:ext uri="{909E8E84-426E-40DD-AFC4-6F175D3DCCD1}">
              <a14:hiddenFill xmlns:a14="http://schemas.microsoft.com/office/drawing/2010/main">
                <a:solidFill>
                  <a:srgbClr val="FFFFFF"/>
                </a:solidFill>
              </a14:hiddenFill>
            </a:ext>
          </a:extLst>
        </p:spPr>
      </p:pic>
      <p:pic>
        <p:nvPicPr>
          <p:cNvPr id="27651" name="Picture 6" descr="70-520-3"/>
          <p:cNvPicPr>
            <a:picLocks noChangeAspect="1" noChangeArrowheads="1"/>
          </p:cNvPicPr>
          <p:nvPr/>
        </p:nvPicPr>
        <p:blipFill>
          <a:blip r:embed="rId4">
            <a:extLst>
              <a:ext uri="{28A0092B-C50C-407E-A947-70E740481C1C}">
                <a14:useLocalDpi xmlns:a14="http://schemas.microsoft.com/office/drawing/2010/main" val="0"/>
              </a:ext>
            </a:extLst>
          </a:blip>
          <a:srcRect l="1349" t="1460" r="3603" b="2124"/>
          <a:stretch>
            <a:fillRect/>
          </a:stretch>
        </p:blipFill>
        <p:spPr bwMode="auto">
          <a:xfrm>
            <a:off x="304800" y="1397000"/>
            <a:ext cx="52260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0" descr="Zero Milestone (South Face) and The White House (192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2580" t="3317"/>
          <a:stretch>
            <a:fillRect/>
          </a:stretch>
        </p:blipFill>
        <p:spPr bwMode="auto">
          <a:xfrm>
            <a:off x="5765800" y="4013200"/>
            <a:ext cx="2992438"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04800" y="0"/>
            <a:ext cx="8420100" cy="1397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3"/>
          <p:cNvSpPr>
            <a:spLocks noGrp="1" noChangeArrowheads="1"/>
          </p:cNvSpPr>
          <p:nvPr>
            <p:ph idx="1"/>
          </p:nvPr>
        </p:nvSpPr>
        <p:spPr>
          <a:xfrm>
            <a:off x="1384300" y="419100"/>
            <a:ext cx="6502400" cy="800100"/>
          </a:xfrm>
        </p:spPr>
        <p:txBody>
          <a:bodyPr/>
          <a:lstStyle/>
          <a:p>
            <a:pPr algn="ctr" eaLnBrk="1" fontAlgn="auto" hangingPunct="1">
              <a:lnSpc>
                <a:spcPct val="80000"/>
              </a:lnSpc>
              <a:buFont typeface="Monotype Sorts" pitchFamily="2" charset="2"/>
              <a:buNone/>
              <a:defRPr/>
            </a:pPr>
            <a:r>
              <a:rPr lang="en-US" altLang="en-US" sz="4400" b="1" dirty="0">
                <a:solidFill>
                  <a:srgbClr val="FFFFFF"/>
                </a:solidFill>
                <a:latin typeface="Arial" panose="020B0604020202020204" pitchFamily="34" charset="0"/>
                <a:cs typeface="Arial" panose="020B0604020202020204" pitchFamily="34" charset="0"/>
              </a:rPr>
              <a:t>1919: A </a:t>
            </a:r>
            <a:r>
              <a:rPr lang="en-US" altLang="en-US" sz="4400" b="1" dirty="0" smtClean="0">
                <a:solidFill>
                  <a:srgbClr val="FFFFFF"/>
                </a:solidFill>
                <a:latin typeface="Arial" panose="020B0604020202020204" pitchFamily="34" charset="0"/>
                <a:cs typeface="Arial" panose="020B0604020202020204" pitchFamily="34" charset="0"/>
              </a:rPr>
              <a:t>new adventure</a:t>
            </a:r>
          </a:p>
        </p:txBody>
      </p:sp>
    </p:spTree>
  </p:cSld>
  <p:clrMapOvr>
    <a:masterClrMapping/>
  </p:clrMapOvr>
  <p:transition spd="med">
    <p:wipe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strip_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982788"/>
            <a:ext cx="9144000"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8"/>
          <p:cNvSpPr txBox="1">
            <a:spLocks noChangeArrowheads="1"/>
          </p:cNvSpPr>
          <p:nvPr/>
        </p:nvSpPr>
        <p:spPr bwMode="auto">
          <a:xfrm>
            <a:off x="979488" y="4906963"/>
            <a:ext cx="731520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tx1"/>
              </a:buClr>
              <a:buSzPct val="130000"/>
              <a:buFont typeface="Arial" panose="020B0604020202020204" pitchFamily="34" charset="0"/>
              <a:buChar char="•"/>
              <a:defRPr>
                <a:solidFill>
                  <a:schemeClr val="tx1"/>
                </a:solidFill>
                <a:latin typeface="Century Gothic" panose="020B0502020202020204" pitchFamily="34" charset="0"/>
              </a:defRPr>
            </a:lvl1pPr>
            <a:lvl2pPr marL="742950" indent="-285750">
              <a:spcBef>
                <a:spcPct val="20000"/>
              </a:spcBef>
              <a:spcAft>
                <a:spcPts val="600"/>
              </a:spcAft>
              <a:buClr>
                <a:schemeClr val="tx1"/>
              </a:buClr>
              <a:buSzPct val="130000"/>
              <a:buFont typeface="Arial" panose="020B0604020202020204" pitchFamily="34" charset="0"/>
              <a:buChar char="•"/>
              <a:defRPr sz="1600">
                <a:solidFill>
                  <a:schemeClr val="tx1"/>
                </a:solidFill>
                <a:latin typeface="Century Gothic" panose="020B0502020202020204" pitchFamily="34" charset="0"/>
              </a:defRPr>
            </a:lvl2pPr>
            <a:lvl3pPr marL="1143000" indent="-228600">
              <a:spcBef>
                <a:spcPct val="20000"/>
              </a:spcBef>
              <a:spcAft>
                <a:spcPts val="600"/>
              </a:spcAft>
              <a:buClr>
                <a:schemeClr val="tx1"/>
              </a:buClr>
              <a:buSzPct val="130000"/>
              <a:buFont typeface="Arial" panose="020B0604020202020204" pitchFamily="34" charset="0"/>
              <a:buChar char="•"/>
              <a:defRPr sz="1400">
                <a:solidFill>
                  <a:schemeClr val="tx1"/>
                </a:solidFill>
                <a:latin typeface="Century Gothic" panose="020B0502020202020204" pitchFamily="34" charset="0"/>
              </a:defRPr>
            </a:lvl3pPr>
            <a:lvl4pPr marL="1600200" indent="-228600">
              <a:spcBef>
                <a:spcPct val="20000"/>
              </a:spcBef>
              <a:spcAft>
                <a:spcPts val="600"/>
              </a:spcAft>
              <a:buClr>
                <a:schemeClr val="tx1"/>
              </a:buClr>
              <a:buSzPct val="130000"/>
              <a:buFont typeface="Arial" panose="020B0604020202020204" pitchFamily="34" charset="0"/>
              <a:buChar char="•"/>
              <a:defRPr sz="1400">
                <a:solidFill>
                  <a:schemeClr val="tx1"/>
                </a:solidFill>
                <a:latin typeface="Century Gothic" panose="020B0502020202020204" pitchFamily="34" charset="0"/>
              </a:defRPr>
            </a:lvl4pPr>
            <a:lvl5pPr marL="2057400" indent="-22860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9pPr>
          </a:lstStyle>
          <a:p>
            <a:pPr eaLnBrk="1" hangingPunct="1">
              <a:spcBef>
                <a:spcPct val="0"/>
              </a:spcBef>
              <a:spcAft>
                <a:spcPct val="0"/>
              </a:spcAft>
              <a:buClrTx/>
              <a:buSzTx/>
              <a:buFontTx/>
              <a:buNone/>
            </a:pPr>
            <a:r>
              <a:rPr kumimoji="1" lang="en-US" altLang="en-US" sz="2000" b="1">
                <a:solidFill>
                  <a:srgbClr val="FFFFFF"/>
                </a:solidFill>
                <a:latin typeface="Arial" panose="020B0604020202020204" pitchFamily="34" charset="0"/>
                <a:cs typeface="Arial" panose="020B0604020202020204" pitchFamily="34" charset="0"/>
              </a:rPr>
              <a:t>"The Lincoln Highway is something more than a road, it will be a road with personality, a distinctive work of which the America of future generations can point to with pride-an economic, but also artistic triumph." </a:t>
            </a:r>
          </a:p>
          <a:p>
            <a:pPr algn="r" eaLnBrk="1" hangingPunct="1">
              <a:spcBef>
                <a:spcPct val="0"/>
              </a:spcBef>
              <a:spcAft>
                <a:spcPct val="0"/>
              </a:spcAft>
              <a:buClrTx/>
              <a:buSzTx/>
              <a:buFontTx/>
              <a:buNone/>
            </a:pPr>
            <a:r>
              <a:rPr kumimoji="1" lang="en-US" altLang="en-US" sz="2000" b="1" i="1">
                <a:solidFill>
                  <a:srgbClr val="FFFFFF"/>
                </a:solidFill>
                <a:latin typeface="Arial" panose="020B0604020202020204" pitchFamily="34" charset="0"/>
                <a:cs typeface="Arial" panose="020B0604020202020204" pitchFamily="34" charset="0"/>
              </a:rPr>
              <a:t>- </a:t>
            </a:r>
            <a:r>
              <a:rPr kumimoji="1" lang="en-US" altLang="en-US" sz="2800" b="1" i="1">
                <a:solidFill>
                  <a:srgbClr val="FFFFFF"/>
                </a:solidFill>
                <a:latin typeface="Arial" panose="020B0604020202020204" pitchFamily="34" charset="0"/>
                <a:cs typeface="Arial" panose="020B0604020202020204" pitchFamily="34" charset="0"/>
              </a:rPr>
              <a:t>Carl Fisher</a:t>
            </a:r>
          </a:p>
          <a:p>
            <a:pPr eaLnBrk="1" hangingPunct="1">
              <a:spcBef>
                <a:spcPct val="50000"/>
              </a:spcBef>
              <a:spcAft>
                <a:spcPct val="0"/>
              </a:spcAft>
              <a:buClrTx/>
              <a:buSzTx/>
              <a:buFontTx/>
              <a:buNone/>
            </a:pPr>
            <a:endParaRPr lang="en-US" altLang="en-US" sz="2400">
              <a:latin typeface="Arial" panose="020B0604020202020204" pitchFamily="34" charset="0"/>
              <a:cs typeface="Arial" panose="020B0604020202020204" pitchFamily="34" charset="0"/>
            </a:endParaRPr>
          </a:p>
        </p:txBody>
      </p:sp>
      <p:sp>
        <p:nvSpPr>
          <p:cNvPr id="6" name="Rectangle 5"/>
          <p:cNvSpPr/>
          <p:nvPr/>
        </p:nvSpPr>
        <p:spPr>
          <a:xfrm>
            <a:off x="1117600" y="0"/>
            <a:ext cx="6985000" cy="1905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9701" name="Picture 6" descr="sws1420t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388" y="277813"/>
            <a:ext cx="9810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2"/>
          <p:cNvSpPr txBox="1">
            <a:spLocks noChangeArrowheads="1"/>
          </p:cNvSpPr>
          <p:nvPr/>
        </p:nvSpPr>
        <p:spPr bwMode="auto">
          <a:xfrm>
            <a:off x="2427288" y="427038"/>
            <a:ext cx="586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400" b="1">
                <a:latin typeface="Arial" panose="020B0604020202020204" pitchFamily="34" charset="0"/>
                <a:cs typeface="Arial" panose="020B0604020202020204" pitchFamily="34" charset="0"/>
              </a:rPr>
              <a:t>Created in 1913, the Lincoln Highway Association promoted the road using private and corporate donations.</a:t>
            </a:r>
          </a:p>
        </p:txBody>
      </p:sp>
    </p:spTree>
  </p:cSld>
  <p:clrMapOvr>
    <a:masterClrMapping/>
  </p:clrMapOvr>
  <p:transition spd="med">
    <p:wipe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81-17-36"/>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l="3690" t="21088" r="2869" b="2"/>
          <a:stretch>
            <a:fillRect/>
          </a:stretch>
        </p:blipFill>
        <p:spPr bwMode="auto">
          <a:xfrm>
            <a:off x="1117600" y="2133600"/>
            <a:ext cx="6985000" cy="4513263"/>
          </a:xfr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7600" y="0"/>
            <a:ext cx="6985000" cy="21336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48" name="TextBox 2"/>
          <p:cNvSpPr txBox="1">
            <a:spLocks noChangeArrowheads="1"/>
          </p:cNvSpPr>
          <p:nvPr/>
        </p:nvSpPr>
        <p:spPr bwMode="auto">
          <a:xfrm>
            <a:off x="1600200" y="304800"/>
            <a:ext cx="6248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100" b="1" i="1">
                <a:latin typeface="Arial" panose="020B0604020202020204" pitchFamily="34" charset="0"/>
                <a:cs typeface="Arial" panose="020B0604020202020204" pitchFamily="34" charset="0"/>
              </a:rPr>
              <a:t>“Nothing of the sort had ever been attempted” </a:t>
            </a:r>
          </a:p>
          <a:p>
            <a:pPr algn="ctr"/>
            <a:r>
              <a:rPr lang="en-US" altLang="en-US" sz="2400" b="1">
                <a:latin typeface="Arial" panose="020B0604020202020204" pitchFamily="34" charset="0"/>
                <a:cs typeface="Arial" panose="020B0604020202020204" pitchFamily="34" charset="0"/>
              </a:rPr>
              <a:t>Eisenhower excitedly proclaimed as the convoy headed west.</a:t>
            </a:r>
          </a:p>
          <a:p>
            <a:pPr algn="ctr"/>
            <a:r>
              <a:rPr lang="en-US" altLang="en-US" sz="2400" b="1">
                <a:solidFill>
                  <a:srgbClr val="FFC000"/>
                </a:solidFill>
                <a:latin typeface="Arial" panose="020B0604020202020204" pitchFamily="34" charset="0"/>
                <a:cs typeface="Arial" panose="020B0604020202020204" pitchFamily="34" charset="0"/>
              </a:rPr>
              <a:t>The convoy would travel 3251 miles.</a:t>
            </a:r>
          </a:p>
          <a:p>
            <a:endParaRPr lang="en-US" altLang="en-US" b="1">
              <a:latin typeface="Arial" panose="020B0604020202020204" pitchFamily="34" charset="0"/>
              <a:cs typeface="Arial" panose="020B0604020202020204" pitchFamily="34" charset="0"/>
            </a:endParaRPr>
          </a:p>
        </p:txBody>
      </p:sp>
    </p:spTree>
  </p:cSld>
  <p:clrMapOvr>
    <a:masterClrMapping/>
  </p:clrMapOvr>
  <p:transition spd="med">
    <p:wipe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81-17-18"/>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l="2502" t="9982" r="2071"/>
          <a:stretch>
            <a:fillRect/>
          </a:stretch>
        </p:blipFill>
        <p:spPr bwMode="auto">
          <a:xfrm>
            <a:off x="152400" y="2438400"/>
            <a:ext cx="4572000" cy="3343275"/>
          </a:xfrm>
          <a:noFill/>
          <a:extLst>
            <a:ext uri="{909E8E84-426E-40DD-AFC4-6F175D3DCCD1}">
              <a14:hiddenFill xmlns:a14="http://schemas.microsoft.com/office/drawing/2010/main">
                <a:solidFill>
                  <a:srgbClr val="FFFFFF"/>
                </a:solidFill>
              </a14:hiddenFill>
            </a:ext>
          </a:extLst>
        </p:spPr>
      </p:pic>
      <p:pic>
        <p:nvPicPr>
          <p:cNvPr id="33795" name="Picture 5" descr="81-17-28"/>
          <p:cNvPicPr>
            <a:picLocks noChangeAspect="1" noChangeArrowheads="1"/>
          </p:cNvPicPr>
          <p:nvPr/>
        </p:nvPicPr>
        <p:blipFill>
          <a:blip r:embed="rId4">
            <a:extLst>
              <a:ext uri="{28A0092B-C50C-407E-A947-70E740481C1C}">
                <a14:useLocalDpi xmlns:a14="http://schemas.microsoft.com/office/drawing/2010/main" val="0"/>
              </a:ext>
            </a:extLst>
          </a:blip>
          <a:srcRect l="2856" r="2705"/>
          <a:stretch>
            <a:fillRect/>
          </a:stretch>
        </p:blipFill>
        <p:spPr bwMode="auto">
          <a:xfrm>
            <a:off x="4851400" y="2438400"/>
            <a:ext cx="408146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117600" y="0"/>
            <a:ext cx="6985000" cy="17526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97" name="TextBox 1"/>
          <p:cNvSpPr txBox="1">
            <a:spLocks noChangeArrowheads="1"/>
          </p:cNvSpPr>
          <p:nvPr/>
        </p:nvSpPr>
        <p:spPr bwMode="auto">
          <a:xfrm>
            <a:off x="1524000" y="304800"/>
            <a:ext cx="624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400" b="1">
                <a:latin typeface="Arial" panose="020B0604020202020204" pitchFamily="34" charset="0"/>
                <a:cs typeface="Arial" panose="020B0604020202020204" pitchFamily="34" charset="0"/>
              </a:rPr>
              <a:t>For 62 days, the convoy experienced heat, mud, breakdowns and accidents, and bridgeless river crossings.</a:t>
            </a:r>
          </a:p>
        </p:txBody>
      </p:sp>
    </p:spTree>
  </p:cSld>
  <p:clrMapOvr>
    <a:masterClrMapping/>
  </p:clrMapOvr>
  <p:transition spd="med">
    <p:wipe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81-17-15"/>
          <p:cNvPicPr>
            <a:picLocks noChangeAspect="1" noChangeArrowheads="1"/>
          </p:cNvPicPr>
          <p:nvPr/>
        </p:nvPicPr>
        <p:blipFill>
          <a:blip r:embed="rId3">
            <a:extLst>
              <a:ext uri="{28A0092B-C50C-407E-A947-70E740481C1C}">
                <a14:useLocalDpi xmlns:a14="http://schemas.microsoft.com/office/drawing/2010/main" val="0"/>
              </a:ext>
            </a:extLst>
          </a:blip>
          <a:srcRect l="9216" t="14000" r="10912"/>
          <a:stretch>
            <a:fillRect/>
          </a:stretch>
        </p:blipFill>
        <p:spPr bwMode="auto">
          <a:xfrm>
            <a:off x="179388" y="1600200"/>
            <a:ext cx="3783012"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7" descr="81-17-51"/>
          <p:cNvPicPr>
            <a:picLocks noChangeAspect="1" noChangeArrowheads="1"/>
          </p:cNvPicPr>
          <p:nvPr/>
        </p:nvPicPr>
        <p:blipFill>
          <a:blip r:embed="rId4">
            <a:extLst>
              <a:ext uri="{28A0092B-C50C-407E-A947-70E740481C1C}">
                <a14:useLocalDpi xmlns:a14="http://schemas.microsoft.com/office/drawing/2010/main" val="0"/>
              </a:ext>
            </a:extLst>
          </a:blip>
          <a:srcRect l="3072" t="14000" r="4214"/>
          <a:stretch>
            <a:fillRect/>
          </a:stretch>
        </p:blipFill>
        <p:spPr bwMode="auto">
          <a:xfrm>
            <a:off x="4114800" y="1600200"/>
            <a:ext cx="48006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17600" y="0"/>
            <a:ext cx="6985000" cy="16002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45" name="TextBox 1"/>
          <p:cNvSpPr txBox="1">
            <a:spLocks noChangeArrowheads="1"/>
          </p:cNvSpPr>
          <p:nvPr/>
        </p:nvSpPr>
        <p:spPr bwMode="auto">
          <a:xfrm>
            <a:off x="457200" y="4953000"/>
            <a:ext cx="84582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1600" b="1">
                <a:latin typeface="Arial" panose="020B0604020202020204" pitchFamily="34" charset="0"/>
                <a:cs typeface="Arial" panose="020B0604020202020204" pitchFamily="34" charset="0"/>
              </a:rPr>
              <a:t>Excerpt from a speech marking the arrival of the Transcontinental Motor Convoy:</a:t>
            </a:r>
          </a:p>
          <a:p>
            <a:r>
              <a:rPr lang="en-US" altLang="en-US" sz="1900" i="1">
                <a:latin typeface="Arial" panose="020B0604020202020204" pitchFamily="34" charset="0"/>
                <a:cs typeface="Arial" panose="020B0604020202020204" pitchFamily="34" charset="0"/>
              </a:rPr>
              <a:t>Much like those early explorers in this journey of yours across plain, desert, and mountain trail, you have blazed new trails—the trails of commerce, highways, mechanical achievement, and the protection of the flag. Surely no achievement could be more worthy of recognition and well earned praise.</a:t>
            </a:r>
          </a:p>
          <a:p>
            <a:endParaRPr lang="en-US" altLang="en-US">
              <a:latin typeface="Arial" panose="020B0604020202020204" pitchFamily="34" charset="0"/>
              <a:cs typeface="Arial" panose="020B0604020202020204" pitchFamily="34" charset="0"/>
            </a:endParaRPr>
          </a:p>
        </p:txBody>
      </p:sp>
      <p:sp>
        <p:nvSpPr>
          <p:cNvPr id="35846" name="TextBox 6"/>
          <p:cNvSpPr txBox="1">
            <a:spLocks noChangeArrowheads="1"/>
          </p:cNvSpPr>
          <p:nvPr/>
        </p:nvSpPr>
        <p:spPr bwMode="auto">
          <a:xfrm>
            <a:off x="1524000" y="311150"/>
            <a:ext cx="6324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3200" b="1">
                <a:solidFill>
                  <a:srgbClr val="FFFFFF"/>
                </a:solidFill>
                <a:latin typeface="Arial" panose="020B0604020202020204" pitchFamily="34" charset="0"/>
                <a:cs typeface="Arial" panose="020B0604020202020204" pitchFamily="34" charset="0"/>
              </a:rPr>
              <a:t>The convoy passed through 350 communities in 11 states</a:t>
            </a:r>
            <a:endParaRPr lang="en-US" altLang="en-US" sz="3200">
              <a:latin typeface="Arial" panose="020B0604020202020204" pitchFamily="34" charset="0"/>
              <a:cs typeface="Arial" panose="020B0604020202020204" pitchFamily="34" charset="0"/>
            </a:endParaRPr>
          </a:p>
        </p:txBody>
      </p:sp>
    </p:spTree>
  </p:cSld>
  <p:clrMapOvr>
    <a:masterClrMapping/>
  </p:clrMapOvr>
  <p:transition spd="med">
    <p:wipe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c-0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2495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117600" y="0"/>
            <a:ext cx="6985000" cy="1905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0" name="Rectangle 2"/>
          <p:cNvSpPr>
            <a:spLocks noGrp="1" noChangeArrowheads="1"/>
          </p:cNvSpPr>
          <p:nvPr>
            <p:ph idx="1"/>
          </p:nvPr>
        </p:nvSpPr>
        <p:spPr>
          <a:xfrm>
            <a:off x="1524000" y="395288"/>
            <a:ext cx="6400800" cy="1509712"/>
          </a:xfrm>
        </p:spPr>
        <p:txBody>
          <a:bodyPr>
            <a:normAutofit fontScale="92500" lnSpcReduction="10000"/>
          </a:bodyPr>
          <a:lstStyle/>
          <a:p>
            <a:pPr algn="ctr" eaLnBrk="1" fontAlgn="auto" hangingPunct="1">
              <a:lnSpc>
                <a:spcPct val="80000"/>
              </a:lnSpc>
              <a:buFont typeface="Monotype Sorts" pitchFamily="2" charset="2"/>
              <a:buNone/>
              <a:defRPr/>
            </a:pPr>
            <a:r>
              <a:rPr lang="en-US" altLang="en-US" sz="2400" b="1" dirty="0" smtClean="0">
                <a:solidFill>
                  <a:srgbClr val="FFFFFF"/>
                </a:solidFill>
                <a:latin typeface="Arial" panose="020B0604020202020204" pitchFamily="34" charset="0"/>
                <a:cs typeface="Arial" panose="020B0604020202020204" pitchFamily="34" charset="0"/>
              </a:rPr>
              <a:t>New </a:t>
            </a:r>
            <a:r>
              <a:rPr lang="en-US" altLang="en-US" sz="2400" b="1" dirty="0">
                <a:solidFill>
                  <a:srgbClr val="FFFFFF"/>
                </a:solidFill>
                <a:latin typeface="Arial" panose="020B0604020202020204" pitchFamily="34" charset="0"/>
                <a:cs typeface="Arial" panose="020B0604020202020204" pitchFamily="34" charset="0"/>
              </a:rPr>
              <a:t>York World's </a:t>
            </a:r>
            <a:r>
              <a:rPr lang="en-US" altLang="en-US" sz="2400" b="1" dirty="0" smtClean="0">
                <a:solidFill>
                  <a:srgbClr val="FFFFFF"/>
                </a:solidFill>
                <a:latin typeface="Arial" panose="020B0604020202020204" pitchFamily="34" charset="0"/>
                <a:cs typeface="Arial" panose="020B0604020202020204" pitchFamily="34" charset="0"/>
              </a:rPr>
              <a:t>Fair</a:t>
            </a:r>
          </a:p>
          <a:p>
            <a:pPr algn="ctr" eaLnBrk="1" fontAlgn="auto" hangingPunct="1">
              <a:lnSpc>
                <a:spcPct val="80000"/>
              </a:lnSpc>
              <a:buFont typeface="Monotype Sorts" pitchFamily="2" charset="2"/>
              <a:buNone/>
              <a:defRPr/>
            </a:pPr>
            <a:r>
              <a:rPr lang="en-US" altLang="en-US" sz="4300" b="1" dirty="0" smtClean="0">
                <a:solidFill>
                  <a:srgbClr val="FFFFFF"/>
                </a:solidFill>
                <a:latin typeface="Arial" panose="020B0604020202020204" pitchFamily="34" charset="0"/>
                <a:cs typeface="Arial" panose="020B0604020202020204" pitchFamily="34" charset="0"/>
              </a:rPr>
              <a:t>unveiled “Futurama”</a:t>
            </a:r>
          </a:p>
          <a:p>
            <a:pPr algn="ctr" eaLnBrk="1" fontAlgn="auto" hangingPunct="1">
              <a:lnSpc>
                <a:spcPct val="80000"/>
              </a:lnSpc>
              <a:buFont typeface="Monotype Sorts" pitchFamily="2" charset="2"/>
              <a:buNone/>
              <a:defRPr/>
            </a:pPr>
            <a:r>
              <a:rPr lang="en-US" altLang="en-US" sz="3000" b="1" dirty="0" smtClean="0">
                <a:solidFill>
                  <a:srgbClr val="FFFFFF"/>
                </a:solidFill>
                <a:latin typeface="Arial" panose="020B0604020202020204" pitchFamily="34" charset="0"/>
                <a:cs typeface="Arial" panose="020B0604020202020204" pitchFamily="34" charset="0"/>
              </a:rPr>
              <a:t>1939</a:t>
            </a:r>
            <a:r>
              <a:rPr lang="en-US" altLang="en-US" sz="2400" b="1" dirty="0" smtClean="0">
                <a:solidFill>
                  <a:srgbClr val="FFFFFF"/>
                </a:solidFill>
                <a:latin typeface="Arial" panose="020B0604020202020204" pitchFamily="34" charset="0"/>
                <a:cs typeface="Arial" panose="020B0604020202020204" pitchFamily="34" charset="0"/>
              </a:rPr>
              <a:t>  </a:t>
            </a:r>
            <a:endParaRPr lang="en-US" altLang="en-US" sz="2400" b="1" dirty="0">
              <a:solidFill>
                <a:srgbClr val="FFFFFF"/>
              </a:solidFill>
              <a:latin typeface="Arial" panose="020B0604020202020204" pitchFamily="34" charset="0"/>
              <a:cs typeface="Arial" panose="020B0604020202020204" pitchFamily="34" charset="0"/>
            </a:endParaRPr>
          </a:p>
        </p:txBody>
      </p:sp>
      <p:pic>
        <p:nvPicPr>
          <p:cNvPr id="37892" name="Picture 9" descr="1939 World's Fair Poster (16x20&quot;)"/>
          <p:cNvPicPr>
            <a:picLocks noChangeAspect="1" noChangeArrowheads="1"/>
          </p:cNvPicPr>
          <p:nvPr/>
        </p:nvPicPr>
        <p:blipFill rotWithShape="1">
          <a:blip r:embed="rId4"/>
          <a:srcRect l="9756" r="9756"/>
          <a:stretch/>
        </p:blipFill>
        <p:spPr bwMode="auto">
          <a:xfrm rot="20991028">
            <a:off x="690563" y="1557338"/>
            <a:ext cx="3409950" cy="4611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descr="c-0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907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p:cNvSpPr>
            <a:spLocks noGrp="1" noChangeArrowheads="1"/>
          </p:cNvSpPr>
          <p:nvPr>
            <p:ph idx="1"/>
          </p:nvPr>
        </p:nvSpPr>
        <p:spPr>
          <a:xfrm>
            <a:off x="28575" y="5908675"/>
            <a:ext cx="7772400" cy="873125"/>
          </a:xfrm>
        </p:spPr>
        <p:txBody>
          <a:bodyPr/>
          <a:lstStyle/>
          <a:p>
            <a:pPr eaLnBrk="1" fontAlgn="auto" hangingPunct="1">
              <a:lnSpc>
                <a:spcPct val="80000"/>
              </a:lnSpc>
              <a:buFont typeface="Monotype Sorts" pitchFamily="2" charset="2"/>
              <a:buNone/>
              <a:defRPr/>
            </a:pPr>
            <a:r>
              <a:rPr lang="en-US" altLang="en-US" sz="2000" b="1" dirty="0">
                <a:solidFill>
                  <a:srgbClr val="FFFFFF"/>
                </a:solidFill>
              </a:rPr>
              <a:t>"Futurama" </a:t>
            </a:r>
          </a:p>
        </p:txBody>
      </p:sp>
      <p:sp>
        <p:nvSpPr>
          <p:cNvPr id="6" name="Rectangle 5"/>
          <p:cNvSpPr/>
          <p:nvPr/>
        </p:nvSpPr>
        <p:spPr>
          <a:xfrm>
            <a:off x="1117600" y="0"/>
            <a:ext cx="6985000" cy="1524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2"/>
          <p:cNvSpPr txBox="1">
            <a:spLocks noChangeArrowheads="1"/>
          </p:cNvSpPr>
          <p:nvPr/>
        </p:nvSpPr>
        <p:spPr>
          <a:xfrm>
            <a:off x="1524000" y="395288"/>
            <a:ext cx="6400800" cy="1509712"/>
          </a:xfrm>
          <a:prstGeom prst="rect">
            <a:avLst/>
          </a:prstGeom>
        </p:spPr>
        <p:txBody>
          <a:bodyPr anchor="ctr">
            <a:normAutofit lnSpcReduction="10000"/>
          </a:bodyPr>
          <a:lstStyle>
            <a:lvl1pPr marL="285750" indent="-285750" algn="l" defTabSz="457200" rtl="0" eaLnBrk="0" fontAlgn="base" hangingPunct="0">
              <a:spcBef>
                <a:spcPct val="20000"/>
              </a:spcBef>
              <a:spcAft>
                <a:spcPts val="600"/>
              </a:spcAft>
              <a:buClr>
                <a:schemeClr val="tx1"/>
              </a:buClr>
              <a:buSzPct val="130000"/>
              <a:buFont typeface="Arial" panose="020B0604020202020204" pitchFamily="34" charset="0"/>
              <a:buChar char="•"/>
              <a:defRPr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0" fontAlgn="base" hangingPunct="0">
              <a:spcBef>
                <a:spcPct val="20000"/>
              </a:spcBef>
              <a:spcAft>
                <a:spcPts val="600"/>
              </a:spcAft>
              <a:buClr>
                <a:schemeClr val="tx1"/>
              </a:buClr>
              <a:buSzPct val="130000"/>
              <a:buFont typeface="Arial" panose="020B0604020202020204" pitchFamily="34" charset="0"/>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0" fontAlgn="base" hangingPunct="0">
              <a:spcBef>
                <a:spcPct val="20000"/>
              </a:spcBef>
              <a:spcAft>
                <a:spcPts val="600"/>
              </a:spcAft>
              <a:buClr>
                <a:schemeClr val="tx1"/>
              </a:buClr>
              <a:buSzPct val="130000"/>
              <a:buFont typeface="Arial" panose="020B0604020202020204" pitchFamily="34" charset="0"/>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0" fontAlgn="base" hangingPunct="0">
              <a:spcBef>
                <a:spcPct val="20000"/>
              </a:spcBef>
              <a:spcAft>
                <a:spcPts val="600"/>
              </a:spcAft>
              <a:buClr>
                <a:schemeClr val="tx1"/>
              </a:buClr>
              <a:buSzPct val="130000"/>
              <a:buFont typeface="Arial" panose="020B0604020202020204" pitchFamily="34" charset="0"/>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0" fontAlgn="base" hangingPunct="0">
              <a:spcBef>
                <a:spcPct val="20000"/>
              </a:spcBef>
              <a:spcAft>
                <a:spcPts val="600"/>
              </a:spcAft>
              <a:buClr>
                <a:schemeClr val="tx1"/>
              </a:buClr>
              <a:buSzPct val="130000"/>
              <a:buFont typeface="Arial" panose="020B0604020202020204" pitchFamily="34" charset="0"/>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ctr" eaLnBrk="1" fontAlgn="auto" hangingPunct="1">
              <a:lnSpc>
                <a:spcPct val="80000"/>
              </a:lnSpc>
              <a:buFont typeface="Monotype Sorts" pitchFamily="2" charset="2"/>
              <a:buNone/>
              <a:defRPr/>
            </a:pPr>
            <a:r>
              <a:rPr lang="en-US" altLang="en-US" sz="2400" b="1" dirty="0" smtClean="0">
                <a:solidFill>
                  <a:srgbClr val="FFFFFF"/>
                </a:solidFill>
                <a:latin typeface="Arial" panose="020B0604020202020204" pitchFamily="34" charset="0"/>
                <a:cs typeface="Arial" panose="020B0604020202020204" pitchFamily="34" charset="0"/>
              </a:rPr>
              <a:t>New York World's Fair</a:t>
            </a:r>
          </a:p>
          <a:p>
            <a:pPr algn="ctr" eaLnBrk="1" fontAlgn="auto" hangingPunct="1">
              <a:lnSpc>
                <a:spcPct val="80000"/>
              </a:lnSpc>
              <a:buFont typeface="Monotype Sorts" pitchFamily="2" charset="2"/>
              <a:buNone/>
              <a:defRPr/>
            </a:pPr>
            <a:r>
              <a:rPr lang="en-US" altLang="en-US" sz="4300" b="1" dirty="0" smtClean="0">
                <a:solidFill>
                  <a:srgbClr val="FFFFFF"/>
                </a:solidFill>
                <a:latin typeface="Arial" panose="020B0604020202020204" pitchFamily="34" charset="0"/>
                <a:cs typeface="Arial" panose="020B0604020202020204" pitchFamily="34" charset="0"/>
              </a:rPr>
              <a:t>“Futurama”</a:t>
            </a:r>
          </a:p>
          <a:p>
            <a:pPr algn="ctr" eaLnBrk="1" fontAlgn="auto" hangingPunct="1">
              <a:lnSpc>
                <a:spcPct val="80000"/>
              </a:lnSpc>
              <a:buFont typeface="Monotype Sorts" pitchFamily="2" charset="2"/>
              <a:buNone/>
              <a:defRPr/>
            </a:pPr>
            <a:r>
              <a:rPr lang="en-US" altLang="en-US" sz="2400" b="1" dirty="0" smtClean="0">
                <a:solidFill>
                  <a:srgbClr val="FFFFFF"/>
                </a:solidFill>
                <a:latin typeface="Arial" panose="020B0604020202020204" pitchFamily="34" charset="0"/>
                <a:cs typeface="Arial" panose="020B0604020202020204" pitchFamily="34" charset="0"/>
              </a:rPr>
              <a:t>  </a:t>
            </a:r>
            <a:endParaRPr lang="en-US" altLang="en-US" sz="2400" b="1" dirty="0">
              <a:solidFill>
                <a:srgbClr val="FFFFFF"/>
              </a:solidFill>
              <a:latin typeface="Arial" panose="020B0604020202020204" pitchFamily="34" charset="0"/>
              <a:cs typeface="Arial" panose="020B0604020202020204" pitchFamily="34" charset="0"/>
            </a:endParaRPr>
          </a:p>
        </p:txBody>
      </p:sp>
      <p:sp>
        <p:nvSpPr>
          <p:cNvPr id="8" name="Rectangle 7"/>
          <p:cNvSpPr/>
          <p:nvPr/>
        </p:nvSpPr>
        <p:spPr>
          <a:xfrm>
            <a:off x="1117600" y="1905000"/>
            <a:ext cx="4140200" cy="383857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3" name="TextBox 1"/>
          <p:cNvSpPr txBox="1">
            <a:spLocks noChangeArrowheads="1"/>
          </p:cNvSpPr>
          <p:nvPr/>
        </p:nvSpPr>
        <p:spPr bwMode="auto">
          <a:xfrm>
            <a:off x="1320800" y="2000250"/>
            <a:ext cx="37338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1600" b="1" i="1">
                <a:latin typeface="Arial" panose="020B0604020202020204" pitchFamily="34" charset="0"/>
                <a:cs typeface="Arial" panose="020B0604020202020204" pitchFamily="34" charset="0"/>
              </a:rPr>
              <a:t>"We are too much inclined to believe, because things have long been done a certain way that is the best way to do them. Following old grooves of thought is one method of playing safe. But it deprives one of initiative and takes too long. It sacrifices the value of the element of surprise. At times, the only thing to do is to cut loose and do the unexpected! It takes more even than imagination to be progressive. It takes vision and courage. " </a:t>
            </a:r>
          </a:p>
          <a:p>
            <a:pPr algn="r"/>
            <a:r>
              <a:rPr lang="en-US" altLang="en-US" b="1">
                <a:latin typeface="Arial" panose="020B0604020202020204" pitchFamily="34" charset="0"/>
                <a:cs typeface="Arial" panose="020B0604020202020204" pitchFamily="34" charset="0"/>
              </a:rPr>
              <a:t>- Norman Bel Geddes</a:t>
            </a:r>
          </a:p>
          <a:p>
            <a:endParaRPr lang="en-US" altLang="en-US">
              <a:latin typeface="Arial" panose="020B0604020202020204" pitchFamily="34" charset="0"/>
              <a:cs typeface="Arial" panose="020B0604020202020204" pitchFamily="34" charset="0"/>
            </a:endParaRPr>
          </a:p>
        </p:txBody>
      </p:sp>
    </p:spTree>
  </p:cSld>
  <p:clrMapOvr>
    <a:masterClrMapping/>
  </p:clrMapOvr>
  <p:transition spd="med">
    <p:wipe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1bh000003xa_copy_small"/>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50825" y="2239963"/>
            <a:ext cx="86407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17600" y="0"/>
            <a:ext cx="6985000" cy="1858963"/>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88" name="TextBox 2"/>
          <p:cNvSpPr txBox="1">
            <a:spLocks noChangeArrowheads="1"/>
          </p:cNvSpPr>
          <p:nvPr/>
        </p:nvSpPr>
        <p:spPr bwMode="auto">
          <a:xfrm>
            <a:off x="1333500" y="381000"/>
            <a:ext cx="6477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400" b="1">
                <a:solidFill>
                  <a:srgbClr val="FFFFFF"/>
                </a:solidFill>
              </a:rPr>
              <a:t>In the 1940’s, United States found itself involved in World War II.</a:t>
            </a:r>
          </a:p>
          <a:p>
            <a:pPr algn="ctr"/>
            <a:r>
              <a:rPr lang="en-US" altLang="en-US" sz="2400" b="1">
                <a:solidFill>
                  <a:srgbClr val="FFFFFF"/>
                </a:solidFill>
              </a:rPr>
              <a:t>Eisenhower had become a general.</a:t>
            </a:r>
          </a:p>
          <a:p>
            <a:endParaRPr lang="en-US" altLang="en-US"/>
          </a:p>
        </p:txBody>
      </p:sp>
    </p:spTree>
  </p:cSld>
  <p:clrMapOvr>
    <a:masterClrMapping/>
  </p:clrMapOvr>
  <p:transition spd="med">
    <p:wipe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9" descr="hist3"/>
          <p:cNvPicPr>
            <a:picLocks noChangeAspect="1" noChangeArrowheads="1"/>
          </p:cNvPicPr>
          <p:nvPr/>
        </p:nvPicPr>
        <p:blipFill>
          <a:blip r:embed="rId3">
            <a:extLst>
              <a:ext uri="{28A0092B-C50C-407E-A947-70E740481C1C}">
                <a14:useLocalDpi xmlns:a14="http://schemas.microsoft.com/office/drawing/2010/main" val="0"/>
              </a:ext>
            </a:extLst>
          </a:blip>
          <a:srcRect r="10023"/>
          <a:stretch>
            <a:fillRect/>
          </a:stretch>
        </p:blipFill>
        <p:spPr bwMode="auto">
          <a:xfrm>
            <a:off x="201613" y="1511300"/>
            <a:ext cx="421798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11" descr="hist10"/>
          <p:cNvPicPr>
            <a:picLocks noChangeAspect="1" noChangeArrowheads="1"/>
          </p:cNvPicPr>
          <p:nvPr/>
        </p:nvPicPr>
        <p:blipFill>
          <a:blip r:embed="rId4">
            <a:extLst>
              <a:ext uri="{28A0092B-C50C-407E-A947-70E740481C1C}">
                <a14:useLocalDpi xmlns:a14="http://schemas.microsoft.com/office/drawing/2010/main" val="0"/>
              </a:ext>
            </a:extLst>
          </a:blip>
          <a:srcRect l="5589"/>
          <a:stretch>
            <a:fillRect/>
          </a:stretch>
        </p:blipFill>
        <p:spPr bwMode="auto">
          <a:xfrm>
            <a:off x="4572000" y="1503363"/>
            <a:ext cx="43164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1613" y="0"/>
            <a:ext cx="8686800" cy="13716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37" name="TextBox 1"/>
          <p:cNvSpPr txBox="1">
            <a:spLocks noChangeArrowheads="1"/>
          </p:cNvSpPr>
          <p:nvPr/>
        </p:nvSpPr>
        <p:spPr bwMode="auto">
          <a:xfrm>
            <a:off x="533400" y="392113"/>
            <a:ext cx="8001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400" b="1">
                <a:latin typeface="Arial" panose="020B0604020202020204" pitchFamily="34" charset="0"/>
                <a:cs typeface="Arial" panose="020B0604020202020204" pitchFamily="34" charset="0"/>
              </a:rPr>
              <a:t>Built in the 1930’s,</a:t>
            </a:r>
          </a:p>
          <a:p>
            <a:pPr algn="ctr"/>
            <a:r>
              <a:rPr lang="en-US" altLang="en-US" sz="2400" b="1">
                <a:latin typeface="Arial" panose="020B0604020202020204" pitchFamily="34" charset="0"/>
                <a:cs typeface="Arial" panose="020B0604020202020204" pitchFamily="34" charset="0"/>
              </a:rPr>
              <a:t>the Autobahn’s highway system of four lanes.</a:t>
            </a:r>
          </a:p>
        </p:txBody>
      </p:sp>
      <p:sp>
        <p:nvSpPr>
          <p:cNvPr id="9" name="Rectangle 8"/>
          <p:cNvSpPr/>
          <p:nvPr/>
        </p:nvSpPr>
        <p:spPr>
          <a:xfrm>
            <a:off x="4572000" y="4484688"/>
            <a:ext cx="4316413" cy="2132012"/>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39" name="TextBox 2"/>
          <p:cNvSpPr txBox="1">
            <a:spLocks noChangeArrowheads="1"/>
          </p:cNvSpPr>
          <p:nvPr/>
        </p:nvSpPr>
        <p:spPr bwMode="auto">
          <a:xfrm>
            <a:off x="4926013" y="4673600"/>
            <a:ext cx="37607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i="1">
                <a:latin typeface="Arial" panose="020B0604020202020204" pitchFamily="34" charset="0"/>
                <a:cs typeface="Arial" panose="020B0604020202020204" pitchFamily="34" charset="0"/>
              </a:rPr>
              <a:t>“That old convoy had started me thinking about good, two-lane highways, but Germany had made me see the wisdom of broader ribbons across the land.”</a:t>
            </a:r>
            <a:r>
              <a:rPr lang="en-US" altLang="en-US">
                <a:latin typeface="Arial" panose="020B0604020202020204" pitchFamily="34" charset="0"/>
                <a:cs typeface="Arial" panose="020B0604020202020204" pitchFamily="34" charset="0"/>
              </a:rPr>
              <a:t>	      </a:t>
            </a:r>
          </a:p>
          <a:p>
            <a:pPr algn="r"/>
            <a:r>
              <a:rPr lang="en-US" altLang="en-US">
                <a:latin typeface="Arial" panose="020B0604020202020204" pitchFamily="34" charset="0"/>
                <a:cs typeface="Arial" panose="020B0604020202020204" pitchFamily="34" charset="0"/>
              </a:rPr>
              <a:t>- General Dwight D. Eisenhower</a:t>
            </a:r>
          </a:p>
        </p:txBody>
      </p:sp>
    </p:spTree>
  </p:cSld>
  <p:clrMapOvr>
    <a:masterClrMapping/>
  </p:clrMapOvr>
  <p:transition spd="med">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600" y="0"/>
            <a:ext cx="6985000" cy="13716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46" name="Rectangle 2"/>
          <p:cNvSpPr>
            <a:spLocks noGrp="1" noChangeArrowheads="1"/>
          </p:cNvSpPr>
          <p:nvPr>
            <p:ph type="title"/>
          </p:nvPr>
        </p:nvSpPr>
        <p:spPr>
          <a:xfrm>
            <a:off x="1117600" y="228600"/>
            <a:ext cx="6985000" cy="1143000"/>
          </a:xfrm>
        </p:spPr>
        <p:txBody>
          <a:bodyPr>
            <a:normAutofit fontScale="90000"/>
          </a:bodyPr>
          <a:lstStyle/>
          <a:p>
            <a:pPr algn="ctr" eaLnBrk="1" fontAlgn="auto" hangingPunct="1">
              <a:spcAft>
                <a:spcPts val="0"/>
              </a:spcAft>
              <a:defRPr/>
            </a:pPr>
            <a:r>
              <a:rPr lang="en-US" altLang="en-US" sz="4000" dirty="0" smtClean="0">
                <a:solidFill>
                  <a:srgbClr val="FFFFFF"/>
                </a:solidFill>
                <a:latin typeface="Arial" panose="020B0604020202020204" pitchFamily="34" charset="0"/>
              </a:rPr>
              <a:t>Transportation </a:t>
            </a:r>
            <a:r>
              <a:rPr lang="en-US" altLang="en-US" sz="4000" dirty="0">
                <a:solidFill>
                  <a:srgbClr val="FFFFFF"/>
                </a:solidFill>
                <a:latin typeface="Arial" panose="020B0604020202020204" pitchFamily="34" charset="0"/>
              </a:rPr>
              <a:t/>
            </a:r>
            <a:br>
              <a:rPr lang="en-US" altLang="en-US" sz="4000" dirty="0">
                <a:solidFill>
                  <a:srgbClr val="FFFFFF"/>
                </a:solidFill>
                <a:latin typeface="Arial" panose="020B0604020202020204" pitchFamily="34" charset="0"/>
              </a:rPr>
            </a:br>
            <a:r>
              <a:rPr lang="en-US" altLang="en-US" sz="4000" dirty="0" smtClean="0">
                <a:solidFill>
                  <a:srgbClr val="FFFFFF"/>
                </a:solidFill>
                <a:latin typeface="Arial" panose="020B0604020202020204" pitchFamily="34" charset="0"/>
              </a:rPr>
              <a:t>in </a:t>
            </a:r>
            <a:r>
              <a:rPr lang="en-US" altLang="en-US" sz="4000" dirty="0">
                <a:solidFill>
                  <a:srgbClr val="FFFFFF"/>
                </a:solidFill>
                <a:latin typeface="Arial" panose="020B0604020202020204" pitchFamily="34" charset="0"/>
              </a:rPr>
              <a:t>19</a:t>
            </a:r>
            <a:r>
              <a:rPr lang="en-US" altLang="en-US" sz="4000" baseline="30000" dirty="0">
                <a:solidFill>
                  <a:srgbClr val="FFFFFF"/>
                </a:solidFill>
                <a:latin typeface="Arial" panose="020B0604020202020204" pitchFamily="34" charset="0"/>
              </a:rPr>
              <a:t>th</a:t>
            </a:r>
            <a:r>
              <a:rPr lang="en-US" altLang="en-US" sz="4000" dirty="0">
                <a:solidFill>
                  <a:srgbClr val="FFFFFF"/>
                </a:solidFill>
                <a:latin typeface="Arial" panose="020B0604020202020204" pitchFamily="34" charset="0"/>
              </a:rPr>
              <a:t> Century America</a:t>
            </a:r>
          </a:p>
        </p:txBody>
      </p:sp>
      <p:pic>
        <p:nvPicPr>
          <p:cNvPr id="92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68961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6" descr="DIVI6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524000"/>
            <a:ext cx="74199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00113" y="0"/>
            <a:ext cx="7419975" cy="15240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084" name="TextBox 2"/>
          <p:cNvSpPr txBox="1">
            <a:spLocks noChangeArrowheads="1"/>
          </p:cNvSpPr>
          <p:nvPr/>
        </p:nvSpPr>
        <p:spPr bwMode="auto">
          <a:xfrm>
            <a:off x="1143000" y="381000"/>
            <a:ext cx="678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000" b="1">
                <a:latin typeface="Arial" panose="020B0604020202020204" pitchFamily="34" charset="0"/>
                <a:cs typeface="Arial" panose="020B0604020202020204" pitchFamily="34" charset="0"/>
              </a:rPr>
              <a:t>On June 29, 1956, President Eisenhower signed the Federal Aid Highway Act that created the National System of Interstate and Defense Highways.</a:t>
            </a:r>
          </a:p>
        </p:txBody>
      </p:sp>
      <p:pic>
        <p:nvPicPr>
          <p:cNvPr id="46085" name="Picture 3"/>
          <p:cNvPicPr>
            <a:picLocks noChangeAspect="1"/>
          </p:cNvPicPr>
          <p:nvPr/>
        </p:nvPicPr>
        <p:blipFill>
          <a:blip r:embed="rId4">
            <a:extLst>
              <a:ext uri="{28A0092B-C50C-407E-A947-70E740481C1C}">
                <a14:useLocalDpi xmlns:a14="http://schemas.microsoft.com/office/drawing/2010/main" val="0"/>
              </a:ext>
            </a:extLst>
          </a:blip>
          <a:srcRect t="-2" b="38821"/>
          <a:stretch>
            <a:fillRect/>
          </a:stretch>
        </p:blipFill>
        <p:spPr bwMode="auto">
          <a:xfrm>
            <a:off x="0" y="2819400"/>
            <a:ext cx="2667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9" descr="Sign along Highway 40, now Interstate 70, St. Charles County, Missouri, 195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t="7535" r="18480" b="12088"/>
          <a:stretch>
            <a:fillRect/>
          </a:stretch>
        </p:blipFill>
        <p:spPr bwMode="auto">
          <a:xfrm>
            <a:off x="838200" y="2676525"/>
            <a:ext cx="3595688"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117600" y="0"/>
            <a:ext cx="6985000" cy="19812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132" name="TextBox 2"/>
          <p:cNvSpPr txBox="1">
            <a:spLocks noChangeArrowheads="1"/>
          </p:cNvSpPr>
          <p:nvPr/>
        </p:nvSpPr>
        <p:spPr bwMode="auto">
          <a:xfrm>
            <a:off x="1485900" y="228600"/>
            <a:ext cx="62484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3200" b="1">
                <a:latin typeface="Arial" panose="020B0604020202020204" pitchFamily="34" charset="0"/>
                <a:cs typeface="Arial" panose="020B0604020202020204" pitchFamily="34" charset="0"/>
              </a:rPr>
              <a:t>WHO IS FIRST?</a:t>
            </a:r>
          </a:p>
          <a:p>
            <a:r>
              <a:rPr lang="en-US" altLang="en-US" b="1">
                <a:latin typeface="Arial" panose="020B0604020202020204" pitchFamily="34" charset="0"/>
                <a:cs typeface="Arial" panose="020B0604020202020204" pitchFamily="34" charset="0"/>
              </a:rPr>
              <a:t>The Pennsylvania Turnpike, sections of Interstates 44 &amp; 70 in Missouri, and a section of Interstate 70 in Kansas all lay claim to being the first.</a:t>
            </a:r>
          </a:p>
        </p:txBody>
      </p:sp>
      <p:pic>
        <p:nvPicPr>
          <p:cNvPr id="48133" name="Picture 3"/>
          <p:cNvPicPr>
            <a:picLocks noChangeAspect="1"/>
          </p:cNvPicPr>
          <p:nvPr/>
        </p:nvPicPr>
        <p:blipFill>
          <a:blip r:embed="rId5">
            <a:extLst>
              <a:ext uri="{28A0092B-C50C-407E-A947-70E740481C1C}">
                <a14:useLocalDpi xmlns:a14="http://schemas.microsoft.com/office/drawing/2010/main" val="0"/>
              </a:ext>
            </a:extLst>
          </a:blip>
          <a:srcRect b="4349"/>
          <a:stretch>
            <a:fillRect/>
          </a:stretch>
        </p:blipFill>
        <p:spPr bwMode="auto">
          <a:xfrm>
            <a:off x="574675" y="2373313"/>
            <a:ext cx="1500188"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2" descr="Historic Route Marke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l="4350" r="3812" b="16013"/>
          <a:stretch>
            <a:fillRect/>
          </a:stretch>
        </p:blipFill>
        <p:spPr bwMode="auto">
          <a:xfrm>
            <a:off x="4965700" y="4159250"/>
            <a:ext cx="3262313"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interst"/>
          <p:cNvPicPr>
            <a:picLocks noChangeAspect="1" noChangeArrowheads="1"/>
          </p:cNvPicPr>
          <p:nvPr/>
        </p:nvPicPr>
        <p:blipFill>
          <a:blip r:embed="rId8">
            <a:extLst>
              <a:ext uri="{28A0092B-C50C-407E-A947-70E740481C1C}">
                <a14:useLocalDpi xmlns:a14="http://schemas.microsoft.com/office/drawing/2010/main" val="0"/>
              </a:ext>
            </a:extLst>
          </a:blip>
          <a:srcRect t="14378" r="14781"/>
          <a:stretch>
            <a:fillRect/>
          </a:stretch>
        </p:blipFill>
        <p:spPr bwMode="auto">
          <a:xfrm>
            <a:off x="4657725" y="1752600"/>
            <a:ext cx="3505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4"/>
          <p:cNvPicPr>
            <a:picLocks noChangeAspect="1"/>
          </p:cNvPicPr>
          <p:nvPr/>
        </p:nvPicPr>
        <p:blipFill>
          <a:blip r:embed="rId9">
            <a:extLst>
              <a:ext uri="{28A0092B-C50C-407E-A947-70E740481C1C}">
                <a14:useLocalDpi xmlns:a14="http://schemas.microsoft.com/office/drawing/2010/main" val="0"/>
              </a:ext>
            </a:extLst>
          </a:blip>
          <a:srcRect b="17587"/>
          <a:stretch>
            <a:fillRect/>
          </a:stretch>
        </p:blipFill>
        <p:spPr bwMode="auto">
          <a:xfrm>
            <a:off x="7466013" y="1397000"/>
            <a:ext cx="1471612"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5"/>
          <p:cNvPicPr>
            <a:picLocks noChangeAspect="1"/>
          </p:cNvPicPr>
          <p:nvPr/>
        </p:nvPicPr>
        <p:blipFill>
          <a:blip r:embed="rId10">
            <a:extLst>
              <a:ext uri="{28A0092B-C50C-407E-A947-70E740481C1C}">
                <a14:useLocalDpi xmlns:a14="http://schemas.microsoft.com/office/drawing/2010/main" val="0"/>
              </a:ext>
            </a:extLst>
          </a:blip>
          <a:srcRect b="10538"/>
          <a:stretch>
            <a:fillRect/>
          </a:stretch>
        </p:blipFill>
        <p:spPr bwMode="auto">
          <a:xfrm>
            <a:off x="3987800" y="3946525"/>
            <a:ext cx="144303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4" descr="DIVI6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09700"/>
            <a:ext cx="74549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38200" y="0"/>
            <a:ext cx="7454900" cy="14097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180" name="TextBox 2"/>
          <p:cNvSpPr txBox="1">
            <a:spLocks noChangeArrowheads="1"/>
          </p:cNvSpPr>
          <p:nvPr/>
        </p:nvSpPr>
        <p:spPr bwMode="auto">
          <a:xfrm>
            <a:off x="838200" y="381000"/>
            <a:ext cx="74549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800" b="1" i="1">
                <a:latin typeface="Arial" panose="020B0604020202020204" pitchFamily="34" charset="0"/>
                <a:cs typeface="Arial" panose="020B0604020202020204" pitchFamily="34" charset="0"/>
              </a:rPr>
              <a:t>Over 46,000 miles of interstate highways</a:t>
            </a:r>
          </a:p>
          <a:p>
            <a:pPr algn="ctr"/>
            <a:r>
              <a:rPr lang="en-US" altLang="en-US" sz="2400" b="1">
                <a:latin typeface="Arial" panose="020B0604020202020204" pitchFamily="34" charset="0"/>
                <a:cs typeface="Arial" panose="020B0604020202020204" pitchFamily="34" charset="0"/>
              </a:rPr>
              <a:t>across the United States</a:t>
            </a:r>
          </a:p>
        </p:txBody>
      </p:sp>
    </p:spTree>
  </p:cSld>
  <p:clrMapOvr>
    <a:masterClrMapping/>
  </p:clrMapOvr>
  <p:transition spd="med">
    <p:wipe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98550" y="3581400"/>
            <a:ext cx="6985000" cy="32004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098550" y="0"/>
            <a:ext cx="6985000" cy="339248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22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8688" y="5229225"/>
            <a:ext cx="1401762"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775" y="3636963"/>
            <a:ext cx="1401763"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3700" y="276225"/>
            <a:ext cx="14335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31875" y="276225"/>
            <a:ext cx="14335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89150" y="98425"/>
            <a:ext cx="49530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11338" y="3641725"/>
            <a:ext cx="91598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832746" y="3981272"/>
            <a:ext cx="4150605" cy="2400657"/>
          </a:xfrm>
          <a:prstGeom prst="rect">
            <a:avLst/>
          </a:prstGeom>
          <a:noFill/>
        </p:spPr>
        <p:txBody>
          <a:bodyPr>
            <a:spAutoFit/>
          </a:bodyPr>
          <a:lstStyle/>
          <a:p>
            <a:pPr>
              <a:defRPr/>
            </a:pPr>
            <a:r>
              <a:rPr lang="en-US" altLang="en-US" sz="2000" b="1" dirty="0">
                <a:solidFill>
                  <a:srgbClr val="FFFFFF"/>
                </a:solidFill>
                <a:effectLst>
                  <a:glow rad="38100">
                    <a:schemeClr val="bg1">
                      <a:lumMod val="65000"/>
                      <a:lumOff val="35000"/>
                      <a:alpha val="40000"/>
                    </a:schemeClr>
                  </a:glow>
                </a:effectLst>
                <a:latin typeface="Arial" panose="020B0604020202020204" pitchFamily="34" charset="0"/>
                <a:cs typeface="Arial" panose="020B0604020202020204" pitchFamily="34" charset="0"/>
              </a:rPr>
              <a:t>NORTH-SOUTH INTERSTATE ROUTE NUMBERS END IN AN ODD NUMBER.  </a:t>
            </a:r>
            <a:br>
              <a:rPr lang="en-US" altLang="en-US" sz="2000" b="1" dirty="0">
                <a:solidFill>
                  <a:srgbClr val="FFFFFF"/>
                </a:solidFill>
                <a:effectLst>
                  <a:glow rad="38100">
                    <a:schemeClr val="bg1">
                      <a:lumMod val="65000"/>
                      <a:lumOff val="35000"/>
                      <a:alpha val="40000"/>
                    </a:schemeClr>
                  </a:glow>
                </a:effectLst>
                <a:latin typeface="Arial" panose="020B0604020202020204" pitchFamily="34" charset="0"/>
                <a:cs typeface="Arial" panose="020B0604020202020204" pitchFamily="34" charset="0"/>
              </a:rPr>
            </a:br>
            <a:r>
              <a:rPr lang="en-US" altLang="en-US" b="1" dirty="0">
                <a:solidFill>
                  <a:srgbClr val="FFC000"/>
                </a:solidFill>
                <a:effectLst>
                  <a:glow rad="38100">
                    <a:schemeClr val="bg1">
                      <a:lumMod val="65000"/>
                      <a:lumOff val="35000"/>
                      <a:alpha val="40000"/>
                    </a:schemeClr>
                  </a:glow>
                </a:effectLst>
                <a:latin typeface="Arial" panose="020B0604020202020204" pitchFamily="34" charset="0"/>
                <a:cs typeface="Arial" panose="020B0604020202020204" pitchFamily="34" charset="0"/>
              </a:rPr>
              <a:t>I-95, which runs from Miami, Florida, to Houlton, Maine, a distance of 1,919.74 miles, is the longest north-south route and passes through 16 states including Washington, D.C.</a:t>
            </a:r>
            <a:endParaRPr lang="en-US" altLang="en-US" sz="2000" dirty="0">
              <a:solidFill>
                <a:srgbClr val="FFC000"/>
              </a:solidFill>
              <a:effectLst>
                <a:glow rad="38100">
                  <a:schemeClr val="bg1">
                    <a:lumMod val="65000"/>
                    <a:lumOff val="35000"/>
                    <a:alpha val="40000"/>
                  </a:schemeClr>
                </a:glow>
              </a:effectLst>
              <a:latin typeface="Arial" panose="020B0604020202020204" pitchFamily="34" charset="0"/>
              <a:cs typeface="Arial" panose="020B0604020202020204" pitchFamily="34" charset="0"/>
            </a:endParaRPr>
          </a:p>
        </p:txBody>
      </p:sp>
      <p:sp>
        <p:nvSpPr>
          <p:cNvPr id="18" name="TextBox 17"/>
          <p:cNvSpPr txBox="1"/>
          <p:nvPr/>
        </p:nvSpPr>
        <p:spPr>
          <a:xfrm>
            <a:off x="1748584" y="1918337"/>
            <a:ext cx="6019800" cy="1261884"/>
          </a:xfrm>
          <a:prstGeom prst="rect">
            <a:avLst/>
          </a:prstGeom>
          <a:noFill/>
        </p:spPr>
        <p:txBody>
          <a:bodyPr>
            <a:spAutoFit/>
          </a:bodyPr>
          <a:lstStyle/>
          <a:p>
            <a:pPr>
              <a:defRPr/>
            </a:pPr>
            <a:r>
              <a:rPr lang="en-US" altLang="en-US" sz="2000" b="1" dirty="0">
                <a:solidFill>
                  <a:srgbClr val="FFFFFF"/>
                </a:solidFill>
                <a:effectLst>
                  <a:glow rad="38100">
                    <a:schemeClr val="bg1">
                      <a:lumMod val="65000"/>
                      <a:lumOff val="35000"/>
                      <a:alpha val="40000"/>
                    </a:schemeClr>
                  </a:glow>
                </a:effectLst>
                <a:latin typeface="Arial" panose="020B0604020202020204" pitchFamily="34" charset="0"/>
                <a:cs typeface="Arial" panose="020B0604020202020204" pitchFamily="34" charset="0"/>
              </a:rPr>
              <a:t>EAST-WEST INTERSTATE ROUTE NUMBERS END IN AN EVEN NUMBER.  </a:t>
            </a:r>
            <a:br>
              <a:rPr lang="en-US" altLang="en-US" sz="2000" b="1" dirty="0">
                <a:solidFill>
                  <a:srgbClr val="FFFFFF"/>
                </a:solidFill>
                <a:effectLst>
                  <a:glow rad="38100">
                    <a:schemeClr val="bg1">
                      <a:lumMod val="65000"/>
                      <a:lumOff val="35000"/>
                      <a:alpha val="40000"/>
                    </a:schemeClr>
                  </a:glow>
                </a:effectLst>
                <a:latin typeface="Arial" panose="020B0604020202020204" pitchFamily="34" charset="0"/>
                <a:cs typeface="Arial" panose="020B0604020202020204" pitchFamily="34" charset="0"/>
              </a:rPr>
            </a:br>
            <a:r>
              <a:rPr lang="en-US" altLang="en-US" b="1" dirty="0">
                <a:solidFill>
                  <a:srgbClr val="FFC000"/>
                </a:solidFill>
                <a:effectLst>
                  <a:glow rad="38100">
                    <a:schemeClr val="bg1">
                      <a:lumMod val="65000"/>
                      <a:lumOff val="35000"/>
                      <a:alpha val="40000"/>
                    </a:schemeClr>
                  </a:glow>
                </a:effectLst>
                <a:latin typeface="Arial" panose="020B0604020202020204" pitchFamily="34" charset="0"/>
                <a:cs typeface="Arial" panose="020B0604020202020204" pitchFamily="34" charset="0"/>
              </a:rPr>
              <a:t>The longest Interstate is I-90, which runs from Boston to Seattle, a distance of 3,081 miles.</a:t>
            </a:r>
            <a:r>
              <a:rPr lang="en-US" altLang="en-US" dirty="0">
                <a:solidFill>
                  <a:srgbClr val="FFC000"/>
                </a:solidFill>
                <a:effectLst>
                  <a:glow rad="38100">
                    <a:schemeClr val="bg1">
                      <a:lumMod val="65000"/>
                      <a:lumOff val="35000"/>
                      <a:alpha val="40000"/>
                    </a:schemeClr>
                  </a:glow>
                </a:effectLst>
                <a:latin typeface="Arial" panose="020B0604020202020204" pitchFamily="34" charset="0"/>
                <a:cs typeface="Arial" panose="020B0604020202020204" pitchFamily="34" charset="0"/>
              </a:rPr>
              <a:t> </a:t>
            </a:r>
            <a:endParaRPr lang="en-US" dirty="0"/>
          </a:p>
        </p:txBody>
      </p:sp>
    </p:spTree>
  </p:cSld>
  <p:clrMapOvr>
    <a:masterClrMapping/>
  </p:clrMapOvr>
  <p:transition spd="med">
    <p:wipe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30313" y="3886200"/>
            <a:ext cx="6985000" cy="225107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990600" y="838200"/>
            <a:ext cx="6477000" cy="221138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19" name="Rectangle 3"/>
          <p:cNvSpPr>
            <a:spLocks noGrp="1" noChangeArrowheads="1"/>
          </p:cNvSpPr>
          <p:nvPr>
            <p:ph type="title"/>
          </p:nvPr>
        </p:nvSpPr>
        <p:spPr>
          <a:xfrm>
            <a:off x="685800" y="1050925"/>
            <a:ext cx="5562600" cy="1998663"/>
          </a:xfrm>
        </p:spPr>
        <p:txBody>
          <a:bodyPr>
            <a:normAutofit fontScale="90000"/>
          </a:bodyPr>
          <a:lstStyle/>
          <a:p>
            <a:pPr algn="ctr" eaLnBrk="1" fontAlgn="auto" hangingPunct="1">
              <a:lnSpc>
                <a:spcPct val="90000"/>
              </a:lnSpc>
              <a:spcAft>
                <a:spcPts val="0"/>
              </a:spcAft>
              <a:defRPr/>
            </a:pPr>
            <a:r>
              <a:rPr lang="en-US" altLang="en-US" sz="3600" b="1" dirty="0" smtClean="0">
                <a:solidFill>
                  <a:srgbClr val="FFFFFF"/>
                </a:solidFill>
                <a:latin typeface="Arial" panose="020B0604020202020204" pitchFamily="34" charset="0"/>
                <a:cs typeface="Arial" panose="020B0604020202020204" pitchFamily="34" charset="0"/>
              </a:rPr>
              <a:t>State </a:t>
            </a:r>
            <a:r>
              <a:rPr lang="en-US" altLang="en-US" sz="3600" b="1" dirty="0">
                <a:solidFill>
                  <a:srgbClr val="FFFFFF"/>
                </a:solidFill>
                <a:latin typeface="Arial" panose="020B0604020202020204" pitchFamily="34" charset="0"/>
                <a:cs typeface="Arial" panose="020B0604020202020204" pitchFamily="34" charset="0"/>
              </a:rPr>
              <a:t>with Most Interstate Miles:  </a:t>
            </a:r>
            <a:r>
              <a:rPr lang="en-US" altLang="en-US" sz="2400" b="1" dirty="0">
                <a:solidFill>
                  <a:srgbClr val="FFFFFF"/>
                </a:solidFill>
                <a:latin typeface="Arial" panose="020B0604020202020204" pitchFamily="34" charset="0"/>
                <a:cs typeface="Arial" panose="020B0604020202020204" pitchFamily="34" charset="0"/>
              </a:rPr>
              <a:t/>
            </a:r>
            <a:br>
              <a:rPr lang="en-US" altLang="en-US" sz="2400" b="1" dirty="0">
                <a:solidFill>
                  <a:srgbClr val="FFFFFF"/>
                </a:solidFill>
                <a:latin typeface="Arial" panose="020B0604020202020204" pitchFamily="34" charset="0"/>
                <a:cs typeface="Arial" panose="020B0604020202020204" pitchFamily="34" charset="0"/>
              </a:rPr>
            </a:br>
            <a:r>
              <a:rPr lang="en-US" altLang="en-US" sz="4400" b="1" i="1" dirty="0" smtClean="0">
                <a:solidFill>
                  <a:srgbClr val="FFC000"/>
                </a:solidFill>
                <a:latin typeface="Arial" panose="020B0604020202020204" pitchFamily="34" charset="0"/>
                <a:cs typeface="Arial" panose="020B0604020202020204" pitchFamily="34" charset="0"/>
              </a:rPr>
              <a:t>Texas</a:t>
            </a:r>
            <a:r>
              <a:rPr lang="en-US" altLang="en-US" sz="2400" b="1" dirty="0" smtClean="0">
                <a:solidFill>
                  <a:srgbClr val="FFC000"/>
                </a:solidFill>
                <a:latin typeface="Arial" panose="020B0604020202020204" pitchFamily="34" charset="0"/>
                <a:cs typeface="Arial" panose="020B0604020202020204" pitchFamily="34" charset="0"/>
              </a:rPr>
              <a:t/>
            </a:r>
            <a:br>
              <a:rPr lang="en-US" altLang="en-US" sz="2400" b="1" dirty="0" smtClean="0">
                <a:solidFill>
                  <a:srgbClr val="FFC000"/>
                </a:solidFill>
                <a:latin typeface="Arial" panose="020B0604020202020204" pitchFamily="34" charset="0"/>
                <a:cs typeface="Arial" panose="020B0604020202020204" pitchFamily="34" charset="0"/>
              </a:rPr>
            </a:br>
            <a:r>
              <a:rPr lang="en-US" altLang="en-US" sz="2400" b="1" dirty="0" smtClean="0">
                <a:solidFill>
                  <a:schemeClr val="tx1"/>
                </a:solidFill>
                <a:latin typeface="Arial" panose="020B0604020202020204" pitchFamily="34" charset="0"/>
                <a:cs typeface="Arial" panose="020B0604020202020204" pitchFamily="34" charset="0"/>
              </a:rPr>
              <a:t>17 routes</a:t>
            </a:r>
            <a:br>
              <a:rPr lang="en-US" altLang="en-US" sz="2400" b="1" dirty="0" smtClean="0">
                <a:solidFill>
                  <a:schemeClr val="tx1"/>
                </a:solidFill>
                <a:latin typeface="Arial" panose="020B0604020202020204" pitchFamily="34" charset="0"/>
                <a:cs typeface="Arial" panose="020B0604020202020204" pitchFamily="34" charset="0"/>
              </a:rPr>
            </a:br>
            <a:r>
              <a:rPr lang="en-US" altLang="en-US" sz="2400" b="1" dirty="0" smtClean="0">
                <a:solidFill>
                  <a:schemeClr val="tx1"/>
                </a:solidFill>
                <a:latin typeface="Arial" panose="020B0604020202020204" pitchFamily="34" charset="0"/>
                <a:cs typeface="Arial" panose="020B0604020202020204" pitchFamily="34" charset="0"/>
              </a:rPr>
              <a:t>totaling </a:t>
            </a:r>
            <a:r>
              <a:rPr lang="en-US" altLang="en-US" sz="2400" b="1" dirty="0">
                <a:solidFill>
                  <a:schemeClr val="tx1"/>
                </a:solidFill>
                <a:latin typeface="Arial" panose="020B0604020202020204" pitchFamily="34" charset="0"/>
                <a:cs typeface="Arial" panose="020B0604020202020204" pitchFamily="34" charset="0"/>
              </a:rPr>
              <a:t>3,233.45 miles</a:t>
            </a:r>
            <a:r>
              <a:rPr lang="en-US" altLang="en-US" sz="2400" b="1" dirty="0">
                <a:solidFill>
                  <a:srgbClr val="FFFFFF"/>
                </a:solidFill>
              </a:rPr>
              <a:t/>
            </a:r>
            <a:br>
              <a:rPr lang="en-US" altLang="en-US" sz="2400" b="1" dirty="0">
                <a:solidFill>
                  <a:srgbClr val="FFFFFF"/>
                </a:solidFill>
              </a:rPr>
            </a:br>
            <a:endParaRPr lang="en-US" altLang="en-US" sz="2400" b="1" dirty="0">
              <a:solidFill>
                <a:srgbClr val="FFFFFF"/>
              </a:solidFill>
            </a:endParaRPr>
          </a:p>
        </p:txBody>
      </p:sp>
      <p:sp>
        <p:nvSpPr>
          <p:cNvPr id="9" name="Rectangle 3"/>
          <p:cNvSpPr txBox="1">
            <a:spLocks noChangeArrowheads="1"/>
          </p:cNvSpPr>
          <p:nvPr/>
        </p:nvSpPr>
        <p:spPr>
          <a:xfrm>
            <a:off x="2819400" y="4057650"/>
            <a:ext cx="5562600" cy="2079625"/>
          </a:xfrm>
          <a:prstGeom prst="rect">
            <a:avLst/>
          </a:prstGeom>
        </p:spPr>
        <p:txBody>
          <a:bodyPr anchor="ctr">
            <a:normAutofit fontScale="75000" lnSpcReduction="20000"/>
          </a:bodyPr>
          <a:lstStyle>
            <a:lvl1pPr algn="l" defTabSz="457200" rtl="0" eaLnBrk="0" fontAlgn="base" hangingPunct="0">
              <a:spcBef>
                <a:spcPct val="0"/>
              </a:spcBef>
              <a:spcAft>
                <a:spcPct val="0"/>
              </a:spcAft>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algn="l" defTabSz="457200" rtl="0" eaLnBrk="0" fontAlgn="base" hangingPunct="0">
              <a:spcBef>
                <a:spcPct val="0"/>
              </a:spcBef>
              <a:spcAft>
                <a:spcPct val="0"/>
              </a:spcAft>
              <a:defRPr sz="2800">
                <a:solidFill>
                  <a:schemeClr val="tx1"/>
                </a:solidFill>
                <a:latin typeface="Century Gothic" panose="020B0502020202020204" pitchFamily="34" charset="0"/>
              </a:defRPr>
            </a:lvl2pPr>
            <a:lvl3pPr algn="l" defTabSz="457200" rtl="0" eaLnBrk="0" fontAlgn="base" hangingPunct="0">
              <a:spcBef>
                <a:spcPct val="0"/>
              </a:spcBef>
              <a:spcAft>
                <a:spcPct val="0"/>
              </a:spcAft>
              <a:defRPr sz="2800">
                <a:solidFill>
                  <a:schemeClr val="tx1"/>
                </a:solidFill>
                <a:latin typeface="Century Gothic" panose="020B0502020202020204" pitchFamily="34" charset="0"/>
              </a:defRPr>
            </a:lvl3pPr>
            <a:lvl4pPr algn="l" defTabSz="457200" rtl="0" eaLnBrk="0" fontAlgn="base" hangingPunct="0">
              <a:spcBef>
                <a:spcPct val="0"/>
              </a:spcBef>
              <a:spcAft>
                <a:spcPct val="0"/>
              </a:spcAft>
              <a:defRPr sz="2800">
                <a:solidFill>
                  <a:schemeClr val="tx1"/>
                </a:solidFill>
                <a:latin typeface="Century Gothic" panose="020B0502020202020204" pitchFamily="34" charset="0"/>
              </a:defRPr>
            </a:lvl4pPr>
            <a:lvl5pPr algn="l" defTabSz="457200" rtl="0" eaLnBrk="0" fontAlgn="base" hangingPunct="0">
              <a:spcBef>
                <a:spcPct val="0"/>
              </a:spcBef>
              <a:spcAft>
                <a:spcPct val="0"/>
              </a:spcAft>
              <a:defRPr sz="28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lnSpc>
                <a:spcPct val="120000"/>
              </a:lnSpc>
              <a:spcAft>
                <a:spcPts val="0"/>
              </a:spcAft>
              <a:defRPr/>
            </a:pPr>
            <a:r>
              <a:rPr lang="en-US" altLang="en-US" sz="3600" b="1" dirty="0" smtClean="0">
                <a:solidFill>
                  <a:srgbClr val="FFFFFF"/>
                </a:solidFill>
                <a:latin typeface="Arial" panose="020B0604020202020204" pitchFamily="34" charset="0"/>
                <a:cs typeface="Arial" panose="020B0604020202020204" pitchFamily="34" charset="0"/>
              </a:rPr>
              <a:t>State with Most Interstate routes:  </a:t>
            </a:r>
            <a:r>
              <a:rPr lang="en-US" altLang="en-US" sz="2400" b="1" dirty="0" smtClean="0">
                <a:solidFill>
                  <a:srgbClr val="FFFFFF"/>
                </a:solidFill>
                <a:latin typeface="Arial" panose="020B0604020202020204" pitchFamily="34" charset="0"/>
                <a:cs typeface="Arial" panose="020B0604020202020204" pitchFamily="34" charset="0"/>
              </a:rPr>
              <a:t/>
            </a:r>
            <a:br>
              <a:rPr lang="en-US" altLang="en-US" sz="2400" b="1" dirty="0" smtClean="0">
                <a:solidFill>
                  <a:srgbClr val="FFFFFF"/>
                </a:solidFill>
                <a:latin typeface="Arial" panose="020B0604020202020204" pitchFamily="34" charset="0"/>
                <a:cs typeface="Arial" panose="020B0604020202020204" pitchFamily="34" charset="0"/>
              </a:rPr>
            </a:br>
            <a:r>
              <a:rPr lang="en-US" altLang="en-US" sz="4800" b="1" i="1" dirty="0">
                <a:solidFill>
                  <a:srgbClr val="FFC000"/>
                </a:solidFill>
                <a:latin typeface="Arial" panose="020B0604020202020204" pitchFamily="34" charset="0"/>
                <a:cs typeface="Arial" panose="020B0604020202020204" pitchFamily="34" charset="0"/>
              </a:rPr>
              <a:t>New </a:t>
            </a:r>
            <a:r>
              <a:rPr lang="en-US" altLang="en-US" sz="4800" b="1" i="1" dirty="0" smtClean="0">
                <a:solidFill>
                  <a:srgbClr val="FFC000"/>
                </a:solidFill>
                <a:latin typeface="Arial" panose="020B0604020202020204" pitchFamily="34" charset="0"/>
                <a:cs typeface="Arial" panose="020B0604020202020204" pitchFamily="34" charset="0"/>
              </a:rPr>
              <a:t>York</a:t>
            </a:r>
          </a:p>
          <a:p>
            <a:pPr algn="ctr" eaLnBrk="1" fontAlgn="auto" hangingPunct="1">
              <a:lnSpc>
                <a:spcPct val="120000"/>
              </a:lnSpc>
              <a:spcAft>
                <a:spcPts val="0"/>
              </a:spcAft>
              <a:defRPr/>
            </a:pPr>
            <a:r>
              <a:rPr lang="en-US" altLang="en-US" sz="2400" b="1" dirty="0" smtClean="0">
                <a:solidFill>
                  <a:schemeClr val="tx1"/>
                </a:solidFill>
                <a:latin typeface="Arial" panose="020B0604020202020204" pitchFamily="34" charset="0"/>
                <a:cs typeface="Arial" panose="020B0604020202020204" pitchFamily="34" charset="0"/>
              </a:rPr>
              <a:t>1,674.73 miles</a:t>
            </a:r>
          </a:p>
          <a:p>
            <a:pPr algn="ctr" eaLnBrk="1" fontAlgn="auto" hangingPunct="1">
              <a:lnSpc>
                <a:spcPct val="120000"/>
              </a:lnSpc>
              <a:spcAft>
                <a:spcPts val="0"/>
              </a:spcAft>
              <a:defRPr/>
            </a:pPr>
            <a:r>
              <a:rPr lang="en-US" altLang="en-US" sz="2400" b="1" dirty="0" smtClean="0">
                <a:solidFill>
                  <a:schemeClr val="tx1"/>
                </a:solidFill>
                <a:latin typeface="Arial" panose="020B0604020202020204" pitchFamily="34" charset="0"/>
                <a:cs typeface="Arial" panose="020B0604020202020204" pitchFamily="34" charset="0"/>
              </a:rPr>
              <a:t>29 </a:t>
            </a:r>
            <a:r>
              <a:rPr lang="en-US" altLang="en-US" sz="2400" b="1" dirty="0">
                <a:solidFill>
                  <a:schemeClr val="tx1"/>
                </a:solidFill>
                <a:latin typeface="Arial" panose="020B0604020202020204" pitchFamily="34" charset="0"/>
                <a:cs typeface="Arial" panose="020B0604020202020204" pitchFamily="34" charset="0"/>
              </a:rPr>
              <a:t>routes </a:t>
            </a:r>
          </a:p>
          <a:p>
            <a:pPr algn="ctr" eaLnBrk="1" fontAlgn="auto" hangingPunct="1">
              <a:lnSpc>
                <a:spcPct val="90000"/>
              </a:lnSpc>
              <a:spcAft>
                <a:spcPts val="0"/>
              </a:spcAft>
              <a:defRPr/>
            </a:pPr>
            <a:endParaRPr lang="en-US" altLang="en-US" sz="2400" b="1" dirty="0">
              <a:solidFill>
                <a:srgbClr val="FFFFFF"/>
              </a:solidFill>
            </a:endParaRPr>
          </a:p>
        </p:txBody>
      </p:sp>
      <p:pic>
        <p:nvPicPr>
          <p:cNvPr id="54278"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717925"/>
            <a:ext cx="25876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685800"/>
            <a:ext cx="25876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33500" y="3429000"/>
            <a:ext cx="6477000" cy="27432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3"/>
          <p:cNvSpPr txBox="1">
            <a:spLocks noChangeArrowheads="1"/>
          </p:cNvSpPr>
          <p:nvPr/>
        </p:nvSpPr>
        <p:spPr>
          <a:xfrm>
            <a:off x="1676400" y="3886200"/>
            <a:ext cx="5562600" cy="1998663"/>
          </a:xfrm>
          <a:prstGeom prst="rect">
            <a:avLst/>
          </a:prstGeom>
        </p:spPr>
        <p:txBody>
          <a:bodyPr anchor="ctr">
            <a:normAutofit fontScale="75000" lnSpcReduction="20000"/>
          </a:bodyPr>
          <a:lstStyle>
            <a:lvl1pPr algn="l" defTabSz="457200" rtl="0" eaLnBrk="0" fontAlgn="base" hangingPunct="0">
              <a:spcBef>
                <a:spcPct val="0"/>
              </a:spcBef>
              <a:spcAft>
                <a:spcPct val="0"/>
              </a:spcAft>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algn="l" defTabSz="457200" rtl="0" eaLnBrk="0" fontAlgn="base" hangingPunct="0">
              <a:spcBef>
                <a:spcPct val="0"/>
              </a:spcBef>
              <a:spcAft>
                <a:spcPct val="0"/>
              </a:spcAft>
              <a:defRPr sz="2800">
                <a:solidFill>
                  <a:schemeClr val="tx1"/>
                </a:solidFill>
                <a:latin typeface="Century Gothic" panose="020B0502020202020204" pitchFamily="34" charset="0"/>
              </a:defRPr>
            </a:lvl2pPr>
            <a:lvl3pPr algn="l" defTabSz="457200" rtl="0" eaLnBrk="0" fontAlgn="base" hangingPunct="0">
              <a:spcBef>
                <a:spcPct val="0"/>
              </a:spcBef>
              <a:spcAft>
                <a:spcPct val="0"/>
              </a:spcAft>
              <a:defRPr sz="2800">
                <a:solidFill>
                  <a:schemeClr val="tx1"/>
                </a:solidFill>
                <a:latin typeface="Century Gothic" panose="020B0502020202020204" pitchFamily="34" charset="0"/>
              </a:defRPr>
            </a:lvl3pPr>
            <a:lvl4pPr algn="l" defTabSz="457200" rtl="0" eaLnBrk="0" fontAlgn="base" hangingPunct="0">
              <a:spcBef>
                <a:spcPct val="0"/>
              </a:spcBef>
              <a:spcAft>
                <a:spcPct val="0"/>
              </a:spcAft>
              <a:defRPr sz="2800">
                <a:solidFill>
                  <a:schemeClr val="tx1"/>
                </a:solidFill>
                <a:latin typeface="Century Gothic" panose="020B0502020202020204" pitchFamily="34" charset="0"/>
              </a:defRPr>
            </a:lvl4pPr>
            <a:lvl5pPr algn="l" defTabSz="457200" rtl="0" eaLnBrk="0" fontAlgn="base" hangingPunct="0">
              <a:spcBef>
                <a:spcPct val="0"/>
              </a:spcBef>
              <a:spcAft>
                <a:spcPct val="0"/>
              </a:spcAft>
              <a:defRPr sz="28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lnSpc>
                <a:spcPct val="120000"/>
              </a:lnSpc>
              <a:spcAft>
                <a:spcPts val="0"/>
              </a:spcAft>
              <a:defRPr/>
            </a:pPr>
            <a:r>
              <a:rPr lang="en-US" altLang="en-US" sz="3600" b="1" dirty="0" smtClean="0">
                <a:solidFill>
                  <a:srgbClr val="FFFFFF"/>
                </a:solidFill>
                <a:latin typeface="Arial" panose="020B0604020202020204" pitchFamily="34" charset="0"/>
                <a:cs typeface="Arial" panose="020B0604020202020204" pitchFamily="34" charset="0"/>
              </a:rPr>
              <a:t>SHORTEST </a:t>
            </a:r>
            <a:r>
              <a:rPr lang="en-US" altLang="en-US" sz="3600" b="1" dirty="0">
                <a:solidFill>
                  <a:srgbClr val="FFFFFF"/>
                </a:solidFill>
                <a:latin typeface="Arial" panose="020B0604020202020204" pitchFamily="34" charset="0"/>
                <a:cs typeface="Arial" panose="020B0604020202020204" pitchFamily="34" charset="0"/>
              </a:rPr>
              <a:t>INTERSTATE </a:t>
            </a:r>
            <a:r>
              <a:rPr lang="en-US" altLang="en-US" sz="3600" b="1" dirty="0" smtClean="0">
                <a:solidFill>
                  <a:srgbClr val="FFFFFF"/>
                </a:solidFill>
                <a:latin typeface="Arial" panose="020B0604020202020204" pitchFamily="34" charset="0"/>
                <a:cs typeface="Arial" panose="020B0604020202020204" pitchFamily="34" charset="0"/>
              </a:rPr>
              <a:t>ROUTE:  </a:t>
            </a:r>
            <a:r>
              <a:rPr lang="en-US" altLang="en-US" sz="2400" b="1" dirty="0" smtClean="0">
                <a:solidFill>
                  <a:srgbClr val="FFFFFF"/>
                </a:solidFill>
                <a:latin typeface="Arial" panose="020B0604020202020204" pitchFamily="34" charset="0"/>
                <a:cs typeface="Arial" panose="020B0604020202020204" pitchFamily="34" charset="0"/>
              </a:rPr>
              <a:t/>
            </a:r>
            <a:br>
              <a:rPr lang="en-US" altLang="en-US" sz="2400" b="1" dirty="0" smtClean="0">
                <a:solidFill>
                  <a:srgbClr val="FFFFFF"/>
                </a:solidFill>
                <a:latin typeface="Arial" panose="020B0604020202020204" pitchFamily="34" charset="0"/>
                <a:cs typeface="Arial" panose="020B0604020202020204" pitchFamily="34" charset="0"/>
              </a:rPr>
            </a:br>
            <a:r>
              <a:rPr lang="en-US" altLang="en-US" sz="4300" b="1" i="1" dirty="0" smtClean="0">
                <a:solidFill>
                  <a:srgbClr val="FFC000"/>
                </a:solidFill>
                <a:latin typeface="Arial" panose="020B0604020202020204" pitchFamily="34" charset="0"/>
                <a:cs typeface="Arial" panose="020B0604020202020204" pitchFamily="34" charset="0"/>
              </a:rPr>
              <a:t>New York City I-878</a:t>
            </a:r>
            <a:r>
              <a:rPr lang="en-US" altLang="en-US" sz="2400" b="1" dirty="0">
                <a:solidFill>
                  <a:srgbClr val="FFC000"/>
                </a:solidFill>
                <a:latin typeface="Arial" panose="020B0604020202020204" pitchFamily="34" charset="0"/>
                <a:cs typeface="Arial" panose="020B0604020202020204" pitchFamily="34" charset="0"/>
              </a:rPr>
              <a:t/>
            </a:r>
            <a:br>
              <a:rPr lang="en-US" altLang="en-US" sz="2400" b="1" dirty="0">
                <a:solidFill>
                  <a:srgbClr val="FFC000"/>
                </a:solidFill>
                <a:latin typeface="Arial" panose="020B0604020202020204" pitchFamily="34" charset="0"/>
                <a:cs typeface="Arial" panose="020B0604020202020204" pitchFamily="34" charset="0"/>
              </a:rPr>
            </a:br>
            <a:r>
              <a:rPr lang="en-US" altLang="en-US" sz="2400" b="1" dirty="0">
                <a:solidFill>
                  <a:schemeClr val="tx1"/>
                </a:solidFill>
                <a:latin typeface="Arial" panose="020B0604020202020204" pitchFamily="34" charset="0"/>
                <a:cs typeface="Arial" panose="020B0604020202020204" pitchFamily="34" charset="0"/>
              </a:rPr>
              <a:t>seven-tenths of a mile long</a:t>
            </a:r>
            <a:r>
              <a:rPr lang="en-US" altLang="en-US" sz="2400" b="1" dirty="0" smtClean="0">
                <a:solidFill>
                  <a:schemeClr val="tx1"/>
                </a:solidFill>
                <a:latin typeface="Arial" panose="020B0604020202020204" pitchFamily="34" charset="0"/>
                <a:cs typeface="Arial" panose="020B0604020202020204" pitchFamily="34" charset="0"/>
              </a:rPr>
              <a:t/>
            </a:r>
            <a:br>
              <a:rPr lang="en-US" altLang="en-US" sz="2400" b="1" dirty="0" smtClean="0">
                <a:solidFill>
                  <a:schemeClr val="tx1"/>
                </a:solidFill>
                <a:latin typeface="Arial" panose="020B0604020202020204" pitchFamily="34" charset="0"/>
                <a:cs typeface="Arial" panose="020B0604020202020204" pitchFamily="34" charset="0"/>
              </a:rPr>
            </a:br>
            <a:r>
              <a:rPr lang="en-US" altLang="en-US" sz="2400" b="1" dirty="0">
                <a:solidFill>
                  <a:schemeClr val="tx1"/>
                </a:solidFill>
                <a:latin typeface="Arial" panose="020B0604020202020204" pitchFamily="34" charset="0"/>
                <a:cs typeface="Arial" panose="020B0604020202020204" pitchFamily="34" charset="0"/>
              </a:rPr>
              <a:t>totaling 3,696 feet</a:t>
            </a:r>
            <a:endParaRPr lang="en-US" altLang="en-US" sz="2400" b="1" dirty="0">
              <a:solidFill>
                <a:schemeClr val="tx1"/>
              </a:solidFill>
            </a:endParaRPr>
          </a:p>
        </p:txBody>
      </p:sp>
      <p:pic>
        <p:nvPicPr>
          <p:cNvPr id="5632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8382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8175" y="733425"/>
            <a:ext cx="5076825" cy="22098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609600" y="3787775"/>
            <a:ext cx="4803775" cy="22098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372" name="Picture 6" descr="i-264_ky_wt_04"/>
          <p:cNvPicPr>
            <a:picLocks noChangeAspect="1" noChangeArrowheads="1"/>
          </p:cNvPicPr>
          <p:nvPr/>
        </p:nvPicPr>
        <p:blipFill>
          <a:blip r:embed="rId3">
            <a:extLst>
              <a:ext uri="{28A0092B-C50C-407E-A947-70E740481C1C}">
                <a14:useLocalDpi xmlns:a14="http://schemas.microsoft.com/office/drawing/2010/main" val="0"/>
              </a:ext>
            </a:extLst>
          </a:blip>
          <a:srcRect l="19952" t="5882" r="-140" b="7841"/>
          <a:stretch>
            <a:fillRect/>
          </a:stretch>
        </p:blipFill>
        <p:spPr bwMode="auto">
          <a:xfrm>
            <a:off x="5715000" y="228600"/>
            <a:ext cx="29940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8" descr="i-195_va_nt_04"/>
          <p:cNvPicPr>
            <a:picLocks noChangeAspect="1" noChangeArrowheads="1"/>
          </p:cNvPicPr>
          <p:nvPr/>
        </p:nvPicPr>
        <p:blipFill>
          <a:blip r:embed="rId4">
            <a:extLst>
              <a:ext uri="{28A0092B-C50C-407E-A947-70E740481C1C}">
                <a14:useLocalDpi xmlns:a14="http://schemas.microsoft.com/office/drawing/2010/main" val="0"/>
              </a:ext>
            </a:extLst>
          </a:blip>
          <a:srcRect l="23395"/>
          <a:stretch>
            <a:fillRect/>
          </a:stretch>
        </p:blipFill>
        <p:spPr bwMode="auto">
          <a:xfrm>
            <a:off x="5715000" y="3524250"/>
            <a:ext cx="29940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9"/>
          <p:cNvSpPr txBox="1">
            <a:spLocks noChangeArrowheads="1"/>
          </p:cNvSpPr>
          <p:nvPr/>
        </p:nvSpPr>
        <p:spPr bwMode="auto">
          <a:xfrm>
            <a:off x="685800" y="969963"/>
            <a:ext cx="39592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000" b="1">
                <a:solidFill>
                  <a:srgbClr val="FFFFFF"/>
                </a:solidFill>
                <a:latin typeface="Arial" panose="020B0604020202020204" pitchFamily="34" charset="0"/>
                <a:cs typeface="Arial" panose="020B0604020202020204" pitchFamily="34" charset="0"/>
              </a:rPr>
              <a:t>If the first digit of a three-digit interstate route number is</a:t>
            </a:r>
          </a:p>
          <a:p>
            <a:pPr algn="ctr"/>
            <a:r>
              <a:rPr lang="en-US" altLang="en-US" sz="4800" b="1">
                <a:solidFill>
                  <a:srgbClr val="FFC000"/>
                </a:solidFill>
                <a:latin typeface="Arial" panose="020B0604020202020204" pitchFamily="34" charset="0"/>
                <a:cs typeface="Arial" panose="020B0604020202020204" pitchFamily="34" charset="0"/>
              </a:rPr>
              <a:t>EVEN</a:t>
            </a:r>
            <a:endParaRPr lang="en-US" altLang="en-US" sz="4800" b="1">
              <a:solidFill>
                <a:srgbClr val="FFFFFF"/>
              </a:solidFill>
              <a:latin typeface="Arial" panose="020B0604020202020204" pitchFamily="34" charset="0"/>
              <a:cs typeface="Arial" panose="020B0604020202020204" pitchFamily="34" charset="0"/>
            </a:endParaRPr>
          </a:p>
          <a:p>
            <a:pPr algn="ctr"/>
            <a:r>
              <a:rPr lang="en-US" altLang="en-US" sz="2000" b="1">
                <a:solidFill>
                  <a:srgbClr val="FFFFFF"/>
                </a:solidFill>
                <a:latin typeface="Arial" panose="020B0604020202020204" pitchFamily="34" charset="0"/>
                <a:cs typeface="Arial" panose="020B0604020202020204" pitchFamily="34" charset="0"/>
              </a:rPr>
              <a:t>the route goes around a city.</a:t>
            </a:r>
          </a:p>
        </p:txBody>
      </p:sp>
      <p:pic>
        <p:nvPicPr>
          <p:cNvPr id="5837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1875" y="893763"/>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162425"/>
            <a:ext cx="18351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TextBox 13"/>
          <p:cNvSpPr txBox="1">
            <a:spLocks noChangeArrowheads="1"/>
          </p:cNvSpPr>
          <p:nvPr/>
        </p:nvSpPr>
        <p:spPr bwMode="auto">
          <a:xfrm>
            <a:off x="685800" y="4032250"/>
            <a:ext cx="39592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000" b="1">
                <a:solidFill>
                  <a:srgbClr val="FFFFFF"/>
                </a:solidFill>
                <a:latin typeface="Arial" panose="020B0604020202020204" pitchFamily="34" charset="0"/>
                <a:cs typeface="Arial" panose="020B0604020202020204" pitchFamily="34" charset="0"/>
              </a:rPr>
              <a:t>If the first digit of a three-digit interstate route number is</a:t>
            </a:r>
          </a:p>
          <a:p>
            <a:pPr algn="ctr"/>
            <a:r>
              <a:rPr lang="en-US" altLang="en-US" sz="4800" b="1">
                <a:solidFill>
                  <a:srgbClr val="FFC000"/>
                </a:solidFill>
                <a:latin typeface="Arial" panose="020B0604020202020204" pitchFamily="34" charset="0"/>
                <a:cs typeface="Arial" panose="020B0604020202020204" pitchFamily="34" charset="0"/>
              </a:rPr>
              <a:t>ODD</a:t>
            </a:r>
            <a:endParaRPr lang="en-US" altLang="en-US" sz="4800" b="1">
              <a:solidFill>
                <a:srgbClr val="FFFFFF"/>
              </a:solidFill>
              <a:latin typeface="Arial" panose="020B0604020202020204" pitchFamily="34" charset="0"/>
              <a:cs typeface="Arial" panose="020B0604020202020204" pitchFamily="34" charset="0"/>
            </a:endParaRPr>
          </a:p>
          <a:p>
            <a:pPr algn="ctr"/>
            <a:r>
              <a:rPr lang="en-US" altLang="en-US" sz="2000" b="1">
                <a:solidFill>
                  <a:srgbClr val="FFFFFF"/>
                </a:solidFill>
                <a:latin typeface="Arial" panose="020B0604020202020204" pitchFamily="34" charset="0"/>
                <a:cs typeface="Arial" panose="020B0604020202020204" pitchFamily="34" charset="0"/>
              </a:rPr>
              <a:t>it is a spur into a city.</a:t>
            </a:r>
          </a:p>
        </p:txBody>
      </p:sp>
    </p:spTree>
  </p:cSld>
  <p:clrMapOvr>
    <a:masterClrMapping/>
  </p:clrMapOvr>
  <p:transition spd="med">
    <p:wipe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i-070_eb_exit_216_12"/>
          <p:cNvPicPr>
            <a:picLocks noChangeAspect="1" noChangeArrowheads="1"/>
          </p:cNvPicPr>
          <p:nvPr/>
        </p:nvPicPr>
        <p:blipFill>
          <a:blip r:embed="rId3">
            <a:extLst>
              <a:ext uri="{28A0092B-C50C-407E-A947-70E740481C1C}">
                <a14:useLocalDpi xmlns:a14="http://schemas.microsoft.com/office/drawing/2010/main" val="0"/>
              </a:ext>
            </a:extLst>
          </a:blip>
          <a:srcRect b="14761"/>
          <a:stretch>
            <a:fillRect/>
          </a:stretch>
        </p:blipFill>
        <p:spPr bwMode="auto">
          <a:xfrm>
            <a:off x="685800" y="2247900"/>
            <a:ext cx="77724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85800" y="0"/>
            <a:ext cx="7772400" cy="28194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20" name="TextBox 1"/>
          <p:cNvSpPr txBox="1">
            <a:spLocks noChangeArrowheads="1"/>
          </p:cNvSpPr>
          <p:nvPr/>
        </p:nvSpPr>
        <p:spPr bwMode="auto">
          <a:xfrm>
            <a:off x="3048000" y="330200"/>
            <a:ext cx="51562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800" b="1">
                <a:solidFill>
                  <a:srgbClr val="FFFFFF"/>
                </a:solidFill>
                <a:latin typeface="Arial" panose="020B0604020202020204" pitchFamily="34" charset="0"/>
                <a:cs typeface="Arial" panose="020B0604020202020204" pitchFamily="34" charset="0"/>
              </a:rPr>
              <a:t>LONGEST TUNNEL AND HIGHEST ELEVATION:</a:t>
            </a:r>
          </a:p>
          <a:p>
            <a:pPr algn="ctr"/>
            <a:r>
              <a:rPr lang="en-US" altLang="en-US" sz="2800" b="1" i="1">
                <a:solidFill>
                  <a:srgbClr val="FFC000"/>
                </a:solidFill>
                <a:latin typeface="Arial" panose="020B0604020202020204" pitchFamily="34" charset="0"/>
                <a:cs typeface="Arial" panose="020B0604020202020204" pitchFamily="34" charset="0"/>
              </a:rPr>
              <a:t>Eisenhower Memorial Tunnel in Colorado on I-70</a:t>
            </a:r>
          </a:p>
          <a:p>
            <a:pPr algn="ctr"/>
            <a:r>
              <a:rPr lang="en-US" altLang="en-US" sz="2000" b="1">
                <a:solidFill>
                  <a:srgbClr val="FFFFFF"/>
                </a:solidFill>
                <a:latin typeface="Arial" panose="020B0604020202020204" pitchFamily="34" charset="0"/>
                <a:cs typeface="Arial" panose="020B0604020202020204" pitchFamily="34" charset="0"/>
              </a:rPr>
              <a:t>11,012 feet (east) &amp; 11,158 feet (west) above sea level. </a:t>
            </a:r>
            <a:endParaRPr lang="en-US" altLang="en-US" sz="2000">
              <a:latin typeface="Arial" panose="020B0604020202020204" pitchFamily="34" charset="0"/>
              <a:cs typeface="Arial" panose="020B0604020202020204" pitchFamily="34" charset="0"/>
            </a:endParaRPr>
          </a:p>
        </p:txBody>
      </p:sp>
      <p:pic>
        <p:nvPicPr>
          <p:cNvPr id="6042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79425"/>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008_eb_exit_107_04"/>
          <p:cNvPicPr>
            <a:picLocks noChangeAspect="1" noChangeArrowheads="1"/>
          </p:cNvPicPr>
          <p:nvPr/>
        </p:nvPicPr>
        <p:blipFill>
          <a:blip r:embed="rId3">
            <a:extLst>
              <a:ext uri="{28A0092B-C50C-407E-A947-70E740481C1C}">
                <a14:useLocalDpi xmlns:a14="http://schemas.microsoft.com/office/drawing/2010/main" val="0"/>
              </a:ext>
            </a:extLst>
          </a:blip>
          <a:srcRect t="24290"/>
          <a:stretch>
            <a:fillRect/>
          </a:stretch>
        </p:blipFill>
        <p:spPr bwMode="auto">
          <a:xfrm>
            <a:off x="685800" y="2971800"/>
            <a:ext cx="77898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85800" y="0"/>
            <a:ext cx="7789863" cy="29718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468" name="TextBox 6"/>
          <p:cNvSpPr txBox="1">
            <a:spLocks noChangeArrowheads="1"/>
          </p:cNvSpPr>
          <p:nvPr/>
        </p:nvSpPr>
        <p:spPr bwMode="auto">
          <a:xfrm>
            <a:off x="3073400" y="427038"/>
            <a:ext cx="5080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800" b="1">
                <a:solidFill>
                  <a:srgbClr val="FFFFFF"/>
                </a:solidFill>
                <a:latin typeface="Arial" panose="020B0604020202020204" pitchFamily="34" charset="0"/>
                <a:cs typeface="Arial" panose="020B0604020202020204" pitchFamily="34" charset="0"/>
              </a:rPr>
              <a:t>LOWEST ELEVATION OF INTERSTATE:</a:t>
            </a:r>
          </a:p>
          <a:p>
            <a:pPr algn="ctr"/>
            <a:r>
              <a:rPr lang="en-US" altLang="en-US" sz="4000" b="1" i="1">
                <a:solidFill>
                  <a:srgbClr val="FFC000"/>
                </a:solidFill>
                <a:latin typeface="Arial" panose="020B0604020202020204" pitchFamily="34" charset="0"/>
                <a:cs typeface="Arial" panose="020B0604020202020204" pitchFamily="34" charset="0"/>
              </a:rPr>
              <a:t>Interstate 8 </a:t>
            </a:r>
          </a:p>
          <a:p>
            <a:pPr algn="ctr"/>
            <a:r>
              <a:rPr lang="en-US" altLang="en-US" sz="2800" b="1">
                <a:solidFill>
                  <a:srgbClr val="FFFFFF"/>
                </a:solidFill>
                <a:latin typeface="Arial" panose="020B0604020202020204" pitchFamily="34" charset="0"/>
                <a:cs typeface="Arial" panose="020B0604020202020204" pitchFamily="34" charset="0"/>
              </a:rPr>
              <a:t>in El Centro California</a:t>
            </a:r>
          </a:p>
          <a:p>
            <a:pPr algn="ctr"/>
            <a:r>
              <a:rPr lang="en-US" altLang="en-US" sz="2800" b="1" i="1">
                <a:solidFill>
                  <a:srgbClr val="FFFFFF"/>
                </a:solidFill>
                <a:latin typeface="Arial" panose="020B0604020202020204" pitchFamily="34" charset="0"/>
                <a:cs typeface="Arial" panose="020B0604020202020204" pitchFamily="34" charset="0"/>
              </a:rPr>
              <a:t>52 feet below sea level</a:t>
            </a:r>
            <a:r>
              <a:rPr lang="en-US" altLang="en-US" sz="2800" b="1">
                <a:solidFill>
                  <a:srgbClr val="FFFFFF"/>
                </a:solidFill>
                <a:latin typeface="Arial" panose="020B0604020202020204" pitchFamily="34" charset="0"/>
                <a:cs typeface="Arial" panose="020B0604020202020204" pitchFamily="34" charset="0"/>
              </a:rPr>
              <a:t> </a:t>
            </a:r>
          </a:p>
        </p:txBody>
      </p:sp>
      <p:pic>
        <p:nvPicPr>
          <p:cNvPr id="6246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73063"/>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9" descr="verrazanobridge"/>
          <p:cNvPicPr>
            <a:picLocks noChangeAspect="1" noChangeArrowheads="1"/>
          </p:cNvPicPr>
          <p:nvPr/>
        </p:nvPicPr>
        <p:blipFill>
          <a:blip r:embed="rId3">
            <a:extLst>
              <a:ext uri="{28A0092B-C50C-407E-A947-70E740481C1C}">
                <a14:useLocalDpi xmlns:a14="http://schemas.microsoft.com/office/drawing/2010/main" val="0"/>
              </a:ext>
            </a:extLst>
          </a:blip>
          <a:srcRect b="11168"/>
          <a:stretch>
            <a:fillRect/>
          </a:stretch>
        </p:blipFill>
        <p:spPr bwMode="auto">
          <a:xfrm>
            <a:off x="533400" y="1981200"/>
            <a:ext cx="79248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33400" y="0"/>
            <a:ext cx="7924800" cy="344328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516" name="TextBox 1"/>
          <p:cNvSpPr txBox="1">
            <a:spLocks noChangeArrowheads="1"/>
          </p:cNvSpPr>
          <p:nvPr/>
        </p:nvSpPr>
        <p:spPr bwMode="auto">
          <a:xfrm>
            <a:off x="3200400" y="638175"/>
            <a:ext cx="47244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914400" indent="-45720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2800" b="1">
                <a:latin typeface="Arial" panose="020B0604020202020204" pitchFamily="34" charset="0"/>
                <a:cs typeface="Arial" panose="020B0604020202020204" pitchFamily="34" charset="0"/>
              </a:rPr>
              <a:t>LONGEST</a:t>
            </a:r>
          </a:p>
          <a:p>
            <a:pPr algn="ctr"/>
            <a:r>
              <a:rPr lang="en-US" altLang="en-US" sz="2800" b="1">
                <a:latin typeface="Arial" panose="020B0604020202020204" pitchFamily="34" charset="0"/>
                <a:cs typeface="Arial" panose="020B0604020202020204" pitchFamily="34" charset="0"/>
              </a:rPr>
              <a:t>SUSPENSION BRIDGE:</a:t>
            </a:r>
          </a:p>
          <a:p>
            <a:pPr algn="ctr"/>
            <a:r>
              <a:rPr lang="en-US" altLang="en-US" sz="2800" b="1" i="1">
                <a:solidFill>
                  <a:srgbClr val="FFC000"/>
                </a:solidFill>
                <a:latin typeface="Arial" panose="020B0604020202020204" pitchFamily="34" charset="0"/>
                <a:cs typeface="Arial" panose="020B0604020202020204" pitchFamily="34" charset="0"/>
              </a:rPr>
              <a:t>Verrazano-Narrows Bridge</a:t>
            </a:r>
          </a:p>
          <a:p>
            <a:pPr lvl="1">
              <a:buFont typeface="Arial" panose="020B0604020202020204" pitchFamily="34" charset="0"/>
              <a:buChar char="•"/>
            </a:pPr>
            <a:r>
              <a:rPr lang="en-US" altLang="en-US" sz="2400" b="1">
                <a:latin typeface="Arial" panose="020B0604020202020204" pitchFamily="34" charset="0"/>
                <a:cs typeface="Arial" panose="020B0604020202020204" pitchFamily="34" charset="0"/>
              </a:rPr>
              <a:t>I-278 in New York City</a:t>
            </a:r>
          </a:p>
          <a:p>
            <a:pPr lvl="1">
              <a:buFont typeface="Arial" panose="020B0604020202020204" pitchFamily="34" charset="0"/>
              <a:buChar char="•"/>
            </a:pPr>
            <a:r>
              <a:rPr lang="en-US" altLang="en-US" sz="2400" b="1">
                <a:latin typeface="Arial" panose="020B0604020202020204" pitchFamily="34" charset="0"/>
                <a:cs typeface="Arial" panose="020B0604020202020204" pitchFamily="34" charset="0"/>
              </a:rPr>
              <a:t>Spans 4260 feet</a:t>
            </a:r>
          </a:p>
          <a:p>
            <a:pPr lvl="1">
              <a:buFont typeface="Arial" panose="020B0604020202020204" pitchFamily="34" charset="0"/>
              <a:buChar char="•"/>
            </a:pPr>
            <a:r>
              <a:rPr lang="en-US" altLang="en-US" sz="2400" b="1">
                <a:latin typeface="Arial" panose="020B0604020202020204" pitchFamily="34" charset="0"/>
                <a:cs typeface="Arial" panose="020B0604020202020204" pitchFamily="34" charset="0"/>
              </a:rPr>
              <a:t>Built in 1964</a:t>
            </a:r>
          </a:p>
          <a:p>
            <a:r>
              <a:rPr lang="en-US" altLang="en-US" sz="2800" b="1" i="1">
                <a:solidFill>
                  <a:srgbClr val="FFC000"/>
                </a:solidFill>
                <a:latin typeface="Arial" panose="020B0604020202020204" pitchFamily="34" charset="0"/>
                <a:cs typeface="Arial" panose="020B0604020202020204" pitchFamily="34" charset="0"/>
              </a:rPr>
              <a:t> </a:t>
            </a:r>
          </a:p>
        </p:txBody>
      </p:sp>
      <p:pic>
        <p:nvPicPr>
          <p:cNvPr id="6451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76275"/>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MPj02553560000[1]"/>
          <p:cNvPicPr>
            <a:picLocks noChangeAspect="1" noChangeArrowheads="1"/>
          </p:cNvPicPr>
          <p:nvPr/>
        </p:nvPicPr>
        <p:blipFill>
          <a:blip r:embed="rId3">
            <a:extLst>
              <a:ext uri="{28A0092B-C50C-407E-A947-70E740481C1C}">
                <a14:useLocalDpi xmlns:a14="http://schemas.microsoft.com/office/drawing/2010/main" val="0"/>
              </a:ext>
            </a:extLst>
          </a:blip>
          <a:srcRect t="39194"/>
          <a:stretch>
            <a:fillRect/>
          </a:stretch>
        </p:blipFill>
        <p:spPr bwMode="auto">
          <a:xfrm>
            <a:off x="1117600" y="0"/>
            <a:ext cx="6985000" cy="650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117600" y="0"/>
            <a:ext cx="6985000" cy="1566863"/>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4" name="Rectangle 2"/>
          <p:cNvSpPr>
            <a:spLocks noGrp="1" noChangeArrowheads="1"/>
          </p:cNvSpPr>
          <p:nvPr>
            <p:ph type="title"/>
          </p:nvPr>
        </p:nvSpPr>
        <p:spPr>
          <a:xfrm>
            <a:off x="485775" y="157163"/>
            <a:ext cx="8248650" cy="1312862"/>
          </a:xfrm>
        </p:spPr>
        <p:txBody>
          <a:bodyPr/>
          <a:lstStyle/>
          <a:p>
            <a:pPr algn="ctr" eaLnBrk="1" fontAlgn="auto" hangingPunct="1">
              <a:spcAft>
                <a:spcPts val="0"/>
              </a:spcAft>
              <a:defRPr/>
            </a:pPr>
            <a:r>
              <a:rPr lang="en-US" altLang="en-US" sz="4000" b="1" i="1" dirty="0">
                <a:solidFill>
                  <a:srgbClr val="FFFFFF"/>
                </a:solidFill>
                <a:latin typeface="Arial" panose="020B0604020202020204" pitchFamily="34" charset="0"/>
              </a:rPr>
              <a:t>Ribbons of </a:t>
            </a:r>
            <a:r>
              <a:rPr lang="en-US" altLang="en-US" sz="4000" b="1" i="1" dirty="0" smtClean="0">
                <a:solidFill>
                  <a:srgbClr val="FFFFFF"/>
                </a:solidFill>
                <a:latin typeface="Arial" panose="020B0604020202020204" pitchFamily="34" charset="0"/>
              </a:rPr>
              <a:t>Water</a:t>
            </a:r>
            <a:r>
              <a:rPr lang="en-US" altLang="en-US" sz="4000" dirty="0">
                <a:solidFill>
                  <a:srgbClr val="FFFFFF"/>
                </a:solidFill>
                <a:latin typeface="Arial" panose="020B0604020202020204" pitchFamily="34" charset="0"/>
              </a:rPr>
              <a:t/>
            </a:r>
            <a:br>
              <a:rPr lang="en-US" altLang="en-US" sz="4000" dirty="0">
                <a:solidFill>
                  <a:srgbClr val="FFFFFF"/>
                </a:solidFill>
                <a:latin typeface="Arial" panose="020B0604020202020204" pitchFamily="34" charset="0"/>
              </a:rPr>
            </a:br>
            <a:r>
              <a:rPr lang="en-US" altLang="en-US" sz="2400" dirty="0">
                <a:solidFill>
                  <a:srgbClr val="FFFFFF"/>
                </a:solidFill>
                <a:latin typeface="Arial" panose="020B0604020202020204" pitchFamily="34" charset="0"/>
              </a:rPr>
              <a:t>Rivers as Reliable Transportation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51088"/>
            <a:ext cx="8697913"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17600" y="0"/>
            <a:ext cx="6985000" cy="235108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564" name="TextBox 2"/>
          <p:cNvSpPr txBox="1">
            <a:spLocks noChangeArrowheads="1"/>
          </p:cNvSpPr>
          <p:nvPr/>
        </p:nvSpPr>
        <p:spPr bwMode="auto">
          <a:xfrm>
            <a:off x="1600200" y="190500"/>
            <a:ext cx="60198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6600" b="1">
                <a:latin typeface="Arial" panose="020B0604020202020204" pitchFamily="34" charset="0"/>
                <a:cs typeface="Arial" panose="020B0604020202020204" pitchFamily="34" charset="0"/>
              </a:rPr>
              <a:t>KENTUCKY</a:t>
            </a:r>
          </a:p>
          <a:p>
            <a:pPr algn="ctr"/>
            <a:r>
              <a:rPr lang="en-US" altLang="en-US" sz="3600" b="1">
                <a:latin typeface="Arial" panose="020B0604020202020204" pitchFamily="34" charset="0"/>
                <a:cs typeface="Arial" panose="020B0604020202020204" pitchFamily="34" charset="0"/>
              </a:rPr>
              <a:t>HIGHWAY FACTS</a:t>
            </a:r>
          </a:p>
          <a:p>
            <a:pPr algn="ctr"/>
            <a:r>
              <a:rPr lang="en-US" altLang="en-US" sz="2000" b="1" i="1">
                <a:latin typeface="Arial" panose="020B0604020202020204" pitchFamily="34" charset="0"/>
                <a:cs typeface="Arial" panose="020B0604020202020204" pitchFamily="34" charset="0"/>
              </a:rPr>
              <a:t>Total Interstate System Mileage: 772 miles</a:t>
            </a:r>
          </a:p>
        </p:txBody>
      </p:sp>
    </p:spTree>
  </p:cSld>
  <p:clrMapOvr>
    <a:masterClrMapping/>
  </p:clrMapOvr>
  <p:transition spd="med">
    <p:wipe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7600" y="0"/>
            <a:ext cx="6985000" cy="6858000"/>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86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82575"/>
            <a:ext cx="47847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1"/>
          <p:cNvSpPr txBox="1">
            <a:spLocks noChangeArrowheads="1"/>
          </p:cNvSpPr>
          <p:nvPr/>
        </p:nvSpPr>
        <p:spPr bwMode="auto">
          <a:xfrm>
            <a:off x="1117600" y="2720975"/>
            <a:ext cx="6985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3200" b="1">
                <a:latin typeface="Arial" panose="020B0604020202020204" pitchFamily="34" charset="0"/>
                <a:cs typeface="Arial" panose="020B0604020202020204" pitchFamily="34" charset="0"/>
              </a:rPr>
              <a:t>Interstate Routes: </a:t>
            </a:r>
          </a:p>
          <a:p>
            <a:pPr algn="ctr"/>
            <a:r>
              <a:rPr lang="en-US" altLang="en-US" sz="2000">
                <a:latin typeface="Arial" panose="020B0604020202020204" pitchFamily="34" charset="0"/>
                <a:cs typeface="Arial" panose="020B0604020202020204" pitchFamily="34" charset="0"/>
              </a:rPr>
              <a:t>I-24, I-64, I-65, I-71, I-75, I-264, I-265, I-275, I-471</a:t>
            </a:r>
          </a:p>
        </p:txBody>
      </p:sp>
      <p:pic>
        <p:nvPicPr>
          <p:cNvPr id="686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6075" y="3732213"/>
            <a:ext cx="129063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3732213"/>
            <a:ext cx="12906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40175" y="3732213"/>
            <a:ext cx="129063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3732213"/>
            <a:ext cx="12922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7738" y="3732213"/>
            <a:ext cx="12906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62675" y="5186363"/>
            <a:ext cx="129222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24388" y="5186363"/>
            <a:ext cx="129222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Picture 1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92263" y="5186363"/>
            <a:ext cx="129222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Picture 1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86100" y="5186363"/>
            <a:ext cx="129222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800" y="0"/>
            <a:ext cx="6400800" cy="6858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659" name="TextBox 2"/>
          <p:cNvSpPr txBox="1">
            <a:spLocks noChangeArrowheads="1"/>
          </p:cNvSpPr>
          <p:nvPr/>
        </p:nvSpPr>
        <p:spPr bwMode="auto">
          <a:xfrm>
            <a:off x="3465513" y="965200"/>
            <a:ext cx="45466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800" b="1">
                <a:latin typeface="Arial" panose="020B0604020202020204" pitchFamily="34" charset="0"/>
                <a:cs typeface="Arial" panose="020B0604020202020204" pitchFamily="34" charset="0"/>
              </a:rPr>
              <a:t>Longest Route: </a:t>
            </a:r>
          </a:p>
          <a:p>
            <a:r>
              <a:rPr lang="en-US" altLang="en-US" sz="2400">
                <a:latin typeface="Arial" panose="020B0604020202020204" pitchFamily="34" charset="0"/>
                <a:cs typeface="Arial" panose="020B0604020202020204" pitchFamily="34" charset="0"/>
              </a:rPr>
              <a:t>I-75 at 191.77 miles long</a:t>
            </a:r>
          </a:p>
          <a:p>
            <a:endParaRPr lang="en-US" altLang="en-US" sz="2400">
              <a:latin typeface="Arial" panose="020B0604020202020204" pitchFamily="34" charset="0"/>
              <a:cs typeface="Arial" panose="020B0604020202020204" pitchFamily="34" charset="0"/>
            </a:endParaRPr>
          </a:p>
          <a:p>
            <a:r>
              <a:rPr lang="en-US" altLang="en-US" sz="2800" b="1">
                <a:latin typeface="Arial" panose="020B0604020202020204" pitchFamily="34" charset="0"/>
                <a:cs typeface="Arial" panose="020B0604020202020204" pitchFamily="34" charset="0"/>
              </a:rPr>
              <a:t>Longest East/West Route: </a:t>
            </a:r>
          </a:p>
          <a:p>
            <a:r>
              <a:rPr lang="en-US" altLang="en-US" sz="2400">
                <a:latin typeface="Arial" panose="020B0604020202020204" pitchFamily="34" charset="0"/>
                <a:cs typeface="Arial" panose="020B0604020202020204" pitchFamily="34" charset="0"/>
              </a:rPr>
              <a:t>I-64 at 191.50 miles long</a:t>
            </a:r>
          </a:p>
          <a:p>
            <a:endParaRPr lang="en-US" altLang="en-US" sz="2400">
              <a:latin typeface="Arial" panose="020B0604020202020204" pitchFamily="34" charset="0"/>
              <a:cs typeface="Arial" panose="020B0604020202020204" pitchFamily="34" charset="0"/>
            </a:endParaRPr>
          </a:p>
          <a:p>
            <a:r>
              <a:rPr lang="en-US" altLang="en-US" sz="2800" b="1">
                <a:latin typeface="Arial" panose="020B0604020202020204" pitchFamily="34" charset="0"/>
                <a:cs typeface="Arial" panose="020B0604020202020204" pitchFamily="34" charset="0"/>
              </a:rPr>
              <a:t>Shortest Route: </a:t>
            </a:r>
          </a:p>
          <a:p>
            <a:r>
              <a:rPr lang="en-US" altLang="en-US" sz="2400">
                <a:latin typeface="Arial" panose="020B0604020202020204" pitchFamily="34" charset="0"/>
                <a:cs typeface="Arial" panose="020B0604020202020204" pitchFamily="34" charset="0"/>
              </a:rPr>
              <a:t>I-471 at 5.01 miles long</a:t>
            </a:r>
          </a:p>
          <a:p>
            <a:endParaRPr lang="en-US" altLang="en-US" sz="2800" b="1">
              <a:latin typeface="Arial" panose="020B0604020202020204" pitchFamily="34" charset="0"/>
              <a:cs typeface="Arial" panose="020B0604020202020204" pitchFamily="34" charset="0"/>
            </a:endParaRPr>
          </a:p>
          <a:p>
            <a:r>
              <a:rPr lang="en-US" altLang="en-US" sz="2800" b="1">
                <a:latin typeface="Arial" panose="020B0604020202020204" pitchFamily="34" charset="0"/>
                <a:cs typeface="Arial" panose="020B0604020202020204" pitchFamily="34" charset="0"/>
              </a:rPr>
              <a:t>Longest Bridge: </a:t>
            </a:r>
          </a:p>
          <a:p>
            <a:r>
              <a:rPr lang="en-US" altLang="en-US" sz="2400">
                <a:latin typeface="Arial" panose="020B0604020202020204" pitchFamily="34" charset="0"/>
                <a:cs typeface="Arial" panose="020B0604020202020204" pitchFamily="34" charset="0"/>
              </a:rPr>
              <a:t>I-24 over the Ohio River at 5,634 feet long</a:t>
            </a:r>
          </a:p>
        </p:txBody>
      </p:sp>
      <p:pic>
        <p:nvPicPr>
          <p:cNvPr id="7066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10779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282825"/>
            <a:ext cx="10779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5026025"/>
            <a:ext cx="10779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3654425"/>
            <a:ext cx="10779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TextBox 9"/>
          <p:cNvSpPr txBox="1">
            <a:spLocks noChangeArrowheads="1"/>
          </p:cNvSpPr>
          <p:nvPr/>
        </p:nvSpPr>
        <p:spPr bwMode="auto">
          <a:xfrm>
            <a:off x="1600200" y="190500"/>
            <a:ext cx="601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3200" b="1">
                <a:solidFill>
                  <a:srgbClr val="FFDF46"/>
                </a:solidFill>
                <a:latin typeface="Arial" panose="020B0604020202020204" pitchFamily="34" charset="0"/>
                <a:cs typeface="Arial" panose="020B0604020202020204" pitchFamily="34" charset="0"/>
              </a:rPr>
              <a:t>KENTUCKY HIGHWAY FACTS</a:t>
            </a:r>
          </a:p>
        </p:txBody>
      </p:sp>
    </p:spTree>
  </p:cSld>
  <p:clrMapOvr>
    <a:masterClrMapping/>
  </p:clrMapOvr>
  <p:transition spd="med">
    <p:wipe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7600" y="0"/>
            <a:ext cx="6985000" cy="6858000"/>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707" name="TextBox 2"/>
          <p:cNvSpPr txBox="1">
            <a:spLocks noChangeArrowheads="1"/>
          </p:cNvSpPr>
          <p:nvPr/>
        </p:nvSpPr>
        <p:spPr bwMode="auto">
          <a:xfrm>
            <a:off x="3352800" y="1277938"/>
            <a:ext cx="44196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a:latin typeface="Arial" panose="020B0604020202020204" pitchFamily="34" charset="0"/>
                <a:cs typeface="Arial" panose="020B0604020202020204" pitchFamily="34" charset="0"/>
              </a:rPr>
              <a:t>Oldest sections of Interstate: </a:t>
            </a:r>
          </a:p>
          <a:p>
            <a:r>
              <a:rPr lang="en-US" altLang="en-US">
                <a:latin typeface="Arial" panose="020B0604020202020204" pitchFamily="34" charset="0"/>
                <a:cs typeface="Arial" panose="020B0604020202020204" pitchFamily="34" charset="0"/>
              </a:rPr>
              <a:t>I-264 (Watterson Expwy) &amp; I-65 (KY Turnpike) from Elizabethtown to Louisville, built in 1948. </a:t>
            </a:r>
          </a:p>
          <a:p>
            <a:endParaRPr lang="en-US" altLang="en-US">
              <a:latin typeface="Arial" panose="020B0604020202020204" pitchFamily="34" charset="0"/>
              <a:cs typeface="Arial" panose="020B0604020202020204" pitchFamily="34" charset="0"/>
            </a:endParaRPr>
          </a:p>
          <a:p>
            <a:r>
              <a:rPr lang="en-US" altLang="en-US">
                <a:solidFill>
                  <a:srgbClr val="FF0000"/>
                </a:solidFill>
                <a:latin typeface="Arial" panose="020B0604020202020204" pitchFamily="34" charset="0"/>
                <a:cs typeface="Arial" panose="020B0604020202020204" pitchFamily="34" charset="0"/>
              </a:rPr>
              <a:t>?????KY Turnpike started construction in 1955. Conflicts with above fact.</a:t>
            </a:r>
          </a:p>
          <a:p>
            <a:endParaRPr lang="en-US" altLang="en-US">
              <a:solidFill>
                <a:srgbClr val="FF0000"/>
              </a:solidFill>
              <a:latin typeface="Arial" panose="020B0604020202020204" pitchFamily="34" charset="0"/>
              <a:cs typeface="Arial" panose="020B0604020202020204" pitchFamily="34" charset="0"/>
            </a:endParaRPr>
          </a:p>
          <a:p>
            <a:r>
              <a:rPr lang="en-US" altLang="en-US" b="1">
                <a:latin typeface="Arial" panose="020B0604020202020204" pitchFamily="34" charset="0"/>
                <a:cs typeface="Arial" panose="020B0604020202020204" pitchFamily="34" charset="0"/>
              </a:rPr>
              <a:t>First completed Route:</a:t>
            </a:r>
          </a:p>
          <a:p>
            <a:r>
              <a:rPr lang="en-US" altLang="en-US">
                <a:latin typeface="Arial" panose="020B0604020202020204" pitchFamily="34" charset="0"/>
                <a:cs typeface="Arial" panose="020B0604020202020204" pitchFamily="34" charset="0"/>
              </a:rPr>
              <a:t>I-71 was completed in 1969. I-65 &amp; I-75 were completed in 1970, then I-64 in the early 70’s. I-24 was completed in 1980.</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a:p>
            <a:r>
              <a:rPr lang="en-US" altLang="en-US" b="1">
                <a:latin typeface="Arial" panose="020B0604020202020204" pitchFamily="34" charset="0"/>
                <a:cs typeface="Arial" panose="020B0604020202020204" pitchFamily="34" charset="0"/>
              </a:rPr>
              <a:t>Highest Traffic Volume: </a:t>
            </a:r>
          </a:p>
          <a:p>
            <a:r>
              <a:rPr lang="en-US" altLang="en-US">
                <a:latin typeface="Arial" panose="020B0604020202020204" pitchFamily="34" charset="0"/>
                <a:cs typeface="Arial" panose="020B0604020202020204" pitchFamily="34" charset="0"/>
              </a:rPr>
              <a:t>I-65 near the Louisville Airport—over 200,000 vehicles per day</a:t>
            </a:r>
          </a:p>
          <a:p>
            <a:endParaRPr lang="en-US" altLang="en-US">
              <a:latin typeface="Arial" panose="020B0604020202020204" pitchFamily="34" charset="0"/>
              <a:cs typeface="Arial" panose="020B0604020202020204" pitchFamily="34" charset="0"/>
            </a:endParaRPr>
          </a:p>
        </p:txBody>
      </p:sp>
      <p:sp>
        <p:nvSpPr>
          <p:cNvPr id="72708" name="TextBox 6"/>
          <p:cNvSpPr txBox="1">
            <a:spLocks noChangeArrowheads="1"/>
          </p:cNvSpPr>
          <p:nvPr/>
        </p:nvSpPr>
        <p:spPr bwMode="auto">
          <a:xfrm>
            <a:off x="1600200" y="190500"/>
            <a:ext cx="601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3200" b="1">
                <a:solidFill>
                  <a:srgbClr val="FFDF46"/>
                </a:solidFill>
                <a:latin typeface="Arial" panose="020B0604020202020204" pitchFamily="34" charset="0"/>
                <a:cs typeface="Arial" panose="020B0604020202020204" pitchFamily="34" charset="0"/>
              </a:rPr>
              <a:t>KENTUCKY HIGHWAY FACTS</a:t>
            </a:r>
          </a:p>
        </p:txBody>
      </p:sp>
      <p:pic>
        <p:nvPicPr>
          <p:cNvPr id="7270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4363" y="1290638"/>
            <a:ext cx="12906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4363" y="3470275"/>
            <a:ext cx="1290637"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84363" y="4964113"/>
            <a:ext cx="12906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2549525"/>
            <a:ext cx="70104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6"/>
          <p:cNvSpPr>
            <a:spLocks noChangeArrowheads="1"/>
          </p:cNvSpPr>
          <p:nvPr/>
        </p:nvSpPr>
        <p:spPr bwMode="auto">
          <a:xfrm>
            <a:off x="0" y="1309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spcAft>
                <a:spcPts val="600"/>
              </a:spcAft>
              <a:buClr>
                <a:schemeClr val="tx1"/>
              </a:buClr>
              <a:buSzPct val="130000"/>
              <a:buFont typeface="Arial" panose="020B0604020202020204" pitchFamily="34" charset="0"/>
              <a:buChar char="•"/>
              <a:defRPr>
                <a:solidFill>
                  <a:schemeClr val="tx1"/>
                </a:solidFill>
                <a:latin typeface="Century Gothic" panose="020B0502020202020204" pitchFamily="34" charset="0"/>
              </a:defRPr>
            </a:lvl1pPr>
            <a:lvl2pPr marL="742950" indent="-285750">
              <a:spcBef>
                <a:spcPct val="20000"/>
              </a:spcBef>
              <a:spcAft>
                <a:spcPts val="600"/>
              </a:spcAft>
              <a:buClr>
                <a:schemeClr val="tx1"/>
              </a:buClr>
              <a:buSzPct val="130000"/>
              <a:buFont typeface="Arial" panose="020B0604020202020204" pitchFamily="34" charset="0"/>
              <a:buChar char="•"/>
              <a:defRPr sz="1600">
                <a:solidFill>
                  <a:schemeClr val="tx1"/>
                </a:solidFill>
                <a:latin typeface="Century Gothic" panose="020B0502020202020204" pitchFamily="34" charset="0"/>
              </a:defRPr>
            </a:lvl2pPr>
            <a:lvl3pPr marL="1143000" indent="-228600">
              <a:spcBef>
                <a:spcPct val="20000"/>
              </a:spcBef>
              <a:spcAft>
                <a:spcPts val="600"/>
              </a:spcAft>
              <a:buClr>
                <a:schemeClr val="tx1"/>
              </a:buClr>
              <a:buSzPct val="130000"/>
              <a:buFont typeface="Arial" panose="020B0604020202020204" pitchFamily="34" charset="0"/>
              <a:buChar char="•"/>
              <a:defRPr sz="1400">
                <a:solidFill>
                  <a:schemeClr val="tx1"/>
                </a:solidFill>
                <a:latin typeface="Century Gothic" panose="020B0502020202020204" pitchFamily="34" charset="0"/>
              </a:defRPr>
            </a:lvl3pPr>
            <a:lvl4pPr marL="1600200" indent="-228600">
              <a:spcBef>
                <a:spcPct val="20000"/>
              </a:spcBef>
              <a:spcAft>
                <a:spcPts val="600"/>
              </a:spcAft>
              <a:buClr>
                <a:schemeClr val="tx1"/>
              </a:buClr>
              <a:buSzPct val="130000"/>
              <a:buFont typeface="Arial" panose="020B0604020202020204" pitchFamily="34" charset="0"/>
              <a:buChar char="•"/>
              <a:defRPr sz="1400">
                <a:solidFill>
                  <a:schemeClr val="tx1"/>
                </a:solidFill>
                <a:latin typeface="Century Gothic" panose="020B0502020202020204" pitchFamily="34" charset="0"/>
              </a:defRPr>
            </a:lvl4pPr>
            <a:lvl5pPr marL="2057400" indent="-22860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130000"/>
              <a:buFont typeface="Arial" panose="020B0604020202020204" pitchFamily="34" charset="0"/>
              <a:buChar char="•"/>
              <a:defRPr sz="1200">
                <a:solidFill>
                  <a:schemeClr val="tx1"/>
                </a:solidFill>
                <a:latin typeface="Century Gothic" panose="020B0502020202020204" pitchFamily="34" charset="0"/>
              </a:defRPr>
            </a:lvl9pPr>
          </a:lstStyle>
          <a:p>
            <a:pPr eaLnBrk="1" hangingPunct="1">
              <a:spcBef>
                <a:spcPct val="0"/>
              </a:spcBef>
              <a:spcAft>
                <a:spcPct val="0"/>
              </a:spcAft>
              <a:buClrTx/>
              <a:buSzTx/>
              <a:buFontTx/>
              <a:buNone/>
            </a:pPr>
            <a:endParaRPr lang="en-US" altLang="en-US" sz="2400">
              <a:latin typeface="Times New Roman" panose="02020603050405020304" pitchFamily="18" charset="0"/>
            </a:endParaRPr>
          </a:p>
        </p:txBody>
      </p:sp>
      <p:sp>
        <p:nvSpPr>
          <p:cNvPr id="5" name="Rectangle 4"/>
          <p:cNvSpPr/>
          <p:nvPr/>
        </p:nvSpPr>
        <p:spPr>
          <a:xfrm>
            <a:off x="1117600" y="0"/>
            <a:ext cx="7010400" cy="3014663"/>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757" name="TextBox 1"/>
          <p:cNvSpPr txBox="1">
            <a:spLocks noChangeArrowheads="1"/>
          </p:cNvSpPr>
          <p:nvPr/>
        </p:nvSpPr>
        <p:spPr bwMode="auto">
          <a:xfrm>
            <a:off x="1270000" y="381000"/>
            <a:ext cx="67056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000">
                <a:solidFill>
                  <a:srgbClr val="FFFFFF"/>
                </a:solidFill>
                <a:latin typeface="Arial" panose="020B0604020202020204" pitchFamily="34" charset="0"/>
                <a:cs typeface="Arial" panose="020B0604020202020204" pitchFamily="34" charset="0"/>
              </a:rPr>
              <a:t>“</a:t>
            </a:r>
            <a:r>
              <a:rPr lang="en-US" altLang="en-US" sz="2000" b="1">
                <a:solidFill>
                  <a:srgbClr val="FFFFFF"/>
                </a:solidFill>
                <a:latin typeface="Arial" panose="020B0604020202020204" pitchFamily="34" charset="0"/>
                <a:cs typeface="Arial" panose="020B0604020202020204" pitchFamily="34" charset="0"/>
              </a:rPr>
              <a:t>Together, the united forces of our communication and transportation systems are dynamic elements in the very name we bear - United States. Without them, we would be a mere alliance of many separate parts.“</a:t>
            </a:r>
          </a:p>
          <a:p>
            <a:r>
              <a:rPr lang="en-US" altLang="en-US" sz="2000" b="1">
                <a:solidFill>
                  <a:srgbClr val="FFFFFF"/>
                </a:solidFill>
                <a:latin typeface="Arial" panose="020B0604020202020204" pitchFamily="34" charset="0"/>
                <a:cs typeface="Arial" panose="020B0604020202020204" pitchFamily="34" charset="0"/>
              </a:rPr>
              <a:t> </a:t>
            </a:r>
          </a:p>
          <a:p>
            <a:pPr algn="r"/>
            <a:r>
              <a:rPr lang="en-US" altLang="en-US" sz="2000" b="1">
                <a:solidFill>
                  <a:srgbClr val="FFFFFF"/>
                </a:solidFill>
                <a:latin typeface="Arial" panose="020B0604020202020204" pitchFamily="34" charset="0"/>
                <a:cs typeface="Arial" panose="020B0604020202020204" pitchFamily="34" charset="0"/>
              </a:rPr>
              <a:t>– President Dwight D. Eisenhower</a:t>
            </a:r>
            <a:endParaRPr lang="en-US" altLang="en-US" sz="2000" b="1">
              <a:latin typeface="Arial" panose="020B0604020202020204" pitchFamily="34" charset="0"/>
              <a:cs typeface="Arial" panose="020B0604020202020204" pitchFamily="34" charset="0"/>
            </a:endParaRPr>
          </a:p>
        </p:txBody>
      </p:sp>
    </p:spTree>
  </p:cSld>
  <p:clrMapOvr>
    <a:masterClrMapping/>
  </p:clrMapOvr>
  <p:transition spd="med">
    <p:wipe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7600" y="0"/>
            <a:ext cx="6985000" cy="16764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42" name="Rectangle 2"/>
          <p:cNvSpPr>
            <a:spLocks noGrp="1" noChangeArrowheads="1"/>
          </p:cNvSpPr>
          <p:nvPr>
            <p:ph type="title"/>
          </p:nvPr>
        </p:nvSpPr>
        <p:spPr>
          <a:xfrm>
            <a:off x="754063" y="228600"/>
            <a:ext cx="7512050" cy="1312863"/>
          </a:xfrm>
        </p:spPr>
        <p:txBody>
          <a:bodyPr/>
          <a:lstStyle/>
          <a:p>
            <a:pPr algn="ctr" eaLnBrk="1" fontAlgn="auto" hangingPunct="1">
              <a:spcAft>
                <a:spcPts val="0"/>
              </a:spcAft>
              <a:defRPr/>
            </a:pPr>
            <a:r>
              <a:rPr lang="en-US" altLang="en-US" sz="4000" b="1" dirty="0" smtClean="0">
                <a:solidFill>
                  <a:srgbClr val="FFFFFF"/>
                </a:solidFill>
                <a:latin typeface="Arial" panose="020B0604020202020204" pitchFamily="34" charset="0"/>
              </a:rPr>
              <a:t>Steamboat</a:t>
            </a:r>
            <a:r>
              <a:rPr lang="en-US" altLang="en-US" sz="4000" dirty="0" smtClean="0">
                <a:solidFill>
                  <a:srgbClr val="FFFFFF"/>
                </a:solidFill>
                <a:latin typeface="Arial" panose="020B0604020202020204" pitchFamily="34" charset="0"/>
              </a:rPr>
              <a:t> </a:t>
            </a:r>
            <a:br>
              <a:rPr lang="en-US" altLang="en-US" sz="4000" dirty="0" smtClean="0">
                <a:solidFill>
                  <a:srgbClr val="FFFFFF"/>
                </a:solidFill>
                <a:latin typeface="Arial" panose="020B0604020202020204" pitchFamily="34" charset="0"/>
              </a:rPr>
            </a:br>
            <a:r>
              <a:rPr lang="en-US" altLang="en-US" sz="4000" dirty="0" smtClean="0">
                <a:solidFill>
                  <a:srgbClr val="FFFFFF"/>
                </a:solidFill>
                <a:latin typeface="Arial" panose="020B0604020202020204" pitchFamily="34" charset="0"/>
              </a:rPr>
              <a:t>Invented in 1787</a:t>
            </a:r>
            <a:endParaRPr lang="en-US" altLang="en-US" sz="4000" dirty="0">
              <a:solidFill>
                <a:srgbClr val="FFFFFF"/>
              </a:solidFill>
              <a:latin typeface="Arial" panose="020B0604020202020204" pitchFamily="34" charset="0"/>
            </a:endParaRPr>
          </a:p>
        </p:txBody>
      </p:sp>
      <p:pic>
        <p:nvPicPr>
          <p:cNvPr id="13316" name="Picture 4" descr="perserverenc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4425" y="2362200"/>
            <a:ext cx="6988175" cy="3551238"/>
          </a:xfr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tollg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360863"/>
            <a:ext cx="3087688"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17600" y="0"/>
            <a:ext cx="6985000" cy="2133600"/>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90" name="Rectangle 2"/>
          <p:cNvSpPr>
            <a:spLocks noGrp="1" noChangeArrowheads="1"/>
          </p:cNvSpPr>
          <p:nvPr>
            <p:ph type="title"/>
          </p:nvPr>
        </p:nvSpPr>
        <p:spPr>
          <a:xfrm>
            <a:off x="304800" y="495300"/>
            <a:ext cx="8839200" cy="1143000"/>
          </a:xfrm>
        </p:spPr>
        <p:txBody>
          <a:bodyPr>
            <a:normAutofit fontScale="90000"/>
          </a:bodyPr>
          <a:lstStyle/>
          <a:p>
            <a:pPr algn="ctr" eaLnBrk="1" fontAlgn="auto" hangingPunct="1">
              <a:spcAft>
                <a:spcPts val="0"/>
              </a:spcAft>
              <a:defRPr/>
            </a:pPr>
            <a:r>
              <a:rPr lang="en-US" altLang="en-US" sz="3600" b="1" dirty="0" smtClean="0">
                <a:solidFill>
                  <a:srgbClr val="FFFFFF"/>
                </a:solidFill>
                <a:latin typeface="Arial" panose="020B0604020202020204" pitchFamily="34" charset="0"/>
              </a:rPr>
              <a:t>Transportation</a:t>
            </a:r>
            <a:br>
              <a:rPr lang="en-US" altLang="en-US" sz="3600" b="1" dirty="0" smtClean="0">
                <a:solidFill>
                  <a:srgbClr val="FFFFFF"/>
                </a:solidFill>
                <a:latin typeface="Arial" panose="020B0604020202020204" pitchFamily="34" charset="0"/>
              </a:rPr>
            </a:br>
            <a:r>
              <a:rPr lang="en-US" altLang="en-US" sz="3600" b="1" dirty="0" smtClean="0">
                <a:solidFill>
                  <a:srgbClr val="FFFFFF"/>
                </a:solidFill>
                <a:latin typeface="Arial" panose="020B0604020202020204" pitchFamily="34" charset="0"/>
              </a:rPr>
              <a:t>Network </a:t>
            </a:r>
            <a:r>
              <a:rPr lang="en-US" altLang="en-US" sz="3600" b="1" dirty="0">
                <a:solidFill>
                  <a:srgbClr val="FFFFFF"/>
                </a:solidFill>
                <a:latin typeface="Arial" panose="020B0604020202020204" pitchFamily="34" charset="0"/>
              </a:rPr>
              <a:t>Expands:</a:t>
            </a:r>
            <a:r>
              <a:rPr lang="en-US" altLang="en-US" sz="3600" dirty="0">
                <a:solidFill>
                  <a:srgbClr val="FFFFFF"/>
                </a:solidFill>
                <a:latin typeface="Arial" panose="020B0604020202020204" pitchFamily="34" charset="0"/>
              </a:rPr>
              <a:t/>
            </a:r>
            <a:br>
              <a:rPr lang="en-US" altLang="en-US" sz="3600" dirty="0">
                <a:solidFill>
                  <a:srgbClr val="FFFFFF"/>
                </a:solidFill>
                <a:latin typeface="Arial" panose="020B0604020202020204" pitchFamily="34" charset="0"/>
              </a:rPr>
            </a:br>
            <a:r>
              <a:rPr lang="en-US" altLang="en-US" sz="3100" dirty="0">
                <a:solidFill>
                  <a:srgbClr val="FFC000"/>
                </a:solidFill>
                <a:latin typeface="Arial" panose="020B0604020202020204" pitchFamily="34" charset="0"/>
              </a:rPr>
              <a:t>Towboats, Trains, </a:t>
            </a:r>
            <a:r>
              <a:rPr lang="en-US" altLang="en-US" sz="3100" dirty="0" smtClean="0">
                <a:solidFill>
                  <a:srgbClr val="FFC000"/>
                </a:solidFill>
                <a:latin typeface="Arial" panose="020B0604020202020204" pitchFamily="34" charset="0"/>
              </a:rPr>
              <a:t>&amp; </a:t>
            </a:r>
            <a:r>
              <a:rPr lang="en-US" altLang="en-US" sz="3100" dirty="0">
                <a:solidFill>
                  <a:srgbClr val="FFC000"/>
                </a:solidFill>
                <a:latin typeface="Arial" panose="020B0604020202020204" pitchFamily="34" charset="0"/>
              </a:rPr>
              <a:t>Turnpikes</a:t>
            </a:r>
            <a:endParaRPr lang="en-US" altLang="en-US" sz="3600" dirty="0">
              <a:solidFill>
                <a:srgbClr val="FFC000"/>
              </a:solidFill>
              <a:latin typeface="Arial" panose="020B0604020202020204" pitchFamily="34" charset="0"/>
            </a:endParaRPr>
          </a:p>
        </p:txBody>
      </p:sp>
      <p:pic>
        <p:nvPicPr>
          <p:cNvPr id="1536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01900"/>
            <a:ext cx="5029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2530475"/>
            <a:ext cx="308768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54a-folding stack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005" t="9547" r="1547" b="4755"/>
          <a:stretch>
            <a:fillRect/>
          </a:stretch>
        </p:blipFill>
        <p:spPr bwMode="auto">
          <a:xfrm>
            <a:off x="5827713" y="2144713"/>
            <a:ext cx="2908300" cy="1760537"/>
          </a:xfrm>
          <a:noFill/>
          <a:extLst>
            <a:ext uri="{909E8E84-426E-40DD-AFC4-6F175D3DCCD1}">
              <a14:hiddenFill xmlns:a14="http://schemas.microsoft.com/office/drawing/2010/main">
                <a:solidFill>
                  <a:srgbClr val="FFFFFF"/>
                </a:solidFill>
              </a14:hiddenFill>
            </a:ext>
          </a:extLst>
        </p:spPr>
      </p:pic>
      <p:pic>
        <p:nvPicPr>
          <p:cNvPr id="17411" name="Picture 5" descr="01 Idlewild"/>
          <p:cNvPicPr>
            <a:picLocks noChangeAspect="1" noChangeArrowheads="1"/>
          </p:cNvPicPr>
          <p:nvPr/>
        </p:nvPicPr>
        <p:blipFill>
          <a:blip r:embed="rId4">
            <a:extLst>
              <a:ext uri="{28A0092B-C50C-407E-A947-70E740481C1C}">
                <a14:useLocalDpi xmlns:a14="http://schemas.microsoft.com/office/drawing/2010/main" val="0"/>
              </a:ext>
            </a:extLst>
          </a:blip>
          <a:srcRect l="6107" b="6293"/>
          <a:stretch>
            <a:fillRect/>
          </a:stretch>
        </p:blipFill>
        <p:spPr bwMode="auto">
          <a:xfrm>
            <a:off x="457200" y="2144713"/>
            <a:ext cx="5248275" cy="4090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9" descr="Loading a Paddle wheel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r="1277"/>
          <a:stretch>
            <a:fillRect/>
          </a:stretch>
        </p:blipFill>
        <p:spPr bwMode="auto">
          <a:xfrm>
            <a:off x="5815013" y="4030663"/>
            <a:ext cx="290830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8788" y="12700"/>
            <a:ext cx="8266112" cy="2020888"/>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38" name="Rectangle 2"/>
          <p:cNvSpPr>
            <a:spLocks noGrp="1" noChangeArrowheads="1"/>
          </p:cNvSpPr>
          <p:nvPr>
            <p:ph type="title"/>
          </p:nvPr>
        </p:nvSpPr>
        <p:spPr>
          <a:xfrm>
            <a:off x="230188" y="354013"/>
            <a:ext cx="8494712" cy="1312862"/>
          </a:xfrm>
        </p:spPr>
        <p:txBody>
          <a:bodyPr>
            <a:normAutofit fontScale="90000"/>
          </a:bodyPr>
          <a:lstStyle/>
          <a:p>
            <a:pPr algn="ctr" eaLnBrk="1" fontAlgn="auto" hangingPunct="1">
              <a:spcAft>
                <a:spcPts val="0"/>
              </a:spcAft>
              <a:defRPr/>
            </a:pPr>
            <a:r>
              <a:rPr lang="en-US" altLang="en-US" sz="4000" dirty="0">
                <a:solidFill>
                  <a:srgbClr val="FFFFFF"/>
                </a:solidFill>
                <a:latin typeface="Arial" panose="020B0604020202020204" pitchFamily="34" charset="0"/>
              </a:rPr>
              <a:t>From </a:t>
            </a:r>
            <a:r>
              <a:rPr lang="en-US" altLang="en-US" sz="4000" dirty="0" smtClean="0">
                <a:solidFill>
                  <a:srgbClr val="FFFFFF"/>
                </a:solidFill>
                <a:latin typeface="Arial" panose="020B0604020202020204" pitchFamily="34" charset="0"/>
              </a:rPr>
              <a:t>Freight to </a:t>
            </a:r>
            <a:r>
              <a:rPr lang="en-US" altLang="en-US" sz="4000" dirty="0">
                <a:solidFill>
                  <a:srgbClr val="FFFFFF"/>
                </a:solidFill>
                <a:latin typeface="Arial" panose="020B0604020202020204" pitchFamily="34" charset="0"/>
              </a:rPr>
              <a:t>Excursions</a:t>
            </a:r>
            <a:r>
              <a:rPr lang="en-US" altLang="en-US" sz="4000" dirty="0" smtClean="0">
                <a:solidFill>
                  <a:srgbClr val="FFFFFF"/>
                </a:solidFill>
                <a:latin typeface="Arial" panose="020B0604020202020204" pitchFamily="34" charset="0"/>
              </a:rPr>
              <a:t>:</a:t>
            </a:r>
            <a:br>
              <a:rPr lang="en-US" altLang="en-US" sz="4000" dirty="0" smtClean="0">
                <a:solidFill>
                  <a:srgbClr val="FFFFFF"/>
                </a:solidFill>
                <a:latin typeface="Arial" panose="020B0604020202020204" pitchFamily="34" charset="0"/>
              </a:rPr>
            </a:br>
            <a:r>
              <a:rPr lang="en-US" altLang="en-US" sz="4000" dirty="0" smtClean="0">
                <a:solidFill>
                  <a:srgbClr val="FFFFFF"/>
                </a:solidFill>
                <a:latin typeface="Arial" panose="020B0604020202020204" pitchFamily="34" charset="0"/>
              </a:rPr>
              <a:t> </a:t>
            </a:r>
            <a:r>
              <a:rPr lang="en-US" altLang="en-US" sz="3600" b="1" dirty="0">
                <a:solidFill>
                  <a:srgbClr val="FFC000"/>
                </a:solidFill>
                <a:latin typeface="Arial" panose="020B0604020202020204" pitchFamily="34" charset="0"/>
              </a:rPr>
              <a:t>The Decline of the Packet Boats</a:t>
            </a:r>
            <a:endParaRPr lang="en-US" altLang="en-US" sz="2700" b="1" dirty="0">
              <a:solidFill>
                <a:srgbClr val="FFC000"/>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AVALON at LaCrosse 1948"/>
          <p:cNvPicPr>
            <a:picLocks noChangeAspect="1" noChangeArrowheads="1"/>
          </p:cNvPicPr>
          <p:nvPr/>
        </p:nvPicPr>
        <p:blipFill>
          <a:blip r:embed="rId3">
            <a:extLst>
              <a:ext uri="{28A0092B-C50C-407E-A947-70E740481C1C}">
                <a14:useLocalDpi xmlns:a14="http://schemas.microsoft.com/office/drawing/2010/main" val="0"/>
              </a:ext>
            </a:extLst>
          </a:blip>
          <a:srcRect r="22015"/>
          <a:stretch>
            <a:fillRect/>
          </a:stretch>
        </p:blipFill>
        <p:spPr bwMode="auto">
          <a:xfrm>
            <a:off x="381000" y="1752600"/>
            <a:ext cx="4114800" cy="4789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117600" y="0"/>
            <a:ext cx="6985000" cy="166687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460" name="Picture 5" descr="03 Idlewild"/>
          <p:cNvPicPr>
            <a:picLocks noChangeAspect="1" noChangeArrowheads="1"/>
          </p:cNvPicPr>
          <p:nvPr/>
        </p:nvPicPr>
        <p:blipFill>
          <a:blip r:embed="rId4">
            <a:extLst>
              <a:ext uri="{28A0092B-C50C-407E-A947-70E740481C1C}">
                <a14:useLocalDpi xmlns:a14="http://schemas.microsoft.com/office/drawing/2010/main" val="0"/>
              </a:ext>
            </a:extLst>
          </a:blip>
          <a:srcRect l="2434" t="19301" r="5070" b="15388"/>
          <a:stretch>
            <a:fillRect/>
          </a:stretch>
        </p:blipFill>
        <p:spPr bwMode="auto">
          <a:xfrm>
            <a:off x="4648200" y="4319588"/>
            <a:ext cx="4041775" cy="2209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4" descr="05 Idlewild"/>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t="5701" r="3638" b="5939"/>
          <a:stretch>
            <a:fillRect/>
          </a:stretch>
        </p:blipFill>
        <p:spPr bwMode="auto">
          <a:xfrm>
            <a:off x="4648200" y="1795463"/>
            <a:ext cx="4038600" cy="2362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86" name="Rectangle 2"/>
          <p:cNvSpPr>
            <a:spLocks noGrp="1" noChangeArrowheads="1"/>
          </p:cNvSpPr>
          <p:nvPr>
            <p:ph type="title"/>
          </p:nvPr>
        </p:nvSpPr>
        <p:spPr>
          <a:xfrm>
            <a:off x="854075" y="311150"/>
            <a:ext cx="7512050" cy="1312863"/>
          </a:xfrm>
        </p:spPr>
        <p:txBody>
          <a:bodyPr/>
          <a:lstStyle/>
          <a:p>
            <a:pPr algn="ctr" eaLnBrk="1" fontAlgn="auto" hangingPunct="1">
              <a:spcAft>
                <a:spcPts val="0"/>
              </a:spcAft>
              <a:defRPr/>
            </a:pPr>
            <a:r>
              <a:rPr lang="en-US" altLang="en-US" sz="3600" b="1" dirty="0">
                <a:solidFill>
                  <a:srgbClr val="FFFFFF"/>
                </a:solidFill>
                <a:latin typeface="Arial" panose="020B0604020202020204" pitchFamily="34" charset="0"/>
              </a:rPr>
              <a:t>Belle of </a:t>
            </a:r>
            <a:r>
              <a:rPr lang="en-US" altLang="en-US" sz="3600" b="1" dirty="0" smtClean="0">
                <a:solidFill>
                  <a:srgbClr val="FFFFFF"/>
                </a:solidFill>
                <a:latin typeface="Arial" panose="020B0604020202020204" pitchFamily="34" charset="0"/>
              </a:rPr>
              <a:t>Louisville</a:t>
            </a:r>
            <a:br>
              <a:rPr lang="en-US" altLang="en-US" sz="3600" b="1" dirty="0" smtClean="0">
                <a:solidFill>
                  <a:srgbClr val="FFFFFF"/>
                </a:solidFill>
                <a:latin typeface="Arial" panose="020B0604020202020204" pitchFamily="34" charset="0"/>
              </a:rPr>
            </a:br>
            <a:r>
              <a:rPr lang="en-US" altLang="en-US" sz="3600" dirty="0" smtClean="0">
                <a:solidFill>
                  <a:srgbClr val="FFFFFF"/>
                </a:solidFill>
                <a:latin typeface="Arial" panose="020B0604020202020204" pitchFamily="34" charset="0"/>
              </a:rPr>
              <a:t>1914</a:t>
            </a:r>
            <a:endParaRPr lang="en-US" altLang="en-US" sz="3600" dirty="0">
              <a:solidFill>
                <a:srgbClr val="FFFFFF"/>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16 Bel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257" r="3951"/>
          <a:stretch>
            <a:fillRect/>
          </a:stretch>
        </p:blipFill>
        <p:spPr bwMode="auto">
          <a:xfrm>
            <a:off x="1143000" y="1677988"/>
            <a:ext cx="6934200" cy="4799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117600" y="0"/>
            <a:ext cx="6985000" cy="166687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2"/>
          <p:cNvSpPr>
            <a:spLocks noGrp="1" noChangeArrowheads="1"/>
          </p:cNvSpPr>
          <p:nvPr>
            <p:ph type="title"/>
          </p:nvPr>
        </p:nvSpPr>
        <p:spPr>
          <a:xfrm>
            <a:off x="854075" y="311150"/>
            <a:ext cx="7512050" cy="1312863"/>
          </a:xfrm>
        </p:spPr>
        <p:txBody>
          <a:bodyPr/>
          <a:lstStyle/>
          <a:p>
            <a:pPr algn="ctr" eaLnBrk="1" fontAlgn="auto" hangingPunct="1">
              <a:spcAft>
                <a:spcPts val="0"/>
              </a:spcAft>
              <a:defRPr/>
            </a:pPr>
            <a:r>
              <a:rPr lang="en-US" altLang="en-US" sz="3600" b="1" dirty="0">
                <a:solidFill>
                  <a:srgbClr val="FFFFFF"/>
                </a:solidFill>
                <a:latin typeface="Arial" panose="020B0604020202020204" pitchFamily="34" charset="0"/>
              </a:rPr>
              <a:t>Belle of </a:t>
            </a:r>
            <a:r>
              <a:rPr lang="en-US" altLang="en-US" sz="3600" b="1" dirty="0" smtClean="0">
                <a:solidFill>
                  <a:srgbClr val="FFFFFF"/>
                </a:solidFill>
                <a:latin typeface="Arial" panose="020B0604020202020204" pitchFamily="34" charset="0"/>
              </a:rPr>
              <a:t>Louisville</a:t>
            </a:r>
            <a:br>
              <a:rPr lang="en-US" altLang="en-US" sz="3600" b="1" dirty="0" smtClean="0">
                <a:solidFill>
                  <a:srgbClr val="FFFFFF"/>
                </a:solidFill>
                <a:latin typeface="Arial" panose="020B0604020202020204" pitchFamily="34" charset="0"/>
              </a:rPr>
            </a:br>
            <a:r>
              <a:rPr lang="en-US" altLang="en-US" sz="3600" cap="none" dirty="0" smtClean="0">
                <a:solidFill>
                  <a:srgbClr val="FFFFFF"/>
                </a:solidFill>
                <a:latin typeface="Arial" panose="020B0604020202020204" pitchFamily="34" charset="0"/>
              </a:rPr>
              <a:t>Today</a:t>
            </a:r>
            <a:endParaRPr lang="en-US" altLang="en-US" sz="3600" cap="none" dirty="0">
              <a:solidFill>
                <a:srgbClr val="FFFFFF"/>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DIVI62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95388" y="1608138"/>
            <a:ext cx="6907212" cy="4757737"/>
          </a:xfr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17600" y="0"/>
            <a:ext cx="6985000" cy="1608138"/>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82" name="Rectangle 2"/>
          <p:cNvSpPr>
            <a:spLocks noGrp="1" noChangeArrowheads="1"/>
          </p:cNvSpPr>
          <p:nvPr>
            <p:ph type="title"/>
          </p:nvPr>
        </p:nvSpPr>
        <p:spPr>
          <a:xfrm>
            <a:off x="228600" y="296863"/>
            <a:ext cx="8839200" cy="1311275"/>
          </a:xfrm>
        </p:spPr>
        <p:txBody>
          <a:bodyPr/>
          <a:lstStyle/>
          <a:p>
            <a:pPr algn="ctr" eaLnBrk="1" fontAlgn="auto" hangingPunct="1">
              <a:spcAft>
                <a:spcPts val="0"/>
              </a:spcAft>
              <a:defRPr/>
            </a:pPr>
            <a:r>
              <a:rPr lang="en-US" altLang="en-US" sz="4000" b="1" i="1" dirty="0" smtClean="0">
                <a:solidFill>
                  <a:srgbClr val="FFFFFF"/>
                </a:solidFill>
                <a:latin typeface="Arial" panose="020B0604020202020204" pitchFamily="34" charset="0"/>
              </a:rPr>
              <a:t>Ribbons of Concrete</a:t>
            </a:r>
            <a:r>
              <a:rPr lang="en-US" altLang="en-US" sz="4000" dirty="0" smtClean="0">
                <a:solidFill>
                  <a:srgbClr val="FFFFFF"/>
                </a:solidFill>
                <a:latin typeface="Arial" panose="020B0604020202020204" pitchFamily="34" charset="0"/>
              </a:rPr>
              <a:t/>
            </a:r>
            <a:br>
              <a:rPr lang="en-US" altLang="en-US" sz="4000" dirty="0" smtClean="0">
                <a:solidFill>
                  <a:srgbClr val="FFFFFF"/>
                </a:solidFill>
                <a:latin typeface="Arial" panose="020B0604020202020204" pitchFamily="34" charset="0"/>
              </a:rPr>
            </a:br>
            <a:r>
              <a:rPr lang="en-US" altLang="en-US" sz="3200" b="1" dirty="0" smtClean="0">
                <a:solidFill>
                  <a:srgbClr val="FFC000"/>
                </a:solidFill>
                <a:latin typeface="Arial" panose="020B0604020202020204" pitchFamily="34" charset="0"/>
              </a:rPr>
              <a:t>Interstate Highway System</a:t>
            </a:r>
            <a:endParaRPr lang="en-US" altLang="en-US" sz="3200" b="1" dirty="0">
              <a:solidFill>
                <a:srgbClr val="FFC000"/>
              </a:solidFill>
              <a:latin typeface="Arial" panose="020B0604020202020204" pitchFamily="34" charset="0"/>
            </a:endParaRPr>
          </a:p>
        </p:txBody>
      </p:sp>
      <p:pic>
        <p:nvPicPr>
          <p:cNvPr id="2355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2513" y="4156075"/>
            <a:ext cx="7699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6788" y="2922588"/>
            <a:ext cx="811212"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620963"/>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6438" y="2408238"/>
            <a:ext cx="1716087"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70525" y="3429000"/>
            <a:ext cx="7270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F319E1D89E64142BCEE33ED9841386E" ma:contentTypeVersion="10" ma:contentTypeDescription="Create a new document." ma:contentTypeScope="" ma:versionID="b993fd2c8a9be863e97a55aafb28173f">
  <xsd:schema xmlns:xsd="http://www.w3.org/2001/XMLSchema" xmlns:xs="http://www.w3.org/2001/XMLSchema" xmlns:p="http://schemas.microsoft.com/office/2006/metadata/properties" xmlns:ns1="http://schemas.microsoft.com/sharepoint/v3" xmlns:ns2="b585d4a6-b779-4c6a-a640-9404d825218c" xmlns:ns3="9c16dc54-5a24-4afd-a61c-664ec7eab416" targetNamespace="http://schemas.microsoft.com/office/2006/metadata/properties" ma:root="true" ma:fieldsID="0b0cad27e5275d566fae231ca4254f52" ns1:_="" ns2:_="" ns3:_="">
    <xsd:import namespace="http://schemas.microsoft.com/sharepoint/v3"/>
    <xsd:import namespace="b585d4a6-b779-4c6a-a640-9404d825218c"/>
    <xsd:import namespace="9c16dc54-5a24-4afd-a61c-664ec7eab416"/>
    <xsd:element name="properties">
      <xsd:complexType>
        <xsd:sequence>
          <xsd:element name="documentManagement">
            <xsd:complexType>
              <xsd:all>
                <xsd:element ref="ns1:PublishingStartDate" minOccurs="0"/>
                <xsd:element ref="ns1:PublishingExpirationDate" minOccurs="0"/>
                <xsd:element ref="ns2:Document_x0020_Type" minOccurs="0"/>
                <xsd:element ref="ns2:Heading"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585d4a6-b779-4c6a-a640-9404d825218c" elementFormDefault="qualified">
    <xsd:import namespace="http://schemas.microsoft.com/office/2006/documentManagement/types"/>
    <xsd:import namespace="http://schemas.microsoft.com/office/infopath/2007/PartnerControls"/>
    <xsd:element name="Document_x0020_Type" ma:index="6" nillable="true" ma:displayName="Document Type" ma:default="BLANK" ma:format="Dropdown" ma:internalName="Document_x0020_Type" ma:readOnly="false">
      <xsd:simpleType>
        <xsd:restriction base="dms:Choice">
          <xsd:enumeration value="Presentation"/>
          <xsd:enumeration value="Regulation"/>
          <xsd:enumeration value="Application"/>
          <xsd:enumeration value="Statistic"/>
          <xsd:enumeration value="Other Resource"/>
          <xsd:enumeration value="BLANK"/>
        </xsd:restriction>
      </xsd:simpleType>
    </xsd:element>
    <xsd:element name="Heading" ma:index="7" nillable="true" ma:displayName="Heading" ma:format="Dropdown" ma:internalName="Heading" ma:readOnly="false">
      <xsd:simpleType>
        <xsd:restriction base="dms:Choice">
          <xsd:enumeration value="Presentation"/>
          <xsd:enumeration value="Program"/>
          <xsd:enumeration value="Other Materials"/>
        </xsd:restriction>
      </xsd:simpleType>
    </xsd:element>
  </xsd:schema>
  <xsd:schema xmlns:xsd="http://www.w3.org/2001/XMLSchema" xmlns:xs="http://www.w3.org/2001/XMLSchema" xmlns:dms="http://schemas.microsoft.com/office/2006/documentManagement/types" xmlns:pc="http://schemas.microsoft.com/office/infopath/2007/PartnerControls" targetNamespace="9c16dc54-5a24-4afd-a61c-664ec7eab41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Heading xmlns="b585d4a6-b779-4c6a-a640-9404d825218c">Presentation</Heading>
    <Document_x0020_Type xmlns="b585d4a6-b779-4c6a-a640-9404d825218c">Presentation</Document_x0020_Typ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E29C56C-B281-4088-AD35-A0AD9DAF6A79}">
  <ds:schemaRefs>
    <ds:schemaRef ds:uri="http://schemas.microsoft.com/sharepoint/v3/contenttype/forms"/>
  </ds:schemaRefs>
</ds:datastoreItem>
</file>

<file path=customXml/itemProps2.xml><?xml version="1.0" encoding="utf-8"?>
<ds:datastoreItem xmlns:ds="http://schemas.openxmlformats.org/officeDocument/2006/customXml" ds:itemID="{D37B324D-130F-43BC-AF26-5FDE89E0A386}">
  <ds:schemaRefs>
    <ds:schemaRef ds:uri="http://schemas.microsoft.com/office/2006/metadata/longProperties"/>
  </ds:schemaRefs>
</ds:datastoreItem>
</file>

<file path=customXml/itemProps3.xml><?xml version="1.0" encoding="utf-8"?>
<ds:datastoreItem xmlns:ds="http://schemas.openxmlformats.org/officeDocument/2006/customXml" ds:itemID="{12E4067B-1F55-4116-B8F1-936CF5C327AD}"/>
</file>

<file path=customXml/itemProps4.xml><?xml version="1.0" encoding="utf-8"?>
<ds:datastoreItem xmlns:ds="http://schemas.openxmlformats.org/officeDocument/2006/customXml" ds:itemID="{16F7C9D9-B38A-413B-B1F5-0C457596A56E}">
  <ds:schemaRefs>
    <ds:schemaRef ds:uri="http://purl.org/dc/elements/1.1/"/>
    <ds:schemaRef ds:uri="http://schemas.microsoft.com/office/2006/metadata/properties"/>
    <ds:schemaRef ds:uri="http://schemas.microsoft.com/office/2006/documentManagement/types"/>
    <ds:schemaRef ds:uri="b585d4a6-b779-4c6a-a640-9404d825218c"/>
    <ds:schemaRef ds:uri="http://purl.org/dc/terms/"/>
    <ds:schemaRef ds:uri="http://schemas.openxmlformats.org/package/2006/metadata/core-properties"/>
    <ds:schemaRef ds:uri="http://purl.org/dc/dcmitype/"/>
    <ds:schemaRef ds:uri="http://schemas.microsoft.com/office/infopath/2007/PartnerControl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TM03457485[[fn=Mesh]]</Template>
  <TotalTime>4193</TotalTime>
  <Words>3350</Words>
  <Application>Microsoft Office PowerPoint</Application>
  <PresentationFormat>On-screen Show (4:3)</PresentationFormat>
  <Paragraphs>226</Paragraphs>
  <Slides>34</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Century Gothic</vt:lpstr>
      <vt:lpstr>Arial</vt:lpstr>
      <vt:lpstr>Calibri</vt:lpstr>
      <vt:lpstr>Monotype Sorts</vt:lpstr>
      <vt:lpstr>Times New Roman</vt:lpstr>
      <vt:lpstr>Mesh</vt:lpstr>
      <vt:lpstr>RIBBONS ACROSS THE LAND   THE STORY OF THE  INTERSTATE HIGHWAY SYSTEM </vt:lpstr>
      <vt:lpstr>Transportation  in 19th Century America</vt:lpstr>
      <vt:lpstr>Ribbons of Water Rivers as Reliable Transportation</vt:lpstr>
      <vt:lpstr>Steamboat  Invented in 1787</vt:lpstr>
      <vt:lpstr>Transportation Network Expands: Towboats, Trains, &amp; Turnpikes</vt:lpstr>
      <vt:lpstr>From Freight to Excursions:  The Decline of the Packet Boats</vt:lpstr>
      <vt:lpstr>Belle of Louisville 1914</vt:lpstr>
      <vt:lpstr>Belle of Louisville Today</vt:lpstr>
      <vt:lpstr>Ribbons of Concrete Interstate Highway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with Most Interstate Miles:   Texas 17 routes totaling 3,233.45 miles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KYTC D3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Interstate System</dc:title>
  <dc:creator>Jeff Moore</dc:creator>
  <cp:lastModifiedBy>House, Izzy G (KYTC)</cp:lastModifiedBy>
  <cp:revision>85</cp:revision>
  <cp:lastPrinted>1999-10-18T16:48:14Z</cp:lastPrinted>
  <dcterms:created xsi:type="dcterms:W3CDTF">1999-10-18T16:00:36Z</dcterms:created>
  <dcterms:modified xsi:type="dcterms:W3CDTF">2022-05-03T12:33:17Z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McCleve, Jennifer H (KYTC)</vt:lpwstr>
  </property>
  <property fmtid="{D5CDD505-2E9C-101B-9397-08002B2CF9AE}" pid="3" name="display_urn:schemas-microsoft-com:office:office#Author">
    <vt:lpwstr>McCleve, Jennifer H (KYTC)</vt:lpwstr>
  </property>
  <property fmtid="{D5CDD505-2E9C-101B-9397-08002B2CF9AE}" pid="4" name="URL">
    <vt:lpwstr/>
  </property>
  <property fmtid="{D5CDD505-2E9C-101B-9397-08002B2CF9AE}" pid="5" name="ContentTypeId">
    <vt:lpwstr>0x010100CF319E1D89E64142BCEE33ED9841386E</vt:lpwstr>
  </property>
</Properties>
</file>