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67" r:id="rId2"/>
    <p:sldId id="276" r:id="rId3"/>
    <p:sldId id="280" r:id="rId4"/>
    <p:sldId id="281" r:id="rId5"/>
    <p:sldId id="282" r:id="rId6"/>
    <p:sldId id="283" r:id="rId7"/>
    <p:sldId id="284" r:id="rId8"/>
    <p:sldId id="271" r:id="rId9"/>
    <p:sldId id="261" r:id="rId10"/>
    <p:sldId id="294" r:id="rId11"/>
    <p:sldId id="285" r:id="rId12"/>
    <p:sldId id="286" r:id="rId13"/>
    <p:sldId id="287" r:id="rId14"/>
    <p:sldId id="288" r:id="rId15"/>
    <p:sldId id="289" r:id="rId16"/>
    <p:sldId id="291" r:id="rId17"/>
    <p:sldId id="290" r:id="rId18"/>
    <p:sldId id="293"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5" autoAdjust="0"/>
  </p:normalViewPr>
  <p:slideViewPr>
    <p:cSldViewPr>
      <p:cViewPr varScale="1">
        <p:scale>
          <a:sx n="56" d="100"/>
          <a:sy n="56" d="100"/>
        </p:scale>
        <p:origin x="-16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B0FA5-37F3-43D8-82C6-718F7BEB7EAA}"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84AB4-7A95-479C-9E8C-FD82D81FAD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Where will I work?</a:t>
            </a:r>
          </a:p>
          <a:p>
            <a:pPr eaLnBrk="1" hangingPunct="1">
              <a:lnSpc>
                <a:spcPct val="90000"/>
              </a:lnSpc>
              <a:defRPr/>
            </a:pPr>
            <a:r>
              <a:rPr lang="en-US" dirty="0" smtClean="0"/>
              <a:t>Consulting Firm</a:t>
            </a:r>
          </a:p>
          <a:p>
            <a:pPr eaLnBrk="1" hangingPunct="1">
              <a:lnSpc>
                <a:spcPct val="90000"/>
              </a:lnSpc>
              <a:defRPr/>
            </a:pPr>
            <a:r>
              <a:rPr lang="en-US" dirty="0" smtClean="0"/>
              <a:t>Construction Company</a:t>
            </a:r>
          </a:p>
          <a:p>
            <a:pPr eaLnBrk="1" hangingPunct="1">
              <a:lnSpc>
                <a:spcPct val="90000"/>
              </a:lnSpc>
              <a:defRPr/>
            </a:pPr>
            <a:r>
              <a:rPr lang="en-US" dirty="0" smtClean="0"/>
              <a:t>Surveyor</a:t>
            </a:r>
          </a:p>
          <a:p>
            <a:pPr eaLnBrk="1" hangingPunct="1">
              <a:lnSpc>
                <a:spcPct val="90000"/>
              </a:lnSpc>
              <a:defRPr/>
            </a:pPr>
            <a:r>
              <a:rPr lang="en-US" dirty="0" smtClean="0"/>
              <a:t>Local/State/Federal Government</a:t>
            </a:r>
          </a:p>
          <a:p>
            <a:pPr eaLnBrk="1" hangingPunct="1">
              <a:lnSpc>
                <a:spcPct val="90000"/>
              </a:lnSpc>
              <a:defRPr/>
            </a:pPr>
            <a:r>
              <a:rPr lang="en-US" dirty="0" smtClean="0"/>
              <a:t>Railroad</a:t>
            </a:r>
          </a:p>
          <a:p>
            <a:pPr eaLnBrk="1" hangingPunct="1">
              <a:lnSpc>
                <a:spcPct val="90000"/>
              </a:lnSpc>
              <a:defRPr/>
            </a:pPr>
            <a:r>
              <a:rPr lang="en-US" dirty="0" smtClean="0"/>
              <a:t>Design</a:t>
            </a:r>
          </a:p>
          <a:p>
            <a:pPr eaLnBrk="1" hangingPunct="1">
              <a:lnSpc>
                <a:spcPct val="90000"/>
              </a:lnSpc>
              <a:defRPr/>
            </a:pPr>
            <a:r>
              <a:rPr lang="en-US" dirty="0" smtClean="0"/>
              <a:t>Traffic Engineer</a:t>
            </a:r>
          </a:p>
          <a:p>
            <a:pPr eaLnBrk="1" hangingPunct="1">
              <a:lnSpc>
                <a:spcPct val="90000"/>
              </a:lnSpc>
              <a:defRPr/>
            </a:pPr>
            <a:r>
              <a:rPr lang="en-US" dirty="0" smtClean="0"/>
              <a:t>Other…</a:t>
            </a:r>
          </a:p>
          <a:p>
            <a:endParaRPr lang="en-US" dirty="0" smtClean="0"/>
          </a:p>
          <a:p>
            <a:r>
              <a:rPr lang="en-US" b="1" dirty="0" smtClean="0"/>
              <a:t>What will I get paid?</a:t>
            </a:r>
          </a:p>
          <a:p>
            <a:r>
              <a:rPr lang="en-US" dirty="0" smtClean="0"/>
              <a:t>Depends on what you want</a:t>
            </a:r>
            <a:r>
              <a:rPr lang="en-US" baseline="0" dirty="0" smtClean="0"/>
              <a:t> to do, who you work for and where you want to live, but …</a:t>
            </a:r>
          </a:p>
          <a:p>
            <a:r>
              <a:rPr lang="en-US" baseline="0" dirty="0" smtClean="0"/>
              <a:t>National average for entry level civil engineers is about $43-44,000 private sector and about $41,000 in government</a:t>
            </a:r>
          </a:p>
          <a:p>
            <a:r>
              <a:rPr lang="en-US" baseline="0" dirty="0" smtClean="0"/>
              <a:t>Seven out of the top 10 highest paid salaries after graduation are engineers</a:t>
            </a:r>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latin typeface="+mn-lt"/>
              </a:rPr>
              <a:t>Qualifications</a:t>
            </a:r>
          </a:p>
          <a:p>
            <a:pPr>
              <a:defRPr/>
            </a:pPr>
            <a:r>
              <a:rPr lang="en-US" b="0" dirty="0" smtClean="0">
                <a:latin typeface="+mn-lt"/>
              </a:rPr>
              <a:t>Graduate of a Kentucky high school or high school graduate who is a Kentucky resident</a:t>
            </a:r>
          </a:p>
          <a:p>
            <a:pPr>
              <a:defRPr/>
            </a:pPr>
            <a:r>
              <a:rPr lang="en-US" b="0" dirty="0" smtClean="0">
                <a:latin typeface="+mn-lt"/>
              </a:rPr>
              <a:t>Meet the admission requirements of the university to which you are applying</a:t>
            </a:r>
          </a:p>
          <a:p>
            <a:pPr>
              <a:defRPr/>
            </a:pPr>
            <a:r>
              <a:rPr lang="en-US" b="0" dirty="0" smtClean="0">
                <a:latin typeface="+mn-lt"/>
              </a:rPr>
              <a:t>ACT of 24 or higher (engineering only)</a:t>
            </a:r>
          </a:p>
          <a:p>
            <a:pPr>
              <a:defRPr/>
            </a:pPr>
            <a:r>
              <a:rPr lang="en-US" b="0" dirty="0" smtClean="0">
                <a:latin typeface="+mn-lt"/>
              </a:rPr>
              <a:t>High school experience, etc.</a:t>
            </a:r>
          </a:p>
          <a:p>
            <a:endParaRPr lang="en-US" b="0" dirty="0" smtClean="0">
              <a:latin typeface="+mn-lt"/>
            </a:endParaRPr>
          </a:p>
          <a:p>
            <a:r>
              <a:rPr lang="en-US" b="1" dirty="0" smtClean="0">
                <a:latin typeface="+mn-lt"/>
              </a:rPr>
              <a:t>Conditions</a:t>
            </a:r>
          </a:p>
          <a:p>
            <a:pPr>
              <a:defRPr/>
            </a:pPr>
            <a:r>
              <a:rPr lang="en-US" b="0" dirty="0" smtClean="0"/>
              <a:t>Work one year full-time for the Transportation Cabinet for each year that you are on scholarship</a:t>
            </a:r>
          </a:p>
          <a:p>
            <a:pPr>
              <a:defRPr/>
            </a:pPr>
            <a:r>
              <a:rPr lang="en-US" b="0" dirty="0" smtClean="0"/>
              <a:t>Maintain GPA 2.5 on 4.0 scale</a:t>
            </a:r>
          </a:p>
          <a:p>
            <a:pPr>
              <a:defRPr/>
            </a:pPr>
            <a:r>
              <a:rPr lang="en-US" b="0" dirty="0" smtClean="0"/>
              <a:t>Maintain 12 hours/semester and complete 30 total hours each school year</a:t>
            </a:r>
          </a:p>
          <a:p>
            <a:endParaRPr lang="en-US" b="0" dirty="0" smtClean="0">
              <a:latin typeface="+mn-lt"/>
            </a:endParaRPr>
          </a:p>
          <a:p>
            <a:r>
              <a:rPr lang="en-US" b="1" dirty="0" smtClean="0">
                <a:latin typeface="+mn-lt"/>
              </a:rPr>
              <a:t>How to apply</a:t>
            </a:r>
          </a:p>
          <a:p>
            <a:pPr>
              <a:defRPr/>
            </a:pPr>
            <a:r>
              <a:rPr lang="en-US" b="0" dirty="0" smtClean="0"/>
              <a:t>Fill out an application</a:t>
            </a:r>
          </a:p>
          <a:p>
            <a:pPr>
              <a:defRPr/>
            </a:pPr>
            <a:r>
              <a:rPr lang="en-US" b="0" dirty="0" smtClean="0"/>
              <a:t>Copy of transcript</a:t>
            </a:r>
          </a:p>
          <a:p>
            <a:pPr>
              <a:defRPr/>
            </a:pPr>
            <a:r>
              <a:rPr lang="en-US" b="0" dirty="0" smtClean="0"/>
              <a:t>Copy of official ACT score report</a:t>
            </a:r>
          </a:p>
          <a:p>
            <a:pPr>
              <a:defRPr/>
            </a:pPr>
            <a:r>
              <a:rPr lang="en-US" b="0" dirty="0" smtClean="0"/>
              <a:t>2 letters of recommendation 1) Counselor or Principal; 2) Math teacher</a:t>
            </a:r>
          </a:p>
          <a:p>
            <a:pPr>
              <a:defRPr/>
            </a:pPr>
            <a:r>
              <a:rPr lang="en-US" b="0" dirty="0" smtClean="0"/>
              <a:t>Submit application</a:t>
            </a:r>
          </a:p>
          <a:p>
            <a:pPr>
              <a:defRPr/>
            </a:pPr>
            <a:r>
              <a:rPr lang="en-US" b="0" dirty="0" smtClean="0"/>
              <a:t>*You must apply separately to University</a:t>
            </a:r>
          </a:p>
          <a:p>
            <a:pPr>
              <a:defRPr/>
            </a:pPr>
            <a:r>
              <a:rPr lang="en-US" b="0" dirty="0" smtClean="0"/>
              <a:t>DEADLINE IS MARCH 1</a:t>
            </a:r>
          </a:p>
          <a:p>
            <a:pPr>
              <a:defRPr/>
            </a:pPr>
            <a:endParaRPr lang="en-US" b="0" dirty="0" smtClean="0"/>
          </a:p>
          <a:p>
            <a:endParaRPr lang="en-US" b="0" dirty="0">
              <a:latin typeface="+mn-lt"/>
            </a:endParaRPr>
          </a:p>
        </p:txBody>
      </p:sp>
      <p:sp>
        <p:nvSpPr>
          <p:cNvPr id="4" name="Slide Number Placeholder 3"/>
          <p:cNvSpPr>
            <a:spLocks noGrp="1"/>
          </p:cNvSpPr>
          <p:nvPr>
            <p:ph type="sldNum" sz="quarter" idx="10"/>
          </p:nvPr>
        </p:nvSpPr>
        <p:spPr/>
        <p:txBody>
          <a:bodyPr/>
          <a:lstStyle/>
          <a:p>
            <a:fld id="{B1284AB4-7A95-479C-9E8C-FD82D81FAD6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 is for redirection back to </a:t>
            </a:r>
            <a:r>
              <a:rPr lang="en-US" dirty="0" err="1" smtClean="0"/>
              <a:t>stormwater</a:t>
            </a:r>
            <a:r>
              <a:rPr lang="en-US" baseline="0" dirty="0" smtClean="0"/>
              <a:t> topic … a final thought after questions. </a:t>
            </a:r>
            <a:r>
              <a:rPr lang="en-US" dirty="0" smtClean="0"/>
              <a:t>For non-urban areas, feel free to replace with appropriate graphic or make KEEN logo larger …</a:t>
            </a:r>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2</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3</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4</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5</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6</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GB" dirty="0" smtClean="0"/>
              <a:t>Place holder for local watershed info, photos, etc. – Make it your own!</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31DC1-30FF-4C92-A720-0D5E80A9015C}" type="slidenum">
              <a:rPr lang="en-GB"/>
              <a:pPr/>
              <a:t>7</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RUN</a:t>
            </a:r>
          </a:p>
          <a:p>
            <a:endParaRPr lang="en-US" dirty="0" smtClean="0"/>
          </a:p>
          <a:p>
            <a:r>
              <a:rPr lang="en-US" dirty="0" err="1" smtClean="0"/>
              <a:t>Enviroscape</a:t>
            </a:r>
            <a:r>
              <a:rPr lang="en-US" dirty="0" smtClean="0"/>
              <a:t>: Explain, your corner of the watershed? Let kids name parts of the landscape, etc.</a:t>
            </a:r>
          </a:p>
          <a:p>
            <a:r>
              <a:rPr lang="en-US" dirty="0" smtClean="0"/>
              <a:t>Rain over the </a:t>
            </a:r>
            <a:r>
              <a:rPr lang="en-US" i="1" dirty="0" smtClean="0"/>
              <a:t>clean</a:t>
            </a:r>
            <a:r>
              <a:rPr lang="en-US" dirty="0" smtClean="0"/>
              <a:t> environment (undeveloped); include a fish sponge in the “reservoir.” Have them note the results of the groundwater.</a:t>
            </a:r>
          </a:p>
          <a:p>
            <a:endParaRPr lang="en-US" dirty="0" smtClean="0"/>
          </a:p>
          <a:p>
            <a:r>
              <a:rPr lang="en-US" dirty="0" smtClean="0"/>
              <a:t>SECOND</a:t>
            </a:r>
            <a:r>
              <a:rPr lang="en-US" baseline="0" dirty="0" smtClean="0"/>
              <a:t> RUN</a:t>
            </a:r>
          </a:p>
          <a:p>
            <a:endParaRPr lang="en-US" baseline="0" dirty="0" smtClean="0"/>
          </a:p>
          <a:p>
            <a:pPr fontAlgn="auto">
              <a:spcAft>
                <a:spcPts val="0"/>
              </a:spcAft>
              <a:buFont typeface="Arial" pitchFamily="34" charset="0"/>
              <a:buNone/>
              <a:defRPr/>
            </a:pPr>
            <a:r>
              <a:rPr lang="en-US" dirty="0" smtClean="0"/>
              <a:t>Have students set up or “develop” the </a:t>
            </a:r>
            <a:r>
              <a:rPr lang="en-US" dirty="0" err="1" smtClean="0"/>
              <a:t>EnviroScape</a:t>
            </a:r>
            <a:r>
              <a:rPr lang="en-US" dirty="0" smtClean="0"/>
              <a:t> with buildings, equipment, and the pollutants.</a:t>
            </a:r>
          </a:p>
          <a:p>
            <a:pPr fontAlgn="auto">
              <a:spcAft>
                <a:spcPts val="0"/>
              </a:spcAft>
              <a:buFont typeface="Arial" pitchFamily="34" charset="0"/>
              <a:buNone/>
              <a:defRPr/>
            </a:pPr>
            <a:r>
              <a:rPr lang="en-US" dirty="0" smtClean="0"/>
              <a:t>Rain over the developed environment; include a fish sponge in the reservoir for this second run.  </a:t>
            </a:r>
          </a:p>
          <a:p>
            <a:pPr fontAlgn="auto">
              <a:spcAft>
                <a:spcPts val="0"/>
              </a:spcAft>
              <a:buFont typeface="Arial" pitchFamily="34" charset="0"/>
              <a:buNone/>
              <a:defRPr/>
            </a:pPr>
            <a:r>
              <a:rPr lang="en-US" dirty="0" smtClean="0"/>
              <a:t>Make sure to tie in to the impacts of transportation (outreach, environmental controls during construction and maintenance; in the daily operations).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RUN</a:t>
            </a:r>
          </a:p>
          <a:p>
            <a:endParaRPr lang="en-US" dirty="0" smtClean="0"/>
          </a:p>
          <a:p>
            <a:r>
              <a:rPr lang="en-US" dirty="0" err="1" smtClean="0"/>
              <a:t>Enviroscape</a:t>
            </a:r>
            <a:r>
              <a:rPr lang="en-US" dirty="0" smtClean="0"/>
              <a:t>: Explain, your corner of the watershed? Let kids name parts of the landscape, etc.</a:t>
            </a:r>
          </a:p>
          <a:p>
            <a:r>
              <a:rPr lang="en-US" dirty="0" smtClean="0"/>
              <a:t>Rain over the </a:t>
            </a:r>
            <a:r>
              <a:rPr lang="en-US" i="1" dirty="0" smtClean="0"/>
              <a:t>clean</a:t>
            </a:r>
            <a:r>
              <a:rPr lang="en-US" dirty="0" smtClean="0"/>
              <a:t> environment (undeveloped); include a fish sponge in the “reservoir.” Have them note the results of the groundwater.</a:t>
            </a:r>
          </a:p>
          <a:p>
            <a:endParaRPr lang="en-US" dirty="0" smtClean="0"/>
          </a:p>
          <a:p>
            <a:r>
              <a:rPr lang="en-US" dirty="0" smtClean="0"/>
              <a:t>SECOND</a:t>
            </a:r>
            <a:r>
              <a:rPr lang="en-US" baseline="0" dirty="0" smtClean="0"/>
              <a:t> RUN</a:t>
            </a:r>
          </a:p>
          <a:p>
            <a:endParaRPr lang="en-US" baseline="0" dirty="0" smtClean="0"/>
          </a:p>
          <a:p>
            <a:pPr fontAlgn="auto">
              <a:spcAft>
                <a:spcPts val="0"/>
              </a:spcAft>
              <a:buFont typeface="Arial" pitchFamily="34" charset="0"/>
              <a:buNone/>
              <a:defRPr/>
            </a:pPr>
            <a:r>
              <a:rPr lang="en-US" dirty="0" smtClean="0"/>
              <a:t>Have students set up or “develop” the </a:t>
            </a:r>
            <a:r>
              <a:rPr lang="en-US" dirty="0" err="1" smtClean="0"/>
              <a:t>EnviroScape</a:t>
            </a:r>
            <a:r>
              <a:rPr lang="en-US" dirty="0" smtClean="0"/>
              <a:t> with buildings, equipment, and the pollutants.</a:t>
            </a:r>
          </a:p>
          <a:p>
            <a:pPr fontAlgn="auto">
              <a:spcAft>
                <a:spcPts val="0"/>
              </a:spcAft>
              <a:buFont typeface="Arial" pitchFamily="34" charset="0"/>
              <a:buNone/>
              <a:defRPr/>
            </a:pPr>
            <a:r>
              <a:rPr lang="en-US" dirty="0" smtClean="0"/>
              <a:t>Rain over the developed environment; include a fish sponge in the reservoir for this second run.  </a:t>
            </a:r>
          </a:p>
          <a:p>
            <a:pPr fontAlgn="auto">
              <a:spcAft>
                <a:spcPts val="0"/>
              </a:spcAft>
              <a:buFont typeface="Arial" pitchFamily="34" charset="0"/>
              <a:buNone/>
              <a:defRPr/>
            </a:pPr>
            <a:r>
              <a:rPr lang="en-US" dirty="0" smtClean="0"/>
              <a:t>Make sure to tie in to the impacts of transportation (outreach, environmental controls during construction and maintenance; in the daily operations).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284AB4-7A95-479C-9E8C-FD82D81FAD6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52F77A-3206-4592-A60E-D9696E703137}" type="datetimeFigureOut">
              <a:rPr lang="en-US" smtClean="0"/>
              <a:pPr/>
              <a:t>1/15/2014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52F77A-3206-4592-A60E-D9696E70313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52F77A-3206-4592-A60E-D9696E70313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52F77A-3206-4592-A60E-D9696E70313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52F77A-3206-4592-A60E-D9696E70313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52F77A-3206-4592-A60E-D9696E70313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52F77A-3206-4592-A60E-D9696E703137}"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52F77A-3206-4592-A60E-D9696E703137}"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2F77A-3206-4592-A60E-D9696E703137}"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52F77A-3206-4592-A60E-D9696E70313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0AAE7-B84D-4799-AECB-5E0C1539C4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52F77A-3206-4592-A60E-D9696E70313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370AAE7-B84D-4799-AECB-5E0C1539C45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52F77A-3206-4592-A60E-D9696E703137}" type="datetimeFigureOut">
              <a:rPr lang="en-US" smtClean="0"/>
              <a:pPr/>
              <a:t>1/15/2014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70AAE7-B84D-4799-AECB-5E0C1539C45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allen.blair\Documents\KEEN\Enviroscape\fish.wmv" TargetMode="External"/><Relationship Id="rId5" Type="http://schemas.openxmlformats.org/officeDocument/2006/relationships/hyperlink" Target="http://youtu.be/Du8hsGC8ZdQ"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cfpub.epa.gov/surf/locate/index.cf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llen.blair\Documents\KEEN\Enviroscape\IMG_8023.JPG"/>
          <p:cNvPicPr>
            <a:picLocks noChangeAspect="1" noChangeArrowheads="1"/>
          </p:cNvPicPr>
          <p:nvPr/>
        </p:nvPicPr>
        <p:blipFill>
          <a:blip r:embed="rId3" cstate="print">
            <a:lum bright="60000" contrast="-70000"/>
          </a:blip>
          <a:srcRect/>
          <a:stretch>
            <a:fillRect/>
          </a:stretch>
        </p:blipFill>
        <p:spPr bwMode="auto">
          <a:xfrm>
            <a:off x="0" y="0"/>
            <a:ext cx="9144000" cy="6858000"/>
          </a:xfrm>
          <a:prstGeom prst="rect">
            <a:avLst/>
          </a:prstGeom>
          <a:noFill/>
        </p:spPr>
      </p:pic>
      <p:pic>
        <p:nvPicPr>
          <p:cNvPr id="1027" name="Picture 3" descr="C:\Users\allen.blair\Documents\KEEN\Enviroscape\StormWater.png"/>
          <p:cNvPicPr>
            <a:picLocks noChangeAspect="1" noChangeArrowheads="1"/>
          </p:cNvPicPr>
          <p:nvPr/>
        </p:nvPicPr>
        <p:blipFill>
          <a:blip r:embed="rId4" cstate="print"/>
          <a:srcRect/>
          <a:stretch>
            <a:fillRect/>
          </a:stretch>
        </p:blipFill>
        <p:spPr bwMode="auto">
          <a:xfrm>
            <a:off x="561305" y="1143000"/>
            <a:ext cx="8049295" cy="2286000"/>
          </a:xfrm>
          <a:prstGeom prst="rect">
            <a:avLst/>
          </a:prstGeom>
          <a:noFill/>
        </p:spPr>
      </p:pic>
      <p:pic>
        <p:nvPicPr>
          <p:cNvPr id="9" name="Picture 8" descr="K_logo_sign.gif"/>
          <p:cNvPicPr>
            <a:picLocks noChangeAspect="1"/>
          </p:cNvPicPr>
          <p:nvPr/>
        </p:nvPicPr>
        <p:blipFill>
          <a:blip r:embed="rId5" cstate="print"/>
          <a:stretch>
            <a:fillRect/>
          </a:stretch>
        </p:blipFill>
        <p:spPr>
          <a:xfrm>
            <a:off x="6096000" y="5334000"/>
            <a:ext cx="1295400" cy="1295400"/>
          </a:xfrm>
          <a:prstGeom prst="rect">
            <a:avLst/>
          </a:prstGeom>
        </p:spPr>
      </p:pic>
      <p:sp>
        <p:nvSpPr>
          <p:cNvPr id="5" name="TextBox 4"/>
          <p:cNvSpPr txBox="1"/>
          <p:nvPr/>
        </p:nvSpPr>
        <p:spPr>
          <a:xfrm>
            <a:off x="1905000" y="6031468"/>
            <a:ext cx="4265078" cy="369332"/>
          </a:xfrm>
          <a:prstGeom prst="rect">
            <a:avLst/>
          </a:prstGeom>
          <a:noFill/>
        </p:spPr>
        <p:txBody>
          <a:bodyPr wrap="none" rtlCol="0">
            <a:spAutoFit/>
          </a:bodyPr>
          <a:lstStyle/>
          <a:p>
            <a:r>
              <a:rPr lang="en-US" cap="small" dirty="0" smtClean="0"/>
              <a:t>KYTC </a:t>
            </a:r>
            <a:r>
              <a:rPr lang="en-US" cap="small" dirty="0" err="1" smtClean="0"/>
              <a:t>Stormwater</a:t>
            </a:r>
            <a:r>
              <a:rPr lang="en-US" cap="small" dirty="0" smtClean="0"/>
              <a:t> Education Program</a:t>
            </a:r>
            <a:endParaRPr lang="en-US" cap="sm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304800"/>
            <a:ext cx="9144000" cy="1143000"/>
          </a:xfrm>
        </p:spPr>
        <p:txBody>
          <a:bodyPr>
            <a:normAutofit/>
          </a:bodyPr>
          <a:lstStyle/>
          <a:p>
            <a:pPr algn="ctr"/>
            <a:r>
              <a:rPr lang="en-US" dirty="0" err="1" smtClean="0"/>
              <a:t>EnviroScape</a:t>
            </a:r>
            <a:endParaRPr lang="en-US" dirty="0"/>
          </a:p>
        </p:txBody>
      </p:sp>
      <p:pic>
        <p:nvPicPr>
          <p:cNvPr id="4" name="Picture 4" descr="Water_cycle"/>
          <p:cNvPicPr>
            <a:picLocks noChangeAspect="1" noChangeArrowheads="1"/>
          </p:cNvPicPr>
          <p:nvPr/>
        </p:nvPicPr>
        <p:blipFill>
          <a:blip r:embed="rId3" cstate="print"/>
          <a:srcRect/>
          <a:stretch>
            <a:fillRect/>
          </a:stretch>
        </p:blipFill>
        <p:spPr bwMode="auto">
          <a:xfrm>
            <a:off x="914400" y="1595943"/>
            <a:ext cx="7239000" cy="4957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lprits.jpg"/>
          <p:cNvPicPr>
            <a:picLocks noChangeAspect="1"/>
          </p:cNvPicPr>
          <p:nvPr/>
        </p:nvPicPr>
        <p:blipFill>
          <a:blip r:embed="rId3" cstate="print"/>
          <a:srcRect l="1640" t="7316" r="1640" b="3315"/>
          <a:stretch>
            <a:fillRect/>
          </a:stretch>
        </p:blipFill>
        <p:spPr>
          <a:xfrm>
            <a:off x="2286000" y="1828800"/>
            <a:ext cx="6629400" cy="4725211"/>
          </a:xfrm>
          <a:prstGeom prst="rect">
            <a:avLst/>
          </a:prstGeom>
        </p:spPr>
      </p:pic>
      <p:sp>
        <p:nvSpPr>
          <p:cNvPr id="5" name="Title 10"/>
          <p:cNvSpPr>
            <a:spLocks noGrp="1"/>
          </p:cNvSpPr>
          <p:nvPr>
            <p:ph type="title"/>
          </p:nvPr>
        </p:nvSpPr>
        <p:spPr>
          <a:xfrm>
            <a:off x="0" y="533400"/>
            <a:ext cx="9144000" cy="1143000"/>
          </a:xfrm>
        </p:spPr>
        <p:txBody>
          <a:bodyPr>
            <a:normAutofit/>
          </a:bodyPr>
          <a:lstStyle/>
          <a:p>
            <a:pPr algn="ctr"/>
            <a:r>
              <a:rPr lang="en-US" dirty="0" err="1" smtClean="0"/>
              <a:t>EnviroScape</a:t>
            </a:r>
            <a:endParaRPr lang="en-US" dirty="0"/>
          </a:p>
        </p:txBody>
      </p:sp>
      <p:sp>
        <p:nvSpPr>
          <p:cNvPr id="4" name="Rectangle 5"/>
          <p:cNvSpPr>
            <a:spLocks noChangeArrowheads="1"/>
          </p:cNvSpPr>
          <p:nvPr/>
        </p:nvSpPr>
        <p:spPr bwMode="auto">
          <a:xfrm>
            <a:off x="381000" y="1905811"/>
            <a:ext cx="7010400" cy="584775"/>
          </a:xfrm>
          <a:prstGeom prst="rect">
            <a:avLst/>
          </a:prstGeom>
          <a:solidFill>
            <a:schemeClr val="bg1"/>
          </a:solidFill>
          <a:ln w="9525">
            <a:noFill/>
            <a:miter lim="800000"/>
            <a:headEnd/>
            <a:tailEnd/>
          </a:ln>
          <a:effectLst/>
        </p:spPr>
        <p:txBody>
          <a:bodyPr wrap="square">
            <a:spAutoFit/>
          </a:bodyPr>
          <a:lstStyle/>
          <a:p>
            <a:r>
              <a:rPr lang="en-US" sz="3200" dirty="0" smtClean="0"/>
              <a:t>What did you see? What did we learn?</a:t>
            </a:r>
          </a:p>
        </p:txBody>
      </p:sp>
      <p:sp>
        <p:nvSpPr>
          <p:cNvPr id="8" name="TextBox 7"/>
          <p:cNvSpPr txBox="1"/>
          <p:nvPr/>
        </p:nvSpPr>
        <p:spPr>
          <a:xfrm>
            <a:off x="533400" y="2971800"/>
            <a:ext cx="1524000" cy="3416320"/>
          </a:xfrm>
          <a:prstGeom prst="rect">
            <a:avLst/>
          </a:prstGeom>
          <a:noFill/>
        </p:spPr>
        <p:txBody>
          <a:bodyPr wrap="square" rtlCol="0">
            <a:spAutoFit/>
          </a:bodyPr>
          <a:lstStyle/>
          <a:p>
            <a:r>
              <a:rPr lang="en-US" dirty="0" smtClean="0"/>
              <a:t>All drains lead to the ocean … And </a:t>
            </a:r>
            <a:r>
              <a:rPr lang="en-US" dirty="0" err="1" smtClean="0"/>
              <a:t>stormwater</a:t>
            </a:r>
            <a:r>
              <a:rPr lang="en-US" dirty="0" smtClean="0"/>
              <a:t> carries trash, chemicals, dirt, oil and other pollutants into our drinking water!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457200"/>
            <a:ext cx="9144000" cy="1143000"/>
          </a:xfrm>
        </p:spPr>
        <p:txBody>
          <a:bodyPr>
            <a:normAutofit/>
          </a:bodyPr>
          <a:lstStyle/>
          <a:p>
            <a:pPr algn="ctr"/>
            <a:r>
              <a:rPr lang="en-US" dirty="0" smtClean="0"/>
              <a:t>In Other Words …</a:t>
            </a:r>
            <a:endParaRPr lang="en-US" dirty="0"/>
          </a:p>
        </p:txBody>
      </p:sp>
      <p:pic>
        <p:nvPicPr>
          <p:cNvPr id="4" name="fish.wmv">
            <a:hlinkClick r:id="" action="ppaction://media"/>
          </p:cNvPr>
          <p:cNvPicPr>
            <a:picLocks noRot="1" noChangeAspect="1"/>
          </p:cNvPicPr>
          <p:nvPr>
            <a:videoFile r:link="rId1"/>
          </p:nvPr>
        </p:nvPicPr>
        <p:blipFill>
          <a:blip r:embed="rId4" cstate="print"/>
          <a:stretch>
            <a:fillRect/>
          </a:stretch>
        </p:blipFill>
        <p:spPr>
          <a:xfrm>
            <a:off x="533400" y="1752600"/>
            <a:ext cx="8077200" cy="4543425"/>
          </a:xfrm>
          <a:prstGeom prst="rect">
            <a:avLst/>
          </a:prstGeom>
        </p:spPr>
      </p:pic>
      <p:sp>
        <p:nvSpPr>
          <p:cNvPr id="6" name="TextBox 5"/>
          <p:cNvSpPr txBox="1"/>
          <p:nvPr/>
        </p:nvSpPr>
        <p:spPr>
          <a:xfrm>
            <a:off x="3395070" y="6412468"/>
            <a:ext cx="2319930" cy="369332"/>
          </a:xfrm>
          <a:prstGeom prst="rect">
            <a:avLst/>
          </a:prstGeom>
          <a:noFill/>
        </p:spPr>
        <p:txBody>
          <a:bodyPr wrap="none" rtlCol="0">
            <a:spAutoFit/>
          </a:bodyPr>
          <a:lstStyle/>
          <a:p>
            <a:r>
              <a:rPr lang="en-US" dirty="0" smtClean="0">
                <a:hlinkClick r:id="rId5"/>
              </a:rPr>
              <a:t>Watch it on YouTube!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How do we help?</a:t>
            </a:r>
            <a:endParaRPr lang="en-US" dirty="0"/>
          </a:p>
        </p:txBody>
      </p:sp>
      <p:sp>
        <p:nvSpPr>
          <p:cNvPr id="4" name="Rectangle 3"/>
          <p:cNvSpPr/>
          <p:nvPr/>
        </p:nvSpPr>
        <p:spPr>
          <a:xfrm>
            <a:off x="457200" y="2590800"/>
            <a:ext cx="4114800" cy="3970318"/>
          </a:xfrm>
          <a:prstGeom prst="rect">
            <a:avLst/>
          </a:prstGeom>
        </p:spPr>
        <p:txBody>
          <a:bodyPr wrap="square">
            <a:spAutoFit/>
          </a:bodyPr>
          <a:lstStyle/>
          <a:p>
            <a:pPr fontAlgn="auto">
              <a:spcAft>
                <a:spcPts val="0"/>
              </a:spcAft>
              <a:buFont typeface="Arial" pitchFamily="34" charset="0"/>
              <a:buNone/>
              <a:defRPr/>
            </a:pPr>
            <a:r>
              <a:rPr lang="en-US" dirty="0" smtClean="0"/>
              <a:t>- Builds wetlands to filter sediment and heavy metals</a:t>
            </a:r>
          </a:p>
          <a:p>
            <a:pPr fontAlgn="auto">
              <a:spcAft>
                <a:spcPts val="0"/>
              </a:spcAft>
              <a:buFont typeface="Arial" pitchFamily="34" charset="0"/>
              <a:buNone/>
              <a:defRPr/>
            </a:pPr>
            <a:r>
              <a:rPr lang="en-US" dirty="0" smtClean="0"/>
              <a:t>- Uses rain gardens, </a:t>
            </a:r>
            <a:r>
              <a:rPr lang="en-US" b="1" dirty="0" err="1" smtClean="0"/>
              <a:t>bioswales</a:t>
            </a:r>
            <a:r>
              <a:rPr lang="en-US" dirty="0" smtClean="0"/>
              <a:t> (ditches) and basins in road designs</a:t>
            </a:r>
          </a:p>
          <a:p>
            <a:pPr marL="514350" indent="-514350" fontAlgn="auto">
              <a:spcAft>
                <a:spcPts val="0"/>
              </a:spcAft>
              <a:defRPr/>
            </a:pPr>
            <a:r>
              <a:rPr lang="en-US" dirty="0" smtClean="0"/>
              <a:t>- Requires silt fences at construction sites; retention basins, best management practices, etc.</a:t>
            </a:r>
          </a:p>
          <a:p>
            <a:pPr marL="514350" indent="-514350" fontAlgn="auto">
              <a:spcAft>
                <a:spcPts val="0"/>
              </a:spcAft>
              <a:defRPr/>
            </a:pPr>
            <a:r>
              <a:rPr lang="en-US" dirty="0" smtClean="0"/>
              <a:t>- Takes good care of materials (de-icing agents, salt, pesticides, herbicides, construction materials)</a:t>
            </a:r>
          </a:p>
          <a:p>
            <a:pPr marL="514350" indent="-514350" fontAlgn="auto">
              <a:spcAft>
                <a:spcPts val="0"/>
              </a:spcAft>
              <a:defRPr/>
            </a:pPr>
            <a:r>
              <a:rPr lang="en-US" dirty="0" smtClean="0"/>
              <a:t>- Visits classes like yours to tell you, your friends and family: Everything you do impacts your watershed!</a:t>
            </a:r>
          </a:p>
        </p:txBody>
      </p:sp>
      <p:sp>
        <p:nvSpPr>
          <p:cNvPr id="7" name="Rectangle 6"/>
          <p:cNvSpPr>
            <a:spLocks noChangeArrowheads="1"/>
          </p:cNvSpPr>
          <p:nvPr/>
        </p:nvSpPr>
        <p:spPr bwMode="auto">
          <a:xfrm>
            <a:off x="609600" y="1828800"/>
            <a:ext cx="7848600" cy="584775"/>
          </a:xfrm>
          <a:prstGeom prst="rect">
            <a:avLst/>
          </a:prstGeom>
          <a:noFill/>
          <a:ln w="9525">
            <a:noFill/>
            <a:miter lim="800000"/>
            <a:headEnd/>
            <a:tailEnd/>
          </a:ln>
          <a:effectLst/>
        </p:spPr>
        <p:txBody>
          <a:bodyPr wrap="square">
            <a:spAutoFit/>
          </a:bodyPr>
          <a:lstStyle/>
          <a:p>
            <a:pPr algn="ctr"/>
            <a:r>
              <a:rPr lang="en-US" sz="3200" dirty="0" smtClean="0"/>
              <a:t>The Kentucky Transportation Cabinet …</a:t>
            </a:r>
          </a:p>
        </p:txBody>
      </p:sp>
      <p:pic>
        <p:nvPicPr>
          <p:cNvPr id="11" name="Picture 10" descr="storm-water-pic.gif"/>
          <p:cNvPicPr>
            <a:picLocks noChangeAspect="1"/>
          </p:cNvPicPr>
          <p:nvPr/>
        </p:nvPicPr>
        <p:blipFill>
          <a:blip r:embed="rId3" cstate="print"/>
          <a:srcRect l="1961" t="21507" r="1961" b="3973"/>
          <a:stretch>
            <a:fillRect/>
          </a:stretch>
        </p:blipFill>
        <p:spPr>
          <a:xfrm>
            <a:off x="4800600" y="3810000"/>
            <a:ext cx="3733800" cy="2590800"/>
          </a:xfrm>
          <a:prstGeom prst="rect">
            <a:avLst/>
          </a:prstGeom>
        </p:spPr>
      </p:pic>
      <p:pic>
        <p:nvPicPr>
          <p:cNvPr id="12" name="Picture 11" descr="IMG_0023.JPG"/>
          <p:cNvPicPr>
            <a:picLocks noChangeAspect="1"/>
          </p:cNvPicPr>
          <p:nvPr/>
        </p:nvPicPr>
        <p:blipFill>
          <a:blip r:embed="rId4" cstate="print"/>
          <a:srcRect t="8333"/>
          <a:stretch>
            <a:fillRect/>
          </a:stretch>
        </p:blipFill>
        <p:spPr>
          <a:xfrm>
            <a:off x="6068291" y="2743200"/>
            <a:ext cx="2161309" cy="1981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How can you help?</a:t>
            </a:r>
            <a:endParaRPr lang="en-US" dirty="0"/>
          </a:p>
        </p:txBody>
      </p:sp>
      <p:sp>
        <p:nvSpPr>
          <p:cNvPr id="3" name="TextBox 2"/>
          <p:cNvSpPr txBox="1"/>
          <p:nvPr/>
        </p:nvSpPr>
        <p:spPr>
          <a:xfrm>
            <a:off x="457200" y="2514600"/>
            <a:ext cx="3962400" cy="646331"/>
          </a:xfrm>
          <a:prstGeom prst="rect">
            <a:avLst/>
          </a:prstGeom>
          <a:noFill/>
        </p:spPr>
        <p:txBody>
          <a:bodyPr wrap="square" rtlCol="0">
            <a:spAutoFit/>
          </a:bodyPr>
          <a:lstStyle/>
          <a:p>
            <a:r>
              <a:rPr lang="en-US" dirty="0" smtClean="0"/>
              <a:t>- Plant a rain garden, plant trees</a:t>
            </a:r>
          </a:p>
          <a:p>
            <a:endParaRPr lang="en-US" dirty="0"/>
          </a:p>
        </p:txBody>
      </p:sp>
      <p:pic>
        <p:nvPicPr>
          <p:cNvPr id="4" name="Picture 3" descr="IMG_0124.JPG"/>
          <p:cNvPicPr>
            <a:picLocks noChangeAspect="1"/>
          </p:cNvPicPr>
          <p:nvPr/>
        </p:nvPicPr>
        <p:blipFill>
          <a:blip r:embed="rId3" cstate="print"/>
          <a:stretch>
            <a:fillRect/>
          </a:stretch>
        </p:blipFill>
        <p:spPr>
          <a:xfrm>
            <a:off x="4495800" y="2057400"/>
            <a:ext cx="4191000" cy="4191000"/>
          </a:xfrm>
          <a:prstGeom prst="rect">
            <a:avLst/>
          </a:prstGeom>
        </p:spPr>
      </p:pic>
      <p:pic>
        <p:nvPicPr>
          <p:cNvPr id="6" name="Picture 5" descr="stormwater-rain.garden.jpg"/>
          <p:cNvPicPr>
            <a:picLocks noChangeAspect="1"/>
          </p:cNvPicPr>
          <p:nvPr/>
        </p:nvPicPr>
        <p:blipFill>
          <a:blip r:embed="rId4" cstate="print"/>
          <a:stretch>
            <a:fillRect/>
          </a:stretch>
        </p:blipFill>
        <p:spPr>
          <a:xfrm>
            <a:off x="685800" y="3048000"/>
            <a:ext cx="3365500" cy="2981204"/>
          </a:xfrm>
          <a:prstGeom prst="rect">
            <a:avLst/>
          </a:prstGeom>
        </p:spPr>
      </p:pic>
      <p:sp>
        <p:nvSpPr>
          <p:cNvPr id="7" name="Rectangle 6"/>
          <p:cNvSpPr>
            <a:spLocks noChangeArrowheads="1"/>
          </p:cNvSpPr>
          <p:nvPr/>
        </p:nvSpPr>
        <p:spPr bwMode="auto">
          <a:xfrm>
            <a:off x="457200" y="1828800"/>
            <a:ext cx="3962400" cy="584775"/>
          </a:xfrm>
          <a:prstGeom prst="rect">
            <a:avLst/>
          </a:prstGeom>
          <a:noFill/>
          <a:ln w="9525">
            <a:noFill/>
            <a:miter lim="800000"/>
            <a:headEnd/>
            <a:tailEnd/>
          </a:ln>
          <a:effectLst/>
        </p:spPr>
        <p:txBody>
          <a:bodyPr wrap="square">
            <a:spAutoFit/>
          </a:bodyPr>
          <a:lstStyle/>
          <a:p>
            <a:r>
              <a:rPr lang="en-US" sz="3200" dirty="0" smtClean="0"/>
              <a:t>Try something new!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How can you help?</a:t>
            </a:r>
            <a:endParaRPr lang="en-US" dirty="0"/>
          </a:p>
        </p:txBody>
      </p:sp>
      <p:sp>
        <p:nvSpPr>
          <p:cNvPr id="8" name="Rectangle 7"/>
          <p:cNvSpPr>
            <a:spLocks noChangeArrowheads="1"/>
          </p:cNvSpPr>
          <p:nvPr/>
        </p:nvSpPr>
        <p:spPr bwMode="auto">
          <a:xfrm>
            <a:off x="457200" y="1981200"/>
            <a:ext cx="5105400" cy="584775"/>
          </a:xfrm>
          <a:prstGeom prst="rect">
            <a:avLst/>
          </a:prstGeom>
          <a:noFill/>
          <a:ln w="9525">
            <a:noFill/>
            <a:miter lim="800000"/>
            <a:headEnd/>
            <a:tailEnd/>
          </a:ln>
          <a:effectLst/>
        </p:spPr>
        <p:txBody>
          <a:bodyPr wrap="square">
            <a:spAutoFit/>
          </a:bodyPr>
          <a:lstStyle/>
          <a:p>
            <a:r>
              <a:rPr lang="en-US" sz="3200" dirty="0" smtClean="0"/>
              <a:t>Try changing some habits!</a:t>
            </a:r>
          </a:p>
        </p:txBody>
      </p:sp>
      <p:sp>
        <p:nvSpPr>
          <p:cNvPr id="9" name="Rectangle 8"/>
          <p:cNvSpPr/>
          <p:nvPr/>
        </p:nvSpPr>
        <p:spPr>
          <a:xfrm>
            <a:off x="838200" y="2895600"/>
            <a:ext cx="3048000" cy="2862322"/>
          </a:xfrm>
          <a:prstGeom prst="rect">
            <a:avLst/>
          </a:prstGeom>
        </p:spPr>
        <p:txBody>
          <a:bodyPr wrap="square">
            <a:spAutoFit/>
          </a:bodyPr>
          <a:lstStyle/>
          <a:p>
            <a:pPr>
              <a:buNone/>
            </a:pPr>
            <a:r>
              <a:rPr lang="en-US" dirty="0" smtClean="0"/>
              <a:t>- Pick up animal waste, garbage</a:t>
            </a:r>
          </a:p>
          <a:p>
            <a:r>
              <a:rPr lang="en-US" dirty="0" smtClean="0"/>
              <a:t>- Wash your car in the grass</a:t>
            </a:r>
          </a:p>
          <a:p>
            <a:r>
              <a:rPr lang="en-US" dirty="0" smtClean="0"/>
              <a:t>- Reduce the use of fertilizers and pesticides</a:t>
            </a:r>
          </a:p>
          <a:p>
            <a:r>
              <a:rPr lang="en-US" dirty="0" smtClean="0"/>
              <a:t>- Compost leaves, yard waste</a:t>
            </a:r>
          </a:p>
          <a:p>
            <a:r>
              <a:rPr lang="en-US" dirty="0" smtClean="0"/>
              <a:t>- Dispose of oil and paint properly</a:t>
            </a:r>
          </a:p>
          <a:p>
            <a:r>
              <a:rPr lang="en-US" dirty="0" smtClean="0"/>
              <a:t>- Don’t pour anything but water down a storm drain</a:t>
            </a:r>
          </a:p>
        </p:txBody>
      </p:sp>
      <p:pic>
        <p:nvPicPr>
          <p:cNvPr id="10" name="Picture 9" descr="IMG_1276.JPG"/>
          <p:cNvPicPr>
            <a:picLocks noChangeAspect="1"/>
          </p:cNvPicPr>
          <p:nvPr/>
        </p:nvPicPr>
        <p:blipFill>
          <a:blip r:embed="rId3" cstate="print"/>
          <a:stretch>
            <a:fillRect/>
          </a:stretch>
        </p:blipFill>
        <p:spPr>
          <a:xfrm>
            <a:off x="4572000" y="2743200"/>
            <a:ext cx="4163921" cy="311008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How can you help?</a:t>
            </a:r>
            <a:endParaRPr lang="en-US" dirty="0"/>
          </a:p>
        </p:txBody>
      </p:sp>
      <p:sp>
        <p:nvSpPr>
          <p:cNvPr id="8" name="Rectangle 7"/>
          <p:cNvSpPr>
            <a:spLocks noChangeArrowheads="1"/>
          </p:cNvSpPr>
          <p:nvPr/>
        </p:nvSpPr>
        <p:spPr bwMode="auto">
          <a:xfrm>
            <a:off x="457200" y="1905000"/>
            <a:ext cx="8305800" cy="584775"/>
          </a:xfrm>
          <a:prstGeom prst="rect">
            <a:avLst/>
          </a:prstGeom>
          <a:noFill/>
          <a:ln w="9525">
            <a:noFill/>
            <a:miter lim="800000"/>
            <a:headEnd/>
            <a:tailEnd/>
          </a:ln>
          <a:effectLst/>
        </p:spPr>
        <p:txBody>
          <a:bodyPr wrap="square">
            <a:spAutoFit/>
          </a:bodyPr>
          <a:lstStyle/>
          <a:p>
            <a:r>
              <a:rPr lang="en-US" sz="3200" dirty="0" smtClean="0"/>
              <a:t>Try becoming an engineer!</a:t>
            </a:r>
          </a:p>
        </p:txBody>
      </p:sp>
      <p:sp>
        <p:nvSpPr>
          <p:cNvPr id="9" name="Rectangle 8"/>
          <p:cNvSpPr/>
          <p:nvPr/>
        </p:nvSpPr>
        <p:spPr>
          <a:xfrm>
            <a:off x="533400" y="2630269"/>
            <a:ext cx="8153400" cy="646331"/>
          </a:xfrm>
          <a:prstGeom prst="rect">
            <a:avLst/>
          </a:prstGeom>
        </p:spPr>
        <p:txBody>
          <a:bodyPr wrap="square">
            <a:spAutoFit/>
          </a:bodyPr>
          <a:lstStyle/>
          <a:p>
            <a:pPr>
              <a:buNone/>
            </a:pPr>
            <a:r>
              <a:rPr lang="en-US" dirty="0" smtClean="0"/>
              <a:t>Engineers are PROBLEM SOLVERS, and not only work on how to build roads but also how to solve environmental issues such as those related to </a:t>
            </a:r>
            <a:r>
              <a:rPr lang="en-US" dirty="0" err="1" smtClean="0"/>
              <a:t>stormwater</a:t>
            </a:r>
            <a:endParaRPr lang="en-US" dirty="0" smtClean="0"/>
          </a:p>
        </p:txBody>
      </p:sp>
      <p:pic>
        <p:nvPicPr>
          <p:cNvPr id="7" name="Picture 4" descr="MaysvilleBridge.jpg"/>
          <p:cNvPicPr>
            <a:picLocks noChangeAspect="1"/>
          </p:cNvPicPr>
          <p:nvPr/>
        </p:nvPicPr>
        <p:blipFill>
          <a:blip r:embed="rId3" cstate="print"/>
          <a:srcRect t="21739" b="6522"/>
          <a:stretch>
            <a:fillRect/>
          </a:stretch>
        </p:blipFill>
        <p:spPr bwMode="auto">
          <a:xfrm>
            <a:off x="1066800" y="3733800"/>
            <a:ext cx="693812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Engineering</a:t>
            </a:r>
            <a:endParaRPr lang="en-US" dirty="0"/>
          </a:p>
        </p:txBody>
      </p:sp>
      <p:pic>
        <p:nvPicPr>
          <p:cNvPr id="8" name="Picture 7" descr="KEEN logo.jpg"/>
          <p:cNvPicPr>
            <a:picLocks noChangeAspect="1"/>
          </p:cNvPicPr>
          <p:nvPr/>
        </p:nvPicPr>
        <p:blipFill>
          <a:blip r:embed="rId3" cstate="print"/>
          <a:stretch>
            <a:fillRect/>
          </a:stretch>
        </p:blipFill>
        <p:spPr>
          <a:xfrm>
            <a:off x="6172200" y="5193017"/>
            <a:ext cx="2743200" cy="1360183"/>
          </a:xfrm>
          <a:prstGeom prst="rect">
            <a:avLst/>
          </a:prstGeom>
        </p:spPr>
      </p:pic>
      <p:sp>
        <p:nvSpPr>
          <p:cNvPr id="9" name="Rectangle 8"/>
          <p:cNvSpPr/>
          <p:nvPr/>
        </p:nvSpPr>
        <p:spPr>
          <a:xfrm>
            <a:off x="533400" y="2743200"/>
            <a:ext cx="8077200" cy="2862322"/>
          </a:xfrm>
          <a:prstGeom prst="rect">
            <a:avLst/>
          </a:prstGeom>
        </p:spPr>
        <p:txBody>
          <a:bodyPr wrap="square">
            <a:spAutoFit/>
          </a:bodyPr>
          <a:lstStyle/>
          <a:p>
            <a:pPr marL="990600" lvl="1" indent="-533400">
              <a:defRPr/>
            </a:pPr>
            <a:r>
              <a:rPr lang="en-US" dirty="0" smtClean="0"/>
              <a:t>Graduate from High School!</a:t>
            </a:r>
          </a:p>
          <a:p>
            <a:pPr marL="1371600" lvl="2" indent="-457200">
              <a:defRPr/>
            </a:pPr>
            <a:r>
              <a:rPr lang="en-US" dirty="0" smtClean="0"/>
              <a:t>- Math, Science, Foreign Language, English!</a:t>
            </a:r>
          </a:p>
          <a:p>
            <a:pPr marL="990600" lvl="1" indent="-533400">
              <a:defRPr/>
            </a:pPr>
            <a:r>
              <a:rPr lang="en-US" dirty="0" smtClean="0"/>
              <a:t>Complete degree from an </a:t>
            </a:r>
            <a:r>
              <a:rPr lang="en-US" i="1" dirty="0" smtClean="0"/>
              <a:t>accredited </a:t>
            </a:r>
            <a:r>
              <a:rPr lang="en-US" dirty="0" smtClean="0"/>
              <a:t>College </a:t>
            </a:r>
          </a:p>
          <a:p>
            <a:pPr marL="1371600" lvl="2" indent="-457200">
              <a:defRPr/>
            </a:pPr>
            <a:r>
              <a:rPr lang="en-US" dirty="0" smtClean="0"/>
              <a:t>- University of Kentucky, University of Louisville, WKU</a:t>
            </a:r>
          </a:p>
          <a:p>
            <a:pPr marL="990600" lvl="1" indent="-533400">
              <a:defRPr/>
            </a:pPr>
            <a:r>
              <a:rPr lang="en-US" dirty="0" smtClean="0"/>
              <a:t>Pass the first of two exams</a:t>
            </a:r>
          </a:p>
          <a:p>
            <a:pPr marL="1371600" lvl="2" indent="-457200">
              <a:defRPr/>
            </a:pPr>
            <a:r>
              <a:rPr lang="en-US" dirty="0" smtClean="0"/>
              <a:t>- Fundamentals of Engineering Exam</a:t>
            </a:r>
          </a:p>
          <a:p>
            <a:pPr marL="990600" lvl="1" indent="-533400">
              <a:defRPr/>
            </a:pPr>
            <a:r>
              <a:rPr lang="en-US" dirty="0" smtClean="0"/>
              <a:t>Work four years for a licensed Professional Engineer</a:t>
            </a:r>
          </a:p>
          <a:p>
            <a:pPr marL="990600" lvl="1" indent="-533400">
              <a:defRPr/>
            </a:pPr>
            <a:r>
              <a:rPr lang="en-US" dirty="0" smtClean="0"/>
              <a:t>Pass the second of two exams</a:t>
            </a:r>
          </a:p>
          <a:p>
            <a:pPr marL="1371600" lvl="2" indent="-457200">
              <a:defRPr/>
            </a:pPr>
            <a:r>
              <a:rPr lang="en-US" dirty="0" smtClean="0"/>
              <a:t>- Professional Engineering Exam</a:t>
            </a:r>
          </a:p>
          <a:p>
            <a:pPr marL="990600" lvl="1" indent="-533400">
              <a:defRPr/>
            </a:pPr>
            <a:r>
              <a:rPr lang="en-US" dirty="0" smtClean="0"/>
              <a:t>You are now a Licensed, Professional Engineer!</a:t>
            </a:r>
          </a:p>
        </p:txBody>
      </p:sp>
      <p:sp>
        <p:nvSpPr>
          <p:cNvPr id="10" name="Rectangle 9"/>
          <p:cNvSpPr>
            <a:spLocks noChangeArrowheads="1"/>
          </p:cNvSpPr>
          <p:nvPr/>
        </p:nvSpPr>
        <p:spPr bwMode="auto">
          <a:xfrm>
            <a:off x="457200" y="1981200"/>
            <a:ext cx="8305800" cy="584775"/>
          </a:xfrm>
          <a:prstGeom prst="rect">
            <a:avLst/>
          </a:prstGeom>
          <a:noFill/>
          <a:ln w="9525">
            <a:noFill/>
            <a:miter lim="800000"/>
            <a:headEnd/>
            <a:tailEnd/>
          </a:ln>
          <a:effectLst/>
        </p:spPr>
        <p:txBody>
          <a:bodyPr wrap="square">
            <a:spAutoFit/>
          </a:bodyPr>
          <a:lstStyle/>
          <a:p>
            <a:r>
              <a:rPr lang="en-US" sz="3200" dirty="0" smtClean="0"/>
              <a:t>Steps to becoming an engineer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Engineering</a:t>
            </a:r>
            <a:endParaRPr lang="en-US" dirty="0"/>
          </a:p>
        </p:txBody>
      </p:sp>
      <p:pic>
        <p:nvPicPr>
          <p:cNvPr id="8" name="Picture 7" descr="KEEN logo.jpg"/>
          <p:cNvPicPr>
            <a:picLocks noChangeAspect="1"/>
          </p:cNvPicPr>
          <p:nvPr/>
        </p:nvPicPr>
        <p:blipFill>
          <a:blip r:embed="rId3" cstate="print"/>
          <a:stretch>
            <a:fillRect/>
          </a:stretch>
        </p:blipFill>
        <p:spPr>
          <a:xfrm>
            <a:off x="6172200" y="5193017"/>
            <a:ext cx="2743200" cy="1360183"/>
          </a:xfrm>
          <a:prstGeom prst="rect">
            <a:avLst/>
          </a:prstGeom>
        </p:spPr>
      </p:pic>
      <p:sp>
        <p:nvSpPr>
          <p:cNvPr id="9" name="Rectangle 8"/>
          <p:cNvSpPr/>
          <p:nvPr/>
        </p:nvSpPr>
        <p:spPr>
          <a:xfrm>
            <a:off x="533400" y="2743200"/>
            <a:ext cx="8077200" cy="2585323"/>
          </a:xfrm>
          <a:prstGeom prst="rect">
            <a:avLst/>
          </a:prstGeom>
        </p:spPr>
        <p:txBody>
          <a:bodyPr wrap="square">
            <a:spAutoFit/>
          </a:bodyPr>
          <a:lstStyle/>
          <a:p>
            <a:pPr>
              <a:defRPr/>
            </a:pPr>
            <a:r>
              <a:rPr lang="en-US" dirty="0" smtClean="0"/>
              <a:t>- The Transportation Cabinet s many as 80 competitive scholarship openings each year filled to new and returning students</a:t>
            </a:r>
          </a:p>
          <a:p>
            <a:pPr>
              <a:buFontTx/>
              <a:buChar char="-"/>
              <a:defRPr/>
            </a:pPr>
            <a:r>
              <a:rPr lang="en-US" dirty="0" smtClean="0"/>
              <a:t> Engineering: $5,750 for freshmen or sophomores per semester and $6,150 for juniors or seniors per semester … nearly $50,000!!</a:t>
            </a:r>
          </a:p>
          <a:p>
            <a:pPr>
              <a:buFontTx/>
              <a:buChar char="-"/>
              <a:defRPr/>
            </a:pPr>
            <a:r>
              <a:rPr lang="en-US" dirty="0" smtClean="0"/>
              <a:t> Engineering Tech: $2,500 per semester to complete an associate’s degree</a:t>
            </a:r>
          </a:p>
          <a:p>
            <a:pPr>
              <a:buFontTx/>
              <a:buChar char="-"/>
              <a:defRPr/>
            </a:pPr>
            <a:r>
              <a:rPr lang="en-US" dirty="0" smtClean="0"/>
              <a:t> Work, and be paid, each summer your on scholarship</a:t>
            </a:r>
          </a:p>
          <a:p>
            <a:pPr>
              <a:buFontTx/>
              <a:buChar char="-"/>
              <a:defRPr/>
            </a:pPr>
            <a:r>
              <a:rPr lang="en-US" dirty="0" smtClean="0"/>
              <a:t> Guaranteed job placement after graduation … work year for year to pay back scholarship</a:t>
            </a:r>
          </a:p>
          <a:p>
            <a:pPr>
              <a:buFontTx/>
              <a:buChar char="-"/>
              <a:defRPr/>
            </a:pPr>
            <a:r>
              <a:rPr lang="en-US" dirty="0" smtClean="0"/>
              <a:t> Apply by March 1 in your senior year, or thereafter</a:t>
            </a:r>
            <a:endParaRPr lang="en-US" dirty="0"/>
          </a:p>
        </p:txBody>
      </p:sp>
      <p:sp>
        <p:nvSpPr>
          <p:cNvPr id="10" name="Rectangle 9"/>
          <p:cNvSpPr>
            <a:spLocks noChangeArrowheads="1"/>
          </p:cNvSpPr>
          <p:nvPr/>
        </p:nvSpPr>
        <p:spPr bwMode="auto">
          <a:xfrm>
            <a:off x="457200" y="1981200"/>
            <a:ext cx="8305800" cy="584775"/>
          </a:xfrm>
          <a:prstGeom prst="rect">
            <a:avLst/>
          </a:prstGeom>
          <a:noFill/>
          <a:ln w="9525">
            <a:noFill/>
            <a:miter lim="800000"/>
            <a:headEnd/>
            <a:tailEnd/>
          </a:ln>
          <a:effectLst/>
        </p:spPr>
        <p:txBody>
          <a:bodyPr wrap="square">
            <a:spAutoFit/>
          </a:bodyPr>
          <a:lstStyle/>
          <a:p>
            <a:r>
              <a:rPr lang="en-US" sz="3200" dirty="0" smtClean="0"/>
              <a:t>We have scholarships that can help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0" y="533400"/>
            <a:ext cx="9144000" cy="1143000"/>
          </a:xfrm>
        </p:spPr>
        <p:txBody>
          <a:bodyPr>
            <a:normAutofit/>
          </a:bodyPr>
          <a:lstStyle/>
          <a:p>
            <a:pPr algn="ctr"/>
            <a:r>
              <a:rPr lang="en-US" dirty="0" smtClean="0"/>
              <a:t>Questions?</a:t>
            </a:r>
            <a:endParaRPr lang="en-US" dirty="0"/>
          </a:p>
        </p:txBody>
      </p:sp>
      <p:pic>
        <p:nvPicPr>
          <p:cNvPr id="7" name="Picture 6" descr="watercycles_joined.jpg"/>
          <p:cNvPicPr>
            <a:picLocks noChangeAspect="1"/>
          </p:cNvPicPr>
          <p:nvPr/>
        </p:nvPicPr>
        <p:blipFill>
          <a:blip r:embed="rId3" cstate="print"/>
          <a:stretch>
            <a:fillRect/>
          </a:stretch>
        </p:blipFill>
        <p:spPr>
          <a:xfrm>
            <a:off x="524256" y="2057400"/>
            <a:ext cx="8162544" cy="2371344"/>
          </a:xfrm>
          <a:prstGeom prst="rect">
            <a:avLst/>
          </a:prstGeom>
        </p:spPr>
      </p:pic>
      <p:pic>
        <p:nvPicPr>
          <p:cNvPr id="8" name="Picture 7" descr="KEEN logo.jpg"/>
          <p:cNvPicPr>
            <a:picLocks noChangeAspect="1"/>
          </p:cNvPicPr>
          <p:nvPr/>
        </p:nvPicPr>
        <p:blipFill>
          <a:blip r:embed="rId4" cstate="print"/>
          <a:stretch>
            <a:fillRect/>
          </a:stretch>
        </p:blipFill>
        <p:spPr>
          <a:xfrm>
            <a:off x="3012948" y="4948939"/>
            <a:ext cx="3235452" cy="1604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9" name="Picture 11" descr="110-105%2520Interchange"/>
          <p:cNvPicPr>
            <a:picLocks noChangeAspect="1" noChangeArrowheads="1"/>
          </p:cNvPicPr>
          <p:nvPr/>
        </p:nvPicPr>
        <p:blipFill>
          <a:blip r:embed="rId3" cstate="print"/>
          <a:srcRect/>
          <a:stretch>
            <a:fillRect/>
          </a:stretch>
        </p:blipFill>
        <p:spPr bwMode="auto">
          <a:xfrm>
            <a:off x="5943600" y="2133600"/>
            <a:ext cx="2339975" cy="1565275"/>
          </a:xfrm>
          <a:prstGeom prst="rect">
            <a:avLst/>
          </a:prstGeom>
          <a:noFill/>
          <a:ln w="9525">
            <a:noFill/>
            <a:miter lim="800000"/>
            <a:headEnd/>
            <a:tailEnd/>
          </a:ln>
        </p:spPr>
      </p:pic>
      <p:sp>
        <p:nvSpPr>
          <p:cNvPr id="99333" name="Rectangle 5"/>
          <p:cNvSpPr>
            <a:spLocks noChangeArrowheads="1"/>
          </p:cNvSpPr>
          <p:nvPr/>
        </p:nvSpPr>
        <p:spPr bwMode="auto">
          <a:xfrm>
            <a:off x="609600" y="2133600"/>
            <a:ext cx="4724400" cy="584775"/>
          </a:xfrm>
          <a:prstGeom prst="rect">
            <a:avLst/>
          </a:prstGeom>
          <a:noFill/>
          <a:ln w="9525">
            <a:noFill/>
            <a:miter lim="800000"/>
            <a:headEnd/>
            <a:tailEnd/>
          </a:ln>
          <a:effectLst/>
        </p:spPr>
        <p:txBody>
          <a:bodyPr wrap="square">
            <a:spAutoFit/>
          </a:bodyPr>
          <a:lstStyle/>
          <a:p>
            <a:r>
              <a:rPr lang="en-US" sz="3200" dirty="0" smtClean="0"/>
              <a:t>What is transportation?</a:t>
            </a:r>
          </a:p>
        </p:txBody>
      </p:sp>
      <p:pic>
        <p:nvPicPr>
          <p:cNvPr id="99334" name="Picture 6" descr="Dozer"/>
          <p:cNvPicPr>
            <a:picLocks noChangeAspect="1" noChangeArrowheads="1"/>
          </p:cNvPicPr>
          <p:nvPr/>
        </p:nvPicPr>
        <p:blipFill>
          <a:blip r:embed="rId4" cstate="print"/>
          <a:srcRect/>
          <a:stretch>
            <a:fillRect/>
          </a:stretch>
        </p:blipFill>
        <p:spPr bwMode="auto">
          <a:xfrm>
            <a:off x="6553200" y="3200400"/>
            <a:ext cx="1943100" cy="1466850"/>
          </a:xfrm>
          <a:prstGeom prst="rect">
            <a:avLst/>
          </a:prstGeom>
          <a:noFill/>
          <a:ln w="9525">
            <a:noFill/>
            <a:miter lim="800000"/>
            <a:headEnd/>
            <a:tailEnd/>
          </a:ln>
        </p:spPr>
      </p:pic>
      <p:pic>
        <p:nvPicPr>
          <p:cNvPr id="99337" name="Picture 9" descr="image028[1]"/>
          <p:cNvPicPr>
            <a:picLocks noChangeAspect="1" noChangeArrowheads="1"/>
          </p:cNvPicPr>
          <p:nvPr/>
        </p:nvPicPr>
        <p:blipFill>
          <a:blip r:embed="rId5" cstate="print"/>
          <a:srcRect/>
          <a:stretch>
            <a:fillRect/>
          </a:stretch>
        </p:blipFill>
        <p:spPr bwMode="auto">
          <a:xfrm>
            <a:off x="6553200" y="5029200"/>
            <a:ext cx="2305050" cy="1536700"/>
          </a:xfrm>
          <a:prstGeom prst="rect">
            <a:avLst/>
          </a:prstGeom>
          <a:noFill/>
          <a:ln w="9525">
            <a:noFill/>
            <a:miter lim="800000"/>
            <a:headEnd/>
            <a:tailEnd/>
          </a:ln>
        </p:spPr>
      </p:pic>
      <p:pic>
        <p:nvPicPr>
          <p:cNvPr id="99338" name="Picture 10" descr="Phil%20&amp;%20Paul%20construction%20site"/>
          <p:cNvPicPr>
            <a:picLocks noChangeAspect="1" noChangeArrowheads="1"/>
          </p:cNvPicPr>
          <p:nvPr/>
        </p:nvPicPr>
        <p:blipFill>
          <a:blip r:embed="rId6" cstate="print"/>
          <a:srcRect/>
          <a:stretch>
            <a:fillRect/>
          </a:stretch>
        </p:blipFill>
        <p:spPr bwMode="auto">
          <a:xfrm>
            <a:off x="5334000" y="4343400"/>
            <a:ext cx="2181225" cy="1420813"/>
          </a:xfrm>
          <a:prstGeom prst="rect">
            <a:avLst/>
          </a:prstGeom>
          <a:noFill/>
        </p:spPr>
      </p:pic>
      <p:sp>
        <p:nvSpPr>
          <p:cNvPr id="11" name="Title 10"/>
          <p:cNvSpPr>
            <a:spLocks noGrp="1"/>
          </p:cNvSpPr>
          <p:nvPr>
            <p:ph type="title"/>
          </p:nvPr>
        </p:nvSpPr>
        <p:spPr>
          <a:xfrm>
            <a:off x="0" y="704088"/>
            <a:ext cx="9144000" cy="1143000"/>
          </a:xfrm>
        </p:spPr>
        <p:txBody>
          <a:bodyPr>
            <a:normAutofit/>
          </a:bodyPr>
          <a:lstStyle/>
          <a:p>
            <a:pPr algn="ctr"/>
            <a:r>
              <a:rPr lang="en-US" dirty="0" smtClean="0"/>
              <a:t>Kentucky Transportation Cabinet</a:t>
            </a:r>
            <a:endParaRPr lang="en-US" dirty="0"/>
          </a:p>
        </p:txBody>
      </p:sp>
      <p:sp>
        <p:nvSpPr>
          <p:cNvPr id="12" name="TextBox 11"/>
          <p:cNvSpPr txBox="1"/>
          <p:nvPr/>
        </p:nvSpPr>
        <p:spPr>
          <a:xfrm>
            <a:off x="990600" y="4800600"/>
            <a:ext cx="4038600" cy="1754326"/>
          </a:xfrm>
          <a:prstGeom prst="rect">
            <a:avLst/>
          </a:prstGeom>
          <a:noFill/>
        </p:spPr>
        <p:txBody>
          <a:bodyPr wrap="square" rtlCol="0">
            <a:spAutoFit/>
          </a:bodyPr>
          <a:lstStyle/>
          <a:p>
            <a:r>
              <a:rPr lang="en-US" dirty="0" smtClean="0"/>
              <a:t>Civil engineers, designers, technicians, biologists in many specialties: Environmental, Geotechnical, Materials, Structural, Construction, Transportation, Water Resources …</a:t>
            </a:r>
          </a:p>
          <a:p>
            <a:endParaRPr lang="en-US" dirty="0"/>
          </a:p>
        </p:txBody>
      </p:sp>
      <p:sp>
        <p:nvSpPr>
          <p:cNvPr id="13" name="TextBox 12"/>
          <p:cNvSpPr txBox="1"/>
          <p:nvPr/>
        </p:nvSpPr>
        <p:spPr>
          <a:xfrm>
            <a:off x="990600" y="2895600"/>
            <a:ext cx="4114800" cy="923330"/>
          </a:xfrm>
          <a:prstGeom prst="rect">
            <a:avLst/>
          </a:prstGeom>
          <a:noFill/>
        </p:spPr>
        <p:txBody>
          <a:bodyPr wrap="square" rtlCol="0">
            <a:spAutoFit/>
          </a:bodyPr>
          <a:lstStyle/>
          <a:p>
            <a:r>
              <a:rPr lang="en-US" dirty="0" smtClean="0"/>
              <a:t>The way we move things and people from one place to another – Roads, bridges, airports and waterways!</a:t>
            </a:r>
            <a:endParaRPr lang="en-US" dirty="0"/>
          </a:p>
        </p:txBody>
      </p:sp>
      <p:sp>
        <p:nvSpPr>
          <p:cNvPr id="14" name="Rectangle 5"/>
          <p:cNvSpPr>
            <a:spLocks noChangeArrowheads="1"/>
          </p:cNvSpPr>
          <p:nvPr/>
        </p:nvSpPr>
        <p:spPr bwMode="auto">
          <a:xfrm>
            <a:off x="609601" y="4038600"/>
            <a:ext cx="4572000" cy="584775"/>
          </a:xfrm>
          <a:prstGeom prst="rect">
            <a:avLst/>
          </a:prstGeom>
          <a:noFill/>
          <a:ln w="9525">
            <a:noFill/>
            <a:miter lim="800000"/>
            <a:headEnd/>
            <a:tailEnd/>
          </a:ln>
          <a:effectLst/>
        </p:spPr>
        <p:txBody>
          <a:bodyPr wrap="square">
            <a:spAutoFit/>
          </a:bodyPr>
          <a:lstStyle/>
          <a:p>
            <a:r>
              <a:rPr lang="en-US" sz="3200" dirty="0" smtClean="0"/>
              <a:t>Who makes it happen?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609600" y="2286000"/>
            <a:ext cx="7924800" cy="584775"/>
          </a:xfrm>
          <a:prstGeom prst="rect">
            <a:avLst/>
          </a:prstGeom>
          <a:noFill/>
          <a:ln w="9525">
            <a:noFill/>
            <a:miter lim="800000"/>
            <a:headEnd/>
            <a:tailEnd/>
          </a:ln>
          <a:effectLst/>
        </p:spPr>
        <p:txBody>
          <a:bodyPr wrap="square">
            <a:spAutoFit/>
          </a:bodyPr>
          <a:lstStyle/>
          <a:p>
            <a:r>
              <a:rPr lang="en-US" sz="3200" dirty="0" smtClean="0"/>
              <a:t>When we build a road, what do we consider?</a:t>
            </a:r>
          </a:p>
        </p:txBody>
      </p:sp>
      <p:sp>
        <p:nvSpPr>
          <p:cNvPr id="11" name="Title 10"/>
          <p:cNvSpPr>
            <a:spLocks noGrp="1"/>
          </p:cNvSpPr>
          <p:nvPr>
            <p:ph type="title"/>
          </p:nvPr>
        </p:nvSpPr>
        <p:spPr>
          <a:xfrm>
            <a:off x="0" y="704088"/>
            <a:ext cx="9144000" cy="1143000"/>
          </a:xfrm>
        </p:spPr>
        <p:txBody>
          <a:bodyPr>
            <a:normAutofit/>
          </a:bodyPr>
          <a:lstStyle/>
          <a:p>
            <a:pPr algn="ctr"/>
            <a:r>
              <a:rPr lang="en-US" dirty="0" smtClean="0"/>
              <a:t>Kentucky Transportation Cabinet</a:t>
            </a:r>
            <a:endParaRPr lang="en-US" dirty="0"/>
          </a:p>
        </p:txBody>
      </p:sp>
      <p:sp>
        <p:nvSpPr>
          <p:cNvPr id="12" name="TextBox 11"/>
          <p:cNvSpPr txBox="1"/>
          <p:nvPr/>
        </p:nvSpPr>
        <p:spPr>
          <a:xfrm>
            <a:off x="914400" y="3352800"/>
            <a:ext cx="3276600" cy="2862322"/>
          </a:xfrm>
          <a:prstGeom prst="rect">
            <a:avLst/>
          </a:prstGeom>
          <a:noFill/>
        </p:spPr>
        <p:txBody>
          <a:bodyPr wrap="square" rtlCol="0">
            <a:spAutoFit/>
          </a:bodyPr>
          <a:lstStyle/>
          <a:p>
            <a:pPr>
              <a:buFontTx/>
              <a:buChar char="-"/>
            </a:pPr>
            <a:r>
              <a:rPr lang="en-US" dirty="0" smtClean="0"/>
              <a:t> </a:t>
            </a:r>
            <a:r>
              <a:rPr lang="en-US" b="1" dirty="0" smtClean="0"/>
              <a:t>Numbers of cars: </a:t>
            </a:r>
            <a:r>
              <a:rPr lang="en-US" dirty="0" smtClean="0"/>
              <a:t>Two lanes or four lanes? Intersections?</a:t>
            </a:r>
          </a:p>
          <a:p>
            <a:pPr>
              <a:buFontTx/>
              <a:buChar char="-"/>
            </a:pPr>
            <a:r>
              <a:rPr lang="en-US" dirty="0" smtClean="0"/>
              <a:t> </a:t>
            </a:r>
            <a:r>
              <a:rPr lang="en-US" b="1" dirty="0" smtClean="0"/>
              <a:t>Safety: </a:t>
            </a:r>
            <a:r>
              <a:rPr lang="en-US" dirty="0" smtClean="0"/>
              <a:t>Signals? Guardrail? Limited access? Ditches and slopes?</a:t>
            </a:r>
          </a:p>
          <a:p>
            <a:pPr>
              <a:buFontTx/>
              <a:buChar char="-"/>
            </a:pPr>
            <a:r>
              <a:rPr lang="en-US" dirty="0" smtClean="0"/>
              <a:t> </a:t>
            </a:r>
            <a:r>
              <a:rPr lang="en-US" b="1" dirty="0" smtClean="0"/>
              <a:t>Cost: </a:t>
            </a:r>
            <a:r>
              <a:rPr lang="en-US" dirty="0" smtClean="0"/>
              <a:t>Right of way, construction, utility lines</a:t>
            </a:r>
          </a:p>
          <a:p>
            <a:pPr>
              <a:buFontTx/>
              <a:buChar char="-"/>
            </a:pPr>
            <a:r>
              <a:rPr lang="en-US" dirty="0" smtClean="0"/>
              <a:t> </a:t>
            </a:r>
            <a:r>
              <a:rPr lang="en-US" b="1" dirty="0" smtClean="0"/>
              <a:t>The Environment: </a:t>
            </a:r>
            <a:r>
              <a:rPr lang="en-US" dirty="0" smtClean="0"/>
              <a:t>Wildlife? Air quality? Water?</a:t>
            </a:r>
          </a:p>
          <a:p>
            <a:endParaRPr lang="en-US" dirty="0"/>
          </a:p>
        </p:txBody>
      </p:sp>
      <p:pic>
        <p:nvPicPr>
          <p:cNvPr id="15" name="Picture 14" descr="IMG_0949.JPG"/>
          <p:cNvPicPr>
            <a:picLocks noChangeAspect="1"/>
          </p:cNvPicPr>
          <p:nvPr/>
        </p:nvPicPr>
        <p:blipFill>
          <a:blip r:embed="rId3" cstate="print"/>
          <a:srcRect l="4671" t="14894" b="1463"/>
          <a:stretch>
            <a:fillRect/>
          </a:stretch>
        </p:blipFill>
        <p:spPr>
          <a:xfrm>
            <a:off x="4267200" y="3352800"/>
            <a:ext cx="3936999" cy="2590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609600" y="2133600"/>
            <a:ext cx="7924800" cy="584775"/>
          </a:xfrm>
          <a:prstGeom prst="rect">
            <a:avLst/>
          </a:prstGeom>
          <a:noFill/>
          <a:ln w="9525">
            <a:noFill/>
            <a:miter lim="800000"/>
            <a:headEnd/>
            <a:tailEnd/>
          </a:ln>
          <a:effectLst/>
        </p:spPr>
        <p:txBody>
          <a:bodyPr wrap="square">
            <a:spAutoFit/>
          </a:bodyPr>
          <a:lstStyle/>
          <a:p>
            <a:pPr algn="ctr"/>
            <a:r>
              <a:rPr lang="en-US" sz="3200" dirty="0" smtClean="0"/>
              <a:t>What about water? Where does it go?</a:t>
            </a:r>
          </a:p>
        </p:txBody>
      </p:sp>
      <p:sp>
        <p:nvSpPr>
          <p:cNvPr id="11" name="Title 10"/>
          <p:cNvSpPr>
            <a:spLocks noGrp="1"/>
          </p:cNvSpPr>
          <p:nvPr>
            <p:ph type="title"/>
          </p:nvPr>
        </p:nvSpPr>
        <p:spPr>
          <a:xfrm>
            <a:off x="0" y="704088"/>
            <a:ext cx="9144000" cy="1143000"/>
          </a:xfrm>
        </p:spPr>
        <p:txBody>
          <a:bodyPr>
            <a:normAutofit/>
          </a:bodyPr>
          <a:lstStyle/>
          <a:p>
            <a:pPr algn="ctr"/>
            <a:r>
              <a:rPr lang="en-US" dirty="0" smtClean="0"/>
              <a:t>Kentucky Transportation Cabinet</a:t>
            </a:r>
            <a:endParaRPr lang="en-US" dirty="0"/>
          </a:p>
        </p:txBody>
      </p:sp>
      <p:pic>
        <p:nvPicPr>
          <p:cNvPr id="6" name="Picture 2" descr="http://www.airfields-freeman.com/KY/Airfields_KY_E_html_me4da0f1.jpg"/>
          <p:cNvPicPr>
            <a:picLocks noChangeAspect="1" noChangeArrowheads="1"/>
          </p:cNvPicPr>
          <p:nvPr/>
        </p:nvPicPr>
        <p:blipFill>
          <a:blip r:embed="rId3" cstate="print"/>
          <a:srcRect/>
          <a:stretch>
            <a:fillRect/>
          </a:stretch>
        </p:blipFill>
        <p:spPr bwMode="auto">
          <a:xfrm>
            <a:off x="1981200" y="3043866"/>
            <a:ext cx="5181600" cy="3204534"/>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533400"/>
            <a:ext cx="9144000" cy="1143000"/>
          </a:xfrm>
        </p:spPr>
        <p:txBody>
          <a:bodyPr>
            <a:normAutofit/>
          </a:bodyPr>
          <a:lstStyle/>
          <a:p>
            <a:pPr algn="ctr"/>
            <a:r>
              <a:rPr lang="en-US" dirty="0" smtClean="0"/>
              <a:t>Kentucky Watersheds</a:t>
            </a:r>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47712" y="2138362"/>
            <a:ext cx="7558088" cy="3271838"/>
          </a:xfrm>
          <a:prstGeom prst="rect">
            <a:avLst/>
          </a:prstGeom>
          <a:noFill/>
          <a:ln w="9525">
            <a:noFill/>
            <a:miter lim="800000"/>
            <a:headEnd/>
            <a:tailEnd/>
          </a:ln>
        </p:spPr>
      </p:pic>
      <p:sp>
        <p:nvSpPr>
          <p:cNvPr id="8" name="TextBox 7"/>
          <p:cNvSpPr txBox="1"/>
          <p:nvPr/>
        </p:nvSpPr>
        <p:spPr>
          <a:xfrm>
            <a:off x="533399" y="5562600"/>
            <a:ext cx="8077201" cy="1200329"/>
          </a:xfrm>
          <a:prstGeom prst="rect">
            <a:avLst/>
          </a:prstGeom>
          <a:noFill/>
        </p:spPr>
        <p:txBody>
          <a:bodyPr wrap="square" rtlCol="0">
            <a:spAutoFit/>
          </a:bodyPr>
          <a:lstStyle/>
          <a:p>
            <a:pPr algn="ctr"/>
            <a:r>
              <a:rPr lang="en-US" dirty="0" smtClean="0">
                <a:solidFill>
                  <a:srgbClr val="000000"/>
                </a:solidFill>
              </a:rPr>
              <a:t>A watershed is the area of land where all of the water that is under it or drains off of it goes into the same place.  In the continental US, there are 2,110 watersheds. </a:t>
            </a:r>
            <a:r>
              <a:rPr lang="en-US" dirty="0" smtClean="0">
                <a:solidFill>
                  <a:srgbClr val="000000"/>
                </a:solidFill>
                <a:hlinkClick r:id="rId4"/>
              </a:rPr>
              <a:t>You can find yours on the EPA’s web site!</a:t>
            </a:r>
            <a:endParaRPr lang="en-US" dirty="0" smtClean="0">
              <a:solidFill>
                <a:srgbClr val="000000"/>
              </a:solidFill>
            </a:endParaRPr>
          </a:p>
          <a:p>
            <a:endParaRPr lang="en-US" dirty="0"/>
          </a:p>
        </p:txBody>
      </p:sp>
      <p:pic>
        <p:nvPicPr>
          <p:cNvPr id="9" name="Picture 8" descr="watershed_illustrated.jpg"/>
          <p:cNvPicPr>
            <a:picLocks noChangeAspect="1"/>
          </p:cNvPicPr>
          <p:nvPr/>
        </p:nvPicPr>
        <p:blipFill>
          <a:blip r:embed="rId5" cstate="print"/>
          <a:srcRect t="10666"/>
          <a:stretch>
            <a:fillRect/>
          </a:stretch>
        </p:blipFill>
        <p:spPr>
          <a:xfrm>
            <a:off x="1371600" y="1928838"/>
            <a:ext cx="6316494" cy="424336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533400"/>
            <a:ext cx="9144000" cy="1143000"/>
          </a:xfrm>
        </p:spPr>
        <p:txBody>
          <a:bodyPr>
            <a:normAutofit/>
          </a:bodyPr>
          <a:lstStyle/>
          <a:p>
            <a:pPr algn="ctr"/>
            <a:r>
              <a:rPr lang="en-US" dirty="0" smtClean="0"/>
              <a:t>Kentucky Watersheds</a:t>
            </a:r>
            <a:endParaRPr lang="en-US" dirty="0"/>
          </a:p>
        </p:txBody>
      </p:sp>
      <p:sp>
        <p:nvSpPr>
          <p:cNvPr id="8" name="TextBox 7"/>
          <p:cNvSpPr txBox="1"/>
          <p:nvPr/>
        </p:nvSpPr>
        <p:spPr>
          <a:xfrm>
            <a:off x="533399" y="6248400"/>
            <a:ext cx="8077201" cy="646331"/>
          </a:xfrm>
          <a:prstGeom prst="rect">
            <a:avLst/>
          </a:prstGeom>
          <a:noFill/>
        </p:spPr>
        <p:txBody>
          <a:bodyPr wrap="square" rtlCol="0">
            <a:spAutoFit/>
          </a:bodyPr>
          <a:lstStyle/>
          <a:p>
            <a:pPr algn="ctr"/>
            <a:r>
              <a:rPr lang="en-US" dirty="0" smtClean="0">
                <a:solidFill>
                  <a:srgbClr val="000000"/>
                </a:solidFill>
              </a:rPr>
              <a:t>We all live in a watershed!</a:t>
            </a:r>
          </a:p>
          <a:p>
            <a:endParaRPr lang="en-US" dirty="0"/>
          </a:p>
        </p:txBody>
      </p:sp>
      <p:pic>
        <p:nvPicPr>
          <p:cNvPr id="10" name="Picture 9" descr="IMG_8462.JPG"/>
          <p:cNvPicPr>
            <a:picLocks noChangeAspect="1"/>
          </p:cNvPicPr>
          <p:nvPr/>
        </p:nvPicPr>
        <p:blipFill>
          <a:blip r:embed="rId3" cstate="print"/>
          <a:srcRect t="5063" b="25317"/>
          <a:stretch>
            <a:fillRect/>
          </a:stretch>
        </p:blipFill>
        <p:spPr>
          <a:xfrm>
            <a:off x="584200" y="1905000"/>
            <a:ext cx="8026400" cy="41910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533400"/>
            <a:ext cx="9144000" cy="1143000"/>
          </a:xfrm>
        </p:spPr>
        <p:txBody>
          <a:bodyPr>
            <a:normAutofit/>
          </a:bodyPr>
          <a:lstStyle/>
          <a:p>
            <a:pPr algn="ctr"/>
            <a:r>
              <a:rPr lang="en-US" dirty="0" smtClean="0"/>
              <a:t>Kentucky Watersheds</a:t>
            </a:r>
            <a:endParaRPr lang="en-US" dirty="0"/>
          </a:p>
        </p:txBody>
      </p:sp>
      <p:pic>
        <p:nvPicPr>
          <p:cNvPr id="5" name="Picture 4" descr="stormwater_problem_large.jpg"/>
          <p:cNvPicPr>
            <a:picLocks noChangeAspect="1"/>
          </p:cNvPicPr>
          <p:nvPr/>
        </p:nvPicPr>
        <p:blipFill>
          <a:blip r:embed="rId3" cstate="print"/>
          <a:srcRect l="13176" t="3765" r="13412" b="5882"/>
          <a:stretch>
            <a:fillRect/>
          </a:stretch>
        </p:blipFill>
        <p:spPr>
          <a:xfrm>
            <a:off x="609600" y="1981200"/>
            <a:ext cx="3657600" cy="4501662"/>
          </a:xfrm>
          <a:prstGeom prst="rect">
            <a:avLst/>
          </a:prstGeom>
        </p:spPr>
      </p:pic>
      <p:sp>
        <p:nvSpPr>
          <p:cNvPr id="6" name="Content Placeholder 2"/>
          <p:cNvSpPr>
            <a:spLocks noGrp="1"/>
          </p:cNvSpPr>
          <p:nvPr>
            <p:ph idx="1"/>
          </p:nvPr>
        </p:nvSpPr>
        <p:spPr>
          <a:xfrm>
            <a:off x="4800600" y="3429000"/>
            <a:ext cx="4038600" cy="2667000"/>
          </a:xfrm>
        </p:spPr>
        <p:txBody>
          <a:bodyPr>
            <a:normAutofit/>
          </a:bodyPr>
          <a:lstStyle/>
          <a:p>
            <a:pPr>
              <a:buNone/>
            </a:pPr>
            <a:r>
              <a:rPr lang="en-US" sz="1800" dirty="0" smtClean="0"/>
              <a:t>- Water hits the ground and travels down the slope</a:t>
            </a:r>
          </a:p>
          <a:p>
            <a:pPr>
              <a:buNone/>
            </a:pPr>
            <a:r>
              <a:rPr lang="en-US" sz="1800" dirty="0" smtClean="0"/>
              <a:t>- Pervious Surface</a:t>
            </a:r>
          </a:p>
          <a:p>
            <a:pPr lvl="1">
              <a:buNone/>
            </a:pPr>
            <a:r>
              <a:rPr lang="en-US" sz="1800" dirty="0" smtClean="0"/>
              <a:t>- Soaks into the ground water</a:t>
            </a:r>
          </a:p>
          <a:p>
            <a:pPr>
              <a:buNone/>
            </a:pPr>
            <a:r>
              <a:rPr lang="en-US" sz="1800" dirty="0" smtClean="0"/>
              <a:t>- Impervious Surface</a:t>
            </a:r>
          </a:p>
          <a:p>
            <a:pPr lvl="1">
              <a:buNone/>
            </a:pPr>
            <a:r>
              <a:rPr lang="en-US" sz="1800" dirty="0" smtClean="0"/>
              <a:t>- Travels along the hard surface, picking up </a:t>
            </a:r>
            <a:r>
              <a:rPr lang="en-US" sz="1800" u="sng" dirty="0" smtClean="0"/>
              <a:t>non-point source</a:t>
            </a:r>
            <a:r>
              <a:rPr lang="en-US" sz="1800" dirty="0" smtClean="0"/>
              <a:t>  pollutants</a:t>
            </a:r>
          </a:p>
        </p:txBody>
      </p:sp>
      <p:sp>
        <p:nvSpPr>
          <p:cNvPr id="7" name="Rectangle 5"/>
          <p:cNvSpPr>
            <a:spLocks noChangeArrowheads="1"/>
          </p:cNvSpPr>
          <p:nvPr/>
        </p:nvSpPr>
        <p:spPr bwMode="auto">
          <a:xfrm>
            <a:off x="4495800" y="2133600"/>
            <a:ext cx="4038600" cy="1077218"/>
          </a:xfrm>
          <a:prstGeom prst="rect">
            <a:avLst/>
          </a:prstGeom>
          <a:noFill/>
          <a:ln w="9525">
            <a:noFill/>
            <a:miter lim="800000"/>
            <a:headEnd/>
            <a:tailEnd/>
          </a:ln>
          <a:effectLst/>
        </p:spPr>
        <p:txBody>
          <a:bodyPr wrap="square">
            <a:spAutoFit/>
          </a:bodyPr>
          <a:lstStyle/>
          <a:p>
            <a:pPr algn="ctr"/>
            <a:r>
              <a:rPr lang="en-US" sz="3200" dirty="0" smtClean="0"/>
              <a:t>What happens when it rains?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14"/>
          <p:cNvSpPr>
            <a:spLocks noChangeArrowheads="1" noChangeShapeType="1" noTextEdit="1"/>
          </p:cNvSpPr>
          <p:nvPr/>
        </p:nvSpPr>
        <p:spPr bwMode="auto">
          <a:xfrm>
            <a:off x="228600" y="152400"/>
            <a:ext cx="7467600" cy="685800"/>
          </a:xfrm>
          <a:prstGeom prst="rect">
            <a:avLst/>
          </a:prstGeom>
        </p:spPr>
        <p:txBody>
          <a:bodyPr wrap="none" fromWordArt="1">
            <a:prstTxWarp prst="textPlain">
              <a:avLst>
                <a:gd name="adj" fmla="val 50000"/>
              </a:avLst>
            </a:prstTxWarp>
          </a:bodyPr>
          <a:lstStyle/>
          <a:p>
            <a:pPr algn="ctr"/>
            <a:endParaRPr lang="en-US" sz="3600" kern="10" dirty="0">
              <a:ln w="18415">
                <a:solidFill>
                  <a:srgbClr val="FFFFFF"/>
                </a:solidFill>
                <a:round/>
                <a:headEnd/>
                <a:tailEnd/>
              </a:ln>
              <a:solidFill>
                <a:srgbClr val="FFFFFF"/>
              </a:solidFill>
              <a:effectLst>
                <a:outerShdw algn="tl" rotWithShape="0">
                  <a:srgbClr val="000000">
                    <a:alpha val="70000"/>
                  </a:srgbClr>
                </a:outerShdw>
              </a:effectLst>
              <a:latin typeface="Arial Black"/>
            </a:endParaRPr>
          </a:p>
        </p:txBody>
      </p:sp>
      <p:sp>
        <p:nvSpPr>
          <p:cNvPr id="5" name="Content Placeholder 4"/>
          <p:cNvSpPr>
            <a:spLocks noGrp="1"/>
          </p:cNvSpPr>
          <p:nvPr>
            <p:ph idx="1"/>
          </p:nvPr>
        </p:nvSpPr>
        <p:spPr>
          <a:xfrm>
            <a:off x="2362200" y="2743200"/>
            <a:ext cx="4343400" cy="2133600"/>
          </a:xfrm>
        </p:spPr>
        <p:txBody>
          <a:bodyPr>
            <a:normAutofit fontScale="92500" lnSpcReduction="20000"/>
          </a:bodyPr>
          <a:lstStyle/>
          <a:p>
            <a:pPr>
              <a:buNone/>
            </a:pPr>
            <a:r>
              <a:rPr lang="en-US" sz="1800" dirty="0" smtClean="0"/>
              <a:t>- Agricultural and crop lands and residential areas </a:t>
            </a:r>
          </a:p>
          <a:p>
            <a:pPr>
              <a:buNone/>
            </a:pPr>
            <a:r>
              <a:rPr lang="en-US" sz="1800" dirty="0" smtClean="0"/>
              <a:t>- Urban runoff and energy production </a:t>
            </a:r>
          </a:p>
          <a:p>
            <a:pPr>
              <a:buNone/>
            </a:pPr>
            <a:r>
              <a:rPr lang="en-US" sz="1800" dirty="0" smtClean="0"/>
              <a:t>- Roads, construction sites, and eroding stream banks </a:t>
            </a:r>
          </a:p>
          <a:p>
            <a:pPr>
              <a:buNone/>
            </a:pPr>
            <a:r>
              <a:rPr lang="en-US" sz="1800" dirty="0" smtClean="0"/>
              <a:t>- Irrigation practices and abandoned mines </a:t>
            </a:r>
          </a:p>
          <a:p>
            <a:pPr>
              <a:buNone/>
            </a:pPr>
            <a:r>
              <a:rPr lang="en-US" sz="1800" dirty="0" smtClean="0"/>
              <a:t>- Livestock, pet wastes and faulty septic systems </a:t>
            </a:r>
          </a:p>
          <a:p>
            <a:pPr>
              <a:buNone/>
            </a:pPr>
            <a:endParaRPr lang="en-US" sz="1800" dirty="0"/>
          </a:p>
        </p:txBody>
      </p:sp>
      <p:sp>
        <p:nvSpPr>
          <p:cNvPr id="6" name="Rectangle 5"/>
          <p:cNvSpPr>
            <a:spLocks noChangeArrowheads="1"/>
          </p:cNvSpPr>
          <p:nvPr/>
        </p:nvSpPr>
        <p:spPr bwMode="auto">
          <a:xfrm>
            <a:off x="609600" y="1905000"/>
            <a:ext cx="7848600" cy="584775"/>
          </a:xfrm>
          <a:prstGeom prst="rect">
            <a:avLst/>
          </a:prstGeom>
          <a:noFill/>
          <a:ln w="9525">
            <a:noFill/>
            <a:miter lim="800000"/>
            <a:headEnd/>
            <a:tailEnd/>
          </a:ln>
          <a:effectLst/>
        </p:spPr>
        <p:txBody>
          <a:bodyPr wrap="square">
            <a:spAutoFit/>
          </a:bodyPr>
          <a:lstStyle/>
          <a:p>
            <a:pPr algn="ctr"/>
            <a:r>
              <a:rPr lang="en-US" sz="3200" dirty="0" smtClean="0"/>
              <a:t>Nonpoint Sources &amp; Pollution</a:t>
            </a:r>
          </a:p>
        </p:txBody>
      </p:sp>
      <p:sp>
        <p:nvSpPr>
          <p:cNvPr id="8" name="Title 10"/>
          <p:cNvSpPr>
            <a:spLocks noGrp="1"/>
          </p:cNvSpPr>
          <p:nvPr>
            <p:ph type="title"/>
          </p:nvPr>
        </p:nvSpPr>
        <p:spPr>
          <a:xfrm>
            <a:off x="0" y="533400"/>
            <a:ext cx="9144000" cy="1143000"/>
          </a:xfrm>
        </p:spPr>
        <p:txBody>
          <a:bodyPr>
            <a:normAutofit/>
          </a:bodyPr>
          <a:lstStyle/>
          <a:p>
            <a:pPr algn="ctr"/>
            <a:r>
              <a:rPr lang="en-US" dirty="0" smtClean="0"/>
              <a:t>Kentucky Watersheds</a:t>
            </a:r>
            <a:endParaRPr lang="en-US" dirty="0"/>
          </a:p>
        </p:txBody>
      </p:sp>
      <p:pic>
        <p:nvPicPr>
          <p:cNvPr id="11" name="Picture 10" descr="IMG_0059.JPG"/>
          <p:cNvPicPr>
            <a:picLocks noChangeAspect="1"/>
          </p:cNvPicPr>
          <p:nvPr/>
        </p:nvPicPr>
        <p:blipFill>
          <a:blip r:embed="rId2" cstate="print"/>
          <a:srcRect l="27016" t="40425" r="-118" b="12766"/>
          <a:stretch>
            <a:fillRect/>
          </a:stretch>
        </p:blipFill>
        <p:spPr>
          <a:xfrm>
            <a:off x="2819400" y="4953000"/>
            <a:ext cx="3505200" cy="1676400"/>
          </a:xfrm>
          <a:prstGeom prst="rect">
            <a:avLst/>
          </a:prstGeom>
        </p:spPr>
      </p:pic>
      <p:pic>
        <p:nvPicPr>
          <p:cNvPr id="12" name="Picture 11" descr="IMG_0759.JPG"/>
          <p:cNvPicPr>
            <a:picLocks noChangeAspect="1"/>
          </p:cNvPicPr>
          <p:nvPr/>
        </p:nvPicPr>
        <p:blipFill>
          <a:blip r:embed="rId3" cstate="print"/>
          <a:srcRect l="16369"/>
          <a:stretch>
            <a:fillRect/>
          </a:stretch>
        </p:blipFill>
        <p:spPr>
          <a:xfrm>
            <a:off x="6858000" y="4586111"/>
            <a:ext cx="1946564" cy="1738489"/>
          </a:xfrm>
          <a:prstGeom prst="rect">
            <a:avLst/>
          </a:prstGeom>
        </p:spPr>
      </p:pic>
      <p:pic>
        <p:nvPicPr>
          <p:cNvPr id="13" name="Picture 12" descr="IMG_0086.JPG"/>
          <p:cNvPicPr>
            <a:picLocks noChangeAspect="1"/>
          </p:cNvPicPr>
          <p:nvPr/>
        </p:nvPicPr>
        <p:blipFill>
          <a:blip r:embed="rId4" cstate="print"/>
          <a:srcRect l="29081" t="4082" r="34184"/>
          <a:stretch>
            <a:fillRect/>
          </a:stretch>
        </p:blipFill>
        <p:spPr>
          <a:xfrm>
            <a:off x="304800" y="2743200"/>
            <a:ext cx="1828800" cy="3581400"/>
          </a:xfrm>
          <a:prstGeom prst="rect">
            <a:avLst/>
          </a:prstGeom>
        </p:spPr>
      </p:pic>
      <p:pic>
        <p:nvPicPr>
          <p:cNvPr id="14" name="Picture 13" descr="IMG_1132.JPG"/>
          <p:cNvPicPr>
            <a:picLocks noChangeAspect="1"/>
          </p:cNvPicPr>
          <p:nvPr/>
        </p:nvPicPr>
        <p:blipFill>
          <a:blip r:embed="rId5" cstate="print"/>
          <a:stretch>
            <a:fillRect/>
          </a:stretch>
        </p:blipFill>
        <p:spPr>
          <a:xfrm>
            <a:off x="6858000" y="2743200"/>
            <a:ext cx="1938377" cy="1447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nviroscapes.com/images/nonpoint-source-pollution.jpg"/>
          <p:cNvPicPr>
            <a:picLocks noChangeAspect="1" noChangeArrowheads="1"/>
          </p:cNvPicPr>
          <p:nvPr/>
        </p:nvPicPr>
        <p:blipFill>
          <a:blip r:embed="rId3" cstate="print"/>
          <a:srcRect/>
          <a:stretch>
            <a:fillRect/>
          </a:stretch>
        </p:blipFill>
        <p:spPr bwMode="auto">
          <a:xfrm>
            <a:off x="558423" y="1905000"/>
            <a:ext cx="8052177" cy="4495800"/>
          </a:xfrm>
          <a:prstGeom prst="rect">
            <a:avLst/>
          </a:prstGeom>
          <a:noFill/>
        </p:spPr>
      </p:pic>
      <p:sp>
        <p:nvSpPr>
          <p:cNvPr id="5" name="Title 10"/>
          <p:cNvSpPr>
            <a:spLocks noGrp="1"/>
          </p:cNvSpPr>
          <p:nvPr>
            <p:ph type="title"/>
          </p:nvPr>
        </p:nvSpPr>
        <p:spPr>
          <a:xfrm>
            <a:off x="0" y="533400"/>
            <a:ext cx="9144000" cy="1143000"/>
          </a:xfrm>
        </p:spPr>
        <p:txBody>
          <a:bodyPr>
            <a:normAutofit/>
          </a:bodyPr>
          <a:lstStyle/>
          <a:p>
            <a:pPr algn="ctr"/>
            <a:r>
              <a:rPr lang="en-US" dirty="0" err="1" smtClean="0"/>
              <a:t>EnviroScape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19E1D89E64142BCEE33ED9841386E" ma:contentTypeVersion="10" ma:contentTypeDescription="Create a new document." ma:contentTypeScope="" ma:versionID="b993fd2c8a9be863e97a55aafb28173f">
  <xsd:schema xmlns:xsd="http://www.w3.org/2001/XMLSchema" xmlns:xs="http://www.w3.org/2001/XMLSchema" xmlns:p="http://schemas.microsoft.com/office/2006/metadata/properties" xmlns:ns1="http://schemas.microsoft.com/sharepoint/v3" xmlns:ns2="b585d4a6-b779-4c6a-a640-9404d825218c" xmlns:ns3="9c16dc54-5a24-4afd-a61c-664ec7eab416" targetNamespace="http://schemas.microsoft.com/office/2006/metadata/properties" ma:root="true" ma:fieldsID="0b0cad27e5275d566fae231ca4254f52" ns1:_="" ns2:_="" ns3:_="">
    <xsd:import namespace="http://schemas.microsoft.com/sharepoint/v3"/>
    <xsd:import namespace="b585d4a6-b779-4c6a-a640-9404d825218c"/>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Document_x0020_Type" minOccurs="0"/>
                <xsd:element ref="ns2:Heading"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5d4a6-b779-4c6a-a640-9404d825218c" elementFormDefault="qualified">
    <xsd:import namespace="http://schemas.microsoft.com/office/2006/documentManagement/types"/>
    <xsd:import namespace="http://schemas.microsoft.com/office/infopath/2007/PartnerControls"/>
    <xsd:element name="Document_x0020_Type" ma:index="6" nillable="true" ma:displayName="Document Type" ma:default="BLANK" ma:format="Dropdown" ma:internalName="Document_x0020_Type" ma:readOnly="false">
      <xsd:simpleType>
        <xsd:restriction base="dms:Choice">
          <xsd:enumeration value="Presentation"/>
          <xsd:enumeration value="Regulation"/>
          <xsd:enumeration value="Application"/>
          <xsd:enumeration value="Statistic"/>
          <xsd:enumeration value="Other Resource"/>
          <xsd:enumeration value="BLANK"/>
        </xsd:restriction>
      </xsd:simpleType>
    </xsd:element>
    <xsd:element name="Heading" ma:index="7" nillable="true" ma:displayName="Heading" ma:format="Dropdown" ma:internalName="Heading" ma:readOnly="false">
      <xsd:simpleType>
        <xsd:restriction base="dms:Choice">
          <xsd:enumeration value="Presentation"/>
          <xsd:enumeration value="Program"/>
          <xsd:enumeration value="Other Materials"/>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Heading xmlns="b585d4a6-b779-4c6a-a640-9404d825218c">Presentation</Heading>
    <Document_x0020_Type xmlns="b585d4a6-b779-4c6a-a640-9404d825218c">Presentation</Document_x0020_Type>
  </documentManagement>
</p:properties>
</file>

<file path=customXml/itemProps1.xml><?xml version="1.0" encoding="utf-8"?>
<ds:datastoreItem xmlns:ds="http://schemas.openxmlformats.org/officeDocument/2006/customXml" ds:itemID="{6582E64D-8351-4A61-9A0F-4C1D45668B1D}"/>
</file>

<file path=customXml/itemProps2.xml><?xml version="1.0" encoding="utf-8"?>
<ds:datastoreItem xmlns:ds="http://schemas.openxmlformats.org/officeDocument/2006/customXml" ds:itemID="{E101AD3F-1B4B-4A3F-908F-C70D774B1E18}"/>
</file>

<file path=customXml/itemProps3.xml><?xml version="1.0" encoding="utf-8"?>
<ds:datastoreItem xmlns:ds="http://schemas.openxmlformats.org/officeDocument/2006/customXml" ds:itemID="{589C57BC-8F3A-4246-B8CD-9B6185AD196A}"/>
</file>

<file path=docProps/app.xml><?xml version="1.0" encoding="utf-8"?>
<Properties xmlns="http://schemas.openxmlformats.org/officeDocument/2006/extended-properties" xmlns:vt="http://schemas.openxmlformats.org/officeDocument/2006/docPropsVTypes">
  <Template>Flow</Template>
  <TotalTime>598</TotalTime>
  <Words>1198</Words>
  <Application>Microsoft Office PowerPoint</Application>
  <PresentationFormat>On-screen Show (4:3)</PresentationFormat>
  <Paragraphs>158</Paragraphs>
  <Slides>19</Slides>
  <Notes>18</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Kentucky Transportation Cabinet</vt:lpstr>
      <vt:lpstr>Kentucky Transportation Cabinet</vt:lpstr>
      <vt:lpstr>Kentucky Transportation Cabinet</vt:lpstr>
      <vt:lpstr>Kentucky Watersheds</vt:lpstr>
      <vt:lpstr>Kentucky Watersheds</vt:lpstr>
      <vt:lpstr>Kentucky Watersheds</vt:lpstr>
      <vt:lpstr>Kentucky Watersheds</vt:lpstr>
      <vt:lpstr>EnviroScape</vt:lpstr>
      <vt:lpstr>EnviroScape</vt:lpstr>
      <vt:lpstr>EnviroScape</vt:lpstr>
      <vt:lpstr>In Other Words …</vt:lpstr>
      <vt:lpstr>How do we help?</vt:lpstr>
      <vt:lpstr>How can you help?</vt:lpstr>
      <vt:lpstr>How can you help?</vt:lpstr>
      <vt:lpstr>How can you help?</vt:lpstr>
      <vt:lpstr>Engineering</vt:lpstr>
      <vt:lpstr>Engineering</vt:lpstr>
      <vt:lpstr>Questions?</vt:lpstr>
    </vt:vector>
  </TitlesOfParts>
  <Company>Commonwealth Office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Enviroscape Presentation</dc:title>
  <dc:creator>Linzy.Ball</dc:creator>
  <cp:lastModifiedBy>KYTC</cp:lastModifiedBy>
  <cp:revision>58</cp:revision>
  <dcterms:created xsi:type="dcterms:W3CDTF">2013-07-31T13:25:09Z</dcterms:created>
  <dcterms:modified xsi:type="dcterms:W3CDTF">2014-01-15T14:44:09Z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0x010100CF319E1D89E64142BCEE33ED9841386E</vt:lpwstr>
  </property>
  <property fmtid="{D5CDD505-2E9C-101B-9397-08002B2CF9AE}" pid="3" name="URL">
    <vt:lpwstr/>
  </property>
</Properties>
</file>