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8953500" cy="7505700"/>
  <p:notesSz cx="6858000" cy="9144000"/>
  <p:embeddedFontLst>
    <p:embeddedFont>
      <p:font typeface="Arial Black" panose="020B0A040201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34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19" y="0"/>
            <a:ext cx="8951261" cy="750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road with trees and a hill&#10;&#10;AI-generated content may be incorrect.">
            <a:extLst>
              <a:ext uri="{FF2B5EF4-FFF2-40B4-BE49-F238E27FC236}">
                <a16:creationId xmlns:a16="http://schemas.microsoft.com/office/drawing/2014/main" id="{4EC9DB90-8FD8-ECBC-0EF7-6F8925F86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 r="28711" b="33901"/>
          <a:stretch>
            <a:fillRect/>
          </a:stretch>
        </p:blipFill>
        <p:spPr>
          <a:xfrm>
            <a:off x="0" y="0"/>
            <a:ext cx="8953500" cy="4757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D6FAE2-AE01-1083-2417-1A594FE149AD}"/>
              </a:ext>
            </a:extLst>
          </p:cNvPr>
          <p:cNvSpPr/>
          <p:nvPr/>
        </p:nvSpPr>
        <p:spPr>
          <a:xfrm>
            <a:off x="0" y="3600450"/>
            <a:ext cx="8953500" cy="3905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FFE3F9-A4CA-C910-F038-1521CC1956D9}"/>
              </a:ext>
            </a:extLst>
          </p:cNvPr>
          <p:cNvSpPr/>
          <p:nvPr/>
        </p:nvSpPr>
        <p:spPr>
          <a:xfrm>
            <a:off x="-3361" y="3295650"/>
            <a:ext cx="89535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D4579-C577-7377-EA5C-C1E7A8EA1BD2}"/>
              </a:ext>
            </a:extLst>
          </p:cNvPr>
          <p:cNvSpPr txBox="1"/>
          <p:nvPr/>
        </p:nvSpPr>
        <p:spPr>
          <a:xfrm>
            <a:off x="1579784" y="2236318"/>
            <a:ext cx="5793932" cy="1821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8000" b="1" dirty="0">
                <a:ln w="660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tx2"/>
                  </a:outerShdw>
                </a:effectLst>
                <a:latin typeface="Arial Black" panose="020B0A04020102020204" pitchFamily="34" charset="0"/>
              </a:rPr>
              <a:t>PUBLIC MEETING</a:t>
            </a:r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2C5D08A1-73E6-ABF3-0268-2CF20A76E639}"/>
              </a:ext>
            </a:extLst>
          </p:cNvPr>
          <p:cNvSpPr>
            <a:spLocks noChangeAspect="1"/>
          </p:cNvSpPr>
          <p:nvPr/>
        </p:nvSpPr>
        <p:spPr>
          <a:xfrm>
            <a:off x="133350" y="72011"/>
            <a:ext cx="1262294" cy="761550"/>
          </a:xfrm>
          <a:custGeom>
            <a:avLst/>
            <a:gdLst/>
            <a:ahLst/>
            <a:cxnLst/>
            <a:rect l="l" t="t" r="r" b="b"/>
            <a:pathLst>
              <a:path w="2184197" h="1317740">
                <a:moveTo>
                  <a:pt x="0" y="0"/>
                </a:moveTo>
                <a:lnTo>
                  <a:pt x="2184196" y="0"/>
                </a:lnTo>
                <a:lnTo>
                  <a:pt x="2184196" y="1317740"/>
                </a:lnTo>
                <a:lnTo>
                  <a:pt x="0" y="1317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7" r="-310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F59C1C-A4DF-0821-EDF7-74C13DECDE8C}"/>
              </a:ext>
            </a:extLst>
          </p:cNvPr>
          <p:cNvGrpSpPr/>
          <p:nvPr/>
        </p:nvGrpSpPr>
        <p:grpSpPr>
          <a:xfrm>
            <a:off x="4388785" y="4300790"/>
            <a:ext cx="4236495" cy="2728660"/>
            <a:chOff x="488253" y="3995990"/>
            <a:chExt cx="4236495" cy="272866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AFCCE9-40AE-9DC4-9BB6-500606D721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8253" y="4092092"/>
              <a:ext cx="548640" cy="548640"/>
              <a:chOff x="819150" y="4866225"/>
              <a:chExt cx="731520" cy="73152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90AAD97-F9E5-ED49-A890-DECD16E986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150" y="4866225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Oval 14" descr="Daily calendar with solid fill">
                <a:extLst>
                  <a:ext uri="{FF2B5EF4-FFF2-40B4-BE49-F238E27FC236}">
                    <a16:creationId xmlns:a16="http://schemas.microsoft.com/office/drawing/2014/main" id="{B295D6BD-63A8-FE62-7ED6-DA1340FB12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870" y="4910390"/>
                <a:ext cx="640080" cy="64008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A2F99A-D13C-796F-DDE1-34FB34F978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8253" y="4844385"/>
              <a:ext cx="548640" cy="548640"/>
              <a:chOff x="819150" y="4866225"/>
              <a:chExt cx="731520" cy="73152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45314F8-64D0-4DA6-7947-547EB2BAFF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150" y="4866225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 descr="Clock with solid fill">
                <a:extLst>
                  <a:ext uri="{FF2B5EF4-FFF2-40B4-BE49-F238E27FC236}">
                    <a16:creationId xmlns:a16="http://schemas.microsoft.com/office/drawing/2014/main" id="{4C937230-3CFF-7402-13CD-D5797C2240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870" y="4910390"/>
                <a:ext cx="640080" cy="640080"/>
              </a:xfrm>
              <a:prstGeom prst="ellipse">
                <a:avLst/>
              </a:pr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598608B-E9EE-86FE-0DB0-8FD7493CAF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8253" y="5595340"/>
              <a:ext cx="548640" cy="548640"/>
              <a:chOff x="819150" y="4866225"/>
              <a:chExt cx="731520" cy="73152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10B600-83DA-B156-E871-F0BEC49A73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150" y="4866225"/>
                <a:ext cx="731520" cy="7315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22" descr="Marker with solid fill">
                <a:extLst>
                  <a:ext uri="{FF2B5EF4-FFF2-40B4-BE49-F238E27FC236}">
                    <a16:creationId xmlns:a16="http://schemas.microsoft.com/office/drawing/2014/main" id="{B135FFA7-359F-104C-019F-58078E4705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870" y="4910390"/>
                <a:ext cx="640080" cy="640080"/>
              </a:xfrm>
              <a:prstGeom prst="ellipse">
                <a:avLst/>
              </a:pr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0C67BB-1817-CAD0-94BC-BA41DF4347E8}"/>
                </a:ext>
              </a:extLst>
            </p:cNvPr>
            <p:cNvSpPr/>
            <p:nvPr/>
          </p:nvSpPr>
          <p:spPr>
            <a:xfrm>
              <a:off x="1143348" y="3995990"/>
              <a:ext cx="3581400" cy="731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Thursday, September 11</a:t>
              </a:r>
              <a:r>
                <a:rPr lang="en-US" sz="2000" b="1" baseline="30000" dirty="0">
                  <a:solidFill>
                    <a:schemeClr val="bg1"/>
                  </a:solidFill>
                </a:rPr>
                <a:t>th</a:t>
              </a:r>
              <a:r>
                <a:rPr lang="en-US" sz="2000" b="1" dirty="0">
                  <a:solidFill>
                    <a:schemeClr val="bg1"/>
                  </a:solidFill>
                </a:rPr>
                <a:t>, 2025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E165EE-A6E4-3F00-FCA3-60D669F185D8}"/>
                </a:ext>
              </a:extLst>
            </p:cNvPr>
            <p:cNvSpPr/>
            <p:nvPr/>
          </p:nvSpPr>
          <p:spPr>
            <a:xfrm>
              <a:off x="1143348" y="4823223"/>
              <a:ext cx="3581400" cy="587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</a:rPr>
                <a:t>Open-House</a:t>
              </a:r>
              <a:r>
                <a:rPr lang="en-US" sz="2000" b="1" dirty="0">
                  <a:solidFill>
                    <a:schemeClr val="bg1"/>
                  </a:solidFill>
                </a:rPr>
                <a:t> 4:00-7:00 PM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D957D4-BC1B-6812-BBF2-A8B24AAC5A4B}"/>
                </a:ext>
              </a:extLst>
            </p:cNvPr>
            <p:cNvSpPr/>
            <p:nvPr/>
          </p:nvSpPr>
          <p:spPr>
            <a:xfrm>
              <a:off x="1143348" y="5615940"/>
              <a:ext cx="3581400" cy="11087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The Troubadour “Log Cabin”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502 Town Mountain Road Pikeville, KY 41501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4930623-77EC-4421-FE7C-4738ABB81DB7}"/>
              </a:ext>
            </a:extLst>
          </p:cNvPr>
          <p:cNvSpPr/>
          <p:nvPr/>
        </p:nvSpPr>
        <p:spPr>
          <a:xfrm>
            <a:off x="285750" y="4224149"/>
            <a:ext cx="3733800" cy="2613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50" b="1" dirty="0">
                <a:solidFill>
                  <a:schemeClr val="bg1"/>
                </a:solidFill>
              </a:rPr>
              <a:t>KYTC invites you to view plans to improve </a:t>
            </a:r>
            <a:r>
              <a:rPr lang="en-US" sz="2050" b="1" dirty="0">
                <a:solidFill>
                  <a:schemeClr val="accent4">
                    <a:lumMod val="75000"/>
                  </a:schemeClr>
                </a:solidFill>
              </a:rPr>
              <a:t>Town Mountain Road</a:t>
            </a:r>
            <a:r>
              <a:rPr lang="en-US" sz="2050" b="1" dirty="0">
                <a:solidFill>
                  <a:schemeClr val="bg1"/>
                </a:solidFill>
              </a:rPr>
              <a:t> north of Pikeville to US 119. </a:t>
            </a:r>
          </a:p>
          <a:p>
            <a:pPr algn="ctr">
              <a:spcBef>
                <a:spcPts val="1200"/>
              </a:spcBef>
            </a:pPr>
            <a:r>
              <a:rPr lang="en-US" sz="2050" b="1" dirty="0">
                <a:solidFill>
                  <a:schemeClr val="bg1"/>
                </a:solidFill>
              </a:rPr>
              <a:t>Stop by anytime to ask questions and share your thoughts!</a:t>
            </a:r>
          </a:p>
        </p:txBody>
      </p:sp>
    </p:spTree>
    <p:extLst>
      <p:ext uri="{BB962C8B-B14F-4D97-AF65-F5344CB8AC3E}">
        <p14:creationId xmlns:p14="http://schemas.microsoft.com/office/powerpoint/2010/main" val="380782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YTC">
      <a:dk1>
        <a:sysClr val="windowText" lastClr="000000"/>
      </a:dk1>
      <a:lt1>
        <a:sysClr val="window" lastClr="FFFFFF"/>
      </a:lt1>
      <a:dk2>
        <a:srgbClr val="003764"/>
      </a:dk2>
      <a:lt2>
        <a:srgbClr val="DBEFF9"/>
      </a:lt2>
      <a:accent1>
        <a:srgbClr val="5EB3E4"/>
      </a:accent1>
      <a:accent2>
        <a:srgbClr val="009DD9"/>
      </a:accent2>
      <a:accent3>
        <a:srgbClr val="FFC600"/>
      </a:accent3>
      <a:accent4>
        <a:srgbClr val="FFDB57"/>
      </a:accent4>
      <a:accent5>
        <a:srgbClr val="949494"/>
      </a:accent5>
      <a:accent6>
        <a:srgbClr val="DFDFDF"/>
      </a:accent6>
      <a:hlink>
        <a:srgbClr val="009DD9"/>
      </a:hlink>
      <a:folHlink>
        <a:srgbClr val="5EB3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175A202F89A4A867449C447E53693" ma:contentTypeVersion="2" ma:contentTypeDescription="Create a new document." ma:contentTypeScope="" ma:versionID="a49be1bdb3e548be137f8cf6c2cac09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7495c11f9cb744321fa7fed5f64acf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53F494-0EA7-42D6-8CD6-68364C282350}"/>
</file>

<file path=customXml/itemProps2.xml><?xml version="1.0" encoding="utf-8"?>
<ds:datastoreItem xmlns:ds="http://schemas.openxmlformats.org/officeDocument/2006/customXml" ds:itemID="{353CF330-D5A3-4E2A-B86F-1718181D1080}"/>
</file>

<file path=customXml/itemProps3.xml><?xml version="1.0" encoding="utf-8"?>
<ds:datastoreItem xmlns:ds="http://schemas.openxmlformats.org/officeDocument/2006/customXml" ds:itemID="{683FCA6F-DBCB-47E4-BF5A-4A129309452E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Cream and Black Minimalist Save the Date Facebook Post</dc:title>
  <dc:creator>Hoskins, Lindsay</dc:creator>
  <cp:lastModifiedBy>Hoskins, Lindsay</cp:lastModifiedBy>
  <cp:revision>2</cp:revision>
  <dcterms:created xsi:type="dcterms:W3CDTF">2006-08-16T00:00:00Z</dcterms:created>
  <dcterms:modified xsi:type="dcterms:W3CDTF">2025-08-13T22:04:52Z</dcterms:modified>
  <dc:identifier>DAGAo6ru7QY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0x010100662175A202F89A4A867449C447E53693</vt:lpwstr>
  </property>
</Properties>
</file>