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61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E2F7-AA7B-4D1D-A6F3-187B7675E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00CD-4099-4223-B9D0-9C2B4AA1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ipmentwatch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mills@ky.gov" TargetMode="External"/><Relationship Id="rId2" Type="http://schemas.openxmlformats.org/officeDocument/2006/relationships/hyperlink" Target="mailto:matt.looney@ky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quipmentwatch.com/" TargetMode="External"/><Relationship Id="rId4" Type="http://schemas.openxmlformats.org/officeDocument/2006/relationships/hyperlink" Target="mailto:beth.whitt@ky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 PLUS</a:t>
            </a: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IHI 45NX</a:t>
            </a:r>
            <a:endParaRPr lang="en-US" dirty="0"/>
          </a:p>
        </p:txBody>
      </p:sp>
      <p:pic>
        <p:nvPicPr>
          <p:cNvPr id="4" name="Content Placeholder 3" descr="IHI 45N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1304" y="1600200"/>
            <a:ext cx="70613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Gehl</a:t>
            </a:r>
            <a:r>
              <a:rPr lang="en-US" dirty="0" smtClean="0"/>
              <a:t> Skid Steer </a:t>
            </a:r>
            <a:endParaRPr lang="en-US" dirty="0"/>
          </a:p>
        </p:txBody>
      </p:sp>
      <p:pic>
        <p:nvPicPr>
          <p:cNvPr id="4" name="Content Placeholder 3" descr="Gehl 5240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630" y="1600200"/>
            <a:ext cx="60267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INVOICES/RECEIPTS</a:t>
            </a: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Material Invoices Page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pic>
        <p:nvPicPr>
          <p:cNvPr id="5" name="Picture 4" descr="Material Invoices Page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0"/>
            <a:ext cx="5299364" cy="6858000"/>
          </a:xfrm>
          <a:prstGeom prst="rect">
            <a:avLst/>
          </a:prstGeom>
        </p:spPr>
      </p:pic>
      <p:pic>
        <p:nvPicPr>
          <p:cNvPr id="7" name="Picture 6" descr="Material Invoices Page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63-10</a:t>
            </a:r>
            <a:endParaRPr lang="en-US" dirty="0"/>
          </a:p>
        </p:txBody>
      </p:sp>
      <p:pic>
        <p:nvPicPr>
          <p:cNvPr id="4" name="Content Placeholder 3" descr="Construction Webpag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5838096" cy="1952381"/>
          </a:xfrm>
        </p:spPr>
      </p:pic>
      <p:sp>
        <p:nvSpPr>
          <p:cNvPr id="6" name="Rectangle 5"/>
          <p:cNvSpPr/>
          <p:nvPr/>
        </p:nvSpPr>
        <p:spPr>
          <a:xfrm>
            <a:off x="3429000" y="259080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C 63-10 Lin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6" y="3200400"/>
            <a:ext cx="9133334" cy="2847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1910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Reasons for Cost-Plus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Can’t agree on a price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Specialty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Notice of Changed Conditions </a:t>
            </a:r>
          </a:p>
        </p:txBody>
      </p:sp>
      <p:pic>
        <p:nvPicPr>
          <p:cNvPr id="1026" name="Picture 2" descr="http://www.alexandrianews.org/2013/wp-content/uploads/2013/05/dollar-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 ACCOUNT WORK</a:t>
            </a:r>
            <a:br>
              <a:rPr lang="en-US" dirty="0" smtClean="0"/>
            </a:br>
            <a:r>
              <a:rPr lang="en-US" dirty="0" smtClean="0"/>
              <a:t>TC63-11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038087" cy="521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1447800"/>
            <a:ext cx="4038600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3390900" y="2781300"/>
            <a:ext cx="8229600" cy="1143000"/>
          </a:xfrm>
        </p:spPr>
        <p:txBody>
          <a:bodyPr/>
          <a:lstStyle/>
          <a:p>
            <a:r>
              <a:rPr lang="en-US" dirty="0" smtClean="0"/>
              <a:t>FORCE ACCOUNT EXAMPLE</a:t>
            </a:r>
            <a:endParaRPr lang="en-US" dirty="0"/>
          </a:p>
        </p:txBody>
      </p:sp>
      <p:pic>
        <p:nvPicPr>
          <p:cNvPr id="4" name="Content Placeholder 3" descr="TC63-11 (2) Exa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73"/>
          <a:stretch>
            <a:fillRect/>
          </a:stretch>
        </p:blipFill>
        <p:spPr>
          <a:xfrm>
            <a:off x="1676400" y="0"/>
            <a:ext cx="571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109.04.02 Force Account Work -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109.04.02 Force Account Work</a:t>
            </a:r>
          </a:p>
          <a:p>
            <a:pPr>
              <a:buNone/>
            </a:pPr>
            <a:r>
              <a:rPr lang="en-US" dirty="0" smtClean="0"/>
              <a:t>A) Labor. For all labor and for foremen in direct charge of the specific operations, </a:t>
            </a:r>
          </a:p>
          <a:p>
            <a:pPr>
              <a:buNone/>
            </a:pPr>
            <a:r>
              <a:rPr lang="en-US" dirty="0" smtClean="0"/>
              <a:t>the Department will pay the Contractor: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1) </a:t>
            </a:r>
            <a:r>
              <a:rPr lang="en-US" dirty="0" smtClean="0">
                <a:solidFill>
                  <a:srgbClr val="FF0000"/>
                </a:solidFill>
              </a:rPr>
              <a:t>the actual cost of wages paid</a:t>
            </a:r>
            <a:r>
              <a:rPr lang="en-US" dirty="0" smtClean="0"/>
              <a:t>, but at rates not to exceed those for comparable </a:t>
            </a:r>
          </a:p>
          <a:p>
            <a:pPr>
              <a:buNone/>
            </a:pPr>
            <a:r>
              <a:rPr lang="en-US" dirty="0" smtClean="0"/>
              <a:t>	labor currently employed on the project, as the Engineer determines; </a:t>
            </a:r>
          </a:p>
          <a:p>
            <a:pPr>
              <a:buNone/>
            </a:pPr>
            <a:r>
              <a:rPr lang="en-US" dirty="0" smtClean="0"/>
              <a:t>	2) an amount equal to the sum of the products of established labor burden </a:t>
            </a:r>
          </a:p>
          <a:p>
            <a:pPr>
              <a:buNone/>
            </a:pPr>
            <a:r>
              <a:rPr lang="en-US" dirty="0" smtClean="0"/>
              <a:t>	percentages and the actual cost of wages. The amounts determined by the </a:t>
            </a:r>
          </a:p>
          <a:p>
            <a:pPr>
              <a:buNone/>
            </a:pPr>
            <a:r>
              <a:rPr lang="en-US" dirty="0" smtClean="0"/>
              <a:t>	established labor burden percentages constitute full compensation for the </a:t>
            </a:r>
          </a:p>
          <a:p>
            <a:pPr>
              <a:buNone/>
            </a:pPr>
            <a:r>
              <a:rPr lang="en-US" dirty="0" smtClean="0"/>
              <a:t>	cost of workers’ compensation insurance, social security taxes, </a:t>
            </a:r>
          </a:p>
          <a:p>
            <a:pPr>
              <a:buNone/>
            </a:pPr>
            <a:r>
              <a:rPr lang="en-US" dirty="0" smtClean="0"/>
              <a:t>	unemployment compensation insurance, public liability insurance; and any </a:t>
            </a:r>
          </a:p>
          <a:p>
            <a:pPr>
              <a:buNone/>
            </a:pPr>
            <a:r>
              <a:rPr lang="en-US" dirty="0" smtClean="0"/>
              <a:t>	other taxes or insurance which are added to labor costs; and </a:t>
            </a:r>
          </a:p>
          <a:p>
            <a:pPr>
              <a:buNone/>
            </a:pPr>
            <a:r>
              <a:rPr lang="en-US" dirty="0" smtClean="0"/>
              <a:t>	3) an amount equal to </a:t>
            </a:r>
            <a:r>
              <a:rPr lang="en-US" dirty="0" smtClean="0">
                <a:solidFill>
                  <a:srgbClr val="FF0000"/>
                </a:solidFill>
              </a:rPr>
              <a:t>25 percent </a:t>
            </a:r>
            <a:r>
              <a:rPr lang="en-US" dirty="0" smtClean="0"/>
              <a:t>of the actual cost of wages and the other costs </a:t>
            </a:r>
          </a:p>
          <a:p>
            <a:pPr>
              <a:buNone/>
            </a:pPr>
            <a:r>
              <a:rPr lang="en-US" dirty="0" smtClean="0"/>
              <a:t>	identified above. This amount is full compensation for office overhead and </a:t>
            </a:r>
          </a:p>
          <a:p>
            <a:pPr>
              <a:buNone/>
            </a:pPr>
            <a:r>
              <a:rPr lang="en-US" dirty="0" smtClean="0"/>
              <a:t>	general superintendence.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Actual Cost = hourly rate plus + overhead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638800"/>
            <a:ext cx="2895600" cy="108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40000" lnSpcReduction="20000"/>
          </a:bodyPr>
          <a:lstStyle/>
          <a:p>
            <a:r>
              <a:rPr lang="en-US" sz="3500" dirty="0" smtClean="0"/>
              <a:t>109.04.02 Force Account Work</a:t>
            </a:r>
          </a:p>
          <a:p>
            <a:pPr lvl="1">
              <a:buNone/>
            </a:pPr>
            <a:r>
              <a:rPr lang="en-US" sz="3500" dirty="0" smtClean="0"/>
              <a:t>C) Equipment and Tools. For any machinery or special equipment that the </a:t>
            </a:r>
          </a:p>
          <a:p>
            <a:pPr lvl="1">
              <a:buNone/>
            </a:pPr>
            <a:r>
              <a:rPr lang="en-US" sz="3500" dirty="0" smtClean="0"/>
              <a:t>Engineer has authorized for use and the Contractor has used, the Department </a:t>
            </a:r>
          </a:p>
          <a:p>
            <a:pPr lvl="1">
              <a:buNone/>
            </a:pPr>
            <a:r>
              <a:rPr lang="en-US" sz="3500" dirty="0" smtClean="0"/>
              <a:t>will pay </a:t>
            </a:r>
            <a:r>
              <a:rPr lang="en-US" sz="3500" dirty="0" smtClean="0">
                <a:solidFill>
                  <a:srgbClr val="FF0000"/>
                </a:solidFill>
              </a:rPr>
              <a:t>the rental rate stated on the rental company invoice </a:t>
            </a:r>
            <a:r>
              <a:rPr lang="en-US" sz="3500" dirty="0" smtClean="0"/>
              <a:t>for the actual </a:t>
            </a:r>
          </a:p>
          <a:p>
            <a:pPr lvl="1">
              <a:buNone/>
            </a:pPr>
            <a:r>
              <a:rPr lang="en-US" sz="3500" dirty="0" smtClean="0"/>
              <a:t>agreed time and rate that such equipment is required on the work and will </a:t>
            </a:r>
          </a:p>
          <a:p>
            <a:pPr lvl="1">
              <a:buNone/>
            </a:pPr>
            <a:r>
              <a:rPr lang="en-US" sz="3500" dirty="0" smtClean="0"/>
              <a:t>add an amount equal to 15 percent of the rental sum as full compensation for </a:t>
            </a:r>
          </a:p>
          <a:p>
            <a:pPr lvl="1">
              <a:buNone/>
            </a:pPr>
            <a:r>
              <a:rPr lang="en-US" sz="3500" dirty="0" smtClean="0"/>
              <a:t>fuel, lubricants, and filters. </a:t>
            </a:r>
          </a:p>
          <a:p>
            <a:pPr lvl="1">
              <a:buNone/>
            </a:pPr>
            <a:r>
              <a:rPr lang="en-US" sz="3500" dirty="0" smtClean="0"/>
              <a:t>The Department will pay for equipment that the Contractor is already using </a:t>
            </a:r>
          </a:p>
          <a:p>
            <a:pPr lvl="1">
              <a:buNone/>
            </a:pPr>
            <a:r>
              <a:rPr lang="en-US" sz="3500" dirty="0" smtClean="0"/>
              <a:t>on the project, and which is not obtained specifically for the force account work </a:t>
            </a:r>
          </a:p>
          <a:p>
            <a:pPr lvl="1">
              <a:buNone/>
            </a:pPr>
            <a:r>
              <a:rPr lang="en-US" sz="3500" dirty="0" smtClean="0"/>
              <a:t>based on an hourly rate. </a:t>
            </a:r>
            <a:r>
              <a:rPr lang="en-US" sz="3500" dirty="0" smtClean="0">
                <a:solidFill>
                  <a:srgbClr val="FF0000"/>
                </a:solidFill>
              </a:rPr>
              <a:t>The Department will determine the hourly rate by </a:t>
            </a:r>
          </a:p>
          <a:p>
            <a:pPr lvl="1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taking the Blue Book monthly rental rate, adjusted for age and geographic </a:t>
            </a:r>
          </a:p>
          <a:p>
            <a:pPr lvl="1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region, dividing it by 176 and adding the Blue Book estimated operational cost. </a:t>
            </a:r>
          </a:p>
          <a:p>
            <a:pPr lvl="1">
              <a:buNone/>
            </a:pPr>
            <a:r>
              <a:rPr lang="en-US" sz="3500" dirty="0" smtClean="0"/>
              <a:t>The Department will pay rental rates for equipment required to be on standby at </a:t>
            </a:r>
          </a:p>
          <a:p>
            <a:pPr lvl="1">
              <a:buNone/>
            </a:pPr>
            <a:r>
              <a:rPr lang="en-US" sz="3500" dirty="0" smtClean="0"/>
              <a:t>one half the normal rate, excluding operational cost, and pay for standby time for </a:t>
            </a:r>
          </a:p>
          <a:p>
            <a:pPr lvl="1">
              <a:buNone/>
            </a:pPr>
            <a:r>
              <a:rPr lang="en-US" sz="3500" dirty="0" smtClean="0"/>
              <a:t>a maximum of 8 hours per day and 40 hours per week. </a:t>
            </a:r>
          </a:p>
          <a:p>
            <a:pPr lvl="1">
              <a:buNone/>
            </a:pPr>
            <a:r>
              <a:rPr lang="en-US" sz="3500" dirty="0" smtClean="0"/>
              <a:t>The Engineer will measure the rental of equipment by time in hours of </a:t>
            </a:r>
          </a:p>
          <a:p>
            <a:pPr lvl="1">
              <a:buNone/>
            </a:pPr>
            <a:r>
              <a:rPr lang="en-US" sz="3500" dirty="0" smtClean="0"/>
              <a:t>actual working time and the necessary traveling time of the equipment </a:t>
            </a:r>
          </a:p>
          <a:p>
            <a:pPr lvl="1">
              <a:buNone/>
            </a:pPr>
            <a:r>
              <a:rPr lang="en-US" sz="3500" dirty="0" smtClean="0"/>
              <a:t>within the limits of the project, unless the Engineer has ordered special </a:t>
            </a:r>
          </a:p>
          <a:p>
            <a:pPr lvl="1">
              <a:buNone/>
            </a:pPr>
            <a:r>
              <a:rPr lang="en-US" sz="3500" dirty="0" smtClean="0"/>
              <a:t>equipment in connection with force account work, in which case the </a:t>
            </a:r>
          </a:p>
          <a:p>
            <a:pPr lvl="1">
              <a:buNone/>
            </a:pPr>
            <a:r>
              <a:rPr lang="en-US" sz="3500" dirty="0" smtClean="0"/>
              <a:t>Engineer will also include travel time and transportation to the project. </a:t>
            </a:r>
          </a:p>
          <a:p>
            <a:pPr lvl="1">
              <a:buNone/>
            </a:pPr>
            <a:r>
              <a:rPr lang="en-US" sz="3500" dirty="0" smtClean="0"/>
              <a:t>The Department will not pay rental rates or percentages for the use of small </a:t>
            </a:r>
          </a:p>
          <a:p>
            <a:pPr lvl="1">
              <a:buNone/>
            </a:pPr>
            <a:r>
              <a:rPr lang="en-US" sz="3500" dirty="0" smtClean="0"/>
              <a:t>tools and manual equipment.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Rental Rates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72139" cy="430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37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https://www.equipmentwatch.com/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Watch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Districts 1-4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matt.looney@ky.gov</a:t>
            </a:r>
            <a:endParaRPr lang="en-US" dirty="0" smtClean="0"/>
          </a:p>
          <a:p>
            <a:pPr lvl="1"/>
            <a:r>
              <a:rPr lang="en-US" dirty="0" smtClean="0"/>
              <a:t>PW: kentuckyrain0515</a:t>
            </a:r>
          </a:p>
          <a:p>
            <a:r>
              <a:rPr lang="en-US" dirty="0" smtClean="0"/>
              <a:t>Districts 5-8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rachel.mills@ky.gov</a:t>
            </a:r>
            <a:endParaRPr lang="en-US" dirty="0" smtClean="0"/>
          </a:p>
          <a:p>
            <a:pPr lvl="1"/>
            <a:r>
              <a:rPr lang="en-US" dirty="0" smtClean="0"/>
              <a:t>PW: w34zvtwtj9</a:t>
            </a:r>
          </a:p>
          <a:p>
            <a:r>
              <a:rPr lang="en-US" dirty="0" smtClean="0"/>
              <a:t>Districts 9-12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beth.whitt@ky.gov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PW: racehorse0515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https://www.equipmentwatch.com/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Copco</a:t>
            </a:r>
            <a:r>
              <a:rPr lang="en-US" dirty="0" smtClean="0"/>
              <a:t> SB 150</a:t>
            </a:r>
            <a:endParaRPr lang="en-US" dirty="0"/>
          </a:p>
        </p:txBody>
      </p:sp>
      <p:pic>
        <p:nvPicPr>
          <p:cNvPr id="4" name="Content Placeholder 3" descr="Atlas Cap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285" y="1600200"/>
            <a:ext cx="72134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D95A6B-FB4C-4DAF-82E4-E7BFE80BEDD0}"/>
</file>

<file path=customXml/itemProps2.xml><?xml version="1.0" encoding="utf-8"?>
<ds:datastoreItem xmlns:ds="http://schemas.openxmlformats.org/officeDocument/2006/customXml" ds:itemID="{7E686515-3E7B-4983-8A70-1F3059072654}"/>
</file>

<file path=customXml/itemProps3.xml><?xml version="1.0" encoding="utf-8"?>
<ds:datastoreItem xmlns:ds="http://schemas.openxmlformats.org/officeDocument/2006/customXml" ds:itemID="{DC7780F2-3828-4632-9E0A-3D23DB0090EF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381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COST PLUS</vt:lpstr>
      <vt:lpstr>Reasons for Cost-Plus</vt:lpstr>
      <vt:lpstr>FORCE ACCOUNT WORK TC63-11</vt:lpstr>
      <vt:lpstr>FORCE ACCOUNT EXAMPLE</vt:lpstr>
      <vt:lpstr>109.04.02 Force Account Work - Labor</vt:lpstr>
      <vt:lpstr>Equipment Rates</vt:lpstr>
      <vt:lpstr>Equipment Rental Rates</vt:lpstr>
      <vt:lpstr>Equipment Watch Login</vt:lpstr>
      <vt:lpstr>Atlas Copco SB 150</vt:lpstr>
      <vt:lpstr>IHI 45NX</vt:lpstr>
      <vt:lpstr>Gehl Skid Steer </vt:lpstr>
      <vt:lpstr>Materials</vt:lpstr>
      <vt:lpstr>TC 63-10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PLUS</dc:title>
  <dc:creator>KYTC</dc:creator>
  <cp:lastModifiedBy>KYTC</cp:lastModifiedBy>
  <cp:revision>41</cp:revision>
  <dcterms:created xsi:type="dcterms:W3CDTF">2014-02-10T15:55:41Z</dcterms:created>
  <dcterms:modified xsi:type="dcterms:W3CDTF">2014-02-20T18:20:31Z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