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12.xml" ContentType="application/vnd.openxmlformats-officedocument.presentationml.slide+xml"/>
  <Override PartName="/ppt/slides/slide16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2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6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handoutMasters/handoutMaster1.xml" ContentType="application/vnd.openxmlformats-officedocument.presentationml.handoutMaster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24"/>
  </p:handoutMasterIdLst>
  <p:sldIdLst>
    <p:sldId id="262" r:id="rId2"/>
    <p:sldId id="260" r:id="rId3"/>
    <p:sldId id="259" r:id="rId4"/>
    <p:sldId id="261" r:id="rId5"/>
    <p:sldId id="258" r:id="rId6"/>
    <p:sldId id="263" r:id="rId7"/>
    <p:sldId id="268" r:id="rId8"/>
    <p:sldId id="269" r:id="rId9"/>
    <p:sldId id="264" r:id="rId10"/>
    <p:sldId id="267" r:id="rId11"/>
    <p:sldId id="265" r:id="rId12"/>
    <p:sldId id="270" r:id="rId13"/>
    <p:sldId id="266" r:id="rId14"/>
    <p:sldId id="274" r:id="rId15"/>
    <p:sldId id="275" r:id="rId16"/>
    <p:sldId id="276" r:id="rId17"/>
    <p:sldId id="277" r:id="rId18"/>
    <p:sldId id="278" r:id="rId19"/>
    <p:sldId id="279" r:id="rId20"/>
    <p:sldId id="271" r:id="rId21"/>
    <p:sldId id="272" r:id="rId22"/>
    <p:sldId id="273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43F94"/>
    <a:srgbClr val="264A92"/>
    <a:srgbClr val="263892"/>
    <a:srgbClr val="233385"/>
    <a:srgbClr val="2A3EA2"/>
    <a:srgbClr val="2B40A7"/>
    <a:srgbClr val="111C89"/>
    <a:srgbClr val="1624AE"/>
    <a:srgbClr val="3B0CE6"/>
    <a:srgbClr val="2F20E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3810" autoAdjust="0"/>
  </p:normalViewPr>
  <p:slideViewPr>
    <p:cSldViewPr>
      <p:cViewPr>
        <p:scale>
          <a:sx n="80" d="100"/>
          <a:sy n="80" d="100"/>
        </p:scale>
        <p:origin x="-34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Relationship Id="rId30" Type="http://schemas.openxmlformats.org/officeDocument/2006/relationships/customXml" Target="../customXml/item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00D79F-61BC-4B71-9005-5A15037B149D}" type="datetimeFigureOut">
              <a:rPr lang="en-US" smtClean="0"/>
              <a:pPr/>
              <a:t>3/4/2014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937CFB-8826-4518-B19A-C5A6F8AD26B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910219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533400"/>
            <a:ext cx="8153400" cy="1470025"/>
          </a:xfrm>
        </p:spPr>
        <p:txBody>
          <a:bodyPr>
            <a:normAutofit/>
          </a:bodyPr>
          <a:lstStyle>
            <a:lvl1pPr>
              <a:defRPr sz="52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057400"/>
            <a:ext cx="8153400" cy="1752600"/>
          </a:xfrm>
        </p:spPr>
        <p:txBody>
          <a:bodyPr>
            <a:normAutofit/>
          </a:bodyPr>
          <a:lstStyle>
            <a:lvl1pPr marL="0" indent="0" algn="l">
              <a:buNone/>
              <a:defRPr sz="2400" cap="small" baseline="0">
                <a:solidFill>
                  <a:srgbClr val="25408F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7ACC9-91EE-4061-BA5E-80AED2D15E8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3/4/2014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02098-D3F7-4A27-9378-6F228FFE39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161122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7ACC9-91EE-4061-BA5E-80AED2D15E8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3/4/2014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02098-D3F7-4A27-9378-6F228FFE39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693920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7ACC9-91EE-4061-BA5E-80AED2D15E8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3/4/2014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02098-D3F7-4A27-9378-6F228FFE39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846098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7ACC9-91EE-4061-BA5E-80AED2D15E8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3/4/2014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02098-D3F7-4A27-9378-6F228FFE39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683315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7ACC9-91EE-4061-BA5E-80AED2D15E8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3/4/2014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02098-D3F7-4A27-9378-6F228FFE39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345036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7ACC9-91EE-4061-BA5E-80AED2D15E8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3/4/2014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02098-D3F7-4A27-9378-6F228FFE39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183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7ACC9-91EE-4061-BA5E-80AED2D15E8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3/4/2014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02098-D3F7-4A27-9378-6F228FFE39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91102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7ACC9-91EE-4061-BA5E-80AED2D15E8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3/4/2014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02098-D3F7-4A27-9378-6F228FFE39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403301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7ACC9-91EE-4061-BA5E-80AED2D15E8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3/4/2014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02098-D3F7-4A27-9378-6F228FFE39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448400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3962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5563572"/>
            <a:ext cx="2133600" cy="3800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C7ACC9-91EE-4061-BA5E-80AED2D15E8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3/4/2014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563572"/>
            <a:ext cx="2133600" cy="3800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F02098-D3F7-4A27-9378-6F228FFE39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5943600"/>
            <a:ext cx="9144000" cy="914400"/>
          </a:xfrm>
          <a:prstGeom prst="rect">
            <a:avLst/>
          </a:prstGeom>
          <a:solidFill>
            <a:srgbClr val="25408F"/>
          </a:solidFill>
          <a:ln>
            <a:solidFill>
              <a:srgbClr val="2540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5171" y="6057767"/>
            <a:ext cx="685800" cy="6858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400800" y="6019800"/>
            <a:ext cx="266700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ts val="1800"/>
              </a:lnSpc>
            </a:pPr>
            <a:r>
              <a:rPr lang="en-US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Kentucky</a:t>
            </a:r>
          </a:p>
          <a:p>
            <a:pPr algn="r">
              <a:lnSpc>
                <a:spcPts val="1800"/>
              </a:lnSpc>
            </a:pPr>
            <a:r>
              <a:rPr lang="en-US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Transportation</a:t>
            </a:r>
          </a:p>
          <a:p>
            <a:pPr algn="r">
              <a:lnSpc>
                <a:spcPts val="1800"/>
              </a:lnSpc>
            </a:pPr>
            <a:r>
              <a:rPr lang="en-US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Center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66800" y="6297782"/>
            <a:ext cx="1390677" cy="282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481667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3800" kern="1200">
          <a:solidFill>
            <a:srgbClr val="25408F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dobe Garamond Pro" pitchFamily="18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Adobe Garamond Pro" pitchFamily="18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Adobe Garamond Pro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dobe Garamond Pro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Adobe Garamond Pro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Adobe Garamond Pro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transportation.ky.gov/Construction/Pages/default.aspx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transportation.ky.gov/Construction/Pages/Contractors-Performance-Evaluation-Report.aspx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Contractor Performance Evaluations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Steps and Guidance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3400" y="2819400"/>
            <a:ext cx="8115300" cy="2047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7010400" y="6019800"/>
            <a:ext cx="2057400" cy="762000"/>
          </a:xfrm>
          <a:prstGeom prst="rect">
            <a:avLst/>
          </a:prstGeom>
          <a:solidFill>
            <a:srgbClr val="243F94"/>
          </a:solidFill>
          <a:ln>
            <a:solidFill>
              <a:srgbClr val="243F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69062" y="5992812"/>
            <a:ext cx="798513" cy="798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514600" y="6139190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bg1"/>
                </a:solidFill>
                <a:latin typeface="+mj-lt"/>
              </a:rPr>
              <a:t>Kentucky Transportation Center</a:t>
            </a:r>
            <a:endParaRPr lang="en-US" sz="14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267575" y="5934670"/>
            <a:ext cx="1828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+mj-lt"/>
              </a:rPr>
              <a:t>Kentucky Transportation Cabinet</a:t>
            </a:r>
            <a:endParaRPr lang="en-US" b="1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61989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7010400" y="6019800"/>
            <a:ext cx="2057400" cy="762000"/>
          </a:xfrm>
          <a:prstGeom prst="rect">
            <a:avLst/>
          </a:prstGeom>
          <a:solidFill>
            <a:srgbClr val="243F94"/>
          </a:solidFill>
          <a:ln>
            <a:solidFill>
              <a:srgbClr val="243F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92162"/>
          </a:xfrm>
        </p:spPr>
        <p:txBody>
          <a:bodyPr>
            <a:noAutofit/>
          </a:bodyPr>
          <a:lstStyle/>
          <a:p>
            <a:r>
              <a:rPr lang="en-US" sz="2800" dirty="0" smtClean="0"/>
              <a:t>For Interim Evaluations Be Able to Answer…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334000"/>
          </a:xfrm>
        </p:spPr>
        <p:txBody>
          <a:bodyPr>
            <a:noAutofit/>
          </a:bodyPr>
          <a:lstStyle/>
          <a:p>
            <a:pPr lvl="0"/>
            <a:r>
              <a:rPr lang="en-US" sz="1500" dirty="0"/>
              <a:t>What amount of work was removed/replaced and/or what amount of deductions were taken?</a:t>
            </a:r>
          </a:p>
          <a:p>
            <a:pPr lvl="0"/>
            <a:r>
              <a:rPr lang="en-US" sz="1500" dirty="0"/>
              <a:t>Were there any material deficiencies? </a:t>
            </a:r>
          </a:p>
          <a:p>
            <a:pPr lvl="0"/>
            <a:r>
              <a:rPr lang="en-US" sz="1500" dirty="0"/>
              <a:t>Were deficiencies addressed in a timely manner?</a:t>
            </a:r>
          </a:p>
          <a:p>
            <a:pPr lvl="0"/>
            <a:r>
              <a:rPr lang="en-US" sz="1500" dirty="0"/>
              <a:t>Does the project progress appear to indicate the project is behind, on, or ahead of schedule?</a:t>
            </a:r>
          </a:p>
          <a:p>
            <a:pPr lvl="0"/>
            <a:r>
              <a:rPr lang="en-US" sz="1500" dirty="0"/>
              <a:t>What level of engagement, scheduling, communication and cooperation was there with KYTC?</a:t>
            </a:r>
          </a:p>
          <a:p>
            <a:pPr lvl="0"/>
            <a:r>
              <a:rPr lang="en-US" sz="1500" dirty="0"/>
              <a:t>Did traffic control meet standards?</a:t>
            </a:r>
          </a:p>
          <a:p>
            <a:pPr lvl="0"/>
            <a:r>
              <a:rPr lang="en-US" sz="1500" dirty="0"/>
              <a:t>Was work completed only within allowed hours?</a:t>
            </a:r>
          </a:p>
          <a:p>
            <a:pPr lvl="0"/>
            <a:r>
              <a:rPr lang="en-US" sz="1500" dirty="0"/>
              <a:t>Were there any work zone incidents?</a:t>
            </a:r>
          </a:p>
          <a:p>
            <a:pPr lvl="0"/>
            <a:r>
              <a:rPr lang="en-US" sz="1500" dirty="0"/>
              <a:t>Were temporary (</a:t>
            </a:r>
            <a:r>
              <a:rPr lang="en-US" sz="1500" dirty="0" err="1"/>
              <a:t>eg</a:t>
            </a:r>
            <a:r>
              <a:rPr lang="en-US" sz="1500" dirty="0"/>
              <a:t>. flagger, double fine, etc.) signs changed to reflect project traffic control?</a:t>
            </a:r>
          </a:p>
          <a:p>
            <a:pPr lvl="0"/>
            <a:r>
              <a:rPr lang="en-US" sz="1500" dirty="0"/>
              <a:t>Was there active use of advanced warnings, consideration of Over-Size Over-Weight carriers, communication with media, and onsite traffic technician staff? </a:t>
            </a:r>
          </a:p>
          <a:p>
            <a:pPr lvl="0"/>
            <a:r>
              <a:rPr lang="en-US" sz="1500" dirty="0"/>
              <a:t>Were there any OSHA citations?</a:t>
            </a:r>
          </a:p>
          <a:p>
            <a:pPr lvl="0"/>
            <a:r>
              <a:rPr lang="en-US" sz="1500" dirty="0"/>
              <a:t>Were there any hazards noted by the section engineer?</a:t>
            </a:r>
          </a:p>
          <a:p>
            <a:pPr lvl="0"/>
            <a:r>
              <a:rPr lang="en-US" sz="1500" dirty="0"/>
              <a:t>Were there safety meetings regularly held? Were all project partners invited to safety meetings?</a:t>
            </a:r>
          </a:p>
          <a:p>
            <a:pPr lvl="0"/>
            <a:r>
              <a:rPr lang="en-US" sz="1500" dirty="0"/>
              <a:t>Were there any EPA fines?</a:t>
            </a:r>
          </a:p>
          <a:p>
            <a:pPr lvl="0"/>
            <a:r>
              <a:rPr lang="en-US" sz="1500" dirty="0"/>
              <a:t>Was seeding progressively managed according to permits?</a:t>
            </a:r>
          </a:p>
          <a:p>
            <a:pPr lvl="0"/>
            <a:r>
              <a:rPr lang="en-US" sz="1500" dirty="0"/>
              <a:t>Were any 5-day letters issued?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69062" y="5992812"/>
            <a:ext cx="798513" cy="798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514600" y="6139190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bg1"/>
                </a:solidFill>
                <a:latin typeface="+mj-lt"/>
              </a:rPr>
              <a:t>Kentucky Transportation Center</a:t>
            </a:r>
            <a:endParaRPr lang="en-US" sz="14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267575" y="5934670"/>
            <a:ext cx="1828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+mj-lt"/>
              </a:rPr>
              <a:t>Kentucky Transportation Cabinet</a:t>
            </a:r>
            <a:endParaRPr lang="en-US" b="1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04096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7010400" y="6019800"/>
            <a:ext cx="2057400" cy="762000"/>
          </a:xfrm>
          <a:prstGeom prst="rect">
            <a:avLst/>
          </a:prstGeom>
          <a:solidFill>
            <a:srgbClr val="243F94"/>
          </a:solidFill>
          <a:ln>
            <a:solidFill>
              <a:srgbClr val="243F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Contractor Performance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72000"/>
          </a:xfrm>
        </p:spPr>
        <p:txBody>
          <a:bodyPr>
            <a:normAutofit/>
          </a:bodyPr>
          <a:lstStyle/>
          <a:p>
            <a:r>
              <a:rPr lang="en-US" dirty="0" smtClean="0"/>
              <a:t>Start the evaluations…</a:t>
            </a:r>
          </a:p>
          <a:p>
            <a:pPr lvl="1"/>
            <a:r>
              <a:rPr lang="en-US" dirty="0" smtClean="0"/>
              <a:t>Each time you begin an evaluation(s), download the most recent TC 14-19 template from transportation.ky.gov/construction visiting the Contractor’s Performance Report link</a:t>
            </a:r>
          </a:p>
          <a:p>
            <a:pPr lvl="2"/>
            <a:r>
              <a:rPr lang="en-US" dirty="0" smtClean="0"/>
              <a:t>This will ensure you have the most up-to-date contractor list</a:t>
            </a:r>
          </a:p>
          <a:p>
            <a:pPr lvl="1"/>
            <a:r>
              <a:rPr lang="en-US" dirty="0" smtClean="0"/>
              <a:t>Start by opening the template…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69062" y="5992812"/>
            <a:ext cx="798513" cy="798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514600" y="6139190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bg1"/>
                </a:solidFill>
                <a:latin typeface="+mj-lt"/>
              </a:rPr>
              <a:t>Kentucky Transportation Center</a:t>
            </a:r>
            <a:endParaRPr lang="en-US" sz="14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267575" y="5934670"/>
            <a:ext cx="1828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+mj-lt"/>
              </a:rPr>
              <a:t>Kentucky Transportation Cabinet</a:t>
            </a:r>
            <a:endParaRPr lang="en-US" b="1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61146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7010400" y="6019800"/>
            <a:ext cx="2057400" cy="762000"/>
          </a:xfrm>
          <a:prstGeom prst="rect">
            <a:avLst/>
          </a:prstGeom>
          <a:solidFill>
            <a:srgbClr val="243F94"/>
          </a:solidFill>
          <a:ln>
            <a:solidFill>
              <a:srgbClr val="243F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Contractor Performance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72000"/>
          </a:xfrm>
        </p:spPr>
        <p:txBody>
          <a:bodyPr>
            <a:normAutofit/>
          </a:bodyPr>
          <a:lstStyle/>
          <a:p>
            <a:r>
              <a:rPr lang="en-US" dirty="0" smtClean="0"/>
              <a:t>If/when you get a “Security Warning” click “Enable Content.”</a:t>
            </a:r>
          </a:p>
          <a:p>
            <a:endParaRPr lang="en-US" dirty="0" smtClean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69062" y="5992812"/>
            <a:ext cx="798513" cy="798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514600" y="6139190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bg1"/>
                </a:solidFill>
                <a:latin typeface="+mj-lt"/>
              </a:rPr>
              <a:t>Kentucky Transportation Center</a:t>
            </a:r>
            <a:endParaRPr lang="en-US" sz="14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267575" y="5934670"/>
            <a:ext cx="1828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+mj-lt"/>
              </a:rPr>
              <a:t>Kentucky Transportation Cabinet</a:t>
            </a:r>
            <a:endParaRPr lang="en-US" b="1" dirty="0">
              <a:solidFill>
                <a:schemeClr val="bg1"/>
              </a:solidFill>
              <a:latin typeface="+mj-lt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283129" y="2333625"/>
            <a:ext cx="4577743" cy="3267483"/>
            <a:chOff x="333806" y="0"/>
            <a:chExt cx="3854668" cy="2569779"/>
          </a:xfrm>
        </p:grpSpPr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333806" y="0"/>
              <a:ext cx="3854668" cy="2569779"/>
            </a:xfrm>
            <a:prstGeom prst="rect">
              <a:avLst/>
            </a:prstGeom>
          </p:spPr>
        </p:pic>
        <p:grpSp>
          <p:nvGrpSpPr>
            <p:cNvPr id="12" name="Group 11"/>
            <p:cNvGrpSpPr/>
            <p:nvPr/>
          </p:nvGrpSpPr>
          <p:grpSpPr>
            <a:xfrm>
              <a:off x="1778375" y="811924"/>
              <a:ext cx="2264494" cy="1113299"/>
              <a:chOff x="335882" y="0"/>
              <a:chExt cx="2264837" cy="1113782"/>
            </a:xfrm>
          </p:grpSpPr>
          <p:sp>
            <p:nvSpPr>
              <p:cNvPr id="13" name="Text Box 3"/>
              <p:cNvSpPr txBox="1"/>
              <p:nvPr/>
            </p:nvSpPr>
            <p:spPr>
              <a:xfrm>
                <a:off x="1726324" y="409904"/>
                <a:ext cx="874395" cy="314960"/>
              </a:xfrm>
              <a:prstGeom prst="rect">
                <a:avLst/>
              </a:prstGeom>
              <a:ln/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  <a:softEdge rad="12700"/>
              </a:effectLst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100" b="1">
                    <a:effectLst/>
                    <a:ea typeface="Calibri"/>
                    <a:cs typeface="Times New Roman"/>
                  </a:rPr>
                  <a:t>Click here</a:t>
                </a:r>
                <a:endParaRPr lang="en-US" sz="1100">
                  <a:effectLst/>
                  <a:ea typeface="Calibri"/>
                  <a:cs typeface="Times New Roman"/>
                </a:endParaRPr>
              </a:p>
            </p:txBody>
          </p:sp>
          <p:cxnSp>
            <p:nvCxnSpPr>
              <p:cNvPr id="14" name="Straight Arrow Connector 13"/>
              <p:cNvCxnSpPr/>
              <p:nvPr/>
            </p:nvCxnSpPr>
            <p:spPr>
              <a:xfrm flipH="1" flipV="1">
                <a:off x="754547" y="0"/>
                <a:ext cx="1057897" cy="55118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pic>
            <p:nvPicPr>
              <p:cNvPr id="15" name="Picture 14"/>
              <p:cNvPicPr>
                <a:picLocks noChangeAspect="1"/>
              </p:cNvPicPr>
              <p:nvPr/>
            </p:nvPicPr>
            <p:blipFill rotWithShape="1">
              <a:blip r:embed="rId3" cstate="print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 l="41923" t="67835" r="3271" b="24774"/>
              <a:stretch/>
            </p:blipFill>
            <p:spPr bwMode="auto">
              <a:xfrm>
                <a:off x="335882" y="924597"/>
                <a:ext cx="2112580" cy="189185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 xmlns=""/>
                </a:ext>
              </a:extLst>
            </p:spPr>
          </p:pic>
        </p:grpSp>
      </p:grpSp>
    </p:spTree>
    <p:extLst>
      <p:ext uri="{BB962C8B-B14F-4D97-AF65-F5344CB8AC3E}">
        <p14:creationId xmlns:p14="http://schemas.microsoft.com/office/powerpoint/2010/main" xmlns="" val="3242299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7010400" y="6019800"/>
            <a:ext cx="2057400" cy="762000"/>
          </a:xfrm>
          <a:prstGeom prst="rect">
            <a:avLst/>
          </a:prstGeom>
          <a:solidFill>
            <a:srgbClr val="243F94"/>
          </a:solidFill>
          <a:ln>
            <a:solidFill>
              <a:srgbClr val="243F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Contractor Performance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72000"/>
          </a:xfrm>
        </p:spPr>
        <p:txBody>
          <a:bodyPr>
            <a:normAutofit/>
          </a:bodyPr>
          <a:lstStyle/>
          <a:p>
            <a:r>
              <a:rPr lang="en-US" dirty="0" smtClean="0"/>
              <a:t>Then follow the onscreen guidance…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69062" y="5992812"/>
            <a:ext cx="798513" cy="798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514600" y="6139190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bg1"/>
                </a:solidFill>
                <a:latin typeface="+mj-lt"/>
              </a:rPr>
              <a:t>Kentucky Transportation Center</a:t>
            </a:r>
            <a:endParaRPr lang="en-US" sz="14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267575" y="5934670"/>
            <a:ext cx="1828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+mj-lt"/>
              </a:rPr>
              <a:t>Kentucky Transportation Cabinet</a:t>
            </a:r>
            <a:endParaRPr lang="en-US" b="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52688" y="2514600"/>
            <a:ext cx="4238625" cy="2617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161146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7010400" y="6019800"/>
            <a:ext cx="2057400" cy="762000"/>
          </a:xfrm>
          <a:prstGeom prst="rect">
            <a:avLst/>
          </a:prstGeom>
          <a:solidFill>
            <a:srgbClr val="243F94"/>
          </a:solidFill>
          <a:ln>
            <a:solidFill>
              <a:srgbClr val="243F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Contractor Performance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72000"/>
          </a:xfrm>
        </p:spPr>
        <p:txBody>
          <a:bodyPr>
            <a:normAutofit/>
          </a:bodyPr>
          <a:lstStyle/>
          <a:p>
            <a:r>
              <a:rPr lang="en-US" dirty="0" smtClean="0"/>
              <a:t>Fill out the Contractor and Project Information with drop down menus for assistance…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69062" y="5992812"/>
            <a:ext cx="798513" cy="798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514600" y="6139190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bg1"/>
                </a:solidFill>
                <a:latin typeface="+mj-lt"/>
              </a:rPr>
              <a:t>Kentucky Transportation Center</a:t>
            </a:r>
            <a:endParaRPr lang="en-US" sz="14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267575" y="5934670"/>
            <a:ext cx="1828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+mj-lt"/>
              </a:rPr>
              <a:t>Kentucky Transportation Cabinet</a:t>
            </a:r>
            <a:endParaRPr lang="en-US" b="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7225" y="2408711"/>
            <a:ext cx="3714750" cy="29655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85922" y="2408711"/>
            <a:ext cx="3843627" cy="29655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981853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7010400" y="6019800"/>
            <a:ext cx="2057400" cy="762000"/>
          </a:xfrm>
          <a:prstGeom prst="rect">
            <a:avLst/>
          </a:prstGeom>
          <a:solidFill>
            <a:srgbClr val="243F94"/>
          </a:solidFill>
          <a:ln>
            <a:solidFill>
              <a:srgbClr val="243F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Contractor Performance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72000"/>
          </a:xfrm>
        </p:spPr>
        <p:txBody>
          <a:bodyPr>
            <a:normAutofit/>
          </a:bodyPr>
          <a:lstStyle/>
          <a:p>
            <a:r>
              <a:rPr lang="en-US" dirty="0" smtClean="0"/>
              <a:t>Decide whether to continue using the easier user interface or manually enter ratings…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69062" y="5992812"/>
            <a:ext cx="798513" cy="798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514600" y="6139190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bg1"/>
                </a:solidFill>
                <a:latin typeface="+mj-lt"/>
              </a:rPr>
              <a:t>Kentucky Transportation Center</a:t>
            </a:r>
            <a:endParaRPr lang="en-US" sz="14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267575" y="5934670"/>
            <a:ext cx="1828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+mj-lt"/>
              </a:rPr>
              <a:t>Kentucky Transportation Cabinet</a:t>
            </a:r>
            <a:endParaRPr lang="en-US" b="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82018" y="2200275"/>
            <a:ext cx="4686300" cy="366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981853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7010400" y="6019800"/>
            <a:ext cx="2057400" cy="762000"/>
          </a:xfrm>
          <a:prstGeom prst="rect">
            <a:avLst/>
          </a:prstGeom>
          <a:solidFill>
            <a:srgbClr val="243F94"/>
          </a:solidFill>
          <a:ln>
            <a:solidFill>
              <a:srgbClr val="243F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Contractor Performance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72000"/>
          </a:xfrm>
        </p:spPr>
        <p:txBody>
          <a:bodyPr>
            <a:normAutofit/>
          </a:bodyPr>
          <a:lstStyle/>
          <a:p>
            <a:r>
              <a:rPr lang="en-US" dirty="0" smtClean="0"/>
              <a:t>When using the wizard, ratings are evaluated one at a time displaying applicable criteria…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69062" y="5992812"/>
            <a:ext cx="798513" cy="798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514600" y="6139190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bg1"/>
                </a:solidFill>
                <a:latin typeface="+mj-lt"/>
              </a:rPr>
              <a:t>Kentucky Transportation Center</a:t>
            </a:r>
            <a:endParaRPr lang="en-US" sz="14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267575" y="5934670"/>
            <a:ext cx="1828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+mj-lt"/>
              </a:rPr>
              <a:t>Kentucky Transportation Cabinet</a:t>
            </a:r>
            <a:endParaRPr lang="en-US" b="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342300" y="2286000"/>
            <a:ext cx="4182998" cy="3525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981853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7010400" y="6019800"/>
            <a:ext cx="2057400" cy="762000"/>
          </a:xfrm>
          <a:prstGeom prst="rect">
            <a:avLst/>
          </a:prstGeom>
          <a:solidFill>
            <a:srgbClr val="243F94"/>
          </a:solidFill>
          <a:ln>
            <a:solidFill>
              <a:srgbClr val="243F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Contractor Performance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72000"/>
          </a:xfrm>
        </p:spPr>
        <p:txBody>
          <a:bodyPr>
            <a:normAutofit/>
          </a:bodyPr>
          <a:lstStyle/>
          <a:p>
            <a:r>
              <a:rPr lang="en-US" dirty="0" smtClean="0"/>
              <a:t>Enter the evaluator's information…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69062" y="5992812"/>
            <a:ext cx="798513" cy="798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514600" y="6139190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bg1"/>
                </a:solidFill>
                <a:latin typeface="+mj-lt"/>
              </a:rPr>
              <a:t>Kentucky Transportation Center</a:t>
            </a:r>
            <a:endParaRPr lang="en-US" sz="14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267575" y="5934670"/>
            <a:ext cx="1828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+mj-lt"/>
              </a:rPr>
              <a:t>Kentucky Transportation Cabinet</a:t>
            </a:r>
            <a:endParaRPr lang="en-US" b="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90713" y="1667603"/>
            <a:ext cx="4738687" cy="40569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981853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7010400" y="6019800"/>
            <a:ext cx="2057400" cy="762000"/>
          </a:xfrm>
          <a:prstGeom prst="rect">
            <a:avLst/>
          </a:prstGeom>
          <a:solidFill>
            <a:srgbClr val="243F94"/>
          </a:solidFill>
          <a:ln>
            <a:solidFill>
              <a:srgbClr val="243F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Contractor Performance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45720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Review the form and adjust ratings as necessary</a:t>
            </a:r>
            <a:r>
              <a:rPr lang="en-US" dirty="0" smtClean="0"/>
              <a:t>…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69062" y="5992812"/>
            <a:ext cx="798513" cy="798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514600" y="6139190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bg1"/>
                </a:solidFill>
                <a:latin typeface="+mj-lt"/>
              </a:rPr>
              <a:t>Kentucky Transportation Center</a:t>
            </a:r>
            <a:endParaRPr lang="en-US" sz="14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267575" y="5934670"/>
            <a:ext cx="1828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+mj-lt"/>
              </a:rPr>
              <a:t>Kentucky Transportation Cabinet</a:t>
            </a:r>
            <a:endParaRPr lang="en-US" b="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342" t="11688" r="30674" b="15890"/>
          <a:stretch/>
        </p:blipFill>
        <p:spPr bwMode="auto">
          <a:xfrm>
            <a:off x="1028700" y="1595150"/>
            <a:ext cx="7010400" cy="42613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758878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7010400" y="6019800"/>
            <a:ext cx="2057400" cy="762000"/>
          </a:xfrm>
          <a:prstGeom prst="rect">
            <a:avLst/>
          </a:prstGeom>
          <a:solidFill>
            <a:srgbClr val="243F94"/>
          </a:solidFill>
          <a:ln>
            <a:solidFill>
              <a:srgbClr val="243F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69062" y="5992812"/>
            <a:ext cx="798513" cy="798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514600" y="6139190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bg1"/>
                </a:solidFill>
                <a:latin typeface="+mj-lt"/>
              </a:rPr>
              <a:t>Kentucky Transportation Center</a:t>
            </a:r>
            <a:endParaRPr lang="en-US" sz="14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267575" y="5934670"/>
            <a:ext cx="1828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+mj-lt"/>
              </a:rPr>
              <a:t>Kentucky Transportation Cabinet</a:t>
            </a:r>
            <a:endParaRPr lang="en-US" b="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73262" y="381000"/>
            <a:ext cx="5113338" cy="55427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124060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7010400" y="6019800"/>
            <a:ext cx="2057400" cy="762000"/>
          </a:xfrm>
          <a:prstGeom prst="rect">
            <a:avLst/>
          </a:prstGeom>
          <a:solidFill>
            <a:srgbClr val="243F94"/>
          </a:solidFill>
          <a:ln>
            <a:solidFill>
              <a:srgbClr val="243F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Contractor Performance Evaluation 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69062" y="5992812"/>
            <a:ext cx="798513" cy="798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514600" y="6139190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bg1"/>
                </a:solidFill>
                <a:latin typeface="+mj-lt"/>
              </a:rPr>
              <a:t>Kentucky Transportation Center</a:t>
            </a:r>
            <a:endParaRPr lang="en-US" sz="14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267575" y="5934670"/>
            <a:ext cx="1828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+mj-lt"/>
              </a:rPr>
              <a:t>Kentucky Transportation Cabinet</a:t>
            </a:r>
            <a:endParaRPr lang="en-US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648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100" dirty="0" smtClean="0"/>
              <a:t>Purpose</a:t>
            </a:r>
          </a:p>
          <a:p>
            <a:r>
              <a:rPr lang="en-US" dirty="0" smtClean="0"/>
              <a:t>Provide a feedback loop to a Contractor’s Prequalification rating</a:t>
            </a:r>
          </a:p>
          <a:p>
            <a:r>
              <a:rPr lang="en-US" dirty="0" smtClean="0"/>
              <a:t>Positive performance is rewarded</a:t>
            </a:r>
            <a:endParaRPr lang="en-US" u="sng" dirty="0" smtClean="0"/>
          </a:p>
          <a:p>
            <a:r>
              <a:rPr lang="en-US" dirty="0" smtClean="0"/>
              <a:t>Negative performance could reduce a Contractor’s Maximum Eligibility Amount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2869087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7010400" y="6019800"/>
            <a:ext cx="2057400" cy="762000"/>
          </a:xfrm>
          <a:prstGeom prst="rect">
            <a:avLst/>
          </a:prstGeom>
          <a:solidFill>
            <a:srgbClr val="243F94"/>
          </a:solidFill>
          <a:ln>
            <a:solidFill>
              <a:srgbClr val="243F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Contractor Performance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720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Remaining Steps…</a:t>
            </a:r>
          </a:p>
          <a:p>
            <a:pPr lvl="1"/>
            <a:r>
              <a:rPr lang="en-US" dirty="0"/>
              <a:t>Save the file with a file name unique to the project, contractor, and evaluation period.</a:t>
            </a:r>
          </a:p>
          <a:p>
            <a:pPr lvl="1"/>
            <a:r>
              <a:rPr lang="en-US" dirty="0" smtClean="0"/>
              <a:t>Print and sign the form</a:t>
            </a:r>
          </a:p>
          <a:p>
            <a:pPr lvl="1"/>
            <a:r>
              <a:rPr lang="en-US" dirty="0" smtClean="0"/>
              <a:t>Submit a copy of the signed evaluation, with an Appeal Form (TC 14-20), to the Contractor</a:t>
            </a:r>
          </a:p>
          <a:p>
            <a:pPr lvl="2"/>
            <a:r>
              <a:rPr lang="en-US" dirty="0" smtClean="0"/>
              <a:t>Provide copies to the TEBM for Delivery &amp; Preservation and the CDE</a:t>
            </a:r>
          </a:p>
          <a:p>
            <a:pPr lvl="2"/>
            <a:r>
              <a:rPr lang="en-US" dirty="0" smtClean="0"/>
              <a:t>Upon expiration of the appeal window (10 </a:t>
            </a:r>
            <a:r>
              <a:rPr lang="en-US" dirty="0" err="1" smtClean="0"/>
              <a:t>buisness</a:t>
            </a:r>
            <a:r>
              <a:rPr lang="en-US" dirty="0" smtClean="0"/>
              <a:t> days), ensure the TEBM submits the evaluation to the Division of Construction Procurement (Current contact: Cherie Shelton)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69062" y="5992812"/>
            <a:ext cx="798513" cy="798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514600" y="6139190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bg1"/>
                </a:solidFill>
                <a:latin typeface="+mj-lt"/>
              </a:rPr>
              <a:t>Kentucky Transportation Center</a:t>
            </a:r>
            <a:endParaRPr lang="en-US" sz="14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267575" y="5934670"/>
            <a:ext cx="1828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+mj-lt"/>
              </a:rPr>
              <a:t>Kentucky Transportation Cabinet</a:t>
            </a:r>
            <a:endParaRPr lang="en-US" b="1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81866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7010400" y="6019800"/>
            <a:ext cx="2057400" cy="762000"/>
          </a:xfrm>
          <a:prstGeom prst="rect">
            <a:avLst/>
          </a:prstGeom>
          <a:solidFill>
            <a:srgbClr val="243F94"/>
          </a:solidFill>
          <a:ln>
            <a:solidFill>
              <a:srgbClr val="243F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Contractor Performance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4114800" cy="45720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The Contractor Appeal process…</a:t>
            </a:r>
          </a:p>
          <a:p>
            <a:pPr lvl="1"/>
            <a:r>
              <a:rPr lang="en-US" dirty="0" smtClean="0"/>
              <a:t>If the Contractor disagrees with their evaluation they may submit the Appeal Form TC 14-20</a:t>
            </a:r>
          </a:p>
          <a:p>
            <a:pPr lvl="1"/>
            <a:r>
              <a:rPr lang="en-US" dirty="0" smtClean="0"/>
              <a:t>It must be submitted within 10 business days of receiving the evaluation, to the CDE.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69062" y="5992812"/>
            <a:ext cx="798513" cy="798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514600" y="6139190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bg1"/>
                </a:solidFill>
                <a:latin typeface="+mj-lt"/>
              </a:rPr>
              <a:t>Kentucky Transportation Center</a:t>
            </a:r>
            <a:endParaRPr lang="en-US" sz="14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267575" y="5934670"/>
            <a:ext cx="1828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+mj-lt"/>
              </a:rPr>
              <a:t>Kentucky Transportation Cabinet</a:t>
            </a:r>
            <a:endParaRPr lang="en-US" b="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38201"/>
          <a:stretch/>
        </p:blipFill>
        <p:spPr bwMode="auto">
          <a:xfrm>
            <a:off x="4724400" y="1066800"/>
            <a:ext cx="4152385" cy="340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74402" b="-813"/>
          <a:stretch/>
        </p:blipFill>
        <p:spPr bwMode="auto">
          <a:xfrm>
            <a:off x="4724915" y="4476750"/>
            <a:ext cx="4152385" cy="145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404009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7010400" y="6019800"/>
            <a:ext cx="2057400" cy="762000"/>
          </a:xfrm>
          <a:prstGeom prst="rect">
            <a:avLst/>
          </a:prstGeom>
          <a:solidFill>
            <a:srgbClr val="243F94"/>
          </a:solidFill>
          <a:ln>
            <a:solidFill>
              <a:srgbClr val="243F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Contractor Performance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72000"/>
          </a:xfrm>
        </p:spPr>
        <p:txBody>
          <a:bodyPr>
            <a:normAutofit/>
          </a:bodyPr>
          <a:lstStyle/>
          <a:p>
            <a:r>
              <a:rPr lang="en-US" dirty="0" smtClean="0"/>
              <a:t>If you have questions, contact your Central Office, Division of Construction Liaison for assistance.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69062" y="5992812"/>
            <a:ext cx="798513" cy="798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514600" y="6139190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bg1"/>
                </a:solidFill>
                <a:latin typeface="+mj-lt"/>
              </a:rPr>
              <a:t>Kentucky Transportation Center</a:t>
            </a:r>
            <a:endParaRPr lang="en-US" sz="14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267575" y="5934670"/>
            <a:ext cx="1828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+mj-lt"/>
              </a:rPr>
              <a:t>Kentucky Transportation Cabinet</a:t>
            </a:r>
            <a:endParaRPr lang="en-US" b="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533400" y="3581400"/>
            <a:ext cx="8115300" cy="2047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404009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7010400" y="6019800"/>
            <a:ext cx="2057400" cy="762000"/>
          </a:xfrm>
          <a:prstGeom prst="rect">
            <a:avLst/>
          </a:prstGeom>
          <a:solidFill>
            <a:srgbClr val="243F94"/>
          </a:solidFill>
          <a:ln>
            <a:solidFill>
              <a:srgbClr val="243F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Contractor Performance Evaluation 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69062" y="5992812"/>
            <a:ext cx="798513" cy="798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514600" y="6139190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bg1"/>
                </a:solidFill>
                <a:latin typeface="+mj-lt"/>
              </a:rPr>
              <a:t>Kentucky Transportation Center</a:t>
            </a:r>
            <a:endParaRPr lang="en-US" sz="14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267575" y="5934670"/>
            <a:ext cx="1828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+mj-lt"/>
              </a:rPr>
              <a:t>Kentucky Transportation Cabinet</a:t>
            </a:r>
            <a:endParaRPr lang="en-US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4958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4100" dirty="0" smtClean="0"/>
              <a:t>Background</a:t>
            </a:r>
          </a:p>
          <a:p>
            <a:r>
              <a:rPr lang="en-US" dirty="0"/>
              <a:t>A collaborative effort between the Kentucky Transportation Cabinet and the University of Kentucky Transportation Center</a:t>
            </a:r>
          </a:p>
          <a:p>
            <a:r>
              <a:rPr lang="en-US" dirty="0" smtClean="0"/>
              <a:t>Initiated by SPR 00-212: </a:t>
            </a:r>
            <a:r>
              <a:rPr lang="en-US" u="sng" dirty="0" smtClean="0"/>
              <a:t>Quality-Based Prequalification of Contractors</a:t>
            </a:r>
          </a:p>
          <a:p>
            <a:r>
              <a:rPr lang="en-US" dirty="0" smtClean="0"/>
              <a:t>Modified under SPR 12-438</a:t>
            </a:r>
            <a:r>
              <a:rPr lang="en-US" dirty="0"/>
              <a:t>: </a:t>
            </a:r>
            <a:r>
              <a:rPr lang="en-US" u="sng" dirty="0"/>
              <a:t>Contractor Evaluations in the Contractor Selection Process</a:t>
            </a: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3447730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7010400" y="6019800"/>
            <a:ext cx="2057400" cy="762000"/>
          </a:xfrm>
          <a:prstGeom prst="rect">
            <a:avLst/>
          </a:prstGeom>
          <a:solidFill>
            <a:srgbClr val="243F94"/>
          </a:solidFill>
          <a:ln>
            <a:solidFill>
              <a:srgbClr val="243F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Contractor Performance Evaluation 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69062" y="5992812"/>
            <a:ext cx="798513" cy="798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514600" y="6139190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bg1"/>
                </a:solidFill>
                <a:latin typeface="+mj-lt"/>
              </a:rPr>
              <a:t>Kentucky Transportation Center</a:t>
            </a:r>
            <a:endParaRPr lang="en-US" sz="14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267575" y="5934670"/>
            <a:ext cx="1828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+mj-lt"/>
              </a:rPr>
              <a:t>Kentucky Transportation Cabinet</a:t>
            </a:r>
            <a:endParaRPr lang="en-US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054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4100" dirty="0" smtClean="0"/>
              <a:t>Resource Location</a:t>
            </a:r>
          </a:p>
          <a:p>
            <a:r>
              <a:rPr lang="en-US" sz="2400" dirty="0" smtClean="0"/>
              <a:t>Division of Construction Website</a:t>
            </a:r>
          </a:p>
          <a:p>
            <a:pPr marL="0" indent="0">
              <a:buNone/>
            </a:pPr>
            <a:r>
              <a:rPr lang="en-US" sz="1600" dirty="0" smtClean="0">
                <a:hlinkClick r:id="rId3"/>
              </a:rPr>
              <a:t>http</a:t>
            </a:r>
            <a:r>
              <a:rPr lang="en-US" sz="1600" dirty="0">
                <a:hlinkClick r:id="rId3"/>
              </a:rPr>
              <a:t>://</a:t>
            </a:r>
            <a:r>
              <a:rPr lang="en-US" sz="1600" dirty="0" smtClean="0">
                <a:hlinkClick r:id="rId3"/>
              </a:rPr>
              <a:t>transportation.ky.gov/Construction/Pages/default.aspx</a:t>
            </a:r>
            <a:r>
              <a:rPr lang="en-US" sz="2400" dirty="0" smtClean="0"/>
              <a:t> </a:t>
            </a:r>
          </a:p>
          <a:p>
            <a:r>
              <a:rPr lang="en-US" sz="2400" dirty="0" smtClean="0"/>
              <a:t>Specific Contractor Evaluation Website</a:t>
            </a:r>
          </a:p>
          <a:p>
            <a:pPr marL="0" indent="0">
              <a:buNone/>
            </a:pPr>
            <a:r>
              <a:rPr lang="en-US" sz="1600" dirty="0">
                <a:hlinkClick r:id="rId4"/>
              </a:rPr>
              <a:t>http://</a:t>
            </a:r>
            <a:r>
              <a:rPr lang="en-US" sz="1600" dirty="0" smtClean="0">
                <a:hlinkClick r:id="rId4"/>
              </a:rPr>
              <a:t>transportation.ky.gov/Construction/Pages/Contractors-Performance-Evaluation-Report.aspx</a:t>
            </a:r>
            <a:endParaRPr lang="en-US" sz="1600" dirty="0" smtClean="0"/>
          </a:p>
          <a:p>
            <a:endParaRPr lang="en-US" sz="2400" dirty="0" smtClean="0"/>
          </a:p>
          <a:p>
            <a:r>
              <a:rPr lang="en-US" sz="2400" dirty="0" smtClean="0"/>
              <a:t>Links to:</a:t>
            </a:r>
          </a:p>
          <a:p>
            <a:pPr lvl="1"/>
            <a:r>
              <a:rPr lang="en-US" sz="2000" dirty="0" smtClean="0"/>
              <a:t>New (2014) ~ Instructions &amp; Guidelines	</a:t>
            </a:r>
          </a:p>
          <a:p>
            <a:pPr lvl="1"/>
            <a:r>
              <a:rPr lang="en-US" sz="2000" dirty="0" smtClean="0"/>
              <a:t>New (2014) ~ Evaluation Spreadsheet</a:t>
            </a:r>
          </a:p>
          <a:p>
            <a:pPr lvl="1"/>
            <a:r>
              <a:rPr lang="en-US" sz="2000" dirty="0" smtClean="0"/>
              <a:t>Appeal Form</a:t>
            </a:r>
          </a:p>
          <a:p>
            <a:pPr lvl="1"/>
            <a:r>
              <a:rPr lang="en-US" sz="2000" dirty="0" smtClean="0"/>
              <a:t>Department of Highway’s Evaluation Website</a:t>
            </a:r>
          </a:p>
          <a:p>
            <a:pPr lvl="1"/>
            <a:r>
              <a:rPr lang="en-US" sz="2000" dirty="0" smtClean="0"/>
              <a:t>Training Video</a:t>
            </a:r>
            <a:endParaRPr lang="en-US" sz="2000" dirty="0"/>
          </a:p>
          <a:p>
            <a:pPr marL="0" indent="0">
              <a:buNone/>
            </a:pPr>
            <a:r>
              <a:rPr lang="en-US" sz="2400" dirty="0" smtClean="0"/>
              <a:t>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2869087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7010400" y="6019800"/>
            <a:ext cx="2057400" cy="762000"/>
          </a:xfrm>
          <a:prstGeom prst="rect">
            <a:avLst/>
          </a:prstGeom>
          <a:solidFill>
            <a:srgbClr val="243F94"/>
          </a:solidFill>
          <a:ln>
            <a:solidFill>
              <a:srgbClr val="243F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Contractor Performance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720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Significant Changes (2014)</a:t>
            </a:r>
          </a:p>
          <a:p>
            <a:pPr lvl="1"/>
            <a:r>
              <a:rPr lang="en-US" dirty="0" smtClean="0"/>
              <a:t>Less subjectivity/specific guidance for ratings</a:t>
            </a:r>
          </a:p>
          <a:p>
            <a:pPr lvl="1"/>
            <a:r>
              <a:rPr lang="en-US" dirty="0" smtClean="0"/>
              <a:t>Fewer ratings (7 project complete/6 interim)</a:t>
            </a:r>
          </a:p>
          <a:p>
            <a:pPr lvl="1"/>
            <a:r>
              <a:rPr lang="en-US" dirty="0" smtClean="0"/>
              <a:t>Comments not required</a:t>
            </a:r>
          </a:p>
          <a:p>
            <a:pPr lvl="1"/>
            <a:r>
              <a:rPr lang="en-US" dirty="0" smtClean="0"/>
              <a:t>Evaluations not required for subcontractors who perform less than $50,000 in the evaluation period</a:t>
            </a:r>
          </a:p>
          <a:p>
            <a:pPr lvl="1"/>
            <a:r>
              <a:rPr lang="en-US" dirty="0" smtClean="0"/>
              <a:t>The average is a “3”</a:t>
            </a:r>
          </a:p>
          <a:p>
            <a:pPr lvl="1"/>
            <a:r>
              <a:rPr lang="en-US" dirty="0" smtClean="0"/>
              <a:t>The Chief District Engineer is not required to sign the evaluation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69062" y="5992812"/>
            <a:ext cx="798513" cy="798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514600" y="6139190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bg1"/>
                </a:solidFill>
                <a:latin typeface="+mj-lt"/>
              </a:rPr>
              <a:t>Kentucky Transportation Center</a:t>
            </a:r>
            <a:endParaRPr lang="en-US" sz="14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267575" y="5934670"/>
            <a:ext cx="1828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+mj-lt"/>
              </a:rPr>
              <a:t>Kentucky Transportation Cabinet</a:t>
            </a:r>
            <a:endParaRPr lang="en-US" b="1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41987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7010400" y="6019800"/>
            <a:ext cx="2057400" cy="762000"/>
          </a:xfrm>
          <a:prstGeom prst="rect">
            <a:avLst/>
          </a:prstGeom>
          <a:solidFill>
            <a:srgbClr val="243F94"/>
          </a:solidFill>
          <a:ln>
            <a:solidFill>
              <a:srgbClr val="243F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Contractor Performance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499619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Who is evaluated?</a:t>
            </a:r>
          </a:p>
          <a:p>
            <a:pPr lvl="1"/>
            <a:r>
              <a:rPr lang="en-US" dirty="0" smtClean="0"/>
              <a:t>Every Prime Contractor</a:t>
            </a:r>
          </a:p>
          <a:p>
            <a:pPr lvl="1"/>
            <a:r>
              <a:rPr lang="en-US" dirty="0" smtClean="0"/>
              <a:t>Every Subcontractor performing more than $50,000 worth of work in the </a:t>
            </a:r>
            <a:r>
              <a:rPr lang="en-US" b="1" u="sng" dirty="0" smtClean="0"/>
              <a:t>evaluation period</a:t>
            </a:r>
            <a:r>
              <a:rPr lang="en-US" dirty="0" smtClean="0"/>
              <a:t>.</a:t>
            </a:r>
          </a:p>
          <a:p>
            <a:pPr lvl="2"/>
            <a:r>
              <a:rPr lang="en-US" dirty="0" smtClean="0"/>
              <a:t>You can evaluate any subcontractor even if they do not meet the above threshold </a:t>
            </a:r>
          </a:p>
          <a:p>
            <a:pPr lvl="2"/>
            <a:r>
              <a:rPr lang="en-US" dirty="0" smtClean="0"/>
              <a:t>Subcontractors not meeting the above threshold also may request an evaluation</a:t>
            </a:r>
          </a:p>
          <a:p>
            <a:pPr lvl="2"/>
            <a:r>
              <a:rPr lang="en-US" dirty="0" smtClean="0"/>
              <a:t>There will be scenarios where a subcontractor does not warrant an interim evaluation but will require a project completion evaluation.  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69062" y="5992812"/>
            <a:ext cx="798513" cy="798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514600" y="6139190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bg1"/>
                </a:solidFill>
                <a:latin typeface="+mj-lt"/>
              </a:rPr>
              <a:t>Kentucky Transportation Center</a:t>
            </a:r>
            <a:endParaRPr lang="en-US" sz="14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267575" y="5934670"/>
            <a:ext cx="1828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+mj-lt"/>
              </a:rPr>
              <a:t>Kentucky Transportation Cabinet</a:t>
            </a:r>
            <a:endParaRPr lang="en-US" b="1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92158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7010400" y="6019800"/>
            <a:ext cx="2057400" cy="762000"/>
          </a:xfrm>
          <a:prstGeom prst="rect">
            <a:avLst/>
          </a:prstGeom>
          <a:solidFill>
            <a:srgbClr val="243F94"/>
          </a:solidFill>
          <a:ln>
            <a:solidFill>
              <a:srgbClr val="243F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Contractor Performance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720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When are evaluations to be completed?</a:t>
            </a:r>
          </a:p>
          <a:p>
            <a:pPr lvl="1"/>
            <a:r>
              <a:rPr lang="en-US" dirty="0" smtClean="0"/>
              <a:t>Once per calendar year, for every project, for each contractor (prime &amp; subcontractor)</a:t>
            </a:r>
          </a:p>
          <a:p>
            <a:pPr lvl="1"/>
            <a:r>
              <a:rPr lang="en-US" dirty="0" smtClean="0"/>
              <a:t>Two Scenarios</a:t>
            </a:r>
          </a:p>
          <a:p>
            <a:pPr lvl="2"/>
            <a:r>
              <a:rPr lang="en-US" dirty="0" smtClean="0"/>
              <a:t>The project is complete: evaluate the contractors on the project once all work, punch lists, and cleanup is complete.</a:t>
            </a:r>
          </a:p>
          <a:p>
            <a:pPr lvl="2"/>
            <a:r>
              <a:rPr lang="en-US" dirty="0" smtClean="0"/>
              <a:t>The project is will continue into the next calendar year: evaluate the contractors on the project </a:t>
            </a:r>
            <a:r>
              <a:rPr lang="en-US" b="1" dirty="0" smtClean="0"/>
              <a:t>BY</a:t>
            </a:r>
            <a:r>
              <a:rPr lang="en-US" dirty="0" smtClean="0"/>
              <a:t> December 31</a:t>
            </a:r>
            <a:r>
              <a:rPr lang="en-US" baseline="30000" dirty="0" smtClean="0"/>
              <a:t>st</a:t>
            </a:r>
            <a:r>
              <a:rPr lang="en-US" dirty="0" smtClean="0"/>
              <a:t>.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69062" y="5992812"/>
            <a:ext cx="798513" cy="798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514600" y="6139190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bg1"/>
                </a:solidFill>
                <a:latin typeface="+mj-lt"/>
              </a:rPr>
              <a:t>Kentucky Transportation Center</a:t>
            </a:r>
            <a:endParaRPr lang="en-US" sz="14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267575" y="5934670"/>
            <a:ext cx="1828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+mj-lt"/>
              </a:rPr>
              <a:t>Kentucky Transportation Cabinet</a:t>
            </a:r>
            <a:endParaRPr lang="en-US" b="1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72310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7010400" y="6019800"/>
            <a:ext cx="2057400" cy="762000"/>
          </a:xfrm>
          <a:prstGeom prst="rect">
            <a:avLst/>
          </a:prstGeom>
          <a:solidFill>
            <a:srgbClr val="243F94"/>
          </a:solidFill>
          <a:ln>
            <a:solidFill>
              <a:srgbClr val="243F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Contractor Performance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4996190"/>
          </a:xfrm>
        </p:spPr>
        <p:txBody>
          <a:bodyPr>
            <a:normAutofit/>
          </a:bodyPr>
          <a:lstStyle/>
          <a:p>
            <a:r>
              <a:rPr lang="en-US" dirty="0" smtClean="0"/>
              <a:t>What should you consider prior to completing an evaluation?</a:t>
            </a:r>
          </a:p>
          <a:p>
            <a:pPr lvl="1"/>
            <a:r>
              <a:rPr lang="en-US" dirty="0" smtClean="0"/>
              <a:t>Use the next two lists of questions as a checklist prior to starting evaluations</a:t>
            </a:r>
          </a:p>
          <a:p>
            <a:pPr lvl="1"/>
            <a:r>
              <a:rPr lang="en-US" dirty="0" smtClean="0"/>
              <a:t>One list is for interim evaluations and the other for project complete evaluations</a:t>
            </a:r>
          </a:p>
          <a:p>
            <a:pPr lvl="1"/>
            <a:r>
              <a:rPr lang="en-US" dirty="0" smtClean="0"/>
              <a:t>Attempt to consider the prime and subcontractors independently though there will be crossover; the prime is responsible for the entire project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69062" y="5992812"/>
            <a:ext cx="798513" cy="798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514600" y="6139190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bg1"/>
                </a:solidFill>
                <a:latin typeface="+mj-lt"/>
              </a:rPr>
              <a:t>Kentucky Transportation Center</a:t>
            </a:r>
            <a:endParaRPr lang="en-US" sz="14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267575" y="5934670"/>
            <a:ext cx="1828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+mj-lt"/>
              </a:rPr>
              <a:t>Kentucky Transportation Cabinet</a:t>
            </a:r>
            <a:endParaRPr lang="en-US" b="1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06665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7010400" y="6019800"/>
            <a:ext cx="2057400" cy="762000"/>
          </a:xfrm>
          <a:prstGeom prst="rect">
            <a:avLst/>
          </a:prstGeom>
          <a:solidFill>
            <a:srgbClr val="243F94"/>
          </a:solidFill>
          <a:ln>
            <a:solidFill>
              <a:srgbClr val="243F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92162"/>
          </a:xfrm>
        </p:spPr>
        <p:txBody>
          <a:bodyPr>
            <a:noAutofit/>
          </a:bodyPr>
          <a:lstStyle/>
          <a:p>
            <a:r>
              <a:rPr lang="en-US" sz="2400" dirty="0" smtClean="0"/>
              <a:t>For Project Completion Evaluations Be Able to Answer…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020270"/>
          </a:xfrm>
        </p:spPr>
        <p:txBody>
          <a:bodyPr>
            <a:normAutofit fontScale="40000" lnSpcReduction="20000"/>
          </a:bodyPr>
          <a:lstStyle/>
          <a:p>
            <a:pPr lvl="0"/>
            <a:r>
              <a:rPr lang="en-US" dirty="0" smtClean="0"/>
              <a:t>What </a:t>
            </a:r>
            <a:r>
              <a:rPr lang="en-US" dirty="0"/>
              <a:t>amount of work was removed/replaced and/or what amount of deductions were assessed? </a:t>
            </a:r>
          </a:p>
          <a:p>
            <a:pPr lvl="0"/>
            <a:r>
              <a:rPr lang="en-US" dirty="0"/>
              <a:t>Was a Section Engineer’s punch-list completed prior to final inspection?</a:t>
            </a:r>
          </a:p>
          <a:p>
            <a:pPr lvl="0"/>
            <a:r>
              <a:rPr lang="en-US" dirty="0"/>
              <a:t>What amount (qualitative-minor, average, major) of corrective work was needed?</a:t>
            </a:r>
          </a:p>
          <a:p>
            <a:pPr lvl="0"/>
            <a:r>
              <a:rPr lang="en-US" dirty="0"/>
              <a:t>Were there any material deficiencies? </a:t>
            </a:r>
          </a:p>
          <a:p>
            <a:pPr lvl="0"/>
            <a:r>
              <a:rPr lang="en-US" dirty="0"/>
              <a:t>When was the project complete compared to the scheduled completion date or working days?</a:t>
            </a:r>
          </a:p>
          <a:p>
            <a:pPr lvl="0"/>
            <a:r>
              <a:rPr lang="en-US" dirty="0"/>
              <a:t>When was corrective work completed compared to the issuance of the Comprehensive Final Inspection Report?</a:t>
            </a:r>
          </a:p>
          <a:p>
            <a:pPr lvl="0"/>
            <a:r>
              <a:rPr lang="en-US" dirty="0"/>
              <a:t>What level of engagement, scheduling, communication and cooperation was there with KYTC?</a:t>
            </a:r>
          </a:p>
          <a:p>
            <a:pPr lvl="0"/>
            <a:r>
              <a:rPr lang="en-US" dirty="0"/>
              <a:t>Did traffic control meet standards?</a:t>
            </a:r>
          </a:p>
          <a:p>
            <a:pPr lvl="0"/>
            <a:r>
              <a:rPr lang="en-US" dirty="0"/>
              <a:t>Was work completed only within allowed hours?</a:t>
            </a:r>
          </a:p>
          <a:p>
            <a:pPr lvl="0"/>
            <a:r>
              <a:rPr lang="en-US" dirty="0"/>
              <a:t>Were there any work zone incidents?</a:t>
            </a:r>
          </a:p>
          <a:p>
            <a:pPr lvl="0"/>
            <a:r>
              <a:rPr lang="en-US" dirty="0"/>
              <a:t>Were temporary (</a:t>
            </a:r>
            <a:r>
              <a:rPr lang="en-US" dirty="0" err="1"/>
              <a:t>eg</a:t>
            </a:r>
            <a:r>
              <a:rPr lang="en-US" dirty="0"/>
              <a:t>. flagger, double fine, etc.) signs changed to reflect project traffic control?</a:t>
            </a:r>
          </a:p>
          <a:p>
            <a:pPr lvl="0"/>
            <a:r>
              <a:rPr lang="en-US" dirty="0"/>
              <a:t>Was there active use of advanced warnings, consideration of Over-Size Over-Weight carriers, communication with media, and onsite traffic technician staff? </a:t>
            </a:r>
          </a:p>
          <a:p>
            <a:pPr lvl="0"/>
            <a:r>
              <a:rPr lang="en-US" dirty="0"/>
              <a:t>Were there any OSHA citations?</a:t>
            </a:r>
          </a:p>
          <a:p>
            <a:pPr lvl="0"/>
            <a:r>
              <a:rPr lang="en-US" dirty="0"/>
              <a:t>Were there any hazards noted by the section engineer?</a:t>
            </a:r>
          </a:p>
          <a:p>
            <a:pPr lvl="0"/>
            <a:r>
              <a:rPr lang="en-US" dirty="0"/>
              <a:t>Were there safety meetings regularly held? Were all project partners invited to safety meetings?</a:t>
            </a:r>
          </a:p>
          <a:p>
            <a:pPr lvl="0"/>
            <a:r>
              <a:rPr lang="en-US" dirty="0"/>
              <a:t>Were there any EPA fines?</a:t>
            </a:r>
          </a:p>
          <a:p>
            <a:pPr lvl="0"/>
            <a:r>
              <a:rPr lang="en-US" dirty="0"/>
              <a:t>Was seeding progressively managed according to permits?</a:t>
            </a:r>
          </a:p>
          <a:p>
            <a:pPr lvl="0"/>
            <a:r>
              <a:rPr lang="en-US" dirty="0"/>
              <a:t>Were any 5-day letters issued?</a:t>
            </a:r>
          </a:p>
          <a:p>
            <a:pPr lvl="0"/>
            <a:r>
              <a:rPr lang="en-US" dirty="0"/>
              <a:t>Did reseeding occur more than once?</a:t>
            </a:r>
          </a:p>
          <a:p>
            <a:pPr lvl="0"/>
            <a:r>
              <a:rPr lang="en-US" dirty="0"/>
              <a:t>When was seeding established compared to completion date</a:t>
            </a:r>
            <a:r>
              <a:rPr lang="en-US" dirty="0" smtClean="0"/>
              <a:t>?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69062" y="5992812"/>
            <a:ext cx="798513" cy="798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514600" y="6139190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bg1"/>
                </a:solidFill>
                <a:latin typeface="+mj-lt"/>
              </a:rPr>
              <a:t>Kentucky Transportation Center</a:t>
            </a:r>
            <a:endParaRPr lang="en-US" sz="14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267575" y="5934670"/>
            <a:ext cx="1828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+mj-lt"/>
              </a:rPr>
              <a:t>Kentucky Transportation Cabinet</a:t>
            </a:r>
            <a:endParaRPr lang="en-US" b="1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61146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TC_Powerpoint_Template_Fin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12A7B6F1E46774DBD5C7F1DD129BFD5" ma:contentTypeVersion="4" ma:contentTypeDescription="Create a new document." ma:contentTypeScope="" ma:versionID="15bd51e93a69a96024dcb2415bd3bf46">
  <xsd:schema xmlns:xsd="http://www.w3.org/2001/XMLSchema" xmlns:xs="http://www.w3.org/2001/XMLSchema" xmlns:p="http://schemas.microsoft.com/office/2006/metadata/properties" xmlns:ns1="http://schemas.microsoft.com/sharepoint/v3" xmlns:ns2="9c16dc54-5a24-4afd-a61c-664ec7eab416" targetNamespace="http://schemas.microsoft.com/office/2006/metadata/properties" ma:root="true" ma:fieldsID="a0860fcfb153a9e8d6d1856a0bd2c86a" ns1:_="" ns2:_="">
    <xsd:import namespace="http://schemas.microsoft.com/sharepoint/v3"/>
    <xsd:import namespace="9c16dc54-5a24-4afd-a61c-664ec7eab416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4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5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16dc54-5a24-4afd-a61c-664ec7eab41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6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62C65D5A-64DC-42EB-9D0E-1B81ACC758C5}"/>
</file>

<file path=customXml/itemProps2.xml><?xml version="1.0" encoding="utf-8"?>
<ds:datastoreItem xmlns:ds="http://schemas.openxmlformats.org/officeDocument/2006/customXml" ds:itemID="{FD6B07E4-0A70-4D7C-9A8A-77D84260E4FA}"/>
</file>

<file path=customXml/itemProps3.xml><?xml version="1.0" encoding="utf-8"?>
<ds:datastoreItem xmlns:ds="http://schemas.openxmlformats.org/officeDocument/2006/customXml" ds:itemID="{75C73BEA-B0BC-45F7-90A9-368406C4AF78}"/>
</file>

<file path=docProps/app.xml><?xml version="1.0" encoding="utf-8"?>
<Properties xmlns="http://schemas.openxmlformats.org/officeDocument/2006/extended-properties" xmlns:vt="http://schemas.openxmlformats.org/officeDocument/2006/docPropsVTypes">
  <Template>TC101859868[[fn=Thermal]]</Template>
  <TotalTime>664</TotalTime>
  <Words>1213</Words>
  <Application>Microsoft Office PowerPoint</Application>
  <PresentationFormat>On-screen Show (4:3)</PresentationFormat>
  <Paragraphs>167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KTC_Powerpoint_Template_Final</vt:lpstr>
      <vt:lpstr>Contractor Performance Evaluations </vt:lpstr>
      <vt:lpstr>Contractor Performance Evaluation </vt:lpstr>
      <vt:lpstr>Contractor Performance Evaluation </vt:lpstr>
      <vt:lpstr>Contractor Performance Evaluation </vt:lpstr>
      <vt:lpstr>Contractor Performance Evaluation</vt:lpstr>
      <vt:lpstr>Contractor Performance Evaluation</vt:lpstr>
      <vt:lpstr>Contractor Performance Evaluation</vt:lpstr>
      <vt:lpstr>Contractor Performance Evaluation</vt:lpstr>
      <vt:lpstr>For Project Completion Evaluations Be Able to Answer…</vt:lpstr>
      <vt:lpstr>For Interim Evaluations Be Able to Answer…</vt:lpstr>
      <vt:lpstr>Contractor Performance Evaluation</vt:lpstr>
      <vt:lpstr>Contractor Performance Evaluation</vt:lpstr>
      <vt:lpstr>Contractor Performance Evaluation</vt:lpstr>
      <vt:lpstr>Contractor Performance Evaluation</vt:lpstr>
      <vt:lpstr>Contractor Performance Evaluation</vt:lpstr>
      <vt:lpstr>Contractor Performance Evaluation</vt:lpstr>
      <vt:lpstr>Contractor Performance Evaluation</vt:lpstr>
      <vt:lpstr>Contractor Performance Evaluation</vt:lpstr>
      <vt:lpstr>Slide 19</vt:lpstr>
      <vt:lpstr>Contractor Performance Evaluation</vt:lpstr>
      <vt:lpstr>Contractor Performance Evaluation</vt:lpstr>
      <vt:lpstr>Contractor Performance Evaluation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Roy Sturgill</dc:creator>
  <cp:lastModifiedBy>KYTC</cp:lastModifiedBy>
  <cp:revision>32</cp:revision>
  <cp:lastPrinted>2014-02-28T20:07:21Z</cp:lastPrinted>
  <dcterms:created xsi:type="dcterms:W3CDTF">2014-02-25T15:56:04Z</dcterms:created>
  <dcterms:modified xsi:type="dcterms:W3CDTF">2014-03-04T21:13:08Z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0x010100112A7B6F1E46774DBD5C7F1DD129BFD5</vt:lpwstr>
  </property>
</Properties>
</file>