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4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79" r:id="rId4"/>
    <p:sldId id="282" r:id="rId5"/>
    <p:sldId id="280" r:id="rId6"/>
    <p:sldId id="281" r:id="rId7"/>
    <p:sldId id="284" r:id="rId8"/>
    <p:sldId id="285" r:id="rId9"/>
    <p:sldId id="283" r:id="rId10"/>
    <p:sldId id="27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04662-D6A8-41F4-963E-84D4C6DEB38D}" type="datetimeFigureOut">
              <a:rPr lang="en-US" smtClean="0"/>
              <a:pPr/>
              <a:t>2/25/2015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85039-577A-415B-96B0-9D943F7085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04662-D6A8-41F4-963E-84D4C6DEB38D}" type="datetimeFigureOut">
              <a:rPr lang="en-US" smtClean="0"/>
              <a:pPr/>
              <a:t>2/25/2015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85039-577A-415B-96B0-9D943F7085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04662-D6A8-41F4-963E-84D4C6DEB38D}" type="datetimeFigureOut">
              <a:rPr lang="en-US" smtClean="0"/>
              <a:pPr/>
              <a:t>2/25/2015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85039-577A-415B-96B0-9D943F7085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04662-D6A8-41F4-963E-84D4C6DEB38D}" type="datetimeFigureOut">
              <a:rPr lang="en-US" smtClean="0"/>
              <a:pPr/>
              <a:t>2/25/2015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85039-577A-415B-96B0-9D943F7085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04662-D6A8-41F4-963E-84D4C6DEB38D}" type="datetimeFigureOut">
              <a:rPr lang="en-US" smtClean="0"/>
              <a:pPr/>
              <a:t>2/25/2015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85039-577A-415B-96B0-9D943F7085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04662-D6A8-41F4-963E-84D4C6DEB38D}" type="datetimeFigureOut">
              <a:rPr lang="en-US" smtClean="0"/>
              <a:pPr/>
              <a:t>2/25/2015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85039-577A-415B-96B0-9D943F7085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04662-D6A8-41F4-963E-84D4C6DEB38D}" type="datetimeFigureOut">
              <a:rPr lang="en-US" smtClean="0"/>
              <a:pPr/>
              <a:t>2/25/2015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85039-577A-415B-96B0-9D943F7085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04662-D6A8-41F4-963E-84D4C6DEB38D}" type="datetimeFigureOut">
              <a:rPr lang="en-US" smtClean="0"/>
              <a:pPr/>
              <a:t>2/25/2015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85039-577A-415B-96B0-9D943F7085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04662-D6A8-41F4-963E-84D4C6DEB38D}" type="datetimeFigureOut">
              <a:rPr lang="en-US" smtClean="0"/>
              <a:pPr/>
              <a:t>2/25/2015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85039-577A-415B-96B0-9D943F7085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04662-D6A8-41F4-963E-84D4C6DEB38D}" type="datetimeFigureOut">
              <a:rPr lang="en-US" smtClean="0"/>
              <a:pPr/>
              <a:t>2/25/2015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85039-577A-415B-96B0-9D943F7085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04662-D6A8-41F4-963E-84D4C6DEB38D}" type="datetimeFigureOut">
              <a:rPr lang="en-US" smtClean="0"/>
              <a:pPr/>
              <a:t>2/25/2015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85039-577A-415B-96B0-9D943F7085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A04662-D6A8-41F4-963E-84D4C6DEB38D}" type="datetimeFigureOut">
              <a:rPr lang="en-US" smtClean="0"/>
              <a:pPr/>
              <a:t>2/25/2015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385039-577A-415B-96B0-9D943F7085F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KY 11 Bridge Replacement Project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810000" cy="4525963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Scope of Project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  <a:latin typeface="+mj-lt"/>
              </a:rPr>
              <a:t>Replace the Existing 2 lane Daniel Boone Drive Bridge with a 3 Lane Structure.</a:t>
            </a:r>
          </a:p>
          <a:p>
            <a:pPr algn="l"/>
            <a:endParaRPr lang="en-US" sz="1600" dirty="0" smtClean="0">
              <a:solidFill>
                <a:schemeClr val="tx1"/>
              </a:solidFill>
              <a:latin typeface="+mj-lt"/>
            </a:endParaRPr>
          </a:p>
          <a:p>
            <a:pPr algn="l">
              <a:buNone/>
            </a:pPr>
            <a:r>
              <a:rPr lang="en-US" sz="1600" dirty="0" smtClean="0">
                <a:latin typeface="+mj-lt"/>
              </a:rPr>
              <a:t>Objectives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  <a:latin typeface="+mj-lt"/>
              </a:rPr>
              <a:t>Increase Bridge Radii to allow trucks better access to downtown Barbourville</a:t>
            </a:r>
          </a:p>
          <a:p>
            <a:pPr algn="l"/>
            <a:r>
              <a:rPr lang="en-US" sz="1600" dirty="0" smtClean="0">
                <a:latin typeface="+mj-lt"/>
              </a:rPr>
              <a:t>Add additional lane to improved traffic flow out of Barbourville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  <a:latin typeface="+mj-lt"/>
              </a:rPr>
              <a:t>Construct bride that wil</a:t>
            </a:r>
            <a:r>
              <a:rPr lang="en-US" sz="1600" dirty="0" smtClean="0">
                <a:latin typeface="+mj-lt"/>
              </a:rPr>
              <a:t>l keep the Historic Heritage of Barbourville</a:t>
            </a:r>
          </a:p>
          <a:p>
            <a:pPr lvl="1"/>
            <a:r>
              <a:rPr lang="en-US" sz="1200" dirty="0" smtClean="0">
                <a:solidFill>
                  <a:schemeClr val="tx1"/>
                </a:solidFill>
                <a:latin typeface="+mj-lt"/>
              </a:rPr>
              <a:t>Daniel Boone</a:t>
            </a:r>
          </a:p>
          <a:p>
            <a:pPr lvl="1"/>
            <a:r>
              <a:rPr lang="en-US" sz="1200" dirty="0" smtClean="0">
                <a:latin typeface="+mj-lt"/>
              </a:rPr>
              <a:t>Dr. Thomas Walker</a:t>
            </a:r>
            <a:endParaRPr lang="en-US" sz="12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1" y="1371600"/>
            <a:ext cx="4267199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/>
          <a:p>
            <a:r>
              <a:rPr lang="en-US" sz="2000" dirty="0" smtClean="0"/>
              <a:t>This project won a LM  </a:t>
            </a:r>
            <a:r>
              <a:rPr lang="en-US" sz="2000" dirty="0" err="1" smtClean="0"/>
              <a:t>Scofield’s</a:t>
            </a:r>
            <a:r>
              <a:rPr lang="en-US" sz="2000" dirty="0" smtClean="0"/>
              <a:t> Yearly Decorative Concrete Award.</a:t>
            </a:r>
          </a:p>
          <a:p>
            <a:r>
              <a:rPr lang="en-US" sz="2000" dirty="0" smtClean="0"/>
              <a:t>Alternative to Colored Stains or Masonry Coatings</a:t>
            </a:r>
          </a:p>
          <a:p>
            <a:r>
              <a:rPr lang="en-US" sz="2000" dirty="0" smtClean="0"/>
              <a:t>Acid Stain </a:t>
            </a:r>
            <a:r>
              <a:rPr lang="en-US" sz="2000" dirty="0" err="1" smtClean="0"/>
              <a:t>vs</a:t>
            </a:r>
            <a:r>
              <a:rPr lang="en-US" sz="2000" dirty="0" smtClean="0"/>
              <a:t> Stain and Masonry Coating.</a:t>
            </a:r>
          </a:p>
          <a:p>
            <a:pPr lvl="1"/>
            <a:r>
              <a:rPr lang="en-US" sz="1600" dirty="0" smtClean="0"/>
              <a:t>Masonry Coating - $12.00 per </a:t>
            </a:r>
            <a:r>
              <a:rPr lang="en-US" sz="1600" dirty="0" err="1" smtClean="0"/>
              <a:t>sf</a:t>
            </a:r>
            <a:endParaRPr lang="en-US" sz="1600" dirty="0" smtClean="0"/>
          </a:p>
          <a:p>
            <a:pPr lvl="1"/>
            <a:r>
              <a:rPr lang="en-US" sz="1600" dirty="0" smtClean="0"/>
              <a:t>Planned Concrete Staining – $8.50 per sf.</a:t>
            </a:r>
          </a:p>
          <a:p>
            <a:pPr lvl="1"/>
            <a:r>
              <a:rPr lang="en-US" sz="1600" dirty="0" smtClean="0"/>
              <a:t>Acid Staining - $23.00 per sf.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david.fuson\Desktop\I-75 Ramp Improvements\KY 11\Snap2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1143000"/>
            <a:ext cx="4695825" cy="518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Proposed Plan to address Barbourville’s Historic Heritage </a:t>
            </a:r>
            <a:endParaRPr lang="en-US" sz="3200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1800" dirty="0" smtClean="0"/>
              <a:t>Aesthetic Treatment on Barrier Walls using Form Liners</a:t>
            </a:r>
          </a:p>
          <a:p>
            <a:pPr lvl="1"/>
            <a:r>
              <a:rPr lang="en-US" sz="1400" dirty="0" err="1" smtClean="0"/>
              <a:t>Greenstreak</a:t>
            </a:r>
            <a:r>
              <a:rPr lang="en-US" sz="1400" dirty="0" smtClean="0"/>
              <a:t> architectural form liners</a:t>
            </a:r>
          </a:p>
          <a:p>
            <a:pPr lvl="2"/>
            <a:r>
              <a:rPr lang="en-US" sz="1400" dirty="0" smtClean="0"/>
              <a:t>Pattern 330 (</a:t>
            </a:r>
            <a:r>
              <a:rPr lang="en-US" sz="1400" dirty="0" err="1" smtClean="0"/>
              <a:t>Ashlar</a:t>
            </a:r>
            <a:r>
              <a:rPr lang="en-US" sz="1400" dirty="0" smtClean="0"/>
              <a:t> Stones)</a:t>
            </a:r>
          </a:p>
          <a:p>
            <a:r>
              <a:rPr lang="en-US" sz="1800" dirty="0" smtClean="0"/>
              <a:t>Concrete Stain and Sealer</a:t>
            </a:r>
          </a:p>
          <a:p>
            <a:pPr lvl="1"/>
            <a:r>
              <a:rPr lang="en-US" sz="1800" dirty="0" smtClean="0"/>
              <a:t>List of approved materials</a:t>
            </a:r>
          </a:p>
          <a:p>
            <a:pPr lvl="1"/>
            <a:r>
              <a:rPr lang="en-US" sz="1800" dirty="0" smtClean="0"/>
              <a:t>Sherwin Williams</a:t>
            </a:r>
          </a:p>
          <a:p>
            <a:pPr lvl="2"/>
            <a:r>
              <a:rPr lang="en-US" sz="1400" dirty="0" smtClean="0"/>
              <a:t>SWD DOT Bridge and Highway Concrete Sealer B97 Series</a:t>
            </a:r>
          </a:p>
          <a:p>
            <a:pPr lvl="1"/>
            <a:r>
              <a:rPr lang="en-US" sz="1800" dirty="0" smtClean="0"/>
              <a:t> or Pittsburg Paints </a:t>
            </a:r>
          </a:p>
          <a:p>
            <a:pPr lvl="2"/>
            <a:r>
              <a:rPr lang="en-US" sz="1400" dirty="0" err="1" smtClean="0"/>
              <a:t>Perma</a:t>
            </a:r>
            <a:r>
              <a:rPr lang="en-US" sz="1400" dirty="0" smtClean="0"/>
              <a:t>-Crete Vertical Concrete Stain</a:t>
            </a:r>
          </a:p>
          <a:p>
            <a:pPr lvl="1"/>
            <a:r>
              <a:rPr lang="en-US" sz="1800" dirty="0" smtClean="0"/>
              <a:t>Yellow Sand</a:t>
            </a:r>
          </a:p>
          <a:p>
            <a:pPr lvl="2"/>
            <a:r>
              <a:rPr lang="en-US" sz="1400" dirty="0" smtClean="0"/>
              <a:t>Federal Standard 595B Color Number 30400 (AKA Thousand Island Dressing)</a:t>
            </a:r>
          </a:p>
          <a:p>
            <a:r>
              <a:rPr lang="en-US" sz="2200" dirty="0" smtClean="0"/>
              <a:t>Mock-up Wall</a:t>
            </a:r>
          </a:p>
          <a:p>
            <a:pPr lvl="1"/>
            <a:r>
              <a:rPr lang="en-US" sz="1800" dirty="0" smtClean="0"/>
              <a:t>12 feet long </a:t>
            </a:r>
          </a:p>
          <a:p>
            <a:pPr lvl="1"/>
            <a:r>
              <a:rPr lang="en-US" sz="1800" dirty="0" smtClean="0"/>
              <a:t>Constructed on site</a:t>
            </a:r>
          </a:p>
          <a:p>
            <a:pPr lvl="1"/>
            <a:r>
              <a:rPr lang="en-US" sz="1800" dirty="0" smtClean="0"/>
              <a:t>Used to experiment with stain color and application methods and to verify suitability. </a:t>
            </a:r>
          </a:p>
          <a:p>
            <a:r>
              <a:rPr lang="en-US" sz="2200" dirty="0" smtClean="0"/>
              <a:t>Findings</a:t>
            </a:r>
            <a:endParaRPr lang="en-US" sz="1800" dirty="0" smtClean="0"/>
          </a:p>
          <a:p>
            <a:pPr lvl="1"/>
            <a:r>
              <a:rPr lang="en-US" sz="1800" dirty="0" smtClean="0"/>
              <a:t>Specified Stain did not meet the Historical look that the Department and the City of Barbourville was looking for.</a:t>
            </a:r>
          </a:p>
          <a:p>
            <a:pPr lvl="1"/>
            <a:endParaRPr lang="en-US" sz="1800" dirty="0" smtClean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600200"/>
            <a:ext cx="4038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Revised Plan to address Barbourville’s Historic Heritage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Try to find a stain that would provide a more natural stone look.</a:t>
            </a:r>
          </a:p>
          <a:p>
            <a:r>
              <a:rPr lang="en-US" dirty="0" smtClean="0"/>
              <a:t>Looked at several alternatives</a:t>
            </a:r>
          </a:p>
          <a:p>
            <a:r>
              <a:rPr lang="en-US" dirty="0" smtClean="0"/>
              <a:t>Scofield Systems</a:t>
            </a:r>
          </a:p>
          <a:p>
            <a:pPr lvl="1"/>
            <a:r>
              <a:rPr lang="en-US" dirty="0" smtClean="0"/>
              <a:t>Lithochrome Chemstain</a:t>
            </a:r>
          </a:p>
          <a:p>
            <a:pPr lvl="2"/>
            <a:r>
              <a:rPr lang="en-US" dirty="0" smtClean="0"/>
              <a:t>Chemical Stain that reacted with the concrete to alter the color of the concrete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-6629400" y="-7010400"/>
            <a:ext cx="4038600" cy="4525963"/>
          </a:xfrm>
        </p:spPr>
        <p:txBody>
          <a:bodyPr>
            <a:normAutofit lnSpcReduction="10000"/>
          </a:bodyPr>
          <a:lstStyle/>
          <a:p>
            <a:endParaRPr lang="en-US" dirty="0"/>
          </a:p>
        </p:txBody>
      </p:sp>
      <p:pic>
        <p:nvPicPr>
          <p:cNvPr id="5" name="Picture 2" descr="C:\Users\david.fuson\Desktop\KY 11 Pictures\Snap1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524001"/>
            <a:ext cx="4038600" cy="43433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Revised Plan to address Barbourville’s Historic Heritage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Scofield System (Lithochrome Chemstain) provide the most natural stone appearance.</a:t>
            </a:r>
          </a:p>
          <a:p>
            <a:r>
              <a:rPr lang="en-US" sz="1800" dirty="0" smtClean="0"/>
              <a:t>Both State and City Officials were please with the look. </a:t>
            </a:r>
          </a:p>
          <a:p>
            <a:endParaRPr lang="en-US" sz="18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david.fuson\Desktop\I-75 Ramp Improvements\KY 11\FOT42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199" y="1447800"/>
            <a:ext cx="4038601" cy="472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Autofit/>
          </a:bodyPr>
          <a:lstStyle/>
          <a:p>
            <a:r>
              <a:rPr lang="en-US" sz="3200" dirty="0" smtClean="0"/>
              <a:t>Challenges in Revising Plan to address Barbourville’s Historical Heritage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Scofield product was not on list of approved materials.</a:t>
            </a:r>
          </a:p>
          <a:p>
            <a:r>
              <a:rPr lang="en-US" sz="1800" dirty="0" smtClean="0"/>
              <a:t>Had not been used on any Highway Projects in the state.</a:t>
            </a:r>
          </a:p>
          <a:p>
            <a:r>
              <a:rPr lang="en-US" sz="1800" dirty="0" smtClean="0"/>
              <a:t>Contractor was concerned that it was much more labor intensive than the planned stain and was concerned about the hazards of handling the acid stain. </a:t>
            </a:r>
          </a:p>
          <a:p>
            <a:r>
              <a:rPr lang="en-US" sz="1800" dirty="0" smtClean="0"/>
              <a:t>Would we use one color or try several colors.</a:t>
            </a:r>
          </a:p>
          <a:p>
            <a:r>
              <a:rPr lang="en-US" sz="1800" dirty="0" smtClean="0"/>
              <a:t>Department was worried about how rubbing and patching would alter the color.</a:t>
            </a:r>
          </a:p>
          <a:p>
            <a:endParaRPr lang="en-US" sz="18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1027" name="Picture 3" descr="C:\Users\david.fuson\Desktop\I-75 Ramp Improvements\KY 11\FOT483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447800"/>
            <a:ext cx="4267200" cy="472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800" dirty="0" smtClean="0"/>
              <a:t>Department chose to go with a base color and use the other colors to stain individual stones an alternate color.</a:t>
            </a:r>
          </a:p>
          <a:p>
            <a:pPr lvl="1"/>
            <a:r>
              <a:rPr lang="en-US" sz="1400" dirty="0" smtClean="0"/>
              <a:t>4 Colors Selected</a:t>
            </a:r>
          </a:p>
          <a:p>
            <a:pPr lvl="2"/>
            <a:r>
              <a:rPr lang="en-US" sz="1000" dirty="0" smtClean="0"/>
              <a:t>Antique Amber</a:t>
            </a:r>
          </a:p>
          <a:p>
            <a:pPr lvl="2"/>
            <a:r>
              <a:rPr lang="en-US" sz="1000" dirty="0" smtClean="0"/>
              <a:t>Faded Terracotta</a:t>
            </a:r>
          </a:p>
          <a:p>
            <a:pPr lvl="2"/>
            <a:r>
              <a:rPr lang="en-US" sz="1000" dirty="0" smtClean="0"/>
              <a:t>Padre Brown</a:t>
            </a:r>
          </a:p>
          <a:p>
            <a:pPr lvl="2"/>
            <a:r>
              <a:rPr lang="en-US" sz="1000" dirty="0" smtClean="0"/>
              <a:t>Dark Walnut</a:t>
            </a:r>
          </a:p>
          <a:p>
            <a:r>
              <a:rPr lang="en-US" sz="1800" dirty="0" smtClean="0"/>
              <a:t>Padre Brown selected as the base color and remaining 3 colors were used to add character.</a:t>
            </a:r>
          </a:p>
          <a:p>
            <a:endParaRPr lang="en-US" sz="1800" dirty="0" smtClean="0"/>
          </a:p>
          <a:p>
            <a:r>
              <a:rPr lang="en-US" sz="1800" dirty="0" smtClean="0"/>
              <a:t>Every 6</a:t>
            </a:r>
            <a:r>
              <a:rPr lang="en-US" sz="1800" baseline="30000" dirty="0" smtClean="0"/>
              <a:t>th</a:t>
            </a:r>
            <a:r>
              <a:rPr lang="en-US" sz="1800" dirty="0" smtClean="0"/>
              <a:t> stone was stained by hand application with random pattern.</a:t>
            </a:r>
          </a:p>
          <a:p>
            <a:r>
              <a:rPr lang="en-US" sz="1800" dirty="0" smtClean="0"/>
              <a:t>Two applications of </a:t>
            </a:r>
            <a:r>
              <a:rPr lang="en-US" sz="1800" dirty="0" err="1" smtClean="0"/>
              <a:t>Cureseal</a:t>
            </a:r>
            <a:r>
              <a:rPr lang="en-US" sz="1800" dirty="0" smtClean="0"/>
              <a:t> – W over the acid stain.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pic>
        <p:nvPicPr>
          <p:cNvPr id="2059" name="Picture 11" descr="C:\Users\david.fuson\Desktop\KY 11 Pictures\image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600201"/>
            <a:ext cx="4038599" cy="4571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Learned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Cold Weather</a:t>
            </a:r>
          </a:p>
          <a:p>
            <a:pPr lvl="1"/>
            <a:r>
              <a:rPr lang="en-US" dirty="0" smtClean="0"/>
              <a:t>Dying time</a:t>
            </a:r>
          </a:p>
          <a:p>
            <a:pPr lvl="1"/>
            <a:r>
              <a:rPr lang="en-US" dirty="0" smtClean="0"/>
              <a:t>Concrete maintained moisture longer.</a:t>
            </a:r>
          </a:p>
          <a:p>
            <a:pPr lvl="1"/>
            <a:r>
              <a:rPr lang="en-US" dirty="0" smtClean="0"/>
              <a:t>Could have contributed to hazing.</a:t>
            </a:r>
          </a:p>
          <a:p>
            <a:r>
              <a:rPr lang="en-US" dirty="0" smtClean="0"/>
              <a:t>Application</a:t>
            </a:r>
          </a:p>
          <a:p>
            <a:pPr lvl="1"/>
            <a:r>
              <a:rPr lang="en-US" dirty="0" smtClean="0"/>
              <a:t>PPE Required</a:t>
            </a:r>
          </a:p>
          <a:p>
            <a:pPr lvl="1"/>
            <a:r>
              <a:rPr lang="en-US" dirty="0" smtClean="0"/>
              <a:t>High Viscosity</a:t>
            </a:r>
          </a:p>
          <a:p>
            <a:pPr lvl="2"/>
            <a:r>
              <a:rPr lang="en-US" dirty="0" smtClean="0"/>
              <a:t>Contributed to runs</a:t>
            </a:r>
          </a:p>
          <a:p>
            <a:r>
              <a:rPr lang="en-US" dirty="0" err="1" smtClean="0"/>
              <a:t>Cureseal</a:t>
            </a:r>
            <a:r>
              <a:rPr lang="en-US" dirty="0" smtClean="0"/>
              <a:t> W Application. </a:t>
            </a:r>
          </a:p>
          <a:p>
            <a:pPr lvl="1"/>
            <a:r>
              <a:rPr lang="en-US" dirty="0" smtClean="0"/>
              <a:t>Airless sprayer.</a:t>
            </a:r>
          </a:p>
          <a:p>
            <a:r>
              <a:rPr lang="en-US" dirty="0" smtClean="0"/>
              <a:t>Could not apply over curing compound or Masonry Coating.</a:t>
            </a:r>
          </a:p>
          <a:p>
            <a:r>
              <a:rPr lang="en-US" dirty="0" smtClean="0"/>
              <a:t>Probably should have started with a lighter color base coat and have ample cure time before applying additional colors.</a:t>
            </a:r>
          </a:p>
          <a:p>
            <a:r>
              <a:rPr lang="en-US" dirty="0" smtClean="0"/>
              <a:t>Form lined areas and wood form areas appeared to stain differently.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600200"/>
            <a:ext cx="4038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Barrier Wall prior to Stain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david.fuson\Desktop\KY 11 Pictures\FOTCEE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0200"/>
            <a:ext cx="82296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KY 11 Bridge Stained Barrier Walls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 descr="C:\Users\david.fuson\Desktop\I-75 Ramp Improvements\KY 11\FOT59F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199" y="1600200"/>
            <a:ext cx="4038601" cy="4572000"/>
          </a:xfrm>
          <a:prstGeom prst="rect">
            <a:avLst/>
          </a:prstGeom>
          <a:noFill/>
        </p:spPr>
      </p:pic>
      <p:pic>
        <p:nvPicPr>
          <p:cNvPr id="5123" name="Picture 3" descr="C:\Users\david.fuson\Desktop\I-75 Ramp Improvements\KY 11\FOT62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600201"/>
            <a:ext cx="4038599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12A7B6F1E46774DBD5C7F1DD129BFD5" ma:contentTypeVersion="4" ma:contentTypeDescription="Create a new document." ma:contentTypeScope="" ma:versionID="15bd51e93a69a96024dcb2415bd3bf46">
  <xsd:schema xmlns:xsd="http://www.w3.org/2001/XMLSchema" xmlns:xs="http://www.w3.org/2001/XMLSchema" xmlns:p="http://schemas.microsoft.com/office/2006/metadata/properties" xmlns:ns1="http://schemas.microsoft.com/sharepoint/v3" xmlns:ns2="9c16dc54-5a24-4afd-a61c-664ec7eab416" targetNamespace="http://schemas.microsoft.com/office/2006/metadata/properties" ma:root="true" ma:fieldsID="a0860fcfb153a9e8d6d1856a0bd2c86a" ns1:_="" ns2:_="">
    <xsd:import namespace="http://schemas.microsoft.com/sharepoint/v3"/>
    <xsd:import namespace="9c16dc54-5a24-4afd-a61c-664ec7eab416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5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16dc54-5a24-4afd-a61c-664ec7eab41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67E6BDE7-FAF1-4C9B-9859-6F37B10D2ACE}"/>
</file>

<file path=customXml/itemProps2.xml><?xml version="1.0" encoding="utf-8"?>
<ds:datastoreItem xmlns:ds="http://schemas.openxmlformats.org/officeDocument/2006/customXml" ds:itemID="{664F6A2D-EA20-4CDC-B9E3-C573A8035787}"/>
</file>

<file path=customXml/itemProps3.xml><?xml version="1.0" encoding="utf-8"?>
<ds:datastoreItem xmlns:ds="http://schemas.openxmlformats.org/officeDocument/2006/customXml" ds:itemID="{124759FC-2A24-42CC-A907-75C040AFDB2D}"/>
</file>

<file path=docProps/app.xml><?xml version="1.0" encoding="utf-8"?>
<Properties xmlns="http://schemas.openxmlformats.org/officeDocument/2006/extended-properties" xmlns:vt="http://schemas.openxmlformats.org/officeDocument/2006/docPropsVTypes">
  <TotalTime>16228</TotalTime>
  <Words>488</Words>
  <Application>Microsoft Office PowerPoint</Application>
  <PresentationFormat>On-screen Show (4:3)</PresentationFormat>
  <Paragraphs>77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KY 11 Bridge Replacement Project</vt:lpstr>
      <vt:lpstr>Proposed Plan to address Barbourville’s Historic Heritage </vt:lpstr>
      <vt:lpstr>Revised Plan to address Barbourville’s Historic Heritage</vt:lpstr>
      <vt:lpstr>Revised Plan to address Barbourville’s Historic Heritage</vt:lpstr>
      <vt:lpstr>Challenges in Revising Plan to address Barbourville’s Historical Heritage</vt:lpstr>
      <vt:lpstr>Application</vt:lpstr>
      <vt:lpstr>Lessons Learned</vt:lpstr>
      <vt:lpstr>Barrier Wall prior to Stain</vt:lpstr>
      <vt:lpstr>KY 11 Bridge Stained Barrier Walls</vt:lpstr>
      <vt:lpstr>Conclusion</vt:lpstr>
    </vt:vector>
  </TitlesOfParts>
  <Company>Commonwealth of Kentucky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I-75 Ramp Widening</dc:title>
  <dc:creator>KYTC</dc:creator>
  <cp:lastModifiedBy>KYTC</cp:lastModifiedBy>
  <cp:revision>1618</cp:revision>
  <dcterms:created xsi:type="dcterms:W3CDTF">2015-01-09T18:58:45Z</dcterms:created>
  <dcterms:modified xsi:type="dcterms:W3CDTF">2015-02-25T19:30:05Z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0x010100112A7B6F1E46774DBD5C7F1DD129BFD5</vt:lpwstr>
  </property>
</Properties>
</file>