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76" r:id="rId4"/>
    <p:sldId id="277" r:id="rId5"/>
    <p:sldId id="280" r:id="rId6"/>
    <p:sldId id="257" r:id="rId7"/>
    <p:sldId id="299" r:id="rId8"/>
    <p:sldId id="258" r:id="rId9"/>
    <p:sldId id="302" r:id="rId10"/>
    <p:sldId id="301" r:id="rId11"/>
    <p:sldId id="283" r:id="rId12"/>
    <p:sldId id="260" r:id="rId13"/>
    <p:sldId id="303" r:id="rId14"/>
    <p:sldId id="286" r:id="rId15"/>
    <p:sldId id="289" r:id="rId16"/>
    <p:sldId id="295" r:id="rId17"/>
    <p:sldId id="296" r:id="rId18"/>
    <p:sldId id="297" r:id="rId19"/>
    <p:sldId id="270" r:id="rId20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6807" cy="4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5055" y="0"/>
            <a:ext cx="3094161" cy="4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2752"/>
            <a:ext cx="3016807" cy="4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5055" y="8862752"/>
            <a:ext cx="3094161" cy="4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4963E-2444-4D5D-96D1-DBBD7262AA6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9424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591" cy="46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2628">
              <a:defRPr sz="1200"/>
            </a:lvl1pPr>
          </a:lstStyle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509" y="0"/>
            <a:ext cx="3042591" cy="46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2628">
              <a:defRPr sz="1200"/>
            </a:lvl1pPr>
          </a:lstStyle>
          <a:p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6138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307" y="4421742"/>
            <a:ext cx="5150488" cy="418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485"/>
            <a:ext cx="3042591" cy="46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2628">
              <a:defRPr sz="1200"/>
            </a:lvl1pPr>
          </a:lstStyle>
          <a:p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509" y="8843485"/>
            <a:ext cx="3042591" cy="46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2628">
              <a:defRPr sz="1200"/>
            </a:lvl1pPr>
          </a:lstStyle>
          <a:p>
            <a:fld id="{FEEBDA13-E254-453C-93E4-668C2B150C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45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BDA13-E254-453C-93E4-668C2B150C4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382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752600"/>
            <a:ext cx="56388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3505200"/>
            <a:ext cx="4648200" cy="1447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D8360D-A60C-4D13-A284-D3520383A7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EBD3D-820F-41D7-9251-557735A2C5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81000"/>
            <a:ext cx="180975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381000"/>
            <a:ext cx="527685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E411D-8B7E-48E5-90A6-E900F24801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7EA1C-1FA2-4D1C-AB00-0E5E1D1F5DC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D1E7-B878-43E5-AC7E-4D09E61D0C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600200"/>
            <a:ext cx="3314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600200"/>
            <a:ext cx="3314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7BFA5-A25A-40FD-A34F-AF9E7E8DF5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F42AF-6F92-4E4B-BD20-CDE69FBEAC4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6789-9F2D-4872-8A67-8FA24DF26B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01655-229B-4FC8-A58A-AE3A556CE3C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70537-00FF-47B5-97B5-DB2224FAB4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1CB88-1A95-4A11-9A67-48881297669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8000"/>
            <a:lum bright="70000" contrast="-70000"/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81000"/>
            <a:ext cx="72390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600200"/>
            <a:ext cx="6781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/>
            </a:lvl1pPr>
          </a:lstStyle>
          <a:p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2CC473BE-1FDA-48B5-806C-4D59FA3A39D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kytc.ky.gov/apps/forms/pages/home.asp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8839200" cy="838200"/>
          </a:xfrm>
        </p:spPr>
        <p:txBody>
          <a:bodyPr/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Discrimination Complaint Procedures</a:t>
            </a:r>
            <a:b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GAP</a:t>
            </a:r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-902</a:t>
            </a:r>
            <a:endParaRPr lang="en-US" sz="3600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05600" y="5584723"/>
            <a:ext cx="2209800" cy="1120877"/>
          </a:xfrm>
        </p:spPr>
        <p:txBody>
          <a:bodyPr/>
          <a:lstStyle/>
          <a:p>
            <a:pPr algn="l"/>
            <a:r>
              <a:rPr lang="en-US" sz="140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200 </a:t>
            </a:r>
            <a:r>
              <a:rPr lang="en-US" sz="140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Mero Street</a:t>
            </a:r>
          </a:p>
          <a:p>
            <a:pPr algn="l"/>
            <a:r>
              <a:rPr lang="en-US" sz="140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Frankfort, KY </a:t>
            </a:r>
            <a:r>
              <a:rPr lang="en-US" sz="140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40622</a:t>
            </a:r>
          </a:p>
          <a:p>
            <a:pPr algn="l"/>
            <a:r>
              <a:rPr lang="en-US" sz="140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Phone</a:t>
            </a:r>
            <a:r>
              <a:rPr lang="en-US" sz="140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: (502) 564-3601</a:t>
            </a:r>
          </a:p>
          <a:p>
            <a:pPr algn="l"/>
            <a:r>
              <a:rPr lang="en-US" sz="140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Fax</a:t>
            </a:r>
            <a:r>
              <a:rPr lang="en-US" sz="140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:  (502) 564-1491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208794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Office for 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Civil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Rights and Small Business Development  </a:t>
            </a:r>
            <a:endParaRPr lang="en-US" sz="3200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838200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Complete and sign the TC 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18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-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6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form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EEO </a:t>
            </a:r>
            <a:r>
              <a:rPr lang="en-US" sz="20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Complaint</a:t>
            </a:r>
            <a:r>
              <a:rPr lang="en-US" sz="2000" b="1" i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endParaRPr lang="en-US" sz="2000" b="1" i="1" dirty="0" smtClean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Access the TC 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18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-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6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form at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https://intranet.kytc.ky.gov/apps/forms/pages/home.aspx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: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TC 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18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Civil Rights and Small Business Development folder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TC 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18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-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6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EEO Complaint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Include the complaint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’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basis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 (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race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color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sex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etc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.),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issues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(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equal pay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failure to promote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etc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.),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incident dates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identity of the accused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names of supporting witnesses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and any attachments if applicable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Contact the Cabinet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’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 EEO counselors or OCRSBD for technical assistance as necessary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39469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ormal Complaint 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Continued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9469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ormal Complaint 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Continued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2192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OCRSBD allows the complainant </a:t>
            </a:r>
            <a:r>
              <a:rPr lang="en-US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60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days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to return the TC 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18</a:t>
            </a:r>
            <a:r>
              <a:rPr lang="en-US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-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6 </a:t>
            </a:r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EEO Complaint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form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Failure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to return the form within</a:t>
            </a:r>
            <a:r>
              <a:rPr lang="en-US" dirty="0">
                <a:latin typeface="Britannic Bold" panose="020B0903060703020204" pitchFamily="34" charset="0"/>
                <a:cs typeface="Aharoni" panose="02010803020104030203" pitchFamily="2" charset="-79"/>
              </a:rPr>
              <a:t> 60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days will result in a closure of the complaint</a:t>
            </a:r>
            <a:r>
              <a:rPr lang="en-US" dirty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complainant may resubmit or refile the complaint at any time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676400" y="228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Formal Complaint Timeline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82000" cy="1036638"/>
          </a:xfrm>
        </p:spPr>
        <p:txBody>
          <a:bodyPr/>
          <a:lstStyle/>
          <a:p>
            <a:pPr lvl="0" eaLnBrk="0" hangingPunct="0"/>
            <a:r>
              <a:rPr lang="en-US" sz="3600" kern="1200" dirty="0">
                <a:solidFill>
                  <a:srgbClr val="000000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Formal Complaint </a:t>
            </a:r>
            <a:r>
              <a:rPr lang="en-US" sz="3600" kern="1200" dirty="0" smtClean="0">
                <a:solidFill>
                  <a:srgbClr val="000000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Investigation</a:t>
            </a:r>
            <a:endParaRPr lang="en-US" sz="3600" kern="1200" dirty="0">
              <a:solidFill>
                <a:srgbClr val="000000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899" y="1905000"/>
            <a:ext cx="7505701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i="1" u="sng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Notify</a:t>
            </a:r>
            <a:r>
              <a:rPr lang="en-US" sz="2000" b="1" u="sng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office or department head of the affected work unit of </a:t>
            </a:r>
            <a:r>
              <a:rPr lang="en-US" sz="20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complaint </a:t>
            </a:r>
            <a:r>
              <a:rPr lang="en-US" sz="20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investigation.</a:t>
            </a:r>
            <a:endParaRPr lang="en-US" sz="2000" dirty="0" smtClean="0">
              <a:solidFill>
                <a:schemeClr val="tx1"/>
              </a:solidFill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i="1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i="1" u="sng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</a:t>
            </a:r>
            <a:r>
              <a:rPr lang="en-US" sz="20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accused of the factual allegations and give him or her </a:t>
            </a:r>
            <a:r>
              <a:rPr lang="en-US" sz="20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 opportunity </a:t>
            </a:r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 respond by submitting supporting documentation</a:t>
            </a:r>
            <a:r>
              <a:rPr lang="en-US" sz="2000" dirty="0" smtClean="0">
                <a:solidFill>
                  <a:schemeClr val="tx1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witnesses</a:t>
            </a:r>
            <a:r>
              <a:rPr lang="en-US" sz="2000" dirty="0">
                <a:solidFill>
                  <a:schemeClr val="tx1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’ </a:t>
            </a:r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names</a:t>
            </a:r>
            <a:r>
              <a:rPr lang="en-US" sz="2000" dirty="0">
                <a:solidFill>
                  <a:schemeClr val="tx1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other relevant </a:t>
            </a:r>
            <a:r>
              <a:rPr lang="en-US" sz="20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material.</a:t>
            </a:r>
            <a:endParaRPr lang="en-US" sz="20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i="1" u="sng" dirty="0">
                <a:latin typeface="Aharoni" panose="02010803020104030203" pitchFamily="2" charset="-79"/>
                <a:cs typeface="Aharoni" panose="02010803020104030203" pitchFamily="2" charset="-79"/>
              </a:rPr>
              <a:t>Conduct</a:t>
            </a:r>
            <a:r>
              <a:rPr lang="en-US" sz="2000" i="1" u="sng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on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‐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site fact finding to collect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information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;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interview the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complainant</a:t>
            </a:r>
            <a:r>
              <a:rPr lang="en-US" sz="2000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accused</a:t>
            </a:r>
            <a:r>
              <a:rPr lang="en-US" sz="2000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and all witnesses regarding information relevant to the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complaint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;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and review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official files and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records.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As appropriate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assigned EEO investigator shall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: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700" y="838200"/>
            <a:ext cx="800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Collect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and tabulate personal data relative to the complaint 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(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timesheets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application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disciplinary actions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etc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.)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in order to provide comparative and documentary evidence.</a:t>
            </a:r>
            <a:endParaRPr lang="en-US" sz="2000" dirty="0" smtClean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sz="2000" i="1" dirty="0" smtClean="0">
              <a:solidFill>
                <a:srgbClr val="0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Request</a:t>
            </a:r>
            <a:r>
              <a:rPr lang="en-US" sz="2000" dirty="0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signed statements from all relevant </a:t>
            </a:r>
            <a:r>
              <a:rPr lang="en-US" sz="2000" dirty="0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witnesses.</a:t>
            </a:r>
            <a:endParaRPr lang="en-US" sz="2000" dirty="0">
              <a:solidFill>
                <a:srgbClr val="000000"/>
              </a:solidFill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Compile</a:t>
            </a:r>
            <a:r>
              <a:rPr lang="en-US" sz="2000" dirty="0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statistical data </a:t>
            </a:r>
            <a:r>
              <a:rPr lang="en-US" sz="2000" dirty="0">
                <a:solidFill>
                  <a:srgbClr val="000000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terminations</a:t>
            </a:r>
            <a:r>
              <a:rPr lang="en-US" sz="2000" dirty="0">
                <a:solidFill>
                  <a:srgbClr val="000000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new hires</a:t>
            </a:r>
            <a:r>
              <a:rPr lang="en-US" sz="2000" dirty="0">
                <a:solidFill>
                  <a:srgbClr val="000000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etc</a:t>
            </a:r>
            <a:r>
              <a:rPr lang="en-US" sz="2000" dirty="0">
                <a:solidFill>
                  <a:srgbClr val="000000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.) </a:t>
            </a:r>
            <a:r>
              <a:rPr lang="en-US" sz="2000" dirty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relevant to the issues cited in the </a:t>
            </a:r>
            <a:r>
              <a:rPr lang="en-US" sz="2000" dirty="0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complaint.</a:t>
            </a:r>
            <a:endParaRPr lang="en-US" sz="2000" dirty="0">
              <a:solidFill>
                <a:srgbClr val="000000"/>
              </a:solidFill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i="1" dirty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Review</a:t>
            </a:r>
            <a:r>
              <a:rPr lang="en-US" sz="2000" dirty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personnel files of complainant and other key employees named in the </a:t>
            </a:r>
            <a:r>
              <a:rPr lang="en-US" sz="2000" dirty="0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complaint.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 Complaint Investigation 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Continued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057400"/>
            <a:ext cx="739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OCRSBD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issues a letter of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findings indicating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the claims were not substantiated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t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he complainant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the accused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and the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ffice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or d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epartment head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endParaRPr lang="en-US" sz="2000" b="1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5600" y="381000"/>
            <a:ext cx="614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nsubstantiated Complaint</a:t>
            </a:r>
            <a:r>
              <a:rPr lang="en-US" sz="36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en-US" sz="3600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94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 Complaint Investigation </a:t>
            </a:r>
          </a:p>
          <a:p>
            <a:pPr lvl="0" algn="ctr"/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Continued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639431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The entire investigatory process for the formal complaint should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 exceed 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60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 days from the date OCRSBD receives the completed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signed TC 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18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-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6 </a:t>
            </a:r>
            <a:r>
              <a:rPr lang="en-US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EEO </a:t>
            </a:r>
            <a:r>
              <a:rPr lang="en-US" sz="2000" i="1" dirty="0">
                <a:latin typeface="Aharoni" panose="02010803020104030203" pitchFamily="2" charset="-79"/>
                <a:cs typeface="Aharoni" panose="02010803020104030203" pitchFamily="2" charset="-79"/>
              </a:rPr>
              <a:t>Complaint </a:t>
            </a:r>
            <a:r>
              <a:rPr lang="en-US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form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or the date OCRSBD receives the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initial inquiry</a:t>
            </a:r>
            <a:r>
              <a:rPr lang="en-US" sz="2000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whichever comes last</a:t>
            </a:r>
            <a:r>
              <a:rPr lang="en-US" sz="2000" dirty="0">
                <a:latin typeface="Britannic Bold" panose="020B0903060703020204" pitchFamily="34" charset="0"/>
                <a:cs typeface="Aharoni" panose="02010803020104030203" pitchFamily="2" charset="-79"/>
              </a:rPr>
              <a:t>. </a:t>
            </a:r>
            <a:endParaRPr lang="en-US" sz="2000" dirty="0" smtClean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Upon written notification to the complainant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OCRSBD may extend the completion date of the investigation</a:t>
            </a:r>
            <a:r>
              <a:rPr lang="en-US" sz="2000" dirty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sz="2000" dirty="0" smtClean="0">
              <a:latin typeface="Britannic Bold" panose="020B09030607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94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Formal Complaint Investigation </a:t>
            </a:r>
          </a:p>
          <a:p>
            <a:pPr lvl="0" algn="ctr"/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Continued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152400"/>
            <a:ext cx="472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Sixty Days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100" y="4990123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  <a:endParaRPr lang="en-US" sz="2000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2860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RESPONSIBILITIES OF DEPARTMENTS</a:t>
            </a:r>
            <a:r>
              <a:rPr lang="en-US" sz="28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</a:p>
          <a:p>
            <a:pPr algn="ctr"/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OFFICES</a:t>
            </a:r>
            <a:r>
              <a:rPr lang="en-US" sz="28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&amp; DISTRICTS 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Supervisors shall not request major disciplinary action against employees based on allegations raised in a complaint until the completion of the investigation</a:t>
            </a:r>
            <a:r>
              <a:rPr lang="en-US" sz="2000" b="1" i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i="1" dirty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Cease-and-desist </a:t>
            </a:r>
            <a:r>
              <a:rPr lang="en-US" sz="2000" i="1" dirty="0">
                <a:latin typeface="Aharoni" panose="02010803020104030203" pitchFamily="2" charset="-79"/>
                <a:cs typeface="Aharoni" panose="02010803020104030203" pitchFamily="2" charset="-79"/>
              </a:rPr>
              <a:t>orders shall be issued by OCRSBD</a:t>
            </a:r>
            <a:r>
              <a:rPr lang="en-US" sz="2000" i="1" dirty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  <a:p>
            <a:endParaRPr lang="en-US" sz="2000" i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i="1" dirty="0">
                <a:latin typeface="Aharoni" panose="02010803020104030203" pitchFamily="2" charset="-79"/>
                <a:cs typeface="Aharoni" panose="02010803020104030203" pitchFamily="2" charset="-79"/>
              </a:rPr>
              <a:t>Placement on special investigative leave shall be issued by </a:t>
            </a:r>
            <a:r>
              <a:rPr lang="en-US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Office of Human Resource Management </a:t>
            </a:r>
            <a:r>
              <a:rPr lang="en-US" sz="2000" i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(</a:t>
            </a:r>
            <a:r>
              <a:rPr lang="en-US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OHRM</a:t>
            </a:r>
            <a:r>
              <a:rPr lang="en-US" sz="2000" i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).</a:t>
            </a:r>
            <a:endParaRPr lang="en-US" sz="2000" b="1" i="1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3048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RETALIATION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676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No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employee shall retaliate against anyone who raises a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complaint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Any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employee who is found to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have retaliated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shall be subject to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disciplinary action</a:t>
            </a:r>
            <a:r>
              <a:rPr lang="en-US" sz="2000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up to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and including dismissal</a:t>
            </a:r>
            <a:r>
              <a:rPr lang="en-US" sz="2000" dirty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191869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WITHDRAWAL OF COMPLAINT 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941725"/>
            <a:ext cx="7543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withdraw a complaint of discrimination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the complainant shall submit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OCRSBD a </a:t>
            </a:r>
            <a:r>
              <a:rPr lang="en-US" sz="20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written request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stating the reasons for withdrawal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  <a:p>
            <a:endParaRPr lang="en-US" sz="2000" dirty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OCRSBD shall accept the request for withdrawal unless the office determines either of the following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:</a:t>
            </a:r>
          </a:p>
          <a:p>
            <a:endParaRPr lang="en-US" sz="2000" b="1" dirty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The complainant was c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oerced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harassed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 or compelled to withdraw the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complaint.</a:t>
            </a:r>
            <a:endParaRPr lang="en-US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The nature of the allegations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merits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further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investigation.</a:t>
            </a:r>
            <a:endParaRPr lang="en-US" sz="2000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495800"/>
            <a:ext cx="7734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Upon acceptance of the request to withdraw the complaint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OCRSBD shall notify all relevant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individuals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in writing of the decision to withdraw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Upon rejection of the request to withdraw the complaint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OCRSBD shall notify the complainant in writing of the decision to proceed with the investigation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endParaRPr lang="en-US" sz="2000" b="1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52600" y="1416538"/>
            <a:ext cx="7086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Kentucky Transportation Cabinet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Office for Civil Rights and Small Business Development </a:t>
            </a:r>
          </a:p>
          <a:p>
            <a:pPr lvl="0" eaLnBrk="1" hangingPunct="1">
              <a:spcBef>
                <a:spcPct val="20000"/>
              </a:spcBef>
            </a:pP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200 </a:t>
            </a: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Mero </a:t>
            </a:r>
            <a:r>
              <a:rPr lang="en-US" sz="2000" kern="0" dirty="0" smtClean="0">
                <a:solidFill>
                  <a:srgbClr val="CCCCFF">
                    <a:lumMod val="50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Street</a:t>
            </a:r>
            <a:endParaRPr lang="en-US" sz="2000" kern="0" dirty="0">
              <a:solidFill>
                <a:srgbClr val="CCCCFF">
                  <a:lumMod val="50000"/>
                </a:srgb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 eaLnBrk="1" hangingPunct="1">
              <a:spcBef>
                <a:spcPct val="20000"/>
              </a:spcBef>
            </a:pP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Frankfort</a:t>
            </a: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KY </a:t>
            </a: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40622</a:t>
            </a:r>
          </a:p>
          <a:p>
            <a:pPr lvl="0" eaLnBrk="1" hangingPunct="1">
              <a:spcBef>
                <a:spcPct val="20000"/>
              </a:spcBef>
            </a:pP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Phone</a:t>
            </a: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: (502) 564</a:t>
            </a:r>
            <a:r>
              <a:rPr lang="en-US" sz="2000" b="1" kern="0" dirty="0">
                <a:solidFill>
                  <a:srgbClr val="CCCCFF">
                    <a:lumMod val="50000"/>
                  </a:srgb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-</a:t>
            </a: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3601</a:t>
            </a:r>
          </a:p>
          <a:p>
            <a:pPr lvl="0" eaLnBrk="1" hangingPunct="1">
              <a:spcBef>
                <a:spcPct val="20000"/>
              </a:spcBef>
            </a:pP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Fax</a:t>
            </a: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:  (502) 564</a:t>
            </a:r>
            <a:r>
              <a:rPr lang="en-US" sz="2000" b="1" kern="0" dirty="0">
                <a:solidFill>
                  <a:srgbClr val="CCCCFF">
                    <a:lumMod val="50000"/>
                  </a:srgb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-</a:t>
            </a:r>
            <a:r>
              <a:rPr lang="en-US" sz="2000" kern="0" dirty="0">
                <a:solidFill>
                  <a:srgbClr val="CCCCFF">
                    <a:lumMod val="50000"/>
                  </a:srgb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1491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76200"/>
            <a:ext cx="3657600" cy="990600"/>
          </a:xfrm>
        </p:spPr>
        <p:txBody>
          <a:bodyPr/>
          <a:lstStyle/>
          <a:p>
            <a:pPr lvl="0" eaLnBrk="0" hangingPunct="0"/>
            <a:r>
              <a:rPr lang="en-US" sz="3600" kern="1200" dirty="0" smtClean="0">
                <a:solidFill>
                  <a:srgbClr val="000000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Questions</a:t>
            </a:r>
            <a:r>
              <a:rPr lang="en-US" sz="3600" kern="1200" dirty="0" smtClean="0">
                <a:solidFill>
                  <a:srgbClr val="000000"/>
                </a:solidFill>
                <a:latin typeface="Britannic Bold" panose="020B0903060703020204" pitchFamily="34" charset="0"/>
                <a:ea typeface="+mn-ea"/>
                <a:cs typeface="Aharoni" panose="02010803020104030203" pitchFamily="2" charset="-79"/>
              </a:rPr>
              <a:t>?</a:t>
            </a:r>
            <a:endParaRPr lang="en-US" sz="3600" kern="1200" dirty="0">
              <a:solidFill>
                <a:srgbClr val="000000"/>
              </a:solidFill>
              <a:latin typeface="Britannic Bold" panose="020B0903060703020204" pitchFamily="34" charset="0"/>
              <a:ea typeface="+mn-ea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705" y="1143000"/>
            <a:ext cx="7467600" cy="1323439"/>
          </a:xfrm>
          <a:prstGeom prst="rect">
            <a:avLst/>
          </a:prstGeom>
          <a:ln>
            <a:noFill/>
          </a:ln>
        </p:spPr>
        <p:txBody>
          <a:bodyPr wrap="square" anchor="t">
            <a:spAutoFit/>
          </a:bodyPr>
          <a:lstStyle/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Cabinet is committed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ensuring an environment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free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from discrimination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harassment against employees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those who conduct business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with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Cabinet</a:t>
            </a:r>
            <a:r>
              <a:rPr lang="en-US" sz="2000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as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described in GAP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‐803,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“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Anti-harassment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/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Anti-discrimination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.”</a:t>
            </a:r>
            <a:endParaRPr lang="en-US" sz="2000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2569" y="420469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PURPOSE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5705" y="28194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The Cabinet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’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s EEO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/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civil rights complaint procedures establish the process for filing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 investigating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and resolving employment discrimination complaints</a:t>
            </a:r>
            <a:r>
              <a:rPr lang="en-US" sz="2000" b="1" dirty="0">
                <a:latin typeface="Britannic Bold" panose="020B0903060703020204" pitchFamily="34" charset="0"/>
                <a:cs typeface="Aharoni" panose="02010803020104030203" pitchFamily="2" charset="-79"/>
              </a:rPr>
              <a:t>. </a:t>
            </a:r>
            <a:endParaRPr lang="en-US" sz="2000" b="1" dirty="0" smtClean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92116"/>
            <a:ext cx="7239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These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procedures also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:</a:t>
            </a:r>
          </a:p>
          <a:p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Ensure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an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immediate and fair method for the resolution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of discrimination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complaints.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Encourage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resolution of alleged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unlawful discrimination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complaints.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Provide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opportunities to discuss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informally and confidentially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any allegations of unlawful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discrimination.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Provide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a mechanism to ensure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that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individuals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may pursue resolution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free from interference</a:t>
            </a:r>
            <a:r>
              <a:rPr lang="en-US" sz="2000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coercion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reprisal</a:t>
            </a:r>
            <a:r>
              <a:rPr lang="en-US" sz="2000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or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any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other form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of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retaliation.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1735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Purpose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Continued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750863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Any employee may participate in the EEO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/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civil rights complaint procedure </a:t>
            </a:r>
            <a:r>
              <a:rPr lang="en-US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without fear of retaliation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 </a:t>
            </a:r>
          </a:p>
          <a:p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Any retaliatory action will be treated as </a:t>
            </a:r>
            <a:r>
              <a:rPr lang="en-US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 separate and distinct cause for complaint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Any interference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coercion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reprisal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or other intimidation against an employee who has participated in the EEO</a:t>
            </a:r>
            <a:r>
              <a:rPr lang="en-US" sz="20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/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civil rights complaint procedures </a:t>
            </a:r>
            <a:r>
              <a:rPr lang="en-US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shall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result in disciplinary action against the responsible individual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(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).</a:t>
            </a:r>
            <a:endParaRPr lang="en-US" sz="2000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3048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Protection from Retaliation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62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Purpose</a:t>
            </a:r>
          </a:p>
          <a:p>
            <a:pPr lvl="0" algn="ctr"/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Continued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246" y="18288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8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Inquiry</a:t>
            </a:r>
            <a:endParaRPr lang="en-US" sz="4800" b="1" dirty="0" smtClean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AutoNum type="arabicPeriod"/>
            </a:pPr>
            <a:endParaRPr lang="en-US" sz="48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8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Informal Complaint</a:t>
            </a:r>
            <a:endParaRPr lang="en-US" sz="4800" b="1" dirty="0" smtClean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48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/>
            <a:r>
              <a:rPr lang="en-US" sz="4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Formal Complaint</a:t>
            </a:r>
            <a:endParaRPr lang="en-US" sz="48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606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Processes of the Internal EEO</a:t>
            </a:r>
            <a:r>
              <a:rPr lang="en-US" sz="3600" b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/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Civil Rights 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omplaint Procedures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334956"/>
            <a:ext cx="6248399" cy="30178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2209800"/>
            <a:ext cx="7391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Any member of management.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Employee Compliance Branch.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 EEO counselor.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Office for Civil Rights and Small Business Development 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(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OCRSBD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).</a:t>
            </a:r>
          </a:p>
          <a:p>
            <a:pPr>
              <a:buNone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</a:p>
          <a:p>
            <a:pPr>
              <a:buNone/>
            </a:pP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None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Note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: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The Cabinet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’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 EEO counselors include the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Administrative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oordinator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 each highway district and the EEO coordinator in OCRSBD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91200" cy="1219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</a:t>
            </a:r>
            <a:r>
              <a:rPr lang="en-US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INQUIRY</a:t>
            </a:r>
            <a:endParaRPr lang="en-US" sz="6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53418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With whom do I file an inquiry</a:t>
            </a:r>
            <a:r>
              <a:rPr lang="en-US" sz="28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?</a:t>
            </a:r>
            <a:endParaRPr lang="en-US" sz="2800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939649"/>
            <a:ext cx="6942016" cy="38515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90600" y="1066800"/>
            <a:ext cx="7162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recipient of the inquiry shall review the complaint procedure in GAP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-902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with the individual making the inquiry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recipient of the inquiry shall forward the inquiry to OCRSBD within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 2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working days of receipt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not including the day the inquiry is made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Within 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15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working days of being notified of the inquiry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OCRSBD may discuss the inquiry with the complainant in order to resolve the inquiry informally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endParaRPr lang="en-US" sz="2000" dirty="0"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3446" y="71735"/>
            <a:ext cx="1014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Inquiry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Continued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10234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Recipient</a:t>
            </a:r>
            <a:r>
              <a:rPr lang="en-US" sz="36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’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 Responsibilities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1384" y="4876800"/>
            <a:ext cx="7426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Note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: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The inquiry process may be bypassed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and a formal complaint can be filed with OCRSBD at any time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9299"/>
            <a:ext cx="7543800" cy="1752600"/>
          </a:xfrm>
        </p:spPr>
        <p:txBody>
          <a:bodyPr>
            <a:noAutofit/>
          </a:bodyPr>
          <a:lstStyle/>
          <a:p>
            <a:r>
              <a:rPr lang="en-US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INFORMAL COMPLAINT</a:t>
            </a:r>
            <a:endParaRPr lang="en-US" sz="6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8602" y="0"/>
            <a:ext cx="235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2156" y="28194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If the inquiry is not resolved</a:t>
            </a:r>
            <a:r>
              <a:rPr lang="en-US" sz="2000" i="1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OCRSBD may bring the issue to the attention of management and persons other than the individual making the inquiry to determine whether the inquiry may be resolved informally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i="1" dirty="0">
                <a:latin typeface="Aharoni" panose="02010803020104030203" pitchFamily="2" charset="-79"/>
                <a:cs typeface="Aharoni" panose="02010803020104030203" pitchFamily="2" charset="-79"/>
              </a:rPr>
              <a:t>If the inquiry cannot be informally resolved</a:t>
            </a:r>
            <a:r>
              <a:rPr lang="en-US" sz="2000" i="1" dirty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OCRSBD shall accept the inquiry as a formal complaint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5396805"/>
            <a:ext cx="74265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Note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: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Like the inquiry, the informal complaint process may be bypassed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,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and a formal complaint can be filed with OCRSBD at any time</a:t>
            </a:r>
            <a:r>
              <a:rPr lang="en-US" sz="2000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62000" y="152400"/>
            <a:ext cx="7696200" cy="2514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i="0" u="none" strike="noStrike" kern="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FORMAL COMPLAINT</a:t>
            </a:r>
            <a:endParaRPr kumimoji="0" lang="en-US" sz="6600" i="0" u="none" strike="noStrike" kern="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3295471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Procedure for Requesting a Formal Investigation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73107">
  <a:themeElements>
    <a:clrScheme name="01073107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01073107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0731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31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31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31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31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31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65A5D1761D1F4FBEB373B6D0A69B5C" ma:contentTypeVersion="5" ma:contentTypeDescription="Create a new document." ma:contentTypeScope="" ma:versionID="39c3235e882105c3203fd10e8e64dae4">
  <xsd:schema xmlns:xsd="http://www.w3.org/2001/XMLSchema" xmlns:xs="http://www.w3.org/2001/XMLSchema" xmlns:p="http://schemas.microsoft.com/office/2006/metadata/properties" xmlns:ns1="http://schemas.microsoft.com/sharepoint/v3" xmlns:ns2="9c16dc54-5a24-4afd-a61c-664ec7eab416" targetNamespace="http://schemas.microsoft.com/office/2006/metadata/properties" ma:root="true" ma:fieldsID="a0860fcfb153a9e8d6d1856a0bd2c86a" ns1:_="" ns2:_="">
    <xsd:import namespace="http://schemas.microsoft.com/sharepoint/v3"/>
    <xsd:import namespace="9c16dc54-5a24-4afd-a61c-664ec7eab4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6dc54-5a24-4afd-a61c-664ec7eab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39D1636-B89D-4612-A0D4-6C474DE8E310}"/>
</file>

<file path=customXml/itemProps2.xml><?xml version="1.0" encoding="utf-8"?>
<ds:datastoreItem xmlns:ds="http://schemas.openxmlformats.org/officeDocument/2006/customXml" ds:itemID="{82F4951C-357C-4247-BA99-E2D6C1994A38}"/>
</file>

<file path=customXml/itemProps3.xml><?xml version="1.0" encoding="utf-8"?>
<ds:datastoreItem xmlns:ds="http://schemas.openxmlformats.org/officeDocument/2006/customXml" ds:itemID="{C64E64A0-F28A-46A2-8E71-64FCDCAA2FEC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Designs\01073107.pot</Template>
  <TotalTime>3287</TotalTime>
  <Words>1054</Words>
  <Application>Microsoft Office PowerPoint</Application>
  <PresentationFormat>On-screen Show (4:3)</PresentationFormat>
  <Paragraphs>138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01073107</vt:lpstr>
      <vt:lpstr>Discrimination Complaint Procedures GAP-902</vt:lpstr>
      <vt:lpstr>Slide 2</vt:lpstr>
      <vt:lpstr>Slide 3</vt:lpstr>
      <vt:lpstr>Slide 4</vt:lpstr>
      <vt:lpstr>Slide 5</vt:lpstr>
      <vt:lpstr> INQUIRY</vt:lpstr>
      <vt:lpstr>Slide 7</vt:lpstr>
      <vt:lpstr>INFORMAL COMPLAINT</vt:lpstr>
      <vt:lpstr>Slide 9</vt:lpstr>
      <vt:lpstr>Slide 10</vt:lpstr>
      <vt:lpstr>Slide 11</vt:lpstr>
      <vt:lpstr>Formal Complaint Investigation</vt:lpstr>
      <vt:lpstr>Slide 13</vt:lpstr>
      <vt:lpstr>Slide 14</vt:lpstr>
      <vt:lpstr>Slide 15</vt:lpstr>
      <vt:lpstr>Slide 16</vt:lpstr>
      <vt:lpstr>Slide 17</vt:lpstr>
      <vt:lpstr>Slide 18</vt:lpstr>
      <vt:lpstr>Questions?</vt:lpstr>
    </vt:vector>
  </TitlesOfParts>
  <Company>KYTC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Discrimination Complaint Procedures</dc:title>
  <dc:creator>KYTC</dc:creator>
  <cp:lastModifiedBy>%USERNAME%</cp:lastModifiedBy>
  <cp:revision>171</cp:revision>
  <cp:lastPrinted>2015-08-12T15:36:59Z</cp:lastPrinted>
  <dcterms:created xsi:type="dcterms:W3CDTF">2005-03-10T19:56:20Z</dcterms:created>
  <dcterms:modified xsi:type="dcterms:W3CDTF">2015-08-13T17:32:57Z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0x010100E865A5D1761D1F4FBEB373B6D0A69B5C</vt:lpwstr>
  </property>
</Properties>
</file>