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8"/>
  </p:notesMasterIdLst>
  <p:sldIdLst>
    <p:sldId id="257" r:id="rId3"/>
    <p:sldId id="256"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0765" autoAdjust="0"/>
  </p:normalViewPr>
  <p:slideViewPr>
    <p:cSldViewPr showGuides="1">
      <p:cViewPr varScale="1">
        <p:scale>
          <a:sx n="61" d="100"/>
          <a:sy n="61" d="100"/>
        </p:scale>
        <p:origin x="1531"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7BC0B-C547-4A60-8192-899A288BFA3B}" type="datetimeFigureOut">
              <a:rPr lang="en-US" smtClean="0"/>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6A21F3-1240-4D29-AD6B-0E353D0B2D5E}" type="slidenum">
              <a:rPr lang="en-US" smtClean="0"/>
              <a:t>‹#›</a:t>
            </a:fld>
            <a:endParaRPr lang="en-US"/>
          </a:p>
        </p:txBody>
      </p:sp>
    </p:spTree>
    <p:extLst>
      <p:ext uri="{BB962C8B-B14F-4D97-AF65-F5344CB8AC3E}">
        <p14:creationId xmlns:p14="http://schemas.microsoft.com/office/powerpoint/2010/main" val="25226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mountain biking is much more than just a select few college</a:t>
            </a:r>
            <a:r>
              <a:rPr lang="en-US" baseline="0" dirty="0" smtClean="0"/>
              <a:t> kids or wanna be middle aged men; it’s all ages of men and women from just about all ends of the social economic spectrum.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6A21F3-1240-4D29-AD6B-0E353D0B2D5E}" type="slidenum">
              <a:rPr lang="en-US" smtClean="0"/>
              <a:t>1</a:t>
            </a:fld>
            <a:endParaRPr lang="en-US"/>
          </a:p>
        </p:txBody>
      </p:sp>
    </p:spTree>
    <p:extLst>
      <p:ext uri="{BB962C8B-B14F-4D97-AF65-F5344CB8AC3E}">
        <p14:creationId xmlns:p14="http://schemas.microsoft.com/office/powerpoint/2010/main" val="235616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see how these trails are in the central areas of the city. Next to residential and commercial areas. Local people don’t drive to these trails, they ride to them. Planning for the movements of these citizens has been </a:t>
            </a:r>
            <a:r>
              <a:rPr lang="en-US" baseline="0" dirty="0" err="1" smtClean="0"/>
              <a:t>incorp</a:t>
            </a:r>
            <a:r>
              <a:rPr lang="en-US" baseline="0" dirty="0" smtClean="0"/>
              <a:t>. into the master plan (bike lanes, sharrows, and share the road signs). In some cases multi-use paths have been planned, design, and built to accommodate safer and more accessible travel. </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625EA473-29BD-4E10-A169-CB6EBA479717}" type="slidenum">
              <a:rPr lang="en-US" smtClean="0"/>
              <a:t>2</a:t>
            </a:fld>
            <a:endParaRPr lang="en-US"/>
          </a:p>
        </p:txBody>
      </p:sp>
    </p:spTree>
    <p:extLst>
      <p:ext uri="{BB962C8B-B14F-4D97-AF65-F5344CB8AC3E}">
        <p14:creationId xmlns:p14="http://schemas.microsoft.com/office/powerpoint/2010/main" val="190906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don’t want to ride on the road with cars and trucks. Riding off-road</a:t>
            </a:r>
            <a:r>
              <a:rPr lang="en-US" baseline="0" dirty="0" smtClean="0"/>
              <a:t> is a completely different experience</a:t>
            </a:r>
          </a:p>
          <a:p>
            <a:r>
              <a:rPr lang="en-US" baseline="0" dirty="0" smtClean="0"/>
              <a:t>You can provide trails for all levels of riders (depending on the terrain and the size of the area). In most cases these trails are also for hikers and trail runners</a:t>
            </a:r>
          </a:p>
          <a:p>
            <a:r>
              <a:rPr lang="en-US" baseline="0" dirty="0" smtClean="0"/>
              <a:t>Natural Surface trails are much less cost to design, build, and maintain. In many cases volunteer groups and private organizations can and will build these trails. These groups are professionals and have raised the level of standards to the highest possible extent.</a:t>
            </a:r>
          </a:p>
          <a:p>
            <a:endParaRPr lang="en-US" baseline="0" dirty="0" smtClean="0"/>
          </a:p>
          <a:p>
            <a:r>
              <a:rPr lang="en-US" baseline="0" dirty="0" smtClean="0"/>
              <a:t>Economic Opportunity / http://www.pinkbike.com/news/economic-impacts-of-mountain-bike-tourism-2016-update.html </a:t>
            </a:r>
          </a:p>
          <a:p>
            <a:endParaRPr lang="en-US" baseline="0" dirty="0" smtClean="0"/>
          </a:p>
          <a:p>
            <a:r>
              <a:rPr lang="en-US" baseline="0" dirty="0" smtClean="0"/>
              <a:t>http://www.browncountymountainbiking.com/index.html   /   http://www.ourbrowncounty.com/0709s2.htm </a:t>
            </a:r>
          </a:p>
          <a:p>
            <a:endParaRPr lang="en-US" baseline="0" dirty="0" smtClean="0"/>
          </a:p>
          <a:p>
            <a:r>
              <a:rPr lang="en-US" sz="1200" b="0" i="0" kern="1200" dirty="0" smtClean="0">
                <a:solidFill>
                  <a:schemeClr val="tx1"/>
                </a:solidFill>
                <a:effectLst/>
                <a:latin typeface="+mn-lt"/>
                <a:ea typeface="+mn-ea"/>
                <a:cs typeface="+mn-cs"/>
              </a:rPr>
              <a:t>“we have enough miles in here now that it’s worthwhile for someone from, say, Chicago, to come ride part of it, get a place to stay, take the spouse out for dinner that night, and come back to ride more the next day,” says </a:t>
            </a:r>
            <a:r>
              <a:rPr lang="en-US" sz="1200" b="0" i="0" kern="1200" dirty="0" err="1" smtClean="0">
                <a:solidFill>
                  <a:schemeClr val="tx1"/>
                </a:solidFill>
                <a:effectLst/>
                <a:latin typeface="+mn-lt"/>
                <a:ea typeface="+mn-ea"/>
                <a:cs typeface="+mn-cs"/>
              </a:rPr>
              <a:t>Logterman</a:t>
            </a:r>
            <a:r>
              <a:rPr lang="en-US" sz="1200" b="0" i="0" kern="1200" dirty="0" smtClean="0">
                <a:solidFill>
                  <a:schemeClr val="tx1"/>
                </a:solidFill>
                <a:effectLst/>
                <a:latin typeface="+mn-lt"/>
                <a:ea typeface="+mn-ea"/>
                <a:cs typeface="+mn-cs"/>
              </a:rPr>
              <a:t>. What criteria prompt a national magazine to rate the Brown County system among the continent’s best? According to Stewart, variety and trails that bikers of each ability level can enjoy are the keys. “Grizzled veterans can find some fun here,” he observes.</a:t>
            </a:r>
          </a:p>
          <a:p>
            <a:endParaRPr lang="en-US" baseline="0" dirty="0" smtClean="0"/>
          </a:p>
          <a:p>
            <a:r>
              <a:rPr lang="en-US" baseline="0" dirty="0" smtClean="0"/>
              <a:t>In many examples; mountain bike trails may be the new golf courses for the next generation. (http://www.bikemag.com/features/indiana-mtb/#Xhm67JTOl3it8kBv.97) </a:t>
            </a:r>
          </a:p>
          <a:p>
            <a:endParaRPr lang="en-US" baseline="0" dirty="0" smtClean="0"/>
          </a:p>
          <a:p>
            <a:r>
              <a:rPr lang="en-US" baseline="0" dirty="0" err="1" smtClean="0"/>
              <a:t>Nani’s</a:t>
            </a:r>
            <a:r>
              <a:rPr lang="en-US" baseline="0" dirty="0" smtClean="0"/>
              <a:t> Deli in Nashville, IN sales in 2009 (second year of being open) was around $125,000 a year. Their sales for 2015 were $270,000. They attribute the #1 success to this increased business to tourism (and mountain bikers and hiker being the number 1 costumers).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6A21F3-1240-4D29-AD6B-0E353D0B2D5E}" type="slidenum">
              <a:rPr lang="en-US" smtClean="0"/>
              <a:t>3</a:t>
            </a:fld>
            <a:endParaRPr lang="en-US"/>
          </a:p>
        </p:txBody>
      </p:sp>
    </p:spTree>
    <p:extLst>
      <p:ext uri="{BB962C8B-B14F-4D97-AF65-F5344CB8AC3E}">
        <p14:creationId xmlns:p14="http://schemas.microsoft.com/office/powerpoint/2010/main" val="70114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Mountain</a:t>
            </a:r>
            <a:r>
              <a:rPr lang="en-US" baseline="0" dirty="0" smtClean="0"/>
              <a:t> biking can be a great way for kids to see the outdoors, ride with parents, provide riding opportunities away from cars &amp; trucks.</a:t>
            </a:r>
          </a:p>
          <a:p>
            <a:endParaRPr lang="en-US" baseline="0" dirty="0" smtClean="0"/>
          </a:p>
          <a:p>
            <a:r>
              <a:rPr lang="en-US" baseline="0" dirty="0" smtClean="0"/>
              <a:t>People that would never ride bikes on the road (with cars) may love riding dedicated (easy) trails. Who know, some of them may become more advanced cyclists down the road (statistics show that over 30-50% of people that start riding off-road Segway into some type of road riding and are better riders for starting out as mountain bikers) / https://www.usacycling.org/encyclingpedia/encycstory.php?id=7408  &amp; http://ask.metafilter.com/37410/Is-mountain-biking-good-crosstraining-for-road-biking</a:t>
            </a:r>
          </a:p>
          <a:p>
            <a:endParaRPr lang="en-US" baseline="0" dirty="0" smtClean="0"/>
          </a:p>
          <a:p>
            <a:r>
              <a:rPr lang="en-US" baseline="0" dirty="0" smtClean="0"/>
              <a:t>Places like the Dawkins Line in Eastern KY is where you will see folks that don’t look like the stereotype bicycle riders (because the are just normal people that don’t were the super hero outfit; yet).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66A21F3-1240-4D29-AD6B-0E353D0B2D5E}" type="slidenum">
              <a:rPr lang="en-US" smtClean="0"/>
              <a:t>4</a:t>
            </a:fld>
            <a:endParaRPr lang="en-US"/>
          </a:p>
        </p:txBody>
      </p:sp>
    </p:spTree>
    <p:extLst>
      <p:ext uri="{BB962C8B-B14F-4D97-AF65-F5344CB8AC3E}">
        <p14:creationId xmlns:p14="http://schemas.microsoft.com/office/powerpoint/2010/main" val="16291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KY Mountain Bike Association holds several events throughout</a:t>
            </a:r>
            <a:r>
              <a:rPr lang="en-US" baseline="0" dirty="0" smtClean="0"/>
              <a:t> the year (most are free to the public); kids events, school events, social rides, trail work days, and so on.</a:t>
            </a:r>
          </a:p>
          <a:p>
            <a:r>
              <a:rPr lang="en-US" baseline="0" dirty="0" smtClean="0"/>
              <a:t>The people that use these trails take personal ownership of these trails. Crime rates and issues  with illegal activities has been proven to lowered as these trails have more use.</a:t>
            </a:r>
          </a:p>
          <a:p>
            <a:endParaRPr lang="en-US" baseline="0" dirty="0" smtClean="0"/>
          </a:p>
          <a:p>
            <a:r>
              <a:rPr lang="en-US" dirty="0" smtClean="0"/>
              <a:t>The KYMBA social media pages have over 3,000 likes and or members. These</a:t>
            </a:r>
            <a:r>
              <a:rPr lang="en-US" baseline="0" dirty="0" smtClean="0"/>
              <a:t> group pages and web sites are bringing people into these towns to ride. And guess what, they also eat there, stay there, and come back!</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B66A21F3-1240-4D29-AD6B-0E353D0B2D5E}" type="slidenum">
              <a:rPr lang="en-US" smtClean="0"/>
              <a:t>5</a:t>
            </a:fld>
            <a:endParaRPr lang="en-US"/>
          </a:p>
        </p:txBody>
      </p:sp>
    </p:spTree>
    <p:extLst>
      <p:ext uri="{BB962C8B-B14F-4D97-AF65-F5344CB8AC3E}">
        <p14:creationId xmlns:p14="http://schemas.microsoft.com/office/powerpoint/2010/main" val="2582428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50C97-B000-4933-A061-2F16326440AD}" type="datetimeFigureOut">
              <a:rPr lang="en-US" smtClean="0"/>
              <a:t>10/27/2016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6FF9FB-2E07-4CDA-9DCB-39A79E2C845A}" type="slidenum">
              <a:rPr lang="en-US" smtClean="0"/>
              <a:t>‹#›</a:t>
            </a:fld>
            <a:endParaRPr lang="en-US"/>
          </a:p>
        </p:txBody>
      </p:sp>
    </p:spTree>
    <p:extLst>
      <p:ext uri="{BB962C8B-B14F-4D97-AF65-F5344CB8AC3E}">
        <p14:creationId xmlns:p14="http://schemas.microsoft.com/office/powerpoint/2010/main" val="15060083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50C97-B000-4933-A061-2F16326440AD}" type="datetimeFigureOut">
              <a:rPr lang="en-US" smtClean="0"/>
              <a:t>10/27/2016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6FF9FB-2E07-4CDA-9DCB-39A79E2C845A}" type="slidenum">
              <a:rPr lang="en-US" smtClean="0"/>
              <a:t>‹#›</a:t>
            </a:fld>
            <a:endParaRPr lang="en-US"/>
          </a:p>
        </p:txBody>
      </p:sp>
    </p:spTree>
    <p:extLst>
      <p:ext uri="{BB962C8B-B14F-4D97-AF65-F5344CB8AC3E}">
        <p14:creationId xmlns:p14="http://schemas.microsoft.com/office/powerpoint/2010/main" val="154049210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7620000" cy="923330"/>
          </a:xfrm>
          <a:prstGeom prst="rect">
            <a:avLst/>
          </a:prstGeom>
          <a:noFill/>
        </p:spPr>
        <p:txBody>
          <a:bodyPr wrap="square" rtlCol="0">
            <a:spAutoFit/>
          </a:bodyPr>
          <a:lstStyle/>
          <a:p>
            <a:r>
              <a:rPr lang="en-US" sz="5400" dirty="0" smtClean="0">
                <a:latin typeface="Times New Roman" panose="02020603050405020304" pitchFamily="18" charset="0"/>
                <a:cs typeface="Times New Roman" panose="02020603050405020304" pitchFamily="18" charset="0"/>
              </a:rPr>
              <a:t>Mountain Biking is?</a:t>
            </a:r>
            <a:endParaRPr lang="en-US" sz="5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1670209"/>
            <a:ext cx="4845237" cy="2585323"/>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Part of the bike/ped master plan</a:t>
            </a:r>
          </a:p>
          <a:p>
            <a:pPr marL="285750" indent="-285750">
              <a:buFont typeface="Arial" panose="020B0604020202020204" pitchFamily="34" charset="0"/>
              <a:buChar char="•"/>
            </a:pPr>
            <a:r>
              <a:rPr lang="en-US" sz="2400" dirty="0">
                <a:solidFill>
                  <a:schemeClr val="accent2">
                    <a:lumMod val="75000"/>
                  </a:schemeClr>
                </a:solidFill>
                <a:latin typeface="Times New Roman" panose="02020603050405020304" pitchFamily="18" charset="0"/>
                <a:cs typeface="Times New Roman" panose="02020603050405020304" pitchFamily="18" charset="0"/>
              </a:rPr>
              <a:t>W</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ithin our/your City</a:t>
            </a:r>
          </a:p>
          <a:p>
            <a:pPr marL="285750" indent="-285750">
              <a:buFont typeface="Arial" panose="020B0604020202020204" pitchFamily="34" charset="0"/>
              <a:buChar char="•"/>
            </a:pPr>
            <a:r>
              <a:rPr lang="en-US" sz="2400" dirty="0">
                <a:solidFill>
                  <a:schemeClr val="accent2">
                    <a:lumMod val="75000"/>
                  </a:schemeClr>
                </a:solidFill>
                <a:latin typeface="Times New Roman" panose="02020603050405020304" pitchFamily="18" charset="0"/>
                <a:cs typeface="Times New Roman" panose="02020603050405020304" pitchFamily="18" charset="0"/>
              </a:rPr>
              <a:t>O</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pportunity</a:t>
            </a:r>
          </a:p>
          <a:p>
            <a:pPr marL="285750" indent="-285750">
              <a:buFont typeface="Arial" panose="020B0604020202020204" pitchFamily="34" charset="0"/>
              <a:buChar char="•"/>
            </a:pPr>
            <a:r>
              <a:rPr lang="en-US" sz="2400" dirty="0">
                <a:solidFill>
                  <a:schemeClr val="accent2">
                    <a:lumMod val="75000"/>
                  </a:schemeClr>
                </a:solidFill>
                <a:latin typeface="Times New Roman" panose="02020603050405020304" pitchFamily="18" charset="0"/>
                <a:cs typeface="Times New Roman" panose="02020603050405020304" pitchFamily="18" charset="0"/>
              </a:rPr>
              <a:t>A</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 gateway to other types of cycling</a:t>
            </a:r>
          </a:p>
          <a:p>
            <a:pPr marL="285750" indent="-285750">
              <a:buFont typeface="Arial" panose="020B0604020202020204" pitchFamily="34" charset="0"/>
              <a:buChar char="•"/>
            </a:pP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Community building!</a:t>
            </a:r>
          </a:p>
          <a:p>
            <a:pPr marL="285750" indent="-285750">
              <a:buFont typeface="Arial" panose="020B0604020202020204" pitchFamily="34" charset="0"/>
              <a:buChar char="•"/>
            </a:pPr>
            <a:endParaRPr lang="en-US" sz="2400" dirty="0" smtClean="0">
              <a:solidFill>
                <a:schemeClr val="accent2">
                  <a:lumMod val="7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219200"/>
            <a:ext cx="1720506" cy="259698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271" y="4007645"/>
            <a:ext cx="2055969" cy="2737009"/>
          </a:xfrm>
          <a:prstGeom prst="rect">
            <a:avLst/>
          </a:prstGeom>
        </p:spPr>
      </p:pic>
      <p:pic>
        <p:nvPicPr>
          <p:cNvPr id="8" name="Picture 7"/>
          <p:cNvPicPr>
            <a:picLocks noChangeAspect="1"/>
          </p:cNvPicPr>
          <p:nvPr/>
        </p:nvPicPr>
        <p:blipFill>
          <a:blip r:embed="rId5"/>
          <a:stretch>
            <a:fillRect/>
          </a:stretch>
        </p:blipFill>
        <p:spPr>
          <a:xfrm>
            <a:off x="3346592" y="4007646"/>
            <a:ext cx="5361615" cy="2737009"/>
          </a:xfrm>
          <a:prstGeom prst="rect">
            <a:avLst/>
          </a:prstGeom>
        </p:spPr>
      </p:pic>
    </p:spTree>
    <p:extLst>
      <p:ext uri="{BB962C8B-B14F-4D97-AF65-F5344CB8AC3E}">
        <p14:creationId xmlns:p14="http://schemas.microsoft.com/office/powerpoint/2010/main" val="112047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248248" y="1014697"/>
            <a:ext cx="3590952" cy="2804612"/>
          </a:xfrm>
          <a:prstGeom prst="rect">
            <a:avLst/>
          </a:prstGeom>
          <a:ln>
            <a:solidFill>
              <a:schemeClr val="tx1">
                <a:lumMod val="65000"/>
                <a:lumOff val="35000"/>
              </a:schemeClr>
            </a:solidFill>
          </a:ln>
        </p:spPr>
      </p:pic>
      <p:sp>
        <p:nvSpPr>
          <p:cNvPr id="4" name="TextBox 3"/>
          <p:cNvSpPr txBox="1"/>
          <p:nvPr/>
        </p:nvSpPr>
        <p:spPr>
          <a:xfrm>
            <a:off x="411774" y="91367"/>
            <a:ext cx="5878532" cy="923330"/>
          </a:xfrm>
          <a:prstGeom prst="rect">
            <a:avLst/>
          </a:prstGeom>
          <a:noFill/>
        </p:spPr>
        <p:txBody>
          <a:bodyPr wrap="none" rtlCol="0">
            <a:spAutoFit/>
          </a:bodyPr>
          <a:lstStyle/>
          <a:p>
            <a:r>
              <a:rPr lang="en-US" sz="5400" dirty="0" smtClean="0">
                <a:latin typeface="Times New Roman" panose="02020603050405020304" pitchFamily="18" charset="0"/>
                <a:cs typeface="Times New Roman" panose="02020603050405020304" pitchFamily="18" charset="0"/>
              </a:rPr>
              <a:t>Mountain Biking is?</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304800" y="1152692"/>
            <a:ext cx="3969356" cy="1077218"/>
          </a:xfrm>
          <a:prstGeom prst="rect">
            <a:avLst/>
          </a:prstGeom>
        </p:spPr>
        <p:txBody>
          <a:bodyPr wrap="none">
            <a:spAutoFit/>
          </a:bodyPr>
          <a:lstStyle/>
          <a:p>
            <a:r>
              <a:rPr lang="en-US" sz="3200" dirty="0">
                <a:solidFill>
                  <a:schemeClr val="accent2">
                    <a:lumMod val="75000"/>
                  </a:schemeClr>
                </a:solidFill>
                <a:latin typeface="Times New Roman" panose="02020603050405020304" pitchFamily="18" charset="0"/>
                <a:cs typeface="Times New Roman" panose="02020603050405020304" pitchFamily="18" charset="0"/>
              </a:rPr>
              <a:t>Part of the Master </a:t>
            </a:r>
            <a:r>
              <a:rPr lang="en-US" sz="3200" dirty="0" smtClean="0">
                <a:solidFill>
                  <a:schemeClr val="accent2">
                    <a:lumMod val="75000"/>
                  </a:schemeClr>
                </a:solidFill>
                <a:latin typeface="Times New Roman" panose="02020603050405020304" pitchFamily="18" charset="0"/>
                <a:cs typeface="Times New Roman" panose="02020603050405020304" pitchFamily="18" charset="0"/>
              </a:rPr>
              <a:t>Plan</a:t>
            </a:r>
          </a:p>
          <a:p>
            <a:r>
              <a:rPr lang="en-US" sz="3200" dirty="0">
                <a:solidFill>
                  <a:schemeClr val="accent2">
                    <a:lumMod val="75000"/>
                  </a:schemeClr>
                </a:solidFill>
                <a:latin typeface="Times New Roman" panose="02020603050405020304" pitchFamily="18" charset="0"/>
                <a:cs typeface="Times New Roman" panose="02020603050405020304" pitchFamily="18" charset="0"/>
              </a:rPr>
              <a:t>W</a:t>
            </a:r>
            <a:r>
              <a:rPr lang="en-US" sz="3200" dirty="0" smtClean="0">
                <a:solidFill>
                  <a:schemeClr val="accent2">
                    <a:lumMod val="75000"/>
                  </a:schemeClr>
                </a:solidFill>
                <a:latin typeface="Times New Roman" panose="02020603050405020304" pitchFamily="18" charset="0"/>
                <a:cs typeface="Times New Roman" panose="02020603050405020304" pitchFamily="18" charset="0"/>
              </a:rPr>
              <a:t>ithin our City</a:t>
            </a:r>
            <a:endParaRPr lang="en-US" sz="32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7562228" y="1150711"/>
            <a:ext cx="1219200" cy="757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Lexington</a:t>
            </a:r>
            <a:endParaRPr lang="en-US" dirty="0"/>
          </a:p>
        </p:txBody>
      </p:sp>
      <p:pic>
        <p:nvPicPr>
          <p:cNvPr id="9" name="Picture 8"/>
          <p:cNvPicPr>
            <a:picLocks noChangeAspect="1"/>
          </p:cNvPicPr>
          <p:nvPr/>
        </p:nvPicPr>
        <p:blipFill>
          <a:blip r:embed="rId4"/>
          <a:stretch>
            <a:fillRect/>
          </a:stretch>
        </p:blipFill>
        <p:spPr>
          <a:xfrm>
            <a:off x="14056" y="2476001"/>
            <a:ext cx="3637362" cy="2952168"/>
          </a:xfrm>
          <a:prstGeom prst="rect">
            <a:avLst/>
          </a:prstGeom>
          <a:ln>
            <a:solidFill>
              <a:schemeClr val="tx1">
                <a:lumMod val="65000"/>
                <a:lumOff val="35000"/>
              </a:schemeClr>
            </a:solidFill>
          </a:ln>
        </p:spPr>
      </p:pic>
      <p:sp>
        <p:nvSpPr>
          <p:cNvPr id="10" name="Rounded Rectangle 9"/>
          <p:cNvSpPr/>
          <p:nvPr/>
        </p:nvSpPr>
        <p:spPr>
          <a:xfrm>
            <a:off x="287784" y="2642498"/>
            <a:ext cx="1520522" cy="838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Frankfort</a:t>
            </a:r>
            <a:endParaRPr lang="en-US" dirty="0">
              <a:solidFill>
                <a:schemeClr val="tx1"/>
              </a:solidFill>
            </a:endParaRPr>
          </a:p>
        </p:txBody>
      </p:sp>
      <p:pic>
        <p:nvPicPr>
          <p:cNvPr id="12" name="Picture 11"/>
          <p:cNvPicPr>
            <a:picLocks noChangeAspect="1"/>
          </p:cNvPicPr>
          <p:nvPr/>
        </p:nvPicPr>
        <p:blipFill>
          <a:blip r:embed="rId5"/>
          <a:stretch>
            <a:fillRect/>
          </a:stretch>
        </p:blipFill>
        <p:spPr>
          <a:xfrm>
            <a:off x="4114800" y="3943592"/>
            <a:ext cx="4666628" cy="2914408"/>
          </a:xfrm>
          <a:prstGeom prst="rect">
            <a:avLst/>
          </a:prstGeom>
          <a:ln>
            <a:solidFill>
              <a:schemeClr val="tx1">
                <a:lumMod val="65000"/>
                <a:lumOff val="35000"/>
              </a:schemeClr>
            </a:solidFill>
          </a:ln>
        </p:spPr>
      </p:pic>
      <p:sp>
        <p:nvSpPr>
          <p:cNvPr id="13" name="Rounded Rectangle 12"/>
          <p:cNvSpPr/>
          <p:nvPr/>
        </p:nvSpPr>
        <p:spPr>
          <a:xfrm>
            <a:off x="6781800" y="5562600"/>
            <a:ext cx="1828800" cy="1066800"/>
          </a:xfrm>
          <a:prstGeom prst="roundRect">
            <a:avLst/>
          </a:prstGeom>
          <a:solidFill>
            <a:schemeClr val="bg1">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Louisville</a:t>
            </a:r>
            <a:endParaRPr lang="en-US" dirty="0">
              <a:solidFill>
                <a:schemeClr val="tx1"/>
              </a:solidFill>
            </a:endParaRPr>
          </a:p>
        </p:txBody>
      </p:sp>
    </p:spTree>
    <p:extLst>
      <p:ext uri="{BB962C8B-B14F-4D97-AF65-F5344CB8AC3E}">
        <p14:creationId xmlns:p14="http://schemas.microsoft.com/office/powerpoint/2010/main" val="1318544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5878532" cy="923330"/>
          </a:xfrm>
          <a:prstGeom prst="rect">
            <a:avLst/>
          </a:prstGeom>
        </p:spPr>
        <p:txBody>
          <a:bodyPr wrap="none">
            <a:spAutoFit/>
          </a:bodyPr>
          <a:lstStyle/>
          <a:p>
            <a:r>
              <a:rPr lang="en-US" sz="5400" dirty="0">
                <a:latin typeface="Times New Roman" panose="02020603050405020304" pitchFamily="18" charset="0"/>
                <a:cs typeface="Times New Roman" panose="02020603050405020304" pitchFamily="18" charset="0"/>
              </a:rPr>
              <a:t>Mountain Biking is?</a:t>
            </a:r>
          </a:p>
        </p:txBody>
      </p:sp>
      <p:sp>
        <p:nvSpPr>
          <p:cNvPr id="3" name="TextBox 2"/>
          <p:cNvSpPr txBox="1"/>
          <p:nvPr/>
        </p:nvSpPr>
        <p:spPr>
          <a:xfrm>
            <a:off x="381000" y="1264573"/>
            <a:ext cx="2743200" cy="707886"/>
          </a:xfrm>
          <a:prstGeom prst="rect">
            <a:avLst/>
          </a:prstGeom>
          <a:noFill/>
        </p:spPr>
        <p:txBody>
          <a:bodyPr wrap="square" rtlCol="0">
            <a:spAutoFit/>
          </a:bodyPr>
          <a:lstStyle/>
          <a:p>
            <a:r>
              <a:rPr lang="en-US" sz="4000" dirty="0" smtClean="0">
                <a:solidFill>
                  <a:schemeClr val="accent2">
                    <a:lumMod val="75000"/>
                  </a:schemeClr>
                </a:solidFill>
                <a:latin typeface="Times New Roman" panose="02020603050405020304" pitchFamily="18" charset="0"/>
                <a:cs typeface="Times New Roman" panose="02020603050405020304" pitchFamily="18" charset="0"/>
              </a:rPr>
              <a:t>Opportunity</a:t>
            </a:r>
            <a:endParaRPr lang="en-US" sz="40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505200"/>
            <a:ext cx="4107656" cy="3085563"/>
          </a:xfrm>
          <a:prstGeom prst="rect">
            <a:avLst/>
          </a:prstGeom>
        </p:spPr>
      </p:pic>
      <p:sp>
        <p:nvSpPr>
          <p:cNvPr id="5" name="TextBox 4"/>
          <p:cNvSpPr txBox="1"/>
          <p:nvPr/>
        </p:nvSpPr>
        <p:spPr>
          <a:xfrm>
            <a:off x="3276600" y="1397169"/>
            <a:ext cx="5768526" cy="1938992"/>
          </a:xfrm>
          <a:prstGeom prst="rect">
            <a:avLst/>
          </a:prstGeom>
          <a:noFill/>
        </p:spPr>
        <p:txBody>
          <a:bodyPr wrap="square" rtlCol="0">
            <a:spAutoFit/>
          </a:bodyPr>
          <a:lstStyle/>
          <a:p>
            <a:r>
              <a:rPr lang="en-US" sz="2400" dirty="0"/>
              <a:t> </a:t>
            </a:r>
            <a:r>
              <a:rPr lang="en-US" sz="2400" dirty="0" smtClean="0"/>
              <a:t>”M</a:t>
            </a:r>
            <a:r>
              <a:rPr lang="en-US" sz="2400" dirty="0" smtClean="0"/>
              <a:t>ountain </a:t>
            </a:r>
            <a:r>
              <a:rPr lang="en-US" sz="2400" dirty="0"/>
              <a:t>bikers </a:t>
            </a:r>
            <a:r>
              <a:rPr lang="en-US" sz="2400" dirty="0" smtClean="0"/>
              <a:t>are willing </a:t>
            </a:r>
            <a:r>
              <a:rPr lang="en-US" sz="2400" dirty="0"/>
              <a:t>to travel to a </a:t>
            </a:r>
            <a:r>
              <a:rPr lang="en-US" sz="2400" dirty="0" smtClean="0"/>
              <a:t>destination, ride </a:t>
            </a:r>
            <a:r>
              <a:rPr lang="en-US" sz="2400" dirty="0"/>
              <a:t>their </a:t>
            </a:r>
            <a:r>
              <a:rPr lang="en-US" sz="2400" dirty="0" smtClean="0"/>
              <a:t>bikes, and spend more money</a:t>
            </a:r>
            <a:r>
              <a:rPr lang="en-US" sz="2400" dirty="0" smtClean="0"/>
              <a:t>.”</a:t>
            </a:r>
            <a:endParaRPr lang="en-US" sz="2400" dirty="0" smtClean="0"/>
          </a:p>
          <a:p>
            <a:r>
              <a:rPr lang="en-US" sz="2400" dirty="0" smtClean="0"/>
              <a:t>“These trails may be the “new” golf courses of the future!”</a:t>
            </a:r>
            <a:endParaRPr lang="en-US" sz="2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493" y="2667000"/>
            <a:ext cx="2884263" cy="3845684"/>
          </a:xfrm>
          <a:prstGeom prst="rect">
            <a:avLst/>
          </a:prstGeom>
        </p:spPr>
      </p:pic>
    </p:spTree>
    <p:extLst>
      <p:ext uri="{BB962C8B-B14F-4D97-AF65-F5344CB8AC3E}">
        <p14:creationId xmlns:p14="http://schemas.microsoft.com/office/powerpoint/2010/main" val="161281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053" y="298428"/>
            <a:ext cx="5878532" cy="923330"/>
          </a:xfrm>
          <a:prstGeom prst="rect">
            <a:avLst/>
          </a:prstGeom>
        </p:spPr>
        <p:txBody>
          <a:bodyPr wrap="none">
            <a:spAutoFit/>
          </a:bodyPr>
          <a:lstStyle/>
          <a:p>
            <a:r>
              <a:rPr lang="en-US" sz="5400" dirty="0">
                <a:latin typeface="Times New Roman" panose="02020603050405020304" pitchFamily="18" charset="0"/>
                <a:cs typeface="Times New Roman" panose="02020603050405020304" pitchFamily="18" charset="0"/>
              </a:rPr>
              <a:t>Mountain Biking 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4158793"/>
            <a:ext cx="5334000" cy="27572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314700"/>
            <a:ext cx="2457450" cy="3276600"/>
          </a:xfrm>
          <a:prstGeom prst="rect">
            <a:avLst/>
          </a:prstGeom>
        </p:spPr>
      </p:pic>
      <p:sp>
        <p:nvSpPr>
          <p:cNvPr id="7" name="TextBox 6"/>
          <p:cNvSpPr txBox="1"/>
          <p:nvPr/>
        </p:nvSpPr>
        <p:spPr>
          <a:xfrm>
            <a:off x="215441" y="1628446"/>
            <a:ext cx="5075824" cy="1200329"/>
          </a:xfrm>
          <a:prstGeom prst="rect">
            <a:avLst/>
          </a:prstGeom>
          <a:noFill/>
        </p:spPr>
        <p:txBody>
          <a:bodyPr wrap="square" rtlCol="0">
            <a:spAutoFit/>
          </a:bodyPr>
          <a:lstStyle/>
          <a:p>
            <a:r>
              <a:rPr lang="en-US" sz="3600" dirty="0" smtClean="0">
                <a:solidFill>
                  <a:schemeClr val="accent2">
                    <a:lumMod val="75000"/>
                  </a:schemeClr>
                </a:solidFill>
                <a:latin typeface="Times New Roman" panose="02020603050405020304" pitchFamily="18" charset="0"/>
                <a:cs typeface="Times New Roman" panose="02020603050405020304" pitchFamily="18" charset="0"/>
              </a:rPr>
              <a:t>A gateway to other types of bicycling/activities</a:t>
            </a:r>
            <a:endParaRPr lang="en-US" sz="36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026" name="Picture 2" descr="https://scontent-ort2-1.xx.fbcdn.net/v/t1.0-9/10712833_10152917177302625_7948474467775911132_n.jpg?oh=17fb6fea9ff5a6cee796df1f87958dae&amp;oe=585FA2C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2562" y="1525897"/>
            <a:ext cx="3530141" cy="263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7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16539"/>
            <a:ext cx="5878532" cy="923330"/>
          </a:xfrm>
          <a:prstGeom prst="rect">
            <a:avLst/>
          </a:prstGeom>
        </p:spPr>
        <p:txBody>
          <a:bodyPr wrap="none">
            <a:spAutoFit/>
          </a:bodyPr>
          <a:lstStyle/>
          <a:p>
            <a:r>
              <a:rPr lang="en-US" sz="5400" dirty="0">
                <a:latin typeface="Times New Roman" panose="02020603050405020304" pitchFamily="18" charset="0"/>
                <a:cs typeface="Times New Roman" panose="02020603050405020304" pitchFamily="18" charset="0"/>
              </a:rPr>
              <a:t>Mountain Biking is?</a:t>
            </a:r>
          </a:p>
        </p:txBody>
      </p:sp>
      <p:sp>
        <p:nvSpPr>
          <p:cNvPr id="3" name="TextBox 2"/>
          <p:cNvSpPr txBox="1"/>
          <p:nvPr/>
        </p:nvSpPr>
        <p:spPr>
          <a:xfrm>
            <a:off x="304800" y="1743824"/>
            <a:ext cx="4419600" cy="646331"/>
          </a:xfrm>
          <a:prstGeom prst="rect">
            <a:avLst/>
          </a:prstGeom>
          <a:noFill/>
        </p:spPr>
        <p:txBody>
          <a:bodyPr wrap="square" rtlCol="0">
            <a:spAutoFit/>
          </a:bodyPr>
          <a:lstStyle/>
          <a:p>
            <a:r>
              <a:rPr lang="en-US" sz="3600" dirty="0" smtClean="0">
                <a:solidFill>
                  <a:schemeClr val="accent2">
                    <a:lumMod val="75000"/>
                  </a:schemeClr>
                </a:solidFill>
                <a:latin typeface="Times New Roman" panose="02020603050405020304" pitchFamily="18" charset="0"/>
                <a:cs typeface="Times New Roman" panose="02020603050405020304" pitchFamily="18" charset="0"/>
              </a:rPr>
              <a:t>Community Building!</a:t>
            </a:r>
            <a:endParaRPr lang="en-US" sz="3600"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190" y="4357753"/>
            <a:ext cx="2576476" cy="25764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5592" y="4256762"/>
            <a:ext cx="3454400" cy="2590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20" y="4203475"/>
            <a:ext cx="3523120" cy="264234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1453645"/>
            <a:ext cx="4114800" cy="3086100"/>
          </a:xfrm>
          <a:prstGeom prst="rect">
            <a:avLst/>
          </a:prstGeom>
        </p:spPr>
      </p:pic>
    </p:spTree>
    <p:extLst>
      <p:ext uri="{BB962C8B-B14F-4D97-AF65-F5344CB8AC3E}">
        <p14:creationId xmlns:p14="http://schemas.microsoft.com/office/powerpoint/2010/main" val="1193249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074CE54711ABFC4B9F143EAE7573DF76" ma:contentTypeVersion="5" ma:contentTypeDescription="Create a new document." ma:contentTypeScope="" ma:versionID="f6d11c4ed34603cc6104107db69c013e">
  <xsd:schema xmlns:xsd="http://www.w3.org/2001/XMLSchema" xmlns:xs="http://www.w3.org/2001/XMLSchema" xmlns:p="http://schemas.microsoft.com/office/2006/metadata/properties" xmlns:ns1="http://schemas.microsoft.com/sharepoint/v3" xmlns:ns2="a9e98d83-c719-47a0-b5cd-011eee463544" targetNamespace="http://schemas.microsoft.com/office/2006/metadata/properties" ma:root="true" ma:fieldsID="9f0e7b8a3522be1b4c2344675f1a5cfe" ns1:_="" ns2:_="">
    <xsd:import namespace="http://schemas.microsoft.com/sharepoint/v3"/>
    <xsd:import namespace="a9e98d83-c719-47a0-b5cd-011eee463544"/>
    <xsd:element name="properties">
      <xsd:complexType>
        <xsd:sequence>
          <xsd:element name="documentManagement">
            <xsd:complexType>
              <xsd:all>
                <xsd:element ref="ns1:PublishingStartDate" minOccurs="0"/>
                <xsd:element ref="ns1:PublishingExpirationDate" minOccurs="0"/>
                <xsd:element ref="ns2:sub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e98d83-c719-47a0-b5cd-011eee463544" elementFormDefault="qualified">
    <xsd:import namespace="http://schemas.microsoft.com/office/2006/documentManagement/types"/>
    <xsd:import namespace="http://schemas.microsoft.com/office/infopath/2007/PartnerControls"/>
    <xsd:element name="subject" ma:index="6" nillable="true" ma:displayName="subject" ma:format="Dropdown" ma:internalName="subject" ma:readOnly="false">
      <xsd:simpleType>
        <xsd:union memberTypes="dms:Text">
          <xsd:simpleType>
            <xsd:restriction base="dms:Choice">
              <xsd:enumeration value="Local Info"/>
              <xsd:enumeration value="Laws"/>
              <xsd:enumeration value="KBBC"/>
              <xsd:enumeration value="Map"/>
              <xsd:enumeration value="Technical Info"/>
              <xsd:enumeration value="Resource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ubject xmlns="a9e98d83-c719-47a0-b5cd-011eee463544" xsi:nil="true"/>
  </documentManagement>
</p:properties>
</file>

<file path=customXml/itemProps1.xml><?xml version="1.0" encoding="utf-8"?>
<ds:datastoreItem xmlns:ds="http://schemas.openxmlformats.org/officeDocument/2006/customXml" ds:itemID="{26F2E41B-FAD6-4138-9C7A-9DFBABACC4F3}"/>
</file>

<file path=customXml/itemProps2.xml><?xml version="1.0" encoding="utf-8"?>
<ds:datastoreItem xmlns:ds="http://schemas.openxmlformats.org/officeDocument/2006/customXml" ds:itemID="{F5787258-23AC-4BB9-9897-A5975F0FA4C6}"/>
</file>

<file path=customXml/itemProps3.xml><?xml version="1.0" encoding="utf-8"?>
<ds:datastoreItem xmlns:ds="http://schemas.openxmlformats.org/officeDocument/2006/customXml" ds:itemID="{FCE82E77-76E9-4A33-8345-C5040A6C00CF}"/>
</file>

<file path=docProps/app.xml><?xml version="1.0" encoding="utf-8"?>
<Properties xmlns="http://schemas.openxmlformats.org/officeDocument/2006/extended-properties" xmlns:vt="http://schemas.openxmlformats.org/officeDocument/2006/docPropsVTypes">
  <Template>Picture series in film strip effect</Template>
  <TotalTime>3323</TotalTime>
  <Words>737</Words>
  <Application>Microsoft Office PowerPoint</Application>
  <PresentationFormat>On-screen Show (4:3)</PresentationFormat>
  <Paragraphs>53</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Hearn, Troy T (KYTC)</dc:creator>
  <cp:keywords/>
  <cp:lastModifiedBy>Hearn, Troy T (KYTC)</cp:lastModifiedBy>
  <cp:revision>14</cp:revision>
  <dcterms:created xsi:type="dcterms:W3CDTF">2016-10-24T12:53:46Z</dcterms:created>
  <dcterms:modified xsi:type="dcterms:W3CDTF">2016-10-27T17:23:18Z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TC019648119991</vt:lpwstr>
  </property>
  <property fmtid="{D5CDD505-2E9C-101B-9397-08002B2CF9AE}" pid="3" name="ContentTypeId">
    <vt:lpwstr>0x010100074CE54711ABFC4B9F143EAE7573DF76</vt:lpwstr>
  </property>
</Properties>
</file>