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jpeg" ContentType="image/jpeg"/>
  <Default Extension="emf" ContentType="image/x-emf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301" r:id="rId4"/>
    <p:sldId id="302" r:id="rId5"/>
    <p:sldId id="261" r:id="rId6"/>
    <p:sldId id="297" r:id="rId7"/>
    <p:sldId id="305" r:id="rId8"/>
    <p:sldId id="265" r:id="rId9"/>
    <p:sldId id="304" r:id="rId10"/>
    <p:sldId id="306" r:id="rId11"/>
    <p:sldId id="291" r:id="rId12"/>
    <p:sldId id="290" r:id="rId13"/>
    <p:sldId id="299" r:id="rId14"/>
    <p:sldId id="298" r:id="rId15"/>
    <p:sldId id="296" r:id="rId16"/>
    <p:sldId id="300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263" r:id="rId25"/>
    <p:sldId id="303" r:id="rId26"/>
    <p:sldId id="294" r:id="rId27"/>
    <p:sldId id="292" r:id="rId28"/>
    <p:sldId id="274" r:id="rId2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3099" autoAdjust="0"/>
  </p:normalViewPr>
  <p:slideViewPr>
    <p:cSldViewPr>
      <p:cViewPr varScale="1">
        <p:scale>
          <a:sx n="75" d="100"/>
          <a:sy n="75" d="100"/>
        </p:scale>
        <p:origin x="-142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BEF50D9-7CB2-4BC4-A47C-7894A5821087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C87E1D6-7455-4808-BEAC-9A2DE48769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C5318-D908-4B30-8123-C34640C4325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5092E-FB1D-48E4-AF4D-6C72460036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846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B2977-B28A-4E34-83A7-C212B1FF43A2}" type="datetimeFigureOut">
              <a:rPr lang="en-US" smtClean="0"/>
              <a:pPr/>
              <a:t>11/5/2014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510D-D580-43A2-9ABD-5D3EEA2F3D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412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71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B23A4-3A44-4DF9-BFBE-3E6702D055A0}" type="datetimeFigureOut">
              <a:rPr lang="en-US" smtClean="0"/>
              <a:pPr/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1A95-316A-4D9B-9643-7050F7A464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gif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24" Type="http://schemas.openxmlformats.org/officeDocument/2006/relationships/image" Target="../media/image21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hyperlink" Target="http://www.tn.gov/tdot/" TargetMode="External"/><Relationship Id="rId10" Type="http://schemas.openxmlformats.org/officeDocument/2006/relationships/image" Target="../media/image8.gif"/><Relationship Id="rId19" Type="http://schemas.openxmlformats.org/officeDocument/2006/relationships/image" Target="../media/image17.gif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D3%20I-65%20Major%20Incident%20Detour%20Guide%20v1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D-3%20IM%20Contacts%2011-2014.pdf" TargetMode="External"/><Relationship Id="rId4" Type="http://schemas.openxmlformats.org/officeDocument/2006/relationships/oleObject" Target="file:///C:\Users\jon.lam\Desktop\Meeting%202014%20Q4%2011-5-2014\D3%20I-65%20Major%20Incident%20Detour%20Guide%20v1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n.gov/tdot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malteseFDC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3124200"/>
            <a:ext cx="762000" cy="801189"/>
          </a:xfrm>
          <a:prstGeom prst="rect">
            <a:avLst/>
          </a:prstGeom>
        </p:spPr>
      </p:pic>
      <p:pic>
        <p:nvPicPr>
          <p:cNvPr id="24" name="Picture 12" descr="http://surfky.com/images/article_images/law_enforcement/ky_coroner1_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3886200"/>
            <a:ext cx="838200" cy="83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 descr="KYTC%20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2400"/>
            <a:ext cx="888191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956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127000" dist="50800">
                    <a:prstClr val="black">
                      <a:alpha val="50000"/>
                    </a:prstClr>
                  </a:innerShdw>
                </a:effectLst>
              </a:rPr>
              <a:t>District 3 </a:t>
            </a:r>
            <a:br>
              <a:rPr lang="en-US" sz="49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1270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49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innerShdw blurRad="127000" dist="50800">
                    <a:prstClr val="black">
                      <a:alpha val="50000"/>
                    </a:prstClr>
                  </a:innerShdw>
                </a:effectLst>
              </a:rPr>
              <a:t>Traffic Incident Management Team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19600"/>
            <a:ext cx="7696200" cy="91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2014 4th Quarter</a:t>
            </a:r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November 5, 2014 </a:t>
            </a:r>
            <a:endParaRPr lang="en-US" dirty="0">
              <a:solidFill>
                <a:srgbClr val="0070C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6" name="Picture 5" descr="EM sma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895600"/>
            <a:ext cx="914400" cy="979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794" name="Picture 2" descr="http://www.trimarc.org/images/NET_Logo_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953000"/>
            <a:ext cx="1083063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 descr="Fire-commission-logo_4c_stackeds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128000" y="838200"/>
            <a:ext cx="1016000" cy="609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 descr="ksp1_logo_3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066800"/>
            <a:ext cx="914400" cy="91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6" descr="http://www.azltap.org/zero%20fatalities/fhw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981200"/>
            <a:ext cx="914400" cy="9198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 descr="bradd_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5638800"/>
            <a:ext cx="1388669" cy="68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 descr="50313_92614874783_3961_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3886200"/>
            <a:ext cx="990600" cy="1035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banner_newlogo_wo_letters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33800" y="6324600"/>
            <a:ext cx="3840488" cy="533400"/>
          </a:xfrm>
          <a:prstGeom prst="rect">
            <a:avLst/>
          </a:prstGeom>
        </p:spPr>
      </p:pic>
      <p:pic>
        <p:nvPicPr>
          <p:cNvPr id="26" name="Picture 25" descr="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305800" y="1447800"/>
            <a:ext cx="838200" cy="843312"/>
          </a:xfrm>
          <a:prstGeom prst="rect">
            <a:avLst/>
          </a:prstGeom>
        </p:spPr>
      </p:pic>
      <p:pic>
        <p:nvPicPr>
          <p:cNvPr id="27" name="Picture 26" descr="Barren Co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29600" y="2286000"/>
            <a:ext cx="914400" cy="863125"/>
          </a:xfrm>
          <a:prstGeom prst="rect">
            <a:avLst/>
          </a:prstGeom>
        </p:spPr>
      </p:pic>
      <p:pic>
        <p:nvPicPr>
          <p:cNvPr id="28" name="Picture 27" descr="head_center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077200" y="5562600"/>
            <a:ext cx="1066800" cy="711200"/>
          </a:xfrm>
          <a:prstGeom prst="rect">
            <a:avLst/>
          </a:prstGeom>
        </p:spPr>
      </p:pic>
      <p:pic>
        <p:nvPicPr>
          <p:cNvPr id="30" name="Picture 29" descr="uk_ktc_technology_transfer_program.gif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324600"/>
            <a:ext cx="3711680" cy="381000"/>
          </a:xfrm>
          <a:prstGeom prst="rect">
            <a:avLst/>
          </a:prstGeom>
        </p:spPr>
      </p:pic>
      <p:pic>
        <p:nvPicPr>
          <p:cNvPr id="31" name="Picture 30" descr="ERT_Logo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305800" y="0"/>
            <a:ext cx="838200" cy="838200"/>
          </a:xfrm>
          <a:prstGeom prst="rect">
            <a:avLst/>
          </a:prstGeom>
        </p:spPr>
      </p:pic>
      <p:pic>
        <p:nvPicPr>
          <p:cNvPr id="32" name="Picture 31" descr="i65shield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33800" y="152400"/>
            <a:ext cx="1371600" cy="1371600"/>
          </a:xfrm>
          <a:prstGeom prst="rect">
            <a:avLst/>
          </a:prstGeom>
        </p:spPr>
      </p:pic>
      <p:pic>
        <p:nvPicPr>
          <p:cNvPr id="33" name="Picture 32" descr="Louie B Nunn - Cumberland Pkwy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057400" y="228600"/>
            <a:ext cx="1330133" cy="1066800"/>
          </a:xfrm>
          <a:prstGeom prst="rect">
            <a:avLst/>
          </a:prstGeom>
        </p:spPr>
      </p:pic>
      <p:pic>
        <p:nvPicPr>
          <p:cNvPr id="34" name="Picture 33" descr="William H Natcher Parkway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5410200" y="152400"/>
            <a:ext cx="1447905" cy="1163466"/>
          </a:xfrm>
          <a:prstGeom prst="rect">
            <a:avLst/>
          </a:prstGeom>
        </p:spPr>
      </p:pic>
      <p:pic>
        <p:nvPicPr>
          <p:cNvPr id="1026" name="Picture 2" descr="Description: Email Size photo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308257" y="4724400"/>
            <a:ext cx="835743" cy="80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TN Department of Transportation Logo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43800" y="6328279"/>
            <a:ext cx="1600200" cy="529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hlinkClick r:id="rId3" action="ppaction://hlinkfile"/>
          </p:cNvPr>
          <p:cNvGraphicFramePr>
            <a:graphicFrameLocks noChangeAspect="1"/>
          </p:cNvGraphicFramePr>
          <p:nvPr/>
        </p:nvGraphicFramePr>
        <p:xfrm>
          <a:off x="5334000" y="1828800"/>
          <a:ext cx="2606675" cy="3373654"/>
        </p:xfrm>
        <a:graphic>
          <a:graphicData uri="http://schemas.openxmlformats.org/presentationml/2006/ole">
            <p:oleObj spid="_x0000_s3075" name="Acrobat Document" r:id="rId4" imgW="5829300" imgH="7543800" progId="AcroExch.Document.7">
              <p:link updateAutomatic="1"/>
            </p:oleObj>
          </a:graphicData>
        </a:graphic>
      </p:graphicFrame>
      <p:graphicFrame>
        <p:nvGraphicFramePr>
          <p:cNvPr id="3076" name="Object 4">
            <a:hlinkClick r:id="rId5" action="ppaction://hlinkfile"/>
          </p:cNvPr>
          <p:cNvGraphicFramePr>
            <a:graphicFrameLocks noChangeAspect="1"/>
          </p:cNvGraphicFramePr>
          <p:nvPr/>
        </p:nvGraphicFramePr>
        <p:xfrm>
          <a:off x="381000" y="2133600"/>
          <a:ext cx="3559643" cy="2755574"/>
        </p:xfrm>
        <a:graphic>
          <a:graphicData uri="http://schemas.openxmlformats.org/presentationml/2006/ole">
            <p:oleObj spid="_x0000_s3076" name="Acrobat Document" r:id="rId6" imgW="8981820" imgH="6943725" progId="AcroExch.Document.7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3810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Black" pitchFamily="34" charset="0"/>
              </a:rPr>
              <a:t>Results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143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Rounded MT Bold" pitchFamily="34" charset="0"/>
              </a:rPr>
              <a:t>Designated D-3 IM Contacts</a:t>
            </a:r>
            <a:endParaRPr lang="en-US" sz="2400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219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Rounded MT Bold" pitchFamily="34" charset="0"/>
              </a:rPr>
              <a:t>Detour / Response Plan</a:t>
            </a:r>
            <a:endParaRPr lang="en-US" sz="2400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87" name="Picture 47" descr="I-65 20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99000" y="105165525"/>
            <a:ext cx="7772400" cy="1005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5888" name="Picture 48" descr="i65sh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99350" y="105956100"/>
            <a:ext cx="571500" cy="571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5889" name="Text Box 49"/>
          <p:cNvSpPr txBox="1">
            <a:spLocks noChangeArrowheads="1"/>
          </p:cNvSpPr>
          <p:nvPr/>
        </p:nvSpPr>
        <p:spPr bwMode="auto">
          <a:xfrm>
            <a:off x="106527600" y="107213400"/>
            <a:ext cx="1600200" cy="628650"/>
          </a:xfrm>
          <a:prstGeom prst="rect">
            <a:avLst/>
          </a:prstGeom>
          <a:solidFill>
            <a:srgbClr val="CCCC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KSP Post 3 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270-782-2010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Local Police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270-393-4000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EMA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270-392-1351 / 270-842-1633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107041950" y="110813850"/>
            <a:ext cx="1714500" cy="514350"/>
          </a:xfrm>
          <a:prstGeom prst="rect">
            <a:avLst/>
          </a:prstGeom>
          <a:solidFill>
            <a:srgbClr val="CCEC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Exit 20A to Natcher Pkwy SB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Left on US231 N @ end of pkwy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Return to I-65 NB @ 22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1" name="AutoShape 51"/>
          <p:cNvSpPr>
            <a:spLocks noChangeArrowheads="1"/>
          </p:cNvSpPr>
          <p:nvPr/>
        </p:nvSpPr>
        <p:spPr bwMode="auto">
          <a:xfrm>
            <a:off x="112299750" y="112814100"/>
            <a:ext cx="1143000" cy="685800"/>
          </a:xfrm>
          <a:prstGeom prst="wedgeRectCallout">
            <a:avLst>
              <a:gd name="adj1" fmla="val -80639"/>
              <a:gd name="adj2" fmla="val -148829"/>
            </a:avLst>
          </a:prstGeom>
          <a:solidFill>
            <a:srgbClr val="FFFF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Close  WNP SB Exit 2A to I-65 N. Close NB C/D immediately past 20B ramp.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2" name="AutoShape 52"/>
          <p:cNvSpPr>
            <a:spLocks noChangeArrowheads="1"/>
          </p:cNvSpPr>
          <p:nvPr/>
        </p:nvSpPr>
        <p:spPr bwMode="auto">
          <a:xfrm>
            <a:off x="109899450" y="107442000"/>
            <a:ext cx="1428750" cy="400050"/>
          </a:xfrm>
          <a:prstGeom prst="wedgeRectCallout">
            <a:avLst>
              <a:gd name="adj1" fmla="val 84824"/>
              <a:gd name="adj2" fmla="val 13917"/>
            </a:avLst>
          </a:prstGeom>
          <a:solidFill>
            <a:srgbClr val="FFFF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Close SB ramp including 2 LH turn lanes from US231 NB.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3" name="AutoShape 53"/>
          <p:cNvSpPr>
            <a:spLocks noChangeArrowheads="1"/>
          </p:cNvSpPr>
          <p:nvPr/>
        </p:nvSpPr>
        <p:spPr bwMode="auto">
          <a:xfrm>
            <a:off x="112414050" y="111271050"/>
            <a:ext cx="1085850" cy="400050"/>
          </a:xfrm>
          <a:prstGeom prst="wedgeRectCallout">
            <a:avLst>
              <a:gd name="adj1" fmla="val 27398"/>
              <a:gd name="adj2" fmla="val 166296"/>
            </a:avLst>
          </a:prstGeom>
          <a:solidFill>
            <a:srgbClr val="FFFF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Close  WNP NB Exit 2A to I-65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to I-65 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111556800" y="109156500"/>
            <a:ext cx="194310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I-65  92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111556800" y="110528100"/>
            <a:ext cx="194310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I-65  32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108470700" y="113957100"/>
            <a:ext cx="188595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 NATCHER PKWY 5 MM 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108470700" y="113214150"/>
            <a:ext cx="188595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I-65  17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8" name="Rectangle 58"/>
          <p:cNvSpPr>
            <a:spLocks noChangeArrowheads="1"/>
          </p:cNvSpPr>
          <p:nvPr/>
        </p:nvSpPr>
        <p:spPr bwMode="auto">
          <a:xfrm>
            <a:off x="108470700" y="112471200"/>
            <a:ext cx="188595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NB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I-65  1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99" name="Rectangle 59"/>
          <p:cNvSpPr>
            <a:spLocks noChangeArrowheads="1"/>
          </p:cNvSpPr>
          <p:nvPr/>
        </p:nvSpPr>
        <p:spPr bwMode="auto">
          <a:xfrm>
            <a:off x="108527850" y="1126426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AHEAD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20 MM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LANES BLOCKED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109442250" y="1126426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ALL TRAFFIC DETOUR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EXIT 20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1" name="Rectangle 61"/>
          <p:cNvSpPr>
            <a:spLocks noChangeArrowheads="1"/>
          </p:cNvSpPr>
          <p:nvPr/>
        </p:nvSpPr>
        <p:spPr bwMode="auto">
          <a:xfrm>
            <a:off x="109442250" y="11338560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ALL TRAFFIC DETOUR 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EXIT 20 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2" name="Rectangle 62"/>
          <p:cNvSpPr>
            <a:spLocks noChangeArrowheads="1"/>
          </p:cNvSpPr>
          <p:nvPr/>
        </p:nvSpPr>
        <p:spPr bwMode="auto">
          <a:xfrm>
            <a:off x="108527850" y="11338560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AHEAD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20 MM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LANES BLOCKED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3" name="Rectangle 63"/>
          <p:cNvSpPr>
            <a:spLocks noChangeArrowheads="1"/>
          </p:cNvSpPr>
          <p:nvPr/>
        </p:nvSpPr>
        <p:spPr bwMode="auto">
          <a:xfrm>
            <a:off x="108527850" y="1141285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I-65 NORTH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LANES BLOCKED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20-22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4" name="Rectangle 64"/>
          <p:cNvSpPr>
            <a:spLocks noChangeArrowheads="1"/>
          </p:cNvSpPr>
          <p:nvPr/>
        </p:nvSpPr>
        <p:spPr bwMode="auto">
          <a:xfrm>
            <a:off x="109442250" y="1141285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DETOUR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US231 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TO I-65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5" name="Rectangle 65"/>
          <p:cNvSpPr>
            <a:spLocks noChangeArrowheads="1"/>
          </p:cNvSpPr>
          <p:nvPr/>
        </p:nvSpPr>
        <p:spPr bwMode="auto">
          <a:xfrm>
            <a:off x="111613950" y="1093279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AHEAD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22 MM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ALT. ROUTE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6" name="Rectangle 66"/>
          <p:cNvSpPr>
            <a:spLocks noChangeArrowheads="1"/>
          </p:cNvSpPr>
          <p:nvPr/>
        </p:nvSpPr>
        <p:spPr bwMode="auto">
          <a:xfrm>
            <a:off x="111613950" y="1106995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AHEAD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22 MM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LANES BLOCKED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7" name="Rectangle 67"/>
          <p:cNvSpPr>
            <a:spLocks noChangeArrowheads="1"/>
          </p:cNvSpPr>
          <p:nvPr/>
        </p:nvSpPr>
        <p:spPr bwMode="auto">
          <a:xfrm>
            <a:off x="112528350" y="1106995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ALL TRAFFIC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DETOUR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EXIT 22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8" name="Rectangle 68"/>
          <p:cNvSpPr>
            <a:spLocks noChangeArrowheads="1"/>
          </p:cNvSpPr>
          <p:nvPr/>
        </p:nvSpPr>
        <p:spPr bwMode="auto">
          <a:xfrm>
            <a:off x="112528350" y="1093279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BOWLING GREEN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EXIT 91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WK PKWY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09" name="Text Box 69"/>
          <p:cNvSpPr txBox="1">
            <a:spLocks noChangeArrowheads="1"/>
          </p:cNvSpPr>
          <p:nvPr/>
        </p:nvSpPr>
        <p:spPr bwMode="auto">
          <a:xfrm>
            <a:off x="106756200" y="105270300"/>
            <a:ext cx="3543300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KYTC District 3—Emergency Detour / Diversion Guide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10" name="Text Box 70"/>
          <p:cNvSpPr txBox="1">
            <a:spLocks noChangeArrowheads="1"/>
          </p:cNvSpPr>
          <p:nvPr/>
        </p:nvSpPr>
        <p:spPr bwMode="auto">
          <a:xfrm>
            <a:off x="110299500" y="105270300"/>
            <a:ext cx="1943100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Interstate 65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11" name="Text Box 71"/>
          <p:cNvSpPr txBox="1">
            <a:spLocks noChangeArrowheads="1"/>
          </p:cNvSpPr>
          <p:nvPr/>
        </p:nvSpPr>
        <p:spPr bwMode="auto">
          <a:xfrm>
            <a:off x="112242600" y="105270300"/>
            <a:ext cx="1371600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Page 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12" name="AutoShape 72"/>
          <p:cNvSpPr>
            <a:spLocks noChangeArrowheads="1"/>
          </p:cNvSpPr>
          <p:nvPr/>
        </p:nvSpPr>
        <p:spPr bwMode="auto">
          <a:xfrm>
            <a:off x="111899700" y="113728500"/>
            <a:ext cx="1600200" cy="514350"/>
          </a:xfrm>
          <a:prstGeom prst="wedgeRectCallout">
            <a:avLst>
              <a:gd name="adj1" fmla="val -94505"/>
              <a:gd name="adj2" fmla="val -166338"/>
            </a:avLst>
          </a:pr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Diversion- 3 lanes NB—mainline to Ex 20 C/D road. Maintain access to Ex 20B ramp to NB WNP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13" name="Rectangle 73"/>
          <p:cNvSpPr>
            <a:spLocks noChangeArrowheads="1"/>
          </p:cNvSpPr>
          <p:nvPr/>
        </p:nvSpPr>
        <p:spPr bwMode="auto">
          <a:xfrm>
            <a:off x="107041950" y="111328200"/>
            <a:ext cx="1714500" cy="800100"/>
          </a:xfrm>
          <a:prstGeom prst="rect">
            <a:avLst/>
          </a:prstGeom>
          <a:solidFill>
            <a:srgbClr val="CCEC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&gt;Ex 22 to US231 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Left on US231 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Right on Natcher Pkwy NB @ 0 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Exit 2B  from Natcher to I-65 SB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Return to I-65 SB @ 20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14" name="Text Box 74"/>
          <p:cNvSpPr txBox="1">
            <a:spLocks noChangeArrowheads="1"/>
          </p:cNvSpPr>
          <p:nvPr/>
        </p:nvSpPr>
        <p:spPr bwMode="auto">
          <a:xfrm>
            <a:off x="106756200" y="111328200"/>
            <a:ext cx="285750" cy="8001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SB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15" name="Text Box 75"/>
          <p:cNvSpPr txBox="1">
            <a:spLocks noChangeArrowheads="1"/>
          </p:cNvSpPr>
          <p:nvPr/>
        </p:nvSpPr>
        <p:spPr bwMode="auto">
          <a:xfrm>
            <a:off x="106756200" y="110813850"/>
            <a:ext cx="285750" cy="51435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NB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16" name="AutoShape 76"/>
          <p:cNvSpPr>
            <a:spLocks noChangeArrowheads="1"/>
          </p:cNvSpPr>
          <p:nvPr/>
        </p:nvSpPr>
        <p:spPr bwMode="auto">
          <a:xfrm rot="10800000">
            <a:off x="106813350" y="111728250"/>
            <a:ext cx="171450" cy="2286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7" name="AutoShape 77"/>
          <p:cNvSpPr>
            <a:spLocks noChangeArrowheads="1"/>
          </p:cNvSpPr>
          <p:nvPr/>
        </p:nvSpPr>
        <p:spPr bwMode="auto">
          <a:xfrm>
            <a:off x="106813350" y="111042450"/>
            <a:ext cx="171450" cy="2286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18" name="AutoShape 78"/>
          <p:cNvSpPr>
            <a:spLocks noChangeArrowheads="1"/>
          </p:cNvSpPr>
          <p:nvPr/>
        </p:nvSpPr>
        <p:spPr bwMode="auto">
          <a:xfrm>
            <a:off x="110928150" y="105590975"/>
            <a:ext cx="1714500" cy="228600"/>
          </a:xfrm>
          <a:prstGeom prst="wedgeRectCallout">
            <a:avLst>
              <a:gd name="adj1" fmla="val 54574"/>
              <a:gd name="adj2" fmla="val 120190"/>
            </a:avLst>
          </a:pr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Diversion- 3 SB lanes to Ex 22 SB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19" name="Text Box 79"/>
          <p:cNvSpPr txBox="1">
            <a:spLocks noChangeArrowheads="1"/>
          </p:cNvSpPr>
          <p:nvPr/>
        </p:nvSpPr>
        <p:spPr bwMode="auto">
          <a:xfrm>
            <a:off x="112242600" y="106756200"/>
            <a:ext cx="142875" cy="142875"/>
          </a:xfrm>
          <a:prstGeom prst="rect">
            <a:avLst/>
          </a:prstGeom>
          <a:solidFill>
            <a:srgbClr val="FF3399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SB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20" name="Text Box 80"/>
          <p:cNvSpPr txBox="1">
            <a:spLocks noChangeArrowheads="1"/>
          </p:cNvSpPr>
          <p:nvPr/>
        </p:nvSpPr>
        <p:spPr bwMode="auto">
          <a:xfrm>
            <a:off x="111271050" y="112699800"/>
            <a:ext cx="142875" cy="142875"/>
          </a:xfrm>
          <a:prstGeom prst="rect">
            <a:avLst/>
          </a:prstGeom>
          <a:solidFill>
            <a:srgbClr val="FF3399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21" name="Text Box 81"/>
          <p:cNvSpPr txBox="1">
            <a:spLocks noChangeArrowheads="1"/>
          </p:cNvSpPr>
          <p:nvPr/>
        </p:nvSpPr>
        <p:spPr bwMode="auto">
          <a:xfrm>
            <a:off x="110642400" y="113957100"/>
            <a:ext cx="142875" cy="142875"/>
          </a:xfrm>
          <a:prstGeom prst="rect">
            <a:avLst/>
          </a:prstGeom>
          <a:solidFill>
            <a:srgbClr val="FF3399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22" name="Rectangle 82"/>
          <p:cNvSpPr>
            <a:spLocks noChangeArrowheads="1"/>
          </p:cNvSpPr>
          <p:nvPr/>
        </p:nvSpPr>
        <p:spPr bwMode="auto">
          <a:xfrm>
            <a:off x="111556800" y="109842300"/>
            <a:ext cx="194310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I-65  55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23" name="Rectangle 83"/>
          <p:cNvSpPr>
            <a:spLocks noChangeArrowheads="1"/>
          </p:cNvSpPr>
          <p:nvPr/>
        </p:nvSpPr>
        <p:spPr bwMode="auto">
          <a:xfrm>
            <a:off x="111613950" y="1100137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AHEAD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22 MM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LANES BLOCKED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24" name="Rectangle 84"/>
          <p:cNvSpPr>
            <a:spLocks noChangeArrowheads="1"/>
          </p:cNvSpPr>
          <p:nvPr/>
        </p:nvSpPr>
        <p:spPr bwMode="auto">
          <a:xfrm>
            <a:off x="112528350" y="1100137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ALL TRAFFIC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DETOUR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EXIT 22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25" name="Text Box 85"/>
          <p:cNvSpPr txBox="1">
            <a:spLocks noChangeArrowheads="1"/>
          </p:cNvSpPr>
          <p:nvPr/>
        </p:nvSpPr>
        <p:spPr bwMode="auto">
          <a:xfrm>
            <a:off x="106527600" y="106756200"/>
            <a:ext cx="1600200" cy="457200"/>
          </a:xfrm>
          <a:prstGeom prst="rect">
            <a:avLst/>
          </a:prstGeom>
          <a:solidFill>
            <a:srgbClr val="FF99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KYTC Incident Contact 24/7: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TOC (502)-564-2080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04800" y="152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5965" name="Picture 125" descr="I-65 20-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99000" y="105165525"/>
            <a:ext cx="7772400" cy="1005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5966" name="Picture 126" descr="i65sh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99350" y="105956100"/>
            <a:ext cx="571500" cy="571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5967" name="Text Box 127"/>
          <p:cNvSpPr txBox="1">
            <a:spLocks noChangeArrowheads="1"/>
          </p:cNvSpPr>
          <p:nvPr/>
        </p:nvSpPr>
        <p:spPr bwMode="auto">
          <a:xfrm>
            <a:off x="106527600" y="107213400"/>
            <a:ext cx="1600200" cy="628650"/>
          </a:xfrm>
          <a:prstGeom prst="rect">
            <a:avLst/>
          </a:prstGeom>
          <a:solidFill>
            <a:srgbClr val="CCCCCC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KSP Post 3 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270-782-2010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Local Police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270-393-4000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EMA 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270-392-1351 / 270-842-1633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68" name="Rectangle 128"/>
          <p:cNvSpPr>
            <a:spLocks noChangeArrowheads="1"/>
          </p:cNvSpPr>
          <p:nvPr/>
        </p:nvSpPr>
        <p:spPr bwMode="auto">
          <a:xfrm>
            <a:off x="107041950" y="110813850"/>
            <a:ext cx="1714500" cy="514350"/>
          </a:xfrm>
          <a:prstGeom prst="rect">
            <a:avLst/>
          </a:prstGeom>
          <a:solidFill>
            <a:srgbClr val="CCEC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Exit 20A to Natcher Pkwy SB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Left on US231 N @ end of pkwy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Return to I-65 NB @ 22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69" name="AutoShape 129"/>
          <p:cNvSpPr>
            <a:spLocks noChangeArrowheads="1"/>
          </p:cNvSpPr>
          <p:nvPr/>
        </p:nvSpPr>
        <p:spPr bwMode="auto">
          <a:xfrm>
            <a:off x="112299750" y="112814100"/>
            <a:ext cx="1143000" cy="685800"/>
          </a:xfrm>
          <a:prstGeom prst="wedgeRectCallout">
            <a:avLst>
              <a:gd name="adj1" fmla="val -80639"/>
              <a:gd name="adj2" fmla="val -148829"/>
            </a:avLst>
          </a:prstGeom>
          <a:solidFill>
            <a:srgbClr val="FFFF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Close  WNP SB Exit 2A to I-65 N. Close NB C/D immediately past 20B ramp.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70" name="AutoShape 130"/>
          <p:cNvSpPr>
            <a:spLocks noChangeArrowheads="1"/>
          </p:cNvSpPr>
          <p:nvPr/>
        </p:nvSpPr>
        <p:spPr bwMode="auto">
          <a:xfrm>
            <a:off x="109899450" y="107442000"/>
            <a:ext cx="1428750" cy="400050"/>
          </a:xfrm>
          <a:prstGeom prst="wedgeRectCallout">
            <a:avLst>
              <a:gd name="adj1" fmla="val 84824"/>
              <a:gd name="adj2" fmla="val 13917"/>
            </a:avLst>
          </a:prstGeom>
          <a:solidFill>
            <a:srgbClr val="FFFF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Close SB ramp including 2 LH turn lanes from US231 NB.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71" name="AutoShape 131"/>
          <p:cNvSpPr>
            <a:spLocks noChangeArrowheads="1"/>
          </p:cNvSpPr>
          <p:nvPr/>
        </p:nvSpPr>
        <p:spPr bwMode="auto">
          <a:xfrm>
            <a:off x="112414050" y="111271050"/>
            <a:ext cx="1085850" cy="400050"/>
          </a:xfrm>
          <a:prstGeom prst="wedgeRectCallout">
            <a:avLst>
              <a:gd name="adj1" fmla="val 27398"/>
              <a:gd name="adj2" fmla="val 166296"/>
            </a:avLst>
          </a:prstGeom>
          <a:solidFill>
            <a:srgbClr val="FFFF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Close  WNP NB Exit 2A to I-65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to I-65 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72" name="Rectangle 132"/>
          <p:cNvSpPr>
            <a:spLocks noChangeArrowheads="1"/>
          </p:cNvSpPr>
          <p:nvPr/>
        </p:nvSpPr>
        <p:spPr bwMode="auto">
          <a:xfrm>
            <a:off x="111556800" y="109156500"/>
            <a:ext cx="194310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I-65  92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73" name="Rectangle 133"/>
          <p:cNvSpPr>
            <a:spLocks noChangeArrowheads="1"/>
          </p:cNvSpPr>
          <p:nvPr/>
        </p:nvSpPr>
        <p:spPr bwMode="auto">
          <a:xfrm>
            <a:off x="111556800" y="110528100"/>
            <a:ext cx="194310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I-65  32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74" name="Rectangle 134"/>
          <p:cNvSpPr>
            <a:spLocks noChangeArrowheads="1"/>
          </p:cNvSpPr>
          <p:nvPr/>
        </p:nvSpPr>
        <p:spPr bwMode="auto">
          <a:xfrm>
            <a:off x="108470700" y="113957100"/>
            <a:ext cx="188595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 NATCHER PKWY 5 MM 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75" name="Rectangle 135"/>
          <p:cNvSpPr>
            <a:spLocks noChangeArrowheads="1"/>
          </p:cNvSpPr>
          <p:nvPr/>
        </p:nvSpPr>
        <p:spPr bwMode="auto">
          <a:xfrm>
            <a:off x="108470700" y="113214150"/>
            <a:ext cx="188595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I-65  17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76" name="Rectangle 136"/>
          <p:cNvSpPr>
            <a:spLocks noChangeArrowheads="1"/>
          </p:cNvSpPr>
          <p:nvPr/>
        </p:nvSpPr>
        <p:spPr bwMode="auto">
          <a:xfrm>
            <a:off x="108470700" y="112471200"/>
            <a:ext cx="188595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NB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I-65  1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77" name="Rectangle 137"/>
          <p:cNvSpPr>
            <a:spLocks noChangeArrowheads="1"/>
          </p:cNvSpPr>
          <p:nvPr/>
        </p:nvSpPr>
        <p:spPr bwMode="auto">
          <a:xfrm>
            <a:off x="108527850" y="1126426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AHEAD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20 MM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LANES BLOCKED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78" name="Rectangle 138"/>
          <p:cNvSpPr>
            <a:spLocks noChangeArrowheads="1"/>
          </p:cNvSpPr>
          <p:nvPr/>
        </p:nvSpPr>
        <p:spPr bwMode="auto">
          <a:xfrm>
            <a:off x="109442250" y="1126426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ALL TRAFFIC DETOUR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EXIT 20 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79" name="Rectangle 139"/>
          <p:cNvSpPr>
            <a:spLocks noChangeArrowheads="1"/>
          </p:cNvSpPr>
          <p:nvPr/>
        </p:nvSpPr>
        <p:spPr bwMode="auto">
          <a:xfrm>
            <a:off x="109442250" y="11338560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ALL TRAFFIC DETOUR 	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EXIT 20 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80" name="Rectangle 140"/>
          <p:cNvSpPr>
            <a:spLocks noChangeArrowheads="1"/>
          </p:cNvSpPr>
          <p:nvPr/>
        </p:nvSpPr>
        <p:spPr bwMode="auto">
          <a:xfrm>
            <a:off x="108527850" y="11338560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AHEAD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20 MM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LANES BLOCKED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81" name="Rectangle 141"/>
          <p:cNvSpPr>
            <a:spLocks noChangeArrowheads="1"/>
          </p:cNvSpPr>
          <p:nvPr/>
        </p:nvSpPr>
        <p:spPr bwMode="auto">
          <a:xfrm>
            <a:off x="108527850" y="1141285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I-65 NORTH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LANES BLOCKED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20-22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82" name="Rectangle 142"/>
          <p:cNvSpPr>
            <a:spLocks noChangeArrowheads="1"/>
          </p:cNvSpPr>
          <p:nvPr/>
        </p:nvSpPr>
        <p:spPr bwMode="auto">
          <a:xfrm>
            <a:off x="109442250" y="1141285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DETOUR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US231 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TO I-65 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83" name="Rectangle 143"/>
          <p:cNvSpPr>
            <a:spLocks noChangeArrowheads="1"/>
          </p:cNvSpPr>
          <p:nvPr/>
        </p:nvSpPr>
        <p:spPr bwMode="auto">
          <a:xfrm>
            <a:off x="111613950" y="1093279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AHEAD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22 MM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ALT. ROUTE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84" name="Rectangle 144"/>
          <p:cNvSpPr>
            <a:spLocks noChangeArrowheads="1"/>
          </p:cNvSpPr>
          <p:nvPr/>
        </p:nvSpPr>
        <p:spPr bwMode="auto">
          <a:xfrm>
            <a:off x="111613950" y="1106995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AHEAD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22 MM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LANES BLOCKED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85" name="Rectangle 145"/>
          <p:cNvSpPr>
            <a:spLocks noChangeArrowheads="1"/>
          </p:cNvSpPr>
          <p:nvPr/>
        </p:nvSpPr>
        <p:spPr bwMode="auto">
          <a:xfrm>
            <a:off x="112528350" y="1106995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ALL TRAFFIC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DETOUR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EXIT 22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86" name="Rectangle 146"/>
          <p:cNvSpPr>
            <a:spLocks noChangeArrowheads="1"/>
          </p:cNvSpPr>
          <p:nvPr/>
        </p:nvSpPr>
        <p:spPr bwMode="auto">
          <a:xfrm>
            <a:off x="112528350" y="1093279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BOWLING GREEN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EXIT 91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WK PKWY W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87" name="Text Box 147"/>
          <p:cNvSpPr txBox="1">
            <a:spLocks noChangeArrowheads="1"/>
          </p:cNvSpPr>
          <p:nvPr/>
        </p:nvSpPr>
        <p:spPr bwMode="auto">
          <a:xfrm>
            <a:off x="106756200" y="105270300"/>
            <a:ext cx="3543300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KYTC District 3—Emergency Detour / Diversion Guide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88" name="Text Box 148"/>
          <p:cNvSpPr txBox="1">
            <a:spLocks noChangeArrowheads="1"/>
          </p:cNvSpPr>
          <p:nvPr/>
        </p:nvSpPr>
        <p:spPr bwMode="auto">
          <a:xfrm>
            <a:off x="110299500" y="105270300"/>
            <a:ext cx="1943100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Interstate 65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89" name="Text Box 149"/>
          <p:cNvSpPr txBox="1">
            <a:spLocks noChangeArrowheads="1"/>
          </p:cNvSpPr>
          <p:nvPr/>
        </p:nvSpPr>
        <p:spPr bwMode="auto">
          <a:xfrm>
            <a:off x="112242600" y="105270300"/>
            <a:ext cx="1371600" cy="228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Page 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90" name="AutoShape 150"/>
          <p:cNvSpPr>
            <a:spLocks noChangeArrowheads="1"/>
          </p:cNvSpPr>
          <p:nvPr/>
        </p:nvSpPr>
        <p:spPr bwMode="auto">
          <a:xfrm>
            <a:off x="111899700" y="113728500"/>
            <a:ext cx="1600200" cy="514350"/>
          </a:xfrm>
          <a:prstGeom prst="wedgeRectCallout">
            <a:avLst>
              <a:gd name="adj1" fmla="val -94505"/>
              <a:gd name="adj2" fmla="val -166338"/>
            </a:avLst>
          </a:pr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Diversion- 3 lanes NB—mainline to Ex 20 C/D road. Maintain access to Ex 20B ramp to NB WNP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91" name="Rectangle 151"/>
          <p:cNvSpPr>
            <a:spLocks noChangeArrowheads="1"/>
          </p:cNvSpPr>
          <p:nvPr/>
        </p:nvSpPr>
        <p:spPr bwMode="auto">
          <a:xfrm>
            <a:off x="107041950" y="111328200"/>
            <a:ext cx="1714500" cy="800100"/>
          </a:xfrm>
          <a:prstGeom prst="rect">
            <a:avLst/>
          </a:prstGeom>
          <a:solidFill>
            <a:srgbClr val="CCEC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&gt;Ex 22 to US231 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Left on US231 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Right on Natcher Pkwy NB @ 0 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Exit 2B  from Natcher to I-65 SB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&gt; Return to I-65 SB @ 20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92" name="Text Box 152"/>
          <p:cNvSpPr txBox="1">
            <a:spLocks noChangeArrowheads="1"/>
          </p:cNvSpPr>
          <p:nvPr/>
        </p:nvSpPr>
        <p:spPr bwMode="auto">
          <a:xfrm>
            <a:off x="106756200" y="111328200"/>
            <a:ext cx="285750" cy="8001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SB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93" name="Text Box 153"/>
          <p:cNvSpPr txBox="1">
            <a:spLocks noChangeArrowheads="1"/>
          </p:cNvSpPr>
          <p:nvPr/>
        </p:nvSpPr>
        <p:spPr bwMode="auto">
          <a:xfrm>
            <a:off x="106756200" y="110813850"/>
            <a:ext cx="285750" cy="51435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 Narrow" pitchFamily="34" charset="0"/>
                <a:cs typeface="Arial" pitchFamily="34" charset="0"/>
              </a:rPr>
              <a:t>NB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94" name="AutoShape 154"/>
          <p:cNvSpPr>
            <a:spLocks noChangeArrowheads="1"/>
          </p:cNvSpPr>
          <p:nvPr/>
        </p:nvSpPr>
        <p:spPr bwMode="auto">
          <a:xfrm rot="10800000">
            <a:off x="106813350" y="111728250"/>
            <a:ext cx="171450" cy="2286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95" name="AutoShape 155"/>
          <p:cNvSpPr>
            <a:spLocks noChangeArrowheads="1"/>
          </p:cNvSpPr>
          <p:nvPr/>
        </p:nvSpPr>
        <p:spPr bwMode="auto">
          <a:xfrm>
            <a:off x="106813350" y="111042450"/>
            <a:ext cx="171450" cy="2286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96" name="AutoShape 156"/>
          <p:cNvSpPr>
            <a:spLocks noChangeArrowheads="1"/>
          </p:cNvSpPr>
          <p:nvPr/>
        </p:nvSpPr>
        <p:spPr bwMode="auto">
          <a:xfrm>
            <a:off x="110928150" y="105590975"/>
            <a:ext cx="1714500" cy="228600"/>
          </a:xfrm>
          <a:prstGeom prst="wedgeRectCallout">
            <a:avLst>
              <a:gd name="adj1" fmla="val 54574"/>
              <a:gd name="adj2" fmla="val 120190"/>
            </a:avLst>
          </a:prstGeom>
          <a:solidFill>
            <a:srgbClr val="33CC33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Diversion- 3 SB lanes to Ex 22 SB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97" name="Text Box 157"/>
          <p:cNvSpPr txBox="1">
            <a:spLocks noChangeArrowheads="1"/>
          </p:cNvSpPr>
          <p:nvPr/>
        </p:nvSpPr>
        <p:spPr bwMode="auto">
          <a:xfrm>
            <a:off x="112242600" y="106756200"/>
            <a:ext cx="142875" cy="142875"/>
          </a:xfrm>
          <a:prstGeom prst="rect">
            <a:avLst/>
          </a:prstGeom>
          <a:solidFill>
            <a:srgbClr val="FF3399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SB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98" name="Text Box 158"/>
          <p:cNvSpPr txBox="1">
            <a:spLocks noChangeArrowheads="1"/>
          </p:cNvSpPr>
          <p:nvPr/>
        </p:nvSpPr>
        <p:spPr bwMode="auto">
          <a:xfrm>
            <a:off x="111271050" y="112699800"/>
            <a:ext cx="142875" cy="142875"/>
          </a:xfrm>
          <a:prstGeom prst="rect">
            <a:avLst/>
          </a:prstGeom>
          <a:solidFill>
            <a:srgbClr val="FF3399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99" name="Text Box 159"/>
          <p:cNvSpPr txBox="1">
            <a:spLocks noChangeArrowheads="1"/>
          </p:cNvSpPr>
          <p:nvPr/>
        </p:nvSpPr>
        <p:spPr bwMode="auto">
          <a:xfrm>
            <a:off x="110642400" y="113957100"/>
            <a:ext cx="142875" cy="142875"/>
          </a:xfrm>
          <a:prstGeom prst="rect">
            <a:avLst/>
          </a:prstGeom>
          <a:solidFill>
            <a:srgbClr val="FF3399"/>
          </a:solid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NB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00" name="Rectangle 160"/>
          <p:cNvSpPr>
            <a:spLocks noChangeArrowheads="1"/>
          </p:cNvSpPr>
          <p:nvPr/>
        </p:nvSpPr>
        <p:spPr bwMode="auto">
          <a:xfrm>
            <a:off x="111556800" y="109842300"/>
            <a:ext cx="1943100" cy="628650"/>
          </a:xfrm>
          <a:prstGeom prst="rect">
            <a:avLst/>
          </a:prstGeom>
          <a:solidFill>
            <a:srgbClr val="FFFFFF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SB</a:t>
            </a: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Franklin Gothic Book" pitchFamily="34" charset="0"/>
                <a:cs typeface="Arial" pitchFamily="34" charset="0"/>
              </a:rPr>
              <a:t>: DMS @ I-65  55 MM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01" name="Rectangle 161"/>
          <p:cNvSpPr>
            <a:spLocks noChangeArrowheads="1"/>
          </p:cNvSpPr>
          <p:nvPr/>
        </p:nvSpPr>
        <p:spPr bwMode="auto">
          <a:xfrm>
            <a:off x="111613950" y="1100137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CRASH AHEAD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22 MM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LANES BLOCKED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02" name="Rectangle 162"/>
          <p:cNvSpPr>
            <a:spLocks noChangeArrowheads="1"/>
          </p:cNvSpPr>
          <p:nvPr/>
        </p:nvSpPr>
        <p:spPr bwMode="auto">
          <a:xfrm>
            <a:off x="112528350" y="110013750"/>
            <a:ext cx="857250" cy="457200"/>
          </a:xfrm>
          <a:prstGeom prst="rect">
            <a:avLst/>
          </a:prstGeom>
          <a:solidFill>
            <a:srgbClr val="0000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ALL TRAFFIC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DETOUR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EXIT 22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03" name="Text Box 163"/>
          <p:cNvSpPr txBox="1">
            <a:spLocks noChangeArrowheads="1"/>
          </p:cNvSpPr>
          <p:nvPr/>
        </p:nvSpPr>
        <p:spPr bwMode="auto">
          <a:xfrm>
            <a:off x="106527600" y="106756200"/>
            <a:ext cx="1600200" cy="457200"/>
          </a:xfrm>
          <a:prstGeom prst="rect">
            <a:avLst/>
          </a:prstGeom>
          <a:solidFill>
            <a:srgbClr val="FF9900"/>
          </a:solidFill>
          <a:ln w="9525" algn="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KYTC Incident Contact 24/7: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TOC (502)-564-2080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006" name="Picture 1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5587" y="0"/>
            <a:ext cx="5198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" name="TextBox 172"/>
          <p:cNvSpPr txBox="1"/>
          <p:nvPr/>
        </p:nvSpPr>
        <p:spPr>
          <a:xfrm>
            <a:off x="228600" y="487025"/>
            <a:ext cx="3657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Section (Exit to Exit) Plan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Closed route map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Primary detour route map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Primary detour route directions 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Detour sign locations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Diversion / access closure points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DMS</a:t>
            </a:r>
            <a:r>
              <a:rPr lang="en-US" sz="2400" dirty="0" smtClean="0"/>
              <a:t> message templates</a:t>
            </a:r>
          </a:p>
          <a:p>
            <a:pPr>
              <a:buFont typeface="Wingdings" pitchFamily="2" charset="2"/>
              <a:buChar char="q"/>
            </a:pPr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Key primary contact info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5257800"/>
            <a:ext cx="3200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Flip-down detour signs</a:t>
            </a:r>
            <a:endParaRPr lang="en-US" sz="2800" dirty="0"/>
          </a:p>
        </p:txBody>
      </p:sp>
      <p:pic>
        <p:nvPicPr>
          <p:cNvPr id="34820" name="Picture 4" descr="C:\Users\jon.lam\Desktop\2014-05-14 10.09.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1981200" cy="5081873"/>
          </a:xfrm>
          <a:prstGeom prst="rect">
            <a:avLst/>
          </a:prstGeom>
          <a:noFill/>
        </p:spPr>
      </p:pic>
      <p:pic>
        <p:nvPicPr>
          <p:cNvPr id="34821" name="Picture 5" descr="C:\Users\jon.lam\Desktop\2014-05-14 10.18.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8600"/>
            <a:ext cx="1676400" cy="5124784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5029200"/>
            <a:ext cx="3429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Permanent alternate or </a:t>
            </a:r>
            <a:r>
              <a:rPr lang="en-US" sz="2800" dirty="0" err="1" smtClean="0">
                <a:latin typeface="+mj-lt"/>
                <a:ea typeface="+mj-ea"/>
                <a:cs typeface="+mj-cs"/>
              </a:rPr>
              <a:t>wayfinding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signs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609600"/>
            <a:ext cx="350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Use permanent signage where possible</a:t>
            </a:r>
          </a:p>
          <a:p>
            <a:endParaRPr lang="en-US" sz="3600" dirty="0" smtClean="0"/>
          </a:p>
          <a:p>
            <a:r>
              <a:rPr lang="en-US" sz="3600" dirty="0" smtClean="0"/>
              <a:t>Use flip-down detour signage only where necessary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DMS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36866" name="Picture 2" descr="\\KYTCD03T11\Data\EVERYONE\Safety-DWZSC\incident management\2013-04-03 11.19.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2037"/>
            <a:ext cx="6034617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 KYTC </a:t>
            </a:r>
            <a:r>
              <a:rPr lang="en-US" sz="2800" dirty="0" err="1" smtClean="0"/>
              <a:t>DMS</a:t>
            </a:r>
            <a:r>
              <a:rPr lang="en-US" sz="2800" dirty="0" smtClean="0"/>
              <a:t> assets now controlled by single system</a:t>
            </a:r>
          </a:p>
          <a:p>
            <a:endParaRPr lang="en-US" sz="1600" dirty="0" smtClean="0"/>
          </a:p>
          <a:p>
            <a:r>
              <a:rPr lang="en-US" sz="2800" dirty="0" smtClean="0"/>
              <a:t>Sole control point is Transportation Operations Center (TOC) – no District control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2286000"/>
            <a:ext cx="274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I-65   0.2 mm NB</a:t>
            </a:r>
          </a:p>
          <a:p>
            <a:r>
              <a:rPr lang="en-US" sz="2400" dirty="0" smtClean="0"/>
              <a:t>I-65   17 mm NB</a:t>
            </a:r>
          </a:p>
          <a:p>
            <a:r>
              <a:rPr lang="en-US" sz="2400" dirty="0" smtClean="0"/>
              <a:t>I-65   36 mm NB *</a:t>
            </a:r>
          </a:p>
          <a:p>
            <a:r>
              <a:rPr lang="en-US" sz="2400" dirty="0" smtClean="0"/>
              <a:t>I-65   92 mm SB</a:t>
            </a:r>
          </a:p>
          <a:p>
            <a:r>
              <a:rPr lang="en-US" sz="2400" dirty="0" smtClean="0"/>
              <a:t>I-65   55 mm SB *</a:t>
            </a:r>
          </a:p>
          <a:p>
            <a:r>
              <a:rPr lang="en-US" sz="2400" dirty="0" smtClean="0"/>
              <a:t>I-65   32 mm SB</a:t>
            </a:r>
          </a:p>
          <a:p>
            <a:r>
              <a:rPr lang="en-US" sz="2400" dirty="0" err="1" smtClean="0"/>
              <a:t>WNP</a:t>
            </a:r>
            <a:r>
              <a:rPr lang="en-US" sz="2400" dirty="0" smtClean="0"/>
              <a:t>   5 mm SB</a:t>
            </a:r>
          </a:p>
          <a:p>
            <a:r>
              <a:rPr lang="en-US" sz="2400" dirty="0" err="1" smtClean="0"/>
              <a:t>LNP</a:t>
            </a:r>
            <a:r>
              <a:rPr lang="en-US" sz="2400" dirty="0" smtClean="0"/>
              <a:t>     3 mm WB</a:t>
            </a:r>
          </a:p>
          <a:p>
            <a:r>
              <a:rPr lang="en-US" sz="2400" dirty="0" err="1" smtClean="0"/>
              <a:t>KY446</a:t>
            </a:r>
            <a:r>
              <a:rPr lang="en-US" sz="2400" dirty="0" smtClean="0"/>
              <a:t>  </a:t>
            </a:r>
            <a:r>
              <a:rPr lang="en-US" sz="2400" dirty="0" err="1" smtClean="0"/>
              <a:t>EB</a:t>
            </a:r>
            <a:endParaRPr lang="en-US" sz="2400" dirty="0" smtClean="0"/>
          </a:p>
          <a:p>
            <a:r>
              <a:rPr lang="en-US" sz="2400" dirty="0" err="1" smtClean="0"/>
              <a:t>US231</a:t>
            </a:r>
            <a:r>
              <a:rPr lang="en-US" sz="2400" dirty="0" smtClean="0"/>
              <a:t>  6 mm NB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Incident Notifications &amp; TOC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Effective now initial notification of KYTC</a:t>
            </a:r>
          </a:p>
          <a:p>
            <a:pPr lvl="1"/>
            <a:r>
              <a:rPr lang="en-US" dirty="0" smtClean="0"/>
              <a:t>Primary notification point is TOC 24/7 </a:t>
            </a:r>
            <a:r>
              <a:rPr lang="en-US" b="1" dirty="0" smtClean="0"/>
              <a:t>			          		 </a:t>
            </a:r>
            <a:r>
              <a:rPr lang="en-US" b="1" dirty="0" smtClean="0">
                <a:solidFill>
                  <a:srgbClr val="FF0000"/>
                </a:solidFill>
              </a:rPr>
              <a:t>502-564-2080</a:t>
            </a:r>
          </a:p>
          <a:p>
            <a:pPr lvl="1"/>
            <a:r>
              <a:rPr lang="en-US" dirty="0" smtClean="0"/>
              <a:t>TOC will maintain KYTC current / on-call contact list and activate initial KYTC response</a:t>
            </a:r>
          </a:p>
          <a:p>
            <a:pPr lvl="1"/>
            <a:r>
              <a:rPr lang="en-US" dirty="0" smtClean="0"/>
              <a:t>TOC will activate digital message signs (</a:t>
            </a:r>
            <a:r>
              <a:rPr lang="en-US" dirty="0" err="1" smtClean="0"/>
              <a:t>DMS</a:t>
            </a:r>
            <a:r>
              <a:rPr lang="en-US" dirty="0" smtClean="0"/>
              <a:t>) – sole control point for all </a:t>
            </a:r>
            <a:r>
              <a:rPr lang="en-US" dirty="0" err="1" smtClean="0"/>
              <a:t>DMS</a:t>
            </a:r>
            <a:r>
              <a:rPr lang="en-US" dirty="0" smtClean="0"/>
              <a:t> in state.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Non-emergent issues can still go to county contact or District Office.</a:t>
            </a:r>
          </a:p>
          <a:p>
            <a:pPr lvl="1">
              <a:buNone/>
            </a:pPr>
            <a:r>
              <a:rPr lang="en-US" b="1" i="1" dirty="0" smtClean="0">
                <a:solidFill>
                  <a:schemeClr val="tx2"/>
                </a:solidFill>
              </a:rPr>
              <a:t>Any issues with TOC report to D-3 IM Coordinator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01" y="32766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UK Transportation Center </a:t>
            </a:r>
          </a:p>
          <a:p>
            <a:pPr algn="ctr"/>
            <a:r>
              <a:rPr lang="en-US" sz="3200" dirty="0" smtClean="0"/>
              <a:t>District </a:t>
            </a:r>
            <a:r>
              <a:rPr lang="en-US" sz="3200" dirty="0" smtClean="0"/>
              <a:t>3 – </a:t>
            </a:r>
            <a:r>
              <a:rPr lang="en-US" sz="3200" dirty="0" smtClean="0"/>
              <a:t>Winter 2014-2015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Day or Evening ?</a:t>
            </a:r>
          </a:p>
          <a:p>
            <a:pPr algn="ctr"/>
            <a:r>
              <a:rPr lang="en-US" sz="3200" dirty="0" smtClean="0"/>
              <a:t>Location?</a:t>
            </a:r>
            <a:endParaRPr lang="en-US" sz="4400" dirty="0" smtClean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10800000" flipV="1">
            <a:off x="181303" y="1524000"/>
            <a:ext cx="8962697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 smtClean="0"/>
              <a:t>National Traffic Incident Management Responder Training Program</a:t>
            </a:r>
          </a:p>
          <a:p>
            <a:pPr algn="ctr"/>
            <a:endParaRPr lang="en-US" b="1" dirty="0" smtClean="0"/>
          </a:p>
          <a:p>
            <a:endParaRPr lang="en-US" sz="2800" b="1" dirty="0" smtClean="0"/>
          </a:p>
          <a:p>
            <a:pPr algn="ctr"/>
            <a:r>
              <a:rPr kumimoji="0" lang="en-US" sz="16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</a:p>
          <a:p>
            <a:pPr algn="ctr"/>
            <a:r>
              <a:rPr kumimoji="0" lang="en-US" sz="16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1600" b="0" i="0" u="none" strike="noStrike" cap="none" normalizeH="0" baseline="0" dirty="0" smtClean="0" bmk="OLE_LINK2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					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E:\DCIM\105_FUJI\DSCF50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84048"/>
            <a:ext cx="1752599" cy="1287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TL Young\trooper and helicopter - Code 3 Images (C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6200"/>
            <a:ext cx="1676399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Lifesavers 2010\WHHS 5-14-04 0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"/>
            <a:ext cx="1987241" cy="12953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41" y="60960"/>
            <a:ext cx="1874520" cy="130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H:\Safety Pics\PHTO0019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6" y="60960"/>
            <a:ext cx="1792014" cy="126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21097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Post Incident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18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Can be effective way to solve problems </a:t>
            </a:r>
          </a:p>
          <a:p>
            <a:r>
              <a:rPr lang="en-US" i="1" dirty="0" smtClean="0"/>
              <a:t>Can be requested by any agency involved in response</a:t>
            </a:r>
          </a:p>
          <a:p>
            <a:r>
              <a:rPr lang="en-US" i="1" dirty="0" smtClean="0"/>
              <a:t>Discuss what went well &amp; what we can do better next time</a:t>
            </a:r>
          </a:p>
          <a:p>
            <a:r>
              <a:rPr lang="en-US" i="1" dirty="0" smtClean="0"/>
              <a:t>Solutions oriented - non-confrontational / non-blaming</a:t>
            </a:r>
          </a:p>
          <a:p>
            <a:r>
              <a:rPr lang="en-US" i="1" dirty="0" smtClean="0"/>
              <a:t>Should be within 48-72 hours</a:t>
            </a:r>
          </a:p>
          <a:p>
            <a:r>
              <a:rPr lang="en-US" i="1" dirty="0" smtClean="0"/>
              <a:t>KYTC District 3 IM Coordinator can coordinate</a:t>
            </a:r>
          </a:p>
          <a:p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r>
              <a:rPr lang="en-US" dirty="0" smtClean="0"/>
              <a:t>Oct.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 I-</a:t>
            </a:r>
            <a:r>
              <a:rPr lang="en-US" dirty="0" err="1" smtClean="0"/>
              <a:t>65N</a:t>
            </a:r>
            <a:r>
              <a:rPr lang="en-US" dirty="0" smtClean="0"/>
              <a:t>  </a:t>
            </a:r>
            <a:r>
              <a:rPr lang="en-US" dirty="0" err="1" smtClean="0"/>
              <a:t>20A</a:t>
            </a:r>
            <a:r>
              <a:rPr lang="en-US" dirty="0" smtClean="0"/>
              <a:t>/B &amp; </a:t>
            </a:r>
            <a:r>
              <a:rPr lang="en-US" dirty="0" err="1" smtClean="0"/>
              <a:t>Natcher</a:t>
            </a:r>
            <a:r>
              <a:rPr lang="en-US" dirty="0" smtClean="0"/>
              <a:t> S </a:t>
            </a:r>
            <a:r>
              <a:rPr lang="en-US" dirty="0" err="1" smtClean="0"/>
              <a:t>2A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8434" name="Picture 2" descr="C:\Users\jon.lam\Dropbox\Camera Uploads\2014-10-09 12.54.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jon.lam\Dropbox\Camera Uploads\2014-10-09 12.56.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C:\Users\jon.lam\Dropbox\Camera Uploads\2014-10-09 12.58.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28700"/>
            <a:ext cx="7772400" cy="582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Welcome / Introductions </a:t>
            </a:r>
          </a:p>
          <a:p>
            <a:r>
              <a:rPr lang="en-US" dirty="0" err="1" smtClean="0"/>
              <a:t>TNDOT</a:t>
            </a:r>
            <a:r>
              <a:rPr lang="en-US" dirty="0" smtClean="0"/>
              <a:t> TIM &amp; </a:t>
            </a:r>
            <a:r>
              <a:rPr lang="en-US" dirty="0" err="1" smtClean="0"/>
              <a:t>TMC</a:t>
            </a:r>
            <a:r>
              <a:rPr lang="en-US" dirty="0" smtClean="0"/>
              <a:t> initiatives update </a:t>
            </a:r>
          </a:p>
          <a:p>
            <a:r>
              <a:rPr lang="en-US" dirty="0" smtClean="0"/>
              <a:t>KSP Post 3: Crash scene evidence preservation </a:t>
            </a:r>
          </a:p>
          <a:p>
            <a:r>
              <a:rPr lang="en-US" dirty="0" smtClean="0"/>
              <a:t>District 3 Major Incident Plan </a:t>
            </a:r>
          </a:p>
          <a:p>
            <a:r>
              <a:rPr lang="en-US" dirty="0" smtClean="0"/>
              <a:t>TIM Training in D-3 </a:t>
            </a:r>
          </a:p>
          <a:p>
            <a:r>
              <a:rPr lang="en-US" dirty="0" smtClean="0"/>
              <a:t>Update on Cumberland Pkwy /I-65 Construction</a:t>
            </a:r>
          </a:p>
          <a:p>
            <a:r>
              <a:rPr lang="en-US" dirty="0" smtClean="0"/>
              <a:t>Recent incident review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 descr="C:\Users\jon.lam\Dropbox\Camera Uploads\2014-10-09 13.49.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091" y="762000"/>
            <a:ext cx="8097309" cy="6072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Oct 10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err="1" smtClean="0"/>
              <a:t>Natcher</a:t>
            </a:r>
            <a:r>
              <a:rPr lang="en-US" dirty="0" smtClean="0"/>
              <a:t> 32 NB</a:t>
            </a:r>
            <a:br>
              <a:rPr lang="en-US" dirty="0" smtClean="0"/>
            </a:br>
            <a:r>
              <a:rPr lang="en-US" dirty="0" smtClean="0"/>
              <a:t>11 passengers, rollover  9 transported </a:t>
            </a:r>
            <a:endParaRPr lang="en-US" dirty="0"/>
          </a:p>
        </p:txBody>
      </p:sp>
      <p:pic>
        <p:nvPicPr>
          <p:cNvPr id="22531" name="Picture 3" descr="C:\Users\jon.lam\Dropbox\Camera Uploads\2014-10-10 07.33.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4305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hr NB closure</a:t>
            </a:r>
            <a:endParaRPr lang="en-US" dirty="0"/>
          </a:p>
        </p:txBody>
      </p:sp>
      <p:pic>
        <p:nvPicPr>
          <p:cNvPr id="23554" name="Picture 2" descr="C:\Users\jon.lam\Dropbox\Camera Uploads\2014-10-10 07.43.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28750"/>
            <a:ext cx="723900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Recent 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Sunday Sept 14</a:t>
            </a:r>
            <a:r>
              <a:rPr lang="en-US" baseline="30000" dirty="0" smtClean="0"/>
              <a:t>th</a:t>
            </a:r>
            <a:r>
              <a:rPr lang="en-US" dirty="0" smtClean="0"/>
              <a:t>  9:06 pm</a:t>
            </a:r>
          </a:p>
          <a:p>
            <a:pPr>
              <a:buNone/>
            </a:pPr>
            <a:r>
              <a:rPr lang="en-US" dirty="0" smtClean="0"/>
              <a:t>	Simpson Co I-65 8.6 mm, 2 </a:t>
            </a:r>
            <a:r>
              <a:rPr lang="en-US" dirty="0" err="1" smtClean="0"/>
              <a:t>CMVs</a:t>
            </a:r>
            <a:r>
              <a:rPr lang="en-US" dirty="0" smtClean="0"/>
              <a:t> one with carnival ride, large debris field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Tuesday Oct 27</a:t>
            </a:r>
            <a:r>
              <a:rPr lang="en-US" baseline="30000" dirty="0" smtClean="0"/>
              <a:t>th</a:t>
            </a:r>
            <a:r>
              <a:rPr lang="en-US" dirty="0" smtClean="0"/>
              <a:t>  05:30 am</a:t>
            </a:r>
          </a:p>
          <a:p>
            <a:pPr lvl="1">
              <a:buNone/>
            </a:pPr>
            <a:r>
              <a:rPr lang="en-US" dirty="0" smtClean="0"/>
              <a:t>Adair Co / </a:t>
            </a:r>
            <a:r>
              <a:rPr lang="en-US" dirty="0" err="1" smtClean="0"/>
              <a:t>D4</a:t>
            </a:r>
            <a:r>
              <a:rPr lang="en-US" dirty="0" smtClean="0"/>
              <a:t> Cumberland Pkwy </a:t>
            </a:r>
            <a:r>
              <a:rPr lang="en-US" dirty="0" err="1" smtClean="0"/>
              <a:t>EB</a:t>
            </a:r>
            <a:r>
              <a:rPr lang="en-US" dirty="0" smtClean="0"/>
              <a:t> 40 mp</a:t>
            </a:r>
          </a:p>
          <a:p>
            <a:pPr lvl="1">
              <a:buNone/>
            </a:pPr>
            <a:r>
              <a:rPr lang="en-US" dirty="0" smtClean="0"/>
              <a:t>Tanker w/ 7500 gal diesel overturned.  Total closure both directions through approximately noon.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868362"/>
          </a:xfrm>
        </p:spPr>
        <p:txBody>
          <a:bodyPr/>
          <a:lstStyle/>
          <a:p>
            <a:r>
              <a:rPr lang="en-US" b="1" dirty="0" smtClean="0"/>
              <a:t>D-3 Traffic Impact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3733800"/>
            <a:ext cx="4114800" cy="1295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6000" dirty="0" smtClean="0"/>
              <a:t>                    @</a:t>
            </a:r>
            <a:r>
              <a:rPr lang="en-US" sz="6000" dirty="0" err="1" smtClean="0"/>
              <a:t>KYTCDistrict3</a:t>
            </a:r>
            <a:endParaRPr lang="en-US" sz="6000" dirty="0"/>
          </a:p>
        </p:txBody>
      </p:sp>
      <p:pic>
        <p:nvPicPr>
          <p:cNvPr id="4" name="Picture 3" descr="tw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4038600"/>
            <a:ext cx="2653393" cy="990600"/>
          </a:xfrm>
          <a:prstGeom prst="rect">
            <a:avLst/>
          </a:prstGeom>
        </p:spPr>
      </p:pic>
      <p:pic>
        <p:nvPicPr>
          <p:cNvPr id="5" name="Picture 4" descr="f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5257800"/>
            <a:ext cx="2667000" cy="1143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19600" y="5334000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/>
              <a:t>kytcdistrict3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Most current information is always available from </a:t>
            </a:r>
            <a:r>
              <a:rPr lang="en-US" sz="3200" dirty="0" err="1" smtClean="0"/>
              <a:t>PIO</a:t>
            </a:r>
            <a:r>
              <a:rPr lang="en-US" sz="3200" dirty="0" smtClean="0"/>
              <a:t> Wes Watt via</a:t>
            </a:r>
            <a:endParaRPr lang="en-US" sz="3200" dirty="0"/>
          </a:p>
        </p:txBody>
      </p:sp>
      <p:pic>
        <p:nvPicPr>
          <p:cNvPr id="9" name="Picture 8" descr="Con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81000"/>
            <a:ext cx="1524000" cy="1470759"/>
          </a:xfrm>
          <a:prstGeom prst="rect">
            <a:avLst/>
          </a:prstGeom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381000"/>
            <a:ext cx="1454046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Project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Cumberland Pkwy – new interchange 29 @ Edmonton East </a:t>
            </a:r>
            <a:r>
              <a:rPr lang="en-US" dirty="0" err="1" smtClean="0"/>
              <a:t>US68</a:t>
            </a:r>
            <a:endParaRPr lang="en-US" dirty="0" smtClean="0"/>
          </a:p>
          <a:p>
            <a:pPr lvl="1"/>
            <a:r>
              <a:rPr lang="en-US" dirty="0" smtClean="0"/>
              <a:t>Goal early December, but may slide to March due to interchange lighting installation.</a:t>
            </a:r>
          </a:p>
          <a:p>
            <a:r>
              <a:rPr lang="en-US" dirty="0" smtClean="0"/>
              <a:t>Cumberland Pkwy – new interchange 9 @ </a:t>
            </a:r>
            <a:r>
              <a:rPr lang="en-US" dirty="0" err="1" smtClean="0"/>
              <a:t>US68</a:t>
            </a:r>
            <a:r>
              <a:rPr lang="en-US" dirty="0" smtClean="0"/>
              <a:t> “Outer Loop”.</a:t>
            </a:r>
          </a:p>
          <a:p>
            <a:pPr lvl="1"/>
            <a:r>
              <a:rPr lang="en-US" dirty="0" smtClean="0"/>
              <a:t>Spring 2015 due to paving / weather </a:t>
            </a:r>
            <a:endParaRPr lang="en-US" dirty="0" smtClean="0"/>
          </a:p>
          <a:p>
            <a:r>
              <a:rPr lang="en-US" dirty="0" smtClean="0"/>
              <a:t>I-65 to </a:t>
            </a:r>
            <a:r>
              <a:rPr lang="en-US" dirty="0" err="1" smtClean="0"/>
              <a:t>US31W</a:t>
            </a:r>
            <a:r>
              <a:rPr lang="en-US" dirty="0" smtClean="0"/>
              <a:t> </a:t>
            </a:r>
            <a:r>
              <a:rPr lang="en-US" dirty="0" err="1" smtClean="0"/>
              <a:t>Transpark</a:t>
            </a:r>
            <a:r>
              <a:rPr lang="en-US" dirty="0" smtClean="0"/>
              <a:t> Connector </a:t>
            </a:r>
          </a:p>
          <a:p>
            <a:pPr lvl="1"/>
            <a:r>
              <a:rPr lang="en-US" dirty="0" smtClean="0"/>
              <a:t>Bridge construction @ new I-65 interchange &amp; </a:t>
            </a:r>
            <a:r>
              <a:rPr lang="en-US" dirty="0" err="1" smtClean="0"/>
              <a:t>US68</a:t>
            </a:r>
            <a:r>
              <a:rPr lang="en-US" dirty="0" smtClean="0"/>
              <a:t> started.  Total 7 bridges.  </a:t>
            </a:r>
          </a:p>
          <a:p>
            <a:pPr lvl="1"/>
            <a:r>
              <a:rPr lang="en-US" dirty="0" smtClean="0"/>
              <a:t>Plan completion end 2015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Future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Share information / educate other team members on what is new or important for your role in Incident Management.</a:t>
            </a:r>
          </a:p>
          <a:p>
            <a:pPr algn="ctr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****IM Team is ALL of us not just KYTC *****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0070C0"/>
                </a:solidFill>
              </a:rPr>
              <a:t>EPC</a:t>
            </a:r>
            <a:r>
              <a:rPr lang="en-US" dirty="0" smtClean="0">
                <a:solidFill>
                  <a:srgbClr val="0070C0"/>
                </a:solidFill>
              </a:rPr>
              <a:t>: Small Spill Reporting &amp; Cleanup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</a:rPr>
              <a:t>State Police: Crash scene evidence preservation </a:t>
            </a:r>
          </a:p>
          <a:p>
            <a:r>
              <a:rPr lang="en-US" dirty="0" smtClean="0"/>
              <a:t>Emergency Management </a:t>
            </a:r>
          </a:p>
          <a:p>
            <a:pPr lvl="1"/>
            <a:r>
              <a:rPr lang="en-US" dirty="0" smtClean="0"/>
              <a:t>Role &amp; authority of EM &amp; outside resource integration</a:t>
            </a:r>
          </a:p>
          <a:p>
            <a:r>
              <a:rPr lang="en-US" dirty="0" smtClean="0"/>
              <a:t>Towing &amp; Recovery Operators or Association</a:t>
            </a:r>
          </a:p>
          <a:p>
            <a:pPr lvl="1"/>
            <a:r>
              <a:rPr lang="en-US" dirty="0" smtClean="0"/>
              <a:t>Operator standards or certifications</a:t>
            </a:r>
          </a:p>
          <a:p>
            <a:r>
              <a:rPr lang="en-US" dirty="0" smtClean="0"/>
              <a:t>Health Dept</a:t>
            </a:r>
          </a:p>
          <a:p>
            <a:r>
              <a:rPr lang="en-US" dirty="0" smtClean="0"/>
              <a:t>Others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44562"/>
          </a:xfrm>
        </p:spPr>
        <p:txBody>
          <a:bodyPr/>
          <a:lstStyle/>
          <a:p>
            <a:r>
              <a:rPr lang="en-US" dirty="0" smtClean="0"/>
              <a:t>Other Team / Meeting Issues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jon.lam\AppData\Local\Microsoft\Windows\Temporary Internet Files\Content.IE5\WYW0M9DA\MC91021710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57200"/>
            <a:ext cx="1829714" cy="176479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284690" y="228600"/>
            <a:ext cx="522617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Next Meeting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February 3</a:t>
            </a:r>
            <a:r>
              <a:rPr lang="en-US" sz="5400" b="1" baseline="30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rd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2015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1148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Jon Lam </a:t>
            </a:r>
          </a:p>
          <a:p>
            <a:pPr algn="ctr"/>
            <a:r>
              <a:rPr lang="en-US" dirty="0" smtClean="0"/>
              <a:t>District 3 IM Coordinator</a:t>
            </a:r>
          </a:p>
          <a:p>
            <a:pPr algn="ctr"/>
            <a:r>
              <a:rPr lang="en-US" dirty="0" smtClean="0"/>
              <a:t>Office 270-746-7898 </a:t>
            </a:r>
            <a:r>
              <a:rPr lang="en-US" dirty="0" err="1" smtClean="0"/>
              <a:t>xt</a:t>
            </a:r>
            <a:r>
              <a:rPr lang="en-US" dirty="0" smtClean="0"/>
              <a:t> 225</a:t>
            </a:r>
          </a:p>
          <a:p>
            <a:pPr algn="ctr"/>
            <a:r>
              <a:rPr lang="en-US" dirty="0" smtClean="0"/>
              <a:t>Cell 270-392-8760  or 270-784-8570</a:t>
            </a:r>
          </a:p>
          <a:p>
            <a:pPr algn="ctr"/>
            <a:r>
              <a:rPr lang="en-US" dirty="0" smtClean="0"/>
              <a:t>Jon.lam@ky.gov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27432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</a:rPr>
              <a:t>http://transportation.ky.gov/District-3/Pages/TIM.aspx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362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Presentations &amp; other D-3 IM Team files can be found at </a:t>
            </a:r>
            <a:endParaRPr lang="en-US" sz="2400" dirty="0"/>
          </a:p>
        </p:txBody>
      </p:sp>
      <p:pic>
        <p:nvPicPr>
          <p:cNvPr id="9" name="Picture 8" descr="qrcode.199158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8862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Tennessee </a:t>
            </a:r>
            <a:r>
              <a:rPr lang="en-US" dirty="0" err="1" smtClean="0"/>
              <a:t>DOT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 &amp; </a:t>
            </a:r>
            <a:r>
              <a:rPr lang="en-US" dirty="0" err="1" smtClean="0"/>
              <a:t>TMC</a:t>
            </a:r>
            <a:r>
              <a:rPr lang="en-US" dirty="0" smtClean="0"/>
              <a:t> Update</a:t>
            </a:r>
            <a:endParaRPr lang="en-US" dirty="0"/>
          </a:p>
        </p:txBody>
      </p:sp>
      <p:pic>
        <p:nvPicPr>
          <p:cNvPr id="4" name="Picture 14" descr="http://www.tdot.state.tn.us/tdotsmartway/images/smartwayLogo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124200"/>
            <a:ext cx="2303716" cy="1981200"/>
          </a:xfrm>
          <a:prstGeom prst="rect">
            <a:avLst/>
          </a:prstGeom>
          <a:noFill/>
        </p:spPr>
      </p:pic>
      <p:pic>
        <p:nvPicPr>
          <p:cNvPr id="40962" name="Picture 2" descr="TN Department of Transportation 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429000"/>
            <a:ext cx="368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Kentucky State Police – Post 3</a:t>
            </a:r>
            <a:br>
              <a:rPr lang="en-US" dirty="0" smtClean="0"/>
            </a:br>
            <a:r>
              <a:rPr lang="en-US" dirty="0" smtClean="0"/>
              <a:t>Post Commander Capt. John Clark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4572000"/>
            <a:ext cx="6858000" cy="2697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Crash Scene Evidence Preservation</a:t>
            </a:r>
            <a:endParaRPr lang="en-US" dirty="0"/>
          </a:p>
        </p:txBody>
      </p:sp>
      <p:pic>
        <p:nvPicPr>
          <p:cNvPr id="4" name="Picture 3" descr="ksp1_logo_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905000"/>
            <a:ext cx="2438400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81800" cy="111283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Interstate / Parkway </a:t>
            </a:r>
            <a:br>
              <a:rPr lang="en-US" b="1" dirty="0" smtClean="0"/>
            </a:br>
            <a:r>
              <a:rPr lang="en-US" b="1" dirty="0" smtClean="0"/>
              <a:t>Major Incident  Plan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n-US" u="sng" dirty="0" smtClean="0"/>
              <a:t>Goal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1. Designate and document, in advance, alternate routes and response plan</a:t>
            </a:r>
          </a:p>
          <a:p>
            <a:r>
              <a:rPr lang="en-US" dirty="0" smtClean="0"/>
              <a:t>2.  Implement tools to communicate plan to responders and traveling public</a:t>
            </a:r>
          </a:p>
          <a:p>
            <a:r>
              <a:rPr lang="en-US" dirty="0" smtClean="0"/>
              <a:t>3. Identify agencies / crews responsible for implementing plan in emergency responses</a:t>
            </a:r>
          </a:p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Everyone has a plan &amp; is on the same plan</a:t>
            </a:r>
          </a:p>
          <a:p>
            <a:pPr>
              <a:buNone/>
            </a:pP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N:\EVERYONE\Safety-DWZSC\incident management\signs\681340_WHITE-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1066800" cy="1950539"/>
          </a:xfrm>
          <a:prstGeom prst="rect">
            <a:avLst/>
          </a:prstGeom>
          <a:noFill/>
        </p:spPr>
      </p:pic>
      <p:pic>
        <p:nvPicPr>
          <p:cNvPr id="5" name="Picture 2" descr="N:\EVERYONE\Safety-DWZSC\incident management\signs\to north 65 advanc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228600"/>
            <a:ext cx="838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Incident Duration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MUTCD</a:t>
            </a:r>
            <a:r>
              <a:rPr lang="en-US" dirty="0" smtClean="0"/>
              <a:t> Ch 6 classifies incidents as:</a:t>
            </a:r>
          </a:p>
          <a:p>
            <a:endParaRPr lang="en-US" sz="1900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Minor</a:t>
            </a:r>
            <a:r>
              <a:rPr lang="en-US" dirty="0" smtClean="0"/>
              <a:t>—expected duration &lt; ½ hour </a:t>
            </a:r>
          </a:p>
          <a:p>
            <a:pPr lvl="1"/>
            <a:r>
              <a:rPr lang="en-US" sz="2400" dirty="0" smtClean="0"/>
              <a:t>Incident point control by emergency responders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Intermediate</a:t>
            </a:r>
            <a:r>
              <a:rPr lang="en-US" dirty="0" smtClean="0"/>
              <a:t>—expected duration  ½ - 2 hours</a:t>
            </a:r>
          </a:p>
          <a:p>
            <a:pPr lvl="1"/>
            <a:r>
              <a:rPr lang="en-US" sz="2400" dirty="0" smtClean="0"/>
              <a:t>Onsite diversion of traffic around incident usually by emergency responders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Major*</a:t>
            </a:r>
            <a:r>
              <a:rPr lang="en-US" dirty="0" smtClean="0">
                <a:solidFill>
                  <a:srgbClr val="FF0000"/>
                </a:solidFill>
              </a:rPr>
              <a:t>—</a:t>
            </a:r>
            <a:r>
              <a:rPr lang="en-US" dirty="0" smtClean="0"/>
              <a:t>expected duration &gt;2 hours</a:t>
            </a:r>
          </a:p>
          <a:p>
            <a:pPr lvl="1"/>
            <a:r>
              <a:rPr lang="en-US" sz="2400" dirty="0" smtClean="0"/>
              <a:t>Offsite detour, communication, TTC involving transportation &amp; other offsite resources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I-65 Major Incident Detour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 not “etched in stone”, will evolve and be revised as needed</a:t>
            </a:r>
          </a:p>
          <a:p>
            <a:r>
              <a:rPr lang="en-US" dirty="0" smtClean="0"/>
              <a:t>A “living document” available in current form online</a:t>
            </a:r>
          </a:p>
          <a:p>
            <a:r>
              <a:rPr lang="en-US" dirty="0" smtClean="0"/>
              <a:t>Result of input &amp; experience from ALL partner agencies and communities</a:t>
            </a:r>
          </a:p>
          <a:p>
            <a:r>
              <a:rPr lang="en-US" dirty="0" smtClean="0"/>
              <a:t>Must be exercised or lose effectiveness</a:t>
            </a:r>
          </a:p>
          <a:p>
            <a:r>
              <a:rPr lang="en-US" dirty="0" smtClean="0"/>
              <a:t>Detour “A” documented, Plan “B / C” determined but not in document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7159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I-65 Major Incident Detour Plan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Results -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Detour route maps – primary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Route signage – combination of permanent alternate, </a:t>
            </a:r>
            <a:r>
              <a:rPr lang="en-US" sz="2800" dirty="0" err="1" smtClean="0"/>
              <a:t>wayfinding</a:t>
            </a:r>
            <a:r>
              <a:rPr lang="en-US" sz="2800" dirty="0" smtClean="0"/>
              <a:t> and pre-placed flip-down detour type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Control points for diversion &amp; access closure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Standardized setup for diversion traffic control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2800" dirty="0" smtClean="0"/>
              <a:t>Obtain &amp; stage all required devices in each I-65 county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err="1" smtClean="0"/>
              <a:t>DMS</a:t>
            </a:r>
            <a:r>
              <a:rPr lang="en-US" dirty="0" smtClean="0"/>
              <a:t> message templates for TOC use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dirty="0" smtClean="0"/>
              <a:t>Assignments for implementing &amp; deactivating deployments including role of TOC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Review &amp; implement with emergency agencies and KYTC staff.</a:t>
            </a:r>
          </a:p>
          <a:p>
            <a:r>
              <a:rPr lang="en-US" dirty="0" smtClean="0"/>
              <a:t>Training / exercise with KYTC crew &amp; partner </a:t>
            </a:r>
            <a:r>
              <a:rPr lang="en-US" dirty="0" smtClean="0"/>
              <a:t>agencies (Nov/Dec)</a:t>
            </a:r>
          </a:p>
          <a:p>
            <a:r>
              <a:rPr lang="en-US" dirty="0" smtClean="0"/>
              <a:t>Basic Incident Command System (ICS) for KYTC supervisors (Dec/Jan)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Implement plan for </a:t>
            </a:r>
            <a:r>
              <a:rPr lang="en-US" dirty="0" err="1" smtClean="0"/>
              <a:t>Natcher</a:t>
            </a:r>
            <a:r>
              <a:rPr lang="en-US" dirty="0" smtClean="0"/>
              <a:t> &amp; Cumberland Parkways by 1</a:t>
            </a:r>
            <a:r>
              <a:rPr lang="en-US" baseline="30000" dirty="0" smtClean="0"/>
              <a:t>st</a:t>
            </a:r>
            <a:r>
              <a:rPr lang="en-US" dirty="0" smtClean="0"/>
              <a:t> Qtr 2015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I-65 Major Incident Detour Plan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B473D721FD34E9DDB473D8A18ADAE" ma:contentTypeVersion="3" ma:contentTypeDescription="Create a new document." ma:contentTypeScope="" ma:versionID="069b3bf3246bc728657569e6ea28eeb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599c295a83f6125770536f32d9fe3e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53879AB-7262-4084-A248-088B5227298F}"/>
</file>

<file path=customXml/itemProps2.xml><?xml version="1.0" encoding="utf-8"?>
<ds:datastoreItem xmlns:ds="http://schemas.openxmlformats.org/officeDocument/2006/customXml" ds:itemID="{C17FBF65-77E2-4DFE-8E11-43E1947E3B26}"/>
</file>

<file path=customXml/itemProps3.xml><?xml version="1.0" encoding="utf-8"?>
<ds:datastoreItem xmlns:ds="http://schemas.openxmlformats.org/officeDocument/2006/customXml" ds:itemID="{BE702D55-7423-4D6A-9086-2B60EF60E6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12698</TotalTime>
  <Words>1341</Words>
  <Application>Microsoft Office PowerPoint</Application>
  <PresentationFormat>On-screen Show (4:3)</PresentationFormat>
  <Paragraphs>302</Paragraphs>
  <Slides>28</Slides>
  <Notes>2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C:\Users\jon.lam\Desktop\Meeting 2014 Q4 11-5-2014\D3 I-65 Major Incident Detour Guide v1.pdf</vt:lpstr>
      <vt:lpstr>Acrobat Document</vt:lpstr>
      <vt:lpstr>District 3  Traffic Incident Management Team </vt:lpstr>
      <vt:lpstr>Agenda   </vt:lpstr>
      <vt:lpstr>Tennessee DOT TIM &amp; TMC Update</vt:lpstr>
      <vt:lpstr>Kentucky State Police – Post 3 Post Commander Capt. John Clark</vt:lpstr>
      <vt:lpstr>Interstate / Parkway  Major Incident  Plan</vt:lpstr>
      <vt:lpstr>Incident Duration </vt:lpstr>
      <vt:lpstr>I-65 Major Incident Detour Plan</vt:lpstr>
      <vt:lpstr>I-65 Major Incident Detour Plan</vt:lpstr>
      <vt:lpstr>I-65 Major Incident Detour Plan</vt:lpstr>
      <vt:lpstr>Slide 10</vt:lpstr>
      <vt:lpstr>Slide 11</vt:lpstr>
      <vt:lpstr>Flip-down detour signs</vt:lpstr>
      <vt:lpstr>DMS System</vt:lpstr>
      <vt:lpstr>Incident Notifications &amp; TOC</vt:lpstr>
      <vt:lpstr>  </vt:lpstr>
      <vt:lpstr>Post Incident Reviews</vt:lpstr>
      <vt:lpstr>Oct. 9th  I-65N  20A/B &amp; Natcher S 2A  </vt:lpstr>
      <vt:lpstr>Slide 18</vt:lpstr>
      <vt:lpstr>Slide 19</vt:lpstr>
      <vt:lpstr>Slide 20</vt:lpstr>
      <vt:lpstr>Oct 10th, Natcher 32 NB 11 passengers, rollover  9 transported </vt:lpstr>
      <vt:lpstr>2 hr NB closure</vt:lpstr>
      <vt:lpstr>Other Recent Closures</vt:lpstr>
      <vt:lpstr>D-3 Traffic Impact Updates</vt:lpstr>
      <vt:lpstr>Project Updates</vt:lpstr>
      <vt:lpstr>Future Meetings</vt:lpstr>
      <vt:lpstr>Other Team / Meeting Issues</vt:lpstr>
      <vt:lpstr>Slide 28</vt:lpstr>
    </vt:vector>
  </TitlesOfParts>
  <Company>Commonwealth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KYTC D3 Incident Mgt Meeting State Fire Training Center Area 4</dc:title>
  <dc:creator>Lam, Jon (KYTC-D03)</dc:creator>
  <cp:lastModifiedBy>Lam, Jon (KYTC-D03)</cp:lastModifiedBy>
  <cp:revision>55</cp:revision>
  <dcterms:created xsi:type="dcterms:W3CDTF">2014-02-03T20:05:51Z</dcterms:created>
  <dcterms:modified xsi:type="dcterms:W3CDTF">2014-11-05T13:57:59Z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0x010100A90B473D721FD34E9DDB473D8A18ADAE</vt:lpwstr>
  </property>
</Properties>
</file>