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85" r:id="rId4"/>
    <p:sldId id="287" r:id="rId5"/>
    <p:sldId id="289" r:id="rId6"/>
    <p:sldId id="291" r:id="rId7"/>
    <p:sldId id="288" r:id="rId8"/>
    <p:sldId id="292" r:id="rId9"/>
    <p:sldId id="278" r:id="rId10"/>
    <p:sldId id="286" r:id="rId11"/>
    <p:sldId id="261" r:id="rId12"/>
    <p:sldId id="265" r:id="rId13"/>
    <p:sldId id="284" r:id="rId14"/>
    <p:sldId id="266" r:id="rId15"/>
    <p:sldId id="270" r:id="rId16"/>
    <p:sldId id="268" r:id="rId17"/>
    <p:sldId id="269" r:id="rId18"/>
    <p:sldId id="263" r:id="rId19"/>
    <p:sldId id="279" r:id="rId20"/>
    <p:sldId id="283" r:id="rId21"/>
    <p:sldId id="282" r:id="rId22"/>
    <p:sldId id="264" r:id="rId23"/>
    <p:sldId id="277" r:id="rId24"/>
    <p:sldId id="274"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60"/>
  </p:normalViewPr>
  <p:slideViewPr>
    <p:cSldViewPr>
      <p:cViewPr varScale="1">
        <p:scale>
          <a:sx n="98" d="100"/>
          <a:sy n="98" d="100"/>
        </p:scale>
        <p:origin x="-7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BEF50D9-7CB2-4BC4-A47C-7894A5821087}" type="datetimeFigureOut">
              <a:rPr lang="en-US" smtClean="0"/>
              <a:pPr/>
              <a:t>5/6/2014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C87E1D6-7455-4808-BEAC-9A2DE48769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42C5318-D908-4B30-8123-C34640C4325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625092E-FB1D-48E4-AF4D-6C7246003618}" type="slidenum">
              <a:rPr lang="en-US" smtClean="0"/>
              <a:pPr/>
              <a:t>20</a:t>
            </a:fld>
            <a:endParaRPr lang="en-US"/>
          </a:p>
        </p:txBody>
      </p:sp>
    </p:spTree>
    <p:extLst>
      <p:ext uri="{BB962C8B-B14F-4D97-AF65-F5344CB8AC3E}">
        <p14:creationId xmlns:p14="http://schemas.microsoft.com/office/powerpoint/2010/main" xmlns="" val="54846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7B23A4-3A44-4DF9-BFBE-3E6702D055A0}"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B23A4-3A44-4DF9-BFBE-3E6702D055A0}"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B23A4-3A44-4DF9-BFBE-3E6702D055A0}"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B2977-B28A-4E34-83A7-C212B1FF43A2}" type="datetimeFigureOut">
              <a:rPr lang="en-US" smtClean="0"/>
              <a:pPr/>
              <a:t>5/6/2014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C510D-D580-43A2-9ABD-5D3EEA2F3D97}" type="slidenum">
              <a:rPr lang="en-US" smtClean="0"/>
              <a:pPr/>
              <a:t>‹#›</a:t>
            </a:fld>
            <a:endParaRPr lang="en-US" dirty="0"/>
          </a:p>
        </p:txBody>
      </p:sp>
      <p:sp>
        <p:nvSpPr>
          <p:cNvPr id="5" name="Title Placeholder 1"/>
          <p:cNvSpPr>
            <a:spLocks noGrp="1"/>
          </p:cNvSpPr>
          <p:nvPr>
            <p:ph type="title"/>
          </p:nvPr>
        </p:nvSpPr>
        <p:spPr>
          <a:xfrm>
            <a:off x="1219200"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9671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B23A4-3A44-4DF9-BFBE-3E6702D055A0}"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B23A4-3A44-4DF9-BFBE-3E6702D055A0}"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B23A4-3A44-4DF9-BFBE-3E6702D055A0}"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7B23A4-3A44-4DF9-BFBE-3E6702D055A0}"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B23A4-3A44-4DF9-BFBE-3E6702D055A0}"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B23A4-3A44-4DF9-BFBE-3E6702D055A0}"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B23A4-3A44-4DF9-BFBE-3E6702D055A0}"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B23A4-3A44-4DF9-BFBE-3E6702D055A0}"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71A95-316A-4D9B-9643-7050F7A464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B23A4-3A44-4DF9-BFBE-3E6702D055A0}"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71A95-316A-4D9B-9643-7050F7A464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gif"/><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gif"/><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gif"/><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kyt2.com/training/event/traffic-incident-management" TargetMode="External"/><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2" descr="http://surfky.com/images/article_images/law_enforcement/ky_coroner1_300.jpg"/>
          <p:cNvPicPr>
            <a:picLocks noChangeAspect="1" noChangeArrowheads="1"/>
          </p:cNvPicPr>
          <p:nvPr/>
        </p:nvPicPr>
        <p:blipFill>
          <a:blip r:embed="rId3" cstate="print"/>
          <a:srcRect/>
          <a:stretch>
            <a:fillRect/>
          </a:stretch>
        </p:blipFill>
        <p:spPr bwMode="auto">
          <a:xfrm>
            <a:off x="6781800" y="4876800"/>
            <a:ext cx="838200" cy="838200"/>
          </a:xfrm>
          <a:prstGeom prst="rect">
            <a:avLst/>
          </a:prstGeom>
          <a:ln>
            <a:noFill/>
          </a:ln>
          <a:effectLst>
            <a:outerShdw blurRad="190500" algn="tl" rotWithShape="0">
              <a:srgbClr val="000000">
                <a:alpha val="70000"/>
              </a:srgbClr>
            </a:outerShdw>
          </a:effectLst>
        </p:spPr>
      </p:pic>
      <p:pic>
        <p:nvPicPr>
          <p:cNvPr id="19" name="Picture 18" descr="KYTC%20Logo.jpg"/>
          <p:cNvPicPr>
            <a:picLocks noChangeAspect="1"/>
          </p:cNvPicPr>
          <p:nvPr/>
        </p:nvPicPr>
        <p:blipFill>
          <a:blip r:embed="rId4" cstate="print"/>
          <a:stretch>
            <a:fillRect/>
          </a:stretch>
        </p:blipFill>
        <p:spPr>
          <a:xfrm>
            <a:off x="4114800" y="3352800"/>
            <a:ext cx="1036223" cy="1066800"/>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762000" y="533400"/>
            <a:ext cx="7772400" cy="990600"/>
          </a:xfrm>
        </p:spPr>
        <p:txBody>
          <a:bodyPr>
            <a:normAutofit fontScale="90000"/>
          </a:bodyPr>
          <a:lstStyle/>
          <a:p>
            <a:r>
              <a:rPr lang="en-US" sz="4900" b="1" dirty="0" smtClean="0">
                <a:ln>
                  <a:solidFill>
                    <a:schemeClr val="tx1"/>
                  </a:solidFill>
                </a:ln>
                <a:solidFill>
                  <a:srgbClr val="FFC000"/>
                </a:solidFill>
                <a:effectLst>
                  <a:innerShdw blurRad="127000" dist="50800">
                    <a:prstClr val="black">
                      <a:alpha val="50000"/>
                    </a:prstClr>
                  </a:innerShdw>
                </a:effectLst>
              </a:rPr>
              <a:t>KYTC D-3 Incident Mgt Meeting</a:t>
            </a:r>
            <a:r>
              <a:rPr lang="en-US" dirty="0" smtClean="0"/>
              <a:t/>
            </a:r>
            <a:br>
              <a:rPr lang="en-US" dirty="0" smtClean="0"/>
            </a:br>
            <a:endParaRPr lang="en-US" sz="3200" dirty="0"/>
          </a:p>
        </p:txBody>
      </p:sp>
      <p:sp>
        <p:nvSpPr>
          <p:cNvPr id="3" name="Subtitle 2"/>
          <p:cNvSpPr>
            <a:spLocks noGrp="1"/>
          </p:cNvSpPr>
          <p:nvPr>
            <p:ph type="subTitle" idx="1"/>
          </p:nvPr>
        </p:nvSpPr>
        <p:spPr>
          <a:xfrm>
            <a:off x="1219200" y="1371600"/>
            <a:ext cx="6400800" cy="1752600"/>
          </a:xfrm>
        </p:spPr>
        <p:txBody>
          <a:bodyPr/>
          <a:lstStyle/>
          <a:p>
            <a:r>
              <a:rPr lang="en-US" dirty="0" smtClean="0">
                <a:solidFill>
                  <a:srgbClr val="0070C0"/>
                </a:solidFill>
                <a:effectLst>
                  <a:outerShdw blurRad="50800" dist="50800" dir="5400000" algn="ctr" rotWithShape="0">
                    <a:schemeClr val="tx1"/>
                  </a:outerShdw>
                </a:effectLst>
              </a:rPr>
              <a:t>2014 2nd Quarter</a:t>
            </a:r>
          </a:p>
          <a:p>
            <a:r>
              <a:rPr lang="en-US" dirty="0" smtClean="0">
                <a:solidFill>
                  <a:srgbClr val="0070C0"/>
                </a:solidFill>
                <a:effectLst>
                  <a:outerShdw blurRad="50800" dist="50800" dir="5400000" algn="ctr" rotWithShape="0">
                    <a:schemeClr val="tx1"/>
                  </a:outerShdw>
                </a:effectLst>
              </a:rPr>
              <a:t>May 6th, 2014 </a:t>
            </a:r>
            <a:endParaRPr lang="en-US" dirty="0">
              <a:solidFill>
                <a:srgbClr val="0070C0"/>
              </a:solidFill>
              <a:effectLst>
                <a:outerShdw blurRad="50800" dist="50800" dir="5400000" algn="ctr" rotWithShape="0">
                  <a:schemeClr val="tx1"/>
                </a:outerShdw>
              </a:effectLst>
            </a:endParaRPr>
          </a:p>
        </p:txBody>
      </p:sp>
      <p:pic>
        <p:nvPicPr>
          <p:cNvPr id="6" name="Picture 5" descr="EM small.jpg"/>
          <p:cNvPicPr>
            <a:picLocks noChangeAspect="1"/>
          </p:cNvPicPr>
          <p:nvPr/>
        </p:nvPicPr>
        <p:blipFill>
          <a:blip r:embed="rId5" cstate="print"/>
          <a:stretch>
            <a:fillRect/>
          </a:stretch>
        </p:blipFill>
        <p:spPr>
          <a:xfrm>
            <a:off x="990600" y="3352800"/>
            <a:ext cx="1066800" cy="1077467"/>
          </a:xfrm>
          <a:prstGeom prst="rect">
            <a:avLst/>
          </a:prstGeom>
          <a:ln>
            <a:noFill/>
          </a:ln>
          <a:effectLst>
            <a:outerShdw blurRad="190500" algn="tl" rotWithShape="0">
              <a:srgbClr val="000000">
                <a:alpha val="70000"/>
              </a:srgbClr>
            </a:outerShdw>
          </a:effectLst>
        </p:spPr>
      </p:pic>
      <p:pic>
        <p:nvPicPr>
          <p:cNvPr id="33794" name="Picture 2" descr="http://www.trimarc.org/images/NET_Logo_sm.png"/>
          <p:cNvPicPr>
            <a:picLocks noChangeAspect="1" noChangeArrowheads="1"/>
          </p:cNvPicPr>
          <p:nvPr/>
        </p:nvPicPr>
        <p:blipFill>
          <a:blip r:embed="rId6" cstate="print"/>
          <a:srcRect/>
          <a:stretch>
            <a:fillRect/>
          </a:stretch>
        </p:blipFill>
        <p:spPr bwMode="auto">
          <a:xfrm>
            <a:off x="762000" y="4800600"/>
            <a:ext cx="1295400" cy="820253"/>
          </a:xfrm>
          <a:prstGeom prst="rect">
            <a:avLst/>
          </a:prstGeom>
          <a:ln>
            <a:noFill/>
          </a:ln>
          <a:effectLst>
            <a:outerShdw blurRad="190500" algn="tl" rotWithShape="0">
              <a:srgbClr val="000000">
                <a:alpha val="70000"/>
              </a:srgbClr>
            </a:outerShdw>
          </a:effectLst>
        </p:spPr>
      </p:pic>
      <p:pic>
        <p:nvPicPr>
          <p:cNvPr id="33800" name="Picture 8" descr="http://www.rideshare.org/Libraries/Image_Library/511logo.sflb.ashx"/>
          <p:cNvPicPr>
            <a:picLocks noChangeAspect="1" noChangeArrowheads="1"/>
          </p:cNvPicPr>
          <p:nvPr/>
        </p:nvPicPr>
        <p:blipFill>
          <a:blip r:embed="rId7" cstate="print"/>
          <a:srcRect/>
          <a:stretch>
            <a:fillRect/>
          </a:stretch>
        </p:blipFill>
        <p:spPr bwMode="auto">
          <a:xfrm>
            <a:off x="1981200" y="5638800"/>
            <a:ext cx="1065489" cy="762000"/>
          </a:xfrm>
          <a:prstGeom prst="rect">
            <a:avLst/>
          </a:prstGeom>
          <a:ln>
            <a:noFill/>
          </a:ln>
          <a:effectLst>
            <a:outerShdw blurRad="190500" algn="tl" rotWithShape="0">
              <a:srgbClr val="000000">
                <a:alpha val="70000"/>
              </a:srgbClr>
            </a:outerShdw>
          </a:effectLst>
        </p:spPr>
      </p:pic>
      <p:pic>
        <p:nvPicPr>
          <p:cNvPr id="17" name="Picture 16" descr="Fire-commission-logo_4c_stackedsm.jpg"/>
          <p:cNvPicPr>
            <a:picLocks noChangeAspect="1"/>
          </p:cNvPicPr>
          <p:nvPr/>
        </p:nvPicPr>
        <p:blipFill>
          <a:blip r:embed="rId8" cstate="print"/>
          <a:stretch>
            <a:fillRect/>
          </a:stretch>
        </p:blipFill>
        <p:spPr>
          <a:xfrm>
            <a:off x="2057400" y="4800600"/>
            <a:ext cx="1219200" cy="731520"/>
          </a:xfrm>
          <a:prstGeom prst="rect">
            <a:avLst/>
          </a:prstGeom>
          <a:ln>
            <a:noFill/>
          </a:ln>
          <a:effectLst>
            <a:outerShdw blurRad="190500" algn="tl" rotWithShape="0">
              <a:srgbClr val="000000">
                <a:alpha val="70000"/>
              </a:srgbClr>
            </a:outerShdw>
          </a:effectLst>
        </p:spPr>
      </p:pic>
      <p:pic>
        <p:nvPicPr>
          <p:cNvPr id="18" name="Picture 17" descr="ksp1_logo_300.jpg"/>
          <p:cNvPicPr>
            <a:picLocks noChangeAspect="1"/>
          </p:cNvPicPr>
          <p:nvPr/>
        </p:nvPicPr>
        <p:blipFill>
          <a:blip r:embed="rId9" cstate="print"/>
          <a:stretch>
            <a:fillRect/>
          </a:stretch>
        </p:blipFill>
        <p:spPr>
          <a:xfrm>
            <a:off x="2057400" y="3352800"/>
            <a:ext cx="1066800" cy="1066800"/>
          </a:xfrm>
          <a:prstGeom prst="rect">
            <a:avLst/>
          </a:prstGeom>
          <a:ln>
            <a:noFill/>
          </a:ln>
          <a:effectLst>
            <a:outerShdw blurRad="190500" algn="tl" rotWithShape="0">
              <a:srgbClr val="000000">
                <a:alpha val="70000"/>
              </a:srgbClr>
            </a:outerShdw>
          </a:effectLst>
        </p:spPr>
      </p:pic>
      <p:pic>
        <p:nvPicPr>
          <p:cNvPr id="21" name="Picture 6" descr="http://www.azltap.org/zero%20fatalities/fhwa.gif"/>
          <p:cNvPicPr>
            <a:picLocks noChangeAspect="1" noChangeArrowheads="1"/>
          </p:cNvPicPr>
          <p:nvPr/>
        </p:nvPicPr>
        <p:blipFill>
          <a:blip r:embed="rId10" cstate="print"/>
          <a:srcRect/>
          <a:stretch>
            <a:fillRect/>
          </a:stretch>
        </p:blipFill>
        <p:spPr bwMode="auto">
          <a:xfrm>
            <a:off x="5181600" y="3352800"/>
            <a:ext cx="1060451" cy="1066800"/>
          </a:xfrm>
          <a:prstGeom prst="rect">
            <a:avLst/>
          </a:prstGeom>
          <a:ln>
            <a:noFill/>
          </a:ln>
          <a:effectLst>
            <a:outerShdw blurRad="190500" algn="tl" rotWithShape="0">
              <a:srgbClr val="000000">
                <a:alpha val="70000"/>
              </a:srgbClr>
            </a:outerShdw>
          </a:effectLst>
        </p:spPr>
      </p:pic>
      <p:pic>
        <p:nvPicPr>
          <p:cNvPr id="20" name="Picture 19" descr="TRAKsm.JPG"/>
          <p:cNvPicPr>
            <a:picLocks noChangeAspect="1"/>
          </p:cNvPicPr>
          <p:nvPr/>
        </p:nvPicPr>
        <p:blipFill>
          <a:blip r:embed="rId11" cstate="print"/>
          <a:stretch>
            <a:fillRect/>
          </a:stretch>
        </p:blipFill>
        <p:spPr>
          <a:xfrm>
            <a:off x="4038600" y="4876800"/>
            <a:ext cx="1371600" cy="701505"/>
          </a:xfrm>
          <a:prstGeom prst="rect">
            <a:avLst/>
          </a:prstGeom>
          <a:ln>
            <a:noFill/>
          </a:ln>
          <a:effectLst>
            <a:outerShdw blurRad="190500" algn="tl" rotWithShape="0">
              <a:srgbClr val="000000">
                <a:alpha val="70000"/>
              </a:srgbClr>
            </a:outerShdw>
          </a:effectLst>
        </p:spPr>
      </p:pic>
      <p:pic>
        <p:nvPicPr>
          <p:cNvPr id="22" name="Picture 21" descr="bradd_logo.png"/>
          <p:cNvPicPr>
            <a:picLocks noChangeAspect="1"/>
          </p:cNvPicPr>
          <p:nvPr/>
        </p:nvPicPr>
        <p:blipFill>
          <a:blip r:embed="rId12" cstate="print"/>
          <a:stretch>
            <a:fillRect/>
          </a:stretch>
        </p:blipFill>
        <p:spPr>
          <a:xfrm>
            <a:off x="5410200" y="4876800"/>
            <a:ext cx="1388669" cy="685800"/>
          </a:xfrm>
          <a:prstGeom prst="rect">
            <a:avLst/>
          </a:prstGeom>
          <a:ln>
            <a:noFill/>
          </a:ln>
          <a:effectLst>
            <a:outerShdw blurRad="190500" algn="tl" rotWithShape="0">
              <a:srgbClr val="000000">
                <a:alpha val="70000"/>
              </a:srgbClr>
            </a:outerShdw>
          </a:effectLst>
        </p:spPr>
      </p:pic>
      <p:pic>
        <p:nvPicPr>
          <p:cNvPr id="23" name="Picture 22" descr="50313_92614874783_3961_n.jpg"/>
          <p:cNvPicPr>
            <a:picLocks noChangeAspect="1"/>
          </p:cNvPicPr>
          <p:nvPr/>
        </p:nvPicPr>
        <p:blipFill>
          <a:blip r:embed="rId13" cstate="print"/>
          <a:stretch>
            <a:fillRect/>
          </a:stretch>
        </p:blipFill>
        <p:spPr>
          <a:xfrm>
            <a:off x="3124200" y="3352800"/>
            <a:ext cx="1020861" cy="1066800"/>
          </a:xfrm>
          <a:prstGeom prst="rect">
            <a:avLst/>
          </a:prstGeom>
          <a:ln>
            <a:noFill/>
          </a:ln>
          <a:effectLst>
            <a:outerShdw blurRad="190500" algn="tl" rotWithShape="0">
              <a:srgbClr val="000000">
                <a:alpha val="70000"/>
              </a:srgbClr>
            </a:outerShdw>
          </a:effectLst>
        </p:spPr>
      </p:pic>
      <p:pic>
        <p:nvPicPr>
          <p:cNvPr id="33806" name="Picture 14" descr="http://www.tdot.state.tn.us/tdotsmartway/images/smartwayLogobox.jpg"/>
          <p:cNvPicPr>
            <a:picLocks noChangeAspect="1" noChangeArrowheads="1"/>
          </p:cNvPicPr>
          <p:nvPr/>
        </p:nvPicPr>
        <p:blipFill>
          <a:blip r:embed="rId14" cstate="print"/>
          <a:srcRect/>
          <a:stretch>
            <a:fillRect/>
          </a:stretch>
        </p:blipFill>
        <p:spPr bwMode="auto">
          <a:xfrm>
            <a:off x="3276600" y="4876800"/>
            <a:ext cx="797440" cy="685800"/>
          </a:xfrm>
          <a:prstGeom prst="rect">
            <a:avLst/>
          </a:prstGeom>
          <a:noFill/>
        </p:spPr>
      </p:pic>
      <p:pic>
        <p:nvPicPr>
          <p:cNvPr id="16" name="Picture 15" descr="100_0744.jpg"/>
          <p:cNvPicPr>
            <a:picLocks noChangeAspect="1"/>
          </p:cNvPicPr>
          <p:nvPr/>
        </p:nvPicPr>
        <p:blipFill>
          <a:blip r:embed="rId15" cstate="print"/>
          <a:stretch>
            <a:fillRect/>
          </a:stretch>
        </p:blipFill>
        <p:spPr>
          <a:xfrm>
            <a:off x="7315200" y="3352800"/>
            <a:ext cx="1371600" cy="1048247"/>
          </a:xfrm>
          <a:prstGeom prst="rect">
            <a:avLst/>
          </a:prstGeom>
        </p:spPr>
      </p:pic>
      <p:pic>
        <p:nvPicPr>
          <p:cNvPr id="25" name="Picture 24" descr="banner_newlogo_wo_letters.gif"/>
          <p:cNvPicPr>
            <a:picLocks noChangeAspect="1"/>
          </p:cNvPicPr>
          <p:nvPr/>
        </p:nvPicPr>
        <p:blipFill>
          <a:blip r:embed="rId16" cstate="print"/>
          <a:stretch>
            <a:fillRect/>
          </a:stretch>
        </p:blipFill>
        <p:spPr>
          <a:xfrm>
            <a:off x="914400" y="4343400"/>
            <a:ext cx="3733800" cy="518583"/>
          </a:xfrm>
          <a:prstGeom prst="rect">
            <a:avLst/>
          </a:prstGeom>
        </p:spPr>
      </p:pic>
      <p:pic>
        <p:nvPicPr>
          <p:cNvPr id="26" name="Picture 25" descr="logo.png"/>
          <p:cNvPicPr>
            <a:picLocks noChangeAspect="1"/>
          </p:cNvPicPr>
          <p:nvPr/>
        </p:nvPicPr>
        <p:blipFill>
          <a:blip r:embed="rId17" cstate="print"/>
          <a:stretch>
            <a:fillRect/>
          </a:stretch>
        </p:blipFill>
        <p:spPr>
          <a:xfrm>
            <a:off x="3124200" y="5562600"/>
            <a:ext cx="914400" cy="919976"/>
          </a:xfrm>
          <a:prstGeom prst="rect">
            <a:avLst/>
          </a:prstGeom>
        </p:spPr>
      </p:pic>
      <p:pic>
        <p:nvPicPr>
          <p:cNvPr id="27" name="Picture 26" descr="Barren Co.bmp"/>
          <p:cNvPicPr>
            <a:picLocks noChangeAspect="1"/>
          </p:cNvPicPr>
          <p:nvPr/>
        </p:nvPicPr>
        <p:blipFill>
          <a:blip r:embed="rId18" cstate="print"/>
          <a:stretch>
            <a:fillRect/>
          </a:stretch>
        </p:blipFill>
        <p:spPr>
          <a:xfrm>
            <a:off x="5486400" y="5562600"/>
            <a:ext cx="914400" cy="863125"/>
          </a:xfrm>
          <a:prstGeom prst="rect">
            <a:avLst/>
          </a:prstGeom>
        </p:spPr>
      </p:pic>
      <p:pic>
        <p:nvPicPr>
          <p:cNvPr id="28" name="Picture 27" descr="head_center.jpg"/>
          <p:cNvPicPr>
            <a:picLocks noChangeAspect="1"/>
          </p:cNvPicPr>
          <p:nvPr/>
        </p:nvPicPr>
        <p:blipFill>
          <a:blip r:embed="rId19" cstate="print"/>
          <a:stretch>
            <a:fillRect/>
          </a:stretch>
        </p:blipFill>
        <p:spPr>
          <a:xfrm>
            <a:off x="4038600" y="5562600"/>
            <a:ext cx="1423737" cy="676275"/>
          </a:xfrm>
          <a:prstGeom prst="rect">
            <a:avLst/>
          </a:prstGeom>
        </p:spPr>
      </p:pic>
      <p:pic>
        <p:nvPicPr>
          <p:cNvPr id="29" name="Picture 28" descr="malteseFDCross.jpg"/>
          <p:cNvPicPr>
            <a:picLocks noChangeAspect="1"/>
          </p:cNvPicPr>
          <p:nvPr/>
        </p:nvPicPr>
        <p:blipFill>
          <a:blip r:embed="rId20" cstate="print"/>
          <a:stretch>
            <a:fillRect/>
          </a:stretch>
        </p:blipFill>
        <p:spPr>
          <a:xfrm>
            <a:off x="7620000" y="4876800"/>
            <a:ext cx="797201" cy="838200"/>
          </a:xfrm>
          <a:prstGeom prst="rect">
            <a:avLst/>
          </a:prstGeom>
        </p:spPr>
      </p:pic>
      <p:pic>
        <p:nvPicPr>
          <p:cNvPr id="30" name="Picture 29" descr="uk_ktc_technology_transfer_program.gif"/>
          <p:cNvPicPr>
            <a:picLocks noChangeAspect="1"/>
          </p:cNvPicPr>
          <p:nvPr/>
        </p:nvPicPr>
        <p:blipFill>
          <a:blip r:embed="rId21" cstate="print"/>
          <a:stretch>
            <a:fillRect/>
          </a:stretch>
        </p:blipFill>
        <p:spPr>
          <a:xfrm>
            <a:off x="4648200" y="4419600"/>
            <a:ext cx="3711677" cy="381000"/>
          </a:xfrm>
          <a:prstGeom prst="rect">
            <a:avLst/>
          </a:prstGeom>
        </p:spPr>
      </p:pic>
      <p:pic>
        <p:nvPicPr>
          <p:cNvPr id="31" name="Picture 30" descr="ERT_Logo.bmp"/>
          <p:cNvPicPr>
            <a:picLocks noChangeAspect="1"/>
          </p:cNvPicPr>
          <p:nvPr/>
        </p:nvPicPr>
        <p:blipFill>
          <a:blip r:embed="rId22" cstate="print"/>
          <a:stretch>
            <a:fillRect/>
          </a:stretch>
        </p:blipFill>
        <p:spPr>
          <a:xfrm>
            <a:off x="6248400" y="3352800"/>
            <a:ext cx="1047591" cy="10475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“Hold Harmless” / Liability protection</a:t>
            </a:r>
            <a:endParaRPr lang="en-US" b="1" dirty="0"/>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dirty="0" smtClean="0"/>
              <a:t>“Hold Harmless” statutes in many of the AR states protect public agencies from liability for damage to cargo or wrecked vehicle except for gross negligence.</a:t>
            </a:r>
          </a:p>
          <a:p>
            <a:pPr>
              <a:buNone/>
            </a:pPr>
            <a:endParaRPr lang="en-US" dirty="0" smtClean="0"/>
          </a:p>
          <a:p>
            <a:r>
              <a:rPr lang="en-US" dirty="0" err="1" smtClean="0"/>
              <a:t>LRC</a:t>
            </a:r>
            <a:r>
              <a:rPr lang="en-US" dirty="0" smtClean="0"/>
              <a:t> recommended to not bring bill to last General Assembly – duplicate law (Sovereign Immunity)</a:t>
            </a:r>
          </a:p>
          <a:p>
            <a:pPr>
              <a:buNone/>
            </a:pPr>
            <a:endParaRPr lang="en-US" dirty="0" smtClean="0"/>
          </a:p>
          <a:p>
            <a:r>
              <a:rPr lang="en-US" dirty="0" smtClean="0"/>
              <a:t>D-4 IM Team has asked for </a:t>
            </a:r>
            <a:r>
              <a:rPr lang="en-US" dirty="0" err="1" smtClean="0"/>
              <a:t>OAG</a:t>
            </a:r>
            <a:r>
              <a:rPr lang="en-US" dirty="0" smtClean="0"/>
              <a:t> opinion affirming this protection.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781800" cy="1112838"/>
          </a:xfrm>
        </p:spPr>
        <p:txBody>
          <a:bodyPr>
            <a:normAutofit fontScale="90000"/>
          </a:bodyPr>
          <a:lstStyle/>
          <a:p>
            <a:r>
              <a:rPr lang="en-US" b="1" dirty="0" smtClean="0"/>
              <a:t>Interstate / Parkway Emergency Plan</a:t>
            </a:r>
            <a:endParaRPr lang="en-US" b="1" dirty="0"/>
          </a:p>
        </p:txBody>
      </p:sp>
      <p:sp>
        <p:nvSpPr>
          <p:cNvPr id="3" name="Content Placeholder 2"/>
          <p:cNvSpPr>
            <a:spLocks noGrp="1"/>
          </p:cNvSpPr>
          <p:nvPr>
            <p:ph idx="1"/>
          </p:nvPr>
        </p:nvSpPr>
        <p:spPr>
          <a:xfrm>
            <a:off x="381000" y="1981200"/>
            <a:ext cx="8229600" cy="4572000"/>
          </a:xfrm>
        </p:spPr>
        <p:txBody>
          <a:bodyPr/>
          <a:lstStyle/>
          <a:p>
            <a:pPr algn="ctr">
              <a:buNone/>
            </a:pPr>
            <a:r>
              <a:rPr lang="en-US" u="sng" dirty="0" smtClean="0"/>
              <a:t>Goal </a:t>
            </a:r>
            <a:r>
              <a:rPr lang="en-US" dirty="0" smtClean="0"/>
              <a:t>   </a:t>
            </a:r>
          </a:p>
          <a:p>
            <a:r>
              <a:rPr lang="en-US" dirty="0" smtClean="0"/>
              <a:t>1. Designate and document, in advance, alternate routes and response plan</a:t>
            </a:r>
          </a:p>
          <a:p>
            <a:r>
              <a:rPr lang="en-US" dirty="0" smtClean="0"/>
              <a:t>2.  Implement tools to communicate plan to responders and traveling public</a:t>
            </a:r>
          </a:p>
          <a:p>
            <a:r>
              <a:rPr lang="en-US" dirty="0" smtClean="0"/>
              <a:t>3. Identify agencies / crews responsible for implementing plan in emergency responses</a:t>
            </a:r>
          </a:p>
          <a:p>
            <a:pPr>
              <a:buNone/>
            </a:pPr>
            <a:r>
              <a:rPr lang="en-US" b="1" i="1" dirty="0" smtClean="0">
                <a:solidFill>
                  <a:srgbClr val="FF0000"/>
                </a:solidFill>
              </a:rPr>
              <a:t>Everyone has a plan &amp; is on the same plan</a:t>
            </a:r>
          </a:p>
          <a:p>
            <a:pPr>
              <a:buNone/>
            </a:pPr>
            <a:endParaRPr lang="en-US" i="1" dirty="0">
              <a:solidFill>
                <a:srgbClr val="FF0000"/>
              </a:solidFill>
            </a:endParaRPr>
          </a:p>
        </p:txBody>
      </p:sp>
      <p:pic>
        <p:nvPicPr>
          <p:cNvPr id="4" name="Picture 3" descr="N:\EVERYONE\Safety-DWZSC\incident management\signs\681340_WHITE-PAGE.jpg"/>
          <p:cNvPicPr>
            <a:picLocks noChangeAspect="1" noChangeArrowheads="1"/>
          </p:cNvPicPr>
          <p:nvPr/>
        </p:nvPicPr>
        <p:blipFill>
          <a:blip r:embed="rId2" cstate="print"/>
          <a:srcRect/>
          <a:stretch>
            <a:fillRect/>
          </a:stretch>
        </p:blipFill>
        <p:spPr bwMode="auto">
          <a:xfrm>
            <a:off x="152400" y="152400"/>
            <a:ext cx="1066800" cy="1950539"/>
          </a:xfrm>
          <a:prstGeom prst="rect">
            <a:avLst/>
          </a:prstGeom>
          <a:noFill/>
        </p:spPr>
      </p:pic>
      <p:pic>
        <p:nvPicPr>
          <p:cNvPr id="5" name="Picture 2" descr="N:\EVERYONE\Safety-DWZSC\incident management\signs\to north 65 advanced.bmp"/>
          <p:cNvPicPr>
            <a:picLocks noChangeAspect="1" noChangeArrowheads="1"/>
          </p:cNvPicPr>
          <p:nvPr/>
        </p:nvPicPr>
        <p:blipFill>
          <a:blip r:embed="rId3" cstate="print"/>
          <a:srcRect/>
          <a:stretch>
            <a:fillRect/>
          </a:stretch>
        </p:blipFill>
        <p:spPr bwMode="auto">
          <a:xfrm>
            <a:off x="8153400" y="228600"/>
            <a:ext cx="838200" cy="198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Interstate / Parkway Emergency Plan</a:t>
            </a:r>
            <a:endParaRPr lang="en-US" b="1" dirty="0"/>
          </a:p>
        </p:txBody>
      </p:sp>
      <p:sp>
        <p:nvSpPr>
          <p:cNvPr id="3" name="Content Placeholder 2"/>
          <p:cNvSpPr>
            <a:spLocks noGrp="1"/>
          </p:cNvSpPr>
          <p:nvPr>
            <p:ph idx="1"/>
          </p:nvPr>
        </p:nvSpPr>
        <p:spPr>
          <a:xfrm>
            <a:off x="457200" y="1295400"/>
            <a:ext cx="8305800" cy="5029200"/>
          </a:xfrm>
        </p:spPr>
        <p:txBody>
          <a:bodyPr>
            <a:normAutofit/>
          </a:bodyPr>
          <a:lstStyle/>
          <a:p>
            <a:pPr>
              <a:buNone/>
            </a:pPr>
            <a:r>
              <a:rPr lang="en-US" dirty="0" smtClean="0"/>
              <a:t>Planned results - </a:t>
            </a:r>
          </a:p>
          <a:p>
            <a:r>
              <a:rPr lang="en-US" sz="2800" b="1" dirty="0" smtClean="0"/>
              <a:t>Route maps </a:t>
            </a:r>
            <a:r>
              <a:rPr lang="en-US" sz="2800" dirty="0" smtClean="0"/>
              <a:t>– primary &amp; secondary</a:t>
            </a:r>
          </a:p>
          <a:p>
            <a:r>
              <a:rPr lang="en-US" sz="2800" b="1" dirty="0" smtClean="0"/>
              <a:t>Route signage </a:t>
            </a:r>
            <a:r>
              <a:rPr lang="en-US" sz="2800" dirty="0" smtClean="0"/>
              <a:t>– combination of permanent alternate, </a:t>
            </a:r>
            <a:r>
              <a:rPr lang="en-US" sz="2800" dirty="0" err="1" smtClean="0"/>
              <a:t>wayfinding</a:t>
            </a:r>
            <a:r>
              <a:rPr lang="en-US" sz="2800" dirty="0" smtClean="0"/>
              <a:t> and pre-placed flip-down detour type</a:t>
            </a:r>
          </a:p>
          <a:p>
            <a:r>
              <a:rPr lang="en-US" sz="2800" b="1" dirty="0" smtClean="0"/>
              <a:t>Control points </a:t>
            </a:r>
            <a:r>
              <a:rPr lang="en-US" sz="2800" dirty="0" smtClean="0"/>
              <a:t>for diversion &amp; access closure</a:t>
            </a:r>
          </a:p>
          <a:p>
            <a:r>
              <a:rPr lang="en-US" sz="2800" b="1" dirty="0" smtClean="0"/>
              <a:t>Standardized setup </a:t>
            </a:r>
            <a:r>
              <a:rPr lang="en-US" sz="2800" dirty="0" smtClean="0"/>
              <a:t>for diversion traffic control</a:t>
            </a:r>
          </a:p>
          <a:p>
            <a:r>
              <a:rPr lang="en-US" sz="2800" b="1" dirty="0" smtClean="0"/>
              <a:t>Pre-loaded message </a:t>
            </a:r>
            <a:r>
              <a:rPr lang="en-US" sz="2800" dirty="0" smtClean="0"/>
              <a:t>packages for electronic message boards for rapid activation </a:t>
            </a:r>
          </a:p>
          <a:p>
            <a:r>
              <a:rPr lang="en-US" sz="2800" b="1" dirty="0" smtClean="0"/>
              <a:t>Assignments</a:t>
            </a:r>
            <a:r>
              <a:rPr lang="en-US" sz="2800" dirty="0" smtClean="0"/>
              <a:t> for implementing &amp; deactivating deployments. </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3048000" cy="1143000"/>
          </a:xfrm>
        </p:spPr>
        <p:txBody>
          <a:bodyPr/>
          <a:lstStyle/>
          <a:p>
            <a:r>
              <a:rPr lang="en-US" b="1" dirty="0" smtClean="0"/>
              <a:t>Plan Map</a:t>
            </a:r>
            <a:endParaRPr lang="en-US" b="1" dirty="0"/>
          </a:p>
        </p:txBody>
      </p:sp>
      <p:sp>
        <p:nvSpPr>
          <p:cNvPr id="8" name="TextBox 7"/>
          <p:cNvSpPr txBox="1"/>
          <p:nvPr/>
        </p:nvSpPr>
        <p:spPr>
          <a:xfrm>
            <a:off x="457200" y="990600"/>
            <a:ext cx="3429000" cy="5693866"/>
          </a:xfrm>
          <a:prstGeom prst="rect">
            <a:avLst/>
          </a:prstGeom>
          <a:noFill/>
        </p:spPr>
        <p:txBody>
          <a:bodyPr wrap="square" rtlCol="0">
            <a:spAutoFit/>
          </a:bodyPr>
          <a:lstStyle/>
          <a:p>
            <a:pPr>
              <a:buFont typeface="Arial" pitchFamily="34" charset="0"/>
              <a:buChar char="•"/>
            </a:pPr>
            <a:r>
              <a:rPr lang="en-US" sz="2800" dirty="0" smtClean="0"/>
              <a:t>Referenced to plan</a:t>
            </a:r>
          </a:p>
          <a:p>
            <a:pPr>
              <a:buFont typeface="Arial" pitchFamily="34" charset="0"/>
              <a:buChar char="•"/>
            </a:pPr>
            <a:endParaRPr lang="en-US" sz="2800" dirty="0" smtClean="0"/>
          </a:p>
          <a:p>
            <a:pPr>
              <a:buFont typeface="Arial" pitchFamily="34" charset="0"/>
              <a:buChar char="•"/>
            </a:pPr>
            <a:r>
              <a:rPr lang="en-US" sz="2800" dirty="0" smtClean="0"/>
              <a:t>Detour route </a:t>
            </a:r>
          </a:p>
          <a:p>
            <a:pPr>
              <a:buFont typeface="Arial" pitchFamily="34" charset="0"/>
              <a:buChar char="•"/>
            </a:pPr>
            <a:endParaRPr lang="en-US" sz="2800" dirty="0" smtClean="0"/>
          </a:p>
          <a:p>
            <a:pPr>
              <a:buFont typeface="Arial" pitchFamily="34" charset="0"/>
              <a:buChar char="•"/>
            </a:pPr>
            <a:r>
              <a:rPr lang="en-US" sz="2800" dirty="0" smtClean="0"/>
              <a:t>Diversion &amp; access closure points</a:t>
            </a:r>
          </a:p>
          <a:p>
            <a:pPr>
              <a:buFont typeface="Arial" pitchFamily="34" charset="0"/>
              <a:buChar char="•"/>
            </a:pPr>
            <a:endParaRPr lang="en-US" sz="2800" dirty="0" smtClean="0"/>
          </a:p>
          <a:p>
            <a:pPr>
              <a:buFont typeface="Arial" pitchFamily="34" charset="0"/>
              <a:buChar char="•"/>
            </a:pPr>
            <a:r>
              <a:rPr lang="en-US" sz="2800" dirty="0" smtClean="0"/>
              <a:t>Flip-down detour guide signs</a:t>
            </a:r>
          </a:p>
          <a:p>
            <a:pPr>
              <a:buFont typeface="Arial" pitchFamily="34" charset="0"/>
              <a:buChar char="•"/>
            </a:pPr>
            <a:endParaRPr lang="en-US" sz="2800" dirty="0" smtClean="0"/>
          </a:p>
          <a:p>
            <a:pPr>
              <a:buFont typeface="Arial" pitchFamily="34" charset="0"/>
              <a:buChar char="•"/>
            </a:pPr>
            <a:r>
              <a:rPr lang="en-US" sz="2800" dirty="0" smtClean="0"/>
              <a:t>Traffic signals to monitor during event.</a:t>
            </a:r>
          </a:p>
          <a:p>
            <a:pPr>
              <a:buFont typeface="Arial" pitchFamily="34" charset="0"/>
              <a:buChar char="•"/>
            </a:pPr>
            <a:endParaRPr lang="en-US" sz="2800" dirty="0"/>
          </a:p>
        </p:txBody>
      </p:sp>
      <p:pic>
        <p:nvPicPr>
          <p:cNvPr id="29697" name="Picture 1" descr="C:\Users\jon.lam\AppData\Local\Microsoft\Windows\Temporary Internet Files\Content.Outlook\D01ZE4PX\I-65 20-22.jpg"/>
          <p:cNvPicPr>
            <a:picLocks noGrp="1" noChangeAspect="1" noChangeArrowheads="1"/>
          </p:cNvPicPr>
          <p:nvPr>
            <p:ph idx="1"/>
          </p:nvPr>
        </p:nvPicPr>
        <p:blipFill>
          <a:blip r:embed="rId2" cstate="print"/>
          <a:srcRect/>
          <a:stretch>
            <a:fillRect/>
          </a:stretch>
        </p:blipFill>
        <p:spPr bwMode="auto">
          <a:xfrm>
            <a:off x="3810000" y="-304800"/>
            <a:ext cx="5829300" cy="7543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3810000" cy="1143000"/>
          </a:xfrm>
        </p:spPr>
        <p:txBody>
          <a:bodyPr>
            <a:normAutofit fontScale="90000"/>
          </a:bodyPr>
          <a:lstStyle/>
          <a:p>
            <a:r>
              <a:rPr lang="en-US" b="1" dirty="0" smtClean="0"/>
              <a:t>Emergency Plan </a:t>
            </a:r>
            <a:endParaRPr lang="en-US" b="1" dirty="0"/>
          </a:p>
        </p:txBody>
      </p:sp>
      <p:sp>
        <p:nvSpPr>
          <p:cNvPr id="6" name="Content Placeholder 5"/>
          <p:cNvSpPr>
            <a:spLocks noGrp="1"/>
          </p:cNvSpPr>
          <p:nvPr>
            <p:ph idx="1"/>
          </p:nvPr>
        </p:nvSpPr>
        <p:spPr>
          <a:xfrm>
            <a:off x="152400" y="1600200"/>
            <a:ext cx="3810000" cy="4876800"/>
          </a:xfrm>
        </p:spPr>
        <p:txBody>
          <a:bodyPr>
            <a:normAutofit/>
          </a:bodyPr>
          <a:lstStyle/>
          <a:p>
            <a:r>
              <a:rPr lang="en-US" sz="2400" dirty="0" smtClean="0"/>
              <a:t>Emergency contacts – KYTC and emergency response agencies</a:t>
            </a:r>
          </a:p>
          <a:p>
            <a:r>
              <a:rPr lang="en-US" sz="2400" dirty="0" smtClean="0"/>
              <a:t>Detour route</a:t>
            </a:r>
          </a:p>
          <a:p>
            <a:r>
              <a:rPr lang="en-US" sz="2400" dirty="0" smtClean="0"/>
              <a:t>Closure / diversion points</a:t>
            </a:r>
          </a:p>
          <a:p>
            <a:r>
              <a:rPr lang="en-US" sz="2400" dirty="0" err="1" smtClean="0"/>
              <a:t>DMS</a:t>
            </a:r>
            <a:r>
              <a:rPr lang="en-US" sz="2400" dirty="0" smtClean="0"/>
              <a:t> messages preloaded</a:t>
            </a:r>
          </a:p>
          <a:p>
            <a:r>
              <a:rPr lang="en-US" sz="2400" dirty="0" smtClean="0"/>
              <a:t>Detour signs to deploy </a:t>
            </a:r>
          </a:p>
          <a:p>
            <a:r>
              <a:rPr lang="en-US" sz="2400" dirty="0" smtClean="0"/>
              <a:t>Critical traffic signals</a:t>
            </a:r>
          </a:p>
          <a:p>
            <a:r>
              <a:rPr lang="en-US" sz="2400" dirty="0" smtClean="0"/>
              <a:t>Additional information</a:t>
            </a:r>
          </a:p>
        </p:txBody>
      </p:sp>
      <p:graphicFrame>
        <p:nvGraphicFramePr>
          <p:cNvPr id="7" name="Object 6"/>
          <p:cNvGraphicFramePr>
            <a:graphicFrameLocks noChangeAspect="1"/>
          </p:cNvGraphicFramePr>
          <p:nvPr/>
        </p:nvGraphicFramePr>
        <p:xfrm>
          <a:off x="3886200" y="0"/>
          <a:ext cx="5257800" cy="6804582"/>
        </p:xfrm>
        <a:graphic>
          <a:graphicData uri="http://schemas.openxmlformats.org/presentationml/2006/ole">
            <p:oleObj spid="_x0000_s1028" name="Acrobat Document" r:id="rId3" imgW="5830114" imgH="7542857" progId="AcroExch.Document.7">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ChangeAspect="1"/>
          </p:cNvGraphicFramePr>
          <p:nvPr>
            <p:ph idx="1"/>
          </p:nvPr>
        </p:nvGraphicFramePr>
        <p:xfrm>
          <a:off x="304800" y="149225"/>
          <a:ext cx="8677275" cy="6708775"/>
        </p:xfrm>
        <a:graphic>
          <a:graphicData uri="http://schemas.openxmlformats.org/presentationml/2006/ole">
            <p:oleObj spid="_x0000_s2050" name="Acrobat Document" r:id="rId3" imgW="8380952" imgH="6477904" progId="AcroExch.Document.7">
              <p:embed/>
            </p:oleObj>
          </a:graphicData>
        </a:graphic>
      </p:graphicFrame>
      <p:sp>
        <p:nvSpPr>
          <p:cNvPr id="5" name="TextBox 4"/>
          <p:cNvSpPr txBox="1"/>
          <p:nvPr/>
        </p:nvSpPr>
        <p:spPr>
          <a:xfrm>
            <a:off x="1143000" y="5791200"/>
            <a:ext cx="6477000" cy="584775"/>
          </a:xfrm>
          <a:prstGeom prst="rect">
            <a:avLst/>
          </a:prstGeom>
          <a:noFill/>
        </p:spPr>
        <p:txBody>
          <a:bodyPr wrap="square" rtlCol="0">
            <a:spAutoFit/>
          </a:bodyPr>
          <a:lstStyle/>
          <a:p>
            <a:r>
              <a:rPr lang="en-US" sz="3200" dirty="0" smtClean="0"/>
              <a:t>Standard Diversion Plan  :  I-65 3-lane</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Completed Elements   I-65</a:t>
            </a:r>
            <a:endParaRPr lang="en-US" b="1" dirty="0"/>
          </a:p>
        </p:txBody>
      </p:sp>
      <p:sp>
        <p:nvSpPr>
          <p:cNvPr id="3" name="Content Placeholder 2"/>
          <p:cNvSpPr>
            <a:spLocks noGrp="1"/>
          </p:cNvSpPr>
          <p:nvPr>
            <p:ph idx="1"/>
          </p:nvPr>
        </p:nvSpPr>
        <p:spPr>
          <a:xfrm>
            <a:off x="457200" y="990600"/>
            <a:ext cx="8229600" cy="5638800"/>
          </a:xfrm>
        </p:spPr>
        <p:txBody>
          <a:bodyPr>
            <a:normAutofit/>
          </a:bodyPr>
          <a:lstStyle/>
          <a:p>
            <a:r>
              <a:rPr lang="en-US" sz="2800" dirty="0" smtClean="0"/>
              <a:t>Segment emergency plan  0.0 – 53.4 mm</a:t>
            </a:r>
          </a:p>
          <a:p>
            <a:endParaRPr lang="en-US" sz="1400" dirty="0" smtClean="0"/>
          </a:p>
          <a:p>
            <a:r>
              <a:rPr lang="en-US" sz="2800" dirty="0" smtClean="0"/>
              <a:t>Diversion TTC plan agreed,  equipment obtained &amp; staged</a:t>
            </a:r>
          </a:p>
          <a:p>
            <a:pPr lvl="1"/>
            <a:r>
              <a:rPr lang="en-US" sz="2400" dirty="0" smtClean="0"/>
              <a:t>Warren has trailer pre-loaded</a:t>
            </a:r>
          </a:p>
          <a:p>
            <a:pPr lvl="1"/>
            <a:r>
              <a:rPr lang="en-US" sz="2400" dirty="0" smtClean="0"/>
              <a:t>Barren purchasing trailer to pre-load</a:t>
            </a:r>
          </a:p>
          <a:p>
            <a:pPr lvl="1"/>
            <a:r>
              <a:rPr lang="en-US" sz="2400" dirty="0" smtClean="0"/>
              <a:t>Butler, Metcalfe, Simpson have equipment staged</a:t>
            </a:r>
            <a:r>
              <a:rPr lang="en-US" dirty="0" smtClean="0"/>
              <a:t>.</a:t>
            </a:r>
          </a:p>
          <a:p>
            <a:endParaRPr lang="en-US" sz="1600" dirty="0" smtClean="0"/>
          </a:p>
          <a:p>
            <a:r>
              <a:rPr lang="en-US" sz="2800" dirty="0" smtClean="0"/>
              <a:t>Maps -  detour route, diversion &amp; closure points, flip-down detour signs  0.0-28 mm</a:t>
            </a:r>
          </a:p>
          <a:p>
            <a:endParaRPr lang="en-US" sz="1400" dirty="0" smtClean="0"/>
          </a:p>
          <a:p>
            <a:r>
              <a:rPr lang="en-US" sz="2800" dirty="0" smtClean="0"/>
              <a:t>Alt route / detour route sign engineering plan completed &amp; approved to proceed.</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pPr>
              <a:buNone/>
            </a:pPr>
            <a:r>
              <a:rPr lang="en-US" sz="3600" b="1" dirty="0" smtClean="0"/>
              <a:t>Next steps – </a:t>
            </a:r>
          </a:p>
          <a:p>
            <a:r>
              <a:rPr lang="en-US" sz="2800" dirty="0" smtClean="0">
                <a:solidFill>
                  <a:srgbClr val="FF0000"/>
                </a:solidFill>
              </a:rPr>
              <a:t>Finalize maps with all elements in place  28-53 mm</a:t>
            </a:r>
          </a:p>
          <a:p>
            <a:r>
              <a:rPr lang="en-US" sz="2800" dirty="0" smtClean="0">
                <a:solidFill>
                  <a:srgbClr val="FF0000"/>
                </a:solidFill>
              </a:rPr>
              <a:t>Begin Alternate I-65 &amp; detour sign installation / updating work</a:t>
            </a:r>
          </a:p>
          <a:p>
            <a:r>
              <a:rPr lang="en-US" sz="2800" dirty="0" smtClean="0">
                <a:solidFill>
                  <a:srgbClr val="FF0000"/>
                </a:solidFill>
              </a:rPr>
              <a:t>Work with TOC on message board process </a:t>
            </a:r>
          </a:p>
          <a:p>
            <a:r>
              <a:rPr lang="en-US" sz="2800" dirty="0" smtClean="0">
                <a:solidFill>
                  <a:srgbClr val="FF0000"/>
                </a:solidFill>
              </a:rPr>
              <a:t>Review with emergency response agencies &amp; KYTC crews</a:t>
            </a:r>
          </a:p>
          <a:p>
            <a:r>
              <a:rPr lang="en-US" sz="2800" dirty="0" smtClean="0">
                <a:solidFill>
                  <a:srgbClr val="FF0000"/>
                </a:solidFill>
              </a:rPr>
              <a:t>Training / briefings with involved &amp; affected crews / agencies to implement</a:t>
            </a:r>
          </a:p>
          <a:p>
            <a:r>
              <a:rPr lang="en-US" sz="2800" dirty="0" smtClean="0">
                <a:solidFill>
                  <a:srgbClr val="FF0000"/>
                </a:solidFill>
              </a:rPr>
              <a:t>Continue same process for </a:t>
            </a:r>
            <a:r>
              <a:rPr lang="en-US" sz="2800" dirty="0" err="1" smtClean="0">
                <a:solidFill>
                  <a:srgbClr val="FF0000"/>
                </a:solidFill>
              </a:rPr>
              <a:t>Natcher</a:t>
            </a:r>
            <a:r>
              <a:rPr lang="en-US" sz="2800" dirty="0" smtClean="0">
                <a:solidFill>
                  <a:srgbClr val="FF0000"/>
                </a:solidFill>
              </a:rPr>
              <a:t> &amp; Nunn Parkways</a:t>
            </a:r>
          </a:p>
          <a:p>
            <a:pPr>
              <a:buNone/>
            </a:pPr>
            <a:endParaRPr lang="en-US" sz="2800" dirty="0" smtClean="0"/>
          </a:p>
          <a:p>
            <a:pPr>
              <a:buNone/>
            </a:pPr>
            <a:r>
              <a:rPr lang="en-US" sz="2800" b="1" dirty="0" smtClean="0"/>
              <a:t>Goal : all I-65 plans complete by end of 3</a:t>
            </a:r>
            <a:r>
              <a:rPr lang="en-US" sz="2800" b="1" baseline="30000" dirty="0" smtClean="0"/>
              <a:t>rd</a:t>
            </a:r>
            <a:r>
              <a:rPr lang="en-US" sz="2800" b="1" dirty="0" smtClean="0"/>
              <a:t> Qtr. 2014 </a:t>
            </a:r>
          </a:p>
          <a:p>
            <a:pPr>
              <a:buNone/>
            </a:pPr>
            <a:r>
              <a:rPr lang="en-US" sz="2800" b="1" dirty="0" smtClean="0"/>
              <a:t>            Permanent sign installation by </a:t>
            </a:r>
            <a:r>
              <a:rPr lang="en-US" sz="2800" b="1" dirty="0" err="1" smtClean="0"/>
              <a:t>EOY</a:t>
            </a:r>
            <a:r>
              <a:rPr lang="en-US" sz="2800" b="1" dirty="0" smtClean="0"/>
              <a:t> 2014</a:t>
            </a:r>
          </a:p>
          <a:p>
            <a:pPr>
              <a:buNone/>
            </a:pP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Construction </a:t>
            </a:r>
            <a:r>
              <a:rPr lang="en-US" b="1" dirty="0" smtClean="0"/>
              <a:t>Projects</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I-65 Reconstruction – Barren &amp; Hart </a:t>
            </a:r>
          </a:p>
          <a:p>
            <a:r>
              <a:rPr lang="en-US" dirty="0" smtClean="0"/>
              <a:t>I-65 </a:t>
            </a:r>
            <a:r>
              <a:rPr lang="en-US" dirty="0" err="1" smtClean="0"/>
              <a:t>Transpark</a:t>
            </a:r>
            <a:r>
              <a:rPr lang="en-US" dirty="0" smtClean="0"/>
              <a:t> / </a:t>
            </a:r>
            <a:r>
              <a:rPr lang="en-US" dirty="0" err="1" smtClean="0"/>
              <a:t>US31W</a:t>
            </a:r>
            <a:r>
              <a:rPr lang="en-US" dirty="0" smtClean="0"/>
              <a:t> connector  - </a:t>
            </a:r>
            <a:r>
              <a:rPr lang="en-US" sz="2000" dirty="0" smtClean="0"/>
              <a:t>letting June</a:t>
            </a:r>
          </a:p>
          <a:p>
            <a:r>
              <a:rPr lang="en-US" dirty="0" smtClean="0"/>
              <a:t>Nunn Parkway / Glasgow Outer Loop</a:t>
            </a:r>
          </a:p>
          <a:p>
            <a:r>
              <a:rPr lang="en-US" dirty="0" smtClean="0"/>
              <a:t>Nunn Parkway / Edmonton US 68 interchange</a:t>
            </a:r>
          </a:p>
          <a:p>
            <a:r>
              <a:rPr lang="en-US" dirty="0" smtClean="0"/>
              <a:t>US 31-W / University Roundabout</a:t>
            </a:r>
          </a:p>
          <a:p>
            <a:endParaRPr lang="en-US" dirty="0" smtClean="0"/>
          </a:p>
          <a:p>
            <a:pPr algn="ctr">
              <a:buNone/>
            </a:pPr>
            <a:r>
              <a:rPr lang="en-US" dirty="0" smtClean="0"/>
              <a:t>Get added to </a:t>
            </a:r>
            <a:r>
              <a:rPr lang="en-US" dirty="0" err="1" smtClean="0"/>
              <a:t>PIO</a:t>
            </a:r>
            <a:r>
              <a:rPr lang="en-US" dirty="0" smtClean="0"/>
              <a:t> Wes Watt’s e-mail list for weekly traffic impact reports &amp; other info.</a:t>
            </a:r>
          </a:p>
          <a:p>
            <a:pPr lvl="3">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838200"/>
            <a:ext cx="5638800" cy="3429000"/>
          </a:xfrm>
        </p:spPr>
        <p:txBody>
          <a:bodyPr>
            <a:normAutofit fontScale="92500"/>
          </a:bodyPr>
          <a:lstStyle/>
          <a:p>
            <a:pPr>
              <a:buNone/>
            </a:pPr>
            <a:r>
              <a:rPr lang="en-US" sz="5700" dirty="0" smtClean="0"/>
              <a:t>Kevin Strohmeier</a:t>
            </a:r>
          </a:p>
          <a:p>
            <a:pPr>
              <a:buNone/>
            </a:pPr>
            <a:r>
              <a:rPr lang="en-US" sz="2400" dirty="0" smtClean="0"/>
              <a:t>Call Coordinator / State On-Scene Coordinator</a:t>
            </a:r>
          </a:p>
          <a:p>
            <a:pPr>
              <a:buNone/>
            </a:pPr>
            <a:r>
              <a:rPr lang="en-US" sz="2100" dirty="0" smtClean="0"/>
              <a:t>Dept for Environmental Protection</a:t>
            </a:r>
          </a:p>
          <a:p>
            <a:pPr>
              <a:buNone/>
            </a:pPr>
            <a:r>
              <a:rPr lang="en-US" sz="2100" dirty="0" smtClean="0"/>
              <a:t>Div. of </a:t>
            </a:r>
            <a:r>
              <a:rPr lang="en-US" sz="2100" dirty="0" err="1" smtClean="0"/>
              <a:t>Enviromental</a:t>
            </a:r>
            <a:r>
              <a:rPr lang="en-US" sz="2100" dirty="0" smtClean="0"/>
              <a:t> Program Support / Emergency Response Branch</a:t>
            </a:r>
          </a:p>
          <a:p>
            <a:pPr>
              <a:buNone/>
            </a:pPr>
            <a:r>
              <a:rPr lang="en-US" sz="2100" dirty="0" smtClean="0"/>
              <a:t>Office 502-564-2150       </a:t>
            </a:r>
          </a:p>
          <a:p>
            <a:pPr>
              <a:buNone/>
            </a:pPr>
            <a:r>
              <a:rPr lang="en-US" sz="2100" dirty="0" smtClean="0"/>
              <a:t>Cell 270-734-5236             </a:t>
            </a:r>
          </a:p>
          <a:p>
            <a:pPr>
              <a:buNone/>
            </a:pPr>
            <a:r>
              <a:rPr lang="en-US" sz="2100" dirty="0" err="1" smtClean="0"/>
              <a:t>Kevin.Strohmeier@ky.gov</a:t>
            </a:r>
            <a:endParaRPr lang="en-US" sz="2100" dirty="0"/>
          </a:p>
        </p:txBody>
      </p:sp>
      <p:sp>
        <p:nvSpPr>
          <p:cNvPr id="4" name="Rectangle 3"/>
          <p:cNvSpPr/>
          <p:nvPr/>
        </p:nvSpPr>
        <p:spPr>
          <a:xfrm>
            <a:off x="533400" y="4495800"/>
            <a:ext cx="8305800" cy="2246769"/>
          </a:xfrm>
          <a:prstGeom prst="rect">
            <a:avLst/>
          </a:prstGeom>
        </p:spPr>
        <p:txBody>
          <a:bodyPr wrap="square">
            <a:spAutoFit/>
          </a:bodyPr>
          <a:lstStyle/>
          <a:p>
            <a:pPr algn="ctr"/>
            <a:endParaRPr lang="en-US" sz="2800" dirty="0" smtClean="0"/>
          </a:p>
          <a:p>
            <a:pPr algn="ctr"/>
            <a:r>
              <a:rPr lang="en-US" sz="2800" dirty="0" err="1" smtClean="0"/>
              <a:t>http://dep.ky.gov/Pages/ERT.aspx</a:t>
            </a:r>
            <a:endParaRPr lang="en-US" sz="2800" dirty="0" smtClean="0"/>
          </a:p>
          <a:p>
            <a:pPr algn="ctr"/>
            <a:endParaRPr lang="en-US" sz="2800" dirty="0" smtClean="0"/>
          </a:p>
          <a:p>
            <a:pPr algn="ctr"/>
            <a:r>
              <a:rPr lang="en-US" sz="2800" dirty="0" smtClean="0"/>
              <a:t>Spill Reporting Hotline  24/7 </a:t>
            </a:r>
          </a:p>
          <a:p>
            <a:pPr algn="ctr"/>
            <a:r>
              <a:rPr lang="en-US" sz="2800" dirty="0" smtClean="0"/>
              <a:t>1-800-928-2380  or  502-564-2380 </a:t>
            </a:r>
            <a:endParaRPr lang="en-US" sz="2800" dirty="0"/>
          </a:p>
        </p:txBody>
      </p:sp>
      <p:pic>
        <p:nvPicPr>
          <p:cNvPr id="5" name="Picture 4" descr="ERT_Logo.bmp"/>
          <p:cNvPicPr>
            <a:picLocks noChangeAspect="1"/>
          </p:cNvPicPr>
          <p:nvPr/>
        </p:nvPicPr>
        <p:blipFill>
          <a:blip r:embed="rId2" cstate="print"/>
          <a:stretch>
            <a:fillRect/>
          </a:stretch>
        </p:blipFill>
        <p:spPr>
          <a:xfrm>
            <a:off x="304800" y="1143000"/>
            <a:ext cx="2438400"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15962"/>
          </a:xfrm>
        </p:spPr>
        <p:txBody>
          <a:bodyPr>
            <a:normAutofit fontScale="90000"/>
          </a:bodyPr>
          <a:lstStyle/>
          <a:p>
            <a:r>
              <a:rPr lang="en-US" dirty="0" smtClean="0"/>
              <a:t>Agenda  May 6</a:t>
            </a:r>
            <a:r>
              <a:rPr lang="en-US" baseline="30000" dirty="0" smtClean="0"/>
              <a:t>th</a:t>
            </a:r>
            <a:r>
              <a:rPr lang="en-US" dirty="0" smtClean="0"/>
              <a:t>, 2014</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715000"/>
          </a:xfrm>
        </p:spPr>
        <p:txBody>
          <a:bodyPr>
            <a:normAutofit fontScale="77500" lnSpcReduction="20000"/>
          </a:bodyPr>
          <a:lstStyle/>
          <a:p>
            <a:pPr>
              <a:lnSpc>
                <a:spcPct val="150000"/>
              </a:lnSpc>
              <a:buClr>
                <a:srgbClr val="0070C0"/>
              </a:buClr>
              <a:buSzPct val="60000"/>
              <a:buFont typeface="Wingdings" pitchFamily="2" charset="2"/>
              <a:buChar char="v"/>
            </a:pPr>
            <a:r>
              <a:rPr lang="en-US" sz="3800" dirty="0" smtClean="0"/>
              <a:t>Welcome / Introductions</a:t>
            </a:r>
          </a:p>
          <a:p>
            <a:pPr>
              <a:lnSpc>
                <a:spcPct val="150000"/>
              </a:lnSpc>
              <a:buClr>
                <a:srgbClr val="0070C0"/>
              </a:buClr>
              <a:buSzPct val="60000"/>
              <a:buFont typeface="Wingdings" pitchFamily="2" charset="2"/>
              <a:buChar char="v"/>
            </a:pPr>
            <a:r>
              <a:rPr lang="en-US" sz="3800" dirty="0" smtClean="0"/>
              <a:t>Review of recent incidents </a:t>
            </a:r>
          </a:p>
          <a:p>
            <a:pPr>
              <a:lnSpc>
                <a:spcPct val="150000"/>
              </a:lnSpc>
              <a:buClr>
                <a:srgbClr val="0070C0"/>
              </a:buClr>
              <a:buSzPct val="60000"/>
              <a:buFont typeface="Wingdings" pitchFamily="2" charset="2"/>
              <a:buChar char="v"/>
            </a:pPr>
            <a:r>
              <a:rPr lang="en-US" sz="3800" dirty="0" smtClean="0"/>
              <a:t>Update on “Hold-Harmless” protection</a:t>
            </a:r>
          </a:p>
          <a:p>
            <a:pPr>
              <a:lnSpc>
                <a:spcPct val="150000"/>
              </a:lnSpc>
              <a:buClr>
                <a:srgbClr val="0070C0"/>
              </a:buClr>
              <a:buSzPct val="60000"/>
              <a:buFont typeface="Wingdings" pitchFamily="2" charset="2"/>
              <a:buChar char="v"/>
            </a:pPr>
            <a:r>
              <a:rPr lang="en-US" sz="3800" dirty="0" smtClean="0"/>
              <a:t>KYTC D-3 Interstate / Parkway Emergency Plan</a:t>
            </a:r>
          </a:p>
          <a:p>
            <a:pPr>
              <a:lnSpc>
                <a:spcPct val="150000"/>
              </a:lnSpc>
              <a:buClr>
                <a:srgbClr val="0070C0"/>
              </a:buClr>
              <a:buSzPct val="60000"/>
              <a:buFont typeface="Wingdings" pitchFamily="2" charset="2"/>
              <a:buChar char="v"/>
            </a:pPr>
            <a:r>
              <a:rPr lang="en-US" sz="3800" dirty="0" smtClean="0"/>
              <a:t>Construction </a:t>
            </a:r>
            <a:r>
              <a:rPr lang="en-US" sz="3800" dirty="0" smtClean="0"/>
              <a:t>projects</a:t>
            </a:r>
            <a:endParaRPr lang="en-US" sz="3800" dirty="0" smtClean="0"/>
          </a:p>
          <a:p>
            <a:pPr>
              <a:lnSpc>
                <a:spcPct val="150000"/>
              </a:lnSpc>
              <a:buClr>
                <a:srgbClr val="0070C0"/>
              </a:buClr>
              <a:buSzPct val="60000"/>
              <a:buFont typeface="Wingdings" pitchFamily="2" charset="2"/>
              <a:buChar char="v"/>
            </a:pPr>
            <a:r>
              <a:rPr lang="en-US" sz="3800" dirty="0" err="1" smtClean="0"/>
              <a:t>ERT</a:t>
            </a:r>
            <a:r>
              <a:rPr lang="en-US" sz="3800" dirty="0" smtClean="0"/>
              <a:t> Small Spill </a:t>
            </a:r>
            <a:r>
              <a:rPr lang="en-US" sz="3800" dirty="0" smtClean="0"/>
              <a:t>cleanup – Kevin Strohmeier</a:t>
            </a:r>
            <a:endParaRPr lang="en-US" sz="3800" dirty="0" smtClean="0"/>
          </a:p>
          <a:p>
            <a:pPr>
              <a:lnSpc>
                <a:spcPct val="150000"/>
              </a:lnSpc>
              <a:buClr>
                <a:srgbClr val="0070C0"/>
              </a:buClr>
              <a:buSzPct val="60000"/>
              <a:buFont typeface="Wingdings" pitchFamily="2" charset="2"/>
              <a:buChar char="v"/>
            </a:pPr>
            <a:r>
              <a:rPr lang="en-US" sz="3800" dirty="0" smtClean="0"/>
              <a:t>Upcoming training opportunities</a:t>
            </a:r>
          </a:p>
          <a:p>
            <a:pPr>
              <a:lnSpc>
                <a:spcPct val="150000"/>
              </a:lnSpc>
              <a:buClr>
                <a:srgbClr val="0070C0"/>
              </a:buClr>
              <a:buSzPct val="60000"/>
              <a:buFont typeface="Wingdings" pitchFamily="2" charset="2"/>
              <a:buChar char="v"/>
            </a:pPr>
            <a:r>
              <a:rPr lang="en-US" sz="3800" dirty="0" smtClean="0"/>
              <a:t>2014 Goals and planning</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endParaRPr lang="en-US" b="1" dirty="0">
              <a:solidFill>
                <a:srgbClr val="FFFF00"/>
              </a:solidFill>
            </a:endParaRPr>
          </a:p>
        </p:txBody>
      </p:sp>
      <p:sp>
        <p:nvSpPr>
          <p:cNvPr id="3" name="TextBox 2"/>
          <p:cNvSpPr txBox="1"/>
          <p:nvPr/>
        </p:nvSpPr>
        <p:spPr>
          <a:xfrm>
            <a:off x="181301" y="3276600"/>
            <a:ext cx="9144000" cy="1938992"/>
          </a:xfrm>
          <a:prstGeom prst="rect">
            <a:avLst/>
          </a:prstGeom>
          <a:noFill/>
        </p:spPr>
        <p:txBody>
          <a:bodyPr wrap="square" rtlCol="0">
            <a:spAutoFit/>
          </a:bodyPr>
          <a:lstStyle/>
          <a:p>
            <a:pPr algn="ctr"/>
            <a:endParaRPr lang="en-US" sz="4400" b="1" dirty="0" smtClean="0"/>
          </a:p>
          <a:p>
            <a:pPr algn="ctr"/>
            <a:endParaRPr lang="en-US" sz="3200" b="1" dirty="0" smtClean="0"/>
          </a:p>
          <a:p>
            <a:pPr algn="ctr"/>
            <a:endParaRPr lang="en-US" sz="4400" dirty="0"/>
          </a:p>
        </p:txBody>
      </p:sp>
      <p:sp>
        <p:nvSpPr>
          <p:cNvPr id="4" name="Rectangle 1"/>
          <p:cNvSpPr>
            <a:spLocks noChangeArrowheads="1"/>
          </p:cNvSpPr>
          <p:nvPr/>
        </p:nvSpPr>
        <p:spPr bwMode="auto">
          <a:xfrm rot="10800000" flipV="1">
            <a:off x="181303" y="1524000"/>
            <a:ext cx="8962697" cy="240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3600" b="1" dirty="0" smtClean="0"/>
              <a:t>National Traffic Incident Management Responder Training Program</a:t>
            </a:r>
          </a:p>
          <a:p>
            <a:pPr algn="ctr"/>
            <a:endParaRPr lang="en-US" b="1" dirty="0" smtClean="0"/>
          </a:p>
          <a:p>
            <a:endParaRPr lang="en-US" sz="2800" b="1" dirty="0" smtClean="0"/>
          </a:p>
          <a:p>
            <a:pPr algn="ctr"/>
            <a:r>
              <a:rPr kumimoji="0" lang="en-US" sz="1600" b="1" i="0" u="none" strike="noStrike" cap="none" normalizeH="0" baseline="0" dirty="0" smtClean="0" bmk="OLE_LINK2">
                <a:ln>
                  <a:noFill/>
                </a:ln>
                <a:solidFill>
                  <a:schemeClr val="tx1"/>
                </a:solidFill>
                <a:effectLst/>
                <a:ea typeface="Times New Roman" pitchFamily="18" charset="0"/>
                <a:cs typeface="Arial" pitchFamily="34" charset="0"/>
              </a:rPr>
              <a:t>	</a:t>
            </a:r>
          </a:p>
          <a:p>
            <a:pPr algn="ctr"/>
            <a:r>
              <a:rPr kumimoji="0" lang="en-US" sz="1600" b="1" i="0" u="none" strike="noStrike" cap="none" normalizeH="0" baseline="0" dirty="0" smtClean="0" bmk="OLE_LINK2">
                <a:ln>
                  <a:noFill/>
                </a:ln>
                <a:solidFill>
                  <a:schemeClr val="tx1"/>
                </a:solidFill>
                <a:effectLst/>
                <a:ea typeface="Times New Roman" pitchFamily="18" charset="0"/>
                <a:cs typeface="Arial" pitchFamily="34" charset="0"/>
              </a:rPr>
              <a:t>	</a:t>
            </a:r>
            <a:r>
              <a:rPr kumimoji="0" lang="en-US" sz="1600" b="0" i="0" u="none" strike="noStrike" cap="none" normalizeH="0" baseline="0" dirty="0" smtClean="0" bmk="OLE_LINK2">
                <a:ln>
                  <a:noFill/>
                </a:ln>
                <a:solidFill>
                  <a:srgbClr val="000000"/>
                </a:solidFill>
                <a:effectLst/>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cs typeface="Arial" pitchFamily="34" charset="0"/>
            </a:endParaRPr>
          </a:p>
        </p:txBody>
      </p:sp>
      <p:pic>
        <p:nvPicPr>
          <p:cNvPr id="6" name="Picture 2" descr="E:\DCIM\105_FUJI\DSCF5016.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5200" y="84048"/>
            <a:ext cx="1752599" cy="128755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L Young\trooper and helicopter - Code 3 Images (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76200"/>
            <a:ext cx="1676399"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Lifesavers 2010\WHHS 5-14-04 03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00" y="60960"/>
            <a:ext cx="1987241" cy="12953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6041" y="60960"/>
            <a:ext cx="1874520" cy="1305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descr="H:\Safety Pics\PHTO0019.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786" y="60960"/>
            <a:ext cx="1792014" cy="1264920"/>
          </a:xfrm>
          <a:prstGeom prst="rect">
            <a:avLst/>
          </a:prstGeom>
          <a:noFill/>
          <a:ln>
            <a:noFill/>
          </a:ln>
        </p:spPr>
      </p:pic>
      <p:sp>
        <p:nvSpPr>
          <p:cNvPr id="10" name="Rectangle 9"/>
          <p:cNvSpPr/>
          <p:nvPr/>
        </p:nvSpPr>
        <p:spPr>
          <a:xfrm>
            <a:off x="381000" y="2971800"/>
            <a:ext cx="8077200" cy="1384995"/>
          </a:xfrm>
          <a:prstGeom prst="rect">
            <a:avLst/>
          </a:prstGeom>
        </p:spPr>
        <p:txBody>
          <a:bodyPr wrap="square">
            <a:spAutoFit/>
          </a:bodyPr>
          <a:lstStyle/>
          <a:p>
            <a:r>
              <a:rPr lang="en-US" sz="2800" b="1" dirty="0" smtClean="0"/>
              <a:t>Thursday, May 29, 2014</a:t>
            </a:r>
            <a:r>
              <a:rPr lang="en-US" sz="2800" dirty="0" smtClean="0"/>
              <a:t>, </a:t>
            </a:r>
            <a:r>
              <a:rPr lang="en-US" sz="2800" dirty="0" err="1" smtClean="0"/>
              <a:t>9:00am</a:t>
            </a:r>
            <a:r>
              <a:rPr lang="en-US" sz="2800" dirty="0" smtClean="0"/>
              <a:t> – </a:t>
            </a:r>
            <a:r>
              <a:rPr lang="en-US" sz="2800" dirty="0" err="1" smtClean="0"/>
              <a:t>1:00pm</a:t>
            </a:r>
            <a:r>
              <a:rPr lang="en-US" sz="2800" dirty="0" smtClean="0"/>
              <a:t> (CST) </a:t>
            </a:r>
          </a:p>
          <a:p>
            <a:r>
              <a:rPr lang="en-US" sz="2800" dirty="0" smtClean="0"/>
              <a:t>Hart County Extension Office,</a:t>
            </a:r>
          </a:p>
          <a:p>
            <a:r>
              <a:rPr lang="en-US" sz="2800" dirty="0" smtClean="0"/>
              <a:t> 505 </a:t>
            </a:r>
            <a:r>
              <a:rPr lang="en-US" sz="2800" dirty="0" err="1" smtClean="0"/>
              <a:t>A.A.</a:t>
            </a:r>
            <a:r>
              <a:rPr lang="en-US" sz="2800" dirty="0" smtClean="0"/>
              <a:t> Whitman Lane, Munfordville. </a:t>
            </a:r>
          </a:p>
        </p:txBody>
      </p:sp>
      <p:sp>
        <p:nvSpPr>
          <p:cNvPr id="12" name="Rectangle 11"/>
          <p:cNvSpPr/>
          <p:nvPr/>
        </p:nvSpPr>
        <p:spPr>
          <a:xfrm>
            <a:off x="457200" y="4876800"/>
            <a:ext cx="8077200" cy="1384995"/>
          </a:xfrm>
          <a:prstGeom prst="rect">
            <a:avLst/>
          </a:prstGeom>
        </p:spPr>
        <p:txBody>
          <a:bodyPr wrap="square">
            <a:spAutoFit/>
          </a:bodyPr>
          <a:lstStyle/>
          <a:p>
            <a:r>
              <a:rPr lang="en-US" sz="2800" dirty="0" smtClean="0"/>
              <a:t>Register for this free training online: </a:t>
            </a:r>
          </a:p>
          <a:p>
            <a:pPr>
              <a:buNone/>
            </a:pPr>
            <a:r>
              <a:rPr lang="en-US" sz="2800" u="sng" dirty="0" smtClean="0">
                <a:hlinkClick r:id="rId8"/>
              </a:rPr>
              <a:t>http://</a:t>
            </a:r>
            <a:r>
              <a:rPr lang="en-US" sz="2800" u="sng" dirty="0" err="1" smtClean="0">
                <a:hlinkClick r:id="rId8"/>
              </a:rPr>
              <a:t>www.kyt2.com</a:t>
            </a:r>
            <a:r>
              <a:rPr lang="en-US" sz="2800" u="sng" dirty="0" smtClean="0">
                <a:hlinkClick r:id="rId8"/>
              </a:rPr>
              <a:t>/training/event/traffic-incident-management</a:t>
            </a:r>
            <a:r>
              <a:rPr lang="en-US" sz="2800" dirty="0" smtClean="0"/>
              <a:t> </a:t>
            </a:r>
          </a:p>
        </p:txBody>
      </p:sp>
    </p:spTree>
    <p:extLst>
      <p:ext uri="{BB962C8B-B14F-4D97-AF65-F5344CB8AC3E}">
        <p14:creationId xmlns:p14="http://schemas.microsoft.com/office/powerpoint/2010/main" xmlns="" val="221097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Grp="1" noChangeAspect="1" noChangeArrowheads="1"/>
          </p:cNvPicPr>
          <p:nvPr>
            <p:ph idx="1"/>
          </p:nvPr>
        </p:nvPicPr>
        <p:blipFill>
          <a:blip r:embed="rId2" cstate="print"/>
          <a:srcRect/>
          <a:stretch>
            <a:fillRect/>
          </a:stretch>
        </p:blipFill>
        <p:spPr bwMode="auto">
          <a:xfrm>
            <a:off x="152400" y="1143000"/>
            <a:ext cx="8799470" cy="5029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2014 - Meetings </a:t>
            </a:r>
            <a:endParaRPr lang="en-US" dirty="0"/>
          </a:p>
        </p:txBody>
      </p:sp>
      <p:sp>
        <p:nvSpPr>
          <p:cNvPr id="3" name="Content Placeholder 2"/>
          <p:cNvSpPr>
            <a:spLocks noGrp="1"/>
          </p:cNvSpPr>
          <p:nvPr>
            <p:ph idx="1"/>
          </p:nvPr>
        </p:nvSpPr>
        <p:spPr>
          <a:xfrm>
            <a:off x="457200" y="1981200"/>
            <a:ext cx="8229600" cy="4525963"/>
          </a:xfrm>
        </p:spPr>
        <p:txBody>
          <a:bodyPr>
            <a:normAutofit lnSpcReduction="10000"/>
          </a:bodyPr>
          <a:lstStyle/>
          <a:p>
            <a:r>
              <a:rPr lang="en-US" dirty="0" smtClean="0"/>
              <a:t>Interest in other team agencies co-hosting? </a:t>
            </a:r>
            <a:endParaRPr lang="en-US" dirty="0"/>
          </a:p>
          <a:p>
            <a:pPr lvl="1"/>
            <a:r>
              <a:rPr lang="en-US" dirty="0" smtClean="0"/>
              <a:t>KSP</a:t>
            </a:r>
          </a:p>
          <a:p>
            <a:pPr lvl="1"/>
            <a:r>
              <a:rPr lang="en-US" dirty="0" smtClean="0"/>
              <a:t>County SO, </a:t>
            </a:r>
          </a:p>
          <a:p>
            <a:pPr lvl="1"/>
            <a:r>
              <a:rPr lang="en-US" dirty="0" smtClean="0"/>
              <a:t>KYEM, County EM, </a:t>
            </a:r>
          </a:p>
          <a:p>
            <a:pPr lvl="1"/>
            <a:r>
              <a:rPr lang="en-US" dirty="0" smtClean="0"/>
              <a:t>Towing / recovery, </a:t>
            </a:r>
          </a:p>
          <a:p>
            <a:pPr lvl="1"/>
            <a:r>
              <a:rPr lang="en-US" dirty="0" smtClean="0"/>
              <a:t> KY </a:t>
            </a:r>
            <a:r>
              <a:rPr lang="en-US" dirty="0" err="1" smtClean="0"/>
              <a:t>DEP</a:t>
            </a:r>
            <a:r>
              <a:rPr lang="en-US" dirty="0" smtClean="0"/>
              <a:t> – Emergency Response</a:t>
            </a:r>
            <a:endParaRPr lang="en-US" dirty="0"/>
          </a:p>
          <a:p>
            <a:pPr lvl="1"/>
            <a:endParaRPr lang="en-US" dirty="0" smtClean="0"/>
          </a:p>
          <a:p>
            <a:r>
              <a:rPr lang="en-US" dirty="0" smtClean="0"/>
              <a:t>Outside subject matter experts or presentations? </a:t>
            </a:r>
          </a:p>
        </p:txBody>
      </p:sp>
      <p:sp>
        <p:nvSpPr>
          <p:cNvPr id="4" name="TextBox 3"/>
          <p:cNvSpPr txBox="1"/>
          <p:nvPr/>
        </p:nvSpPr>
        <p:spPr>
          <a:xfrm>
            <a:off x="457200" y="1219200"/>
            <a:ext cx="8382000" cy="584775"/>
          </a:xfrm>
          <a:prstGeom prst="rect">
            <a:avLst/>
          </a:prstGeom>
          <a:noFill/>
        </p:spPr>
        <p:txBody>
          <a:bodyPr wrap="square" rtlCol="0">
            <a:spAutoFit/>
          </a:bodyPr>
          <a:lstStyle/>
          <a:p>
            <a:r>
              <a:rPr lang="en-US" sz="3200" b="1" i="1" dirty="0" smtClean="0">
                <a:solidFill>
                  <a:srgbClr val="FF0000"/>
                </a:solidFill>
              </a:rPr>
              <a:t>Involving all IM Team members and interests</a:t>
            </a:r>
            <a:endParaRPr lang="en-US" sz="3200" b="1"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2014 IM Team Goals</a:t>
            </a:r>
            <a:endParaRPr lang="en-US" dirty="0"/>
          </a:p>
        </p:txBody>
      </p:sp>
      <p:sp>
        <p:nvSpPr>
          <p:cNvPr id="4" name="TextBox 3"/>
          <p:cNvSpPr txBox="1"/>
          <p:nvPr/>
        </p:nvSpPr>
        <p:spPr>
          <a:xfrm>
            <a:off x="609600" y="2057400"/>
            <a:ext cx="7772400" cy="769441"/>
          </a:xfrm>
          <a:prstGeom prst="rect">
            <a:avLst/>
          </a:prstGeom>
          <a:noFill/>
        </p:spPr>
        <p:txBody>
          <a:bodyPr wrap="square" rtlCol="0">
            <a:spAutoFit/>
          </a:bodyPr>
          <a:lstStyle/>
          <a:p>
            <a:pPr algn="ctr"/>
            <a:r>
              <a:rPr lang="en-US" sz="4400" dirty="0" smtClean="0"/>
              <a:t>IM Team Mission Statement</a:t>
            </a:r>
            <a:endParaRPr lang="en-US" sz="4400" dirty="0"/>
          </a:p>
        </p:txBody>
      </p:sp>
      <p:sp>
        <p:nvSpPr>
          <p:cNvPr id="5" name="Title 1"/>
          <p:cNvSpPr txBox="1">
            <a:spLocks/>
          </p:cNvSpPr>
          <p:nvPr/>
        </p:nvSpPr>
        <p:spPr>
          <a:xfrm>
            <a:off x="457200" y="3810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Your agencies role in TIM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28600" y="457200"/>
            <a:ext cx="8763000" cy="1323439"/>
          </a:xfrm>
          <a:prstGeom prst="rect">
            <a:avLst/>
          </a:prstGeom>
          <a:noFill/>
        </p:spPr>
        <p:txBody>
          <a:bodyPr wrap="square" rtlCol="0">
            <a:spAutoFit/>
          </a:bodyPr>
          <a:lstStyle/>
          <a:p>
            <a:pPr algn="ctr"/>
            <a:r>
              <a:rPr lang="en-US" sz="4000" i="1" dirty="0" smtClean="0">
                <a:solidFill>
                  <a:srgbClr val="FF0000"/>
                </a:solidFill>
                <a:latin typeface="Eras Bold ITC" pitchFamily="34" charset="0"/>
              </a:rPr>
              <a:t>OUR TEAM – </a:t>
            </a:r>
          </a:p>
          <a:p>
            <a:pPr algn="ctr"/>
            <a:r>
              <a:rPr lang="en-US" sz="4000" i="1" dirty="0" smtClean="0">
                <a:solidFill>
                  <a:srgbClr val="FF0000"/>
                </a:solidFill>
                <a:latin typeface="Eras Bold ITC" pitchFamily="34" charset="0"/>
              </a:rPr>
              <a:t>OUR CHALLENGE</a:t>
            </a:r>
            <a:endParaRPr lang="en-US" sz="4000" i="1" dirty="0">
              <a:solidFill>
                <a:srgbClr val="FF0000"/>
              </a:solidFill>
              <a:latin typeface="Eras Bold ITC" pitchFamily="34" charset="0"/>
            </a:endParaRPr>
          </a:p>
        </p:txBody>
      </p:sp>
      <p:sp>
        <p:nvSpPr>
          <p:cNvPr id="9" name="TextBox 8"/>
          <p:cNvSpPr txBox="1"/>
          <p:nvPr/>
        </p:nvSpPr>
        <p:spPr>
          <a:xfrm>
            <a:off x="381000" y="5257800"/>
            <a:ext cx="8305800" cy="1077218"/>
          </a:xfrm>
          <a:prstGeom prst="rect">
            <a:avLst/>
          </a:prstGeom>
          <a:noFill/>
        </p:spPr>
        <p:txBody>
          <a:bodyPr wrap="square" rtlCol="0">
            <a:spAutoFit/>
          </a:bodyPr>
          <a:lstStyle/>
          <a:p>
            <a:pPr algn="ctr"/>
            <a:r>
              <a:rPr lang="en-US" sz="3200" i="1" dirty="0" smtClean="0">
                <a:solidFill>
                  <a:srgbClr val="FF0000"/>
                </a:solidFill>
                <a:latin typeface="Eras Bold ITC" pitchFamily="34" charset="0"/>
              </a:rPr>
              <a:t>Please respond to the </a:t>
            </a:r>
            <a:r>
              <a:rPr lang="en-US" sz="3200" i="1" dirty="0" err="1" smtClean="0">
                <a:solidFill>
                  <a:srgbClr val="FF0000"/>
                </a:solidFill>
                <a:latin typeface="Eras Bold ITC" pitchFamily="34" charset="0"/>
              </a:rPr>
              <a:t>questionaire</a:t>
            </a:r>
            <a:r>
              <a:rPr lang="en-US" sz="3200" i="1" dirty="0" smtClean="0">
                <a:solidFill>
                  <a:srgbClr val="FF0000"/>
                </a:solidFill>
                <a:latin typeface="Eras Bold ITC" pitchFamily="34" charset="0"/>
              </a:rPr>
              <a:t> you will receive by e-mail </a:t>
            </a:r>
            <a:endParaRPr lang="en-US" sz="3200" i="1" dirty="0">
              <a:solidFill>
                <a:srgbClr val="FF0000"/>
              </a:solidFill>
              <a:latin typeface="Eras Bold IT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jon.lam\AppData\Local\Microsoft\Windows\Temporary Internet Files\Content.IE5\WYW0M9DA\MC910217105[1].wmf"/>
          <p:cNvPicPr>
            <a:picLocks noChangeAspect="1" noChangeArrowheads="1"/>
          </p:cNvPicPr>
          <p:nvPr/>
        </p:nvPicPr>
        <p:blipFill>
          <a:blip r:embed="rId2" cstate="print"/>
          <a:srcRect/>
          <a:stretch>
            <a:fillRect/>
          </a:stretch>
        </p:blipFill>
        <p:spPr bwMode="auto">
          <a:xfrm>
            <a:off x="6934200" y="457200"/>
            <a:ext cx="1829714" cy="1764792"/>
          </a:xfrm>
          <a:prstGeom prst="rect">
            <a:avLst/>
          </a:prstGeom>
          <a:noFill/>
        </p:spPr>
      </p:pic>
      <p:sp>
        <p:nvSpPr>
          <p:cNvPr id="7" name="Rectangle 6"/>
          <p:cNvSpPr/>
          <p:nvPr/>
        </p:nvSpPr>
        <p:spPr>
          <a:xfrm>
            <a:off x="204933" y="228600"/>
            <a:ext cx="7385676" cy="1754326"/>
          </a:xfrm>
          <a:prstGeom prst="rect">
            <a:avLst/>
          </a:prstGeom>
          <a:noFill/>
        </p:spPr>
        <p:txBody>
          <a:bodyPr wrap="none" lIns="91440" tIns="45720" rIns="91440" bIns="45720">
            <a:spAutoFit/>
            <a:scene3d>
              <a:camera prst="orthographicFront"/>
              <a:lightRig rig="threePt" dir="t"/>
            </a:scene3d>
            <a:sp3d prstMaterial="matte"/>
          </a:bodyPr>
          <a:lstStyle/>
          <a:p>
            <a:pPr algn="ctr"/>
            <a:r>
              <a:rPr lang="en-US" sz="5400" b="1" cap="none" spc="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Next Meeting</a:t>
            </a:r>
          </a:p>
          <a:p>
            <a:pPr algn="ctr"/>
            <a:r>
              <a:rPr lang="en-US" sz="5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Tuesday August 5</a:t>
            </a:r>
            <a:r>
              <a:rPr lang="en-US" sz="5400" b="1" baseline="3000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th</a:t>
            </a:r>
            <a:r>
              <a:rPr lang="en-US" sz="5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9 am</a:t>
            </a:r>
            <a:endParaRPr lang="en-US" sz="5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10" name="TextBox 9"/>
          <p:cNvSpPr txBox="1"/>
          <p:nvPr/>
        </p:nvSpPr>
        <p:spPr>
          <a:xfrm>
            <a:off x="2438400" y="4114800"/>
            <a:ext cx="7162800" cy="1477328"/>
          </a:xfrm>
          <a:prstGeom prst="rect">
            <a:avLst/>
          </a:prstGeom>
          <a:noFill/>
        </p:spPr>
        <p:txBody>
          <a:bodyPr wrap="square" rtlCol="0">
            <a:spAutoFit/>
          </a:bodyPr>
          <a:lstStyle/>
          <a:p>
            <a:pPr algn="ctr"/>
            <a:r>
              <a:rPr lang="en-US" dirty="0" smtClean="0"/>
              <a:t>Jon Lam </a:t>
            </a:r>
          </a:p>
          <a:p>
            <a:pPr algn="ctr"/>
            <a:r>
              <a:rPr lang="en-US" dirty="0" smtClean="0"/>
              <a:t>District 3 IM Coordinator</a:t>
            </a:r>
          </a:p>
          <a:p>
            <a:pPr algn="ctr"/>
            <a:r>
              <a:rPr lang="en-US" dirty="0" smtClean="0"/>
              <a:t>Office 270-746-7898 </a:t>
            </a:r>
            <a:r>
              <a:rPr lang="en-US" dirty="0" err="1" smtClean="0"/>
              <a:t>xt</a:t>
            </a:r>
            <a:r>
              <a:rPr lang="en-US" dirty="0" smtClean="0"/>
              <a:t> 225</a:t>
            </a:r>
          </a:p>
          <a:p>
            <a:pPr algn="ctr"/>
            <a:r>
              <a:rPr lang="en-US" dirty="0" smtClean="0"/>
              <a:t>Cell 270-392-8760  or 270-784-8570</a:t>
            </a:r>
          </a:p>
          <a:p>
            <a:pPr algn="ctr"/>
            <a:r>
              <a:rPr lang="en-US" dirty="0" smtClean="0"/>
              <a:t>Jon.lam@ky.gov</a:t>
            </a:r>
            <a:endParaRPr lang="en-US" dirty="0"/>
          </a:p>
        </p:txBody>
      </p:sp>
      <p:sp>
        <p:nvSpPr>
          <p:cNvPr id="6" name="Rectangle 5"/>
          <p:cNvSpPr/>
          <p:nvPr/>
        </p:nvSpPr>
        <p:spPr>
          <a:xfrm>
            <a:off x="304800" y="2743200"/>
            <a:ext cx="8610600" cy="523220"/>
          </a:xfrm>
          <a:prstGeom prst="rect">
            <a:avLst/>
          </a:prstGeom>
        </p:spPr>
        <p:txBody>
          <a:bodyPr wrap="square">
            <a:spAutoFit/>
          </a:bodyPr>
          <a:lstStyle/>
          <a:p>
            <a:r>
              <a:rPr lang="en-US" sz="2800" dirty="0" err="1" smtClean="0">
                <a:solidFill>
                  <a:srgbClr val="0070C0"/>
                </a:solidFill>
              </a:rPr>
              <a:t>http://transportation.ky.gov/District-3/Pages/TIM.aspx</a:t>
            </a:r>
            <a:endParaRPr lang="en-US" sz="2800" dirty="0">
              <a:solidFill>
                <a:srgbClr val="0070C0"/>
              </a:solidFill>
            </a:endParaRPr>
          </a:p>
        </p:txBody>
      </p:sp>
      <p:sp>
        <p:nvSpPr>
          <p:cNvPr id="8" name="TextBox 7"/>
          <p:cNvSpPr txBox="1"/>
          <p:nvPr/>
        </p:nvSpPr>
        <p:spPr>
          <a:xfrm>
            <a:off x="609600" y="2362200"/>
            <a:ext cx="7848600" cy="461665"/>
          </a:xfrm>
          <a:prstGeom prst="rect">
            <a:avLst/>
          </a:prstGeom>
          <a:noFill/>
        </p:spPr>
        <p:txBody>
          <a:bodyPr wrap="square" rtlCol="0">
            <a:spAutoFit/>
          </a:bodyPr>
          <a:lstStyle/>
          <a:p>
            <a:r>
              <a:rPr lang="en-US" sz="2400" dirty="0" smtClean="0"/>
              <a:t>Presentations &amp; other D-3 IM Team files can be found at </a:t>
            </a:r>
            <a:endParaRPr lang="en-US" sz="2400" dirty="0"/>
          </a:p>
        </p:txBody>
      </p:sp>
      <p:pic>
        <p:nvPicPr>
          <p:cNvPr id="9" name="Picture 8" descr="qrcode.19915814.png"/>
          <p:cNvPicPr>
            <a:picLocks noChangeAspect="1"/>
          </p:cNvPicPr>
          <p:nvPr/>
        </p:nvPicPr>
        <p:blipFill>
          <a:blip r:embed="rId3" cstate="print"/>
          <a:stretch>
            <a:fillRect/>
          </a:stretch>
        </p:blipFill>
        <p:spPr>
          <a:xfrm>
            <a:off x="762000" y="3886200"/>
            <a:ext cx="1905000" cy="1905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Recent Incidents</a:t>
            </a:r>
            <a:endParaRPr lang="en-US" dirty="0"/>
          </a:p>
        </p:txBody>
      </p:sp>
      <p:sp>
        <p:nvSpPr>
          <p:cNvPr id="3" name="Content Placeholder 2"/>
          <p:cNvSpPr>
            <a:spLocks noGrp="1"/>
          </p:cNvSpPr>
          <p:nvPr>
            <p:ph idx="1"/>
          </p:nvPr>
        </p:nvSpPr>
        <p:spPr>
          <a:xfrm>
            <a:off x="304800" y="1600200"/>
            <a:ext cx="8534400" cy="4525963"/>
          </a:xfrm>
        </p:spPr>
        <p:txBody>
          <a:bodyPr/>
          <a:lstStyle/>
          <a:p>
            <a:r>
              <a:rPr lang="en-US" dirty="0" smtClean="0"/>
              <a:t>3/15/14  I-65 40 mm SB  - Semi crash/fire</a:t>
            </a:r>
          </a:p>
          <a:p>
            <a:r>
              <a:rPr lang="en-US" dirty="0" smtClean="0"/>
              <a:t>4/14/14  Nunn Pkwy 24 mm – Semi crash / spill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Mar. 15</a:t>
            </a:r>
            <a:r>
              <a:rPr lang="en-US" baseline="30000" dirty="0" smtClean="0"/>
              <a:t>th</a:t>
            </a:r>
            <a:r>
              <a:rPr lang="en-US" dirty="0" smtClean="0"/>
              <a:t>,  I-65 40 mm SB Crash / Fire</a:t>
            </a:r>
            <a:endParaRPr lang="en-US" dirty="0"/>
          </a:p>
        </p:txBody>
      </p:sp>
      <p:sp>
        <p:nvSpPr>
          <p:cNvPr id="5" name="TextBox 4"/>
          <p:cNvSpPr txBox="1"/>
          <p:nvPr/>
        </p:nvSpPr>
        <p:spPr>
          <a:xfrm>
            <a:off x="152400" y="2286000"/>
            <a:ext cx="3352800" cy="3693319"/>
          </a:xfrm>
          <a:prstGeom prst="rect">
            <a:avLst/>
          </a:prstGeom>
          <a:noFill/>
        </p:spPr>
        <p:txBody>
          <a:bodyPr wrap="square" rtlCol="0">
            <a:spAutoFit/>
          </a:bodyPr>
          <a:lstStyle/>
          <a:p>
            <a:r>
              <a:rPr lang="en-US" dirty="0" smtClean="0"/>
              <a:t>13:30 </a:t>
            </a:r>
            <a:r>
              <a:rPr lang="en-US" dirty="0" err="1" smtClean="0"/>
              <a:t>est</a:t>
            </a:r>
            <a:r>
              <a:rPr lang="en-US" dirty="0" smtClean="0"/>
              <a:t> – crash</a:t>
            </a:r>
          </a:p>
          <a:p>
            <a:endParaRPr lang="en-US" dirty="0" smtClean="0"/>
          </a:p>
          <a:p>
            <a:r>
              <a:rPr lang="en-US" dirty="0" smtClean="0"/>
              <a:t>13:51 KSP notifies KYTC </a:t>
            </a:r>
          </a:p>
          <a:p>
            <a:endParaRPr lang="en-US" dirty="0" smtClean="0"/>
          </a:p>
          <a:p>
            <a:r>
              <a:rPr lang="en-US" dirty="0" smtClean="0"/>
              <a:t>14:20 KSP estimates 5 hr closure</a:t>
            </a:r>
          </a:p>
          <a:p>
            <a:endParaRPr lang="en-US" dirty="0" smtClean="0"/>
          </a:p>
          <a:p>
            <a:r>
              <a:rPr lang="en-US" dirty="0" smtClean="0"/>
              <a:t>14:43-15:00 Detour implemented </a:t>
            </a:r>
          </a:p>
          <a:p>
            <a:r>
              <a:rPr lang="en-US" dirty="0" smtClean="0"/>
              <a:t>           </a:t>
            </a:r>
            <a:r>
              <a:rPr lang="en-US" dirty="0" err="1" smtClean="0"/>
              <a:t>DMS</a:t>
            </a:r>
            <a:r>
              <a:rPr lang="en-US" dirty="0" smtClean="0"/>
              <a:t> signs activated</a:t>
            </a:r>
          </a:p>
          <a:p>
            <a:endParaRPr lang="en-US" dirty="0" smtClean="0"/>
          </a:p>
          <a:p>
            <a:r>
              <a:rPr lang="en-US" dirty="0" smtClean="0"/>
              <a:t>KSP, Warren </a:t>
            </a:r>
            <a:r>
              <a:rPr lang="en-US" dirty="0" err="1" smtClean="0"/>
              <a:t>EMA</a:t>
            </a:r>
            <a:r>
              <a:rPr lang="en-US" dirty="0" smtClean="0"/>
              <a:t>, KYTC, </a:t>
            </a:r>
            <a:r>
              <a:rPr lang="en-US" dirty="0" err="1" smtClean="0"/>
              <a:t>MCEMS</a:t>
            </a:r>
            <a:r>
              <a:rPr lang="en-US" dirty="0" smtClean="0"/>
              <a:t>,</a:t>
            </a:r>
          </a:p>
          <a:p>
            <a:r>
              <a:rPr lang="en-US" dirty="0" smtClean="0"/>
              <a:t>Smiths Grove, Park City, South Barren, and Gott FD</a:t>
            </a:r>
          </a:p>
          <a:p>
            <a:endParaRPr lang="en-US" dirty="0" smtClean="0"/>
          </a:p>
        </p:txBody>
      </p:sp>
      <p:pic>
        <p:nvPicPr>
          <p:cNvPr id="26627" name="Picture 3" descr="N:\EVERYONE\Safety-DWZSC\incident management\I-65 40mm SB Warren Co 3-15-14\BiyfJqKIAAAdWVk.jpg"/>
          <p:cNvPicPr>
            <a:picLocks noGrp="1" noChangeAspect="1" noChangeArrowheads="1"/>
          </p:cNvPicPr>
          <p:nvPr>
            <p:ph idx="1"/>
          </p:nvPr>
        </p:nvPicPr>
        <p:blipFill>
          <a:blip r:embed="rId2" cstate="print"/>
          <a:srcRect/>
          <a:stretch>
            <a:fillRect/>
          </a:stretch>
        </p:blipFill>
        <p:spPr bwMode="auto">
          <a:xfrm>
            <a:off x="3438525" y="2057400"/>
            <a:ext cx="5705475" cy="4343400"/>
          </a:xfrm>
          <a:prstGeom prst="rect">
            <a:avLst/>
          </a:prstGeom>
          <a:noFill/>
        </p:spPr>
      </p:pic>
      <p:sp>
        <p:nvSpPr>
          <p:cNvPr id="8" name="TextBox 7"/>
          <p:cNvSpPr txBox="1"/>
          <p:nvPr/>
        </p:nvSpPr>
        <p:spPr>
          <a:xfrm>
            <a:off x="304800" y="1066800"/>
            <a:ext cx="8686800" cy="830997"/>
          </a:xfrm>
          <a:prstGeom prst="rect">
            <a:avLst/>
          </a:prstGeom>
          <a:noFill/>
        </p:spPr>
        <p:txBody>
          <a:bodyPr wrap="square" rtlCol="0">
            <a:spAutoFit/>
          </a:bodyPr>
          <a:lstStyle/>
          <a:p>
            <a:r>
              <a:rPr lang="en-US" sz="2400" dirty="0" smtClean="0"/>
              <a:t>SB truck rear-ended another moving SB truck. Resulted in fire and 1 fatality</a:t>
            </a:r>
            <a:r>
              <a:rPr lang="en-US" dirty="0" smtClean="0"/>
              <a:t>.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Mar. 15</a:t>
            </a:r>
            <a:r>
              <a:rPr lang="en-US" baseline="30000" dirty="0" smtClean="0"/>
              <a:t>th</a:t>
            </a:r>
            <a:r>
              <a:rPr lang="en-US" dirty="0" smtClean="0"/>
              <a:t>,  I-65 40 mm SB Crash / Fire</a:t>
            </a:r>
            <a:endParaRPr lang="en-US" dirty="0"/>
          </a:p>
        </p:txBody>
      </p:sp>
      <p:pic>
        <p:nvPicPr>
          <p:cNvPr id="27650" name="Picture 2" descr="N:\EVERYONE\Safety-DWZSC\incident management\I-65 40mm SB Warren Co 3-15-14\IMG_189248390907705.jpeg"/>
          <p:cNvPicPr>
            <a:picLocks noGrp="1" noChangeAspect="1" noChangeArrowheads="1"/>
          </p:cNvPicPr>
          <p:nvPr>
            <p:ph idx="1"/>
          </p:nvPr>
        </p:nvPicPr>
        <p:blipFill>
          <a:blip r:embed="rId2" cstate="print"/>
          <a:srcRect/>
          <a:stretch>
            <a:fillRect/>
          </a:stretch>
        </p:blipFill>
        <p:spPr bwMode="auto">
          <a:xfrm>
            <a:off x="-8654" y="3733800"/>
            <a:ext cx="9152654" cy="3022283"/>
          </a:xfrm>
          <a:prstGeom prst="rect">
            <a:avLst/>
          </a:prstGeom>
          <a:noFill/>
        </p:spPr>
      </p:pic>
      <p:sp>
        <p:nvSpPr>
          <p:cNvPr id="5" name="Rectangle 4"/>
          <p:cNvSpPr/>
          <p:nvPr/>
        </p:nvSpPr>
        <p:spPr>
          <a:xfrm>
            <a:off x="609600" y="990600"/>
            <a:ext cx="7391400" cy="2031325"/>
          </a:xfrm>
          <a:prstGeom prst="rect">
            <a:avLst/>
          </a:prstGeom>
        </p:spPr>
        <p:txBody>
          <a:bodyPr wrap="square">
            <a:spAutoFit/>
          </a:bodyPr>
          <a:lstStyle/>
          <a:p>
            <a:r>
              <a:rPr lang="en-US" dirty="0" smtClean="0"/>
              <a:t>15:20 </a:t>
            </a:r>
            <a:r>
              <a:rPr lang="en-US" dirty="0" err="1" smtClean="0"/>
              <a:t>est</a:t>
            </a:r>
            <a:r>
              <a:rPr lang="en-US" dirty="0" smtClean="0"/>
              <a:t> – 1 </a:t>
            </a:r>
            <a:r>
              <a:rPr lang="en-US" dirty="0" err="1" smtClean="0"/>
              <a:t>LH</a:t>
            </a:r>
            <a:r>
              <a:rPr lang="en-US" dirty="0" smtClean="0"/>
              <a:t> lane opened to clear SB traffic queue</a:t>
            </a:r>
          </a:p>
          <a:p>
            <a:endParaRPr lang="en-US" dirty="0" smtClean="0"/>
          </a:p>
          <a:p>
            <a:r>
              <a:rPr lang="en-US" dirty="0" smtClean="0"/>
              <a:t>17:19 – </a:t>
            </a:r>
            <a:r>
              <a:rPr lang="en-US" dirty="0" err="1" smtClean="0"/>
              <a:t>US68</a:t>
            </a:r>
            <a:r>
              <a:rPr lang="en-US" dirty="0" smtClean="0"/>
              <a:t> @ Denton Rd blocked due to </a:t>
            </a:r>
            <a:r>
              <a:rPr lang="en-US" dirty="0" err="1" smtClean="0"/>
              <a:t>TT</a:t>
            </a:r>
            <a:r>
              <a:rPr lang="en-US" dirty="0" smtClean="0"/>
              <a:t> in ditch (self-detoured off I-65) </a:t>
            </a:r>
          </a:p>
          <a:p>
            <a:endParaRPr lang="en-US" dirty="0" smtClean="0"/>
          </a:p>
          <a:p>
            <a:r>
              <a:rPr lang="en-US" dirty="0" smtClean="0"/>
              <a:t>21:00-21:15 site cleaned up, remaining lanes reopened.</a:t>
            </a:r>
          </a:p>
          <a:p>
            <a:endParaRPr lang="en-US" dirty="0" smtClean="0"/>
          </a:p>
          <a:p>
            <a:endParaRPr lang="en-US" dirty="0" smtClean="0"/>
          </a:p>
        </p:txBody>
      </p:sp>
      <p:sp>
        <p:nvSpPr>
          <p:cNvPr id="6" name="Rectangle 5"/>
          <p:cNvSpPr/>
          <p:nvPr/>
        </p:nvSpPr>
        <p:spPr>
          <a:xfrm>
            <a:off x="838200" y="2743200"/>
            <a:ext cx="7696200" cy="830997"/>
          </a:xfrm>
          <a:prstGeom prst="rect">
            <a:avLst/>
          </a:prstGeom>
        </p:spPr>
        <p:txBody>
          <a:bodyPr wrap="square">
            <a:spAutoFit/>
          </a:bodyPr>
          <a:lstStyle/>
          <a:p>
            <a:r>
              <a:rPr lang="en-US" sz="2400" dirty="0" smtClean="0"/>
              <a:t>8+ hour total incident duration,  3 hr total closure.</a:t>
            </a:r>
          </a:p>
          <a:p>
            <a:r>
              <a:rPr lang="en-US" sz="2400" dirty="0" smtClean="0"/>
              <a:t>KYTC D-3 held an internal AAR within 3 days – action items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EVERYONE\Safety-DWZSC\incident management\IM Nunn Pkwy crash 4-14-14\2014-04-14 10.56.25.jpg"/>
          <p:cNvPicPr>
            <a:picLocks noGrp="1" noChangeAspect="1" noChangeArrowheads="1"/>
          </p:cNvPicPr>
          <p:nvPr>
            <p:ph idx="1"/>
          </p:nvPr>
        </p:nvPicPr>
        <p:blipFill>
          <a:blip r:embed="rId2" cstate="print"/>
          <a:srcRect/>
          <a:stretch>
            <a:fillRect/>
          </a:stretch>
        </p:blipFill>
        <p:spPr bwMode="auto">
          <a:xfrm>
            <a:off x="3511788" y="1981200"/>
            <a:ext cx="5632212" cy="4648200"/>
          </a:xfrm>
          <a:prstGeom prst="rect">
            <a:avLst/>
          </a:prstGeom>
          <a:noFill/>
        </p:spPr>
      </p:pic>
      <p:sp>
        <p:nvSpPr>
          <p:cNvPr id="5" name="Title 1"/>
          <p:cNvSpPr>
            <a:spLocks noGrp="1"/>
          </p:cNvSpPr>
          <p:nvPr>
            <p:ph type="title"/>
          </p:nvPr>
        </p:nvSpPr>
        <p:spPr>
          <a:xfrm>
            <a:off x="533400" y="0"/>
            <a:ext cx="8229600" cy="639762"/>
          </a:xfrm>
        </p:spPr>
        <p:txBody>
          <a:bodyPr>
            <a:normAutofit fontScale="90000"/>
          </a:bodyPr>
          <a:lstStyle/>
          <a:p>
            <a:r>
              <a:rPr lang="en-US" dirty="0" smtClean="0"/>
              <a:t>Apr. 14</a:t>
            </a:r>
            <a:r>
              <a:rPr lang="en-US" baseline="30000" dirty="0" smtClean="0"/>
              <a:t>th</a:t>
            </a:r>
            <a:r>
              <a:rPr lang="en-US" dirty="0" smtClean="0"/>
              <a:t> Nunn Pkwy </a:t>
            </a:r>
            <a:r>
              <a:rPr lang="en-US" dirty="0" err="1" smtClean="0"/>
              <a:t>26mm</a:t>
            </a:r>
            <a:r>
              <a:rPr lang="en-US" dirty="0" smtClean="0"/>
              <a:t> Crash</a:t>
            </a:r>
            <a:endParaRPr lang="en-US" dirty="0"/>
          </a:p>
        </p:txBody>
      </p:sp>
      <p:sp>
        <p:nvSpPr>
          <p:cNvPr id="6" name="TextBox 5"/>
          <p:cNvSpPr txBox="1"/>
          <p:nvPr/>
        </p:nvSpPr>
        <p:spPr>
          <a:xfrm>
            <a:off x="152400" y="2057400"/>
            <a:ext cx="3352800" cy="2862322"/>
          </a:xfrm>
          <a:prstGeom prst="rect">
            <a:avLst/>
          </a:prstGeom>
          <a:noFill/>
        </p:spPr>
        <p:txBody>
          <a:bodyPr wrap="square" rtlCol="0">
            <a:spAutoFit/>
          </a:bodyPr>
          <a:lstStyle/>
          <a:p>
            <a:r>
              <a:rPr lang="en-US" sz="2000" dirty="0" smtClean="0"/>
              <a:t>08:00 </a:t>
            </a:r>
            <a:r>
              <a:rPr lang="en-US" sz="2000" dirty="0" err="1" smtClean="0"/>
              <a:t>est</a:t>
            </a:r>
            <a:r>
              <a:rPr lang="en-US" sz="2000" dirty="0" smtClean="0"/>
              <a:t> – Crash</a:t>
            </a:r>
          </a:p>
          <a:p>
            <a:endParaRPr lang="en-US" sz="1000" dirty="0" smtClean="0"/>
          </a:p>
          <a:p>
            <a:r>
              <a:rPr lang="en-US" sz="2000" dirty="0" smtClean="0"/>
              <a:t>08:10 </a:t>
            </a:r>
            <a:r>
              <a:rPr lang="en-US" sz="2000" dirty="0" err="1" smtClean="0"/>
              <a:t>EB</a:t>
            </a:r>
            <a:r>
              <a:rPr lang="en-US" sz="2000" dirty="0" smtClean="0"/>
              <a:t> diversion at Glasgow</a:t>
            </a:r>
          </a:p>
          <a:p>
            <a:r>
              <a:rPr lang="en-US" sz="2000" dirty="0" smtClean="0"/>
              <a:t>           requested</a:t>
            </a:r>
          </a:p>
          <a:p>
            <a:endParaRPr lang="en-US" sz="1000" dirty="0" smtClean="0"/>
          </a:p>
          <a:p>
            <a:r>
              <a:rPr lang="en-US" sz="2000" dirty="0" smtClean="0"/>
              <a:t>09:20 </a:t>
            </a:r>
            <a:r>
              <a:rPr lang="en-US" sz="2000" dirty="0" err="1" smtClean="0"/>
              <a:t>EB</a:t>
            </a:r>
            <a:r>
              <a:rPr lang="en-US" sz="2000" dirty="0" smtClean="0"/>
              <a:t> diversion setup  </a:t>
            </a:r>
          </a:p>
          <a:p>
            <a:r>
              <a:rPr lang="en-US" sz="2000" dirty="0" smtClean="0"/>
              <a:t>           completed</a:t>
            </a:r>
          </a:p>
          <a:p>
            <a:endParaRPr lang="en-US" sz="1000" dirty="0" smtClean="0"/>
          </a:p>
          <a:p>
            <a:r>
              <a:rPr lang="en-US" sz="2000" dirty="0" smtClean="0"/>
              <a:t>09:30-09:50 </a:t>
            </a:r>
            <a:r>
              <a:rPr lang="en-US" sz="2000" dirty="0" err="1" smtClean="0"/>
              <a:t>EB</a:t>
            </a:r>
            <a:r>
              <a:rPr lang="en-US" sz="2000" dirty="0" smtClean="0"/>
              <a:t> queue </a:t>
            </a:r>
          </a:p>
          <a:p>
            <a:r>
              <a:rPr lang="en-US" sz="2000" dirty="0" smtClean="0"/>
              <a:t>           emptied</a:t>
            </a:r>
          </a:p>
          <a:p>
            <a:endParaRPr lang="en-US" sz="1000" dirty="0" smtClean="0"/>
          </a:p>
        </p:txBody>
      </p:sp>
      <p:sp>
        <p:nvSpPr>
          <p:cNvPr id="7" name="TextBox 6"/>
          <p:cNvSpPr txBox="1"/>
          <p:nvPr/>
        </p:nvSpPr>
        <p:spPr>
          <a:xfrm>
            <a:off x="228600" y="685800"/>
            <a:ext cx="8610600" cy="1200329"/>
          </a:xfrm>
          <a:prstGeom prst="rect">
            <a:avLst/>
          </a:prstGeom>
          <a:noFill/>
        </p:spPr>
        <p:txBody>
          <a:bodyPr wrap="square" rtlCol="0">
            <a:spAutoFit/>
          </a:bodyPr>
          <a:lstStyle/>
          <a:p>
            <a:r>
              <a:rPr lang="en-US" sz="2400" dirty="0" err="1" smtClean="0"/>
              <a:t>EB</a:t>
            </a:r>
            <a:r>
              <a:rPr lang="en-US" sz="2400" dirty="0" smtClean="0"/>
              <a:t> semi-truck struck bridge over </a:t>
            </a:r>
            <a:r>
              <a:rPr lang="en-US" sz="2400" dirty="0" err="1" smtClean="0"/>
              <a:t>KY640</a:t>
            </a:r>
            <a:r>
              <a:rPr lang="en-US" sz="2400" dirty="0" smtClean="0"/>
              <a:t> in Metcalfe Co, slid down </a:t>
            </a:r>
            <a:r>
              <a:rPr lang="en-US" sz="2400" dirty="0" err="1" smtClean="0"/>
              <a:t>LH</a:t>
            </a:r>
            <a:r>
              <a:rPr lang="en-US" sz="2400" dirty="0" smtClean="0"/>
              <a:t> bridge rail, crossed to rest on RH guardrail.  Damage to bridge, debris below on </a:t>
            </a:r>
            <a:r>
              <a:rPr lang="en-US" sz="2400" dirty="0" err="1" smtClean="0"/>
              <a:t>KY640</a:t>
            </a:r>
            <a:r>
              <a:rPr lang="en-US" sz="2400" dirty="0" smtClean="0"/>
              <a:t>, 100+ gal fuel spill.</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Apr. 14</a:t>
            </a:r>
            <a:r>
              <a:rPr lang="en-US" baseline="30000" dirty="0" smtClean="0"/>
              <a:t>th</a:t>
            </a:r>
            <a:r>
              <a:rPr lang="en-US" dirty="0" smtClean="0"/>
              <a:t> Nunn Pkwy </a:t>
            </a:r>
            <a:r>
              <a:rPr lang="en-US" dirty="0" err="1" smtClean="0"/>
              <a:t>26mm</a:t>
            </a:r>
            <a:r>
              <a:rPr lang="en-US" dirty="0" smtClean="0"/>
              <a:t> Crash</a:t>
            </a:r>
            <a:endParaRPr lang="en-US" dirty="0"/>
          </a:p>
        </p:txBody>
      </p:sp>
      <p:pic>
        <p:nvPicPr>
          <p:cNvPr id="28674" name="Picture 2" descr="N:\EVERYONE\Safety-DWZSC\incident management\IM Nunn Pkwy crash 4-14-14\4-15-2014 upload 003.JPG"/>
          <p:cNvPicPr>
            <a:picLocks noChangeAspect="1" noChangeArrowheads="1"/>
          </p:cNvPicPr>
          <p:nvPr/>
        </p:nvPicPr>
        <p:blipFill>
          <a:blip r:embed="rId2" cstate="print"/>
          <a:srcRect/>
          <a:stretch>
            <a:fillRect/>
          </a:stretch>
        </p:blipFill>
        <p:spPr bwMode="auto">
          <a:xfrm>
            <a:off x="228600" y="838200"/>
            <a:ext cx="7981021" cy="4191000"/>
          </a:xfrm>
          <a:prstGeom prst="rect">
            <a:avLst/>
          </a:prstGeom>
          <a:noFill/>
        </p:spPr>
      </p:pic>
      <p:pic>
        <p:nvPicPr>
          <p:cNvPr id="28675" name="Picture 3" descr="N:\EVERYONE\Safety-DWZSC\incident management\IM Nunn Pkwy crash 4-14-14\4-15-2014 upload 005.JPG"/>
          <p:cNvPicPr>
            <a:picLocks noChangeAspect="1" noChangeArrowheads="1"/>
          </p:cNvPicPr>
          <p:nvPr/>
        </p:nvPicPr>
        <p:blipFill>
          <a:blip r:embed="rId3" cstate="print"/>
          <a:srcRect/>
          <a:stretch>
            <a:fillRect/>
          </a:stretch>
        </p:blipFill>
        <p:spPr bwMode="auto">
          <a:xfrm>
            <a:off x="3581400" y="3331845"/>
            <a:ext cx="5331845" cy="3526155"/>
          </a:xfrm>
          <a:prstGeom prst="rect">
            <a:avLst/>
          </a:prstGeom>
          <a:noFill/>
        </p:spPr>
      </p:pic>
      <p:sp>
        <p:nvSpPr>
          <p:cNvPr id="6" name="Rectangle 5"/>
          <p:cNvSpPr/>
          <p:nvPr/>
        </p:nvSpPr>
        <p:spPr>
          <a:xfrm>
            <a:off x="152400" y="5029200"/>
            <a:ext cx="3429000" cy="1338828"/>
          </a:xfrm>
          <a:prstGeom prst="rect">
            <a:avLst/>
          </a:prstGeom>
        </p:spPr>
        <p:txBody>
          <a:bodyPr wrap="square">
            <a:spAutoFit/>
          </a:bodyPr>
          <a:lstStyle/>
          <a:p>
            <a:r>
              <a:rPr lang="en-US" dirty="0" smtClean="0"/>
              <a:t>12:05 </a:t>
            </a:r>
            <a:r>
              <a:rPr lang="en-US" dirty="0" err="1" smtClean="0"/>
              <a:t>EB</a:t>
            </a:r>
            <a:r>
              <a:rPr lang="en-US" dirty="0" smtClean="0"/>
              <a:t> RH lane opened &amp; </a:t>
            </a:r>
            <a:r>
              <a:rPr lang="en-US" dirty="0" err="1" smtClean="0"/>
              <a:t>EB</a:t>
            </a:r>
            <a:r>
              <a:rPr lang="en-US" dirty="0" smtClean="0"/>
              <a:t> </a:t>
            </a:r>
          </a:p>
          <a:p>
            <a:r>
              <a:rPr lang="en-US" dirty="0" smtClean="0"/>
              <a:t>           diversion removed</a:t>
            </a:r>
          </a:p>
          <a:p>
            <a:endParaRPr lang="en-US" sz="900" dirty="0" smtClean="0"/>
          </a:p>
          <a:p>
            <a:r>
              <a:rPr lang="en-US" dirty="0" err="1" smtClean="0"/>
              <a:t>LH</a:t>
            </a:r>
            <a:r>
              <a:rPr lang="en-US" dirty="0" smtClean="0"/>
              <a:t> lane remained closed through April 16</a:t>
            </a:r>
            <a:r>
              <a:rPr lang="en-US" baseline="30000" dirty="0" smtClean="0"/>
              <a:t>th</a:t>
            </a:r>
            <a:r>
              <a:rPr lang="en-US" dirty="0" smtClean="0"/>
              <a:t> for bridge repairs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92162"/>
          </a:xfrm>
        </p:spPr>
        <p:txBody>
          <a:bodyPr>
            <a:normAutofit fontScale="90000"/>
          </a:bodyPr>
          <a:lstStyle/>
          <a:p>
            <a:r>
              <a:rPr lang="en-US" b="1" dirty="0" smtClean="0"/>
              <a:t>Incident Clearance “Authority removal”</a:t>
            </a:r>
            <a:br>
              <a:rPr lang="en-US" b="1" dirty="0" smtClean="0"/>
            </a:br>
            <a:endParaRPr lang="en-US" dirty="0"/>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r>
              <a:rPr lang="en-US" dirty="0" smtClean="0"/>
              <a:t>28 of 50 states have some form of AR statute</a:t>
            </a:r>
          </a:p>
          <a:p>
            <a:endParaRPr lang="en-US" dirty="0" smtClean="0"/>
          </a:p>
          <a:p>
            <a:r>
              <a:rPr lang="en-US" dirty="0" smtClean="0"/>
              <a:t>Authorization to  pre-designated public agency / agencies – generally law enforcement or state </a:t>
            </a:r>
            <a:r>
              <a:rPr lang="en-US" dirty="0" err="1" smtClean="0"/>
              <a:t>DOTs</a:t>
            </a:r>
            <a:r>
              <a:rPr lang="en-US" dirty="0" smtClean="0"/>
              <a:t> – to remove damaged or disabled vehicles and/or spilled cargo from roadway that is determined to be a hazard.</a:t>
            </a:r>
          </a:p>
          <a:p>
            <a:endParaRPr lang="en-US" dirty="0" smtClean="0"/>
          </a:p>
          <a:p>
            <a:r>
              <a:rPr lang="en-US" dirty="0" smtClean="0"/>
              <a:t>If the driver is unwilling or unable to remove the vehicle or cargo, designated authorities may require or perform removal without consent of the owner.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6248400"/>
          </a:xfrm>
        </p:spPr>
        <p:txBody>
          <a:bodyPr>
            <a:normAutofit fontScale="70000" lnSpcReduction="20000"/>
          </a:bodyPr>
          <a:lstStyle/>
          <a:p>
            <a:pPr>
              <a:buNone/>
            </a:pPr>
            <a:r>
              <a:rPr lang="en-US" sz="4600" b="1" i="1" dirty="0" smtClean="0"/>
              <a:t>Kentucky Authority Removal statute</a:t>
            </a:r>
          </a:p>
          <a:p>
            <a:pPr>
              <a:buNone/>
            </a:pPr>
            <a:r>
              <a:rPr lang="en-US" sz="4600" b="1" i="1" dirty="0" err="1" smtClean="0"/>
              <a:t>KRS</a:t>
            </a:r>
            <a:r>
              <a:rPr lang="en-US" sz="4600" b="1" i="1" dirty="0" smtClean="0"/>
              <a:t> 189.580 </a:t>
            </a:r>
            <a:r>
              <a:rPr lang="en-US" sz="4600" i="1" dirty="0" smtClean="0"/>
              <a:t>(4) &amp; (5)(a)-(b)</a:t>
            </a:r>
            <a:endParaRPr lang="en-US" sz="4600" b="1" i="1" dirty="0" smtClean="0"/>
          </a:p>
          <a:p>
            <a:pPr>
              <a:buNone/>
            </a:pPr>
            <a:r>
              <a:rPr lang="en-US" sz="2900" i="1" dirty="0" smtClean="0"/>
              <a:t>(4) Except as provided for in subsection (5) of this section, </a:t>
            </a:r>
            <a:r>
              <a:rPr lang="en-US" sz="2900" i="1" dirty="0" smtClean="0">
                <a:solidFill>
                  <a:srgbClr val="FF0000"/>
                </a:solidFill>
              </a:rPr>
              <a:t>a peace officer or safety officer may remove or cause to be removed from the roadway </a:t>
            </a:r>
            <a:r>
              <a:rPr lang="en-US" sz="2900" i="1" dirty="0" smtClean="0"/>
              <a:t>of an interstate highway or parkway or any on-ramp or off-ramp thereto, without consent of the owner or operator, any vehicle, cargo, or other property which is obstructing the roadway, creating or aggravating an emergency situation, or otherwise endangering public safety. Any vehicle, cargo, or other property obstructing the roadway of an interstate highway or parkway </a:t>
            </a:r>
            <a:r>
              <a:rPr lang="en-US" sz="2900" i="1" dirty="0" smtClean="0">
                <a:solidFill>
                  <a:srgbClr val="FF0000"/>
                </a:solidFill>
              </a:rPr>
              <a:t>shall be removed by the most expeditious means available to clear the obstruction, </a:t>
            </a:r>
            <a:r>
              <a:rPr lang="en-US" sz="2900" i="1" dirty="0" smtClean="0"/>
              <a:t>giving due regard to the protection of the property removed.</a:t>
            </a:r>
          </a:p>
          <a:p>
            <a:pPr marL="457200" indent="-457200">
              <a:buAutoNum type="arabicParenBoth" startAt="5"/>
            </a:pPr>
            <a:r>
              <a:rPr lang="en-US" sz="2900" i="1" dirty="0" smtClean="0"/>
              <a:t>(a) In accidents that involve fatalities or known or visible injuries, the removal provisions of subsection (4) of this section shall apply only after all medical assistance, fire supervision, and site investigation have been</a:t>
            </a:r>
          </a:p>
          <a:p>
            <a:pPr>
              <a:buNone/>
            </a:pPr>
            <a:r>
              <a:rPr lang="en-US" sz="2900" i="1" dirty="0" smtClean="0"/>
              <a:t>        completed.</a:t>
            </a:r>
          </a:p>
          <a:p>
            <a:pPr lvl="1">
              <a:buNone/>
            </a:pPr>
            <a:r>
              <a:rPr lang="en-US" sz="2900" i="1" dirty="0" smtClean="0"/>
              <a:t>(b) The removal provisions of subsection (4) of this section shall not apply </a:t>
            </a:r>
          </a:p>
          <a:p>
            <a:pPr lvl="1">
              <a:buNone/>
            </a:pPr>
            <a:r>
              <a:rPr lang="en-US" sz="2900" i="1" dirty="0" smtClean="0"/>
              <a:t>if an accident involves, or is believed to involve, a release of hazardous</a:t>
            </a:r>
          </a:p>
          <a:p>
            <a:pPr lvl="1">
              <a:buNone/>
            </a:pPr>
            <a:r>
              <a:rPr lang="en-US" sz="2900" i="1" dirty="0" smtClean="0"/>
              <a:t> materials</a:t>
            </a:r>
            <a:r>
              <a:rPr lang="en-US" sz="2900" dirty="0" smtClean="0"/>
              <a:t>.</a:t>
            </a:r>
            <a:endParaRPr lang="en-US" sz="2900"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0B473D721FD34E9DDB473D8A18ADAE" ma:contentTypeVersion="3" ma:contentTypeDescription="Create a new document." ma:contentTypeScope="" ma:versionID="069b3bf3246bc728657569e6ea28eeb1">
  <xsd:schema xmlns:xsd="http://www.w3.org/2001/XMLSchema" xmlns:xs="http://www.w3.org/2001/XMLSchema" xmlns:p="http://schemas.microsoft.com/office/2006/metadata/properties" xmlns:ns1="http://schemas.microsoft.com/sharepoint/v3" targetNamespace="http://schemas.microsoft.com/office/2006/metadata/properties" ma:root="true" ma:fieldsID="b599c295a83f6125770536f32d9fe3e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49D2435-63D4-449A-A1ED-5BD0A66C5B71}"/>
</file>

<file path=customXml/itemProps2.xml><?xml version="1.0" encoding="utf-8"?>
<ds:datastoreItem xmlns:ds="http://schemas.openxmlformats.org/officeDocument/2006/customXml" ds:itemID="{A4FD26B4-3CE8-4D67-AF7D-7D39221FC98F}"/>
</file>

<file path=customXml/itemProps3.xml><?xml version="1.0" encoding="utf-8"?>
<ds:datastoreItem xmlns:ds="http://schemas.openxmlformats.org/officeDocument/2006/customXml" ds:itemID="{16256B0A-E82D-42C8-9D31-EB7DDAE029A7}"/>
</file>

<file path=docProps/app.xml><?xml version="1.0" encoding="utf-8"?>
<Properties xmlns="http://schemas.openxmlformats.org/officeDocument/2006/extended-properties" xmlns:vt="http://schemas.openxmlformats.org/officeDocument/2006/docPropsVTypes">
  <Template/>
  <TotalTime>5174</TotalTime>
  <Words>1221</Words>
  <Application>Microsoft Office PowerPoint</Application>
  <PresentationFormat>On-screen Show (4:3)</PresentationFormat>
  <Paragraphs>190</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Acrobat Document</vt:lpstr>
      <vt:lpstr>KYTC D-3 Incident Mgt Meeting </vt:lpstr>
      <vt:lpstr>Agenda  May 6th, 2014 </vt:lpstr>
      <vt:lpstr>Review of Recent Incidents</vt:lpstr>
      <vt:lpstr>Mar. 15th,  I-65 40 mm SB Crash / Fire</vt:lpstr>
      <vt:lpstr>Mar. 15th,  I-65 40 mm SB Crash / Fire</vt:lpstr>
      <vt:lpstr>Apr. 14th Nunn Pkwy 26mm Crash</vt:lpstr>
      <vt:lpstr>Apr. 14th Nunn Pkwy 26mm Crash</vt:lpstr>
      <vt:lpstr>Incident Clearance “Authority removal” </vt:lpstr>
      <vt:lpstr>Slide 9</vt:lpstr>
      <vt:lpstr>“Hold Harmless” / Liability protection</vt:lpstr>
      <vt:lpstr>Interstate / Parkway Emergency Plan</vt:lpstr>
      <vt:lpstr>Interstate / Parkway Emergency Plan</vt:lpstr>
      <vt:lpstr>Plan Map</vt:lpstr>
      <vt:lpstr>Emergency Plan </vt:lpstr>
      <vt:lpstr>Slide 15</vt:lpstr>
      <vt:lpstr>Completed Elements   I-65</vt:lpstr>
      <vt:lpstr>Slide 17</vt:lpstr>
      <vt:lpstr>Construction Projects</vt:lpstr>
      <vt:lpstr>Slide 19</vt:lpstr>
      <vt:lpstr>  </vt:lpstr>
      <vt:lpstr>Slide 21</vt:lpstr>
      <vt:lpstr>2014 - Meetings </vt:lpstr>
      <vt:lpstr>2014 IM Team Goals</vt:lpstr>
      <vt:lpstr>Slide 24</vt:lpstr>
    </vt:vector>
  </TitlesOfParts>
  <Company>Commonwealth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KYTC D3 Incident Mgt Meeting State Fire Training Center Area 4</dc:title>
  <dc:creator>Lam, Jon (KYTC-D03)</dc:creator>
  <cp:lastModifiedBy>Lam, Jon (KYTC-D03)</cp:lastModifiedBy>
  <cp:revision>31</cp:revision>
  <dcterms:created xsi:type="dcterms:W3CDTF">2014-02-03T20:05:51Z</dcterms:created>
  <dcterms:modified xsi:type="dcterms:W3CDTF">2014-05-06T13:06:18Z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0x010100A90B473D721FD34E9DDB473D8A18ADAE</vt:lpwstr>
  </property>
</Properties>
</file>