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84" r:id="rId3"/>
    <p:sldId id="303" r:id="rId4"/>
    <p:sldId id="296" r:id="rId5"/>
    <p:sldId id="307" r:id="rId6"/>
    <p:sldId id="308" r:id="rId7"/>
    <p:sldId id="306" r:id="rId8"/>
  </p:sldIdLst>
  <p:sldSz cx="9144000" cy="6858000" type="screen4x3"/>
  <p:notesSz cx="6858000" cy="92964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77777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79094" autoAdjust="0"/>
  </p:normalViewPr>
  <p:slideViewPr>
    <p:cSldViewPr>
      <p:cViewPr varScale="1">
        <p:scale>
          <a:sx n="71" d="100"/>
          <a:sy n="71" d="100"/>
        </p:scale>
        <p:origin x="-15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84336-E6DE-41ED-8B96-5DD308E86FFE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CC01D-F190-426C-8067-01CAAD8185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C238408C-6839-46EE-8131-EDA75C487F2E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87D77045-401A-4D5E-BFE3-54C21A8A6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3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36" name="Shape 35"/>
          <p:cNvSpPr>
            <a:spLocks/>
          </p:cNvSpPr>
          <p:nvPr/>
        </p:nvSpPr>
        <p:spPr bwMode="auto">
          <a:xfrm>
            <a:off x="4821864" y="1066800"/>
            <a:ext cx="4343400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43" name="Shape 42"/>
          <p:cNvSpPr>
            <a:spLocks/>
          </p:cNvSpPr>
          <p:nvPr/>
        </p:nvSpPr>
        <p:spPr bwMode="auto">
          <a:xfrm>
            <a:off x="290624" y="-14176"/>
            <a:ext cx="5562600" cy="6553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22" name="Shape 21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24" name="Shape 23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26" name="Shape 25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27" name="Shape 26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extLst/>
          </a:lstStyle>
          <a:p>
            <a:fld id="{743653DA-8BF4-4869-96FE-9BCF43372D46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extLst/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r">
              <a:defRPr sz="380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129108-AC8D-4212-9283-60D9E99BF07A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>
              <a:buNone/>
              <a:defRPr lang="en-US" sz="4000" b="1" cap="all" dirty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 anchor="t"/>
          <a:lstStyle>
            <a:lvl1pPr marL="374904">
              <a:buNone/>
              <a:defRPr sz="20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ED3D3-6235-4F4C-B439-DF277FB555A7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F1E3E-4B2F-4895-B65E-28B2E64F39F6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305044" y="3867144"/>
            <a:ext cx="4533900" cy="160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02264"/>
            <a:ext cx="868680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85435-8225-4333-BFFA-0096413F0D76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3C494-2A87-468C-A21B-CB14FB9ABB00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80FA0-5B31-4864-A2BB-719EA5A679C6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ECC0C8-36B8-442A-833D-B6AACE86BB77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17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4" name="Group 17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20EC5-AC53-4169-941E-EDF10CD23748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100">
                <a:solidFill>
                  <a:schemeClr val="tx2"/>
                </a:solidFill>
              </a:defRPr>
            </a:lvl1pPr>
            <a:extLst/>
          </a:lstStyle>
          <a:p>
            <a:fld id="{8D3816DF-213E-421B-92D3-C068DBB023D6}" type="datetimeFigureOut">
              <a:rPr lang="en-US" smtClean="0">
                <a:solidFill>
                  <a:schemeClr val="tx2"/>
                </a:solidFill>
              </a:rPr>
              <a:pPr/>
              <a:t>3/27/2012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1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l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l"/>
              <a:t>‹#›</a:t>
            </a:fld>
            <a:endParaRPr lang="en-U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sz="4000" kern="1200" spc="-150" baseline="0">
          <a:solidFill>
            <a:schemeClr val="tx2">
              <a:satMod val="200000"/>
            </a:schemeClr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SzPct val="95000"/>
        <a:buFont typeface="Wingdings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:\Amanda-Projects\Amanda-Projects\US 25 Laurel County Projects\US 25 Item No. 11-8515.00\Pictures\P1080517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1295400" y="1219200"/>
            <a:ext cx="6425902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495800"/>
            <a:ext cx="1245385" cy="10698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305800" cy="1592896"/>
          </a:xfrm>
        </p:spPr>
        <p:txBody>
          <a:bodyPr/>
          <a:lstStyle>
            <a:extLst/>
          </a:lstStyle>
          <a:p>
            <a:pPr algn="l"/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25 Corbin to London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6324600" cy="914400"/>
          </a:xfrm>
        </p:spPr>
        <p:txBody>
          <a:bodyPr>
            <a:noAutofit/>
          </a:bodyPr>
          <a:lstStyle>
            <a:extLst/>
          </a:lstStyle>
          <a:p>
            <a:pPr algn="l"/>
            <a:r>
              <a:rPr lang="en-US" sz="2400" dirty="0" smtClean="0">
                <a:solidFill>
                  <a:srgbClr val="0070C0"/>
                </a:solidFill>
              </a:rPr>
              <a:t>Citizens Advisory Committee </a:t>
            </a:r>
            <a:r>
              <a:rPr lang="en-US" sz="2400" dirty="0" smtClean="0">
                <a:solidFill>
                  <a:srgbClr val="0070C0"/>
                </a:solidFill>
              </a:rPr>
              <a:t>Meeting #2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8" name="Rectangle 4"/>
          <p:cNvSpPr txBox="1">
            <a:spLocks/>
          </p:cNvSpPr>
          <p:nvPr/>
        </p:nvSpPr>
        <p:spPr>
          <a:xfrm>
            <a:off x="533400" y="2743200"/>
            <a:ext cx="3848419" cy="457200"/>
          </a:xfrm>
          <a:prstGeom prst="rect">
            <a:avLst/>
          </a:prstGeom>
        </p:spPr>
        <p:txBody>
          <a:bodyPr vert="horz" tIns="0">
            <a:normAutofit/>
          </a:bodyPr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5000"/>
              <a:buFont typeface="Wingdings"/>
              <a:buNone/>
              <a:tabLst/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March 2012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5" cstate="print"/>
          <a:srcRect l="21970" t="18181" r="21211" b="18181"/>
          <a:stretch>
            <a:fillRect/>
          </a:stretch>
        </p:blipFill>
        <p:spPr bwMode="auto">
          <a:xfrm>
            <a:off x="5410200" y="4648200"/>
            <a:ext cx="914400" cy="1028700"/>
          </a:xfrm>
          <a:prstGeom prst="rect">
            <a:avLst/>
          </a:prstGeom>
          <a:solidFill>
            <a:srgbClr val="E5E5FF"/>
          </a:solidFill>
          <a:ln w="0" algn="in">
            <a:noFill/>
            <a:miter lim="800000"/>
            <a:headEnd/>
            <a:tailEnd/>
          </a:ln>
          <a:effectLst/>
        </p:spPr>
      </p:pic>
      <p:pic>
        <p:nvPicPr>
          <p:cNvPr id="1028" name="Picture 4" descr="KYTCLOGO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5410200"/>
            <a:ext cx="1219200" cy="1143000"/>
          </a:xfrm>
          <a:prstGeom prst="rect">
            <a:avLst/>
          </a:prstGeom>
          <a:noFill/>
          <a:ln w="25400" algn="in">
            <a:solidFill>
              <a:srgbClr val="0000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5334000" cy="1295400"/>
          </a:xfrm>
        </p:spPr>
        <p:txBody>
          <a:bodyPr/>
          <a:lstStyle>
            <a:extLst/>
          </a:lstStyle>
          <a:p>
            <a:r>
              <a:rPr lang="en-US" dirty="0" smtClean="0">
                <a:solidFill>
                  <a:srgbClr val="0070C0"/>
                </a:solidFill>
              </a:rPr>
              <a:t>Project Limits</a:t>
            </a:r>
            <a:endParaRPr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762000"/>
            <a:ext cx="6019800" cy="582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ular Callout 15"/>
          <p:cNvSpPr/>
          <p:nvPr/>
        </p:nvSpPr>
        <p:spPr>
          <a:xfrm>
            <a:off x="5562600" y="228600"/>
            <a:ext cx="1371600" cy="228600"/>
          </a:xfrm>
          <a:prstGeom prst="wedgeRectCallout">
            <a:avLst>
              <a:gd name="adj1" fmla="val -80310"/>
              <a:gd name="adj2" fmla="val 315162"/>
            </a:avLst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End Project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4953000" y="6172200"/>
            <a:ext cx="1828800" cy="381000"/>
          </a:xfrm>
          <a:prstGeom prst="wedgeRectCallout">
            <a:avLst>
              <a:gd name="adj1" fmla="val -76878"/>
              <a:gd name="adj2" fmla="val -96603"/>
            </a:avLst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Begin Project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/>
          </p:cNvSpPr>
          <p:nvPr/>
        </p:nvSpPr>
        <p:spPr>
          <a:xfrm>
            <a:off x="1066800" y="457200"/>
            <a:ext cx="6781800" cy="1295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-150" dirty="0" smtClean="0">
                <a:solidFill>
                  <a:schemeClr val="tx2">
                    <a:satMod val="200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US 25 - Project Flow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8001000" cy="10012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lvl="0" indent="-342900" algn="ctr">
              <a:spcBef>
                <a:spcPts val="700"/>
              </a:spcBef>
              <a:buSzPct val="95000"/>
              <a:defRPr/>
            </a:pP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Citizen Advisory Group meeting</a:t>
            </a:r>
          </a:p>
          <a:p>
            <a:pPr marL="411480" lvl="0" indent="-342900" algn="ctr">
              <a:spcBef>
                <a:spcPts val="700"/>
              </a:spcBef>
              <a:buSzPct val="95000"/>
              <a:defRPr/>
            </a:pPr>
            <a:r>
              <a:rPr lang="en-US" sz="3200" b="1" dirty="0" smtClean="0">
                <a:solidFill>
                  <a:srgbClr val="0070C0"/>
                </a:solidFill>
              </a:rPr>
              <a:t>1</a:t>
            </a:r>
            <a:r>
              <a:rPr lang="en-US" sz="3200" b="1" baseline="30000" dirty="0" smtClean="0">
                <a:solidFill>
                  <a:srgbClr val="0070C0"/>
                </a:solidFill>
              </a:rPr>
              <a:t>st</a:t>
            </a:r>
            <a:r>
              <a:rPr lang="en-US" sz="3200" b="1" dirty="0" smtClean="0">
                <a:solidFill>
                  <a:srgbClr val="0070C0"/>
                </a:solidFill>
              </a:rPr>
              <a:t> Public Meeting</a:t>
            </a:r>
          </a:p>
          <a:p>
            <a:pPr marL="411480" lvl="0" indent="-342900" algn="ctr">
              <a:spcBef>
                <a:spcPts val="700"/>
              </a:spcBef>
              <a:buSzPct val="95000"/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**2</a:t>
            </a:r>
            <a:r>
              <a:rPr lang="en-US" sz="3600" baseline="30000" dirty="0" smtClean="0">
                <a:solidFill>
                  <a:srgbClr val="FF0000"/>
                </a:solidFill>
              </a:rPr>
              <a:t>nd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Citizen Advisory Group </a:t>
            </a:r>
            <a:r>
              <a:rPr lang="en-US" sz="3600" dirty="0" smtClean="0">
                <a:solidFill>
                  <a:srgbClr val="FF0000"/>
                </a:solidFill>
              </a:rPr>
              <a:t>meeting**</a:t>
            </a:r>
            <a:endParaRPr lang="en-US" sz="3600" dirty="0" smtClean="0">
              <a:solidFill>
                <a:srgbClr val="FF0000"/>
              </a:solidFill>
            </a:endParaRPr>
          </a:p>
          <a:p>
            <a:pPr marL="411480" indent="-342900" algn="ctr">
              <a:spcBef>
                <a:spcPts val="700"/>
              </a:spcBef>
              <a:buSzPct val="95000"/>
              <a:defRPr/>
            </a:pPr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Citizen Advisory Group meeting</a:t>
            </a:r>
          </a:p>
          <a:p>
            <a:pPr marL="411480" lvl="0" indent="-342900" algn="ctr">
              <a:spcBef>
                <a:spcPts val="700"/>
              </a:spcBef>
              <a:buSzPct val="95000"/>
              <a:defRPr/>
            </a:pPr>
            <a:r>
              <a:rPr lang="en-US" sz="2400" dirty="0" smtClean="0"/>
              <a:t>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Citizen Advisory Group meeting</a:t>
            </a:r>
          </a:p>
          <a:p>
            <a:pPr marL="411480" lvl="0" indent="-342900" algn="ctr">
              <a:spcBef>
                <a:spcPts val="700"/>
              </a:spcBef>
              <a:buSzPct val="95000"/>
              <a:defRPr/>
            </a:pPr>
            <a:r>
              <a:rPr lang="en-US" sz="3200" b="1" dirty="0" smtClean="0">
                <a:solidFill>
                  <a:srgbClr val="0070C0"/>
                </a:solidFill>
              </a:rPr>
              <a:t>2</a:t>
            </a:r>
            <a:r>
              <a:rPr lang="en-US" sz="3200" b="1" baseline="30000" dirty="0" smtClean="0">
                <a:solidFill>
                  <a:srgbClr val="0070C0"/>
                </a:solidFill>
              </a:rPr>
              <a:t>nd</a:t>
            </a:r>
            <a:r>
              <a:rPr lang="en-US" sz="3200" b="1" dirty="0" smtClean="0">
                <a:solidFill>
                  <a:srgbClr val="0070C0"/>
                </a:solidFill>
              </a:rPr>
              <a:t> Public Meeting</a:t>
            </a:r>
          </a:p>
          <a:p>
            <a:pPr marL="411480" indent="-342900" algn="ctr">
              <a:spcBef>
                <a:spcPts val="700"/>
              </a:spcBef>
              <a:buSzPct val="95000"/>
              <a:defRPr/>
            </a:pPr>
            <a:r>
              <a:rPr lang="en-US" sz="2400" dirty="0" smtClean="0"/>
              <a:t>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Citizen Advisory Group meeting</a:t>
            </a:r>
          </a:p>
          <a:p>
            <a:pPr marL="411480" lvl="0" indent="-342900" algn="ctr">
              <a:spcBef>
                <a:spcPts val="700"/>
              </a:spcBef>
              <a:buSzPct val="95000"/>
              <a:defRPr/>
            </a:pPr>
            <a:r>
              <a:rPr lang="en-US" sz="2400" dirty="0" smtClean="0"/>
              <a:t>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Citizen Advisory Group meeting</a:t>
            </a:r>
          </a:p>
          <a:p>
            <a:pPr marL="411480" lvl="0" indent="-342900" algn="ctr">
              <a:spcBef>
                <a:spcPts val="700"/>
              </a:spcBef>
              <a:buSzPct val="95000"/>
              <a:defRPr/>
            </a:pPr>
            <a:r>
              <a:rPr lang="en-US" sz="3200" b="1" dirty="0" smtClean="0">
                <a:solidFill>
                  <a:srgbClr val="0070C0"/>
                </a:solidFill>
              </a:rPr>
              <a:t>Public Hearing</a:t>
            </a:r>
          </a:p>
          <a:p>
            <a:pPr marL="411480" indent="-342900" algn="ctr">
              <a:spcBef>
                <a:spcPts val="700"/>
              </a:spcBef>
              <a:buSzPct val="95000"/>
              <a:buFont typeface="Wingdings" pitchFamily="2" charset="2"/>
              <a:buChar char="§"/>
              <a:defRPr/>
            </a:pPr>
            <a:endParaRPr lang="en-US" sz="2400" dirty="0" smtClean="0"/>
          </a:p>
          <a:p>
            <a:pPr marL="411480" lvl="0" indent="-342900">
              <a:spcBef>
                <a:spcPts val="700"/>
              </a:spcBef>
              <a:buSzPct val="95000"/>
              <a:buFont typeface="Wingdings" pitchFamily="2" charset="2"/>
              <a:buChar char="§"/>
              <a:defRPr/>
            </a:pPr>
            <a:endParaRPr lang="en-US" sz="2400" dirty="0" smtClean="0"/>
          </a:p>
          <a:p>
            <a:pPr marL="411480" indent="-342900">
              <a:spcBef>
                <a:spcPts val="700"/>
              </a:spcBef>
              <a:buSzPct val="95000"/>
              <a:buFont typeface="Wingdings" pitchFamily="2" charset="2"/>
              <a:buChar char="§"/>
              <a:defRPr/>
            </a:pPr>
            <a:endParaRPr lang="en-US" sz="2400" dirty="0" smtClean="0"/>
          </a:p>
          <a:p>
            <a:pPr marL="411480" lvl="0" indent="-342900">
              <a:spcBef>
                <a:spcPts val="700"/>
              </a:spcBef>
              <a:buSzPct val="95000"/>
              <a:buFont typeface="Wingdings" pitchFamily="2" charset="2"/>
              <a:buChar char="§"/>
              <a:defRPr/>
            </a:pPr>
            <a:endParaRPr lang="en-US" sz="2400" dirty="0" smtClean="0"/>
          </a:p>
          <a:p>
            <a:pPr marL="411480" lvl="0" indent="-342900">
              <a:spcBef>
                <a:spcPts val="700"/>
              </a:spcBef>
              <a:buSzPct val="95000"/>
              <a:buFont typeface="Wingdings" pitchFamily="2" charset="2"/>
              <a:buChar char="§"/>
              <a:defRPr/>
            </a:pPr>
            <a:endParaRPr lang="en-US" sz="2400" dirty="0" smtClean="0"/>
          </a:p>
          <a:p>
            <a:pPr marL="411480" lvl="0" indent="-342900">
              <a:spcBef>
                <a:spcPts val="700"/>
              </a:spcBef>
              <a:buSzPct val="95000"/>
              <a:buFont typeface="Wingdings" pitchFamily="2" charset="2"/>
              <a:buChar char="§"/>
              <a:defRPr/>
            </a:pPr>
            <a:endParaRPr lang="en-US" sz="2400" dirty="0" smtClean="0"/>
          </a:p>
          <a:p>
            <a:pPr marL="411480" lvl="0" indent="-342900">
              <a:spcBef>
                <a:spcPts val="700"/>
              </a:spcBef>
              <a:buSzPct val="95000"/>
              <a:defRPr/>
            </a:pPr>
            <a:endParaRPr lang="en-US" sz="2400" dirty="0" smtClean="0"/>
          </a:p>
          <a:p>
            <a:pPr marL="411480" lvl="0" indent="-342900">
              <a:spcBef>
                <a:spcPts val="700"/>
              </a:spcBef>
              <a:buSzPct val="95000"/>
              <a:defRPr/>
            </a:pPr>
            <a:endParaRPr lang="en-US" sz="2400" dirty="0" smtClean="0"/>
          </a:p>
          <a:p>
            <a:pPr marL="411480" lvl="0" indent="-342900">
              <a:spcBef>
                <a:spcPts val="700"/>
              </a:spcBef>
              <a:buSzPct val="95000"/>
              <a:buFont typeface="Wingdings" pitchFamily="2" charset="2"/>
              <a:buChar char="§"/>
              <a:defRPr/>
            </a:pPr>
            <a:endParaRPr lang="en-US" sz="2400" dirty="0" smtClean="0"/>
          </a:p>
          <a:p>
            <a:pPr marL="411480" lvl="0" indent="-342900">
              <a:spcBef>
                <a:spcPts val="700"/>
              </a:spcBef>
              <a:buSzPct val="95000"/>
              <a:defRPr/>
            </a:pPr>
            <a:endParaRPr lang="en-US" sz="2400" dirty="0" smtClean="0"/>
          </a:p>
          <a:p>
            <a:pPr marL="411480" lvl="0" indent="-342900">
              <a:spcBef>
                <a:spcPts val="700"/>
              </a:spcBef>
              <a:buSzPct val="95000"/>
              <a:buFont typeface="Wingdings" pitchFamily="2" charset="2"/>
              <a:buChar char="§"/>
              <a:defRPr/>
            </a:pPr>
            <a:endParaRPr lang="en-US" dirty="0" smtClean="0"/>
          </a:p>
          <a:p>
            <a:pPr marL="411480" lvl="0" indent="-342900">
              <a:spcBef>
                <a:spcPts val="700"/>
              </a:spcBef>
              <a:buSzPct val="95000"/>
              <a:buFont typeface="Wingdings" pitchFamily="2" charset="2"/>
              <a:buChar char="§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s3.mm.bing.net/images/thumbnail.aspx?q=1501718061530&amp;id=e0176a35820198d81a3ccd27bb5be610&amp;url=http%3a%2f%2fwww.dailyadvance.com%2fmedia%2fbig_image%2f111511CamdenPublicMeetin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191000"/>
            <a:ext cx="3810000" cy="2514600"/>
          </a:xfrm>
          <a:prstGeom prst="rect">
            <a:avLst/>
          </a:prstGeom>
          <a:noFill/>
        </p:spPr>
      </p:pic>
      <p:sp>
        <p:nvSpPr>
          <p:cNvPr id="2" name="Rectangle 1"/>
          <p:cNvSpPr txBox="1">
            <a:spLocks/>
          </p:cNvSpPr>
          <p:nvPr/>
        </p:nvSpPr>
        <p:spPr>
          <a:xfrm>
            <a:off x="1066800" y="457200"/>
            <a:ext cx="6781800" cy="1295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-150" dirty="0" smtClean="0">
                <a:solidFill>
                  <a:srgbClr val="0070C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1</a:t>
            </a:r>
            <a:r>
              <a:rPr lang="en-US" sz="3200" spc="-150" baseline="30000" dirty="0" smtClean="0">
                <a:solidFill>
                  <a:srgbClr val="0070C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st</a:t>
            </a:r>
            <a:r>
              <a:rPr lang="en-US" sz="3200" spc="-150" dirty="0" smtClean="0">
                <a:solidFill>
                  <a:srgbClr val="0070C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Public Meeting</a:t>
            </a:r>
            <a:endParaRPr kumimoji="0" lang="en-US" sz="3200" b="0" i="0" u="none" strike="noStrike" kern="1200" cap="none" spc="-15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524000"/>
            <a:ext cx="8001000" cy="6245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lvl="0" indent="-342900">
              <a:spcBef>
                <a:spcPts val="700"/>
              </a:spcBef>
              <a:buSzPct val="95000"/>
              <a:buFont typeface="Wingdings" pitchFamily="2" charset="2"/>
              <a:buChar char="§"/>
              <a:defRPr/>
            </a:pPr>
            <a:r>
              <a:rPr lang="en-US" sz="2400" dirty="0" smtClean="0"/>
              <a:t>February 21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– Hunter Hills Elementary</a:t>
            </a:r>
          </a:p>
          <a:p>
            <a:pPr marL="411480" lvl="0" indent="-342900">
              <a:spcBef>
                <a:spcPts val="700"/>
              </a:spcBef>
              <a:buSzPct val="95000"/>
              <a:buFont typeface="Wingdings" pitchFamily="2" charset="2"/>
              <a:buChar char="§"/>
              <a:defRPr/>
            </a:pPr>
            <a:r>
              <a:rPr lang="en-US" sz="2400" dirty="0" smtClean="0"/>
              <a:t> </a:t>
            </a:r>
            <a:r>
              <a:rPr lang="en-US" sz="2400" dirty="0" smtClean="0"/>
              <a:t>77 Individuals Attended</a:t>
            </a:r>
            <a:endParaRPr lang="en-US" sz="2400" dirty="0" smtClean="0"/>
          </a:p>
          <a:p>
            <a:pPr marL="411480" lvl="0" indent="-342900">
              <a:spcBef>
                <a:spcPts val="700"/>
              </a:spcBef>
              <a:buSzPct val="95000"/>
              <a:buFont typeface="Wingdings" pitchFamily="2" charset="2"/>
              <a:buChar char="§"/>
              <a:defRPr/>
            </a:pPr>
            <a:r>
              <a:rPr lang="en-US" sz="2400" dirty="0" smtClean="0"/>
              <a:t>20 Comment Sheets turned in</a:t>
            </a:r>
          </a:p>
          <a:p>
            <a:pPr marL="411480" lvl="0" indent="-342900">
              <a:spcBef>
                <a:spcPts val="700"/>
              </a:spcBef>
              <a:buSzPct val="95000"/>
              <a:buFont typeface="Wingdings" pitchFamily="2" charset="2"/>
              <a:buChar char="§"/>
              <a:defRPr/>
            </a:pPr>
            <a:r>
              <a:rPr lang="en-US" sz="2400" dirty="0" smtClean="0"/>
              <a:t>Lots of comments on the maps</a:t>
            </a:r>
          </a:p>
          <a:p>
            <a:pPr marL="411480" lvl="0" indent="-342900">
              <a:spcBef>
                <a:spcPts val="700"/>
              </a:spcBef>
              <a:buSzPct val="95000"/>
              <a:buFont typeface="Wingdings" pitchFamily="2" charset="2"/>
              <a:buChar char="§"/>
              <a:defRPr/>
            </a:pPr>
            <a:r>
              <a:rPr lang="en-US" sz="2400" dirty="0" smtClean="0"/>
              <a:t>Mostly Daily Users</a:t>
            </a:r>
          </a:p>
          <a:p>
            <a:pPr marL="411480" lvl="0" indent="-342900">
              <a:spcBef>
                <a:spcPts val="700"/>
              </a:spcBef>
              <a:buSzPct val="95000"/>
              <a:buFont typeface="Wingdings" pitchFamily="2" charset="2"/>
              <a:buChar char="§"/>
              <a:defRPr/>
            </a:pPr>
            <a:r>
              <a:rPr lang="en-US" sz="2400" dirty="0" smtClean="0"/>
              <a:t>Nearly split Residential/Commercial</a:t>
            </a:r>
            <a:endParaRPr lang="en-US" sz="2400" dirty="0" smtClean="0"/>
          </a:p>
          <a:p>
            <a:pPr marL="411480" lvl="0" indent="-342900">
              <a:spcBef>
                <a:spcPts val="700"/>
              </a:spcBef>
              <a:buSzPct val="95000"/>
              <a:defRPr/>
            </a:pPr>
            <a:endParaRPr lang="en-US" sz="2400" dirty="0" smtClean="0"/>
          </a:p>
          <a:p>
            <a:pPr marL="411480" lvl="0" indent="-342900">
              <a:spcBef>
                <a:spcPts val="700"/>
              </a:spcBef>
              <a:buSzPct val="95000"/>
              <a:buFont typeface="Wingdings" pitchFamily="2" charset="2"/>
              <a:buChar char="§"/>
              <a:defRPr/>
            </a:pPr>
            <a:endParaRPr lang="en-US" sz="2400" dirty="0" smtClean="0"/>
          </a:p>
          <a:p>
            <a:pPr marL="411480" lvl="0" indent="-342900">
              <a:spcBef>
                <a:spcPts val="700"/>
              </a:spcBef>
              <a:buSzPct val="95000"/>
              <a:defRPr/>
            </a:pPr>
            <a:endParaRPr lang="en-US" sz="2400" dirty="0" smtClean="0"/>
          </a:p>
          <a:p>
            <a:pPr marL="411480" lvl="0" indent="-342900">
              <a:spcBef>
                <a:spcPts val="700"/>
              </a:spcBef>
              <a:buSzPct val="95000"/>
              <a:defRPr/>
            </a:pPr>
            <a:endParaRPr lang="en-US" sz="2400" dirty="0" smtClean="0"/>
          </a:p>
          <a:p>
            <a:pPr marL="411480" lvl="0" indent="-342900">
              <a:spcBef>
                <a:spcPts val="700"/>
              </a:spcBef>
              <a:buSzPct val="95000"/>
              <a:buFont typeface="Wingdings" pitchFamily="2" charset="2"/>
              <a:buChar char="§"/>
              <a:defRPr/>
            </a:pPr>
            <a:endParaRPr lang="en-US" sz="2400" dirty="0" smtClean="0"/>
          </a:p>
          <a:p>
            <a:pPr marL="411480" lvl="0" indent="-342900">
              <a:spcBef>
                <a:spcPts val="700"/>
              </a:spcBef>
              <a:buSzPct val="95000"/>
              <a:defRPr/>
            </a:pPr>
            <a:endParaRPr lang="en-US" sz="2400" dirty="0" smtClean="0"/>
          </a:p>
          <a:p>
            <a:pPr marL="411480" lvl="0" indent="-342900">
              <a:spcBef>
                <a:spcPts val="700"/>
              </a:spcBef>
              <a:buSzPct val="95000"/>
              <a:buFont typeface="Wingdings" pitchFamily="2" charset="2"/>
              <a:buChar char="§"/>
              <a:defRPr/>
            </a:pPr>
            <a:endParaRPr lang="en-US" dirty="0" smtClean="0"/>
          </a:p>
          <a:p>
            <a:pPr marL="411480" lvl="0" indent="-342900">
              <a:spcBef>
                <a:spcPts val="700"/>
              </a:spcBef>
              <a:buSzPct val="95000"/>
              <a:buFont typeface="Wingdings" pitchFamily="2" charset="2"/>
              <a:buChar char="§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/>
          </p:cNvSpPr>
          <p:nvPr/>
        </p:nvSpPr>
        <p:spPr>
          <a:xfrm>
            <a:off x="1066800" y="457200"/>
            <a:ext cx="6781800" cy="1295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-150" noProof="0" dirty="0" smtClean="0">
                <a:solidFill>
                  <a:srgbClr val="0070C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Comment  Sheet Summary</a:t>
            </a:r>
            <a:endParaRPr kumimoji="0" lang="en-US" sz="3200" b="0" i="0" u="none" strike="noStrike" kern="1200" cap="none" spc="-15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524000"/>
            <a:ext cx="8001000" cy="4778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lvl="0" indent="-342900">
              <a:spcBef>
                <a:spcPts val="700"/>
              </a:spcBef>
              <a:buSzPct val="95000"/>
              <a:buFont typeface="Wingdings" pitchFamily="2" charset="2"/>
              <a:buChar char="§"/>
              <a:defRPr/>
            </a:pPr>
            <a:r>
              <a:rPr lang="en-US" sz="2400" dirty="0" smtClean="0"/>
              <a:t>Majority of Comments Pertain to Safety</a:t>
            </a:r>
          </a:p>
          <a:p>
            <a:pPr marL="411480" lvl="0" indent="-342900">
              <a:spcBef>
                <a:spcPts val="700"/>
              </a:spcBef>
              <a:buSzPct val="95000"/>
              <a:buFont typeface="Wingdings" pitchFamily="2" charset="2"/>
              <a:buChar char="§"/>
              <a:defRPr/>
            </a:pPr>
            <a:r>
              <a:rPr lang="en-US" sz="2400" dirty="0" smtClean="0"/>
              <a:t> </a:t>
            </a:r>
            <a:r>
              <a:rPr lang="en-US" sz="2400" dirty="0" smtClean="0"/>
              <a:t>Second Highest Concern Seems to be Traffic / Delays</a:t>
            </a:r>
          </a:p>
          <a:p>
            <a:pPr marL="411480" lvl="0" indent="-342900">
              <a:spcBef>
                <a:spcPts val="700"/>
              </a:spcBef>
              <a:buSzPct val="95000"/>
              <a:buFont typeface="Wingdings" pitchFamily="2" charset="2"/>
              <a:buChar char="§"/>
              <a:defRPr/>
            </a:pPr>
            <a:r>
              <a:rPr lang="en-US" sz="2400" dirty="0" smtClean="0"/>
              <a:t>Number of Entrances is also a concern</a:t>
            </a:r>
          </a:p>
          <a:p>
            <a:pPr marL="411480" lvl="0" indent="-342900">
              <a:spcBef>
                <a:spcPts val="700"/>
              </a:spcBef>
              <a:buSzPct val="95000"/>
              <a:buFont typeface="Wingdings" pitchFamily="2" charset="2"/>
              <a:buChar char="§"/>
              <a:defRPr/>
            </a:pPr>
            <a:r>
              <a:rPr lang="en-US" sz="2400" dirty="0" smtClean="0"/>
              <a:t>Enhanced Tourism &amp; Economic Development a priority</a:t>
            </a:r>
          </a:p>
          <a:p>
            <a:pPr marL="411480" lvl="0" indent="-342900">
              <a:spcBef>
                <a:spcPts val="700"/>
              </a:spcBef>
              <a:buSzPct val="95000"/>
              <a:buFont typeface="Wingdings" pitchFamily="2" charset="2"/>
              <a:buChar char="§"/>
              <a:defRPr/>
            </a:pPr>
            <a:r>
              <a:rPr lang="en-US" sz="2400" dirty="0" smtClean="0"/>
              <a:t>Trucks By-passing I75 Scales</a:t>
            </a:r>
          </a:p>
          <a:p>
            <a:pPr marL="411480" lvl="0" indent="-342900">
              <a:spcBef>
                <a:spcPts val="700"/>
              </a:spcBef>
              <a:buSzPct val="95000"/>
              <a:buFont typeface="Wingdings" pitchFamily="2" charset="2"/>
              <a:buChar char="§"/>
              <a:defRPr/>
            </a:pPr>
            <a:r>
              <a:rPr lang="en-US" sz="2400" dirty="0" smtClean="0"/>
              <a:t>Only one seemed to oppose Project</a:t>
            </a:r>
          </a:p>
          <a:p>
            <a:pPr marL="411480" lvl="0" indent="-342900">
              <a:spcBef>
                <a:spcPts val="700"/>
              </a:spcBef>
              <a:buSzPct val="95000"/>
              <a:buFont typeface="Wingdings" pitchFamily="2" charset="2"/>
              <a:buChar char="§"/>
              <a:defRPr/>
            </a:pPr>
            <a:r>
              <a:rPr lang="en-US" sz="2400" dirty="0" smtClean="0"/>
              <a:t>Several concerned by proximity of widening and relocation of the roadway to another area</a:t>
            </a:r>
          </a:p>
          <a:p>
            <a:pPr marL="411480" lvl="0" indent="-342900">
              <a:spcBef>
                <a:spcPts val="700"/>
              </a:spcBef>
              <a:buSzPct val="95000"/>
              <a:buFont typeface="Wingdings" pitchFamily="2" charset="2"/>
              <a:buChar char="§"/>
              <a:defRPr/>
            </a:pPr>
            <a:endParaRPr lang="en-US" sz="2400" dirty="0" smtClean="0"/>
          </a:p>
          <a:p>
            <a:pPr marL="411480" lvl="0" indent="-342900">
              <a:spcBef>
                <a:spcPts val="700"/>
              </a:spcBef>
              <a:buSzPct val="95000"/>
              <a:buFont typeface="Wingdings" pitchFamily="2" charset="2"/>
              <a:buChar char="§"/>
              <a:defRPr/>
            </a:pPr>
            <a:endParaRPr lang="en-US" dirty="0" smtClean="0"/>
          </a:p>
          <a:p>
            <a:pPr marL="411480" lvl="0" indent="-342900">
              <a:spcBef>
                <a:spcPts val="700"/>
              </a:spcBef>
              <a:buSzPct val="95000"/>
              <a:buFont typeface="Wingdings" pitchFamily="2" charset="2"/>
              <a:buChar char="§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/>
          </p:cNvSpPr>
          <p:nvPr/>
        </p:nvSpPr>
        <p:spPr>
          <a:xfrm>
            <a:off x="1066800" y="457200"/>
            <a:ext cx="6781800" cy="1295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-150" noProof="0" dirty="0" smtClean="0">
                <a:solidFill>
                  <a:srgbClr val="0070C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Next Advisory Group Meeting</a:t>
            </a:r>
            <a:endParaRPr kumimoji="0" lang="en-US" sz="3200" b="0" i="0" u="none" strike="noStrike" kern="1200" cap="none" spc="-15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524000"/>
            <a:ext cx="8001000" cy="440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lvl="0" indent="-342900">
              <a:spcBef>
                <a:spcPts val="700"/>
              </a:spcBef>
              <a:buSzPct val="95000"/>
              <a:buFont typeface="Wingdings" pitchFamily="2" charset="2"/>
              <a:buChar char="§"/>
              <a:defRPr/>
            </a:pPr>
            <a:r>
              <a:rPr lang="en-US" sz="2400" dirty="0" smtClean="0"/>
              <a:t>Introduce Concepts to Achieve Goals for Project</a:t>
            </a:r>
          </a:p>
          <a:p>
            <a:pPr marL="868680" lvl="1" indent="-342900">
              <a:spcBef>
                <a:spcPts val="700"/>
              </a:spcBef>
              <a:buSzPct val="95000"/>
              <a:buFont typeface="Wingdings" pitchFamily="2" charset="2"/>
              <a:buChar char="§"/>
              <a:defRPr/>
            </a:pPr>
            <a:r>
              <a:rPr lang="en-US" sz="2400" dirty="0" smtClean="0"/>
              <a:t>Enhance Safety</a:t>
            </a:r>
          </a:p>
          <a:p>
            <a:pPr marL="868680" lvl="1" indent="-342900">
              <a:spcBef>
                <a:spcPts val="700"/>
              </a:spcBef>
              <a:buSzPct val="95000"/>
              <a:buFont typeface="Wingdings" pitchFamily="2" charset="2"/>
              <a:buChar char="§"/>
              <a:defRPr/>
            </a:pPr>
            <a:r>
              <a:rPr lang="en-US" sz="2400" dirty="0" smtClean="0"/>
              <a:t>Reduce Traffic Delay</a:t>
            </a:r>
          </a:p>
          <a:p>
            <a:pPr marL="868680" lvl="1" indent="-342900">
              <a:spcBef>
                <a:spcPts val="700"/>
              </a:spcBef>
              <a:buSzPct val="95000"/>
              <a:buFont typeface="Wingdings" pitchFamily="2" charset="2"/>
              <a:buChar char="§"/>
              <a:defRPr/>
            </a:pPr>
            <a:r>
              <a:rPr lang="en-US" sz="2400" dirty="0" smtClean="0"/>
              <a:t>Access Management (Entrances)</a:t>
            </a:r>
          </a:p>
          <a:p>
            <a:pPr marL="411480" indent="-342900">
              <a:spcBef>
                <a:spcPts val="700"/>
              </a:spcBef>
              <a:buSzPct val="95000"/>
              <a:buFont typeface="Wingdings" pitchFamily="2" charset="2"/>
              <a:buChar char="§"/>
              <a:defRPr/>
            </a:pPr>
            <a:r>
              <a:rPr lang="en-US" sz="2400" dirty="0" smtClean="0"/>
              <a:t>Morning or Afternoon?</a:t>
            </a:r>
          </a:p>
          <a:p>
            <a:pPr marL="411480" indent="-342900">
              <a:spcBef>
                <a:spcPts val="700"/>
              </a:spcBef>
              <a:buSzPct val="95000"/>
              <a:buFont typeface="Wingdings" pitchFamily="2" charset="2"/>
              <a:buChar char="§"/>
              <a:defRPr/>
            </a:pPr>
            <a:r>
              <a:rPr lang="en-US" sz="2400" dirty="0" smtClean="0"/>
              <a:t>Possibly Longer Meeting</a:t>
            </a:r>
          </a:p>
          <a:p>
            <a:pPr marL="411480" lvl="0" indent="-342900">
              <a:spcBef>
                <a:spcPts val="700"/>
              </a:spcBef>
              <a:buSzPct val="95000"/>
              <a:defRPr/>
            </a:pPr>
            <a:endParaRPr lang="en-US" sz="2400" dirty="0" smtClean="0"/>
          </a:p>
          <a:p>
            <a:pPr marL="411480" lvl="0" indent="-342900">
              <a:spcBef>
                <a:spcPts val="700"/>
              </a:spcBef>
              <a:buSzPct val="95000"/>
              <a:buFont typeface="Wingdings" pitchFamily="2" charset="2"/>
              <a:buChar char="§"/>
              <a:defRPr/>
            </a:pPr>
            <a:endParaRPr lang="en-US" sz="2400" dirty="0" smtClean="0"/>
          </a:p>
          <a:p>
            <a:pPr marL="411480" lvl="0" indent="-342900">
              <a:spcBef>
                <a:spcPts val="700"/>
              </a:spcBef>
              <a:buSzPct val="95000"/>
              <a:defRPr/>
            </a:pPr>
            <a:endParaRPr lang="en-US" dirty="0" smtClean="0"/>
          </a:p>
          <a:p>
            <a:pPr marL="411480" lvl="0" indent="-342900">
              <a:spcBef>
                <a:spcPts val="700"/>
              </a:spcBef>
              <a:buSzPct val="95000"/>
              <a:buFont typeface="Wingdings" pitchFamily="2" charset="2"/>
              <a:buChar char="§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:\Amanda-Projects\Amanda-Projects\US 25 Laurel County Projects\US 25 Item No. 11-8515.00\Pictures\P1080517.JP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914400" y="966192"/>
            <a:ext cx="6806902" cy="45202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5029200"/>
            <a:ext cx="1245385" cy="10698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305800" cy="1592896"/>
          </a:xfrm>
        </p:spPr>
        <p:txBody>
          <a:bodyPr/>
          <a:lstStyle>
            <a:extLst/>
          </a:lstStyle>
          <a:p>
            <a:pPr algn="l"/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6324600" cy="914400"/>
          </a:xfrm>
        </p:spPr>
        <p:txBody>
          <a:bodyPr>
            <a:noAutofit/>
          </a:bodyPr>
          <a:lstStyle>
            <a:extLst/>
          </a:lstStyle>
          <a:p>
            <a:pPr algn="l"/>
            <a:r>
              <a:rPr lang="en-US" sz="2400" b="1" dirty="0" smtClean="0">
                <a:solidFill>
                  <a:srgbClr val="0070C0"/>
                </a:solidFill>
              </a:rPr>
              <a:t>Brad Gregory – Municipal Engineering Co.</a:t>
            </a:r>
          </a:p>
          <a:p>
            <a:pPr algn="l"/>
            <a:r>
              <a:rPr lang="en-US" sz="2400" b="1" dirty="0" smtClean="0">
                <a:solidFill>
                  <a:srgbClr val="0070C0"/>
                </a:solidFill>
              </a:rPr>
              <a:t>bgregory@mecconsultants.com</a:t>
            </a:r>
          </a:p>
          <a:p>
            <a:pPr algn="l"/>
            <a:r>
              <a:rPr lang="en-US" sz="2400" b="1" dirty="0" smtClean="0">
                <a:solidFill>
                  <a:srgbClr val="0070C0"/>
                </a:solidFill>
              </a:rPr>
              <a:t>502-875-3787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5" cstate="print"/>
          <a:srcRect l="21970" t="18181" r="21211" b="18181"/>
          <a:stretch>
            <a:fillRect/>
          </a:stretch>
        </p:blipFill>
        <p:spPr bwMode="auto">
          <a:xfrm>
            <a:off x="6705600" y="5029200"/>
            <a:ext cx="914400" cy="1028700"/>
          </a:xfrm>
          <a:prstGeom prst="rect">
            <a:avLst/>
          </a:prstGeom>
          <a:solidFill>
            <a:srgbClr val="E5E5FF"/>
          </a:solidFill>
          <a:ln w="0" algn="in">
            <a:noFill/>
            <a:miter lim="800000"/>
            <a:headEnd/>
            <a:tailEnd/>
          </a:ln>
          <a:effectLst/>
        </p:spPr>
      </p:pic>
      <p:pic>
        <p:nvPicPr>
          <p:cNvPr id="1028" name="Picture 4" descr="KYTCLOGO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5029200"/>
            <a:ext cx="1219200" cy="1143000"/>
          </a:xfrm>
          <a:prstGeom prst="rect">
            <a:avLst/>
          </a:prstGeom>
          <a:noFill/>
          <a:ln w="25400" algn="in">
            <a:solidFill>
              <a:srgbClr val="0000FF"/>
            </a:solidFill>
            <a:miter lim="800000"/>
            <a:headEnd/>
            <a:tailEnd/>
          </a:ln>
          <a:effectLst/>
        </p:spPr>
      </p:pic>
      <p:sp>
        <p:nvSpPr>
          <p:cNvPr id="9" name="Rectangle 4"/>
          <p:cNvSpPr txBox="1">
            <a:spLocks/>
          </p:cNvSpPr>
          <p:nvPr/>
        </p:nvSpPr>
        <p:spPr>
          <a:xfrm>
            <a:off x="457200" y="3124200"/>
            <a:ext cx="7848600" cy="1600200"/>
          </a:xfrm>
          <a:prstGeom prst="rect">
            <a:avLst/>
          </a:prstGeom>
        </p:spPr>
        <p:txBody>
          <a:bodyPr vert="horz" tIns="0">
            <a:noAutofit/>
          </a:bodyPr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5000"/>
              <a:buFont typeface="Wingdings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Fields – KY Transp0rtation Cabinet - Manchester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5000"/>
              <a:buFont typeface="Wingdings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David.Fields@ky.gov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5000"/>
              <a:buFont typeface="Wingdings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606-598-2145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roducingPowerPoint2007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FCC5EC07BD542ACCB6C451C657CD0" ma:contentTypeVersion="2" ma:contentTypeDescription="Create a new document." ma:contentTypeScope="" ma:versionID="18e855f96d36d493364716ae0e4b90be">
  <xsd:schema xmlns:xsd="http://www.w3.org/2001/XMLSchema" xmlns:xs="http://www.w3.org/2001/XMLSchema" xmlns:p="http://schemas.microsoft.com/office/2006/metadata/properties" xmlns:ns2="1012cd7e-d461-487a-a14b-33a920545ccf" targetNamespace="http://schemas.microsoft.com/office/2006/metadata/properties" ma:root="true" ma:fieldsID="deba20f4343193726ed5966abfaaf71a" ns2:_="">
    <xsd:import namespace="1012cd7e-d461-487a-a14b-33a920545ccf"/>
    <xsd:element name="properties">
      <xsd:complexType>
        <xsd:sequence>
          <xsd:element name="documentManagement">
            <xsd:complexType>
              <xsd:all>
                <xsd:element ref="ns2:Proje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2cd7e-d461-487a-a14b-33a920545ccf" elementFormDefault="qualified">
    <xsd:import namespace="http://schemas.microsoft.com/office/2006/documentManagement/types"/>
    <xsd:import namespace="http://schemas.microsoft.com/office/infopath/2007/PartnerControls"/>
    <xsd:element name="Project" ma:index="4" nillable="true" ma:displayName="Project" ma:list="{0b448191-cfd4-49d2-ae30-ca3220523f58}" ma:internalName="Project" ma:readOnly="false" ma:showField="Title" ma:web="0d1e6459-0590-4605-9092-5180ab28ee1a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 xmlns="1012cd7e-d461-487a-a14b-33a920545ccf" xsi:nil="true"/>
  </documentManagement>
</p:properties>
</file>

<file path=customXml/itemProps1.xml><?xml version="1.0" encoding="utf-8"?>
<ds:datastoreItem xmlns:ds="http://schemas.openxmlformats.org/officeDocument/2006/customXml" ds:itemID="{51AEFC2B-5EEA-4904-BC6C-D37D4D11EC22}"/>
</file>

<file path=customXml/itemProps2.xml><?xml version="1.0" encoding="utf-8"?>
<ds:datastoreItem xmlns:ds="http://schemas.openxmlformats.org/officeDocument/2006/customXml" ds:itemID="{7E030057-C6B3-495C-867B-4D8EC93E2281}"/>
</file>

<file path=customXml/itemProps3.xml><?xml version="1.0" encoding="utf-8"?>
<ds:datastoreItem xmlns:ds="http://schemas.openxmlformats.org/officeDocument/2006/customXml" ds:itemID="{CF4B1535-9525-4136-9FAE-F2D1CCF92375}"/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IntroducingPowerPoint2007</Template>
  <TotalTime>0</TotalTime>
  <Words>209</Words>
  <Application>Microsoft Office PowerPoint</Application>
  <PresentationFormat>On-screen Show (4:3)</PresentationFormat>
  <Paragraphs>71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IntroducingPowerPoint2007</vt:lpstr>
      <vt:lpstr>US 25 Corbin to London  </vt:lpstr>
      <vt:lpstr>Project Limits</vt:lpstr>
      <vt:lpstr>Slide 3</vt:lpstr>
      <vt:lpstr>Slide 4</vt:lpstr>
      <vt:lpstr>Slide 5</vt:lpstr>
      <vt:lpstr>Slide 6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2011-11-30T13:13:07Z</dcterms:created>
  <dcterms:modified xsi:type="dcterms:W3CDTF">2012-03-27T18:27:36Z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  <property fmtid="{D5CDD505-2E9C-101B-9397-08002B2CF9AE}" pid="4" name="ContentTypeId">
    <vt:lpwstr>0x010100873FCC5EC07BD542ACCB6C451C657CD0</vt:lpwstr>
  </property>
</Properties>
</file>