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6" r:id="rId4"/>
    <p:sldId id="277" r:id="rId5"/>
    <p:sldId id="278" r:id="rId6"/>
    <p:sldId id="279" r:id="rId7"/>
    <p:sldId id="275" r:id="rId8"/>
    <p:sldId id="274" r:id="rId9"/>
    <p:sldId id="269" r:id="rId10"/>
    <p:sldId id="271" r:id="rId11"/>
    <p:sldId id="280" r:id="rId12"/>
    <p:sldId id="281" r:id="rId13"/>
    <p:sldId id="283" r:id="rId14"/>
    <p:sldId id="282"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DB9BB-E385-44A3-ADEC-AC6C715B7E0F}" type="datetimeFigureOut">
              <a:rPr lang="en-US" smtClean="0"/>
              <a:pPr/>
              <a:t>7/18/2011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B3DFB-CBFC-48B3-97BA-E38797B9B2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B55B1-A2B7-411B-9367-134FEF3925A7}" type="datetimeFigureOut">
              <a:rPr lang="en-US" smtClean="0"/>
              <a:pPr/>
              <a:t>7/18/2011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B55B1-A2B7-411B-9367-134FEF3925A7}" type="datetimeFigureOut">
              <a:rPr lang="en-US" smtClean="0"/>
              <a:pPr/>
              <a:t>7/18/2011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B55B1-A2B7-411B-9367-134FEF3925A7}" type="datetimeFigureOut">
              <a:rPr lang="en-US" smtClean="0"/>
              <a:pPr/>
              <a:t>7/18/2011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B55B1-A2B7-411B-9367-134FEF3925A7}" type="datetimeFigureOut">
              <a:rPr lang="en-US" smtClean="0"/>
              <a:pPr/>
              <a:t>7/18/2011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B55B1-A2B7-411B-9367-134FEF3925A7}" type="datetimeFigureOut">
              <a:rPr lang="en-US" smtClean="0"/>
              <a:pPr/>
              <a:t>7/18/2011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B55B1-A2B7-411B-9367-134FEF3925A7}" type="datetimeFigureOut">
              <a:rPr lang="en-US" smtClean="0"/>
              <a:pPr/>
              <a:t>7/18/2011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B55B1-A2B7-411B-9367-134FEF3925A7}" type="datetimeFigureOut">
              <a:rPr lang="en-US" smtClean="0"/>
              <a:pPr/>
              <a:t>7/18/2011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B55B1-A2B7-411B-9367-134FEF3925A7}" type="datetimeFigureOut">
              <a:rPr lang="en-US" smtClean="0"/>
              <a:pPr/>
              <a:t>7/18/2011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B55B1-A2B7-411B-9367-134FEF3925A7}" type="datetimeFigureOut">
              <a:rPr lang="en-US" smtClean="0"/>
              <a:pPr/>
              <a:t>7/18/2011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B55B1-A2B7-411B-9367-134FEF3925A7}" type="datetimeFigureOut">
              <a:rPr lang="en-US" smtClean="0"/>
              <a:pPr/>
              <a:t>7/18/2011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B55B1-A2B7-411B-9367-134FEF3925A7}" type="datetimeFigureOut">
              <a:rPr lang="en-US" smtClean="0"/>
              <a:pPr/>
              <a:t>7/18/2011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1B801-8F49-4B95-9C4E-DC7B70C061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B55B1-A2B7-411B-9367-134FEF3925A7}" type="datetimeFigureOut">
              <a:rPr lang="en-US" smtClean="0"/>
              <a:pPr/>
              <a:t>7/18/2011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1B801-8F49-4B95-9C4E-DC7B70C061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1.org/tig_solicitation/Blank.aspx" TargetMode="External"/><Relationship Id="rId2" Type="http://schemas.openxmlformats.org/officeDocument/2006/relationships/hyperlink" Target="http://www.transportation1.org/tig_solicitation/Default.aspx" TargetMode="External"/><Relationship Id="rId1" Type="http://schemas.openxmlformats.org/officeDocument/2006/relationships/slideLayout" Target="../slideLayouts/slideLayout2.xml"/><Relationship Id="rId4" Type="http://schemas.openxmlformats.org/officeDocument/2006/relationships/hyperlink" Target="mailto:kplatte@aashto.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5"/>
          <p:cNvSpPr txBox="1">
            <a:spLocks noChangeArrowheads="1"/>
          </p:cNvSpPr>
          <p:nvPr/>
        </p:nvSpPr>
        <p:spPr bwMode="auto">
          <a:xfrm>
            <a:off x="0" y="381000"/>
            <a:ext cx="9144000" cy="701675"/>
          </a:xfrm>
          <a:prstGeom prst="rect">
            <a:avLst/>
          </a:prstGeom>
          <a:noFill/>
          <a:ln w="9525">
            <a:noFill/>
            <a:miter lim="800000"/>
            <a:headEnd/>
            <a:tailEnd/>
          </a:ln>
        </p:spPr>
        <p:txBody>
          <a:bodyPr>
            <a:spAutoFit/>
          </a:bodyPr>
          <a:lstStyle/>
          <a:p>
            <a:pPr algn="ctr"/>
            <a:r>
              <a:rPr lang="en-US" sz="4000" b="1" dirty="0"/>
              <a:t>Pavements Working Group </a:t>
            </a:r>
          </a:p>
        </p:txBody>
      </p:sp>
      <p:pic>
        <p:nvPicPr>
          <p:cNvPr id="7171" name="Picture 4"/>
          <p:cNvPicPr>
            <a:picLocks noChangeAspect="1"/>
          </p:cNvPicPr>
          <p:nvPr/>
        </p:nvPicPr>
        <p:blipFill>
          <a:blip r:embed="rId2" cstate="print"/>
          <a:srcRect/>
          <a:stretch>
            <a:fillRect/>
          </a:stretch>
        </p:blipFill>
        <p:spPr bwMode="auto">
          <a:xfrm>
            <a:off x="7475538" y="5926138"/>
            <a:ext cx="1219200" cy="808037"/>
          </a:xfrm>
          <a:prstGeom prst="rect">
            <a:avLst/>
          </a:prstGeom>
          <a:noFill/>
          <a:ln w="9525">
            <a:noFill/>
            <a:miter lim="800000"/>
            <a:headEnd/>
            <a:tailEnd/>
          </a:ln>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00200" y="1295400"/>
            <a:ext cx="5876041" cy="4405236"/>
          </a:xfrm>
          <a:prstGeom prst="rect">
            <a:avLst/>
          </a:prstGeom>
          <a:ln w="38100">
            <a:solidFill>
              <a:schemeClr val="tx1"/>
            </a:solidFill>
          </a:ln>
          <a:scene3d>
            <a:camera prst="orthographicFront"/>
            <a:lightRig rig="threePt" dir="t"/>
          </a:scene3d>
          <a:sp3d>
            <a:bevelT w="139700" h="139700" prst="divot"/>
          </a:sp3d>
        </p:spPr>
      </p:pic>
      <p:pic>
        <p:nvPicPr>
          <p:cNvPr id="7173" name="Picture 6"/>
          <p:cNvPicPr>
            <a:picLocks noChangeAspect="1"/>
          </p:cNvPicPr>
          <p:nvPr/>
        </p:nvPicPr>
        <p:blipFill>
          <a:blip r:embed="rId4" cstate="print"/>
          <a:srcRect/>
          <a:stretch>
            <a:fillRect/>
          </a:stretch>
        </p:blipFill>
        <p:spPr bwMode="auto">
          <a:xfrm>
            <a:off x="152400" y="6032500"/>
            <a:ext cx="2209800" cy="647700"/>
          </a:xfrm>
          <a:prstGeom prst="rect">
            <a:avLst/>
          </a:prstGeom>
          <a:noFill/>
          <a:ln w="9525">
            <a:noFill/>
            <a:miter lim="800000"/>
            <a:headEnd/>
            <a:tailEnd/>
          </a:ln>
        </p:spPr>
      </p:pic>
      <p:sp>
        <p:nvSpPr>
          <p:cNvPr id="7" name="TextBox 6"/>
          <p:cNvSpPr txBox="1"/>
          <p:nvPr/>
        </p:nvSpPr>
        <p:spPr>
          <a:xfrm>
            <a:off x="2851429" y="6167735"/>
            <a:ext cx="3930371" cy="461665"/>
          </a:xfrm>
          <a:prstGeom prst="rect">
            <a:avLst/>
          </a:prstGeom>
          <a:noFill/>
        </p:spPr>
        <p:txBody>
          <a:bodyPr wrap="none" rtlCol="0">
            <a:spAutoFit/>
          </a:bodyPr>
          <a:lstStyle/>
          <a:p>
            <a:r>
              <a:rPr lang="en-US" sz="2400" b="1" dirty="0" smtClean="0"/>
              <a:t>July 19, 2011 – Meeting No. 2</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600" b="1" dirty="0" smtClean="0"/>
              <a:t>2012 AASHTO TIG Technology Solicitation </a:t>
            </a:r>
            <a:endParaRPr lang="en-US" sz="6000" dirty="0"/>
          </a:p>
        </p:txBody>
      </p:sp>
      <p:sp>
        <p:nvSpPr>
          <p:cNvPr id="3" name="Content Placeholder 2"/>
          <p:cNvSpPr>
            <a:spLocks noGrp="1"/>
          </p:cNvSpPr>
          <p:nvPr>
            <p:ph idx="1"/>
          </p:nvPr>
        </p:nvSpPr>
        <p:spPr>
          <a:xfrm>
            <a:off x="228600" y="838200"/>
            <a:ext cx="8763000" cy="5943600"/>
          </a:xfrm>
        </p:spPr>
        <p:txBody>
          <a:bodyPr>
            <a:noAutofit/>
          </a:bodyPr>
          <a:lstStyle/>
          <a:p>
            <a:r>
              <a:rPr lang="en-US" sz="2000" dirty="0" smtClean="0"/>
              <a:t>AASHTO </a:t>
            </a:r>
            <a:r>
              <a:rPr lang="en-US" sz="2000" dirty="0"/>
              <a:t>is pleased to announce the </a:t>
            </a:r>
            <a:r>
              <a:rPr lang="en-US" sz="2000" u="sng" dirty="0">
                <a:hlinkClick r:id="rId2"/>
              </a:rPr>
              <a:t>2012 Solicitation for Focus Technologies</a:t>
            </a:r>
            <a:r>
              <a:rPr lang="en-US" sz="2000" dirty="0"/>
              <a:t>. Innovative technologies are accepted for consideration from State and local departments of transportation, organizational units of AASHTO (AASHTO members include member departments and associate members), and the Federal Highway Administration. Interested producers of innovative technologies must work with eligible submitters who have successfully used these technologies.  </a:t>
            </a:r>
            <a:r>
              <a:rPr lang="en-US" sz="2000" b="1" dirty="0"/>
              <a:t>Note:</a:t>
            </a:r>
            <a:r>
              <a:rPr lang="en-US" sz="2000" dirty="0"/>
              <a:t> Applications may be developed by DOT partners (academia, industry, other associations, etc), however actual submissions must be proposed by one of the agencies listed above. Solicitation HYPERLINK </a:t>
            </a:r>
            <a:r>
              <a:rPr lang="en-US" sz="2000" u="sng" dirty="0">
                <a:hlinkClick r:id="rId2"/>
              </a:rPr>
              <a:t>http://www.transportation1.org/tig_solicitation/Default.aspx</a:t>
            </a:r>
            <a:endParaRPr lang="en-US" sz="2000" dirty="0"/>
          </a:p>
          <a:p>
            <a:r>
              <a:rPr lang="en-US" sz="1400" b="1" dirty="0"/>
              <a:t>NOMINATIONS:</a:t>
            </a:r>
            <a:endParaRPr lang="en-US" sz="1400" dirty="0"/>
          </a:p>
          <a:p>
            <a:pPr>
              <a:buNone/>
            </a:pPr>
            <a:r>
              <a:rPr lang="en-US" sz="1400" dirty="0" smtClean="0"/>
              <a:t>	·</a:t>
            </a:r>
            <a:r>
              <a:rPr lang="en-US" sz="1400" dirty="0"/>
              <a:t>         All nominations shall be submitted electronically. </a:t>
            </a:r>
          </a:p>
          <a:p>
            <a:pPr>
              <a:buNone/>
            </a:pPr>
            <a:r>
              <a:rPr lang="en-US" sz="1400" dirty="0" smtClean="0"/>
              <a:t>	·</a:t>
            </a:r>
            <a:r>
              <a:rPr lang="en-US" sz="1400" dirty="0"/>
              <a:t>         Please visit </a:t>
            </a:r>
            <a:r>
              <a:rPr lang="en-US" sz="1400" u="sng" dirty="0">
                <a:hlinkClick r:id="rId3"/>
              </a:rPr>
              <a:t>2012 Nomination Site</a:t>
            </a:r>
            <a:r>
              <a:rPr lang="en-US" sz="1400" dirty="0"/>
              <a:t> to submit your nomination. The deadline for nominations is </a:t>
            </a:r>
            <a:r>
              <a:rPr lang="en-US" sz="1400" b="1" dirty="0"/>
              <a:t>Friday, September 16, 2011.</a:t>
            </a:r>
            <a:endParaRPr lang="en-US" sz="1400" dirty="0"/>
          </a:p>
          <a:p>
            <a:pPr>
              <a:buNone/>
            </a:pPr>
            <a:r>
              <a:rPr lang="en-US" sz="1400" dirty="0" smtClean="0"/>
              <a:t>	·</a:t>
            </a:r>
            <a:r>
              <a:rPr lang="en-US" sz="1400" dirty="0"/>
              <a:t>         Nomination HYPERLINK </a:t>
            </a:r>
            <a:r>
              <a:rPr lang="en-US" sz="1400" u="sng" dirty="0">
                <a:hlinkClick r:id="rId3"/>
              </a:rPr>
              <a:t>http://www.transportation1.org/tig_solicitation/Blank.aspx</a:t>
            </a:r>
            <a:r>
              <a:rPr lang="en-US" sz="1400" dirty="0"/>
              <a:t> </a:t>
            </a:r>
            <a:endParaRPr lang="en-US" sz="1400" dirty="0" smtClean="0"/>
          </a:p>
          <a:p>
            <a:pPr>
              <a:buNone/>
            </a:pPr>
            <a:endParaRPr lang="en-US" sz="1100" dirty="0"/>
          </a:p>
          <a:p>
            <a:pPr>
              <a:buNone/>
            </a:pPr>
            <a:r>
              <a:rPr lang="en-US" sz="1100" dirty="0"/>
              <a:t>Please contact me if you have any questions. Thank you.</a:t>
            </a:r>
          </a:p>
          <a:p>
            <a:pPr>
              <a:buNone/>
            </a:pPr>
            <a:r>
              <a:rPr lang="en-US" sz="1100" dirty="0"/>
              <a:t>Keith M. Platte, P.E. </a:t>
            </a:r>
          </a:p>
          <a:p>
            <a:pPr>
              <a:buNone/>
            </a:pPr>
            <a:r>
              <a:rPr lang="en-US" sz="900" dirty="0"/>
              <a:t>Associate Program Director, Project Delivery </a:t>
            </a:r>
          </a:p>
          <a:p>
            <a:pPr>
              <a:buNone/>
            </a:pPr>
            <a:r>
              <a:rPr lang="en-US" sz="900" dirty="0"/>
              <a:t>American Association of State Highway and Transportation Officials</a:t>
            </a:r>
          </a:p>
          <a:p>
            <a:pPr>
              <a:buNone/>
            </a:pPr>
            <a:r>
              <a:rPr lang="en-US" sz="900" dirty="0" smtClean="0"/>
              <a:t>Ph</a:t>
            </a:r>
            <a:r>
              <a:rPr lang="en-US" sz="900" dirty="0"/>
              <a:t>: 202 624 7830</a:t>
            </a:r>
          </a:p>
          <a:p>
            <a:pPr>
              <a:buNone/>
            </a:pPr>
            <a:r>
              <a:rPr lang="en-US" sz="900" dirty="0"/>
              <a:t>Fax: 202 624 5469</a:t>
            </a:r>
          </a:p>
          <a:p>
            <a:pPr>
              <a:buNone/>
            </a:pPr>
            <a:r>
              <a:rPr lang="en-US" sz="900" dirty="0"/>
              <a:t>Email: </a:t>
            </a:r>
            <a:r>
              <a:rPr lang="en-US" sz="900" u="sng" dirty="0">
                <a:hlinkClick r:id="rId4"/>
              </a:rPr>
              <a:t>kplatte@aashto.org</a:t>
            </a:r>
            <a:r>
              <a:rPr lang="en-US" sz="90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New Business</a:t>
            </a:r>
            <a:endParaRPr lang="en-US" sz="5400" b="1" dirty="0"/>
          </a:p>
        </p:txBody>
      </p:sp>
      <p:sp>
        <p:nvSpPr>
          <p:cNvPr id="3" name="Content Placeholder 2"/>
          <p:cNvSpPr>
            <a:spLocks noGrp="1"/>
          </p:cNvSpPr>
          <p:nvPr>
            <p:ph idx="1"/>
          </p:nvPr>
        </p:nvSpPr>
        <p:spPr/>
        <p:txBody>
          <a:bodyPr/>
          <a:lstStyle/>
          <a:p>
            <a:pPr lvl="1"/>
            <a:r>
              <a:rPr lang="en-US" sz="3200" b="1" dirty="0" smtClean="0"/>
              <a:t>Nominations for PTWG </a:t>
            </a:r>
            <a:r>
              <a:rPr lang="en-US" sz="3200" b="1" dirty="0" smtClean="0"/>
              <a:t>Vice-Chair</a:t>
            </a:r>
            <a:endParaRPr lang="en-US" sz="3200" b="1" dirty="0" smtClean="0"/>
          </a:p>
          <a:p>
            <a:pPr lvl="1"/>
            <a:r>
              <a:rPr lang="en-US" sz="3200" b="1" dirty="0" smtClean="0"/>
              <a:t>Development </a:t>
            </a:r>
            <a:r>
              <a:rPr lang="en-US" sz="3200" b="1" dirty="0" smtClean="0"/>
              <a:t>of 2012 Work Plan</a:t>
            </a:r>
          </a:p>
          <a:p>
            <a:pPr lvl="1"/>
            <a:r>
              <a:rPr lang="en-US" sz="3200" b="1" dirty="0" smtClean="0"/>
              <a:t>Research Problem Statements Discussion</a:t>
            </a:r>
          </a:p>
          <a:p>
            <a:pPr lvl="1"/>
            <a:r>
              <a:rPr lang="en-US" sz="3200" b="1" dirty="0" smtClean="0"/>
              <a:t>Resolutions Discussion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sz="3600" b="1" i="1" dirty="0" smtClean="0"/>
              <a:t>Statement of Direction</a:t>
            </a:r>
            <a:r>
              <a:rPr lang="en-US" sz="2700" b="1" dirty="0" smtClean="0"/>
              <a:t/>
            </a:r>
            <a:br>
              <a:rPr lang="en-US" sz="2700" b="1" dirty="0" smtClean="0"/>
            </a:br>
            <a:r>
              <a:rPr lang="en-US" sz="900" b="1" dirty="0" smtClean="0"/>
              <a:t> </a:t>
            </a:r>
            <a:r>
              <a:rPr lang="en-US" sz="2700" b="1" dirty="0" smtClean="0"/>
              <a:t/>
            </a:r>
            <a:br>
              <a:rPr lang="en-US" sz="2700" b="1" dirty="0" smtClean="0"/>
            </a:br>
            <a:r>
              <a:rPr lang="en-US" sz="2700" b="1" dirty="0" smtClean="0"/>
              <a:t>The purpose of the Pavement Technical Working Group is to promote the preservation of pavements</a:t>
            </a:r>
            <a:r>
              <a:rPr lang="en-US" sz="2700" b="1" dirty="0" smtClean="0"/>
              <a:t>.</a:t>
            </a:r>
            <a:endParaRPr lang="en-US" b="1" dirty="0"/>
          </a:p>
        </p:txBody>
      </p:sp>
      <p:sp>
        <p:nvSpPr>
          <p:cNvPr id="3" name="Content Placeholder 2"/>
          <p:cNvSpPr>
            <a:spLocks noGrp="1"/>
          </p:cNvSpPr>
          <p:nvPr>
            <p:ph idx="1"/>
          </p:nvPr>
        </p:nvSpPr>
        <p:spPr>
          <a:xfrm>
            <a:off x="228600" y="1600200"/>
            <a:ext cx="8763000" cy="5257800"/>
          </a:xfrm>
        </p:spPr>
        <p:txBody>
          <a:bodyPr>
            <a:noAutofit/>
          </a:bodyPr>
          <a:lstStyle/>
          <a:p>
            <a:pPr>
              <a:buNone/>
            </a:pPr>
            <a:r>
              <a:rPr lang="en-US" sz="2400" b="1" dirty="0" smtClean="0"/>
              <a:t>The </a:t>
            </a:r>
            <a:r>
              <a:rPr lang="en-US" sz="2400" b="1" dirty="0" smtClean="0"/>
              <a:t>PTWG will attempt to accomplish this purpose by the following activities: </a:t>
            </a:r>
            <a:r>
              <a:rPr lang="en-US" sz="2400" b="1" dirty="0" smtClean="0"/>
              <a:t> (page 1 of 2)</a:t>
            </a:r>
            <a:endParaRPr lang="en-US" sz="2400" b="1" dirty="0" smtClean="0"/>
          </a:p>
          <a:p>
            <a:pPr>
              <a:buNone/>
            </a:pPr>
            <a:r>
              <a:rPr lang="en-US" sz="400" b="1" dirty="0" smtClean="0"/>
              <a:t> </a:t>
            </a:r>
          </a:p>
          <a:p>
            <a:pPr lvl="0"/>
            <a:r>
              <a:rPr lang="en-US" sz="2400" b="1" dirty="0" smtClean="0"/>
              <a:t>Coordinate and support the development of guidelines, specifications, terminology and best management practices relative to pavement preservation and maintenance;  </a:t>
            </a:r>
          </a:p>
          <a:p>
            <a:pPr lvl="0"/>
            <a:r>
              <a:rPr lang="en-US" sz="2400" b="1" dirty="0" smtClean="0"/>
              <a:t>Share information on pavement preservation and maintenance;  </a:t>
            </a:r>
          </a:p>
          <a:p>
            <a:pPr lvl="0"/>
            <a:r>
              <a:rPr lang="en-US" sz="2400" b="1" dirty="0" smtClean="0"/>
              <a:t>Support and participate in development of pavement preservation projects and the use of innovative pavement materials;</a:t>
            </a:r>
          </a:p>
          <a:p>
            <a:pPr lvl="0"/>
            <a:r>
              <a:rPr lang="en-US" sz="2400" b="1" dirty="0" smtClean="0"/>
              <a:t>Develop partnerships and coordinate task force activities with other pavement groups (such </a:t>
            </a:r>
            <a:r>
              <a:rPr lang="en-US" sz="2400" b="1" dirty="0" smtClean="0"/>
              <a:t>as </a:t>
            </a:r>
            <a:r>
              <a:rPr lang="en-US" sz="2400" b="1" dirty="0" smtClean="0"/>
              <a:t>FHWA, TRB AHD18 and AHD20 Committees, </a:t>
            </a:r>
            <a:r>
              <a:rPr lang="en-US" sz="2400" b="1" dirty="0" smtClean="0"/>
              <a:t>the regional pavement preservation partnerships, etc.);</a:t>
            </a:r>
            <a:endParaRPr lang="en-US"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n-US" sz="3600" b="1" i="1" dirty="0" smtClean="0"/>
              <a:t>Statement of Direction</a:t>
            </a:r>
            <a:r>
              <a:rPr lang="en-US" sz="2700" b="1" dirty="0" smtClean="0"/>
              <a:t/>
            </a:r>
            <a:br>
              <a:rPr lang="en-US" sz="2700" b="1" dirty="0" smtClean="0"/>
            </a:br>
            <a:r>
              <a:rPr lang="en-US" sz="900" b="1" dirty="0" smtClean="0"/>
              <a:t> </a:t>
            </a:r>
            <a:r>
              <a:rPr lang="en-US" sz="2700" b="1" dirty="0" smtClean="0"/>
              <a:t/>
            </a:r>
            <a:br>
              <a:rPr lang="en-US" sz="2700" b="1" dirty="0" smtClean="0"/>
            </a:br>
            <a:r>
              <a:rPr lang="en-US" sz="2700" b="1" dirty="0" smtClean="0"/>
              <a:t>The purpose of the Pavement Technical Working Group is to promote the preservation of pavements</a:t>
            </a:r>
            <a:r>
              <a:rPr lang="en-US" sz="2700" b="1" dirty="0" smtClean="0"/>
              <a:t>.</a:t>
            </a:r>
            <a:br>
              <a:rPr lang="en-US" sz="2700" b="1" dirty="0" smtClean="0"/>
            </a:br>
            <a:r>
              <a:rPr lang="en-US" sz="2700" b="1" dirty="0" smtClean="0"/>
              <a:t>- Page 2 of 2 -</a:t>
            </a:r>
            <a:endParaRPr lang="en-US" b="1" dirty="0"/>
          </a:p>
        </p:txBody>
      </p:sp>
      <p:sp>
        <p:nvSpPr>
          <p:cNvPr id="3" name="Content Placeholder 2"/>
          <p:cNvSpPr>
            <a:spLocks noGrp="1"/>
          </p:cNvSpPr>
          <p:nvPr>
            <p:ph idx="1"/>
          </p:nvPr>
        </p:nvSpPr>
        <p:spPr>
          <a:xfrm>
            <a:off x="228600" y="2209800"/>
            <a:ext cx="8763000" cy="4495800"/>
          </a:xfrm>
        </p:spPr>
        <p:txBody>
          <a:bodyPr>
            <a:noAutofit/>
          </a:bodyPr>
          <a:lstStyle/>
          <a:p>
            <a:pPr lvl="0"/>
            <a:r>
              <a:rPr lang="en-US" sz="2400" b="1" dirty="0" smtClean="0"/>
              <a:t>Identify </a:t>
            </a:r>
            <a:r>
              <a:rPr lang="en-US" sz="2400" b="1" dirty="0" smtClean="0"/>
              <a:t>research needs, support development of problem statements and identify potential funding sources; </a:t>
            </a:r>
          </a:p>
          <a:p>
            <a:pPr lvl="0"/>
            <a:r>
              <a:rPr lang="en-US" sz="2400" b="1" dirty="0" smtClean="0"/>
              <a:t>Sponsor technical presentations to communicate new developments in pavement preservation and maintenance;</a:t>
            </a:r>
          </a:p>
          <a:p>
            <a:pPr lvl="0"/>
            <a:r>
              <a:rPr lang="en-US" sz="2400" b="1" dirty="0" smtClean="0"/>
              <a:t>Support training courses in pavement preservation; and</a:t>
            </a:r>
          </a:p>
          <a:p>
            <a:pPr lvl="0"/>
            <a:r>
              <a:rPr lang="en-US" sz="2400" b="1" dirty="0" smtClean="0"/>
              <a:t>Support the development of new technology that leads to the extension of pavement life in a cost-effective manner, and identify and promote the implementation and usage of products and processes which achieve this goal.</a:t>
            </a:r>
          </a:p>
          <a:p>
            <a:pPr>
              <a:buNone/>
            </a:pPr>
            <a:endParaRPr lang="en-US" sz="1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i="1" dirty="0" smtClean="0"/>
              <a:t>2012 Goals</a:t>
            </a:r>
            <a:endParaRPr lang="en-US" dirty="0"/>
          </a:p>
        </p:txBody>
      </p:sp>
      <p:sp>
        <p:nvSpPr>
          <p:cNvPr id="3" name="Content Placeholder 2"/>
          <p:cNvSpPr>
            <a:spLocks noGrp="1"/>
          </p:cNvSpPr>
          <p:nvPr>
            <p:ph idx="1"/>
          </p:nvPr>
        </p:nvSpPr>
        <p:spPr>
          <a:xfrm>
            <a:off x="152400" y="914400"/>
            <a:ext cx="8839200" cy="5867400"/>
          </a:xfrm>
        </p:spPr>
        <p:txBody>
          <a:bodyPr>
            <a:normAutofit fontScale="70000" lnSpcReduction="20000"/>
          </a:bodyPr>
          <a:lstStyle/>
          <a:p>
            <a:r>
              <a:rPr lang="en-US" sz="3100" dirty="0" smtClean="0"/>
              <a:t>Sustain high level of maintenance interest and involvement in the area of System Preservation.</a:t>
            </a:r>
          </a:p>
          <a:p>
            <a:pPr lvl="0"/>
            <a:r>
              <a:rPr lang="en-US" sz="3100" dirty="0" smtClean="0"/>
              <a:t>Promote </a:t>
            </a:r>
            <a:r>
              <a:rPr lang="en-US" sz="3100" dirty="0" smtClean="0"/>
              <a:t>the Transportation </a:t>
            </a:r>
            <a:r>
              <a:rPr lang="en-US" sz="3100" dirty="0" smtClean="0"/>
              <a:t>System </a:t>
            </a:r>
            <a:r>
              <a:rPr lang="en-US" sz="3100" dirty="0" smtClean="0"/>
              <a:t>Preservation Technical Services Program. (TSP</a:t>
            </a:r>
            <a:r>
              <a:rPr lang="en-US" sz="3100" baseline="30000" dirty="0" smtClean="0"/>
              <a:t>2</a:t>
            </a:r>
            <a:r>
              <a:rPr lang="en-US" sz="3100" dirty="0" smtClean="0"/>
              <a:t>)</a:t>
            </a:r>
          </a:p>
          <a:p>
            <a:pPr lvl="0"/>
            <a:r>
              <a:rPr lang="en-US" sz="3100" dirty="0" smtClean="0"/>
              <a:t>Support </a:t>
            </a:r>
            <a:r>
              <a:rPr lang="en-US" sz="3100" dirty="0" smtClean="0"/>
              <a:t>the development and expansion of Regional Pavement Preservation Partnerships.</a:t>
            </a:r>
          </a:p>
          <a:p>
            <a:pPr lvl="0"/>
            <a:r>
              <a:rPr lang="en-US" sz="3100" dirty="0" smtClean="0"/>
              <a:t>Assist in the implementation of the Pavement Preservation Roadmap.</a:t>
            </a:r>
          </a:p>
          <a:p>
            <a:pPr lvl="0"/>
            <a:r>
              <a:rPr lang="en-US" sz="3100" dirty="0" smtClean="0"/>
              <a:t>Promote the utilization of the National Center for Pavement Preservation for research </a:t>
            </a:r>
            <a:r>
              <a:rPr lang="en-US" sz="3100" dirty="0" smtClean="0"/>
              <a:t>management.</a:t>
            </a:r>
          </a:p>
          <a:p>
            <a:pPr fontAlgn="ctr"/>
            <a:r>
              <a:rPr lang="en-US" sz="3100" i="1" dirty="0" smtClean="0"/>
              <a:t>Review TRB/NCHRP Completed Research for possible publication as AASHTO Manuals: </a:t>
            </a:r>
            <a:r>
              <a:rPr lang="en-US" sz="3100" i="1" dirty="0" smtClean="0"/>
              <a:t>9-41 </a:t>
            </a:r>
            <a:r>
              <a:rPr lang="en-US" sz="3100" i="1" dirty="0" smtClean="0"/>
              <a:t>Performance </a:t>
            </a:r>
            <a:r>
              <a:rPr lang="en-US" sz="3100" i="1" dirty="0" smtClean="0"/>
              <a:t>and Maintenance of Permeable Friction </a:t>
            </a:r>
            <a:r>
              <a:rPr lang="en-US" sz="3100" i="1" dirty="0" smtClean="0"/>
              <a:t>Courses; 20-74A  Development </a:t>
            </a:r>
            <a:r>
              <a:rPr lang="en-US" sz="3100" i="1" dirty="0" smtClean="0"/>
              <a:t>of National Level of Service Criteria for the </a:t>
            </a:r>
            <a:r>
              <a:rPr lang="en-US" sz="3100" i="1" dirty="0" smtClean="0"/>
              <a:t>System; </a:t>
            </a:r>
            <a:r>
              <a:rPr lang="en-US" sz="3100" i="1" dirty="0" smtClean="0"/>
              <a:t>20-81 </a:t>
            </a:r>
            <a:r>
              <a:rPr lang="en-US" sz="3100" i="1" dirty="0" smtClean="0"/>
              <a:t>Challenges </a:t>
            </a:r>
            <a:r>
              <a:rPr lang="en-US" sz="3100" i="1" dirty="0" smtClean="0"/>
              <a:t>and Successes in Attracting and Retaining a Skilled Transportation </a:t>
            </a:r>
            <a:r>
              <a:rPr lang="en-US" sz="3100" i="1" dirty="0" smtClean="0"/>
              <a:t>Workforce; </a:t>
            </a:r>
            <a:r>
              <a:rPr lang="en-US" sz="3100" i="1" dirty="0" smtClean="0">
                <a:ea typeface="Calibri"/>
                <a:cs typeface="Times New Roman"/>
              </a:rPr>
              <a:t>SHRP-2 </a:t>
            </a:r>
            <a:r>
              <a:rPr lang="en-US" sz="3100" i="1" dirty="0" smtClean="0">
                <a:ea typeface="Calibri"/>
                <a:cs typeface="Times New Roman"/>
              </a:rPr>
              <a:t>R-26</a:t>
            </a:r>
          </a:p>
          <a:p>
            <a:pPr fontAlgn="ctr"/>
            <a:r>
              <a:rPr lang="en-US" sz="3100" i="1" dirty="0" smtClean="0"/>
              <a:t>Enhance  the Internal Communications of the PTWG by: expanding the  membership list; improving </a:t>
            </a:r>
            <a:r>
              <a:rPr lang="en-US" sz="3100" i="1" dirty="0" smtClean="0"/>
              <a:t>the e-mail </a:t>
            </a:r>
            <a:r>
              <a:rPr lang="en-US" sz="3100" i="1" dirty="0" smtClean="0"/>
              <a:t>address list; and conducting  quarterly  telephone conference calls and/or webinars.</a:t>
            </a:r>
            <a:endParaRPr lang="en-US" sz="2800" i="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body" idx="1"/>
          </p:nvPr>
        </p:nvSpPr>
        <p:spPr>
          <a:xfrm>
            <a:off x="609600" y="152400"/>
            <a:ext cx="8305800" cy="6477000"/>
          </a:xfrm>
        </p:spPr>
        <p:txBody>
          <a:bodyPr>
            <a:normAutofit lnSpcReduction="10000"/>
          </a:bodyPr>
          <a:lstStyle/>
          <a:p>
            <a:pPr marL="609600" indent="-609600" algn="ctr">
              <a:lnSpc>
                <a:spcPct val="80000"/>
              </a:lnSpc>
              <a:buClr>
                <a:schemeClr val="tx1"/>
              </a:buClr>
              <a:buFontTx/>
              <a:buNone/>
            </a:pPr>
            <a:r>
              <a:rPr lang="en-US" sz="4400" b="1" i="1" u="sng" dirty="0" smtClean="0"/>
              <a:t>2011 PTWG AGENDA </a:t>
            </a:r>
          </a:p>
          <a:p>
            <a:pPr marL="609600" indent="-609600">
              <a:lnSpc>
                <a:spcPct val="80000"/>
              </a:lnSpc>
              <a:buClr>
                <a:schemeClr val="tx1"/>
              </a:buClr>
              <a:buFontTx/>
              <a:buNone/>
            </a:pPr>
            <a:endParaRPr lang="en-US" sz="800" b="1" i="1" dirty="0" smtClean="0">
              <a:solidFill>
                <a:schemeClr val="tx2"/>
              </a:solidFill>
            </a:endParaRPr>
          </a:p>
          <a:p>
            <a:pPr>
              <a:buNone/>
            </a:pPr>
            <a:r>
              <a:rPr lang="en-US" sz="4000" b="1" dirty="0" smtClean="0">
                <a:solidFill>
                  <a:schemeClr val="tx1"/>
                </a:solidFill>
                <a:latin typeface="+mn-lt"/>
                <a:ea typeface="+mn-ea"/>
                <a:cs typeface="+mn-cs"/>
              </a:rPr>
              <a:t>Wednesday</a:t>
            </a:r>
            <a:r>
              <a:rPr lang="en-US" sz="4000" b="1" dirty="0">
                <a:solidFill>
                  <a:schemeClr val="tx1"/>
                </a:solidFill>
                <a:latin typeface="+mn-lt"/>
                <a:ea typeface="+mn-ea"/>
                <a:cs typeface="+mn-cs"/>
              </a:rPr>
              <a:t>, July </a:t>
            </a:r>
            <a:r>
              <a:rPr lang="en-US" sz="4000" b="1" dirty="0" smtClean="0"/>
              <a:t>20</a:t>
            </a:r>
            <a:r>
              <a:rPr lang="en-US" sz="4000" dirty="0" smtClean="0">
                <a:solidFill>
                  <a:schemeClr val="tx1"/>
                </a:solidFill>
                <a:latin typeface="+mn-lt"/>
                <a:ea typeface="+mn-ea"/>
                <a:cs typeface="+mn-cs"/>
              </a:rPr>
              <a:t> </a:t>
            </a:r>
            <a:r>
              <a:rPr lang="en-US" sz="4000" dirty="0">
                <a:solidFill>
                  <a:schemeClr val="tx1"/>
                </a:solidFill>
                <a:latin typeface="+mn-lt"/>
                <a:ea typeface="+mn-ea"/>
                <a:cs typeface="+mn-cs"/>
              </a:rPr>
              <a:t>– </a:t>
            </a:r>
            <a:r>
              <a:rPr lang="en-US" sz="4000" b="1" dirty="0" smtClean="0">
                <a:solidFill>
                  <a:schemeClr val="tx1"/>
                </a:solidFill>
                <a:latin typeface="+mn-lt"/>
                <a:ea typeface="+mn-ea"/>
                <a:cs typeface="+mn-cs"/>
              </a:rPr>
              <a:t>Salon C &amp; D</a:t>
            </a:r>
          </a:p>
          <a:p>
            <a:pPr>
              <a:buNone/>
            </a:pPr>
            <a:r>
              <a:rPr lang="en-US" b="1" dirty="0" smtClean="0">
                <a:solidFill>
                  <a:schemeClr val="tx1"/>
                </a:solidFill>
                <a:latin typeface="+mn-lt"/>
                <a:ea typeface="+mn-ea"/>
                <a:cs typeface="+mn-cs"/>
              </a:rPr>
              <a:t>		10:30 am – Noon</a:t>
            </a:r>
          </a:p>
          <a:p>
            <a:pPr>
              <a:buNone/>
            </a:pPr>
            <a:endParaRPr lang="en-US" b="1" dirty="0">
              <a:solidFill>
                <a:schemeClr val="tx1"/>
              </a:solidFill>
              <a:latin typeface="+mn-lt"/>
              <a:ea typeface="+mn-ea"/>
              <a:cs typeface="+mn-cs"/>
            </a:endParaRPr>
          </a:p>
          <a:p>
            <a:pPr lvl="1"/>
            <a:r>
              <a:rPr lang="en-US" sz="3200" b="1" dirty="0" smtClean="0">
                <a:solidFill>
                  <a:schemeClr val="tx1"/>
                </a:solidFill>
                <a:latin typeface="+mn-lt"/>
                <a:ea typeface="+mn-ea"/>
                <a:cs typeface="+mn-cs"/>
              </a:rPr>
              <a:t>TSP2 Presentation</a:t>
            </a:r>
            <a:r>
              <a:rPr lang="en-US" b="1" dirty="0" smtClean="0">
                <a:solidFill>
                  <a:schemeClr val="tx1"/>
                </a:solidFill>
                <a:latin typeface="+mn-lt"/>
                <a:ea typeface="+mn-ea"/>
                <a:cs typeface="+mn-cs"/>
              </a:rPr>
              <a:t> </a:t>
            </a:r>
          </a:p>
          <a:p>
            <a:pPr lvl="2"/>
            <a:r>
              <a:rPr lang="en-US" sz="2800" b="1" dirty="0" smtClean="0">
                <a:solidFill>
                  <a:schemeClr val="tx1"/>
                </a:solidFill>
                <a:latin typeface="+mn-lt"/>
                <a:ea typeface="+mn-ea"/>
                <a:cs typeface="+mn-cs"/>
              </a:rPr>
              <a:t>Larry </a:t>
            </a:r>
            <a:r>
              <a:rPr lang="en-US" sz="2800" b="1" dirty="0">
                <a:solidFill>
                  <a:schemeClr val="tx1"/>
                </a:solidFill>
                <a:latin typeface="+mn-lt"/>
                <a:ea typeface="+mn-ea"/>
                <a:cs typeface="+mn-cs"/>
              </a:rPr>
              <a:t>Galehouse, </a:t>
            </a:r>
            <a:r>
              <a:rPr lang="en-US" sz="2800" b="1" dirty="0" smtClean="0">
                <a:solidFill>
                  <a:schemeClr val="tx1"/>
                </a:solidFill>
                <a:latin typeface="+mn-lt"/>
                <a:ea typeface="+mn-ea"/>
                <a:cs typeface="+mn-cs"/>
              </a:rPr>
              <a:t> Executive Director</a:t>
            </a:r>
            <a:r>
              <a:rPr lang="en-US" sz="2800" b="1" dirty="0">
                <a:solidFill>
                  <a:schemeClr val="tx1"/>
                </a:solidFill>
                <a:latin typeface="+mn-lt"/>
                <a:ea typeface="+mn-ea"/>
                <a:cs typeface="+mn-cs"/>
              </a:rPr>
              <a:t>, </a:t>
            </a:r>
            <a:r>
              <a:rPr lang="en-US" sz="2800" b="1" dirty="0" smtClean="0">
                <a:solidFill>
                  <a:schemeClr val="tx1"/>
                </a:solidFill>
                <a:latin typeface="+mn-lt"/>
                <a:ea typeface="+mn-ea"/>
                <a:cs typeface="+mn-cs"/>
              </a:rPr>
              <a:t>NCPP</a:t>
            </a:r>
          </a:p>
          <a:p>
            <a:pPr lvl="1"/>
            <a:r>
              <a:rPr lang="en-US" sz="3200" b="1" dirty="0" smtClean="0">
                <a:ea typeface="+mn-ea"/>
                <a:cs typeface="+mn-cs"/>
              </a:rPr>
              <a:t>Wrap-Ups</a:t>
            </a:r>
          </a:p>
          <a:p>
            <a:pPr lvl="2"/>
            <a:r>
              <a:rPr lang="en-US" sz="2800" b="1" dirty="0" smtClean="0">
                <a:ea typeface="+mn-ea"/>
                <a:cs typeface="+mn-cs"/>
              </a:rPr>
              <a:t>Vice-Chair Election</a:t>
            </a:r>
          </a:p>
          <a:p>
            <a:pPr lvl="2"/>
            <a:r>
              <a:rPr lang="en-US" sz="2800" b="1" dirty="0" smtClean="0">
                <a:ea typeface="+mn-ea"/>
                <a:cs typeface="+mn-cs"/>
              </a:rPr>
              <a:t>Proposed </a:t>
            </a:r>
            <a:r>
              <a:rPr lang="en-US" sz="2800" b="1" dirty="0" smtClean="0">
                <a:ea typeface="+mn-ea"/>
                <a:cs typeface="+mn-cs"/>
              </a:rPr>
              <a:t>Research Problem Statements</a:t>
            </a:r>
            <a:endParaRPr lang="en-US" sz="2800" b="1" dirty="0" smtClean="0">
              <a:solidFill>
                <a:schemeClr val="tx1"/>
              </a:solidFill>
              <a:latin typeface="+mn-lt"/>
              <a:ea typeface="+mn-ea"/>
              <a:cs typeface="+mn-cs"/>
            </a:endParaRPr>
          </a:p>
          <a:p>
            <a:pPr lvl="2"/>
            <a:r>
              <a:rPr lang="en-US" sz="2800" b="1" dirty="0" smtClean="0">
                <a:ea typeface="+mn-ea"/>
                <a:cs typeface="+mn-cs"/>
              </a:rPr>
              <a:t>Resolutions</a:t>
            </a:r>
          </a:p>
          <a:p>
            <a:pPr lvl="2"/>
            <a:r>
              <a:rPr lang="en-US" sz="2800" b="1" dirty="0" smtClean="0"/>
              <a:t>2012 SCOM/TRB Maintenance Management Topic Selection</a:t>
            </a:r>
            <a:endParaRPr lang="en-US" sz="2800" b="1" dirty="0" smtClean="0">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ctrTitle"/>
          </p:nvPr>
        </p:nvSpPr>
        <p:spPr>
          <a:xfrm>
            <a:off x="990600" y="228600"/>
            <a:ext cx="7924800" cy="2590800"/>
          </a:xfrm>
          <a:noFill/>
          <a:ln/>
        </p:spPr>
        <p:txBody>
          <a:bodyPr/>
          <a:lstStyle/>
          <a:p>
            <a:r>
              <a:rPr lang="en-US" sz="3600" b="1" dirty="0"/>
              <a:t>Pavements </a:t>
            </a:r>
            <a:r>
              <a:rPr lang="en-US" sz="3600" b="1" dirty="0" smtClean="0"/>
              <a:t>Technical Working Group</a:t>
            </a:r>
            <a:r>
              <a:rPr lang="en-US" sz="6000" b="1" dirty="0">
                <a:solidFill>
                  <a:schemeClr val="tx1"/>
                </a:solidFill>
              </a:rPr>
              <a:t/>
            </a:r>
            <a:br>
              <a:rPr lang="en-US" sz="6000" b="1" dirty="0">
                <a:solidFill>
                  <a:schemeClr val="tx1"/>
                </a:solidFill>
              </a:rPr>
            </a:br>
            <a:r>
              <a:rPr lang="en-US" sz="2800" b="1" dirty="0">
                <a:solidFill>
                  <a:schemeClr val="tx1"/>
                </a:solidFill>
              </a:rPr>
              <a:t>AASHTO Standing Committee on Highways, Subcommittee on Maintenance</a:t>
            </a:r>
            <a:r>
              <a:rPr lang="en-US" sz="6000" b="1" dirty="0">
                <a:solidFill>
                  <a:schemeClr val="tx1"/>
                </a:solidFill>
              </a:rPr>
              <a:t/>
            </a:r>
            <a:br>
              <a:rPr lang="en-US" sz="6000" b="1" dirty="0">
                <a:solidFill>
                  <a:schemeClr val="tx1"/>
                </a:solidFill>
              </a:rPr>
            </a:br>
            <a:r>
              <a:rPr lang="en-US" sz="3200" b="1" dirty="0">
                <a:solidFill>
                  <a:schemeClr val="tx1"/>
                </a:solidFill>
              </a:rPr>
              <a:t>July </a:t>
            </a:r>
            <a:r>
              <a:rPr lang="en-US" sz="3200" b="1" dirty="0" smtClean="0">
                <a:solidFill>
                  <a:schemeClr val="tx1"/>
                </a:solidFill>
              </a:rPr>
              <a:t>19, 2011   8:00-10:00 am</a:t>
            </a:r>
            <a:r>
              <a:rPr lang="en-US" sz="3200" b="1" dirty="0">
                <a:solidFill>
                  <a:schemeClr val="tx1"/>
                </a:solidFill>
              </a:rPr>
              <a:t/>
            </a:r>
            <a:br>
              <a:rPr lang="en-US" sz="3200" b="1" dirty="0">
                <a:solidFill>
                  <a:schemeClr val="tx1"/>
                </a:solidFill>
              </a:rPr>
            </a:br>
            <a:r>
              <a:rPr lang="en-US" sz="2800" b="1" dirty="0" smtClean="0">
                <a:solidFill>
                  <a:schemeClr val="tx1"/>
                </a:solidFill>
              </a:rPr>
              <a:t>Louisville, Kentucky</a:t>
            </a:r>
            <a:endParaRPr lang="en-US" sz="2800" b="1" dirty="0">
              <a:solidFill>
                <a:schemeClr val="tx1"/>
              </a:solidFill>
            </a:endParaRPr>
          </a:p>
        </p:txBody>
      </p:sp>
      <p:sp>
        <p:nvSpPr>
          <p:cNvPr id="261123" name="Rectangle 3"/>
          <p:cNvSpPr>
            <a:spLocks noGrp="1" noChangeArrowheads="1"/>
          </p:cNvSpPr>
          <p:nvPr>
            <p:ph type="subTitle" idx="1"/>
          </p:nvPr>
        </p:nvSpPr>
        <p:spPr>
          <a:xfrm>
            <a:off x="1143000" y="4876800"/>
            <a:ext cx="7010400" cy="1828800"/>
          </a:xfrm>
          <a:noFill/>
          <a:ln/>
        </p:spPr>
        <p:txBody>
          <a:bodyPr>
            <a:noAutofit/>
          </a:bodyPr>
          <a:lstStyle/>
          <a:p>
            <a:r>
              <a:rPr lang="en-US" sz="2400" b="1" i="1" dirty="0">
                <a:solidFill>
                  <a:schemeClr val="tx1"/>
                </a:solidFill>
              </a:rPr>
              <a:t>Eric Pitts, GADOT – Chair</a:t>
            </a:r>
          </a:p>
          <a:p>
            <a:r>
              <a:rPr lang="en-US" sz="2400" b="1" i="1" strike="sngStrike" dirty="0" smtClean="0">
                <a:solidFill>
                  <a:schemeClr val="tx1"/>
                </a:solidFill>
              </a:rPr>
              <a:t>Jennifer Brandenburg – Vice Chair</a:t>
            </a:r>
          </a:p>
          <a:p>
            <a:r>
              <a:rPr lang="en-US" sz="2400" b="1" i="1" dirty="0" smtClean="0">
                <a:solidFill>
                  <a:schemeClr val="tx1"/>
                </a:solidFill>
              </a:rPr>
              <a:t>Tim </a:t>
            </a:r>
            <a:r>
              <a:rPr lang="en-US" sz="2400" b="1" i="1" dirty="0">
                <a:solidFill>
                  <a:schemeClr val="tx1"/>
                </a:solidFill>
              </a:rPr>
              <a:t>Lattner, FLDOT – Vice </a:t>
            </a:r>
            <a:r>
              <a:rPr lang="en-US" sz="2400" b="1" i="1" dirty="0" smtClean="0">
                <a:solidFill>
                  <a:schemeClr val="tx1"/>
                </a:solidFill>
              </a:rPr>
              <a:t>Chair</a:t>
            </a:r>
          </a:p>
          <a:p>
            <a:r>
              <a:rPr lang="en-US" sz="2400" b="1" i="1" dirty="0" smtClean="0">
                <a:solidFill>
                  <a:schemeClr val="tx1"/>
                </a:solidFill>
              </a:rPr>
              <a:t>Steve Mueller -  FHWA Liaison</a:t>
            </a:r>
          </a:p>
        </p:txBody>
      </p:sp>
      <p:pic>
        <p:nvPicPr>
          <p:cNvPr id="261124" name="Picture 4" descr="CRACKBLOWING JPEG"/>
          <p:cNvPicPr>
            <a:picLocks noChangeAspect="1" noChangeArrowheads="1"/>
          </p:cNvPicPr>
          <p:nvPr/>
        </p:nvPicPr>
        <p:blipFill>
          <a:blip r:embed="rId2" cstate="print"/>
          <a:srcRect/>
          <a:stretch>
            <a:fillRect/>
          </a:stretch>
        </p:blipFill>
        <p:spPr bwMode="auto">
          <a:xfrm>
            <a:off x="1295400" y="2895600"/>
            <a:ext cx="1981200" cy="1738313"/>
          </a:xfrm>
          <a:prstGeom prst="rect">
            <a:avLst/>
          </a:prstGeom>
          <a:noFill/>
          <a:ln w="9525">
            <a:noFill/>
            <a:miter lim="800000"/>
            <a:headEnd/>
            <a:tailEnd/>
          </a:ln>
        </p:spPr>
      </p:pic>
      <p:pic>
        <p:nvPicPr>
          <p:cNvPr id="261125" name="Picture 5" descr="f6-02"/>
          <p:cNvPicPr>
            <a:picLocks noChangeAspect="1" noChangeArrowheads="1"/>
          </p:cNvPicPr>
          <p:nvPr/>
        </p:nvPicPr>
        <p:blipFill>
          <a:blip r:embed="rId3" cstate="print"/>
          <a:srcRect/>
          <a:stretch>
            <a:fillRect/>
          </a:stretch>
        </p:blipFill>
        <p:spPr bwMode="auto">
          <a:xfrm>
            <a:off x="3581400" y="2895600"/>
            <a:ext cx="2543175" cy="1738313"/>
          </a:xfrm>
          <a:prstGeom prst="rect">
            <a:avLst/>
          </a:prstGeom>
          <a:noFill/>
          <a:ln w="9525">
            <a:noFill/>
            <a:miter lim="800000"/>
            <a:headEnd/>
            <a:tailEnd/>
          </a:ln>
        </p:spPr>
      </p:pic>
      <p:pic>
        <p:nvPicPr>
          <p:cNvPr id="261126" name="Picture 6" descr="slide35"/>
          <p:cNvPicPr>
            <a:picLocks noChangeAspect="1" noChangeArrowheads="1"/>
          </p:cNvPicPr>
          <p:nvPr/>
        </p:nvPicPr>
        <p:blipFill>
          <a:blip r:embed="rId4" cstate="print"/>
          <a:srcRect/>
          <a:stretch>
            <a:fillRect/>
          </a:stretch>
        </p:blipFill>
        <p:spPr bwMode="auto">
          <a:xfrm>
            <a:off x="6400800" y="2895600"/>
            <a:ext cx="2362200"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AGENDA</a:t>
            </a:r>
            <a:br>
              <a:rPr lang="en-US" b="1" dirty="0" smtClean="0"/>
            </a:br>
            <a:r>
              <a:rPr lang="en-US" b="1" dirty="0" smtClean="0"/>
              <a:t>Tuesday, July 19</a:t>
            </a:r>
            <a:r>
              <a:rPr lang="en-US" dirty="0" smtClean="0"/>
              <a:t> – </a:t>
            </a:r>
            <a:r>
              <a:rPr lang="en-US" b="1" dirty="0" smtClean="0"/>
              <a:t>Salon C &amp; D </a:t>
            </a:r>
            <a:r>
              <a:rPr lang="en-US" sz="3600" b="1" dirty="0" smtClean="0"/>
              <a:t>(2 hrs)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lvl="1"/>
            <a:r>
              <a:rPr lang="en-US" sz="3200" b="1" dirty="0" smtClean="0"/>
              <a:t>NCHRP Synthesis 411: Microsurfacing</a:t>
            </a:r>
          </a:p>
          <a:p>
            <a:pPr lvl="2"/>
            <a:r>
              <a:rPr lang="en-US" sz="2800" b="1" dirty="0" smtClean="0"/>
              <a:t>Mr. Rusty Price, Intermountain Slurry Seal</a:t>
            </a:r>
          </a:p>
          <a:p>
            <a:pPr lvl="1"/>
            <a:r>
              <a:rPr lang="en-US" sz="3200" b="1" dirty="0" smtClean="0"/>
              <a:t>Preservation Research at Georgia Tech</a:t>
            </a:r>
          </a:p>
          <a:p>
            <a:pPr lvl="2"/>
            <a:r>
              <a:rPr lang="en-US" sz="2800" b="1" dirty="0" smtClean="0"/>
              <a:t>Dr. James Tsai, Georgia Tech</a:t>
            </a:r>
          </a:p>
          <a:p>
            <a:pPr lvl="2">
              <a:buNone/>
            </a:pPr>
            <a:endParaRPr lang="en-US" sz="1500" b="1" dirty="0" smtClean="0"/>
          </a:p>
          <a:p>
            <a:pPr lvl="1"/>
            <a:r>
              <a:rPr lang="en-US" sz="3200" b="1" dirty="0" smtClean="0"/>
              <a:t>Results from 7-18-11 TWG Meeting</a:t>
            </a:r>
          </a:p>
          <a:p>
            <a:pPr lvl="2"/>
            <a:r>
              <a:rPr lang="en-US" b="1" dirty="0" smtClean="0"/>
              <a:t>Abstract Review Progress</a:t>
            </a:r>
          </a:p>
          <a:p>
            <a:pPr lvl="2"/>
            <a:r>
              <a:rPr lang="en-US" b="1" dirty="0" smtClean="0"/>
              <a:t>NCHRP Report Recommendations for AASHTO</a:t>
            </a:r>
          </a:p>
          <a:p>
            <a:pPr lvl="1"/>
            <a:r>
              <a:rPr lang="en-US" sz="3200" b="1" dirty="0" smtClean="0"/>
              <a:t>New Business</a:t>
            </a:r>
          </a:p>
          <a:p>
            <a:pPr lvl="2"/>
            <a:r>
              <a:rPr lang="en-US" b="1" dirty="0" smtClean="0"/>
              <a:t>Nominations for PTWG Vice-Chair</a:t>
            </a:r>
          </a:p>
          <a:p>
            <a:pPr lvl="2"/>
            <a:r>
              <a:rPr lang="en-US" b="1" dirty="0" smtClean="0"/>
              <a:t>Development </a:t>
            </a:r>
            <a:r>
              <a:rPr lang="en-US" b="1" dirty="0" smtClean="0"/>
              <a:t>of 2011 Work Plan</a:t>
            </a:r>
          </a:p>
          <a:p>
            <a:pPr lvl="2"/>
            <a:r>
              <a:rPr lang="en-US" b="1" dirty="0" smtClean="0"/>
              <a:t>Research Problem Statements Discussion</a:t>
            </a:r>
          </a:p>
          <a:p>
            <a:pPr lvl="2"/>
            <a:r>
              <a:rPr lang="en-US" b="1" dirty="0" smtClean="0"/>
              <a:t>Resolutions Discussion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838200"/>
          </a:xfrm>
        </p:spPr>
        <p:txBody>
          <a:bodyPr>
            <a:noAutofit/>
          </a:bodyPr>
          <a:lstStyle/>
          <a:p>
            <a:pPr lvl="1" algn="ctr" rtl="0">
              <a:spcBef>
                <a:spcPct val="0"/>
              </a:spcBef>
            </a:pPr>
            <a:r>
              <a:rPr lang="en-US" sz="3200" b="1" dirty="0" smtClean="0"/>
              <a:t>NCHRP Synthesis 411: Microsurfacing</a:t>
            </a:r>
            <a:br>
              <a:rPr lang="en-US" sz="3200" b="1" dirty="0" smtClean="0"/>
            </a:br>
            <a:endParaRPr lang="en-US" dirty="0"/>
          </a:p>
        </p:txBody>
      </p:sp>
      <p:sp>
        <p:nvSpPr>
          <p:cNvPr id="3" name="Content Placeholder 2"/>
          <p:cNvSpPr>
            <a:spLocks noGrp="1"/>
          </p:cNvSpPr>
          <p:nvPr>
            <p:ph idx="1"/>
          </p:nvPr>
        </p:nvSpPr>
        <p:spPr>
          <a:xfrm>
            <a:off x="457200" y="1143000"/>
            <a:ext cx="8229600" cy="533400"/>
          </a:xfrm>
        </p:spPr>
        <p:txBody>
          <a:bodyPr/>
          <a:lstStyle/>
          <a:p>
            <a:pPr lvl="2">
              <a:buNone/>
            </a:pPr>
            <a:r>
              <a:rPr lang="en-US" sz="2800" b="1" dirty="0" smtClean="0"/>
              <a:t>Mr. Rusty Price, Intermountain Slurry Seal</a:t>
            </a:r>
          </a:p>
          <a:p>
            <a:endParaRPr lang="en-US" dirty="0"/>
          </a:p>
        </p:txBody>
      </p:sp>
      <p:pic>
        <p:nvPicPr>
          <p:cNvPr id="4" name="Picture 6" descr="NCHRP 411 Cover"/>
          <p:cNvPicPr>
            <a:picLocks noChangeAspect="1" noChangeArrowheads="1"/>
          </p:cNvPicPr>
          <p:nvPr/>
        </p:nvPicPr>
        <p:blipFill>
          <a:blip r:embed="rId2" cstate="print"/>
          <a:srcRect/>
          <a:stretch>
            <a:fillRect/>
          </a:stretch>
        </p:blipFill>
        <p:spPr bwMode="auto">
          <a:xfrm>
            <a:off x="2743200" y="1828800"/>
            <a:ext cx="3684587" cy="4800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838200"/>
          </a:xfrm>
        </p:spPr>
        <p:txBody>
          <a:bodyPr>
            <a:noAutofit/>
          </a:bodyPr>
          <a:lstStyle/>
          <a:p>
            <a:pPr lvl="1" algn="ctr" rtl="0">
              <a:spcBef>
                <a:spcPct val="0"/>
              </a:spcBef>
            </a:pPr>
            <a:r>
              <a:rPr lang="en-US" sz="3200" b="1" dirty="0" smtClean="0"/>
              <a:t>Preservation Research at Georgia Tech</a:t>
            </a:r>
            <a:endParaRPr lang="en-US" dirty="0"/>
          </a:p>
        </p:txBody>
      </p:sp>
      <p:sp>
        <p:nvSpPr>
          <p:cNvPr id="3" name="Content Placeholder 2"/>
          <p:cNvSpPr>
            <a:spLocks noGrp="1"/>
          </p:cNvSpPr>
          <p:nvPr>
            <p:ph idx="1"/>
          </p:nvPr>
        </p:nvSpPr>
        <p:spPr>
          <a:xfrm>
            <a:off x="457200" y="1219200"/>
            <a:ext cx="8229600" cy="685800"/>
          </a:xfrm>
        </p:spPr>
        <p:txBody>
          <a:bodyPr>
            <a:noAutofit/>
          </a:bodyPr>
          <a:lstStyle/>
          <a:p>
            <a:pPr algn="ctr">
              <a:buNone/>
            </a:pPr>
            <a:r>
              <a:rPr lang="en-US" sz="2800" b="1" dirty="0" smtClean="0"/>
              <a:t>Dr. James Tsai, Georgia Institute of Technology</a:t>
            </a:r>
          </a:p>
        </p:txBody>
      </p:sp>
      <p:pic>
        <p:nvPicPr>
          <p:cNvPr id="38914" name="Picture 2" descr="Tsai"/>
          <p:cNvPicPr>
            <a:picLocks noChangeAspect="1" noChangeArrowheads="1"/>
          </p:cNvPicPr>
          <p:nvPr/>
        </p:nvPicPr>
        <p:blipFill>
          <a:blip r:embed="rId2" cstate="print"/>
          <a:srcRect/>
          <a:stretch>
            <a:fillRect/>
          </a:stretch>
        </p:blipFill>
        <p:spPr bwMode="auto">
          <a:xfrm>
            <a:off x="3082292" y="1828800"/>
            <a:ext cx="2480308" cy="1828800"/>
          </a:xfrm>
          <a:prstGeom prst="rect">
            <a:avLst/>
          </a:prstGeom>
          <a:noFill/>
        </p:spPr>
      </p:pic>
      <p:sp>
        <p:nvSpPr>
          <p:cNvPr id="6" name="TextBox 5"/>
          <p:cNvSpPr txBox="1"/>
          <p:nvPr/>
        </p:nvSpPr>
        <p:spPr>
          <a:xfrm>
            <a:off x="152400" y="3733800"/>
            <a:ext cx="8839200" cy="3046988"/>
          </a:xfrm>
          <a:prstGeom prst="rect">
            <a:avLst/>
          </a:prstGeom>
          <a:noFill/>
        </p:spPr>
        <p:txBody>
          <a:bodyPr wrap="square" rtlCol="0">
            <a:spAutoFit/>
          </a:bodyPr>
          <a:lstStyle/>
          <a:p>
            <a:r>
              <a:rPr lang="en-US" sz="2400" dirty="0" smtClean="0"/>
              <a:t>Dr. Tsai is an Associate Professor in the School of Civil and Environmental Engineering at Georgia Tech. He received his Ph.D. in 1996 from the School of Civil and Environmental Engineering at Georgia Tech. Since 1997, he has led a research team and worked with GDOT pavement engineers, successfully implementing a large-scale Oracle GIS-based pavement preservation and management system for GDOT to effectively preserve and manage its 18,000-centerline miles of highway.</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b="1" dirty="0" smtClean="0"/>
              <a:t>Draft Results from 7-18-2011 Meeting</a:t>
            </a:r>
            <a:br>
              <a:rPr lang="en-US" b="1" dirty="0" smtClean="0"/>
            </a:br>
            <a:r>
              <a:rPr lang="en-US" b="1" dirty="0" smtClean="0"/>
              <a:t/>
            </a:r>
            <a:br>
              <a:rPr lang="en-US" b="1" dirty="0" smtClean="0"/>
            </a:br>
            <a:r>
              <a:rPr lang="en-US" b="1" dirty="0" smtClean="0"/>
              <a:t>2012 AASHTO/TRB Maintenance Management Conference Abstracts</a:t>
            </a:r>
            <a:br>
              <a:rPr lang="en-US" b="1" dirty="0" smtClean="0"/>
            </a:br>
            <a:r>
              <a:rPr lang="en-US" b="1" dirty="0" smtClean="0"/>
              <a:t/>
            </a:r>
            <a:br>
              <a:rPr lang="en-US" b="1" dirty="0" smtClean="0"/>
            </a:br>
            <a:r>
              <a:rPr lang="en-US" b="1" dirty="0" smtClean="0"/>
              <a:t>AASHTO Publication Recommendations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r>
              <a:rPr lang="en-US" dirty="0" smtClean="0"/>
              <a:t>7-18-2011 Draft Abstract Prioritization</a:t>
            </a:r>
            <a:endParaRPr lang="en-US" dirty="0"/>
          </a:p>
        </p:txBody>
      </p:sp>
      <p:graphicFrame>
        <p:nvGraphicFramePr>
          <p:cNvPr id="5" name="Table 4"/>
          <p:cNvGraphicFramePr>
            <a:graphicFrameLocks noGrp="1"/>
          </p:cNvGraphicFramePr>
          <p:nvPr/>
        </p:nvGraphicFramePr>
        <p:xfrm>
          <a:off x="381000" y="685802"/>
          <a:ext cx="8610599" cy="6020634"/>
        </p:xfrm>
        <a:graphic>
          <a:graphicData uri="http://schemas.openxmlformats.org/drawingml/2006/table">
            <a:tbl>
              <a:tblPr/>
              <a:tblGrid>
                <a:gridCol w="533400"/>
                <a:gridCol w="654863"/>
                <a:gridCol w="645795"/>
                <a:gridCol w="645795"/>
                <a:gridCol w="6130746"/>
              </a:tblGrid>
              <a:tr h="718983">
                <a:tc>
                  <a:txBody>
                    <a:bodyPr/>
                    <a:lstStyle/>
                    <a:p>
                      <a:pPr marL="0" marR="0" algn="ctr">
                        <a:spcBef>
                          <a:spcPts val="0"/>
                        </a:spcBef>
                        <a:spcAft>
                          <a:spcPts val="0"/>
                        </a:spcAft>
                      </a:pPr>
                      <a:r>
                        <a:rPr lang="en-US" sz="1200" b="1" dirty="0">
                          <a:latin typeface="Calibri"/>
                          <a:ea typeface="Calibri"/>
                          <a:cs typeface="Times New Roman"/>
                        </a:rPr>
                        <a:t>Number</a:t>
                      </a:r>
                      <a:endParaRPr lang="en-US" sz="1200" dirty="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Calibri"/>
                          <a:ea typeface="Calibri"/>
                          <a:cs typeface="Times New Roman"/>
                        </a:rPr>
                        <a:t>7-18-11</a:t>
                      </a:r>
                      <a:endParaRPr lang="en-US" sz="1400">
                        <a:latin typeface="Calibri"/>
                        <a:ea typeface="Calibri"/>
                        <a:cs typeface="Times New Roman"/>
                      </a:endParaRPr>
                    </a:p>
                    <a:p>
                      <a:pPr marL="0" marR="0" algn="ctr">
                        <a:spcBef>
                          <a:spcPts val="0"/>
                        </a:spcBef>
                        <a:spcAft>
                          <a:spcPts val="0"/>
                        </a:spcAft>
                      </a:pPr>
                      <a:r>
                        <a:rPr lang="en-US" sz="1400" b="1">
                          <a:latin typeface="Calibri"/>
                          <a:ea typeface="Calibri"/>
                          <a:cs typeface="Times New Roman"/>
                        </a:rPr>
                        <a:t>Votes</a:t>
                      </a:r>
                      <a:endParaRPr lang="en-US" sz="14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Calibri"/>
                          <a:ea typeface="Calibri"/>
                          <a:cs typeface="Times New Roman"/>
                        </a:rPr>
                        <a:t>Reviewed</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Calibri"/>
                          <a:ea typeface="Calibri"/>
                          <a:cs typeface="Times New Roman"/>
                        </a:rPr>
                        <a:t>Pres Only      Pres/Pub</a:t>
                      </a:r>
                      <a:endParaRPr lang="en-US" sz="1200" dirty="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Calibri"/>
                          <a:ea typeface="Calibri"/>
                          <a:cs typeface="Times New Roman"/>
                        </a:rPr>
                        <a:t>Program Entry</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83">
                <a:tc>
                  <a:txBody>
                    <a:bodyPr/>
                    <a:lstStyle/>
                    <a:p>
                      <a:pPr marL="0" marR="0" algn="ctr">
                        <a:spcBef>
                          <a:spcPts val="0"/>
                        </a:spcBef>
                        <a:spcAft>
                          <a:spcPts val="0"/>
                        </a:spcAft>
                      </a:pPr>
                      <a:r>
                        <a:rPr lang="en-US" sz="2000" b="1">
                          <a:latin typeface="Calibri"/>
                          <a:ea typeface="Calibri"/>
                          <a:cs typeface="Times New Roman"/>
                        </a:rPr>
                        <a:t>103</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Using Automated Pavement Condition Measurements to Indicate Appropriate Pavement Preservation and Maintenance Options (MMC-2012-103), M. Stroup-Gardiner, Gardiner Technical Services; Dharamveer Singh, University of Oklahoma </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83">
                <a:tc>
                  <a:txBody>
                    <a:bodyPr/>
                    <a:lstStyle/>
                    <a:p>
                      <a:pPr marL="0" marR="0" algn="ctr">
                        <a:spcBef>
                          <a:spcPts val="0"/>
                        </a:spcBef>
                        <a:spcAft>
                          <a:spcPts val="0"/>
                        </a:spcAft>
                      </a:pPr>
                      <a:r>
                        <a:rPr lang="en-US" sz="2000" b="1">
                          <a:latin typeface="Calibri"/>
                          <a:ea typeface="Calibri"/>
                          <a:cs typeface="Times New Roman"/>
                        </a:rPr>
                        <a:t>115</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Network Perspective on the Allocation and Justification of Resources to Meet Preventive Maintenance Needs (MMC-2012-115), Mohammad Hafizur Rahman Arman, Eleni Bardaka, and Matthew J. Volovaki, Purdue University</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a:latin typeface="Calibri"/>
                          <a:ea typeface="Calibri"/>
                          <a:cs typeface="Times New Roman"/>
                        </a:rPr>
                        <a:t>134</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Roller-Compacted Concrete Pavements for Highways and Streets (MMC-2012-134), Gregory E. Halsted, Portland Cement Association</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a:latin typeface="Calibri"/>
                          <a:ea typeface="Calibri"/>
                          <a:cs typeface="Times New Roman"/>
                        </a:rPr>
                        <a:t>145</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Improvements in Asphalt Rubber Chip Seal Application with Warm Mix Technology (MMC-2012-145), DingXin Chen and R. Gary Hicks and LeRose Lane, California Pavement Preservation Center</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a:latin typeface="Calibri"/>
                          <a:ea typeface="Calibri"/>
                          <a:cs typeface="Times New Roman"/>
                        </a:rPr>
                        <a:t>136</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An Optimization Model for Pavement Maintenance Planning and Resource Allocation (MMC-2012-136), Mary I. Panagopoulou and Athanasios P. Chassiakos, University of Patras, Greece</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a:latin typeface="Calibri"/>
                          <a:ea typeface="Calibri"/>
                          <a:cs typeface="Times New Roman"/>
                        </a:rPr>
                        <a:t>143</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Level of Service Ranking using the Percent Within Limits Measure (MMC-2012-143), Robert L. Schmitt and Samuel Owusu-Ababio, University of Wisconsin; Richard M. Weed, Consultant</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a:latin typeface="Calibri"/>
                          <a:ea typeface="Calibri"/>
                          <a:cs typeface="Times New Roman"/>
                        </a:rPr>
                        <a:t>132</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Cement-Modified Soil for Long Lasting Pavements (MMC-2012-132), Gregory E. Halsted, Portland Cement Association</a:t>
                      </a:r>
                      <a:endParaRPr lang="en-US" sz="140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08">
                <a:tc>
                  <a:txBody>
                    <a:bodyPr/>
                    <a:lstStyle/>
                    <a:p>
                      <a:pPr marL="0" marR="0" algn="ctr">
                        <a:spcBef>
                          <a:spcPts val="0"/>
                        </a:spcBef>
                        <a:spcAft>
                          <a:spcPts val="0"/>
                        </a:spcAft>
                      </a:pPr>
                      <a:r>
                        <a:rPr lang="en-US" sz="2000" b="1" dirty="0">
                          <a:latin typeface="Calibri"/>
                          <a:ea typeface="Calibri"/>
                          <a:cs typeface="Times New Roman"/>
                        </a:rPr>
                        <a:t>144</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 Only</a:t>
                      </a: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Partnering in Maintenance Management – It Works! (MMC-2012-144), </a:t>
                      </a:r>
                      <a:r>
                        <a:rPr lang="en-US" sz="1400" b="1" dirty="0" smtClean="0">
                          <a:latin typeface="Calibri"/>
                          <a:ea typeface="Calibri"/>
                          <a:cs typeface="Times New Roman"/>
                        </a:rPr>
                        <a:t>Milton  Thacker</a:t>
                      </a:r>
                      <a:r>
                        <a:rPr lang="en-US" sz="1400" b="1" dirty="0">
                          <a:latin typeface="Calibri"/>
                          <a:ea typeface="Calibri"/>
                          <a:cs typeface="Times New Roman"/>
                        </a:rPr>
                        <a:t>, </a:t>
                      </a:r>
                      <a:r>
                        <a:rPr lang="en-US" sz="1400" b="1" dirty="0" err="1">
                          <a:latin typeface="Calibri"/>
                          <a:ea typeface="Calibri"/>
                          <a:cs typeface="Times New Roman"/>
                        </a:rPr>
                        <a:t>DBi</a:t>
                      </a:r>
                      <a:r>
                        <a:rPr lang="en-US" sz="1400" b="1" dirty="0">
                          <a:latin typeface="Calibri"/>
                          <a:ea typeface="Calibri"/>
                          <a:cs typeface="Times New Roman"/>
                        </a:rPr>
                        <a:t> Services</a:t>
                      </a:r>
                      <a:endParaRPr lang="en-US" sz="1400" dirty="0">
                        <a:latin typeface="Calibri"/>
                        <a:ea typeface="Calibri"/>
                        <a:cs typeface="Times New Roman"/>
                      </a:endParaRPr>
                    </a:p>
                  </a:txBody>
                  <a:tcPr marL="4007" marR="4007" marT="40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smtClean="0"/>
              <a:t>7-18-2011 Draft Abstract Prioritization</a:t>
            </a:r>
            <a:endParaRPr lang="en-US" dirty="0"/>
          </a:p>
        </p:txBody>
      </p:sp>
      <p:graphicFrame>
        <p:nvGraphicFramePr>
          <p:cNvPr id="4" name="Table 3"/>
          <p:cNvGraphicFramePr>
            <a:graphicFrameLocks noGrp="1"/>
          </p:cNvGraphicFramePr>
          <p:nvPr/>
        </p:nvGraphicFramePr>
        <p:xfrm>
          <a:off x="228601" y="685802"/>
          <a:ext cx="8686798" cy="6019796"/>
        </p:xfrm>
        <a:graphic>
          <a:graphicData uri="http://schemas.openxmlformats.org/drawingml/2006/table">
            <a:tbl>
              <a:tblPr/>
              <a:tblGrid>
                <a:gridCol w="547268"/>
                <a:gridCol w="651509"/>
                <a:gridCol w="651509"/>
                <a:gridCol w="651509"/>
                <a:gridCol w="6185003"/>
              </a:tblGrid>
              <a:tr h="766653">
                <a:tc>
                  <a:txBody>
                    <a:bodyPr/>
                    <a:lstStyle/>
                    <a:p>
                      <a:pPr marL="0" marR="0" algn="ctr">
                        <a:spcBef>
                          <a:spcPts val="0"/>
                        </a:spcBef>
                        <a:spcAft>
                          <a:spcPts val="0"/>
                        </a:spcAft>
                      </a:pPr>
                      <a:r>
                        <a:rPr lang="en-US" sz="1200" b="1" dirty="0">
                          <a:latin typeface="Calibri"/>
                          <a:ea typeface="Calibri"/>
                          <a:cs typeface="Times New Roman"/>
                        </a:rPr>
                        <a:t>Number</a:t>
                      </a:r>
                      <a:endParaRPr lang="en-US" sz="1200" dirty="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Calibri"/>
                          <a:ea typeface="Calibri"/>
                          <a:cs typeface="Times New Roman"/>
                        </a:rPr>
                        <a:t>7-18-11</a:t>
                      </a:r>
                      <a:endParaRPr lang="en-US" sz="1400">
                        <a:latin typeface="Calibri"/>
                        <a:ea typeface="Calibri"/>
                        <a:cs typeface="Times New Roman"/>
                      </a:endParaRPr>
                    </a:p>
                    <a:p>
                      <a:pPr marL="0" marR="0" algn="ctr">
                        <a:spcBef>
                          <a:spcPts val="0"/>
                        </a:spcBef>
                        <a:spcAft>
                          <a:spcPts val="0"/>
                        </a:spcAft>
                      </a:pPr>
                      <a:r>
                        <a:rPr lang="en-US" sz="1400" b="1">
                          <a:latin typeface="Calibri"/>
                          <a:ea typeface="Calibri"/>
                          <a:cs typeface="Times New Roman"/>
                        </a:rPr>
                        <a:t>Votes</a:t>
                      </a:r>
                      <a:endParaRPr lang="en-US" sz="14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Calibri"/>
                          <a:ea typeface="Calibri"/>
                          <a:cs typeface="Times New Roman"/>
                        </a:rPr>
                        <a:t>Reviewed</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Calibri"/>
                          <a:ea typeface="Calibri"/>
                          <a:cs typeface="Times New Roman"/>
                        </a:rPr>
                        <a:t>Pres Only      Pres/Pub</a:t>
                      </a:r>
                      <a:endParaRPr lang="en-US" sz="1200" dirty="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Calibri"/>
                          <a:ea typeface="Calibri"/>
                          <a:cs typeface="Times New Roman"/>
                        </a:rPr>
                        <a:t>Program Entry</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653">
                <a:tc>
                  <a:txBody>
                    <a:bodyPr/>
                    <a:lstStyle/>
                    <a:p>
                      <a:pPr marL="0" marR="0" algn="ctr">
                        <a:spcBef>
                          <a:spcPts val="0"/>
                        </a:spcBef>
                        <a:spcAft>
                          <a:spcPts val="0"/>
                        </a:spcAft>
                      </a:pPr>
                      <a:r>
                        <a:rPr lang="en-US" sz="2000" b="1" dirty="0">
                          <a:latin typeface="Calibri"/>
                          <a:ea typeface="Calibri"/>
                          <a:cs typeface="Times New Roman"/>
                        </a:rPr>
                        <a:t>127</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 Only</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Better Sidewalks Through Systematic Inspection and Maintenance (MMC-2012-127), Dave Bergner, International Municipal Signal Association; Janet Luessenheide, Overland Park, KS Public Works Department</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773">
                <a:tc>
                  <a:txBody>
                    <a:bodyPr/>
                    <a:lstStyle/>
                    <a:p>
                      <a:pPr marL="0" marR="0" algn="ctr">
                        <a:spcBef>
                          <a:spcPts val="0"/>
                        </a:spcBef>
                        <a:spcAft>
                          <a:spcPts val="0"/>
                        </a:spcAft>
                      </a:pPr>
                      <a:r>
                        <a:rPr lang="en-US" sz="2000" b="1">
                          <a:latin typeface="Calibri"/>
                          <a:ea typeface="Calibri"/>
                          <a:cs typeface="Times New Roman"/>
                        </a:rPr>
                        <a:t>133</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Minimizing Reflective Cracking in Cement-Stabilized Pavement Bases (MMC-2012-133), Gregory E. Halsted, Portland Cement Association</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6745">
                <a:tc>
                  <a:txBody>
                    <a:bodyPr/>
                    <a:lstStyle/>
                    <a:p>
                      <a:pPr marL="0" marR="0" algn="ctr">
                        <a:spcBef>
                          <a:spcPts val="0"/>
                        </a:spcBef>
                        <a:spcAft>
                          <a:spcPts val="0"/>
                        </a:spcAft>
                      </a:pPr>
                      <a:r>
                        <a:rPr lang="en-US" sz="2000" b="1">
                          <a:latin typeface="Calibri"/>
                          <a:ea typeface="Calibri"/>
                          <a:cs typeface="Times New Roman"/>
                        </a:rPr>
                        <a:t>147</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Using a Pavement Preservation Database to Support the Alaska Pavement Preservation Program (MMC-2012-147), Anglea Parson and James Horn, Alaska Department of Transportation and Public Facilities; DingXin Cheng and R. Gary Hicks, California Pavement Preservation Center</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773">
                <a:tc>
                  <a:txBody>
                    <a:bodyPr/>
                    <a:lstStyle/>
                    <a:p>
                      <a:pPr marL="0" marR="0" algn="ctr">
                        <a:spcBef>
                          <a:spcPts val="0"/>
                        </a:spcBef>
                        <a:spcAft>
                          <a:spcPts val="0"/>
                        </a:spcAft>
                      </a:pPr>
                      <a:r>
                        <a:rPr lang="en-US" sz="2000" b="1">
                          <a:latin typeface="Calibri"/>
                          <a:ea typeface="Calibri"/>
                          <a:cs typeface="Times New Roman"/>
                        </a:rPr>
                        <a:t>108</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Character, Extent, and Severity of Corrosion in Continuously Reinforced (CRC) Pavements in South Dakota (MMC-2012-108), Allen L. Jones, Nadim Wehbe and Stephanie L. Klay, South Dakota State University </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653">
                <a:tc>
                  <a:txBody>
                    <a:bodyPr/>
                    <a:lstStyle/>
                    <a:p>
                      <a:pPr marL="0" marR="0" algn="ctr">
                        <a:spcBef>
                          <a:spcPts val="0"/>
                        </a:spcBef>
                        <a:spcAft>
                          <a:spcPts val="0"/>
                        </a:spcAft>
                      </a:pPr>
                      <a:r>
                        <a:rPr lang="en-US" sz="2000" b="1">
                          <a:latin typeface="Calibri"/>
                          <a:ea typeface="Calibri"/>
                          <a:cs typeface="Times New Roman"/>
                        </a:rPr>
                        <a:t>119</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Regional Asset Management Efforts and a Performance-based Approach to Local Streets and Roads Funding Allocation  (MMC-2012-119) Theresa Romell and Sui Tan, Metropolitan Transportation Commission</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773">
                <a:tc>
                  <a:txBody>
                    <a:bodyPr/>
                    <a:lstStyle/>
                    <a:p>
                      <a:pPr marL="0" marR="0" algn="ctr">
                        <a:spcBef>
                          <a:spcPts val="0"/>
                        </a:spcBef>
                        <a:spcAft>
                          <a:spcPts val="0"/>
                        </a:spcAft>
                      </a:pPr>
                      <a:r>
                        <a:rPr lang="en-US" sz="2000" b="1">
                          <a:latin typeface="Calibri"/>
                          <a:ea typeface="Calibri"/>
                          <a:cs typeface="Times New Roman"/>
                        </a:rPr>
                        <a:t>140</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Calibri"/>
                          <a:ea typeface="Calibri"/>
                          <a:cs typeface="Times New Roman"/>
                        </a:rPr>
                        <a:t>Developing an Integrated Asset Management System for Nigeria (MMC-2012-140), Emeka Agbasi, Federal Roads Maintenance Agency (FERMA), Nigeria</a:t>
                      </a:r>
                      <a:endParaRPr lang="en-US" sz="140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773">
                <a:tc>
                  <a:txBody>
                    <a:bodyPr/>
                    <a:lstStyle/>
                    <a:p>
                      <a:pPr marL="0" marR="0" algn="ctr">
                        <a:spcBef>
                          <a:spcPts val="0"/>
                        </a:spcBef>
                        <a:spcAft>
                          <a:spcPts val="0"/>
                        </a:spcAft>
                      </a:pPr>
                      <a:r>
                        <a:rPr lang="en-US" sz="2000" b="1">
                          <a:latin typeface="Calibri"/>
                          <a:ea typeface="Calibri"/>
                          <a:cs typeface="Times New Roman"/>
                        </a:rPr>
                        <a:t>141</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Calibri"/>
                          <a:ea typeface="Calibri"/>
                          <a:cs typeface="Times New Roman"/>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NONE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Pres/Pub</a:t>
                      </a: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Techniques to Guide the Implementation and Removal of Seasonal Load Restrictions (MMC-2012-141), Robert D. Hart, Leon F. Osborne, Jr., and John J. </a:t>
                      </a:r>
                      <a:r>
                        <a:rPr lang="en-US" sz="1400" b="1" dirty="0" err="1">
                          <a:latin typeface="Calibri"/>
                          <a:ea typeface="Calibri"/>
                          <a:cs typeface="Times New Roman"/>
                        </a:rPr>
                        <a:t>Mewes</a:t>
                      </a:r>
                      <a:r>
                        <a:rPr lang="en-US" sz="1400" b="1" dirty="0">
                          <a:latin typeface="Calibri"/>
                          <a:ea typeface="Calibri"/>
                          <a:cs typeface="Times New Roman"/>
                        </a:rPr>
                        <a:t>, Meridian Environmental Technology, Inc.</a:t>
                      </a:r>
                      <a:endParaRPr lang="en-US" sz="1400" dirty="0">
                        <a:latin typeface="Calibri"/>
                        <a:ea typeface="Calibri"/>
                        <a:cs typeface="Times New Roman"/>
                      </a:endParaRPr>
                    </a:p>
                  </a:txBody>
                  <a:tcPr marL="4536" marR="4536" marT="45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3200" b="1" dirty="0" smtClean="0"/>
              <a:t>Recommendations for AASHTO Publications</a:t>
            </a:r>
            <a:endParaRPr lang="en-US" sz="3200" dirty="0"/>
          </a:p>
        </p:txBody>
      </p:sp>
      <p:graphicFrame>
        <p:nvGraphicFramePr>
          <p:cNvPr id="5" name="Table 4"/>
          <p:cNvGraphicFramePr>
            <a:graphicFrameLocks noGrp="1"/>
          </p:cNvGraphicFramePr>
          <p:nvPr/>
        </p:nvGraphicFramePr>
        <p:xfrm>
          <a:off x="228600" y="661534"/>
          <a:ext cx="8763000" cy="5967866"/>
        </p:xfrm>
        <a:graphic>
          <a:graphicData uri="http://schemas.openxmlformats.org/drawingml/2006/table">
            <a:tbl>
              <a:tblPr/>
              <a:tblGrid>
                <a:gridCol w="372960"/>
                <a:gridCol w="642392"/>
                <a:gridCol w="661048"/>
                <a:gridCol w="2667000"/>
                <a:gridCol w="1600200"/>
                <a:gridCol w="2819400"/>
              </a:tblGrid>
              <a:tr h="424517">
                <a:tc gridSpan="2">
                  <a:txBody>
                    <a:bodyPr/>
                    <a:lstStyle/>
                    <a:p>
                      <a:pPr marL="0" marR="0">
                        <a:spcBef>
                          <a:spcPts val="0"/>
                        </a:spcBef>
                        <a:spcAft>
                          <a:spcPts val="0"/>
                        </a:spcAft>
                      </a:pPr>
                      <a:r>
                        <a:rPr lang="en-US" sz="1400" b="1" dirty="0">
                          <a:latin typeface="Calibri"/>
                          <a:ea typeface="Calibri"/>
                          <a:cs typeface="Times New Roman"/>
                        </a:rPr>
                        <a:t>NCHRP Year </a:t>
                      </a:r>
                      <a:endParaRPr lang="en-US" sz="1400" dirty="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spcBef>
                          <a:spcPts val="0"/>
                        </a:spcBef>
                        <a:spcAft>
                          <a:spcPts val="0"/>
                        </a:spcAft>
                      </a:pPr>
                      <a:r>
                        <a:rPr lang="en-US" sz="1400" b="1">
                          <a:latin typeface="Calibri"/>
                          <a:ea typeface="Calibri"/>
                          <a:cs typeface="Times New Roman"/>
                        </a:rPr>
                        <a:t>Project Number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Project Title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Report #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PTWG Recommended Action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9246">
                <a:tc rowSpan="2">
                  <a:txBody>
                    <a:bodyPr/>
                    <a:lstStyle/>
                    <a:p>
                      <a:pPr marL="0" marR="0">
                        <a:spcBef>
                          <a:spcPts val="0"/>
                        </a:spcBef>
                        <a:spcAft>
                          <a:spcPts val="0"/>
                        </a:spcAft>
                      </a:pPr>
                      <a:r>
                        <a:rPr lang="en-US" sz="1200" b="1" dirty="0">
                          <a:latin typeface="Calibri"/>
                          <a:ea typeface="Calibri"/>
                          <a:cs typeface="Times New Roman"/>
                        </a:rPr>
                        <a:t>Duluth (‘03) </a:t>
                      </a:r>
                      <a:endParaRPr lang="en-US" sz="1200" dirty="0">
                        <a:latin typeface="Calibri"/>
                        <a:ea typeface="Calibri"/>
                        <a:cs typeface="Times New Roman"/>
                      </a:endParaRPr>
                    </a:p>
                  </a:txBody>
                  <a:tcPr marL="17118" marR="17118" marT="6584"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2005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9-41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dirty="0">
                          <a:latin typeface="Calibri"/>
                          <a:ea typeface="Calibri"/>
                          <a:cs typeface="Times New Roman"/>
                        </a:rPr>
                        <a:t>Performance and Maintenance of Permeable Friction Courses </a:t>
                      </a:r>
                      <a:endParaRPr lang="en-US" sz="1400" dirty="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Report 640, web-only 138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Calibri"/>
                          <a:ea typeface="Calibri"/>
                          <a:cs typeface="Times New Roman"/>
                        </a:rPr>
                        <a:t>A) Keep on SCOM Website</a:t>
                      </a:r>
                    </a:p>
                    <a:p>
                      <a:pPr marL="0" marR="0">
                        <a:spcBef>
                          <a:spcPts val="0"/>
                        </a:spcBef>
                        <a:spcAft>
                          <a:spcPts val="0"/>
                        </a:spcAft>
                      </a:pPr>
                      <a:r>
                        <a:rPr lang="en-US" sz="1400" b="1" dirty="0">
                          <a:latin typeface="Calibri"/>
                          <a:ea typeface="Calibri"/>
                          <a:cs typeface="Times New Roman"/>
                        </a:rPr>
                        <a:t>PTWG to Review in 2012 Work Plan</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9246">
                <a:tc vMerge="1">
                  <a:txBody>
                    <a:bodyPr/>
                    <a:lstStyle/>
                    <a:p>
                      <a:endParaRPr lang="en-US"/>
                    </a:p>
                  </a:txBody>
                  <a:tcPr/>
                </a:tc>
                <a:tc>
                  <a:txBody>
                    <a:bodyPr/>
                    <a:lstStyle/>
                    <a:p>
                      <a:pPr marL="0" marR="0">
                        <a:spcBef>
                          <a:spcPts val="0"/>
                        </a:spcBef>
                        <a:spcAft>
                          <a:spcPts val="0"/>
                        </a:spcAft>
                      </a:pPr>
                      <a:r>
                        <a:rPr lang="en-US" sz="1400" b="1">
                          <a:latin typeface="Calibri"/>
                          <a:ea typeface="Calibri"/>
                          <a:cs typeface="Times New Roman"/>
                        </a:rPr>
                        <a:t>2005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10-68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Guidelines for the Use of Highway Pavement Warranties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Publication decision pending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a:latin typeface="Calibri"/>
                          <a:ea typeface="Calibri"/>
                          <a:cs typeface="Times New Roman"/>
                        </a:rPr>
                        <a:t>A) Keep on SCOM Website</a:t>
                      </a:r>
                    </a:p>
                    <a:p>
                      <a:pPr marL="0" marR="0">
                        <a:spcBef>
                          <a:spcPts val="0"/>
                        </a:spcBef>
                        <a:spcAft>
                          <a:spcPts val="0"/>
                        </a:spcAft>
                      </a:pPr>
                      <a:r>
                        <a:rPr lang="en-US" sz="1400">
                          <a:latin typeface="Calibri"/>
                          <a:ea typeface="Calibri"/>
                          <a:cs typeface="Times New Roman"/>
                        </a:rPr>
                        <a:t>Refer to SOC for possible action</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56204">
                <a:tc>
                  <a:txBody>
                    <a:bodyPr/>
                    <a:lstStyle/>
                    <a:p>
                      <a:pPr marL="0" marR="0">
                        <a:spcBef>
                          <a:spcPts val="0"/>
                        </a:spcBef>
                        <a:spcAft>
                          <a:spcPts val="0"/>
                        </a:spcAft>
                      </a:pPr>
                      <a:r>
                        <a:rPr lang="en-US" sz="1200" b="1" dirty="0">
                          <a:latin typeface="Calibri"/>
                          <a:ea typeface="Calibri"/>
                          <a:cs typeface="Times New Roman"/>
                        </a:rPr>
                        <a:t>Bismarck (’04) </a:t>
                      </a:r>
                      <a:endParaRPr lang="en-US" sz="1200" dirty="0">
                        <a:latin typeface="Calibri"/>
                        <a:ea typeface="Calibri"/>
                        <a:cs typeface="Times New Roman"/>
                      </a:endParaRPr>
                    </a:p>
                  </a:txBody>
                  <a:tcPr marL="17118" marR="17118" marT="6584"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2006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14-17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Manual for Emulsion-Based Chip Seals for Pavements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Report 680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b="1" dirty="0">
                          <a:latin typeface="Calibri"/>
                          <a:ea typeface="Calibri"/>
                          <a:cs typeface="Times New Roman"/>
                        </a:rPr>
                        <a:t>B) Move it forward for balloting by the SCOM, where it would then become a published AASHTO document.</a:t>
                      </a:r>
                      <a:endParaRPr lang="en-US" sz="1400" dirty="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42584">
                <a:tc rowSpan="2">
                  <a:txBody>
                    <a:bodyPr/>
                    <a:lstStyle/>
                    <a:p>
                      <a:pPr marL="0" marR="0">
                        <a:spcBef>
                          <a:spcPts val="0"/>
                        </a:spcBef>
                        <a:spcAft>
                          <a:spcPts val="0"/>
                        </a:spcAft>
                      </a:pPr>
                      <a:r>
                        <a:rPr lang="en-US" sz="1200" b="1" dirty="0">
                          <a:latin typeface="Calibri"/>
                          <a:ea typeface="Calibri"/>
                          <a:cs typeface="Times New Roman"/>
                        </a:rPr>
                        <a:t>Charleston (’06) </a:t>
                      </a:r>
                      <a:endParaRPr lang="en-US" sz="1200" dirty="0">
                        <a:latin typeface="Calibri"/>
                        <a:ea typeface="Calibri"/>
                        <a:cs typeface="Times New Roman"/>
                      </a:endParaRPr>
                    </a:p>
                  </a:txBody>
                  <a:tcPr marL="17118" marR="17118" marT="6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2008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14-18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Determining Actual Cost of Performing Routine and Preventive Maintenance Operations on Highway Systems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Report 688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a:latin typeface="Calibri"/>
                          <a:ea typeface="Calibri"/>
                          <a:cs typeface="Times New Roman"/>
                        </a:rPr>
                        <a:t>A) Keep on SCOM Website</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9246">
                <a:tc vMerge="1">
                  <a:txBody>
                    <a:bodyPr/>
                    <a:lstStyle/>
                    <a:p>
                      <a:endParaRPr lang="en-US"/>
                    </a:p>
                  </a:txBody>
                  <a:tcPr/>
                </a:tc>
                <a:tc>
                  <a:txBody>
                    <a:bodyPr/>
                    <a:lstStyle/>
                    <a:p>
                      <a:pPr marL="0" marR="0">
                        <a:spcBef>
                          <a:spcPts val="0"/>
                        </a:spcBef>
                        <a:spcAft>
                          <a:spcPts val="0"/>
                        </a:spcAft>
                      </a:pPr>
                      <a:r>
                        <a:rPr lang="en-US" sz="1400" b="1">
                          <a:latin typeface="Calibri"/>
                          <a:ea typeface="Calibri"/>
                          <a:cs typeface="Times New Roman"/>
                        </a:rPr>
                        <a:t>2008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20-74A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dirty="0">
                          <a:latin typeface="Calibri"/>
                          <a:ea typeface="Calibri"/>
                          <a:cs typeface="Times New Roman"/>
                        </a:rPr>
                        <a:t>Development of National Level of Service Criteria for the System </a:t>
                      </a:r>
                      <a:endParaRPr lang="en-US" sz="1400" dirty="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Report 677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Calibri"/>
                          <a:ea typeface="Calibri"/>
                          <a:cs typeface="Times New Roman"/>
                        </a:rPr>
                        <a:t>A) Keep on SCOM Website</a:t>
                      </a:r>
                    </a:p>
                    <a:p>
                      <a:pPr marL="0" marR="0">
                        <a:spcBef>
                          <a:spcPts val="0"/>
                        </a:spcBef>
                        <a:spcAft>
                          <a:spcPts val="0"/>
                        </a:spcAft>
                      </a:pPr>
                      <a:r>
                        <a:rPr lang="en-US" sz="1400" b="1" dirty="0">
                          <a:latin typeface="Calibri"/>
                          <a:ea typeface="Calibri"/>
                          <a:cs typeface="Times New Roman"/>
                        </a:rPr>
                        <a:t>PTWG to Review in 2012 Work Plan</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79370">
                <a:tc>
                  <a:txBody>
                    <a:bodyPr/>
                    <a:lstStyle/>
                    <a:p>
                      <a:pPr marL="0" marR="0">
                        <a:spcBef>
                          <a:spcPts val="0"/>
                        </a:spcBef>
                        <a:spcAft>
                          <a:spcPts val="0"/>
                        </a:spcAft>
                      </a:pPr>
                      <a:r>
                        <a:rPr lang="en-US" sz="1200" b="1" dirty="0">
                          <a:latin typeface="Calibri"/>
                          <a:ea typeface="Calibri"/>
                          <a:cs typeface="Times New Roman"/>
                        </a:rPr>
                        <a:t>Madison (’07) </a:t>
                      </a:r>
                      <a:endParaRPr lang="en-US" sz="1200" dirty="0">
                        <a:latin typeface="Calibri"/>
                        <a:ea typeface="Calibri"/>
                        <a:cs typeface="Times New Roman"/>
                      </a:endParaRPr>
                    </a:p>
                  </a:txBody>
                  <a:tcPr marL="17118" marR="17118" marT="6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2009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20-81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dirty="0">
                          <a:latin typeface="Calibri"/>
                          <a:ea typeface="Calibri"/>
                          <a:cs typeface="Times New Roman"/>
                        </a:rPr>
                        <a:t>Challenges and Successes in Attracting and Retaining a Skilled Transportation Workforce </a:t>
                      </a:r>
                      <a:endParaRPr lang="en-US" sz="1400" dirty="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b="1">
                          <a:latin typeface="Calibri"/>
                          <a:ea typeface="Calibri"/>
                          <a:cs typeface="Times New Roman"/>
                        </a:rPr>
                        <a:t>Being prepared for publication </a:t>
                      </a:r>
                      <a:endParaRPr lang="en-US" sz="1400">
                        <a:latin typeface="Calibri"/>
                        <a:ea typeface="Calibri"/>
                        <a:cs typeface="Times New Roman"/>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Calibri"/>
                          <a:ea typeface="Calibri"/>
                          <a:cs typeface="Times New Roman"/>
                        </a:rPr>
                        <a:t>A) Keep on SCOM Website</a:t>
                      </a:r>
                    </a:p>
                    <a:p>
                      <a:pPr marL="0" marR="0">
                        <a:spcBef>
                          <a:spcPts val="0"/>
                        </a:spcBef>
                        <a:spcAft>
                          <a:spcPts val="0"/>
                        </a:spcAft>
                      </a:pPr>
                      <a:r>
                        <a:rPr lang="en-US" sz="1400" b="1" dirty="0">
                          <a:latin typeface="Calibri"/>
                          <a:ea typeface="Calibri"/>
                          <a:cs typeface="Times New Roman"/>
                        </a:rPr>
                        <a:t>PTWG to Review in 2012 Work Plan</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9246">
                <a:tc gridSpan="3">
                  <a:txBody>
                    <a:bodyPr/>
                    <a:lstStyle/>
                    <a:p>
                      <a:endParaRPr lang="en-US" sz="1400" dirty="0">
                        <a:latin typeface="Calibri"/>
                      </a:endParaRPr>
                    </a:p>
                  </a:txBody>
                  <a:tcPr marL="17118" marR="17118" marT="6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2400" b="0" dirty="0">
                          <a:latin typeface="Calibri"/>
                          <a:ea typeface="Calibri"/>
                          <a:cs typeface="Times New Roman"/>
                        </a:rPr>
                        <a:t>SHRP-2 R-26</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400">
                        <a:latin typeface="Calibri"/>
                      </a:endParaRP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smtClean="0">
                          <a:latin typeface="Calibri"/>
                          <a:ea typeface="Calibri"/>
                          <a:cs typeface="Times New Roman"/>
                        </a:rPr>
                        <a:t>A) Keep </a:t>
                      </a:r>
                      <a:r>
                        <a:rPr lang="en-US" sz="1400" dirty="0">
                          <a:latin typeface="Calibri"/>
                          <a:ea typeface="Calibri"/>
                          <a:cs typeface="Times New Roman"/>
                        </a:rPr>
                        <a:t>on SCOM Website</a:t>
                      </a:r>
                    </a:p>
                    <a:p>
                      <a:pPr marL="0" marR="0">
                        <a:spcBef>
                          <a:spcPts val="0"/>
                        </a:spcBef>
                        <a:spcAft>
                          <a:spcPts val="0"/>
                        </a:spcAft>
                      </a:pPr>
                      <a:r>
                        <a:rPr lang="en-US" sz="1400" b="1" dirty="0">
                          <a:latin typeface="Calibri"/>
                          <a:ea typeface="Calibri"/>
                          <a:cs typeface="Times New Roman"/>
                        </a:rPr>
                        <a:t>PTWG to Review in 2012 Work Plan</a:t>
                      </a:r>
                    </a:p>
                  </a:txBody>
                  <a:tcPr marL="17118" marR="17118" marT="6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76E7FDD431B146B85EB3EEB0B8D9CA" ma:contentTypeVersion="7" ma:contentTypeDescription="Create a new document." ma:contentTypeScope="" ma:versionID="1d85c623baed4dacc7d495e7e02010c8">
  <xsd:schema xmlns:xsd="http://www.w3.org/2001/XMLSchema" xmlns:xs="http://www.w3.org/2001/XMLSchema" xmlns:p="http://schemas.microsoft.com/office/2006/metadata/properties" xmlns:ns1="http://schemas.microsoft.com/sharepoint/v3" xmlns:ns2="e8eb5019-da87-4cd9-99a5-488574942f80" xmlns:ns3="9c16dc54-5a24-4afd-a61c-664ec7eab416" targetNamespace="http://schemas.microsoft.com/office/2006/metadata/properties" ma:root="true" ma:fieldsID="c6ef15f7a647deeac9119a0f780903b1" ns1:_="" ns2:_="" ns3:_="">
    <xsd:import namespace="http://schemas.microsoft.com/sharepoint/v3"/>
    <xsd:import namespace="e8eb5019-da87-4cd9-99a5-488574942f80"/>
    <xsd:import namespace="9c16dc54-5a24-4afd-a61c-664ec7eab416"/>
    <xsd:element name="properties">
      <xsd:complexType>
        <xsd:sequence>
          <xsd:element name="documentManagement">
            <xsd:complexType>
              <xsd:all>
                <xsd:element ref="ns1:PublishingStartDate" minOccurs="0"/>
                <xsd:element ref="ns1:PublishingExpirationDate" minOccurs="0"/>
                <xsd:element ref="ns2:Category" minOccurs="0"/>
                <xsd:element ref="ns2:vhqt" minOccurs="0"/>
                <xsd:element ref="ns2:g7l2"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eb5019-da87-4cd9-99a5-488574942f80" elementFormDefault="qualified">
    <xsd:import namespace="http://schemas.microsoft.com/office/2006/documentManagement/types"/>
    <xsd:import namespace="http://schemas.microsoft.com/office/infopath/2007/PartnerControls"/>
    <xsd:element name="Category" ma:index="6" nillable="true" ma:displayName="Category" ma:format="Dropdown" ma:internalName="Category" ma:readOnly="false">
      <xsd:simpleType>
        <xsd:restriction base="dms:Choice">
          <xsd:enumeration value="AASHTO Presentations"/>
          <xsd:enumeration value="Annual Reports"/>
          <xsd:enumeration value="Condition of Pavement"/>
          <xsd:enumeration value="District Support Maps"/>
          <xsd:enumeration value="Maintenance Facilities"/>
          <xsd:enumeration value="Pavement Operations"/>
          <xsd:enumeration value="Pesticide"/>
          <xsd:enumeration value="Snow and Ice Maps"/>
          <xsd:enumeration value="Trek"/>
          <xsd:enumeration value="District MRP"/>
        </xsd:restriction>
      </xsd:simpleType>
    </xsd:element>
    <xsd:element name="vhqt" ma:index="11" nillable="true" ma:displayName="MRP FY" ma:internalName="vhqt">
      <xsd:simpleType>
        <xsd:restriction base="dms:Text">
          <xsd:maxLength value="255"/>
        </xsd:restriction>
      </xsd:simpleType>
    </xsd:element>
    <xsd:element name="g7l2" ma:index="12" nillable="true" ma:displayName="Text" ma:internalName="g7l2">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16dc54-5a24-4afd-a61c-664ec7eab41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e8eb5019-da87-4cd9-99a5-488574942f80" xsi:nil="true"/>
    <g7l2 xmlns="e8eb5019-da87-4cd9-99a5-488574942f80" xsi:nil="true"/>
    <vhqt xmlns="e8eb5019-da87-4cd9-99a5-488574942f80" xsi:nil="true"/>
  </documentManagement>
</p:properties>
</file>

<file path=customXml/itemProps1.xml><?xml version="1.0" encoding="utf-8"?>
<ds:datastoreItem xmlns:ds="http://schemas.openxmlformats.org/officeDocument/2006/customXml" ds:itemID="{957E9413-985F-4C25-B90C-634025BFC18E}"/>
</file>

<file path=customXml/itemProps2.xml><?xml version="1.0" encoding="utf-8"?>
<ds:datastoreItem xmlns:ds="http://schemas.openxmlformats.org/officeDocument/2006/customXml" ds:itemID="{F83482B0-252E-4511-8E38-F8A7E1EB8BC8}"/>
</file>

<file path=customXml/itemProps3.xml><?xml version="1.0" encoding="utf-8"?>
<ds:datastoreItem xmlns:ds="http://schemas.openxmlformats.org/officeDocument/2006/customXml" ds:itemID="{8571B911-8530-49A9-9DB7-671AFFB55FC5}"/>
</file>

<file path=docProps/app.xml><?xml version="1.0" encoding="utf-8"?>
<Properties xmlns="http://schemas.openxmlformats.org/officeDocument/2006/extended-properties" xmlns:vt="http://schemas.openxmlformats.org/officeDocument/2006/docPropsVTypes">
  <TotalTime>450</TotalTime>
  <Words>1159</Words>
  <Application>Microsoft Office PowerPoint</Application>
  <PresentationFormat>On-screen Show (4:3)</PresentationFormat>
  <Paragraphs>206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Pavements Technical Working Group AASHTO Standing Committee on Highways, Subcommittee on Maintenance July 19, 2011   8:00-10:00 am Louisville, Kentucky</vt:lpstr>
      <vt:lpstr>AGENDA Tuesday, July 19 – Salon C &amp; D (2 hrs)</vt:lpstr>
      <vt:lpstr>NCHRP Synthesis 411: Microsurfacing </vt:lpstr>
      <vt:lpstr>Preservation Research at Georgia Tech</vt:lpstr>
      <vt:lpstr>Draft Results from 7-18-2011 Meeting  2012 AASHTO/TRB Maintenance Management Conference Abstracts  AASHTO Publication Recommendations</vt:lpstr>
      <vt:lpstr>7-18-2011 Draft Abstract Prioritization</vt:lpstr>
      <vt:lpstr>7-18-2011 Draft Abstract Prioritization</vt:lpstr>
      <vt:lpstr>Recommendations for AASHTO Publications</vt:lpstr>
      <vt:lpstr>2012 AASHTO TIG Technology Solicitation </vt:lpstr>
      <vt:lpstr>New Business</vt:lpstr>
      <vt:lpstr>Statement of Direction   The purpose of the Pavement Technical Working Group is to promote the preservation of pavements.</vt:lpstr>
      <vt:lpstr>Statement of Direction   The purpose of the Pavement Technical Working Group is to promote the preservation of pavements. - Page 2 of 2 -</vt:lpstr>
      <vt:lpstr>2012 Goals</vt:lpstr>
      <vt:lpstr>Slide 15</vt:lpstr>
    </vt:vector>
  </TitlesOfParts>
  <Company>DOT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steve.mueller</dc:creator>
  <cp:lastModifiedBy>steve.mueller</cp:lastModifiedBy>
  <cp:revision>43</cp:revision>
  <dcterms:created xsi:type="dcterms:W3CDTF">2011-07-18T02:50:31Z</dcterms:created>
  <dcterms:modified xsi:type="dcterms:W3CDTF">2011-07-19T03:06:21Z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0x010100F476E7FDD431B146B85EB3EEB0B8D9CA</vt:lpwstr>
  </property>
</Properties>
</file>