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16"/>
  </p:notesMasterIdLst>
  <p:handoutMasterIdLst>
    <p:handoutMasterId r:id="rId17"/>
  </p:handoutMasterIdLst>
  <p:sldIdLst>
    <p:sldId id="256" r:id="rId2"/>
    <p:sldId id="313" r:id="rId3"/>
    <p:sldId id="296" r:id="rId4"/>
    <p:sldId id="309" r:id="rId5"/>
    <p:sldId id="319" r:id="rId6"/>
    <p:sldId id="314" r:id="rId7"/>
    <p:sldId id="310" r:id="rId8"/>
    <p:sldId id="312" r:id="rId9"/>
    <p:sldId id="316" r:id="rId10"/>
    <p:sldId id="308" r:id="rId11"/>
    <p:sldId id="286" r:id="rId12"/>
    <p:sldId id="315" r:id="rId13"/>
    <p:sldId id="307" r:id="rId14"/>
    <p:sldId id="293" r:id="rId1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clrMru>
    <a:srgbClr val="95ADC7"/>
    <a:srgbClr val="FFE3A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777" autoAdjust="0"/>
    <p:restoredTop sz="74290" autoAdjust="0"/>
  </p:normalViewPr>
  <p:slideViewPr>
    <p:cSldViewPr>
      <p:cViewPr varScale="1">
        <p:scale>
          <a:sx n="82" d="100"/>
          <a:sy n="82" d="100"/>
        </p:scale>
        <p:origin x="-960" y="-104"/>
      </p:cViewPr>
      <p:guideLst>
        <p:guide orient="horz" pos="2160"/>
        <p:guide pos="2880"/>
      </p:guideLst>
    </p:cSldViewPr>
  </p:slideViewPr>
  <p:outlineViewPr>
    <p:cViewPr>
      <p:scale>
        <a:sx n="33" d="100"/>
        <a:sy n="33" d="100"/>
      </p:scale>
      <p:origin x="0" y="4512"/>
    </p:cViewPr>
  </p:outlineViewPr>
  <p:notesTextViewPr>
    <p:cViewPr>
      <p:scale>
        <a:sx n="100" d="100"/>
        <a:sy n="100" d="100"/>
      </p:scale>
      <p:origin x="0" y="0"/>
    </p:cViewPr>
  </p:notesTextViewPr>
  <p:sorterViewPr>
    <p:cViewPr>
      <p:scale>
        <a:sx n="100" d="100"/>
        <a:sy n="100" d="100"/>
      </p:scale>
      <p:origin x="0" y="3282"/>
    </p:cViewPr>
  </p:sorterViewPr>
  <p:notesViewPr>
    <p:cSldViewPr>
      <p:cViewPr varScale="1">
        <p:scale>
          <a:sx n="58" d="100"/>
          <a:sy n="58" d="100"/>
        </p:scale>
        <p:origin x="-2916" y="-78"/>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printerSettings" Target="printerSettings/printerSettings1.bin"/><Relationship Id="rId8" Type="http://schemas.openxmlformats.org/officeDocument/2006/relationships/slide" Target="slides/slide7.xml"/><Relationship Id="rId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handoutMaster" Target="handoutMasters/handoutMaster1.xml"/><Relationship Id="rId7" Type="http://schemas.openxmlformats.org/officeDocument/2006/relationships/slide" Target="slides/slide6.xml"/><Relationship Id="rId25" Type="http://schemas.openxmlformats.org/officeDocument/2006/relationships/customXml" Target="../customXml/item3.xml"/><Relationship Id="rId20" Type="http://schemas.openxmlformats.org/officeDocument/2006/relationships/viewProps" Target="viewProps.xml"/><Relationship Id="rId16" Type="http://schemas.openxmlformats.org/officeDocument/2006/relationships/notesMaster" Target="notesMasters/notesMaster1.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2.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9" Type="http://schemas.openxmlformats.org/officeDocument/2006/relationships/slide" Target="slides/slide8.xml"/><Relationship Id="rId22"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FA5A5F-FC0B-40AF-A032-88CD8DB9F48F}" type="datetimeFigureOut">
              <a:rPr lang="en-US"/>
              <a:pPr>
                <a:defRPr/>
              </a:pPr>
              <a:t>7/20/11</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82ECF4C-E04C-4FB6-84C8-A828672E55B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011F6695-7003-4656-95DB-8F00092588B7}" type="datetimeFigureOut">
              <a:rPr lang="en-US"/>
              <a:pPr>
                <a:defRPr/>
              </a:pPr>
              <a:t>7/20/11</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63EA2887-2076-4692-8C02-0C70C3B42BD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898232-B592-485B-AE2A-52D701D59D3A}"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So what are the</a:t>
            </a:r>
            <a:r>
              <a:rPr lang="en-US" sz="1800" baseline="0" dirty="0" smtClean="0"/>
              <a:t> benefits?</a:t>
            </a:r>
          </a:p>
          <a:p>
            <a:pPr>
              <a:buFont typeface="Arial"/>
              <a:buChar char="•"/>
            </a:pPr>
            <a:endParaRPr lang="en-US" sz="1800" baseline="0" dirty="0" smtClean="0"/>
          </a:p>
          <a:p>
            <a:pPr>
              <a:buFont typeface="Arial"/>
              <a:buChar char="•"/>
            </a:pPr>
            <a:r>
              <a:rPr lang="en-US" sz="1800" dirty="0" smtClean="0"/>
              <a:t>Cost efficiencies – Do More With Less – You heard this from Ontario on Monday</a:t>
            </a:r>
            <a:r>
              <a:rPr lang="en-US" sz="1800" baseline="0" dirty="0" smtClean="0"/>
              <a:t> they are experiencing 12.5% audited savings.</a:t>
            </a:r>
            <a:endParaRPr lang="en-US" sz="1800" dirty="0" smtClean="0"/>
          </a:p>
          <a:p>
            <a:pPr>
              <a:buFont typeface="Arial"/>
              <a:buChar char="•"/>
            </a:pPr>
            <a:r>
              <a:rPr lang="en-US" sz="1800" dirty="0" smtClean="0"/>
              <a:t>Increased productivity </a:t>
            </a:r>
            <a:r>
              <a:rPr lang="en-US" sz="1800" i="1" dirty="0" smtClean="0"/>
              <a:t>without</a:t>
            </a:r>
            <a:r>
              <a:rPr lang="en-US" sz="1800" dirty="0" smtClean="0"/>
              <a:t> </a:t>
            </a:r>
            <a:r>
              <a:rPr lang="en-US" sz="1800" i="1" dirty="0" smtClean="0"/>
              <a:t>staffing</a:t>
            </a:r>
          </a:p>
          <a:p>
            <a:pPr>
              <a:buFont typeface="Arial"/>
              <a:buChar char="•"/>
            </a:pPr>
            <a:r>
              <a:rPr lang="en-US" sz="1800" dirty="0" smtClean="0"/>
              <a:t>Specialized expertise on demand</a:t>
            </a:r>
          </a:p>
          <a:p>
            <a:pPr>
              <a:buFont typeface="Arial"/>
              <a:buChar char="•"/>
            </a:pPr>
            <a:r>
              <a:rPr lang="en-US" sz="1800" dirty="0" smtClean="0"/>
              <a:t>Predictability of fixed prices</a:t>
            </a:r>
          </a:p>
          <a:p>
            <a:pPr>
              <a:buFont typeface="Arial"/>
              <a:buChar char="•"/>
            </a:pPr>
            <a:r>
              <a:rPr lang="en-US" sz="1800" dirty="0" smtClean="0"/>
              <a:t>Accountability through performance measurement </a:t>
            </a:r>
          </a:p>
          <a:p>
            <a:endParaRPr lang="en-US"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30000"/>
              </a:spcBef>
              <a:spcAft>
                <a:spcPct val="0"/>
              </a:spcAft>
              <a:buClrTx/>
              <a:buSzTx/>
              <a:buFont typeface="Arial" pitchFamily="34" charset="0"/>
              <a:buNone/>
              <a:tabLst/>
              <a:defRPr/>
            </a:pPr>
            <a:r>
              <a:rPr lang="en-US" sz="1800" dirty="0" smtClean="0"/>
              <a:t>In closing,</a:t>
            </a:r>
            <a:r>
              <a:rPr lang="en-US" sz="1800" baseline="0" dirty="0" smtClean="0"/>
              <a:t> I would like to reiterate that AMOTIA supports </a:t>
            </a:r>
            <a:r>
              <a:rPr lang="en-US" sz="1800" dirty="0" smtClean="0"/>
              <a:t>Performance Based</a:t>
            </a:r>
            <a:r>
              <a:rPr lang="en-US" sz="1800" baseline="0" dirty="0" smtClean="0"/>
              <a:t> Contracting</a:t>
            </a:r>
            <a:r>
              <a:rPr lang="en-US" sz="1800" dirty="0" smtClean="0"/>
              <a:t> and</a:t>
            </a:r>
            <a:r>
              <a:rPr lang="en-US" sz="1800" baseline="0" dirty="0" smtClean="0"/>
              <a:t> we believe that it is the path to a</a:t>
            </a:r>
            <a:r>
              <a:rPr lang="en-US" sz="1800" dirty="0" smtClean="0"/>
              <a:t>ttaining Results, Accountability, and Predictability in your maintenance program.  </a:t>
            </a:r>
          </a:p>
          <a:p>
            <a:pPr marL="0" marR="0" indent="0" algn="l" defTabSz="914400" rtl="0" eaLnBrk="1" fontAlgn="auto" latinLnBrk="0" hangingPunct="1">
              <a:lnSpc>
                <a:spcPct val="100000"/>
              </a:lnSpc>
              <a:spcBef>
                <a:spcPct val="30000"/>
              </a:spcBef>
              <a:spcAft>
                <a:spcPct val="0"/>
              </a:spcAft>
              <a:buClrTx/>
              <a:buSzTx/>
              <a:buFont typeface="Arial" pitchFamily="34" charset="0"/>
              <a:buNone/>
              <a:tabLst/>
              <a:defRPr/>
            </a:pPr>
            <a:endParaRPr lang="en-US" sz="1800" dirty="0" smtClean="0"/>
          </a:p>
          <a:p>
            <a:pPr marL="0" marR="0" indent="0" algn="l" defTabSz="914400" rtl="0" eaLnBrk="1" fontAlgn="auto" latinLnBrk="0" hangingPunct="1">
              <a:lnSpc>
                <a:spcPct val="100000"/>
              </a:lnSpc>
              <a:spcBef>
                <a:spcPct val="30000"/>
              </a:spcBef>
              <a:spcAft>
                <a:spcPct val="0"/>
              </a:spcAft>
              <a:buClrTx/>
              <a:buSzTx/>
              <a:buFont typeface="Arial" pitchFamily="34" charset="0"/>
              <a:buNone/>
              <a:tabLst/>
              <a:defRPr/>
            </a:pPr>
            <a:r>
              <a:rPr lang="en-US" sz="1800" dirty="0" smtClean="0"/>
              <a:t>We</a:t>
            </a:r>
            <a:r>
              <a:rPr lang="en-US" sz="1800" baseline="0" dirty="0" smtClean="0"/>
              <a:t> believe that it will move your organization towards a</a:t>
            </a:r>
            <a:endParaRPr lang="en-US" sz="1800" dirty="0" smtClean="0"/>
          </a:p>
          <a:p>
            <a:pPr eaLnBrk="1" fontAlgn="auto" hangingPunct="1">
              <a:buFont typeface="Arial" pitchFamily="34" charset="0"/>
              <a:buNone/>
              <a:defRPr/>
            </a:pPr>
            <a:endParaRPr lang="en-US" sz="1800" dirty="0" smtClean="0"/>
          </a:p>
          <a:p>
            <a:pPr marL="0" marR="0" indent="0" algn="l" defTabSz="914400" rtl="0" eaLnBrk="1" fontAlgn="auto" latinLnBrk="0" hangingPunct="1">
              <a:lnSpc>
                <a:spcPct val="100000"/>
              </a:lnSpc>
              <a:spcBef>
                <a:spcPct val="30000"/>
              </a:spcBef>
              <a:spcAft>
                <a:spcPct val="0"/>
              </a:spcAft>
              <a:buClrTx/>
              <a:buSzTx/>
              <a:buFont typeface="Arial" pitchFamily="34" charset="0"/>
              <a:buChar char="•"/>
              <a:tabLst/>
              <a:defRPr/>
            </a:pPr>
            <a:r>
              <a:rPr lang="en-US" sz="1800" dirty="0" smtClean="0"/>
              <a:t>Results driven maintenance program</a:t>
            </a:r>
          </a:p>
          <a:p>
            <a:pPr marL="0" marR="0" indent="0" algn="l" defTabSz="914400" rtl="0" eaLnBrk="1" fontAlgn="auto" latinLnBrk="0" hangingPunct="1">
              <a:lnSpc>
                <a:spcPct val="100000"/>
              </a:lnSpc>
              <a:spcBef>
                <a:spcPct val="30000"/>
              </a:spcBef>
              <a:spcAft>
                <a:spcPct val="0"/>
              </a:spcAft>
              <a:buClrTx/>
              <a:buSzTx/>
              <a:buFont typeface="Arial" pitchFamily="34" charset="0"/>
              <a:buChar char="•"/>
              <a:tabLst/>
              <a:defRPr/>
            </a:pPr>
            <a:r>
              <a:rPr lang="en-US" sz="1800" dirty="0" smtClean="0"/>
              <a:t>Towards accountability and transparency</a:t>
            </a:r>
          </a:p>
          <a:p>
            <a:pPr eaLnBrk="1" fontAlgn="auto" hangingPunct="1">
              <a:buFont typeface="Arial" pitchFamily="34" charset="0"/>
              <a:buChar char="•"/>
              <a:defRPr/>
            </a:pPr>
            <a:r>
              <a:rPr lang="en-US" sz="1800" dirty="0" smtClean="0"/>
              <a:t>Maintain in-house staffing and resources; supplement with PB contracts as needed </a:t>
            </a:r>
          </a:p>
          <a:p>
            <a:endParaRPr lang="en-US"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Our industry</a:t>
            </a:r>
            <a:r>
              <a:rPr lang="en-US" sz="1800" baseline="0" dirty="0" smtClean="0"/>
              <a:t> association has put together a number of position statements that benefit from the lessons learned represent today’s best practices in performance based contracting. We are also developing a Performance Based Maintenance Contracting Guide that will be available later this year.  All of these resources are available to anyone considering embarking on a program.</a:t>
            </a:r>
            <a:endParaRPr lang="en-US" sz="1800"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If you would like to learn more about Performance Based Contracting, I would like to invite all of</a:t>
            </a:r>
            <a:r>
              <a:rPr lang="en-US" sz="1800" baseline="0" dirty="0" smtClean="0"/>
              <a:t> you to our AMOTIA Annual Meeting coming up Sept. 28-30 in Orlando, FL.  It will be two days of excellent programming specifically on performance based contracting.  I hope that all of you will consider attending.</a:t>
            </a:r>
            <a:endParaRPr lang="en-US" sz="1800"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smtClean="0"/>
              <a:t>If you would like more information or</a:t>
            </a:r>
            <a:r>
              <a:rPr lang="en-US" sz="1800" baseline="0" dirty="0" smtClean="0"/>
              <a:t> need further information about either the upcoming conference or the resources available through AMOTIA please feel free to contact me or Peter </a:t>
            </a:r>
            <a:r>
              <a:rPr lang="en-US" sz="1800" baseline="0" dirty="0" err="1" smtClean="0"/>
              <a:t>Loughlin</a:t>
            </a:r>
            <a:r>
              <a:rPr lang="en-US" sz="1800" baseline="0" dirty="0" smtClean="0"/>
              <a:t>, who serves as our Executive Director.  </a:t>
            </a:r>
          </a:p>
          <a:p>
            <a:pPr eaLnBrk="1" hangingPunct="1">
              <a:spcBef>
                <a:spcPct val="0"/>
              </a:spcBef>
            </a:pPr>
            <a:endParaRPr lang="en-US" sz="1800" baseline="0" dirty="0" smtClean="0"/>
          </a:p>
          <a:p>
            <a:pPr eaLnBrk="1" hangingPunct="1">
              <a:spcBef>
                <a:spcPct val="0"/>
              </a:spcBef>
            </a:pPr>
            <a:r>
              <a:rPr lang="en-US" sz="1800" baseline="0" dirty="0" smtClean="0"/>
              <a:t>Thank you so much for your time and attention.</a:t>
            </a:r>
            <a:endParaRPr lang="en-US" sz="1800"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3ED13A-CF7F-4D47-B071-57CBA6F8AC43}" type="slidenum">
              <a:rPr lang="en-US"/>
              <a:pPr fontAlgn="base">
                <a:spcBef>
                  <a:spcPct val="0"/>
                </a:spcBef>
                <a:spcAft>
                  <a:spcPct val="0"/>
                </a:spcAft>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sz="1800" kern="1200" dirty="0" smtClean="0">
                <a:solidFill>
                  <a:schemeClr val="tx1"/>
                </a:solidFill>
                <a:latin typeface="+mn-lt"/>
                <a:ea typeface="+mn-ea"/>
                <a:cs typeface="+mn-cs"/>
              </a:rPr>
              <a:t>Thank you for the opportunity to speak to you today.  My name is David Rader and I am the Executive Vice President and Co-Founder of Infrastructure Corporation of America.</a:t>
            </a:r>
            <a:r>
              <a:rPr lang="en-US" sz="1800" kern="1200" baseline="0" dirty="0" smtClean="0">
                <a:solidFill>
                  <a:schemeClr val="tx1"/>
                </a:solidFill>
                <a:latin typeface="+mn-lt"/>
                <a:ea typeface="+mn-ea"/>
                <a:cs typeface="+mn-cs"/>
              </a:rPr>
              <a:t>  Better known as ICA, we are a comprehensive asset management maintenance solution provider .  T</a:t>
            </a:r>
            <a:r>
              <a:rPr lang="en-US" sz="1800" kern="1200" dirty="0" smtClean="0">
                <a:solidFill>
                  <a:schemeClr val="tx1"/>
                </a:solidFill>
                <a:latin typeface="+mn-lt"/>
                <a:ea typeface="+mn-ea"/>
                <a:cs typeface="+mn-cs"/>
              </a:rPr>
              <a:t>oday however, I am wearing</a:t>
            </a:r>
            <a:r>
              <a:rPr lang="en-US" sz="1800" kern="1200" baseline="0" dirty="0" smtClean="0">
                <a:solidFill>
                  <a:schemeClr val="tx1"/>
                </a:solidFill>
                <a:latin typeface="+mn-lt"/>
                <a:ea typeface="+mn-ea"/>
                <a:cs typeface="+mn-cs"/>
              </a:rPr>
              <a:t> a different hat.  Today I am </a:t>
            </a:r>
            <a:r>
              <a:rPr lang="en-US" sz="1800" kern="1200" dirty="0" smtClean="0">
                <a:solidFill>
                  <a:schemeClr val="tx1"/>
                </a:solidFill>
                <a:latin typeface="+mn-lt"/>
                <a:ea typeface="+mn-ea"/>
                <a:cs typeface="+mn-cs"/>
              </a:rPr>
              <a:t>speaking to you as the current President of AMOTIA.  </a:t>
            </a:r>
          </a:p>
          <a:p>
            <a:pPr marL="0" marR="0" indent="0" algn="l" defTabSz="914400" rtl="0" eaLnBrk="1" fontAlgn="base" latinLnBrk="0" hangingPunct="1">
              <a:lnSpc>
                <a:spcPct val="90000"/>
              </a:lnSpc>
              <a:spcBef>
                <a:spcPct val="0"/>
              </a:spcBef>
              <a:spcAft>
                <a:spcPct val="0"/>
              </a:spcAft>
              <a:buClrTx/>
              <a:buSzTx/>
              <a:buFontTx/>
              <a:buNone/>
              <a:tabLst/>
              <a:defRPr/>
            </a:pPr>
            <a:endParaRPr lang="en-US" sz="1800" kern="1200" dirty="0" smtClean="0">
              <a:solidFill>
                <a:schemeClr val="tx1"/>
              </a:solidFill>
              <a:latin typeface="+mn-lt"/>
              <a:ea typeface="+mn-ea"/>
              <a:cs typeface="+mn-cs"/>
            </a:endParaRPr>
          </a:p>
          <a:p>
            <a:pPr marL="0" marR="0" indent="0" algn="l" defTabSz="914400" rtl="0" eaLnBrk="1" fontAlgn="base" latinLnBrk="0" hangingPunct="1">
              <a:lnSpc>
                <a:spcPct val="90000"/>
              </a:lnSpc>
              <a:spcBef>
                <a:spcPct val="0"/>
              </a:spcBef>
              <a:spcAft>
                <a:spcPct val="0"/>
              </a:spcAft>
              <a:buClrTx/>
              <a:buSzTx/>
              <a:buFontTx/>
              <a:buNone/>
              <a:tabLst/>
              <a:defRPr/>
            </a:pPr>
            <a:r>
              <a:rPr lang="en-US" sz="1800" kern="1200" dirty="0" smtClean="0">
                <a:solidFill>
                  <a:schemeClr val="tx1"/>
                </a:solidFill>
                <a:latin typeface="+mn-lt"/>
                <a:ea typeface="+mn-ea"/>
                <a:cs typeface="+mn-cs"/>
              </a:rPr>
              <a:t>AMOTIA is the Association for the Management and Operations of Transportation Infrastructure Assets.  For</a:t>
            </a:r>
            <a:r>
              <a:rPr lang="en-US" sz="1800" kern="1200" baseline="0" dirty="0" smtClean="0">
                <a:solidFill>
                  <a:schemeClr val="tx1"/>
                </a:solidFill>
                <a:latin typeface="+mn-lt"/>
                <a:ea typeface="+mn-ea"/>
                <a:cs typeface="+mn-cs"/>
              </a:rPr>
              <a:t> those who are not familiar with AMOTIA, let me repeat that the Associations for the Management and Operations of Transportation Infrastructure Assets.  </a:t>
            </a:r>
            <a:r>
              <a:rPr lang="en-US" sz="1800" kern="1200" dirty="0" smtClean="0">
                <a:solidFill>
                  <a:schemeClr val="tx1"/>
                </a:solidFill>
                <a:latin typeface="+mn-lt"/>
                <a:ea typeface="+mn-ea"/>
                <a:cs typeface="+mn-cs"/>
              </a:rPr>
              <a:t>Members of our organization hold performance based asset management contracts to operate and maintain a very significant array of transportation infrastructure throughout the US and around the world.  </a:t>
            </a:r>
          </a:p>
          <a:p>
            <a:pPr marL="0" marR="0" indent="0" algn="l" defTabSz="914400" rtl="0" eaLnBrk="1" fontAlgn="base" latinLnBrk="0" hangingPunct="1">
              <a:lnSpc>
                <a:spcPct val="90000"/>
              </a:lnSpc>
              <a:spcBef>
                <a:spcPct val="0"/>
              </a:spcBef>
              <a:spcAft>
                <a:spcPct val="0"/>
              </a:spcAft>
              <a:buClrTx/>
              <a:buSzTx/>
              <a:buFontTx/>
              <a:buNone/>
              <a:tabLst/>
              <a:defRPr/>
            </a:pPr>
            <a:endParaRPr lang="en-US" sz="1800" kern="1200" dirty="0" smtClean="0">
              <a:solidFill>
                <a:schemeClr val="tx1"/>
              </a:solidFill>
              <a:latin typeface="+mn-lt"/>
              <a:ea typeface="+mn-ea"/>
              <a:cs typeface="+mn-cs"/>
            </a:endParaRPr>
          </a:p>
          <a:p>
            <a:pPr marL="0" marR="0" indent="0" algn="l" defTabSz="914400" rtl="0" eaLnBrk="1" fontAlgn="base" latinLnBrk="0" hangingPunct="1">
              <a:lnSpc>
                <a:spcPct val="90000"/>
              </a:lnSpc>
              <a:spcBef>
                <a:spcPct val="0"/>
              </a:spcBef>
              <a:spcAft>
                <a:spcPct val="0"/>
              </a:spcAft>
              <a:buClrTx/>
              <a:buSzTx/>
              <a:buFontTx/>
              <a:buNone/>
              <a:tabLst/>
              <a:defRPr/>
            </a:pPr>
            <a:r>
              <a:rPr lang="en-US" sz="1800" kern="1200" dirty="0" smtClean="0">
                <a:solidFill>
                  <a:schemeClr val="tx1"/>
                </a:solidFill>
                <a:latin typeface="+mn-lt"/>
                <a:ea typeface="+mn-ea"/>
                <a:cs typeface="+mn-cs"/>
              </a:rPr>
              <a:t>From Interstates to simple and complex bridges, and from rest areas to tunnels and toll roads, our members provide turnkey, performance based, fixed priced solutions to transportation agencies.</a:t>
            </a:r>
            <a:r>
              <a:rPr lang="en-US" sz="1800" kern="1200" baseline="0" dirty="0" smtClean="0">
                <a:solidFill>
                  <a:schemeClr val="tx1"/>
                </a:solidFill>
                <a:latin typeface="+mn-lt"/>
                <a:ea typeface="+mn-ea"/>
                <a:cs typeface="+mn-cs"/>
              </a:rPr>
              <a:t>  Our membership base is composed of all of the r</a:t>
            </a:r>
            <a:r>
              <a:rPr lang="en-US" sz="1800" dirty="0" smtClean="0"/>
              <a:t>ecognized Industry Leadings</a:t>
            </a:r>
            <a:r>
              <a:rPr lang="en-US" sz="1800" baseline="0" dirty="0" smtClean="0"/>
              <a:t> </a:t>
            </a:r>
            <a:r>
              <a:rPr lang="en-US" sz="1800" dirty="0" smtClean="0"/>
              <a:t>Contractors</a:t>
            </a:r>
            <a:r>
              <a:rPr lang="en-US" sz="1800" baseline="0" dirty="0" smtClean="0"/>
              <a:t> as Tier I. Consulting Engineers and Advisors – Tier II, and Industry Suppliers as Tier III members</a:t>
            </a:r>
            <a:endParaRPr lang="en-US" sz="1800" dirty="0" smtClean="0"/>
          </a:p>
          <a:p>
            <a:pPr lvl="1" eaLnBrk="1" hangingPunct="1">
              <a:lnSpc>
                <a:spcPct val="90000"/>
              </a:lnSpc>
              <a:spcBef>
                <a:spcPct val="0"/>
              </a:spcBef>
              <a:spcAft>
                <a:spcPct val="0"/>
              </a:spcAft>
              <a:buFont typeface="Arial"/>
              <a:buChar char="•"/>
            </a:pPr>
            <a:r>
              <a:rPr lang="en-US" sz="1800" dirty="0" smtClean="0"/>
              <a:t>Asset Maintenance for</a:t>
            </a:r>
            <a:r>
              <a:rPr lang="en-US" sz="1800" baseline="0" dirty="0" smtClean="0"/>
              <a:t> </a:t>
            </a:r>
            <a:r>
              <a:rPr lang="en-US" sz="1800" dirty="0" smtClean="0"/>
              <a:t>Roadways, Tunnels, Bridges, Operation Centers, Rest Areas</a:t>
            </a:r>
          </a:p>
          <a:p>
            <a:pPr lvl="1" eaLnBrk="1" hangingPunct="1">
              <a:lnSpc>
                <a:spcPct val="90000"/>
              </a:lnSpc>
              <a:spcBef>
                <a:spcPct val="0"/>
              </a:spcBef>
              <a:spcAft>
                <a:spcPct val="0"/>
              </a:spcAft>
              <a:buFont typeface="Arial"/>
              <a:buChar char="•"/>
            </a:pPr>
            <a:r>
              <a:rPr lang="en-US" sz="1800" dirty="0" smtClean="0"/>
              <a:t>Nine State</a:t>
            </a:r>
            <a:r>
              <a:rPr lang="en-US" sz="1800" baseline="0" dirty="0" smtClean="0"/>
              <a:t> </a:t>
            </a:r>
            <a:r>
              <a:rPr lang="en-US" sz="1800" baseline="0" dirty="0" err="1" smtClean="0"/>
              <a:t>DOT’s</a:t>
            </a:r>
            <a:r>
              <a:rPr lang="en-US" sz="1800" dirty="0" smtClean="0"/>
              <a:t> and is growing.  FL-DC-VA-MD-AK-NC-TX-SC-GA</a:t>
            </a:r>
            <a:r>
              <a:rPr lang="en-US" sz="1800" baseline="0" dirty="0" smtClean="0"/>
              <a:t> </a:t>
            </a:r>
            <a:r>
              <a:rPr lang="en-US" sz="1800" dirty="0" smtClean="0"/>
              <a:t>and growing</a:t>
            </a:r>
          </a:p>
          <a:p>
            <a:pPr marL="457200" marR="0" lvl="1" indent="0" algn="l" defTabSz="914400" rtl="0" eaLnBrk="1" fontAlgn="base" latinLnBrk="0" hangingPunct="1">
              <a:lnSpc>
                <a:spcPct val="90000"/>
              </a:lnSpc>
              <a:spcBef>
                <a:spcPct val="0"/>
              </a:spcBef>
              <a:spcAft>
                <a:spcPct val="0"/>
              </a:spcAft>
              <a:buClrTx/>
              <a:buSzTx/>
              <a:buFont typeface="Arial"/>
              <a:buChar char="•"/>
              <a:tabLst/>
              <a:defRPr/>
            </a:pPr>
            <a:r>
              <a:rPr lang="en-US" sz="1800" dirty="0" smtClean="0"/>
              <a:t>Toll</a:t>
            </a:r>
            <a:r>
              <a:rPr lang="en-US" sz="1800" baseline="0" dirty="0" smtClean="0"/>
              <a:t> Agencies and </a:t>
            </a:r>
            <a:r>
              <a:rPr lang="en-US" sz="1800" dirty="0" smtClean="0"/>
              <a:t>Public Private Partnerships</a:t>
            </a:r>
          </a:p>
          <a:p>
            <a:pPr marL="457200" marR="0" lvl="1" indent="0" algn="l" defTabSz="914400" rtl="0" eaLnBrk="1" fontAlgn="base" latinLnBrk="0" hangingPunct="1">
              <a:lnSpc>
                <a:spcPct val="90000"/>
              </a:lnSpc>
              <a:spcBef>
                <a:spcPct val="0"/>
              </a:spcBef>
              <a:spcAft>
                <a:spcPct val="0"/>
              </a:spcAft>
              <a:buClrTx/>
              <a:buSzTx/>
              <a:buFont typeface="Arial"/>
              <a:buChar char="•"/>
              <a:tabLst/>
              <a:defRPr/>
            </a:pPr>
            <a:r>
              <a:rPr lang="en-US" sz="1800" dirty="0" smtClean="0"/>
              <a:t>Asset Rehabilitation and Maintenance</a:t>
            </a:r>
          </a:p>
          <a:p>
            <a:pPr lvl="1" eaLnBrk="1" hangingPunct="1">
              <a:lnSpc>
                <a:spcPct val="90000"/>
              </a:lnSpc>
              <a:spcBef>
                <a:spcPct val="0"/>
              </a:spcBef>
              <a:spcAft>
                <a:spcPct val="0"/>
              </a:spcAft>
              <a:buFont typeface="Arial"/>
              <a:buChar char="•"/>
            </a:pPr>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sz="1800" kern="1200" dirty="0" smtClean="0">
                <a:solidFill>
                  <a:schemeClr val="tx1"/>
                </a:solidFill>
                <a:latin typeface="+mn-lt"/>
                <a:ea typeface="+mn-ea"/>
                <a:cs typeface="+mn-cs"/>
              </a:rPr>
              <a:t>Fifteen years ago in the US our industry did not exist</a:t>
            </a:r>
            <a:r>
              <a:rPr lang="en-US" sz="1800" kern="1200" baseline="0" dirty="0" smtClean="0">
                <a:solidFill>
                  <a:schemeClr val="tx1"/>
                </a:solidFill>
                <a:latin typeface="+mn-lt"/>
                <a:ea typeface="+mn-ea"/>
                <a:cs typeface="+mn-cs"/>
              </a:rPr>
              <a:t>.  While the performance based maintenance model has been widely accepted in Europe, Asia, and Australia it had simply not made it here.  </a:t>
            </a:r>
            <a:r>
              <a:rPr lang="en-US" sz="1800" kern="1200" dirty="0" smtClean="0">
                <a:solidFill>
                  <a:schemeClr val="tx1"/>
                </a:solidFill>
                <a:latin typeface="+mn-lt"/>
                <a:ea typeface="+mn-ea"/>
                <a:cs typeface="+mn-cs"/>
              </a:rPr>
              <a:t>The problem then</a:t>
            </a:r>
            <a:r>
              <a:rPr lang="en-US" sz="1800" kern="1200" baseline="0" dirty="0" smtClean="0">
                <a:solidFill>
                  <a:schemeClr val="tx1"/>
                </a:solidFill>
                <a:latin typeface="+mn-lt"/>
                <a:ea typeface="+mn-ea"/>
                <a:cs typeface="+mn-cs"/>
              </a:rPr>
              <a:t> that we saw is still prevalent today – we have an aging highway network, more traffic thus wear and tear, and shrinking resources.  I am preaching to the choir.  The expectation is simply do more for less.  </a:t>
            </a:r>
          </a:p>
          <a:p>
            <a:pPr eaLnBrk="1" hangingPunct="1">
              <a:spcBef>
                <a:spcPct val="0"/>
              </a:spcBef>
            </a:pPr>
            <a:endParaRPr lang="en-US" sz="1800" kern="1200" baseline="0" dirty="0" smtClean="0">
              <a:solidFill>
                <a:schemeClr val="tx1"/>
              </a:solidFill>
              <a:latin typeface="+mn-lt"/>
              <a:ea typeface="+mn-ea"/>
              <a:cs typeface="+mn-cs"/>
            </a:endParaRPr>
          </a:p>
          <a:p>
            <a:pPr eaLnBrk="1" hangingPunct="1">
              <a:spcBef>
                <a:spcPct val="0"/>
              </a:spcBef>
            </a:pPr>
            <a:r>
              <a:rPr lang="en-US" sz="1800" kern="1200" baseline="0" dirty="0" smtClean="0">
                <a:solidFill>
                  <a:schemeClr val="tx1"/>
                </a:solidFill>
                <a:latin typeface="+mn-lt"/>
                <a:ea typeface="+mn-ea"/>
                <a:cs typeface="+mn-cs"/>
              </a:rPr>
              <a:t>How do you do that – well let’s talk about accountability.  Y</a:t>
            </a:r>
            <a:r>
              <a:rPr lang="en-US" sz="1800" kern="1200" dirty="0" smtClean="0">
                <a:solidFill>
                  <a:schemeClr val="tx1"/>
                </a:solidFill>
                <a:latin typeface="+mn-lt"/>
                <a:ea typeface="+mn-ea"/>
                <a:cs typeface="+mn-cs"/>
              </a:rPr>
              <a:t>ou cannot go a day without hearing about accountability.  The federal government along with state and local politicians love to use the word  Accountability in conjunction with efficiency seems</a:t>
            </a:r>
            <a:r>
              <a:rPr lang="en-US" sz="1800" kern="1200" baseline="0" dirty="0" smtClean="0">
                <a:solidFill>
                  <a:schemeClr val="tx1"/>
                </a:solidFill>
                <a:latin typeface="+mn-lt"/>
                <a:ea typeface="+mn-ea"/>
                <a:cs typeface="+mn-cs"/>
              </a:rPr>
              <a:t> to be the </a:t>
            </a:r>
            <a:r>
              <a:rPr lang="en-US" sz="1800" kern="1200" dirty="0" smtClean="0">
                <a:solidFill>
                  <a:schemeClr val="tx1"/>
                </a:solidFill>
                <a:latin typeface="+mn-lt"/>
                <a:ea typeface="+mn-ea"/>
                <a:cs typeface="+mn-cs"/>
              </a:rPr>
              <a:t>battle cry for the budget issue of the day.  When there is news about the transportation funding or the reauthorization bill, or for that fact, news about virtually</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anything, you often</a:t>
            </a:r>
            <a:r>
              <a:rPr lang="en-US" sz="1800" kern="1200" baseline="0" dirty="0" smtClean="0">
                <a:solidFill>
                  <a:schemeClr val="tx1"/>
                </a:solidFill>
                <a:latin typeface="+mn-lt"/>
                <a:ea typeface="+mn-ea"/>
                <a:cs typeface="+mn-cs"/>
              </a:rPr>
              <a:t> will </a:t>
            </a:r>
            <a:r>
              <a:rPr lang="en-US" sz="1800" kern="1200" dirty="0" smtClean="0">
                <a:solidFill>
                  <a:schemeClr val="tx1"/>
                </a:solidFill>
                <a:latin typeface="+mn-lt"/>
                <a:ea typeface="+mn-ea"/>
                <a:cs typeface="+mn-cs"/>
              </a:rPr>
              <a:t>hear that expanded accountability or performance measures are being considered.  What does this all mean?  Well when it comes to balancing the federal budget or getting our nation back on track – I simply have no earthly idea.  But, AMOTIA does believe passionately that clear and concise performance standards or expectations coupled with a simple, clear and concise way of measuring the performance standards is a very cost and performance effective management tool.</a:t>
            </a:r>
            <a:r>
              <a:rPr lang="en-US" sz="1800" kern="1200" baseline="0" dirty="0" smtClean="0">
                <a:solidFill>
                  <a:schemeClr val="tx1"/>
                </a:solidFill>
                <a:latin typeface="+mn-lt"/>
                <a:ea typeface="+mn-ea"/>
                <a:cs typeface="+mn-cs"/>
              </a:rPr>
              <a:t>  </a:t>
            </a:r>
            <a:endParaRPr lang="en-US" sz="1800"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650429-3B69-4DFB-A88B-325F16EAB191}" type="slidenum">
              <a:rPr lang="en-US"/>
              <a:pPr fontAlgn="base">
                <a:spcBef>
                  <a:spcPct val="0"/>
                </a:spcBef>
                <a:spcAft>
                  <a:spcPct val="0"/>
                </a:spcAft>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smtClean="0"/>
              <a:t>Noted leadership trainer John E. Jones said, ‘What gets measured gets done. What gets measured and fed back gets done well. What gets rewarded</a:t>
            </a:r>
            <a:r>
              <a:rPr lang="en-US" sz="1800" baseline="0" dirty="0" smtClean="0"/>
              <a:t> gets repeated.”</a:t>
            </a:r>
          </a:p>
          <a:p>
            <a:endParaRPr lang="en-US" sz="18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t>We should remember that ‘measuring things’ is not about the numbers or data but rather about guiding and monitoring improvement toward a measurable, observable goal.  It is about understanding the causes and effects of problematic performance as well as successes and then leading human performance improvement in our organizations.  The point here is that the performance based model leads to sustainable gains because of behavioral change.  Performance management causes the contractor to act more like the owner than a contractor.  If implemented correctly - It puts us all onto the same team.</a:t>
            </a:r>
          </a:p>
          <a:p>
            <a:endParaRPr lang="en-US" sz="1800"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smtClean="0"/>
              <a:t>Noted leadership trainer John E. Jones said, ‘What gets measured gets done. What gets measured and fed back gets done well. What gets rewarded</a:t>
            </a:r>
            <a:r>
              <a:rPr lang="en-US" sz="1800" baseline="0" dirty="0" smtClean="0"/>
              <a:t> gets repeated.”</a:t>
            </a:r>
          </a:p>
          <a:p>
            <a:endParaRPr lang="en-US" sz="18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t>We should remember that ‘measuring things’ is not about the numbers or data but rather about guiding and monitoring improvement toward a measurable, observable goal.  It is about understanding the causes and effects of problematic performance as well as successes and then leading human performance improvement in our organizations.  The point here is that the model leads to sustainable gains because of behavioral change.  Performance management causes the contractor to act more like the owner than a contractor.  If implemented correctly - It puts us all onto the same team.</a:t>
            </a:r>
          </a:p>
          <a:p>
            <a:endParaRPr lang="en-US" sz="1800"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b="0" i="0" dirty="0" smtClean="0"/>
              <a:t>What</a:t>
            </a:r>
            <a:r>
              <a:rPr lang="en-US" sz="1800" b="0" i="0" baseline="0" dirty="0" smtClean="0"/>
              <a:t> are the keys to a </a:t>
            </a:r>
            <a:r>
              <a:rPr lang="en-US" sz="1800" b="0" i="0" baseline="0" smtClean="0"/>
              <a:t>successful program</a:t>
            </a:r>
            <a:r>
              <a:rPr lang="en-US" sz="1800" b="0" i="0" smtClean="0"/>
              <a:t>?</a:t>
            </a:r>
            <a:endParaRPr lang="en-US" sz="1800" b="0" i="0" dirty="0" smtClean="0"/>
          </a:p>
          <a:p>
            <a:endParaRPr lang="en-US" sz="1800" b="0" i="0" dirty="0" smtClean="0"/>
          </a:p>
          <a:p>
            <a:r>
              <a:rPr lang="en-US" sz="1800" b="0" i="0" baseline="0" dirty="0" smtClean="0"/>
              <a:t>To obtain the desired results, accountability and predictably - your Performance measures must be tied to your strategic goals, and be meaningful.</a:t>
            </a:r>
          </a:p>
          <a:p>
            <a:endParaRPr lang="en-US" sz="1800" b="0" i="0" baseline="0" dirty="0" smtClean="0"/>
          </a:p>
          <a:p>
            <a:r>
              <a:rPr lang="en-US" sz="1800" b="0" i="0" baseline="0" dirty="0" smtClean="0"/>
              <a:t>For instance if safety is a paramount strategic goal - then make sure that the standards reflect this first and foremost.  If aesthetics is the priority then go in that direction.   Point being is use the right measures: and do not lose sight that l</a:t>
            </a:r>
            <a:r>
              <a:rPr lang="en-US" sz="1800" b="0" i="0" dirty="0" smtClean="0"/>
              <a:t>ong term goals are essential.  </a:t>
            </a:r>
          </a:p>
          <a:p>
            <a:endParaRPr lang="en-US" sz="1800" b="0" i="0" dirty="0" smtClean="0"/>
          </a:p>
          <a:p>
            <a:r>
              <a:rPr lang="en-US" sz="1800" b="0" i="0" dirty="0" smtClean="0"/>
              <a:t>Next,</a:t>
            </a:r>
            <a:r>
              <a:rPr lang="en-US" sz="1800" b="0" i="0" baseline="0" dirty="0" smtClean="0"/>
              <a:t> the m</a:t>
            </a:r>
            <a:r>
              <a:rPr lang="en-US" sz="1800" b="0" i="0" dirty="0" smtClean="0"/>
              <a:t>easures should apply to all.  For maximum benefit - measure</a:t>
            </a:r>
            <a:r>
              <a:rPr lang="en-US" sz="1800" b="0" i="0" baseline="0" dirty="0" smtClean="0"/>
              <a:t> your entire system using the same standards.  It will ensure the the entire system is headed towards your long-term strategic goals and result in consistency across your entire maintenance program. </a:t>
            </a:r>
          </a:p>
          <a:p>
            <a:endParaRPr lang="en-US" sz="1800" b="0" i="0" baseline="0" dirty="0" smtClean="0"/>
          </a:p>
          <a:p>
            <a:r>
              <a:rPr lang="en-US" sz="1800" b="0" i="0" baseline="0" dirty="0" smtClean="0"/>
              <a:t>Finally, operate your Performance Maintenance Plan as an ongoing program.  This small but important step accelerates the behavioral change that is key to long-term success</a:t>
            </a:r>
            <a:endParaRPr lang="en-US" sz="1800" b="0" i="0" dirty="0" smtClean="0"/>
          </a:p>
          <a:p>
            <a:endParaRPr lang="en-US"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800" dirty="0" smtClean="0"/>
              <a:t>Let’s talk a little bit more about</a:t>
            </a:r>
            <a:r>
              <a:rPr lang="en-US" sz="1800" baseline="0" dirty="0" smtClean="0"/>
              <a:t> performance standards.  What are the benefits of a performance based maintenance program?</a:t>
            </a:r>
          </a:p>
          <a:p>
            <a:pPr>
              <a:buFont typeface="Arial"/>
              <a:buChar char="•"/>
            </a:pPr>
            <a:r>
              <a:rPr lang="en-US" sz="1800" baseline="0" dirty="0" smtClean="0"/>
              <a:t>They improve decision making because for the most part they move the decision from the “in the moment” to “a long term preservation strategy.”</a:t>
            </a:r>
          </a:p>
          <a:p>
            <a:pPr>
              <a:buFont typeface="Arial"/>
              <a:buChar char="•"/>
            </a:pPr>
            <a:r>
              <a:rPr lang="en-US" sz="1800" baseline="0" dirty="0" smtClean="0"/>
              <a:t>Often When we operate contracts that are not under a performance based approach, we find our managers managing “it”.  “It” is people and equipment on a daily basis and is not based on what the asset needs but what can I do to keep Billy, Johnny and Joe busy.</a:t>
            </a:r>
          </a:p>
          <a:p>
            <a:pPr>
              <a:buFont typeface="Arial"/>
              <a:buChar char="•"/>
            </a:pPr>
            <a:r>
              <a:rPr lang="en-US" sz="1800" baseline="0" dirty="0" smtClean="0"/>
              <a:t>Performance Measures Links Value to Dollars Spent – because after a short while you can actually see the cost difference between an 85 and 90 level of service.</a:t>
            </a:r>
          </a:p>
          <a:p>
            <a:pPr>
              <a:buFont typeface="Arial"/>
              <a:buChar char="•"/>
            </a:pPr>
            <a:r>
              <a:rPr lang="en-US" sz="1800" baseline="0" dirty="0" smtClean="0"/>
              <a:t>As a result – It Builds Trust – When done correctly it builds trust trust between Contractor and Owner, the district and upper management, and upper 	management and the legislature.</a:t>
            </a:r>
            <a:endParaRPr lang="en-US" sz="1800"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While I stated</a:t>
            </a:r>
            <a:r>
              <a:rPr lang="en-US" sz="1800" baseline="0" dirty="0" smtClean="0"/>
              <a:t> earlier that measuring performance is not about the numbers or data but rather about guiding and monitoring improvement toward a measurable, observable goal.  It is about understanding the causes and effects of problematic performance as well as successes and then leading human performance improvement in our organizations.</a:t>
            </a:r>
          </a:p>
          <a:p>
            <a:endParaRPr lang="en-US" sz="1800" baseline="0" dirty="0" smtClean="0"/>
          </a:p>
          <a:p>
            <a:r>
              <a:rPr lang="en-US" sz="1800" baseline="0" dirty="0" smtClean="0"/>
              <a:t>The data gained from the process can be very helpful.  </a:t>
            </a:r>
            <a:r>
              <a:rPr lang="en-US" sz="1800" dirty="0" smtClean="0"/>
              <a:t>It can be</a:t>
            </a:r>
            <a:r>
              <a:rPr lang="en-US" sz="1800" baseline="0" dirty="0" smtClean="0"/>
              <a:t> used to:</a:t>
            </a:r>
          </a:p>
          <a:p>
            <a:pPr>
              <a:buFont typeface="Arial"/>
              <a:buChar char="•"/>
            </a:pPr>
            <a:r>
              <a:rPr lang="en-US" sz="1800" baseline="0" dirty="0" smtClean="0"/>
              <a:t>O</a:t>
            </a:r>
            <a:r>
              <a:rPr lang="en-US" sz="1800" dirty="0" smtClean="0"/>
              <a:t>ptimize use of resources</a:t>
            </a:r>
          </a:p>
          <a:p>
            <a:pPr>
              <a:buFont typeface="Arial"/>
              <a:buChar char="•"/>
            </a:pPr>
            <a:r>
              <a:rPr lang="en-US" sz="1800" dirty="0" smtClean="0"/>
              <a:t>Tie resources to results</a:t>
            </a:r>
          </a:p>
          <a:p>
            <a:pPr>
              <a:buFont typeface="Arial"/>
              <a:buChar char="•"/>
            </a:pPr>
            <a:r>
              <a:rPr lang="en-US" sz="1800" dirty="0" smtClean="0"/>
              <a:t>Detect trends</a:t>
            </a:r>
          </a:p>
          <a:p>
            <a:endParaRPr lang="en-US" sz="1800" baseline="0" dirty="0" smtClean="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There</a:t>
            </a:r>
            <a:r>
              <a:rPr lang="en-US" sz="1800" baseline="0" dirty="0" smtClean="0"/>
              <a:t> are certain key features that we feel are important to success.</a:t>
            </a:r>
          </a:p>
          <a:p>
            <a:endParaRPr lang="en-US" sz="1800" baseline="0" dirty="0" smtClean="0"/>
          </a:p>
          <a:p>
            <a:pPr eaLnBrk="1" hangingPunct="1">
              <a:spcBef>
                <a:spcPct val="0"/>
              </a:spcBef>
              <a:buFont typeface="Arial"/>
              <a:buChar char="•"/>
            </a:pPr>
            <a:r>
              <a:rPr lang="en-US" sz="1800" dirty="0" smtClean="0"/>
              <a:t>Multi-year, lump-sum contract</a:t>
            </a:r>
          </a:p>
          <a:p>
            <a:pPr eaLnBrk="1" hangingPunct="1">
              <a:spcBef>
                <a:spcPct val="0"/>
              </a:spcBef>
              <a:buFont typeface="Arial"/>
              <a:buChar char="•"/>
            </a:pPr>
            <a:r>
              <a:rPr lang="en-US" sz="1800" dirty="0" smtClean="0"/>
              <a:t>Best value award / Qualification-based (Technical + Price Proposal)</a:t>
            </a:r>
          </a:p>
          <a:p>
            <a:pPr eaLnBrk="1" hangingPunct="1">
              <a:spcBef>
                <a:spcPct val="0"/>
              </a:spcBef>
              <a:buFont typeface="Arial"/>
              <a:buChar char="•"/>
            </a:pPr>
            <a:r>
              <a:rPr lang="en-US" sz="1800" dirty="0" smtClean="0"/>
              <a:t>Bundled services </a:t>
            </a:r>
          </a:p>
          <a:p>
            <a:pPr eaLnBrk="1" hangingPunct="1">
              <a:spcBef>
                <a:spcPct val="0"/>
              </a:spcBef>
              <a:buFont typeface="Arial"/>
              <a:buChar char="•"/>
            </a:pPr>
            <a:r>
              <a:rPr lang="en-US" sz="1800" dirty="0" smtClean="0"/>
              <a:t>Fixed monthly payments</a:t>
            </a:r>
          </a:p>
          <a:p>
            <a:pPr eaLnBrk="1" hangingPunct="1">
              <a:spcBef>
                <a:spcPct val="0"/>
              </a:spcBef>
              <a:buFont typeface="Arial"/>
              <a:buChar char="•"/>
            </a:pPr>
            <a:r>
              <a:rPr lang="en-US" sz="1800" dirty="0" smtClean="0"/>
              <a:t>Performance standards</a:t>
            </a:r>
            <a:r>
              <a:rPr lang="en-US" sz="1800" baseline="0" dirty="0" smtClean="0"/>
              <a:t> used in conjunction with </a:t>
            </a:r>
            <a:r>
              <a:rPr lang="en-US" sz="1800" dirty="0" smtClean="0"/>
              <a:t>clear measurement</a:t>
            </a:r>
            <a:r>
              <a:rPr lang="en-US" sz="1800" baseline="0" dirty="0" smtClean="0"/>
              <a:t> protocols</a:t>
            </a:r>
            <a:endParaRPr lang="en-US" sz="1800" dirty="0" smtClean="0"/>
          </a:p>
          <a:p>
            <a:endParaRPr lang="en-US" dirty="0"/>
          </a:p>
        </p:txBody>
      </p:sp>
      <p:sp>
        <p:nvSpPr>
          <p:cNvPr id="4" name="Slide Number Placeholder 3"/>
          <p:cNvSpPr>
            <a:spLocks noGrp="1"/>
          </p:cNvSpPr>
          <p:nvPr>
            <p:ph type="sldNum" sz="quarter" idx="10"/>
          </p:nvPr>
        </p:nvSpPr>
        <p:spPr/>
        <p:txBody>
          <a:bodyPr/>
          <a:lstStyle/>
          <a:p>
            <a:pPr>
              <a:defRPr/>
            </a:pPr>
            <a:fld id="{63EA2887-2076-4692-8C02-0C70C3B42BD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2175"/>
            <a:ext cx="7772400" cy="1470025"/>
          </a:xfrm>
        </p:spPr>
        <p:txBody>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6172200"/>
            <a:ext cx="6400800" cy="685800"/>
          </a:xfrm>
        </p:spPr>
        <p:txBody>
          <a:bodyPr/>
          <a:lstStyle>
            <a:lvl1pPr marL="0" indent="0" algn="ct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pic>
        <p:nvPicPr>
          <p:cNvPr id="4" name="Picture 3"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
        <p:nvSpPr>
          <p:cNvPr id="2" name="Title 1"/>
          <p:cNvSpPr>
            <a:spLocks noGrp="1"/>
          </p:cNvSpPr>
          <p:nvPr>
            <p:ph type="title"/>
          </p:nvPr>
        </p:nvSpPr>
        <p:spPr>
          <a:xfrm>
            <a:off x="457200" y="274638"/>
            <a:ext cx="8229600" cy="914400"/>
          </a:xfrm>
        </p:spPr>
        <p:txBody>
          <a:bodyPr/>
          <a:lstStyle>
            <a:lvl1pPr algn="l">
              <a:defRPr sz="45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343400"/>
          </a:xfrm>
        </p:spPr>
        <p:txBody>
          <a:bodyPr/>
          <a:lstStyle>
            <a:lvl1pPr>
              <a:spcBef>
                <a:spcPts val="0"/>
              </a:spcBef>
              <a:spcAft>
                <a:spcPts val="600"/>
              </a:spcAft>
              <a:defRPr sz="3500"/>
            </a:lvl1pPr>
            <a:lvl2pPr>
              <a:spcBef>
                <a:spcPts val="0"/>
              </a:spcBef>
              <a:spcAft>
                <a:spcPts val="600"/>
              </a:spcAft>
              <a:defRPr sz="3000"/>
            </a:lvl2pPr>
            <a:lvl3pPr>
              <a:spcBef>
                <a:spcPts val="0"/>
              </a:spcBef>
              <a:spcAft>
                <a:spcPts val="600"/>
              </a:spcAft>
              <a:defRPr sz="2500"/>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with Heading">
    <p:spTree>
      <p:nvGrpSpPr>
        <p:cNvPr id="1" name=""/>
        <p:cNvGrpSpPr/>
        <p:nvPr/>
      </p:nvGrpSpPr>
      <p:grpSpPr>
        <a:xfrm>
          <a:off x="0" y="0"/>
          <a:ext cx="0" cy="0"/>
          <a:chOff x="0" y="0"/>
          <a:chExt cx="0" cy="0"/>
        </a:xfrm>
      </p:grpSpPr>
      <p:pic>
        <p:nvPicPr>
          <p:cNvPr id="6" name="Picture 5"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
        <p:nvSpPr>
          <p:cNvPr id="2" name="Title 1"/>
          <p:cNvSpPr>
            <a:spLocks noGrp="1"/>
          </p:cNvSpPr>
          <p:nvPr>
            <p:ph type="title"/>
          </p:nvPr>
        </p:nvSpPr>
        <p:spPr>
          <a:xfrm>
            <a:off x="457200" y="274638"/>
            <a:ext cx="8229600" cy="914400"/>
          </a:xfrm>
        </p:spPr>
        <p:txBody>
          <a:bodyPr/>
          <a:lstStyle>
            <a:lvl1pPr algn="l">
              <a:defRPr sz="45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3886200"/>
          </a:xfrm>
        </p:spPr>
        <p:txBody>
          <a:bodyPr/>
          <a:lstStyle>
            <a:lvl1pPr>
              <a:spcBef>
                <a:spcPts val="0"/>
              </a:spcBef>
              <a:spcAft>
                <a:spcPts val="600"/>
              </a:spcAft>
              <a:defRPr sz="3500"/>
            </a:lvl1pPr>
            <a:lvl2pPr>
              <a:spcBef>
                <a:spcPts val="0"/>
              </a:spcBef>
              <a:spcAft>
                <a:spcPts val="600"/>
              </a:spcAft>
              <a:defRPr sz="3000"/>
            </a:lvl2pPr>
            <a:lvl3pPr>
              <a:spcBef>
                <a:spcPts val="0"/>
              </a:spcBef>
              <a:spcAft>
                <a:spcPts val="600"/>
              </a:spcAft>
              <a:defRPr sz="2500"/>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idx="10"/>
          </p:nvPr>
        </p:nvSpPr>
        <p:spPr>
          <a:xfrm>
            <a:off x="457200" y="1371600"/>
            <a:ext cx="8229600" cy="563563"/>
          </a:xfrm>
        </p:spPr>
        <p:txBody>
          <a:bodyPr tIns="0" bIns="0">
            <a:noAutofit/>
          </a:bodyPr>
          <a:lstStyle>
            <a:lvl1pPr>
              <a:spcBef>
                <a:spcPts val="0"/>
              </a:spcBef>
              <a:spcAft>
                <a:spcPts val="600"/>
              </a:spcAft>
              <a:buNone/>
              <a:defRPr sz="3500" b="0" i="0">
                <a:solidFill>
                  <a:schemeClr val="bg2">
                    <a:lumMod val="75000"/>
                  </a:schemeClr>
                </a:solidFill>
                <a:latin typeface="+mj-lt"/>
              </a:defRPr>
            </a:lvl1pPr>
            <a:lvl2pPr>
              <a:spcBef>
                <a:spcPts val="0"/>
              </a:spcBef>
              <a:spcAft>
                <a:spcPts val="600"/>
              </a:spcAft>
              <a:defRPr sz="3000"/>
            </a:lvl2pPr>
            <a:lvl3pPr>
              <a:spcBef>
                <a:spcPts val="0"/>
              </a:spcBef>
              <a:spcAft>
                <a:spcPts val="600"/>
              </a:spcAft>
              <a:defRPr sz="2500"/>
            </a:lvl3pPr>
            <a:lvl4pPr>
              <a:buNone/>
              <a:defRPr/>
            </a:lvl4pPr>
            <a:lvl5pPr>
              <a:buNone/>
              <a:defRPr/>
            </a:lvl5pPr>
          </a:lstStyle>
          <a:p>
            <a:pPr lvl="0"/>
            <a:r>
              <a:rPr lang="en-US" dirty="0"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3"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4"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6"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2"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1" descr="AMOTIA.LOGO.jpg"/>
          <p:cNvPicPr>
            <a:picLocks noChangeAspect="1"/>
          </p:cNvPicPr>
          <p:nvPr userDrawn="1"/>
        </p:nvPicPr>
        <p:blipFill>
          <a:blip r:embed="rId2" cstate="print">
            <a:clrChange>
              <a:clrFrom>
                <a:srgbClr val="FDFDFD"/>
              </a:clrFrom>
              <a:clrTo>
                <a:srgbClr val="FDFDFD">
                  <a:alpha val="0"/>
                </a:srgbClr>
              </a:clrTo>
            </a:clrChange>
          </a:blip>
          <a:srcRect b="17745"/>
          <a:stretch>
            <a:fillRect/>
          </a:stretch>
        </p:blipFill>
        <p:spPr>
          <a:xfrm>
            <a:off x="7315200" y="5303838"/>
            <a:ext cx="1778000" cy="366712"/>
          </a:xfrm>
          <a:prstGeom prst="rect">
            <a:avLst/>
          </a:prstGeom>
          <a:effectLst>
            <a:outerShdw blurRad="50800" dist="38100" dir="2700000" algn="tl" rotWithShape="0">
              <a:prstClr val="black"/>
            </a:outerShdw>
          </a:effectLst>
        </p:spPr>
      </p:pic>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no graphic">
    <p:bg>
      <p:bgPr>
        <a:gradFill flip="none" rotWithShape="1">
          <a:gsLst>
            <a:gs pos="100000">
              <a:schemeClr val="tx1">
                <a:lumMod val="65000"/>
                <a:lumOff val="35000"/>
              </a:schemeClr>
            </a:gs>
            <a:gs pos="0">
              <a:schemeClr val="tx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0"/>
          </p:nvPr>
        </p:nvSpPr>
        <p:spPr>
          <a:xfrm>
            <a:off x="457200" y="1371600"/>
            <a:ext cx="8229600" cy="563563"/>
          </a:xfrm>
        </p:spPr>
        <p:txBody>
          <a:bodyPr tIns="0" bIns="0">
            <a:noAutofit/>
          </a:bodyPr>
          <a:lstStyle>
            <a:lvl1pPr>
              <a:spcBef>
                <a:spcPts val="0"/>
              </a:spcBef>
              <a:spcAft>
                <a:spcPts val="600"/>
              </a:spcAft>
              <a:buNone/>
              <a:defRPr sz="3500" b="0" i="0">
                <a:solidFill>
                  <a:schemeClr val="bg2">
                    <a:lumMod val="75000"/>
                  </a:schemeClr>
                </a:solidFill>
                <a:latin typeface="+mj-lt"/>
              </a:defRPr>
            </a:lvl1pPr>
            <a:lvl2pPr>
              <a:spcBef>
                <a:spcPts val="0"/>
              </a:spcBef>
              <a:spcAft>
                <a:spcPts val="600"/>
              </a:spcAft>
              <a:defRPr sz="3000"/>
            </a:lvl2pPr>
            <a:lvl3pPr>
              <a:spcBef>
                <a:spcPts val="0"/>
              </a:spcBef>
              <a:spcAft>
                <a:spcPts val="600"/>
              </a:spcAft>
              <a:defRPr sz="2500"/>
            </a:lvl3pPr>
            <a:lvl4pPr>
              <a:buNone/>
              <a:defRPr/>
            </a:lvl4pPr>
            <a:lvl5pPr>
              <a:buNone/>
              <a:defRPr/>
            </a:lvl5pPr>
          </a:lstStyle>
          <a:p>
            <a:pPr lvl="0"/>
            <a:r>
              <a:rPr lang="en-US" dirty="0"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1"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5240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4500" kern="1200">
          <a:solidFill>
            <a:srgbClr val="95ADC7"/>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l" rtl="0" eaLnBrk="0" fontAlgn="base" hangingPunct="0">
        <a:spcBef>
          <a:spcPct val="0"/>
        </a:spcBef>
        <a:spcAft>
          <a:spcPct val="0"/>
        </a:spcAft>
        <a:defRPr sz="4500">
          <a:solidFill>
            <a:srgbClr val="95ADC7"/>
          </a:solidFill>
          <a:latin typeface="Franklin Gothic Medium" pitchFamily="34" charset="0"/>
        </a:defRPr>
      </a:lvl2pPr>
      <a:lvl3pPr algn="l" rtl="0" eaLnBrk="0" fontAlgn="base" hangingPunct="0">
        <a:spcBef>
          <a:spcPct val="0"/>
        </a:spcBef>
        <a:spcAft>
          <a:spcPct val="0"/>
        </a:spcAft>
        <a:defRPr sz="4500">
          <a:solidFill>
            <a:srgbClr val="95ADC7"/>
          </a:solidFill>
          <a:latin typeface="Franklin Gothic Medium" pitchFamily="34" charset="0"/>
        </a:defRPr>
      </a:lvl3pPr>
      <a:lvl4pPr algn="l" rtl="0" eaLnBrk="0" fontAlgn="base" hangingPunct="0">
        <a:spcBef>
          <a:spcPct val="0"/>
        </a:spcBef>
        <a:spcAft>
          <a:spcPct val="0"/>
        </a:spcAft>
        <a:defRPr sz="4500">
          <a:solidFill>
            <a:srgbClr val="95ADC7"/>
          </a:solidFill>
          <a:latin typeface="Franklin Gothic Medium" pitchFamily="34" charset="0"/>
        </a:defRPr>
      </a:lvl4pPr>
      <a:lvl5pPr algn="l" rtl="0" eaLnBrk="0" fontAlgn="base" hangingPunct="0">
        <a:spcBef>
          <a:spcPct val="0"/>
        </a:spcBef>
        <a:spcAft>
          <a:spcPct val="0"/>
        </a:spcAft>
        <a:defRPr sz="4500">
          <a:solidFill>
            <a:srgbClr val="95ADC7"/>
          </a:solidFill>
          <a:latin typeface="Franklin Gothic Medium" pitchFamily="34" charset="0"/>
        </a:defRPr>
      </a:lvl5pPr>
      <a:lvl6pPr marL="457200" algn="l" rtl="0" fontAlgn="base">
        <a:spcBef>
          <a:spcPct val="0"/>
        </a:spcBef>
        <a:spcAft>
          <a:spcPct val="0"/>
        </a:spcAft>
        <a:defRPr sz="4500">
          <a:solidFill>
            <a:srgbClr val="95ADC7"/>
          </a:solidFill>
          <a:latin typeface="Franklin Gothic Medium" pitchFamily="34" charset="0"/>
        </a:defRPr>
      </a:lvl6pPr>
      <a:lvl7pPr marL="914400" algn="l" rtl="0" fontAlgn="base">
        <a:spcBef>
          <a:spcPct val="0"/>
        </a:spcBef>
        <a:spcAft>
          <a:spcPct val="0"/>
        </a:spcAft>
        <a:defRPr sz="4500">
          <a:solidFill>
            <a:srgbClr val="95ADC7"/>
          </a:solidFill>
          <a:latin typeface="Franklin Gothic Medium" pitchFamily="34" charset="0"/>
        </a:defRPr>
      </a:lvl7pPr>
      <a:lvl8pPr marL="1371600" algn="l" rtl="0" fontAlgn="base">
        <a:spcBef>
          <a:spcPct val="0"/>
        </a:spcBef>
        <a:spcAft>
          <a:spcPct val="0"/>
        </a:spcAft>
        <a:defRPr sz="4500">
          <a:solidFill>
            <a:srgbClr val="95ADC7"/>
          </a:solidFill>
          <a:latin typeface="Franklin Gothic Medium" pitchFamily="34" charset="0"/>
        </a:defRPr>
      </a:lvl8pPr>
      <a:lvl9pPr marL="1828800" algn="l" rtl="0" fontAlgn="base">
        <a:spcBef>
          <a:spcPct val="0"/>
        </a:spcBef>
        <a:spcAft>
          <a:spcPct val="0"/>
        </a:spcAft>
        <a:defRPr sz="4500">
          <a:solidFill>
            <a:srgbClr val="95ADC7"/>
          </a:solidFill>
          <a:latin typeface="Franklin Gothic Medium" pitchFamily="34" charset="0"/>
        </a:defRPr>
      </a:lvl9pPr>
    </p:titleStyle>
    <p:bodyStyle>
      <a:lvl1pPr marL="342900" indent="-342900" algn="l" rtl="0" eaLnBrk="0" fontAlgn="base" hangingPunct="0">
        <a:spcBef>
          <a:spcPct val="0"/>
        </a:spcBef>
        <a:spcAft>
          <a:spcPts val="600"/>
        </a:spcAft>
        <a:buFont typeface="Arial" charset="0"/>
        <a:buChar char="•"/>
        <a:defRPr sz="3500" kern="1200">
          <a:solidFill>
            <a:schemeClr val="bg1"/>
          </a:solidFill>
          <a:latin typeface="+mn-lt"/>
          <a:ea typeface="+mn-ea"/>
          <a:cs typeface="+mn-cs"/>
        </a:defRPr>
      </a:lvl1pPr>
      <a:lvl2pPr marL="742950" indent="-285750" algn="l" rtl="0" eaLnBrk="0" fontAlgn="base" hangingPunct="0">
        <a:spcBef>
          <a:spcPct val="0"/>
        </a:spcBef>
        <a:spcAft>
          <a:spcPts val="600"/>
        </a:spcAft>
        <a:buFont typeface="Arial" charset="0"/>
        <a:buChar char="–"/>
        <a:defRPr sz="3000" kern="1200">
          <a:solidFill>
            <a:schemeClr val="bg1"/>
          </a:solidFill>
          <a:latin typeface="+mn-lt"/>
          <a:ea typeface="+mn-ea"/>
          <a:cs typeface="+mn-cs"/>
        </a:defRPr>
      </a:lvl2pPr>
      <a:lvl3pPr marL="1143000" indent="-228600" algn="l" rtl="0" eaLnBrk="0" fontAlgn="base" hangingPunct="0">
        <a:spcBef>
          <a:spcPct val="0"/>
        </a:spcBef>
        <a:spcAft>
          <a:spcPts val="600"/>
        </a:spcAft>
        <a:buFont typeface="Arial" charset="0"/>
        <a:buChar char="•"/>
        <a:defRPr sz="25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descr="AMOTIA.LOGO.jpg"/>
          <p:cNvPicPr>
            <a:picLocks noChangeAspect="1"/>
          </p:cNvPicPr>
          <p:nvPr/>
        </p:nvPicPr>
        <p:blipFill>
          <a:blip r:embed="rId4" cstate="print">
            <a:clrChange>
              <a:clrFrom>
                <a:srgbClr val="FDFDFD"/>
              </a:clrFrom>
              <a:clrTo>
                <a:srgbClr val="FDFDFD">
                  <a:alpha val="0"/>
                </a:srgbClr>
              </a:clrTo>
            </a:clrChange>
          </a:blip>
          <a:stretch>
            <a:fillRect/>
          </a:stretch>
        </p:blipFill>
        <p:spPr>
          <a:xfrm>
            <a:off x="152400" y="152400"/>
            <a:ext cx="3630613" cy="908050"/>
          </a:xfrm>
          <a:prstGeom prst="rect">
            <a:avLst/>
          </a:prstGeom>
          <a:effectLst>
            <a:outerShdw blurRad="50800" dist="38100" dir="2700000" algn="tl" rotWithShape="0">
              <a:prstClr val="black">
                <a:alpha val="40000"/>
              </a:prstClr>
            </a:outerShdw>
          </a:effectLst>
        </p:spPr>
      </p:pic>
      <p:sp>
        <p:nvSpPr>
          <p:cNvPr id="5" name="Title 4"/>
          <p:cNvSpPr>
            <a:spLocks noGrp="1"/>
          </p:cNvSpPr>
          <p:nvPr>
            <p:ph type="ctrTitle"/>
          </p:nvPr>
        </p:nvSpPr>
        <p:spPr>
          <a:xfrm>
            <a:off x="0" y="4648200"/>
            <a:ext cx="9144000" cy="1317625"/>
          </a:xfrm>
        </p:spPr>
        <p:txBody>
          <a:bodyPr>
            <a:scene3d>
              <a:camera prst="orthographicFront"/>
              <a:lightRig rig="threePt" dir="t"/>
            </a:scene3d>
            <a:sp3d extrusionH="57150">
              <a:bevelT w="38100" h="38100"/>
            </a:sp3d>
          </a:bodyPr>
          <a:lstStyle/>
          <a:p>
            <a:pPr algn="r" eaLnBrk="1" fontAlgn="auto" hangingPunct="1">
              <a:lnSpc>
                <a:spcPct val="90000"/>
              </a:lnSpc>
              <a:spcAft>
                <a:spcPts val="0"/>
              </a:spcAft>
              <a:defRPr/>
            </a:pPr>
            <a:r>
              <a:rPr lang="en-US" dirty="0" smtClean="0"/>
              <a:t>Performance Measures:</a:t>
            </a:r>
            <a:br>
              <a:rPr lang="en-US" dirty="0" smtClean="0"/>
            </a:br>
            <a:r>
              <a:rPr lang="en-US" dirty="0" smtClean="0"/>
              <a:t> Attaining Results, Accountability, </a:t>
            </a:r>
            <a:br>
              <a:rPr lang="en-US" dirty="0" smtClean="0"/>
            </a:br>
            <a:r>
              <a:rPr lang="en-US" dirty="0" smtClean="0"/>
              <a:t>and Predictability in Maintenance</a:t>
            </a:r>
          </a:p>
        </p:txBody>
      </p:sp>
      <p:sp>
        <p:nvSpPr>
          <p:cNvPr id="6" name="TextBox 5"/>
          <p:cNvSpPr txBox="1"/>
          <p:nvPr/>
        </p:nvSpPr>
        <p:spPr>
          <a:xfrm rot="21408579">
            <a:off x="5936171" y="430307"/>
            <a:ext cx="2734018" cy="1323439"/>
          </a:xfrm>
          <a:prstGeom prst="rect">
            <a:avLst/>
          </a:prstGeom>
          <a:noFill/>
        </p:spPr>
        <p:txBody>
          <a:bodyPr wrap="none">
            <a:spAutoFit/>
            <a:scene3d>
              <a:camera prst="orthographicFront"/>
              <a:lightRig rig="threePt" dir="t"/>
            </a:scene3d>
            <a:sp3d extrusionH="57150">
              <a:bevelT w="38100" h="38100"/>
            </a:sp3d>
          </a:bodyPr>
          <a:lstStyle/>
          <a:p>
            <a:pPr algn="ctr" fontAlgn="auto">
              <a:spcBef>
                <a:spcPts val="0"/>
              </a:spcBef>
              <a:spcAft>
                <a:spcPts val="0"/>
              </a:spcAft>
              <a:defRPr/>
            </a:pPr>
            <a: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t>The Contractor’s Voice</a:t>
            </a:r>
            <a:b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br>
            <a: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t>for Transportation</a:t>
            </a:r>
            <a:b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br>
            <a: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t>Operations and</a:t>
            </a:r>
            <a:b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br>
            <a:r>
              <a:rPr lang="en-US" sz="2000" b="1" i="1" dirty="0">
                <a:ln w="3175">
                  <a:noFill/>
                  <a:prstDash val="solid"/>
                </a:ln>
                <a:solidFill>
                  <a:schemeClr val="bg1"/>
                </a:solidFill>
                <a:effectLst>
                  <a:outerShdw blurRad="50800" dist="38100" dir="2700000" algn="tl" rotWithShape="0">
                    <a:prstClr val="black">
                      <a:alpha val="40000"/>
                    </a:prstClr>
                  </a:outerShdw>
                </a:effectLst>
                <a:latin typeface="Cambria" pitchFamily="18" charset="0"/>
              </a:rPr>
              <a:t>Maintenance</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AMOTIA</a:t>
            </a:r>
            <a:endParaRPr lang="en-US" dirty="0"/>
          </a:p>
        </p:txBody>
      </p:sp>
      <p:sp>
        <p:nvSpPr>
          <p:cNvPr id="3" name="Content Placeholder 2"/>
          <p:cNvSpPr>
            <a:spLocks noGrp="1"/>
          </p:cNvSpPr>
          <p:nvPr>
            <p:ph idx="1"/>
          </p:nvPr>
        </p:nvSpPr>
        <p:spPr/>
        <p:txBody>
          <a:bodyPr/>
          <a:lstStyle/>
          <a:p>
            <a:r>
              <a:rPr lang="en-US" dirty="0" smtClean="0"/>
              <a:t>Cost efficiencies – Do More With Less</a:t>
            </a:r>
          </a:p>
          <a:p>
            <a:r>
              <a:rPr lang="en-US" dirty="0" smtClean="0"/>
              <a:t>Increased productivity </a:t>
            </a:r>
            <a:r>
              <a:rPr lang="en-US" i="1" dirty="0" smtClean="0"/>
              <a:t>without</a:t>
            </a:r>
            <a:r>
              <a:rPr lang="en-US" dirty="0" smtClean="0"/>
              <a:t> </a:t>
            </a:r>
            <a:r>
              <a:rPr lang="en-US" i="1" dirty="0" smtClean="0"/>
              <a:t>staffing</a:t>
            </a:r>
          </a:p>
          <a:p>
            <a:r>
              <a:rPr lang="en-US" dirty="0" smtClean="0"/>
              <a:t>Specialized expertise on demand</a:t>
            </a:r>
          </a:p>
          <a:p>
            <a:r>
              <a:rPr lang="en-US" dirty="0" smtClean="0"/>
              <a:t>Predictability of fixed prices</a:t>
            </a:r>
          </a:p>
          <a:p>
            <a:r>
              <a:rPr lang="en-US" dirty="0" smtClean="0"/>
              <a:t>Accountability through performance measurement </a:t>
            </a:r>
            <a:endParaRPr lang="en-US" dirty="0"/>
          </a:p>
        </p:txBody>
      </p:sp>
      <p:sp>
        <p:nvSpPr>
          <p:cNvPr id="4" name="Content Placeholder 3"/>
          <p:cNvSpPr>
            <a:spLocks noGrp="1"/>
          </p:cNvSpPr>
          <p:nvPr>
            <p:ph idx="10"/>
          </p:nvPr>
        </p:nvSpPr>
        <p:spPr>
          <a:xfrm>
            <a:off x="457200" y="1371600"/>
            <a:ext cx="8686800" cy="563563"/>
          </a:xfrm>
        </p:spPr>
        <p:txBody>
          <a:bodyPr/>
          <a:lstStyle/>
          <a:p>
            <a:r>
              <a:rPr lang="en-US" dirty="0" smtClean="0"/>
              <a:t>PERFORMANCE CONTRACTING OFFERS: </a:t>
            </a:r>
            <a:endParaRPr 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133600"/>
            <a:ext cx="8229600" cy="3352800"/>
          </a:xfrm>
        </p:spPr>
        <p:txBody>
          <a:bodyPr rtlCol="0">
            <a:noAutofit/>
          </a:bodyPr>
          <a:lstStyle/>
          <a:p>
            <a:pPr eaLnBrk="1" fontAlgn="auto" hangingPunct="1">
              <a:buFont typeface="Arial" pitchFamily="34" charset="0"/>
              <a:buChar char="•"/>
              <a:defRPr/>
            </a:pPr>
            <a:r>
              <a:rPr lang="en-US" sz="3000" dirty="0" smtClean="0"/>
              <a:t>Effective &amp; strategic performance measures that apply to all</a:t>
            </a:r>
          </a:p>
          <a:p>
            <a:pPr eaLnBrk="1" fontAlgn="auto" hangingPunct="1">
              <a:buFont typeface="Arial" pitchFamily="34" charset="0"/>
              <a:buChar char="•"/>
              <a:defRPr/>
            </a:pPr>
            <a:r>
              <a:rPr lang="en-US" sz="3000" dirty="0" smtClean="0"/>
              <a:t>Results driven maintenance program</a:t>
            </a:r>
          </a:p>
          <a:p>
            <a:pPr eaLnBrk="1" fontAlgn="auto" hangingPunct="1">
              <a:buFont typeface="Arial" pitchFamily="34" charset="0"/>
              <a:buChar char="•"/>
              <a:defRPr/>
            </a:pPr>
            <a:r>
              <a:rPr lang="en-US" sz="3000" dirty="0" smtClean="0"/>
              <a:t>Accountability and transparency</a:t>
            </a:r>
          </a:p>
          <a:p>
            <a:pPr eaLnBrk="1" fontAlgn="auto" hangingPunct="1">
              <a:buFont typeface="Arial" pitchFamily="34" charset="0"/>
              <a:buChar char="•"/>
              <a:defRPr/>
            </a:pPr>
            <a:r>
              <a:rPr lang="en-US" sz="3000" dirty="0" smtClean="0"/>
              <a:t>Maintain in-house staffing and resources; supplement with PB contracts as needed </a:t>
            </a:r>
          </a:p>
        </p:txBody>
      </p:sp>
      <p:sp>
        <p:nvSpPr>
          <p:cNvPr id="10" name="Content Placeholder 9"/>
          <p:cNvSpPr>
            <a:spLocks noGrp="1"/>
          </p:cNvSpPr>
          <p:nvPr>
            <p:ph idx="10"/>
          </p:nvPr>
        </p:nvSpPr>
        <p:spPr>
          <a:xfrm>
            <a:off x="457200" y="1371600"/>
            <a:ext cx="8686800" cy="563563"/>
          </a:xfrm>
        </p:spPr>
        <p:txBody>
          <a:bodyPr rtlCol="0"/>
          <a:lstStyle/>
          <a:p>
            <a:pPr marL="0" eaLnBrk="1" fontAlgn="auto" hangingPunct="1">
              <a:lnSpc>
                <a:spcPct val="90000"/>
              </a:lnSpc>
              <a:defRPr/>
            </a:pPr>
            <a:r>
              <a:rPr lang="en-US" dirty="0" smtClean="0"/>
              <a:t>PERFORMANCE AND ACCOUNTABILITY  </a:t>
            </a:r>
            <a:endParaRPr lang="en-US" dirty="0"/>
          </a:p>
        </p:txBody>
      </p:sp>
      <p:sp>
        <p:nvSpPr>
          <p:cNvPr id="11" name="Title 10"/>
          <p:cNvSpPr>
            <a:spLocks noGrp="1"/>
          </p:cNvSpPr>
          <p:nvPr>
            <p:ph type="title"/>
          </p:nvPr>
        </p:nvSpPr>
        <p:spPr/>
        <p:txBody>
          <a:bodyPr/>
          <a:lstStyle/>
          <a:p>
            <a:pPr eaLnBrk="1" fontAlgn="auto" hangingPunct="1">
              <a:spcAft>
                <a:spcPts val="0"/>
              </a:spcAft>
              <a:defRPr/>
            </a:pPr>
            <a:r>
              <a:rPr lang="en-US" dirty="0" smtClean="0"/>
              <a:t>AMOTIA PROMOTES</a:t>
            </a:r>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28800"/>
            <a:ext cx="8229600" cy="3886200"/>
          </a:xfrm>
        </p:spPr>
        <p:txBody>
          <a:bodyPr rtlCol="0">
            <a:noAutofit/>
          </a:bodyPr>
          <a:lstStyle/>
          <a:p>
            <a:pPr eaLnBrk="1" hangingPunct="1">
              <a:spcBef>
                <a:spcPct val="0"/>
              </a:spcBef>
              <a:spcAft>
                <a:spcPct val="0"/>
              </a:spcAft>
            </a:pPr>
            <a:r>
              <a:rPr lang="en-US" sz="3200" dirty="0" smtClean="0"/>
              <a:t>Scope of Services</a:t>
            </a:r>
          </a:p>
          <a:p>
            <a:pPr eaLnBrk="1" hangingPunct="1">
              <a:spcBef>
                <a:spcPct val="0"/>
              </a:spcBef>
              <a:spcAft>
                <a:spcPct val="0"/>
              </a:spcAft>
            </a:pPr>
            <a:r>
              <a:rPr lang="en-US" sz="3200" dirty="0" smtClean="0"/>
              <a:t>Bonding</a:t>
            </a:r>
          </a:p>
          <a:p>
            <a:pPr eaLnBrk="1" hangingPunct="1">
              <a:spcBef>
                <a:spcPct val="0"/>
              </a:spcBef>
              <a:spcAft>
                <a:spcPct val="0"/>
              </a:spcAft>
            </a:pPr>
            <a:r>
              <a:rPr lang="en-US" sz="3200" dirty="0" smtClean="0"/>
              <a:t>Best Value Contracting</a:t>
            </a:r>
          </a:p>
          <a:p>
            <a:pPr eaLnBrk="1" hangingPunct="1">
              <a:spcBef>
                <a:spcPct val="0"/>
              </a:spcBef>
              <a:spcAft>
                <a:spcPct val="0"/>
              </a:spcAft>
            </a:pPr>
            <a:r>
              <a:rPr lang="en-US" sz="3200" dirty="0" smtClean="0"/>
              <a:t>Emergency Response</a:t>
            </a:r>
          </a:p>
          <a:p>
            <a:pPr eaLnBrk="1" hangingPunct="1">
              <a:spcBef>
                <a:spcPct val="0"/>
              </a:spcBef>
              <a:spcAft>
                <a:spcPct val="0"/>
              </a:spcAft>
            </a:pPr>
            <a:r>
              <a:rPr lang="en-US" sz="3200" dirty="0" smtClean="0"/>
              <a:t>Performance Measures</a:t>
            </a:r>
          </a:p>
          <a:p>
            <a:pPr eaLnBrk="1" hangingPunct="1">
              <a:spcBef>
                <a:spcPct val="0"/>
              </a:spcBef>
              <a:spcAft>
                <a:spcPct val="0"/>
              </a:spcAft>
            </a:pPr>
            <a:r>
              <a:rPr lang="en-US" sz="3200" dirty="0" smtClean="0"/>
              <a:t>Retainage/Penalties</a:t>
            </a:r>
          </a:p>
          <a:p>
            <a:pPr eaLnBrk="1" hangingPunct="1">
              <a:spcBef>
                <a:spcPct val="0"/>
              </a:spcBef>
              <a:spcAft>
                <a:spcPct val="0"/>
              </a:spcAft>
            </a:pPr>
            <a:r>
              <a:rPr lang="en-US" sz="3200" dirty="0" smtClean="0"/>
              <a:t>Incentives</a:t>
            </a:r>
          </a:p>
          <a:p>
            <a:pPr eaLnBrk="1" hangingPunct="1">
              <a:spcBef>
                <a:spcPct val="0"/>
              </a:spcBef>
              <a:spcAft>
                <a:spcPct val="0"/>
              </a:spcAft>
            </a:pPr>
            <a:r>
              <a:rPr lang="en-US" sz="3200" dirty="0" smtClean="0"/>
              <a:t>Contract Liability Limits</a:t>
            </a:r>
          </a:p>
          <a:p>
            <a:pPr eaLnBrk="1" fontAlgn="auto" hangingPunct="1">
              <a:buFont typeface="Arial" pitchFamily="34" charset="0"/>
              <a:buChar char="•"/>
              <a:defRPr/>
            </a:pPr>
            <a:endParaRPr lang="en-US" sz="3000" b="1" i="1" u="sng" dirty="0" smtClean="0"/>
          </a:p>
        </p:txBody>
      </p:sp>
      <p:sp>
        <p:nvSpPr>
          <p:cNvPr id="10" name="Content Placeholder 9"/>
          <p:cNvSpPr>
            <a:spLocks noGrp="1"/>
          </p:cNvSpPr>
          <p:nvPr>
            <p:ph idx="10"/>
          </p:nvPr>
        </p:nvSpPr>
        <p:spPr>
          <a:xfrm>
            <a:off x="457200" y="1219200"/>
            <a:ext cx="8229600" cy="563563"/>
          </a:xfrm>
        </p:spPr>
        <p:txBody>
          <a:bodyPr rtlCol="0"/>
          <a:lstStyle/>
          <a:p>
            <a:pPr eaLnBrk="1" fontAlgn="auto" hangingPunct="1">
              <a:buFont typeface="Arial" pitchFamily="34" charset="0"/>
              <a:buNone/>
              <a:defRPr/>
            </a:pPr>
            <a:r>
              <a:rPr lang="en-US" dirty="0" smtClean="0"/>
              <a:t>AMOTIA POSITION STATEMENTS</a:t>
            </a:r>
            <a:endParaRPr lang="en-US" dirty="0"/>
          </a:p>
        </p:txBody>
      </p:sp>
      <p:sp>
        <p:nvSpPr>
          <p:cNvPr id="11" name="Title 10"/>
          <p:cNvSpPr>
            <a:spLocks noGrp="1"/>
          </p:cNvSpPr>
          <p:nvPr>
            <p:ph type="title"/>
          </p:nvPr>
        </p:nvSpPr>
        <p:spPr/>
        <p:txBody>
          <a:bodyPr/>
          <a:lstStyle/>
          <a:p>
            <a:pPr eaLnBrk="1" fontAlgn="auto" hangingPunct="1">
              <a:spcAft>
                <a:spcPts val="0"/>
              </a:spcAft>
              <a:defRPr/>
            </a:pPr>
            <a:r>
              <a:rPr lang="en-US" dirty="0" smtClean="0"/>
              <a:t>PERFORMANCE CONTRACTING</a:t>
            </a:r>
            <a:endParaRPr lang="en-US" dirty="0"/>
          </a:p>
        </p:txBody>
      </p:sp>
      <p:pic>
        <p:nvPicPr>
          <p:cNvPr id="6" name="Picture 12" descr="DSC02102 (2).JPG"/>
          <p:cNvPicPr>
            <a:picLocks noChangeAspect="1"/>
          </p:cNvPicPr>
          <p:nvPr/>
        </p:nvPicPr>
        <p:blipFill>
          <a:blip r:embed="rId3" cstate="print"/>
          <a:srcRect/>
          <a:stretch>
            <a:fillRect/>
          </a:stretch>
        </p:blipFill>
        <p:spPr bwMode="auto">
          <a:xfrm>
            <a:off x="5334000" y="2133600"/>
            <a:ext cx="3557194" cy="236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3" cstate="print"/>
          <a:srcRect/>
          <a:stretch>
            <a:fillRect/>
          </a:stretch>
        </p:blipFill>
        <p:spPr bwMode="auto">
          <a:xfrm>
            <a:off x="5791200" y="381000"/>
            <a:ext cx="2933700" cy="1066800"/>
          </a:xfrm>
          <a:prstGeom prst="rect">
            <a:avLst/>
          </a:prstGeom>
          <a:noFill/>
          <a:ln w="9525">
            <a:noFill/>
            <a:miter lim="800000"/>
            <a:headEnd/>
            <a:tailEnd/>
          </a:ln>
        </p:spPr>
      </p:pic>
      <p:sp>
        <p:nvSpPr>
          <p:cNvPr id="7"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prstTxWarp prst="textNoShape">
              <a:avLst/>
            </a:prstTxWarp>
          </a:bodyPr>
          <a:lstStyle/>
          <a:p>
            <a:pPr algn="r" eaLnBrk="1" hangingPunct="1"/>
            <a:fld id="{08D4627D-272C-904F-AC24-7056FD269A76}" type="slidenum">
              <a:rPr lang="en-US" sz="1400" i="0">
                <a:effectLst>
                  <a:outerShdw blurRad="38100" dist="38100" dir="2700000" algn="tl">
                    <a:srgbClr val="000000"/>
                  </a:outerShdw>
                </a:effectLst>
                <a:latin typeface="Arial" charset="0"/>
              </a:rPr>
              <a:pPr algn="r" eaLnBrk="1" hangingPunct="1"/>
              <a:t>13</a:t>
            </a:fld>
            <a:endParaRPr lang="en-US" sz="1400" i="0" dirty="0">
              <a:effectLst>
                <a:outerShdw blurRad="38100" dist="38100" dir="2700000" algn="tl">
                  <a:srgbClr val="000000"/>
                </a:outerShdw>
              </a:effectLst>
              <a:latin typeface="Arial" charset="0"/>
            </a:endParaRPr>
          </a:p>
        </p:txBody>
      </p:sp>
      <p:sp>
        <p:nvSpPr>
          <p:cNvPr id="62468" name="Text Box 4"/>
          <p:cNvSpPr txBox="1">
            <a:spLocks noChangeArrowheads="1"/>
          </p:cNvSpPr>
          <p:nvPr/>
        </p:nvSpPr>
        <p:spPr bwMode="auto">
          <a:xfrm>
            <a:off x="5029200" y="1596256"/>
            <a:ext cx="3962400" cy="4701287"/>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500" i="0" dirty="0" smtClean="0">
                <a:solidFill>
                  <a:srgbClr val="FFE3AB"/>
                </a:solidFill>
                <a:latin typeface="Franklin Gothic Medium"/>
              </a:rPr>
              <a:t>You’re Invited</a:t>
            </a:r>
          </a:p>
          <a:p>
            <a:pPr algn="ctr">
              <a:spcBef>
                <a:spcPct val="50000"/>
              </a:spcBef>
            </a:pPr>
            <a:r>
              <a:rPr lang="en-US" sz="2300" i="0" dirty="0" smtClean="0">
                <a:solidFill>
                  <a:srgbClr val="95ADC7"/>
                </a:solidFill>
                <a:latin typeface="Arial Black"/>
              </a:rPr>
              <a:t>2011 AMOTIA ANNUAL MEETING</a:t>
            </a:r>
          </a:p>
          <a:p>
            <a:pPr algn="ctr">
              <a:spcBef>
                <a:spcPct val="50000"/>
              </a:spcBef>
            </a:pPr>
            <a:r>
              <a:rPr lang="en-US" sz="2300" dirty="0" smtClean="0">
                <a:solidFill>
                  <a:srgbClr val="95ADC7"/>
                </a:solidFill>
                <a:latin typeface="Arial Black"/>
              </a:rPr>
              <a:t>SEPTEMBER 28 - 30</a:t>
            </a:r>
            <a:endParaRPr lang="en-US" sz="2300" i="0" dirty="0" smtClean="0">
              <a:solidFill>
                <a:srgbClr val="95ADC7"/>
              </a:solidFill>
              <a:latin typeface="Arial Black"/>
            </a:endParaRPr>
          </a:p>
          <a:p>
            <a:pPr algn="ctr">
              <a:spcBef>
                <a:spcPct val="50000"/>
              </a:spcBef>
            </a:pPr>
            <a:r>
              <a:rPr lang="en-US" sz="2300" dirty="0" smtClean="0">
                <a:solidFill>
                  <a:srgbClr val="95ADC7"/>
                </a:solidFill>
                <a:latin typeface="Arial Black"/>
              </a:rPr>
              <a:t>Orlando Florida</a:t>
            </a:r>
          </a:p>
          <a:p>
            <a:pPr algn="ctr">
              <a:spcBef>
                <a:spcPct val="50000"/>
              </a:spcBef>
            </a:pPr>
            <a:endParaRPr lang="en-US" sz="2300" dirty="0" smtClean="0">
              <a:solidFill>
                <a:srgbClr val="95ADC7"/>
              </a:solidFill>
              <a:latin typeface="Arial Black"/>
            </a:endParaRPr>
          </a:p>
          <a:p>
            <a:pPr algn="ctr">
              <a:spcBef>
                <a:spcPct val="50000"/>
              </a:spcBef>
            </a:pPr>
            <a:endParaRPr lang="en-US" sz="2300" dirty="0" smtClean="0">
              <a:solidFill>
                <a:srgbClr val="95ADC7"/>
              </a:solidFill>
              <a:latin typeface="Arial Black"/>
            </a:endParaRPr>
          </a:p>
          <a:p>
            <a:pPr algn="ctr">
              <a:spcBef>
                <a:spcPct val="50000"/>
              </a:spcBef>
            </a:pPr>
            <a:endParaRPr lang="en-US" sz="2300" i="0" dirty="0" smtClean="0">
              <a:solidFill>
                <a:srgbClr val="95ADC7"/>
              </a:solidFill>
              <a:latin typeface="Arial Black"/>
            </a:endParaRPr>
          </a:p>
          <a:p>
            <a:pPr algn="ctr">
              <a:spcBef>
                <a:spcPct val="50000"/>
              </a:spcBef>
            </a:pPr>
            <a:endParaRPr lang="en-US" sz="2300" i="0" dirty="0" smtClean="0">
              <a:solidFill>
                <a:srgbClr val="95ADC7"/>
              </a:solidFill>
              <a:latin typeface="Arial Black"/>
            </a:endParaRPr>
          </a:p>
        </p:txBody>
      </p:sp>
      <p:sp>
        <p:nvSpPr>
          <p:cNvPr id="6" name="Rectangle 5"/>
          <p:cNvSpPr/>
          <p:nvPr/>
        </p:nvSpPr>
        <p:spPr>
          <a:xfrm>
            <a:off x="5029200" y="4114800"/>
            <a:ext cx="4114800" cy="523220"/>
          </a:xfrm>
          <a:prstGeom prst="rect">
            <a:avLst/>
          </a:prstGeom>
        </p:spPr>
        <p:txBody>
          <a:bodyPr wrap="square">
            <a:spAutoFit/>
          </a:bodyPr>
          <a:lstStyle/>
          <a:p>
            <a:pPr algn="ctr">
              <a:spcBef>
                <a:spcPct val="50000"/>
              </a:spcBef>
            </a:pPr>
            <a:r>
              <a:rPr lang="en-US" sz="2800" dirty="0" smtClean="0">
                <a:solidFill>
                  <a:srgbClr val="FFE3AB"/>
                </a:solidFill>
                <a:latin typeface="Franklin Gothic Medium"/>
              </a:rPr>
              <a:t>Mark Your Calendar </a:t>
            </a:r>
          </a:p>
        </p:txBody>
      </p:sp>
      <p:pic>
        <p:nvPicPr>
          <p:cNvPr id="8" name="Picture 2"/>
          <p:cNvPicPr>
            <a:picLocks noChangeAspect="1" noChangeArrowheads="1"/>
          </p:cNvPicPr>
          <p:nvPr/>
        </p:nvPicPr>
        <p:blipFill>
          <a:blip r:embed="rId4" cstate="print"/>
          <a:srcRect/>
          <a:stretch>
            <a:fillRect/>
          </a:stretch>
        </p:blipFill>
        <p:spPr bwMode="auto">
          <a:xfrm>
            <a:off x="457200" y="304800"/>
            <a:ext cx="4650492" cy="622637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ubtitle 10"/>
          <p:cNvSpPr>
            <a:spLocks noGrp="1"/>
          </p:cNvSpPr>
          <p:nvPr>
            <p:ph type="subTitle" idx="1"/>
          </p:nvPr>
        </p:nvSpPr>
        <p:spPr>
          <a:xfrm>
            <a:off x="1600200" y="4343400"/>
            <a:ext cx="6324600" cy="2514600"/>
          </a:xfrm>
        </p:spPr>
        <p:txBody>
          <a:bodyPr anchor="ctr"/>
          <a:lstStyle/>
          <a:p>
            <a:pPr marL="233363" lvl="1" eaLnBrk="1" hangingPunct="1">
              <a:lnSpc>
                <a:spcPct val="90000"/>
              </a:lnSpc>
              <a:spcAft>
                <a:spcPct val="0"/>
              </a:spcAft>
            </a:pPr>
            <a:r>
              <a:rPr lang="en-US" sz="2500" b="1" dirty="0" smtClean="0">
                <a:solidFill>
                  <a:schemeClr val="bg1"/>
                </a:solidFill>
              </a:rPr>
              <a:t>Peter Loughlin, Executive Director</a:t>
            </a:r>
          </a:p>
          <a:p>
            <a:pPr marL="233363" lvl="1" eaLnBrk="1" hangingPunct="1">
              <a:lnSpc>
                <a:spcPct val="90000"/>
              </a:lnSpc>
              <a:spcAft>
                <a:spcPct val="0"/>
              </a:spcAft>
            </a:pPr>
            <a:endParaRPr lang="en-US" sz="2500" b="1" dirty="0" smtClean="0">
              <a:solidFill>
                <a:schemeClr val="bg1"/>
              </a:solidFill>
            </a:endParaRPr>
          </a:p>
          <a:p>
            <a:pPr marL="233363" lvl="1" eaLnBrk="1" hangingPunct="1">
              <a:lnSpc>
                <a:spcPct val="90000"/>
              </a:lnSpc>
              <a:spcAft>
                <a:spcPct val="0"/>
              </a:spcAft>
            </a:pPr>
            <a:r>
              <a:rPr lang="en-US" sz="2500" b="1" dirty="0" smtClean="0">
                <a:solidFill>
                  <a:schemeClr val="bg1"/>
                </a:solidFill>
              </a:rPr>
              <a:t>202-253-0331</a:t>
            </a:r>
          </a:p>
          <a:p>
            <a:pPr marL="233363" lvl="1" eaLnBrk="1" hangingPunct="1">
              <a:lnSpc>
                <a:spcPct val="90000"/>
              </a:lnSpc>
              <a:spcAft>
                <a:spcPct val="0"/>
              </a:spcAft>
            </a:pPr>
            <a:r>
              <a:rPr lang="en-US" sz="2500" b="1" dirty="0" smtClean="0">
                <a:solidFill>
                  <a:schemeClr val="bg1"/>
                </a:solidFill>
              </a:rPr>
              <a:t>info@amotia.org </a:t>
            </a:r>
          </a:p>
          <a:p>
            <a:pPr marL="233363" lvl="1" eaLnBrk="1" hangingPunct="1">
              <a:lnSpc>
                <a:spcPct val="90000"/>
              </a:lnSpc>
              <a:spcAft>
                <a:spcPct val="0"/>
              </a:spcAft>
            </a:pPr>
            <a:r>
              <a:rPr lang="en-US" sz="2500" b="1" dirty="0" smtClean="0">
                <a:solidFill>
                  <a:schemeClr val="bg1"/>
                </a:solidFill>
              </a:rPr>
              <a:t>www.amotia.org</a:t>
            </a:r>
          </a:p>
        </p:txBody>
      </p:sp>
      <p:pic>
        <p:nvPicPr>
          <p:cNvPr id="5" name="Picture 4" descr="AMOTIA.LOGO.jpg"/>
          <p:cNvPicPr>
            <a:picLocks noChangeAspect="1"/>
          </p:cNvPicPr>
          <p:nvPr/>
        </p:nvPicPr>
        <p:blipFill>
          <a:blip r:embed="rId3" cstate="print">
            <a:clrChange>
              <a:clrFrom>
                <a:srgbClr val="FDFDFD"/>
              </a:clrFrom>
              <a:clrTo>
                <a:srgbClr val="FDFDFD">
                  <a:alpha val="0"/>
                </a:srgbClr>
              </a:clrTo>
            </a:clrChange>
          </a:blip>
          <a:stretch>
            <a:fillRect/>
          </a:stretch>
        </p:blipFill>
        <p:spPr>
          <a:xfrm>
            <a:off x="4876800" y="3200400"/>
            <a:ext cx="3657600" cy="914400"/>
          </a:xfrm>
          <a:prstGeom prst="rect">
            <a:avLst/>
          </a:prstGeom>
          <a:effectLst>
            <a:outerShdw blurRad="50800" dist="38100" dir="2700000" algn="tl" rotWithShape="0">
              <a:prstClr val="black"/>
            </a:outerShdw>
          </a:effectLst>
        </p:spPr>
      </p:pic>
      <p:sp>
        <p:nvSpPr>
          <p:cNvPr id="6" name="TextBox 5"/>
          <p:cNvSpPr txBox="1"/>
          <p:nvPr/>
        </p:nvSpPr>
        <p:spPr>
          <a:xfrm>
            <a:off x="0" y="0"/>
            <a:ext cx="9144000" cy="430887"/>
          </a:xfrm>
          <a:prstGeom prst="rect">
            <a:avLst/>
          </a:prstGeom>
        </p:spPr>
        <p:style>
          <a:lnRef idx="0">
            <a:schemeClr val="dk1"/>
          </a:lnRef>
          <a:fillRef idx="3">
            <a:schemeClr val="dk1"/>
          </a:fillRef>
          <a:effectRef idx="3">
            <a:schemeClr val="dk1"/>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2200" b="1" i="1" dirty="0">
                <a:ln w="11430"/>
                <a:solidFill>
                  <a:schemeClr val="accent1">
                    <a:lumMod val="40000"/>
                    <a:lumOff val="60000"/>
                  </a:schemeClr>
                </a:solidFill>
                <a:effectLst>
                  <a:outerShdw blurRad="25400" algn="tl" rotWithShape="0">
                    <a:srgbClr val="000000">
                      <a:alpha val="43000"/>
                    </a:srgbClr>
                  </a:outerShdw>
                </a:effectLst>
                <a:latin typeface="Cambria" pitchFamily="18" charset="0"/>
              </a:rPr>
              <a:t>The Contractors Voice for Transportation Operations and Maintenance</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WHAT IS AMOTIA?</a:t>
            </a:r>
            <a:endParaRPr lang="en-US" dirty="0"/>
          </a:p>
        </p:txBody>
      </p:sp>
      <p:sp>
        <p:nvSpPr>
          <p:cNvPr id="3" name="Content Placeholder 2"/>
          <p:cNvSpPr>
            <a:spLocks noGrp="1"/>
          </p:cNvSpPr>
          <p:nvPr>
            <p:ph idx="1"/>
          </p:nvPr>
        </p:nvSpPr>
        <p:spPr>
          <a:xfrm>
            <a:off x="457200" y="3124200"/>
            <a:ext cx="8229600" cy="2743200"/>
          </a:xfrm>
        </p:spPr>
        <p:txBody>
          <a:bodyPr/>
          <a:lstStyle/>
          <a:p>
            <a:pPr marL="0" eaLnBrk="1" hangingPunct="1">
              <a:spcBef>
                <a:spcPct val="0"/>
              </a:spcBef>
              <a:buNone/>
            </a:pPr>
            <a:r>
              <a:rPr lang="en-US" sz="2800" i="1" dirty="0" smtClean="0">
                <a:latin typeface="Franklin Gothic Medium" pitchFamily="34" charset="0"/>
              </a:rPr>
              <a:t>Mission: </a:t>
            </a:r>
            <a:r>
              <a:rPr lang="en-US" sz="2800" dirty="0" smtClean="0">
                <a:latin typeface="Franklin Gothic Medium" pitchFamily="34" charset="0"/>
              </a:rPr>
              <a:t>To build partnerships with industry and public agency stakeholders to disseminate information on innovative, cost effective programs for managing, operating, and maintaining transportation infrastructure assets. </a:t>
            </a:r>
          </a:p>
          <a:p>
            <a:pPr marL="0" eaLnBrk="1" hangingPunct="1">
              <a:spcBef>
                <a:spcPct val="0"/>
              </a:spcBef>
              <a:buNone/>
            </a:pPr>
            <a:r>
              <a:rPr lang="en-US" sz="2800" i="1" dirty="0" smtClean="0">
                <a:latin typeface="Franklin Gothic Medium" pitchFamily="34" charset="0"/>
              </a:rPr>
              <a:t>Formed in 2007</a:t>
            </a:r>
          </a:p>
          <a:p>
            <a:pPr eaLnBrk="1" hangingPunct="1">
              <a:spcBef>
                <a:spcPct val="0"/>
              </a:spcBef>
            </a:pPr>
            <a:endParaRPr lang="en-US" sz="2800" dirty="0" smtClean="0">
              <a:latin typeface="Franklin Gothic Medium" pitchFamily="34" charset="0"/>
            </a:endParaRPr>
          </a:p>
          <a:p>
            <a:endParaRPr lang="en-US" sz="2800" dirty="0" smtClean="0">
              <a:latin typeface="Franklin Gothic Medium" pitchFamily="34" charset="0"/>
            </a:endParaRPr>
          </a:p>
        </p:txBody>
      </p:sp>
      <p:sp>
        <p:nvSpPr>
          <p:cNvPr id="4" name="Content Placeholder 3"/>
          <p:cNvSpPr>
            <a:spLocks noGrp="1"/>
          </p:cNvSpPr>
          <p:nvPr>
            <p:ph idx="10"/>
          </p:nvPr>
        </p:nvSpPr>
        <p:spPr>
          <a:xfrm>
            <a:off x="457200" y="1371600"/>
            <a:ext cx="8686800" cy="563563"/>
          </a:xfrm>
        </p:spPr>
        <p:txBody>
          <a:bodyPr/>
          <a:lstStyle/>
          <a:p>
            <a:pPr marL="0" algn="ctr"/>
            <a:r>
              <a:rPr lang="en-US" dirty="0" smtClean="0"/>
              <a:t>ASSOCATION FOR THE MANAGEMENT AND OPERATIONS OF TRANSPORTATION INFRASTRUCTURE ASSETS</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7649" name="Group 13"/>
          <p:cNvGrpSpPr>
            <a:grpSpLocks/>
          </p:cNvGrpSpPr>
          <p:nvPr/>
        </p:nvGrpSpPr>
        <p:grpSpPr bwMode="auto">
          <a:xfrm>
            <a:off x="6248400" y="762000"/>
            <a:ext cx="2895600" cy="3810000"/>
            <a:chOff x="6324600" y="792480"/>
            <a:chExt cx="2895600" cy="3429000"/>
          </a:xfrm>
        </p:grpSpPr>
        <p:sp>
          <p:nvSpPr>
            <p:cNvPr id="6" name="TextBox 5"/>
            <p:cNvSpPr txBox="1"/>
            <p:nvPr/>
          </p:nvSpPr>
          <p:spPr>
            <a:xfrm>
              <a:off x="6324600" y="792480"/>
              <a:ext cx="2895600" cy="3429000"/>
            </a:xfrm>
            <a:prstGeom prst="rect">
              <a:avLst/>
            </a:prstGeom>
            <a:ln>
              <a:solidFill>
                <a:schemeClr val="accent3"/>
              </a:solidFill>
            </a:ln>
            <a:effectLst>
              <a:outerShdw blurRad="76200" dir="18900000" sy="23000" kx="-1200000" algn="bl" rotWithShape="0">
                <a:prstClr val="black">
                  <a:alpha val="20000"/>
                </a:prstClr>
              </a:outerShdw>
            </a:effectLst>
            <a:scene3d>
              <a:camera prst="perspectiveHeroicExtremeLeftFacing"/>
              <a:lightRig rig="threePt" dir="t"/>
            </a:scene3d>
          </p:spPr>
          <p:style>
            <a:lnRef idx="2">
              <a:schemeClr val="accent2"/>
            </a:lnRef>
            <a:fillRef idx="1">
              <a:schemeClr val="lt1"/>
            </a:fillRef>
            <a:effectRef idx="0">
              <a:schemeClr val="accent2"/>
            </a:effectRef>
            <a:fontRef idx="minor">
              <a:schemeClr val="dk1"/>
            </a:fontRef>
          </p:style>
          <p:txBody>
            <a:bodyPr/>
            <a:lstStyle/>
            <a:p>
              <a:pPr marL="0" lvl="3" algn="ctr" fontAlgn="auto">
                <a:spcBef>
                  <a:spcPts val="0"/>
                </a:spcBef>
                <a:spcAft>
                  <a:spcPts val="0"/>
                </a:spcAft>
                <a:defRPr/>
              </a:pPr>
              <a:endParaRPr lang="en-US" sz="1500" dirty="0"/>
            </a:p>
            <a:p>
              <a:pPr marL="0" lvl="3" algn="ctr" fontAlgn="auto">
                <a:spcBef>
                  <a:spcPts val="0"/>
                </a:spcBef>
                <a:spcAft>
                  <a:spcPts val="0"/>
                </a:spcAft>
                <a:defRPr/>
              </a:pPr>
              <a:r>
                <a:rPr lang="en-US" sz="1500" b="1" dirty="0" smtClean="0"/>
                <a:t>2009 Report Card for America’s Infrastructure</a:t>
              </a:r>
            </a:p>
            <a:p>
              <a:pPr marL="0" lvl="3" algn="ctr" fontAlgn="auto">
                <a:spcBef>
                  <a:spcPts val="0"/>
                </a:spcBef>
                <a:spcAft>
                  <a:spcPts val="0"/>
                </a:spcAft>
                <a:defRPr/>
              </a:pPr>
              <a:r>
                <a:rPr lang="en-US" sz="1500" b="1" dirty="0" smtClean="0"/>
                <a:t>ROADS D-</a:t>
              </a:r>
            </a:p>
            <a:p>
              <a:pPr marL="0" lvl="3" algn="ctr" fontAlgn="auto">
                <a:spcBef>
                  <a:spcPts val="0"/>
                </a:spcBef>
                <a:spcAft>
                  <a:spcPts val="0"/>
                </a:spcAft>
                <a:defRPr/>
              </a:pPr>
              <a:endParaRPr lang="en-US" sz="1500" b="1" dirty="0" smtClean="0"/>
            </a:p>
            <a:p>
              <a:pPr marL="0" lvl="3" algn="ctr" fontAlgn="auto">
                <a:spcBef>
                  <a:spcPts val="0"/>
                </a:spcBef>
                <a:spcAft>
                  <a:spcPts val="0"/>
                </a:spcAft>
                <a:defRPr/>
              </a:pPr>
              <a:endParaRPr lang="en-US" sz="1500" b="1" dirty="0" smtClean="0"/>
            </a:p>
            <a:p>
              <a:pPr marL="0" lvl="3" algn="ctr" fontAlgn="auto">
                <a:spcBef>
                  <a:spcPts val="0"/>
                </a:spcBef>
                <a:spcAft>
                  <a:spcPts val="0"/>
                </a:spcAft>
                <a:defRPr/>
              </a:pPr>
              <a:endParaRPr lang="en-US" sz="1500" b="1" dirty="0" smtClean="0"/>
            </a:p>
            <a:p>
              <a:pPr marL="0" lvl="3" algn="ctr" fontAlgn="auto">
                <a:spcBef>
                  <a:spcPts val="0"/>
                </a:spcBef>
                <a:spcAft>
                  <a:spcPts val="0"/>
                </a:spcAft>
                <a:defRPr/>
              </a:pPr>
              <a:endParaRPr lang="en-US" sz="1500" b="1" dirty="0" smtClean="0"/>
            </a:p>
            <a:p>
              <a:pPr marL="0" lvl="3" algn="ctr" fontAlgn="auto">
                <a:spcBef>
                  <a:spcPts val="0"/>
                </a:spcBef>
                <a:spcAft>
                  <a:spcPts val="0"/>
                </a:spcAft>
                <a:defRPr/>
              </a:pPr>
              <a:endParaRPr lang="en-US" sz="1500" b="1" dirty="0" smtClean="0"/>
            </a:p>
            <a:p>
              <a:pPr marL="0" lvl="3" algn="ctr" fontAlgn="auto">
                <a:spcBef>
                  <a:spcPts val="0"/>
                </a:spcBef>
                <a:spcAft>
                  <a:spcPts val="0"/>
                </a:spcAft>
                <a:defRPr/>
              </a:pPr>
              <a:r>
                <a:rPr lang="en-US" sz="1500" b="1" dirty="0" smtClean="0"/>
                <a:t>Estimated 5-year funding needs for bridges and roads $930 Billion</a:t>
              </a:r>
            </a:p>
            <a:p>
              <a:pPr marL="0" lvl="3" algn="ctr" fontAlgn="auto">
                <a:spcBef>
                  <a:spcPts val="0"/>
                </a:spcBef>
                <a:spcAft>
                  <a:spcPts val="0"/>
                </a:spcAft>
                <a:defRPr/>
              </a:pPr>
              <a:r>
                <a:rPr lang="en-US" sz="1500" b="1" dirty="0" smtClean="0"/>
                <a:t>Estimated spending </a:t>
              </a:r>
            </a:p>
            <a:p>
              <a:pPr marL="0" lvl="3" algn="ctr" fontAlgn="auto">
                <a:spcBef>
                  <a:spcPts val="0"/>
                </a:spcBef>
                <a:spcAft>
                  <a:spcPts val="0"/>
                </a:spcAft>
                <a:defRPr/>
              </a:pPr>
              <a:r>
                <a:rPr lang="en-US" sz="1500" b="1" dirty="0" smtClean="0"/>
                <a:t>$380.5 Billion</a:t>
              </a:r>
            </a:p>
            <a:p>
              <a:pPr marL="0" lvl="3" algn="ctr" fontAlgn="auto">
                <a:spcBef>
                  <a:spcPts val="0"/>
                </a:spcBef>
                <a:spcAft>
                  <a:spcPts val="0"/>
                </a:spcAft>
                <a:defRPr/>
              </a:pPr>
              <a:r>
                <a:rPr lang="en-US" sz="1500" b="1" dirty="0" smtClean="0"/>
                <a:t>Projected shortfall </a:t>
              </a:r>
            </a:p>
            <a:p>
              <a:pPr marL="0" lvl="3" algn="ctr" fontAlgn="auto">
                <a:spcBef>
                  <a:spcPts val="0"/>
                </a:spcBef>
                <a:spcAft>
                  <a:spcPts val="0"/>
                </a:spcAft>
                <a:defRPr/>
              </a:pPr>
              <a:r>
                <a:rPr lang="en-US" sz="1500" b="1" dirty="0" smtClean="0"/>
                <a:t>-$549.5 Billion</a:t>
              </a:r>
              <a:endParaRPr lang="en-US" sz="2000" b="1" dirty="0"/>
            </a:p>
          </p:txBody>
        </p:sp>
        <p:pic>
          <p:nvPicPr>
            <p:cNvPr id="10" name="Picture 3"/>
            <p:cNvPicPr>
              <a:picLocks noChangeAspect="1" noChangeArrowheads="1"/>
            </p:cNvPicPr>
            <p:nvPr/>
          </p:nvPicPr>
          <p:blipFill>
            <a:blip r:embed="rId3" cstate="print"/>
            <a:srcRect/>
            <a:stretch>
              <a:fillRect/>
            </a:stretch>
          </p:blipFill>
          <p:spPr bwMode="auto">
            <a:xfrm rot="21334234">
              <a:off x="7143140" y="2000898"/>
              <a:ext cx="1240258" cy="365760"/>
            </a:xfrm>
            <a:prstGeom prst="rect">
              <a:avLst/>
            </a:prstGeom>
            <a:noFill/>
            <a:ln w="9525">
              <a:noFill/>
              <a:miter lim="800000"/>
              <a:headEnd/>
              <a:tailEnd/>
            </a:ln>
            <a:effectLst/>
            <a:scene3d>
              <a:camera prst="perspectiveHeroicExtremeLeftFacing"/>
              <a:lightRig rig="threePt" dir="t"/>
            </a:scene3d>
          </p:spPr>
        </p:pic>
      </p:grpSp>
      <p:sp>
        <p:nvSpPr>
          <p:cNvPr id="3" name="Title 2"/>
          <p:cNvSpPr>
            <a:spLocks noGrp="1"/>
          </p:cNvSpPr>
          <p:nvPr>
            <p:ph type="title"/>
          </p:nvPr>
        </p:nvSpPr>
        <p:spPr/>
        <p:txBody>
          <a:bodyPr/>
          <a:lstStyle/>
          <a:p>
            <a:pPr eaLnBrk="1" fontAlgn="auto" hangingPunct="1">
              <a:spcAft>
                <a:spcPts val="0"/>
              </a:spcAft>
              <a:defRPr/>
            </a:pPr>
            <a:r>
              <a:rPr lang="en-US" dirty="0" smtClean="0"/>
              <a:t>CHALLENGES</a:t>
            </a:r>
            <a:endParaRPr lang="en-US" dirty="0"/>
          </a:p>
        </p:txBody>
      </p:sp>
      <p:sp>
        <p:nvSpPr>
          <p:cNvPr id="8" name="Content Placeholder 7"/>
          <p:cNvSpPr>
            <a:spLocks noGrp="1"/>
          </p:cNvSpPr>
          <p:nvPr>
            <p:ph idx="10"/>
          </p:nvPr>
        </p:nvSpPr>
        <p:spPr>
          <a:xfrm>
            <a:off x="457200" y="1752600"/>
            <a:ext cx="8229600" cy="3810000"/>
          </a:xfrm>
        </p:spPr>
        <p:txBody>
          <a:bodyPr rtlCol="0"/>
          <a:lstStyle/>
          <a:p>
            <a:pPr eaLnBrk="1" fontAlgn="auto" hangingPunct="1">
              <a:spcAft>
                <a:spcPts val="1200"/>
              </a:spcAft>
              <a:buFont typeface="Arial" pitchFamily="34" charset="0"/>
              <a:buNone/>
              <a:defRPr/>
            </a:pPr>
            <a:r>
              <a:rPr lang="en-US" dirty="0" smtClean="0"/>
              <a:t>AGING HIGHWAY SYSTEM</a:t>
            </a:r>
          </a:p>
          <a:p>
            <a:pPr eaLnBrk="1" fontAlgn="auto" hangingPunct="1">
              <a:spcAft>
                <a:spcPts val="1200"/>
              </a:spcAft>
              <a:defRPr/>
            </a:pPr>
            <a:endParaRPr lang="en-US" dirty="0" smtClean="0"/>
          </a:p>
          <a:p>
            <a:pPr eaLnBrk="1" fontAlgn="auto" hangingPunct="1">
              <a:spcAft>
                <a:spcPts val="1200"/>
              </a:spcAft>
              <a:defRPr/>
            </a:pPr>
            <a:r>
              <a:rPr lang="en-US" dirty="0" smtClean="0"/>
              <a:t>SHRINKING RESOURCES</a:t>
            </a:r>
          </a:p>
          <a:p>
            <a:pPr eaLnBrk="1" fontAlgn="auto" hangingPunct="1">
              <a:spcAft>
                <a:spcPts val="1200"/>
              </a:spcAft>
              <a:defRPr/>
            </a:pPr>
            <a:endParaRPr lang="en-US" dirty="0" smtClean="0"/>
          </a:p>
          <a:p>
            <a:pPr eaLnBrk="1" fontAlgn="auto" hangingPunct="1">
              <a:spcAft>
                <a:spcPts val="1200"/>
              </a:spcAft>
              <a:defRPr/>
            </a:pPr>
            <a:r>
              <a:rPr lang="en-US" dirty="0" smtClean="0"/>
              <a:t>GROWING DEMANDS FOR PERFORMANCE AND ACCOUNTABILITY</a:t>
            </a: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MEASUREMENT</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‘What gets measured gets done.  What gets measured and fed back gets done well.  What gets rewarded gets repeated.’</a:t>
            </a:r>
            <a:endParaRPr lang="en-US" dirty="0"/>
          </a:p>
        </p:txBody>
      </p:sp>
      <p:sp>
        <p:nvSpPr>
          <p:cNvPr id="4" name="Content Placeholder 3"/>
          <p:cNvSpPr>
            <a:spLocks noGrp="1"/>
          </p:cNvSpPr>
          <p:nvPr>
            <p:ph idx="10"/>
          </p:nvPr>
        </p:nvSpPr>
        <p:spPr/>
        <p:txBody>
          <a:bodyPr/>
          <a:lstStyle/>
          <a:p>
            <a:r>
              <a:rPr lang="en-US" dirty="0" smtClean="0"/>
              <a:t>JOHN E. JONES, LEADERSHIP TRAINER:</a:t>
            </a:r>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PERFORMANCE-BASED MAINTENANCE MODEL</a:t>
            </a:r>
            <a:endParaRPr lang="en-US" dirty="0"/>
          </a:p>
        </p:txBody>
      </p:sp>
      <p:pic>
        <p:nvPicPr>
          <p:cNvPr id="5" name="Picture 4"/>
          <p:cNvPicPr>
            <a:picLocks noChangeAspect="1"/>
          </p:cNvPicPr>
          <p:nvPr/>
        </p:nvPicPr>
        <p:blipFill>
          <a:blip r:embed="rId3"/>
          <a:stretch>
            <a:fillRect/>
          </a:stretch>
        </p:blipFill>
        <p:spPr>
          <a:xfrm>
            <a:off x="1524000" y="1600200"/>
            <a:ext cx="5862589" cy="3657600"/>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655638"/>
          </a:xfrm>
        </p:spPr>
        <p:txBody>
          <a:bodyPr/>
          <a:lstStyle/>
          <a:p>
            <a:pPr>
              <a:lnSpc>
                <a:spcPct val="90000"/>
              </a:lnSpc>
            </a:pPr>
            <a:r>
              <a:rPr lang="en-US" dirty="0" smtClean="0"/>
              <a:t>PERFORMANCE MANAGEMENT PLAN </a:t>
            </a:r>
            <a:endParaRPr lang="en-US" dirty="0"/>
          </a:p>
        </p:txBody>
      </p:sp>
      <p:sp>
        <p:nvSpPr>
          <p:cNvPr id="3" name="Content Placeholder 2"/>
          <p:cNvSpPr>
            <a:spLocks noGrp="1"/>
          </p:cNvSpPr>
          <p:nvPr>
            <p:ph idx="1"/>
          </p:nvPr>
        </p:nvSpPr>
        <p:spPr>
          <a:xfrm>
            <a:off x="457200" y="2286000"/>
            <a:ext cx="8686800" cy="3581400"/>
          </a:xfrm>
        </p:spPr>
        <p:txBody>
          <a:bodyPr/>
          <a:lstStyle/>
          <a:p>
            <a:r>
              <a:rPr lang="en-US" dirty="0" smtClean="0"/>
              <a:t>Transform strategic goals into </a:t>
            </a:r>
            <a:r>
              <a:rPr lang="en-US" b="1" i="1" dirty="0" smtClean="0"/>
              <a:t>measures</a:t>
            </a:r>
          </a:p>
          <a:p>
            <a:r>
              <a:rPr lang="en-US" dirty="0" smtClean="0"/>
              <a:t>Apply measures uniformly</a:t>
            </a:r>
          </a:p>
          <a:p>
            <a:r>
              <a:rPr lang="en-US" dirty="0" smtClean="0"/>
              <a:t>Ensure performance results</a:t>
            </a:r>
          </a:p>
          <a:p>
            <a:r>
              <a:rPr lang="en-US" dirty="0" smtClean="0"/>
              <a:t>Operate PMP as on-going program</a:t>
            </a:r>
          </a:p>
          <a:p>
            <a:r>
              <a:rPr lang="en-US" dirty="0" smtClean="0"/>
              <a:t>Incorporate lessons learned</a:t>
            </a:r>
          </a:p>
          <a:p>
            <a:endParaRPr lang="en-US" dirty="0"/>
          </a:p>
        </p:txBody>
      </p:sp>
      <p:sp>
        <p:nvSpPr>
          <p:cNvPr id="4" name="Content Placeholder 3"/>
          <p:cNvSpPr>
            <a:spLocks noGrp="1"/>
          </p:cNvSpPr>
          <p:nvPr>
            <p:ph idx="10"/>
          </p:nvPr>
        </p:nvSpPr>
        <p:spPr>
          <a:xfrm>
            <a:off x="457200" y="1600200"/>
            <a:ext cx="8229600" cy="533400"/>
          </a:xfrm>
        </p:spPr>
        <p:txBody>
          <a:bodyPr/>
          <a:lstStyle/>
          <a:p>
            <a:r>
              <a:rPr lang="en-US" dirty="0" smtClean="0"/>
              <a:t>KEY SUCCESS FACTORS - ‘MUST DO’S’</a:t>
            </a:r>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p:txBody>
          <a:bodyPr/>
          <a:lstStyle/>
          <a:p>
            <a:r>
              <a:rPr lang="en-US" dirty="0" smtClean="0"/>
              <a:t>Improve decision making</a:t>
            </a:r>
          </a:p>
          <a:p>
            <a:r>
              <a:rPr lang="en-US" dirty="0" smtClean="0"/>
              <a:t>Promote long term preservation</a:t>
            </a:r>
          </a:p>
          <a:p>
            <a:r>
              <a:rPr lang="en-US" dirty="0" smtClean="0"/>
              <a:t>Demonstrate effectiveness</a:t>
            </a:r>
          </a:p>
          <a:p>
            <a:r>
              <a:rPr lang="en-US" dirty="0" smtClean="0"/>
              <a:t>Link value to dollars spent</a:t>
            </a:r>
          </a:p>
          <a:p>
            <a:r>
              <a:rPr lang="en-US" dirty="0" smtClean="0"/>
              <a:t>Build trust</a:t>
            </a:r>
            <a:endParaRPr lang="en-US" dirty="0"/>
          </a:p>
        </p:txBody>
      </p:sp>
      <p:sp>
        <p:nvSpPr>
          <p:cNvPr id="4" name="Content Placeholder 3"/>
          <p:cNvSpPr>
            <a:spLocks noGrp="1"/>
          </p:cNvSpPr>
          <p:nvPr>
            <p:ph idx="10"/>
          </p:nvPr>
        </p:nvSpPr>
        <p:spPr>
          <a:xfrm>
            <a:off x="457200" y="1371600"/>
            <a:ext cx="8686800" cy="563563"/>
          </a:xfrm>
        </p:spPr>
        <p:txBody>
          <a:bodyPr/>
          <a:lstStyle/>
          <a:p>
            <a:r>
              <a:rPr lang="en-US" dirty="0" smtClean="0"/>
              <a:t>ESSENTIAL TOOL FOR OWNERS &amp; INDUSTRY</a:t>
            </a:r>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	</a:t>
            </a:r>
            <a:endParaRPr lang="en-US" dirty="0"/>
          </a:p>
        </p:txBody>
      </p:sp>
      <p:sp>
        <p:nvSpPr>
          <p:cNvPr id="3" name="Content Placeholder 2"/>
          <p:cNvSpPr>
            <a:spLocks noGrp="1"/>
          </p:cNvSpPr>
          <p:nvPr>
            <p:ph idx="1"/>
          </p:nvPr>
        </p:nvSpPr>
        <p:spPr>
          <a:xfrm>
            <a:off x="457200" y="2590800"/>
            <a:ext cx="8229600" cy="3429000"/>
          </a:xfrm>
        </p:spPr>
        <p:txBody>
          <a:bodyPr/>
          <a:lstStyle/>
          <a:p>
            <a:r>
              <a:rPr lang="en-US" dirty="0" smtClean="0"/>
              <a:t>Optimize use of resources</a:t>
            </a:r>
          </a:p>
          <a:p>
            <a:r>
              <a:rPr lang="en-US" dirty="0" smtClean="0"/>
              <a:t>Tie resources to results</a:t>
            </a:r>
          </a:p>
          <a:p>
            <a:r>
              <a:rPr lang="en-US" dirty="0" smtClean="0"/>
              <a:t>Detect trends</a:t>
            </a:r>
          </a:p>
        </p:txBody>
      </p:sp>
      <p:sp>
        <p:nvSpPr>
          <p:cNvPr id="4" name="Content Placeholder 3"/>
          <p:cNvSpPr>
            <a:spLocks noGrp="1"/>
          </p:cNvSpPr>
          <p:nvPr>
            <p:ph idx="10"/>
          </p:nvPr>
        </p:nvSpPr>
        <p:spPr>
          <a:xfrm>
            <a:off x="457200" y="1371600"/>
            <a:ext cx="8686800" cy="563563"/>
          </a:xfrm>
        </p:spPr>
        <p:txBody>
          <a:bodyPr/>
          <a:lstStyle/>
          <a:p>
            <a:pPr marL="0"/>
            <a:r>
              <a:rPr lang="en-US" dirty="0" smtClean="0"/>
              <a:t>USING PERFORMANCE DATA AS A MANAGEMENT TOOL </a:t>
            </a:r>
            <a:endParaRPr lang="en-US"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14400"/>
          </a:xfrm>
        </p:spPr>
        <p:txBody>
          <a:bodyPr/>
          <a:lstStyle/>
          <a:p>
            <a:pPr>
              <a:lnSpc>
                <a:spcPct val="90000"/>
              </a:lnSpc>
            </a:pPr>
            <a:r>
              <a:rPr lang="en-US" dirty="0" smtClean="0"/>
              <a:t>PERFORMANCE CONTRACTING</a:t>
            </a:r>
            <a:endParaRPr lang="en-US" dirty="0"/>
          </a:p>
        </p:txBody>
      </p:sp>
      <p:sp>
        <p:nvSpPr>
          <p:cNvPr id="3" name="Content Placeholder 2"/>
          <p:cNvSpPr>
            <a:spLocks noGrp="1"/>
          </p:cNvSpPr>
          <p:nvPr>
            <p:ph idx="1"/>
          </p:nvPr>
        </p:nvSpPr>
        <p:spPr>
          <a:xfrm>
            <a:off x="457200" y="1828800"/>
            <a:ext cx="8686800" cy="4267200"/>
          </a:xfrm>
        </p:spPr>
        <p:txBody>
          <a:bodyPr/>
          <a:lstStyle/>
          <a:p>
            <a:pPr eaLnBrk="1" hangingPunct="1">
              <a:spcBef>
                <a:spcPct val="0"/>
              </a:spcBef>
            </a:pPr>
            <a:r>
              <a:rPr lang="en-US" dirty="0" smtClean="0"/>
              <a:t>Multi-year, lump-sum contract</a:t>
            </a:r>
          </a:p>
          <a:p>
            <a:pPr eaLnBrk="1" hangingPunct="1">
              <a:spcBef>
                <a:spcPct val="0"/>
              </a:spcBef>
            </a:pPr>
            <a:r>
              <a:rPr lang="en-US" dirty="0" smtClean="0"/>
              <a:t>Best value award / Qualification-based (Technical + Price Proposal)</a:t>
            </a:r>
          </a:p>
          <a:p>
            <a:pPr eaLnBrk="1" hangingPunct="1">
              <a:spcBef>
                <a:spcPct val="0"/>
              </a:spcBef>
            </a:pPr>
            <a:r>
              <a:rPr lang="en-US" dirty="0" smtClean="0"/>
              <a:t>Bundled services </a:t>
            </a:r>
          </a:p>
          <a:p>
            <a:pPr eaLnBrk="1" hangingPunct="1">
              <a:spcBef>
                <a:spcPct val="0"/>
              </a:spcBef>
            </a:pPr>
            <a:r>
              <a:rPr lang="en-US" dirty="0" smtClean="0"/>
              <a:t>Fixed monthly payments</a:t>
            </a:r>
          </a:p>
          <a:p>
            <a:pPr eaLnBrk="1" hangingPunct="1">
              <a:spcBef>
                <a:spcPct val="0"/>
              </a:spcBef>
            </a:pPr>
            <a:r>
              <a:rPr lang="en-US" dirty="0" smtClean="0"/>
              <a:t>Performance standards</a:t>
            </a:r>
            <a:br>
              <a:rPr lang="en-US" dirty="0" smtClean="0"/>
            </a:br>
            <a:r>
              <a:rPr lang="en-US" dirty="0" smtClean="0"/>
              <a:t>with measurements</a:t>
            </a:r>
          </a:p>
          <a:p>
            <a:endParaRPr lang="en-US" dirty="0"/>
          </a:p>
        </p:txBody>
      </p:sp>
      <p:sp>
        <p:nvSpPr>
          <p:cNvPr id="4" name="Content Placeholder 3"/>
          <p:cNvSpPr>
            <a:spLocks noGrp="1"/>
          </p:cNvSpPr>
          <p:nvPr>
            <p:ph idx="10"/>
          </p:nvPr>
        </p:nvSpPr>
        <p:spPr>
          <a:xfrm>
            <a:off x="457200" y="1219201"/>
            <a:ext cx="8686800" cy="609600"/>
          </a:xfrm>
        </p:spPr>
        <p:txBody>
          <a:bodyPr/>
          <a:lstStyle/>
          <a:p>
            <a:r>
              <a:rPr lang="en-US" dirty="0" smtClean="0"/>
              <a:t>KEY FEATURES </a:t>
            </a:r>
            <a:endParaRPr lang="en-US"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76E7FDD431B146B85EB3EEB0B8D9CA" ma:contentTypeVersion="7" ma:contentTypeDescription="Create a new document." ma:contentTypeScope="" ma:versionID="1d85c623baed4dacc7d495e7e02010c8">
  <xsd:schema xmlns:xsd="http://www.w3.org/2001/XMLSchema" xmlns:xs="http://www.w3.org/2001/XMLSchema" xmlns:p="http://schemas.microsoft.com/office/2006/metadata/properties" xmlns:ns1="http://schemas.microsoft.com/sharepoint/v3" xmlns:ns2="e8eb5019-da87-4cd9-99a5-488574942f80" xmlns:ns3="9c16dc54-5a24-4afd-a61c-664ec7eab416" targetNamespace="http://schemas.microsoft.com/office/2006/metadata/properties" ma:root="true" ma:fieldsID="c6ef15f7a647deeac9119a0f780903b1" ns1:_="" ns2:_="" ns3:_="">
    <xsd:import namespace="http://schemas.microsoft.com/sharepoint/v3"/>
    <xsd:import namespace="e8eb5019-da87-4cd9-99a5-488574942f80"/>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Category" minOccurs="0"/>
                <xsd:element ref="ns2:vhqt" minOccurs="0"/>
                <xsd:element ref="ns2:g7l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eb5019-da87-4cd9-99a5-488574942f80" elementFormDefault="qualified">
    <xsd:import namespace="http://schemas.microsoft.com/office/2006/documentManagement/types"/>
    <xsd:import namespace="http://schemas.microsoft.com/office/infopath/2007/PartnerControls"/>
    <xsd:element name="Category" ma:index="6" nillable="true" ma:displayName="Category" ma:format="Dropdown" ma:internalName="Category" ma:readOnly="false">
      <xsd:simpleType>
        <xsd:restriction base="dms:Choice">
          <xsd:enumeration value="AASHTO Presentations"/>
          <xsd:enumeration value="Annual Reports"/>
          <xsd:enumeration value="Condition of Pavement"/>
          <xsd:enumeration value="District Support Maps"/>
          <xsd:enumeration value="Maintenance Facilities"/>
          <xsd:enumeration value="Pavement Operations"/>
          <xsd:enumeration value="Pesticide"/>
          <xsd:enumeration value="Snow and Ice Maps"/>
          <xsd:enumeration value="Trek"/>
          <xsd:enumeration value="District MRP"/>
        </xsd:restriction>
      </xsd:simpleType>
    </xsd:element>
    <xsd:element name="vhqt" ma:index="11" nillable="true" ma:displayName="MRP FY" ma:internalName="vhqt">
      <xsd:simpleType>
        <xsd:restriction base="dms:Text">
          <xsd:maxLength value="255"/>
        </xsd:restriction>
      </xsd:simpleType>
    </xsd:element>
    <xsd:element name="g7l2" ma:index="12" nillable="true" ma:displayName="Text" ma:internalName="g7l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e8eb5019-da87-4cd9-99a5-488574942f80" xsi:nil="true"/>
    <g7l2 xmlns="e8eb5019-da87-4cd9-99a5-488574942f80" xsi:nil="true"/>
    <vhqt xmlns="e8eb5019-da87-4cd9-99a5-488574942f80" xsi:nil="true"/>
  </documentManagement>
</p:properties>
</file>

<file path=customXml/itemProps1.xml><?xml version="1.0" encoding="utf-8"?>
<ds:datastoreItem xmlns:ds="http://schemas.openxmlformats.org/officeDocument/2006/customXml" ds:itemID="{C6D2E30E-A273-4799-8A04-AB0723AA159C}"/>
</file>

<file path=customXml/itemProps2.xml><?xml version="1.0" encoding="utf-8"?>
<ds:datastoreItem xmlns:ds="http://schemas.openxmlformats.org/officeDocument/2006/customXml" ds:itemID="{171985E8-E5EC-4150-AF80-9074BC7BC5AF}"/>
</file>

<file path=customXml/itemProps3.xml><?xml version="1.0" encoding="utf-8"?>
<ds:datastoreItem xmlns:ds="http://schemas.openxmlformats.org/officeDocument/2006/customXml" ds:itemID="{753D1016-6E4C-4FCC-8BB4-CBBC92C0E1A3}"/>
</file>

<file path=docProps/app.xml><?xml version="1.0" encoding="utf-8"?>
<Properties xmlns="http://schemas.openxmlformats.org/officeDocument/2006/extended-properties" xmlns:vt="http://schemas.openxmlformats.org/officeDocument/2006/docPropsVTypes">
  <Template/>
  <TotalTime>23781</TotalTime>
  <Words>1908</Words>
  <Application>Microsoft Macintosh PowerPoint</Application>
  <PresentationFormat>On-screen Show (4:3)</PresentationFormat>
  <Paragraphs>171</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Performance Measures:  Attaining Results, Accountability,  and Predictability in Maintenance</vt:lpstr>
      <vt:lpstr>WHAT IS AMOTIA?</vt:lpstr>
      <vt:lpstr>CHALLENGES</vt:lpstr>
      <vt:lpstr>PERFORMANCE MEASUREMENT</vt:lpstr>
      <vt:lpstr>PERFORMANCE-BASED MAINTENANCE MODEL</vt:lpstr>
      <vt:lpstr>PERFORMANCE MANAGEMENT PLAN </vt:lpstr>
      <vt:lpstr>PERFORMANCE MEASURES</vt:lpstr>
      <vt:lpstr>PERFORMANCE MEASURES </vt:lpstr>
      <vt:lpstr>PERFORMANCE CONTRACTING</vt:lpstr>
      <vt:lpstr>AMOTIA</vt:lpstr>
      <vt:lpstr>AMOTIA PROMOTES</vt:lpstr>
      <vt:lpstr>PERFORMANCE CONTRACTING</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for Management and Operations of Transportation Infrastructure Assets</dc:title>
  <dc:creator>Sharon</dc:creator>
  <cp:lastModifiedBy>David Rader</cp:lastModifiedBy>
  <cp:revision>68</cp:revision>
  <cp:lastPrinted>2011-07-17T22:39:32Z</cp:lastPrinted>
  <dcterms:created xsi:type="dcterms:W3CDTF">2011-07-20T14:41:01Z</dcterms:created>
  <dcterms:modified xsi:type="dcterms:W3CDTF">2011-07-20T14:43:27Z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0x010100F476E7FDD431B146B85EB3EEB0B8D9CA</vt:lpwstr>
  </property>
</Properties>
</file>